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5"/>
  </p:notesMasterIdLst>
  <p:sldIdLst>
    <p:sldId id="443" r:id="rId4"/>
    <p:sldId id="491" r:id="rId5"/>
    <p:sldId id="492" r:id="rId6"/>
    <p:sldId id="493" r:id="rId7"/>
    <p:sldId id="494" r:id="rId8"/>
    <p:sldId id="495" r:id="rId9"/>
    <p:sldId id="496" r:id="rId10"/>
    <p:sldId id="497" r:id="rId11"/>
    <p:sldId id="498" r:id="rId12"/>
    <p:sldId id="499" r:id="rId13"/>
    <p:sldId id="500" r:id="rId14"/>
    <p:sldId id="501" r:id="rId15"/>
    <p:sldId id="502" r:id="rId16"/>
    <p:sldId id="503" r:id="rId17"/>
    <p:sldId id="504" r:id="rId18"/>
    <p:sldId id="483" r:id="rId19"/>
    <p:sldId id="261" r:id="rId20"/>
    <p:sldId id="262" r:id="rId21"/>
    <p:sldId id="263" r:id="rId22"/>
    <p:sldId id="264" r:id="rId23"/>
    <p:sldId id="257" r:id="rId24"/>
    <p:sldId id="258" r:id="rId25"/>
    <p:sldId id="266" r:id="rId26"/>
    <p:sldId id="267" r:id="rId27"/>
    <p:sldId id="268" r:id="rId28"/>
    <p:sldId id="269" r:id="rId29"/>
    <p:sldId id="270" r:id="rId30"/>
    <p:sldId id="260" r:id="rId31"/>
    <p:sldId id="265" r:id="rId32"/>
    <p:sldId id="271" r:id="rId33"/>
    <p:sldId id="272" r:id="rId34"/>
    <p:sldId id="273" r:id="rId35"/>
    <p:sldId id="513" r:id="rId36"/>
    <p:sldId id="274" r:id="rId37"/>
    <p:sldId id="275" r:id="rId38"/>
    <p:sldId id="278" r:id="rId39"/>
    <p:sldId id="276" r:id="rId40"/>
    <p:sldId id="277" r:id="rId41"/>
    <p:sldId id="280" r:id="rId42"/>
    <p:sldId id="281" r:id="rId43"/>
    <p:sldId id="282" r:id="rId44"/>
    <p:sldId id="524" r:id="rId45"/>
    <p:sldId id="505" r:id="rId46"/>
    <p:sldId id="506" r:id="rId47"/>
    <p:sldId id="507" r:id="rId48"/>
    <p:sldId id="508" r:id="rId49"/>
    <p:sldId id="509" r:id="rId50"/>
    <p:sldId id="510" r:id="rId51"/>
    <p:sldId id="511" r:id="rId52"/>
    <p:sldId id="514" r:id="rId53"/>
    <p:sldId id="512" r:id="rId54"/>
    <p:sldId id="283" r:id="rId55"/>
    <p:sldId id="284" r:id="rId56"/>
    <p:sldId id="285" r:id="rId57"/>
    <p:sldId id="286" r:id="rId58"/>
    <p:sldId id="289" r:id="rId59"/>
    <p:sldId id="287" r:id="rId60"/>
    <p:sldId id="298" r:id="rId61"/>
    <p:sldId id="299" r:id="rId62"/>
    <p:sldId id="300" r:id="rId63"/>
    <p:sldId id="301" r:id="rId64"/>
    <p:sldId id="515" r:id="rId65"/>
    <p:sldId id="516" r:id="rId66"/>
    <p:sldId id="521" r:id="rId67"/>
    <p:sldId id="522" r:id="rId68"/>
    <p:sldId id="517" r:id="rId69"/>
    <p:sldId id="518" r:id="rId70"/>
    <p:sldId id="519" r:id="rId71"/>
    <p:sldId id="520" r:id="rId72"/>
    <p:sldId id="523" r:id="rId73"/>
    <p:sldId id="526" r:id="rId74"/>
  </p:sldIdLst>
  <p:sldSz cx="9144000" cy="6858000" type="screen4x3"/>
  <p:notesSz cx="6858000" cy="9144000"/>
  <p:custDataLst>
    <p:tags r:id="rId7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1536" y="114"/>
      </p:cViewPr>
      <p:guideLst/>
    </p:cSldViewPr>
  </p:slideViewPr>
  <p:notesTextViewPr>
    <p:cViewPr>
      <p:scale>
        <a:sx n="1" d="1"/>
        <a:sy n="1" d="1"/>
      </p:scale>
      <p:origin x="0" y="0"/>
    </p:cViewPr>
  </p:notesTextViewPr>
  <p:sorterViewPr>
    <p:cViewPr varScale="1">
      <p:scale>
        <a:sx n="100" d="100"/>
        <a:sy n="100" d="100"/>
      </p:scale>
      <p:origin x="0" y="-1118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gs" Target="tags/tag1.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notesMaster" Target="notesMasters/notes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2.wmf"/><Relationship Id="rId8" Type="http://schemas.openxmlformats.org/officeDocument/2006/relationships/image" Target="../media/image11.wmf"/><Relationship Id="rId7" Type="http://schemas.openxmlformats.org/officeDocument/2006/relationships/image" Target="../media/image10.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0" Type="http://schemas.openxmlformats.org/officeDocument/2006/relationships/image" Target="../media/image13.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F9A26-FF4B-4EFA-ADC6-D554C62845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A53A8-C753-4084-AFB4-CDFAF685523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CEC568B-CA6B-47F3-B555-05E0877BF03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233E5D7-95FC-4205-B06A-0B50D211DB4F}"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6F91DD0-7B0B-491F-84B9-8A4A00FD36E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hasCustomPrompt="1"/>
          </p:nvPr>
        </p:nvSpPr>
        <p:spPr>
          <a:prstGeom prst="rect">
            <a:avLst/>
          </a:prstGeom>
        </p:spPr>
        <p:txBody>
          <a:bodyPr/>
          <a:lstStyle/>
          <a:p>
            <a:r>
              <a:t>Title Text</a:t>
            </a:r>
          </a:p>
        </p:txBody>
      </p:sp>
      <p:sp>
        <p:nvSpPr>
          <p:cNvPr id="23" name="Shape 23"/>
          <p:cNvSpPr>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70575E41-F612-411A-8056-ADB4F5007C1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A4C7B8-7CD7-4E20-B92F-A2C0778AF22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575E41-F612-411A-8056-ADB4F5007C1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A4C7B8-7CD7-4E20-B92F-A2C0778AF22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70575E41-F612-411A-8056-ADB4F5007C1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A4C7B8-7CD7-4E20-B92F-A2C0778AF22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0575E41-F612-411A-8056-ADB4F5007C1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A4C7B8-7CD7-4E20-B92F-A2C0778AF22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0575E41-F612-411A-8056-ADB4F5007C1C}"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A4C7B8-7CD7-4E20-B92F-A2C0778AF22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0575E41-F612-411A-8056-ADB4F5007C1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A4C7B8-7CD7-4E20-B92F-A2C0778AF22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75E41-F612-411A-8056-ADB4F5007C1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1A4C7B8-7CD7-4E20-B92F-A2C0778AF22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D8797D-3BE2-4EEB-8A83-C79BC36A372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70575E41-F612-411A-8056-ADB4F5007C1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A4C7B8-7CD7-4E20-B92F-A2C0778AF22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70575E41-F612-411A-8056-ADB4F5007C1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A4C7B8-7CD7-4E20-B92F-A2C0778AF22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575E41-F612-411A-8056-ADB4F5007C1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A4C7B8-7CD7-4E20-B92F-A2C0778AF225}"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0575E41-F612-411A-8056-ADB4F5007C1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A4C7B8-7CD7-4E20-B92F-A2C0778AF22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2A20628-6766-4B33-AD2D-153C72FB1FE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E2B6EF-DAB7-4072-BC42-F6D873D5D339}"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8D9B2BB-AEBB-4968-AD5C-73FDEF924023}"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F6DE2AB-38C4-499E-B790-904D17E2BAD1}"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9C6B36-6756-4CB4-A7AF-36E686331DA2}"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AB8AE40-AB96-4713-A294-064D309BBF0E}"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954CE5E-8E7F-44E5-B14A-983D5A580423}"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5F90F-DD9C-479B-BE62-BF7ECDD5A107}" type="datetime1">
              <a:rPr lang="zh-CN" altLang="en-US" smtClean="0"/>
            </a:fld>
            <a:endParaRPr lang="zh-CN" altLang="en-US"/>
          </a:p>
        </p:txBody>
      </p:sp>
      <p:sp>
        <p:nvSpPr>
          <p:cNvPr id="5" name="页脚占位符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35B06-6A47-4B57-9912-C51025E8C24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75E41-F612-411A-8056-ADB4F5007C1C}"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4C7B8-7CD7-4E20-B92F-A2C0778AF22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0.jpeg"/><Relationship Id="rId1" Type="http://schemas.openxmlformats.org/officeDocument/2006/relationships/image" Target="../media/image2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1.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0.png"/><Relationship Id="rId1"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6.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7.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8.png"/></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5.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9.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3" Type="http://schemas.openxmlformats.org/officeDocument/2006/relationships/vmlDrawing" Target="../drawings/vmlDrawing1.vml"/><Relationship Id="rId22" Type="http://schemas.openxmlformats.org/officeDocument/2006/relationships/slideLayout" Target="../slideLayouts/slideLayout2.xml"/><Relationship Id="rId21" Type="http://schemas.openxmlformats.org/officeDocument/2006/relationships/image" Target="../media/image13.wmf"/><Relationship Id="rId20" Type="http://schemas.openxmlformats.org/officeDocument/2006/relationships/oleObject" Target="../embeddings/oleObject11.bin"/><Relationship Id="rId2" Type="http://schemas.openxmlformats.org/officeDocument/2006/relationships/image" Target="../media/image4.wmf"/><Relationship Id="rId19" Type="http://schemas.openxmlformats.org/officeDocument/2006/relationships/image" Target="../media/image12.wmf"/><Relationship Id="rId18" Type="http://schemas.openxmlformats.org/officeDocument/2006/relationships/oleObject" Target="../embeddings/oleObject10.bin"/><Relationship Id="rId17" Type="http://schemas.openxmlformats.org/officeDocument/2006/relationships/image" Target="../media/image11.wmf"/><Relationship Id="rId16" Type="http://schemas.openxmlformats.org/officeDocument/2006/relationships/oleObject" Target="../embeddings/oleObject9.bin"/><Relationship Id="rId15" Type="http://schemas.openxmlformats.org/officeDocument/2006/relationships/oleObject" Target="../embeddings/oleObject8.bin"/><Relationship Id="rId14" Type="http://schemas.openxmlformats.org/officeDocument/2006/relationships/image" Target="../media/image10.wmf"/><Relationship Id="rId13" Type="http://schemas.openxmlformats.org/officeDocument/2006/relationships/oleObject" Target="../embeddings/oleObject7.bin"/><Relationship Id="rId12" Type="http://schemas.openxmlformats.org/officeDocument/2006/relationships/image" Target="../media/image9.wmf"/><Relationship Id="rId11" Type="http://schemas.openxmlformats.org/officeDocument/2006/relationships/oleObject" Target="../embeddings/oleObject6.bin"/><Relationship Id="rId10" Type="http://schemas.openxmlformats.org/officeDocument/2006/relationships/image" Target="../media/image8.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400" dirty="0" smtClean="0">
                <a:latin typeface="Times New Roman" panose="02020603050405020304" pitchFamily="18" charset="0"/>
                <a:cs typeface="Times New Roman" panose="02020603050405020304" pitchFamily="18" charset="0"/>
              </a:rPr>
              <a:t>Pipeline transformation</a:t>
            </a:r>
            <a:endParaRPr lang="zh-CN" altLang="en-US" sz="4400"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宋体" panose="02010600030101010101" pitchFamily="2" charset="-122"/>
                <a:ea typeface="宋体" panose="02010600030101010101" pitchFamily="2" charset="-122"/>
              </a:rPr>
              <a:t>正多面体的相关计算</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en-US" sz="2800" dirty="0">
                    <a:latin typeface="楷体" panose="02010609060101010101" pitchFamily="49" charset="-122"/>
                    <a:ea typeface="楷体" panose="02010609060101010101" pitchFamily="49" charset="-122"/>
                  </a:rPr>
                  <a:t>正多面体的总顶点数：</a:t>
                </a:r>
                <a:endParaRPr lang="en-US" altLang="zh-CN" sz="2800"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𝑉</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4</m:t>
                          </m:r>
                          <m:r>
                            <a:rPr lang="en-US" altLang="zh-CN" sz="2400" i="1">
                              <a:latin typeface="Cambria Math" panose="02040503050406030204" pitchFamily="18" charset="0"/>
                            </a:rPr>
                            <m:t>𝜋</m:t>
                          </m:r>
                        </m:num>
                        <m:den>
                          <m:r>
                            <a:rPr lang="en-US" altLang="zh-CN" sz="2400" i="1">
                              <a:latin typeface="Cambria Math" panose="02040503050406030204" pitchFamily="18" charset="0"/>
                            </a:rPr>
                            <m:t>2</m:t>
                          </m:r>
                          <m:r>
                            <a:rPr lang="en-US" altLang="zh-CN" sz="2400" i="1">
                              <a:latin typeface="Cambria Math" panose="02040503050406030204" pitchFamily="18" charset="0"/>
                            </a:rPr>
                            <m:t>𝜋</m:t>
                          </m:r>
                          <m:r>
                            <a:rPr lang="en-US" altLang="zh-CN" sz="2400" i="1">
                              <a:latin typeface="Cambria Math" panose="02040503050406030204" pitchFamily="18" charset="0"/>
                            </a:rPr>
                            <m:t>−</m:t>
                          </m:r>
                          <m:r>
                            <a:rPr lang="en-US" altLang="zh-CN" sz="2400" i="1">
                              <a:latin typeface="Cambria Math" panose="02040503050406030204" pitchFamily="18" charset="0"/>
                            </a:rPr>
                            <m:t>𝑛</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2</m:t>
                              </m:r>
                            </m:num>
                            <m:den>
                              <m:r>
                                <a:rPr lang="en-US" altLang="zh-CN" sz="2400" i="1">
                                  <a:latin typeface="Cambria Math" panose="02040503050406030204" pitchFamily="18" charset="0"/>
                                </a:rPr>
                                <m:t>𝑚</m:t>
                              </m:r>
                            </m:den>
                          </m:f>
                          <m:r>
                            <a:rPr lang="en-US" altLang="zh-CN" sz="2400" i="1">
                              <a:latin typeface="Cambria Math" panose="02040503050406030204" pitchFamily="18" charset="0"/>
                            </a:rPr>
                            <m:t>𝜋</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4</m:t>
                          </m:r>
                          <m:r>
                            <a:rPr lang="en-US" altLang="zh-CN" sz="2400" i="1">
                              <a:latin typeface="Cambria Math" panose="02040503050406030204" pitchFamily="18" charset="0"/>
                            </a:rPr>
                            <m:t>𝑚</m:t>
                          </m:r>
                        </m:num>
                        <m:den>
                          <m:r>
                            <a:rPr lang="en-US" altLang="zh-CN" sz="2400" i="1">
                              <a:latin typeface="Cambria Math" panose="02040503050406030204" pitchFamily="18" charset="0"/>
                            </a:rPr>
                            <m:t>2</m:t>
                          </m:r>
                          <m:r>
                            <a:rPr lang="en-US" altLang="zh-CN" sz="2400" i="1">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2</m:t>
                          </m:r>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𝑚𝑛</m:t>
                          </m:r>
                        </m:den>
                      </m:f>
                    </m:oMath>
                  </m:oMathPara>
                </a14:m>
                <a:endParaRPr lang="en-US" altLang="zh-CN" sz="24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正多面体的总面数：</a:t>
                </a:r>
                <a:endParaRPr lang="en-US" altLang="zh-CN" sz="2800"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𝐹</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num>
                        <m:den>
                          <m:r>
                            <a:rPr lang="en-US" altLang="zh-CN" sz="2400" i="1">
                              <a:latin typeface="Cambria Math" panose="02040503050406030204" pitchFamily="18" charset="0"/>
                            </a:rPr>
                            <m:t>𝑚</m:t>
                          </m:r>
                        </m:den>
                      </m:f>
                      <m:r>
                        <a:rPr lang="en-US" altLang="zh-CN" sz="2400" i="1">
                          <a:latin typeface="Cambria Math" panose="02040503050406030204" pitchFamily="18" charset="0"/>
                        </a:rPr>
                        <m:t>𝑉</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num>
                        <m:den>
                          <m:r>
                            <a:rPr lang="en-US" altLang="zh-CN" sz="2400" i="1">
                              <a:latin typeface="Cambria Math" panose="02040503050406030204" pitchFamily="18" charset="0"/>
                            </a:rPr>
                            <m:t>𝑚</m:t>
                          </m:r>
                        </m:den>
                      </m:f>
                      <m:f>
                        <m:fPr>
                          <m:ctrlPr>
                            <a:rPr lang="en-US" altLang="zh-CN" sz="2400" i="1">
                              <a:latin typeface="Cambria Math" panose="02040503050406030204" pitchFamily="18" charset="0"/>
                            </a:rPr>
                          </m:ctrlPr>
                        </m:fPr>
                        <m:num>
                          <m:r>
                            <a:rPr lang="en-US" altLang="zh-CN" sz="2400" i="1">
                              <a:latin typeface="Cambria Math" panose="02040503050406030204" pitchFamily="18" charset="0"/>
                            </a:rPr>
                            <m:t>4</m:t>
                          </m:r>
                          <m:r>
                            <a:rPr lang="en-US" altLang="zh-CN" sz="2400" i="1">
                              <a:latin typeface="Cambria Math" panose="02040503050406030204" pitchFamily="18" charset="0"/>
                            </a:rPr>
                            <m:t>𝑚</m:t>
                          </m:r>
                        </m:num>
                        <m:den>
                          <m:r>
                            <a:rPr lang="en-US" altLang="zh-CN" sz="2400" i="1">
                              <a:latin typeface="Cambria Math" panose="02040503050406030204" pitchFamily="18" charset="0"/>
                            </a:rPr>
                            <m:t>2</m:t>
                          </m:r>
                          <m:r>
                            <a:rPr lang="en-US" altLang="zh-CN" sz="2400" i="1">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2</m:t>
                          </m:r>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𝑚𝑛</m:t>
                          </m:r>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4</m:t>
                          </m:r>
                          <m:r>
                            <a:rPr lang="en-US" altLang="zh-CN" sz="2400" i="1">
                              <a:latin typeface="Cambria Math" panose="02040503050406030204" pitchFamily="18" charset="0"/>
                            </a:rPr>
                            <m:t>𝑛</m:t>
                          </m:r>
                        </m:num>
                        <m:den>
                          <m:r>
                            <a:rPr lang="en-US" altLang="zh-CN" sz="2400" i="1">
                              <a:latin typeface="Cambria Math" panose="02040503050406030204" pitchFamily="18" charset="0"/>
                            </a:rPr>
                            <m:t>2</m:t>
                          </m:r>
                          <m:r>
                            <a:rPr lang="en-US" altLang="zh-CN" sz="2400" i="1">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2</m:t>
                          </m:r>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𝑚𝑛</m:t>
                          </m:r>
                        </m:den>
                      </m:f>
                    </m:oMath>
                  </m:oMathPara>
                </a14:m>
                <a:endParaRPr lang="en-US" altLang="zh-CN" sz="24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正多面体的棱数：</a:t>
                </a:r>
                <a:endParaRPr lang="en-US" altLang="zh-CN" sz="2800"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𝐸</m:t>
                      </m:r>
                      <m:r>
                        <a:rPr lang="en-US" altLang="zh-CN" sz="2400" i="1">
                          <a:latin typeface="Cambria Math" panose="02040503050406030204" pitchFamily="18" charset="0"/>
                        </a:rPr>
                        <m:t>=</m:t>
                      </m:r>
                      <m:r>
                        <a:rPr lang="en-US" altLang="zh-CN" sz="2400" i="1">
                          <a:latin typeface="Cambria Math" panose="02040503050406030204" pitchFamily="18" charset="0"/>
                        </a:rPr>
                        <m:t>𝑉</m:t>
                      </m:r>
                      <m:r>
                        <a:rPr lang="en-US" altLang="zh-CN" sz="2400" i="1">
                          <a:latin typeface="Cambria Math" panose="02040503050406030204" pitchFamily="18" charset="0"/>
                        </a:rPr>
                        <m:t>+</m:t>
                      </m:r>
                      <m:r>
                        <a:rPr lang="en-US" altLang="zh-CN" sz="2400" i="1">
                          <a:latin typeface="Cambria Math" panose="02040503050406030204" pitchFamily="18" charset="0"/>
                        </a:rPr>
                        <m:t>𝐹</m:t>
                      </m:r>
                      <m:r>
                        <a:rPr lang="en-US" altLang="zh-CN" sz="2400" i="1">
                          <a:latin typeface="Cambria Math" panose="02040503050406030204" pitchFamily="18" charset="0"/>
                        </a:rPr>
                        <m:t>−</m:t>
                      </m:r>
                      <m:r>
                        <a:rPr lang="en-US" altLang="zh-CN" sz="2400" i="1">
                          <a:latin typeface="Cambria Math" panose="02040503050406030204" pitchFamily="18" charset="0"/>
                        </a:rPr>
                        <m:t>2</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4</m:t>
                          </m:r>
                          <m:r>
                            <a:rPr lang="en-US" altLang="zh-CN" sz="2400" i="1">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4</m:t>
                          </m:r>
                          <m:r>
                            <a:rPr lang="en-US" altLang="zh-CN" sz="2400" i="1">
                              <a:latin typeface="Cambria Math" panose="02040503050406030204" pitchFamily="18" charset="0"/>
                            </a:rPr>
                            <m:t>𝑛</m:t>
                          </m:r>
                        </m:num>
                        <m:den>
                          <m:r>
                            <a:rPr lang="en-US" altLang="zh-CN" sz="2400" i="1">
                              <a:latin typeface="Cambria Math" panose="02040503050406030204" pitchFamily="18" charset="0"/>
                            </a:rPr>
                            <m:t>2</m:t>
                          </m:r>
                          <m:r>
                            <a:rPr lang="en-US" altLang="zh-CN" sz="2400" i="1">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2</m:t>
                          </m:r>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𝑚𝑛</m:t>
                          </m:r>
                        </m:den>
                      </m:f>
                      <m:r>
                        <a:rPr lang="en-US" altLang="zh-CN" sz="2400" i="1">
                          <a:latin typeface="Cambria Math" panose="02040503050406030204" pitchFamily="18" charset="0"/>
                        </a:rPr>
                        <m:t>−</m:t>
                      </m:r>
                      <m:r>
                        <a:rPr lang="en-US" altLang="zh-CN" sz="2400" i="1">
                          <a:latin typeface="Cambria Math" panose="02040503050406030204" pitchFamily="18" charset="0"/>
                        </a:rPr>
                        <m:t>2</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2</m:t>
                          </m:r>
                          <m:r>
                            <a:rPr lang="en-US" altLang="zh-CN" sz="2400" i="1">
                              <a:latin typeface="Cambria Math" panose="02040503050406030204" pitchFamily="18" charset="0"/>
                            </a:rPr>
                            <m:t>𝑚𝑛</m:t>
                          </m:r>
                        </m:num>
                        <m:den>
                          <m:r>
                            <a:rPr lang="en-US" altLang="zh-CN" sz="2400" i="1">
                              <a:latin typeface="Cambria Math" panose="02040503050406030204" pitchFamily="18" charset="0"/>
                            </a:rPr>
                            <m:t>2</m:t>
                          </m:r>
                          <m:r>
                            <a:rPr lang="en-US" altLang="zh-CN" sz="2400" i="1">
                              <a:latin typeface="Cambria Math" panose="02040503050406030204" pitchFamily="18" charset="0"/>
                            </a:rPr>
                            <m:t>𝑚</m:t>
                          </m:r>
                          <m:r>
                            <a:rPr lang="en-US" altLang="zh-CN" sz="2400" i="1">
                              <a:latin typeface="Cambria Math" panose="02040503050406030204" pitchFamily="18" charset="0"/>
                            </a:rPr>
                            <m:t>+</m:t>
                          </m:r>
                          <m:r>
                            <a:rPr lang="en-US" altLang="zh-CN" sz="2400" i="1">
                              <a:latin typeface="Cambria Math" panose="02040503050406030204" pitchFamily="18" charset="0"/>
                            </a:rPr>
                            <m:t>2</m:t>
                          </m:r>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𝑚𝑛</m:t>
                          </m:r>
                        </m:den>
                      </m:f>
                    </m:oMath>
                  </m:oMathPara>
                </a14:m>
                <a:endParaRPr lang="zh-CN" altLang="en-US" sz="2400" dirty="0">
                  <a:latin typeface="楷体" panose="02010609060101010101" pitchFamily="49" charset="-122"/>
                  <a:ea typeface="楷体" panose="02010609060101010101" pitchFamily="49"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宋体" panose="02010600030101010101" pitchFamily="2" charset="-122"/>
                <a:ea typeface="宋体" panose="02010600030101010101" pitchFamily="2" charset="-122"/>
              </a:rPr>
              <a:t>正四面体</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703266" y="2446338"/>
            <a:ext cx="3600451" cy="3586163"/>
          </a:xfrm>
        </p:spPr>
        <p:txBody>
          <a:bodyPr>
            <a:noAutofit/>
          </a:bodyPr>
          <a:lstStyle/>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顶点坐标：</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(1, 1, 1)</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 –1, –1)</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 1, –1)</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 –1, 1)</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3,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3</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4,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4,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E</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6</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Group 4"/>
          <p:cNvGrpSpPr>
            <a:grpSpLocks noChangeAspect="1"/>
          </p:cNvGrpSpPr>
          <p:nvPr/>
        </p:nvGrpSpPr>
        <p:grpSpPr bwMode="auto">
          <a:xfrm>
            <a:off x="3581403" y="1770063"/>
            <a:ext cx="3465513" cy="3554412"/>
            <a:chOff x="2256" y="1115"/>
            <a:chExt cx="2183" cy="2239"/>
          </a:xfrm>
        </p:grpSpPr>
        <p:sp>
          <p:nvSpPr>
            <p:cNvPr id="8" name="Line 6"/>
            <p:cNvSpPr>
              <a:spLocks noChangeShapeType="1"/>
            </p:cNvSpPr>
            <p:nvPr/>
          </p:nvSpPr>
          <p:spPr bwMode="auto">
            <a:xfrm flipH="1">
              <a:off x="3904" y="1253"/>
              <a:ext cx="535" cy="427"/>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 name="Line 7"/>
            <p:cNvSpPr>
              <a:spLocks noChangeShapeType="1"/>
            </p:cNvSpPr>
            <p:nvPr/>
          </p:nvSpPr>
          <p:spPr bwMode="auto">
            <a:xfrm flipH="1">
              <a:off x="2256" y="1115"/>
              <a:ext cx="535" cy="426"/>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 name="Line 8"/>
            <p:cNvSpPr>
              <a:spLocks noChangeShapeType="1"/>
            </p:cNvSpPr>
            <p:nvPr/>
          </p:nvSpPr>
          <p:spPr bwMode="auto">
            <a:xfrm flipH="1">
              <a:off x="2256" y="2788"/>
              <a:ext cx="535" cy="427"/>
            </a:xfrm>
            <a:prstGeom prst="line">
              <a:avLst/>
            </a:prstGeom>
            <a:noFill/>
            <a:ln w="19050" cap="rnd">
              <a:solidFill>
                <a:srgbClr val="92D05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1" name="Line 9"/>
            <p:cNvSpPr>
              <a:spLocks noChangeShapeType="1"/>
            </p:cNvSpPr>
            <p:nvPr/>
          </p:nvSpPr>
          <p:spPr bwMode="auto">
            <a:xfrm flipH="1">
              <a:off x="3904" y="2927"/>
              <a:ext cx="535" cy="427"/>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 name="Line 10"/>
            <p:cNvSpPr>
              <a:spLocks noChangeShapeType="1"/>
            </p:cNvSpPr>
            <p:nvPr/>
          </p:nvSpPr>
          <p:spPr bwMode="auto">
            <a:xfrm>
              <a:off x="3904" y="1680"/>
              <a:ext cx="0" cy="1674"/>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 name="Line 11"/>
            <p:cNvSpPr>
              <a:spLocks noChangeShapeType="1"/>
            </p:cNvSpPr>
            <p:nvPr/>
          </p:nvSpPr>
          <p:spPr bwMode="auto">
            <a:xfrm flipH="1" flipV="1">
              <a:off x="2256" y="1541"/>
              <a:ext cx="1648" cy="139"/>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 name="Line 12"/>
            <p:cNvSpPr>
              <a:spLocks noChangeShapeType="1"/>
            </p:cNvSpPr>
            <p:nvPr/>
          </p:nvSpPr>
          <p:spPr bwMode="auto">
            <a:xfrm>
              <a:off x="2256" y="1541"/>
              <a:ext cx="0" cy="1674"/>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5" name="Line 13"/>
            <p:cNvSpPr>
              <a:spLocks noChangeShapeType="1"/>
            </p:cNvSpPr>
            <p:nvPr/>
          </p:nvSpPr>
          <p:spPr bwMode="auto">
            <a:xfrm>
              <a:off x="2256" y="3215"/>
              <a:ext cx="1648" cy="139"/>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6" name="Line 14"/>
            <p:cNvSpPr>
              <a:spLocks noChangeShapeType="1"/>
            </p:cNvSpPr>
            <p:nvPr/>
          </p:nvSpPr>
          <p:spPr bwMode="auto">
            <a:xfrm>
              <a:off x="4439" y="1253"/>
              <a:ext cx="0" cy="1674"/>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7" name="Line 15"/>
            <p:cNvSpPr>
              <a:spLocks noChangeShapeType="1"/>
            </p:cNvSpPr>
            <p:nvPr/>
          </p:nvSpPr>
          <p:spPr bwMode="auto">
            <a:xfrm flipH="1" flipV="1">
              <a:off x="2791" y="1115"/>
              <a:ext cx="1648" cy="138"/>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8" name="Line 16"/>
            <p:cNvSpPr>
              <a:spLocks noChangeShapeType="1"/>
            </p:cNvSpPr>
            <p:nvPr/>
          </p:nvSpPr>
          <p:spPr bwMode="auto">
            <a:xfrm>
              <a:off x="2791" y="1115"/>
              <a:ext cx="0" cy="1673"/>
            </a:xfrm>
            <a:prstGeom prst="line">
              <a:avLst/>
            </a:prstGeom>
            <a:noFill/>
            <a:ln w="19050" cap="rnd">
              <a:solidFill>
                <a:srgbClr val="92D05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9" name="Line 17"/>
            <p:cNvSpPr>
              <a:spLocks noChangeShapeType="1"/>
            </p:cNvSpPr>
            <p:nvPr/>
          </p:nvSpPr>
          <p:spPr bwMode="auto">
            <a:xfrm>
              <a:off x="2791" y="2788"/>
              <a:ext cx="1648" cy="139"/>
            </a:xfrm>
            <a:prstGeom prst="line">
              <a:avLst/>
            </a:prstGeom>
            <a:noFill/>
            <a:ln w="19050" cap="rnd">
              <a:solidFill>
                <a:srgbClr val="92D05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0" name="Line 18"/>
            <p:cNvSpPr>
              <a:spLocks noChangeShapeType="1"/>
            </p:cNvSpPr>
            <p:nvPr/>
          </p:nvSpPr>
          <p:spPr bwMode="auto">
            <a:xfrm flipH="1" flipV="1">
              <a:off x="2791" y="1115"/>
              <a:ext cx="1113" cy="56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1" name="Line 19"/>
            <p:cNvSpPr>
              <a:spLocks noChangeShapeType="1"/>
            </p:cNvSpPr>
            <p:nvPr/>
          </p:nvSpPr>
          <p:spPr bwMode="auto">
            <a:xfrm>
              <a:off x="2791" y="1115"/>
              <a:ext cx="1648" cy="1812"/>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2" name="Line 20"/>
            <p:cNvSpPr>
              <a:spLocks noChangeShapeType="1"/>
            </p:cNvSpPr>
            <p:nvPr/>
          </p:nvSpPr>
          <p:spPr bwMode="auto">
            <a:xfrm flipH="1" flipV="1">
              <a:off x="3904" y="1680"/>
              <a:ext cx="535" cy="1247"/>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3" name="Line 21"/>
            <p:cNvSpPr>
              <a:spLocks noChangeShapeType="1"/>
            </p:cNvSpPr>
            <p:nvPr/>
          </p:nvSpPr>
          <p:spPr bwMode="auto">
            <a:xfrm flipH="1">
              <a:off x="2256" y="1680"/>
              <a:ext cx="1648" cy="1535"/>
            </a:xfrm>
            <a:prstGeom prst="line">
              <a:avLst/>
            </a:prstGeom>
            <a:noFill/>
            <a:ln w="19050" cap="rnd">
              <a:solidFill>
                <a:schemeClr val="tx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4" name="Line 22"/>
            <p:cNvSpPr>
              <a:spLocks noChangeShapeType="1"/>
            </p:cNvSpPr>
            <p:nvPr/>
          </p:nvSpPr>
          <p:spPr bwMode="auto">
            <a:xfrm flipV="1">
              <a:off x="2256" y="2927"/>
              <a:ext cx="2183" cy="28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5" name="Line 23"/>
            <p:cNvSpPr>
              <a:spLocks noChangeShapeType="1"/>
            </p:cNvSpPr>
            <p:nvPr/>
          </p:nvSpPr>
          <p:spPr bwMode="auto">
            <a:xfrm flipH="1">
              <a:off x="2256" y="1115"/>
              <a:ext cx="535" cy="210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正六面体</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立方体</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630243" y="3825483"/>
            <a:ext cx="3698873" cy="2282031"/>
          </a:xfrm>
        </p:spPr>
        <p:txBody>
          <a:bodyPr>
            <a:normAutofit/>
          </a:bodyPr>
          <a:lstStyle/>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顶点坐标：</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 ±1, ±1)</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4,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3</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8,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6,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E</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12</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Group 4"/>
          <p:cNvGrpSpPr>
            <a:grpSpLocks noChangeAspect="1"/>
          </p:cNvGrpSpPr>
          <p:nvPr/>
        </p:nvGrpSpPr>
        <p:grpSpPr bwMode="auto">
          <a:xfrm>
            <a:off x="3973514" y="1782766"/>
            <a:ext cx="3365500" cy="3527425"/>
            <a:chOff x="2503" y="1123"/>
            <a:chExt cx="2120" cy="2222"/>
          </a:xfrm>
        </p:grpSpPr>
        <p:sp>
          <p:nvSpPr>
            <p:cNvPr id="8" name="Line 6"/>
            <p:cNvSpPr>
              <a:spLocks noChangeShapeType="1"/>
            </p:cNvSpPr>
            <p:nvPr/>
          </p:nvSpPr>
          <p:spPr bwMode="auto">
            <a:xfrm flipH="1">
              <a:off x="4175" y="1239"/>
              <a:ext cx="448" cy="43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 name="Line 7"/>
            <p:cNvSpPr>
              <a:spLocks noChangeShapeType="1"/>
            </p:cNvSpPr>
            <p:nvPr/>
          </p:nvSpPr>
          <p:spPr bwMode="auto">
            <a:xfrm flipH="1">
              <a:off x="2503" y="1123"/>
              <a:ext cx="448" cy="43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 name="Line 8"/>
            <p:cNvSpPr>
              <a:spLocks noChangeShapeType="1"/>
            </p:cNvSpPr>
            <p:nvPr/>
          </p:nvSpPr>
          <p:spPr bwMode="auto">
            <a:xfrm flipH="1">
              <a:off x="2503" y="2796"/>
              <a:ext cx="448" cy="432"/>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1" name="Line 9"/>
            <p:cNvSpPr>
              <a:spLocks noChangeShapeType="1"/>
            </p:cNvSpPr>
            <p:nvPr/>
          </p:nvSpPr>
          <p:spPr bwMode="auto">
            <a:xfrm flipH="1">
              <a:off x="4175" y="2912"/>
              <a:ext cx="448" cy="43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 name="Line 10"/>
            <p:cNvSpPr>
              <a:spLocks noChangeShapeType="1"/>
            </p:cNvSpPr>
            <p:nvPr/>
          </p:nvSpPr>
          <p:spPr bwMode="auto">
            <a:xfrm>
              <a:off x="4175" y="1672"/>
              <a:ext cx="0" cy="16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 name="Line 11"/>
            <p:cNvSpPr>
              <a:spLocks noChangeShapeType="1"/>
            </p:cNvSpPr>
            <p:nvPr/>
          </p:nvSpPr>
          <p:spPr bwMode="auto">
            <a:xfrm flipH="1" flipV="1">
              <a:off x="2503" y="1556"/>
              <a:ext cx="1672" cy="11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 name="Line 12"/>
            <p:cNvSpPr>
              <a:spLocks noChangeShapeType="1"/>
            </p:cNvSpPr>
            <p:nvPr/>
          </p:nvSpPr>
          <p:spPr bwMode="auto">
            <a:xfrm>
              <a:off x="2503" y="1556"/>
              <a:ext cx="0" cy="167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5" name="Line 13"/>
            <p:cNvSpPr>
              <a:spLocks noChangeShapeType="1"/>
            </p:cNvSpPr>
            <p:nvPr/>
          </p:nvSpPr>
          <p:spPr bwMode="auto">
            <a:xfrm>
              <a:off x="2503" y="3228"/>
              <a:ext cx="1672" cy="117"/>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6" name="Line 14"/>
            <p:cNvSpPr>
              <a:spLocks noChangeShapeType="1"/>
            </p:cNvSpPr>
            <p:nvPr/>
          </p:nvSpPr>
          <p:spPr bwMode="auto">
            <a:xfrm>
              <a:off x="4623" y="1239"/>
              <a:ext cx="0" cy="16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7" name="Line 15"/>
            <p:cNvSpPr>
              <a:spLocks noChangeShapeType="1"/>
            </p:cNvSpPr>
            <p:nvPr/>
          </p:nvSpPr>
          <p:spPr bwMode="auto">
            <a:xfrm flipH="1" flipV="1">
              <a:off x="2951" y="1123"/>
              <a:ext cx="1672" cy="11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8" name="Line 16"/>
            <p:cNvSpPr>
              <a:spLocks noChangeShapeType="1"/>
            </p:cNvSpPr>
            <p:nvPr/>
          </p:nvSpPr>
          <p:spPr bwMode="auto">
            <a:xfrm>
              <a:off x="2951" y="1123"/>
              <a:ext cx="0" cy="167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9" name="Line 17"/>
            <p:cNvSpPr>
              <a:spLocks noChangeShapeType="1"/>
            </p:cNvSpPr>
            <p:nvPr/>
          </p:nvSpPr>
          <p:spPr bwMode="auto">
            <a:xfrm>
              <a:off x="2951" y="2796"/>
              <a:ext cx="1672" cy="116"/>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宋体" panose="02010600030101010101" pitchFamily="2" charset="-122"/>
                <a:ea typeface="宋体" panose="02010600030101010101" pitchFamily="2" charset="-122"/>
              </a:rPr>
              <a:t>正八面体</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982435" y="3018635"/>
            <a:ext cx="5032839" cy="3317873"/>
          </a:xfrm>
        </p:spPr>
        <p:txBody>
          <a:bodyPr>
            <a:normAutofit/>
          </a:bodyPr>
          <a:lstStyle/>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顶点坐标：</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 0, 0)</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(0, ±1, 0)</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(0, 0, ±1)</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3,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4</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6,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8,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E</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12</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6" name="Group 4"/>
          <p:cNvGrpSpPr>
            <a:grpSpLocks noChangeAspect="1"/>
          </p:cNvGrpSpPr>
          <p:nvPr/>
        </p:nvGrpSpPr>
        <p:grpSpPr bwMode="auto">
          <a:xfrm>
            <a:off x="3879855" y="1833566"/>
            <a:ext cx="3609975" cy="3781425"/>
            <a:chOff x="2444" y="1155"/>
            <a:chExt cx="2274" cy="2382"/>
          </a:xfrm>
        </p:grpSpPr>
        <p:sp>
          <p:nvSpPr>
            <p:cNvPr id="9" name="Line 6"/>
            <p:cNvSpPr>
              <a:spLocks noChangeShapeType="1"/>
            </p:cNvSpPr>
            <p:nvPr/>
          </p:nvSpPr>
          <p:spPr bwMode="auto">
            <a:xfrm flipH="1">
              <a:off x="4238" y="1279"/>
              <a:ext cx="480" cy="465"/>
            </a:xfrm>
            <a:prstGeom prst="line">
              <a:avLst/>
            </a:prstGeom>
            <a:noFill/>
            <a:ln w="22225"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 name="Line 7"/>
            <p:cNvSpPr>
              <a:spLocks noChangeShapeType="1"/>
            </p:cNvSpPr>
            <p:nvPr/>
          </p:nvSpPr>
          <p:spPr bwMode="auto">
            <a:xfrm flipH="1">
              <a:off x="2444" y="1155"/>
              <a:ext cx="481" cy="464"/>
            </a:xfrm>
            <a:prstGeom prst="line">
              <a:avLst/>
            </a:prstGeom>
            <a:noFill/>
            <a:ln w="22225"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1" name="Line 8"/>
            <p:cNvSpPr>
              <a:spLocks noChangeShapeType="1"/>
            </p:cNvSpPr>
            <p:nvPr/>
          </p:nvSpPr>
          <p:spPr bwMode="auto">
            <a:xfrm flipH="1">
              <a:off x="2444" y="2948"/>
              <a:ext cx="481" cy="464"/>
            </a:xfrm>
            <a:prstGeom prst="line">
              <a:avLst/>
            </a:prstGeom>
            <a:noFill/>
            <a:ln w="22225" cap="rnd">
              <a:solidFill>
                <a:srgbClr val="92D05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 name="Line 9"/>
            <p:cNvSpPr>
              <a:spLocks noChangeShapeType="1"/>
            </p:cNvSpPr>
            <p:nvPr/>
          </p:nvSpPr>
          <p:spPr bwMode="auto">
            <a:xfrm flipH="1">
              <a:off x="4238" y="3073"/>
              <a:ext cx="480" cy="464"/>
            </a:xfrm>
            <a:prstGeom prst="line">
              <a:avLst/>
            </a:prstGeom>
            <a:noFill/>
            <a:ln w="22225"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 name="Line 10"/>
            <p:cNvSpPr>
              <a:spLocks noChangeShapeType="1"/>
            </p:cNvSpPr>
            <p:nvPr/>
          </p:nvSpPr>
          <p:spPr bwMode="auto">
            <a:xfrm>
              <a:off x="4238" y="1744"/>
              <a:ext cx="0" cy="1793"/>
            </a:xfrm>
            <a:prstGeom prst="line">
              <a:avLst/>
            </a:prstGeom>
            <a:noFill/>
            <a:ln w="22225"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 name="Line 11"/>
            <p:cNvSpPr>
              <a:spLocks noChangeShapeType="1"/>
            </p:cNvSpPr>
            <p:nvPr/>
          </p:nvSpPr>
          <p:spPr bwMode="auto">
            <a:xfrm flipH="1" flipV="1">
              <a:off x="2444" y="1619"/>
              <a:ext cx="1794" cy="125"/>
            </a:xfrm>
            <a:prstGeom prst="line">
              <a:avLst/>
            </a:prstGeom>
            <a:noFill/>
            <a:ln w="22225"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5" name="Line 12"/>
            <p:cNvSpPr>
              <a:spLocks noChangeShapeType="1"/>
            </p:cNvSpPr>
            <p:nvPr/>
          </p:nvSpPr>
          <p:spPr bwMode="auto">
            <a:xfrm>
              <a:off x="2444" y="1619"/>
              <a:ext cx="0" cy="1793"/>
            </a:xfrm>
            <a:prstGeom prst="line">
              <a:avLst/>
            </a:prstGeom>
            <a:noFill/>
            <a:ln w="22225"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6" name="Line 13"/>
            <p:cNvSpPr>
              <a:spLocks noChangeShapeType="1"/>
            </p:cNvSpPr>
            <p:nvPr/>
          </p:nvSpPr>
          <p:spPr bwMode="auto">
            <a:xfrm>
              <a:off x="2444" y="3412"/>
              <a:ext cx="1794" cy="125"/>
            </a:xfrm>
            <a:prstGeom prst="line">
              <a:avLst/>
            </a:prstGeom>
            <a:noFill/>
            <a:ln w="22225"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7" name="Line 14"/>
            <p:cNvSpPr>
              <a:spLocks noChangeShapeType="1"/>
            </p:cNvSpPr>
            <p:nvPr/>
          </p:nvSpPr>
          <p:spPr bwMode="auto">
            <a:xfrm>
              <a:off x="4718" y="1279"/>
              <a:ext cx="0" cy="1794"/>
            </a:xfrm>
            <a:prstGeom prst="line">
              <a:avLst/>
            </a:prstGeom>
            <a:noFill/>
            <a:ln w="22225"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8" name="Line 15"/>
            <p:cNvSpPr>
              <a:spLocks noChangeShapeType="1"/>
            </p:cNvSpPr>
            <p:nvPr/>
          </p:nvSpPr>
          <p:spPr bwMode="auto">
            <a:xfrm flipH="1" flipV="1">
              <a:off x="2925" y="1155"/>
              <a:ext cx="1793" cy="124"/>
            </a:xfrm>
            <a:prstGeom prst="line">
              <a:avLst/>
            </a:prstGeom>
            <a:noFill/>
            <a:ln w="22225"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9" name="Line 16"/>
            <p:cNvSpPr>
              <a:spLocks noChangeShapeType="1"/>
            </p:cNvSpPr>
            <p:nvPr/>
          </p:nvSpPr>
          <p:spPr bwMode="auto">
            <a:xfrm>
              <a:off x="2925" y="1155"/>
              <a:ext cx="0" cy="1793"/>
            </a:xfrm>
            <a:prstGeom prst="line">
              <a:avLst/>
            </a:prstGeom>
            <a:noFill/>
            <a:ln w="22225" cap="rnd">
              <a:solidFill>
                <a:srgbClr val="92D05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0" name="Line 17"/>
            <p:cNvSpPr>
              <a:spLocks noChangeShapeType="1"/>
            </p:cNvSpPr>
            <p:nvPr/>
          </p:nvSpPr>
          <p:spPr bwMode="auto">
            <a:xfrm>
              <a:off x="2925" y="2948"/>
              <a:ext cx="1793" cy="125"/>
            </a:xfrm>
            <a:prstGeom prst="line">
              <a:avLst/>
            </a:prstGeom>
            <a:noFill/>
            <a:ln w="22225" cap="rnd">
              <a:solidFill>
                <a:srgbClr val="92D05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1" name="Line 18"/>
            <p:cNvSpPr>
              <a:spLocks noChangeShapeType="1"/>
            </p:cNvSpPr>
            <p:nvPr/>
          </p:nvSpPr>
          <p:spPr bwMode="auto">
            <a:xfrm flipH="1" flipV="1">
              <a:off x="3822" y="2114"/>
              <a:ext cx="656" cy="294"/>
            </a:xfrm>
            <a:prstGeom prst="line">
              <a:avLst/>
            </a:prstGeom>
            <a:noFill/>
            <a:ln w="22225"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2" name="Line 19"/>
            <p:cNvSpPr>
              <a:spLocks noChangeShapeType="1"/>
            </p:cNvSpPr>
            <p:nvPr/>
          </p:nvSpPr>
          <p:spPr bwMode="auto">
            <a:xfrm flipH="1" flipV="1">
              <a:off x="3582" y="1449"/>
              <a:ext cx="896" cy="959"/>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3" name="Line 20"/>
            <p:cNvSpPr>
              <a:spLocks noChangeShapeType="1"/>
            </p:cNvSpPr>
            <p:nvPr/>
          </p:nvSpPr>
          <p:spPr bwMode="auto">
            <a:xfrm flipH="1">
              <a:off x="3341" y="2408"/>
              <a:ext cx="1137" cy="170"/>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4" name="Line 21"/>
            <p:cNvSpPr>
              <a:spLocks noChangeShapeType="1"/>
            </p:cNvSpPr>
            <p:nvPr/>
          </p:nvSpPr>
          <p:spPr bwMode="auto">
            <a:xfrm flipH="1">
              <a:off x="3582" y="2408"/>
              <a:ext cx="896" cy="835"/>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5" name="Line 22"/>
            <p:cNvSpPr>
              <a:spLocks noChangeShapeType="1"/>
            </p:cNvSpPr>
            <p:nvPr/>
          </p:nvSpPr>
          <p:spPr bwMode="auto">
            <a:xfrm flipH="1">
              <a:off x="3341" y="1449"/>
              <a:ext cx="241" cy="1129"/>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6" name="Line 23"/>
            <p:cNvSpPr>
              <a:spLocks noChangeShapeType="1"/>
            </p:cNvSpPr>
            <p:nvPr/>
          </p:nvSpPr>
          <p:spPr bwMode="auto">
            <a:xfrm>
              <a:off x="3341" y="2578"/>
              <a:ext cx="241" cy="665"/>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7" name="Line 24"/>
            <p:cNvSpPr>
              <a:spLocks noChangeShapeType="1"/>
            </p:cNvSpPr>
            <p:nvPr/>
          </p:nvSpPr>
          <p:spPr bwMode="auto">
            <a:xfrm flipV="1">
              <a:off x="3582" y="2114"/>
              <a:ext cx="240" cy="1129"/>
            </a:xfrm>
            <a:prstGeom prst="line">
              <a:avLst/>
            </a:prstGeom>
            <a:noFill/>
            <a:ln w="22225"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8" name="Line 25"/>
            <p:cNvSpPr>
              <a:spLocks noChangeShapeType="1"/>
            </p:cNvSpPr>
            <p:nvPr/>
          </p:nvSpPr>
          <p:spPr bwMode="auto">
            <a:xfrm flipH="1" flipV="1">
              <a:off x="3582" y="1449"/>
              <a:ext cx="240" cy="665"/>
            </a:xfrm>
            <a:prstGeom prst="line">
              <a:avLst/>
            </a:prstGeom>
            <a:noFill/>
            <a:ln w="22225"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9" name="Line 26"/>
            <p:cNvSpPr>
              <a:spLocks noChangeShapeType="1"/>
            </p:cNvSpPr>
            <p:nvPr/>
          </p:nvSpPr>
          <p:spPr bwMode="auto">
            <a:xfrm flipH="1">
              <a:off x="2685" y="1449"/>
              <a:ext cx="897" cy="835"/>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0" name="Line 27"/>
            <p:cNvSpPr>
              <a:spLocks noChangeShapeType="1"/>
            </p:cNvSpPr>
            <p:nvPr/>
          </p:nvSpPr>
          <p:spPr bwMode="auto">
            <a:xfrm flipH="1" flipV="1">
              <a:off x="2685" y="2284"/>
              <a:ext cx="656" cy="294"/>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1" name="Line 28"/>
            <p:cNvSpPr>
              <a:spLocks noChangeShapeType="1"/>
            </p:cNvSpPr>
            <p:nvPr/>
          </p:nvSpPr>
          <p:spPr bwMode="auto">
            <a:xfrm flipH="1" flipV="1">
              <a:off x="2685" y="2284"/>
              <a:ext cx="897" cy="959"/>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2" name="Line 29"/>
            <p:cNvSpPr>
              <a:spLocks noChangeShapeType="1"/>
            </p:cNvSpPr>
            <p:nvPr/>
          </p:nvSpPr>
          <p:spPr bwMode="auto">
            <a:xfrm flipV="1">
              <a:off x="2685" y="2114"/>
              <a:ext cx="1137" cy="170"/>
            </a:xfrm>
            <a:prstGeom prst="line">
              <a:avLst/>
            </a:prstGeom>
            <a:noFill/>
            <a:ln w="22225"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宋体" panose="02010600030101010101" pitchFamily="2" charset="-122"/>
                <a:ea typeface="宋体" panose="02010600030101010101" pitchFamily="2" charset="-122"/>
              </a:rPr>
              <a:t>正﻿十二面体</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99312" y="1746253"/>
                <a:ext cx="5195095" cy="5111749"/>
              </a:xfrm>
            </p:spPr>
            <p:txBody>
              <a:bodyPr>
                <a:normAutofit/>
              </a:bodyPr>
              <a:lstStyle/>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顶点坐标：</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 ±1, ±1)</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a:p>
                <a14:m>
                  <m:oMath xmlns:m="http://schemas.openxmlformats.org/officeDocument/2006/math">
                    <m:d>
                      <m:dPr>
                        <m:ctrlPr>
                          <a:rPr lang="en-US" altLang="zh-CN" sz="2800" i="1">
                            <a:latin typeface="Cambria Math" panose="02040503050406030204" pitchFamily="18" charset="0"/>
                          </a:rPr>
                        </m:ctrlPr>
                      </m:dPr>
                      <m:e>
                        <m:r>
                          <a:rPr lang="en-US" altLang="zh-CN" sz="2800" i="1">
                            <a:latin typeface="Cambria Math" panose="02040503050406030204" pitchFamily="18" charset="0"/>
                          </a:rPr>
                          <m:t>0</m:t>
                        </m:r>
                        <m:r>
                          <a:rPr lang="en-US" altLang="zh-CN" sz="2800" i="1">
                            <a:latin typeface="Cambria Math" panose="02040503050406030204" pitchFamily="18" charset="0"/>
                          </a:rPr>
                          <m:t>, ±</m:t>
                        </m:r>
                        <m:f>
                          <m:fPr>
                            <m:ctrlPr>
                              <a:rPr lang="en-US" altLang="zh-CN" sz="2800" i="1">
                                <a:latin typeface="Cambria Math" panose="02040503050406030204" pitchFamily="18" charset="0"/>
                              </a:rPr>
                            </m:ctrlPr>
                          </m:fPr>
                          <m:num>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5</m:t>
                                </m:r>
                              </m:e>
                            </m:rad>
                            <m:r>
                              <a:rPr lang="en-US" altLang="zh-CN" sz="2800" i="1">
                                <a:latin typeface="Cambria Math" panose="02040503050406030204" pitchFamily="18" charset="0"/>
                              </a:rPr>
                              <m:t>−</m:t>
                            </m:r>
                            <m:r>
                              <a:rPr lang="en-US" altLang="zh-CN" sz="2800" i="1">
                                <a:latin typeface="Cambria Math" panose="02040503050406030204" pitchFamily="18" charset="0"/>
                              </a:rPr>
                              <m:t>1</m:t>
                            </m:r>
                          </m:num>
                          <m:den>
                            <m:r>
                              <a:rPr lang="en-US" altLang="zh-CN" sz="2800" i="1">
                                <a:latin typeface="Cambria Math" panose="02040503050406030204" pitchFamily="18" charset="0"/>
                              </a:rPr>
                              <m:t>2</m:t>
                            </m:r>
                          </m:den>
                        </m:f>
                        <m:r>
                          <a:rPr lang="en-US" altLang="zh-CN" sz="2800" i="1">
                            <a:latin typeface="Cambria Math" panose="02040503050406030204" pitchFamily="18" charset="0"/>
                          </a:rPr>
                          <m:t>, ±</m:t>
                        </m:r>
                        <m:f>
                          <m:fPr>
                            <m:ctrlPr>
                              <a:rPr lang="en-US" altLang="zh-CN" sz="2800" i="1">
                                <a:latin typeface="Cambria Math" panose="02040503050406030204" pitchFamily="18" charset="0"/>
                              </a:rPr>
                            </m:ctrlPr>
                          </m:fPr>
                          <m:num>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5</m:t>
                                </m:r>
                              </m:e>
                            </m:rad>
                            <m:r>
                              <a:rPr lang="en-US" altLang="zh-CN" sz="2800" i="1">
                                <a:latin typeface="Cambria Math" panose="02040503050406030204" pitchFamily="18" charset="0"/>
                              </a:rPr>
                              <m:t>+</m:t>
                            </m:r>
                            <m:r>
                              <a:rPr lang="en-US" altLang="zh-CN" sz="2800" i="1">
                                <a:latin typeface="Cambria Math" panose="02040503050406030204" pitchFamily="18" charset="0"/>
                              </a:rPr>
                              <m:t>1</m:t>
                            </m:r>
                          </m:num>
                          <m:den>
                            <m:r>
                              <a:rPr lang="en-US" altLang="zh-CN" sz="2800" i="1">
                                <a:latin typeface="Cambria Math" panose="02040503050406030204" pitchFamily="18" charset="0"/>
                              </a:rPr>
                              <m:t>2</m:t>
                            </m:r>
                          </m:den>
                        </m:f>
                      </m:e>
                    </m:d>
                  </m:oMath>
                </a14:m>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a:p>
                <a14:m>
                  <m:oMath xmlns:m="http://schemas.openxmlformats.org/officeDocument/2006/math">
                    <m:d>
                      <m:dPr>
                        <m:ctrlPr>
                          <a:rPr lang="en-US" altLang="zh-CN" sz="2800" i="1">
                            <a:latin typeface="Cambria Math" panose="02040503050406030204" pitchFamily="18" charset="0"/>
                          </a:rPr>
                        </m:ctrlPr>
                      </m:dPr>
                      <m:e>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5</m:t>
                                </m:r>
                              </m:e>
                            </m:rad>
                            <m:r>
                              <a:rPr lang="en-US" altLang="zh-CN" sz="2800" i="1">
                                <a:latin typeface="Cambria Math" panose="02040503050406030204" pitchFamily="18" charset="0"/>
                              </a:rPr>
                              <m:t>−</m:t>
                            </m:r>
                            <m:r>
                              <a:rPr lang="en-US" altLang="zh-CN" sz="2800" i="1">
                                <a:latin typeface="Cambria Math" panose="02040503050406030204" pitchFamily="18" charset="0"/>
                              </a:rPr>
                              <m:t>1</m:t>
                            </m:r>
                          </m:num>
                          <m:den>
                            <m:r>
                              <a:rPr lang="en-US" altLang="zh-CN" sz="2800" i="1">
                                <a:latin typeface="Cambria Math" panose="02040503050406030204" pitchFamily="18" charset="0"/>
                              </a:rPr>
                              <m:t>2</m:t>
                            </m:r>
                          </m:den>
                        </m:f>
                        <m:r>
                          <a:rPr lang="en-US" altLang="zh-CN" sz="2800" i="1">
                            <a:latin typeface="Cambria Math" panose="02040503050406030204" pitchFamily="18" charset="0"/>
                          </a:rPr>
                          <m:t>, ±</m:t>
                        </m:r>
                        <m:f>
                          <m:fPr>
                            <m:ctrlPr>
                              <a:rPr lang="en-US" altLang="zh-CN" sz="2800" i="1">
                                <a:latin typeface="Cambria Math" panose="02040503050406030204" pitchFamily="18" charset="0"/>
                              </a:rPr>
                            </m:ctrlPr>
                          </m:fPr>
                          <m:num>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5</m:t>
                                </m:r>
                              </m:e>
                            </m:rad>
                            <m:r>
                              <a:rPr lang="en-US" altLang="zh-CN" sz="2800" i="1">
                                <a:latin typeface="Cambria Math" panose="02040503050406030204" pitchFamily="18" charset="0"/>
                              </a:rPr>
                              <m:t>+</m:t>
                            </m:r>
                            <m:r>
                              <a:rPr lang="en-US" altLang="zh-CN" sz="2800" i="1">
                                <a:latin typeface="Cambria Math" panose="02040503050406030204" pitchFamily="18" charset="0"/>
                              </a:rPr>
                              <m:t>1</m:t>
                            </m:r>
                          </m:num>
                          <m:den>
                            <m:r>
                              <a:rPr lang="en-US" altLang="zh-CN" sz="2800" i="1">
                                <a:latin typeface="Cambria Math" panose="02040503050406030204" pitchFamily="18" charset="0"/>
                              </a:rPr>
                              <m:t>2</m:t>
                            </m:r>
                          </m:den>
                        </m:f>
                        <m:r>
                          <a:rPr lang="en-US" altLang="zh-CN" sz="2800" i="1">
                            <a:latin typeface="Cambria Math" panose="02040503050406030204" pitchFamily="18" charset="0"/>
                          </a:rPr>
                          <m:t>, </m:t>
                        </m:r>
                        <m:r>
                          <a:rPr lang="en-US" altLang="zh-CN" sz="2800" i="1">
                            <a:latin typeface="Cambria Math" panose="02040503050406030204" pitchFamily="18" charset="0"/>
                          </a:rPr>
                          <m:t>0</m:t>
                        </m:r>
                      </m:e>
                    </m:d>
                  </m:oMath>
                </a14:m>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a:p>
                <a14:m>
                  <m:oMath xmlns:m="http://schemas.openxmlformats.org/officeDocument/2006/math">
                    <m:d>
                      <m:dPr>
                        <m:ctrlPr>
                          <a:rPr lang="en-US" altLang="zh-CN" sz="2800" i="1">
                            <a:latin typeface="Cambria Math" panose="02040503050406030204" pitchFamily="18" charset="0"/>
                          </a:rPr>
                        </m:ctrlPr>
                      </m:dPr>
                      <m:e>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5</m:t>
                                </m:r>
                              </m:e>
                            </m:rad>
                            <m:r>
                              <a:rPr lang="en-US" altLang="zh-CN" sz="2800" i="1">
                                <a:latin typeface="Cambria Math" panose="02040503050406030204" pitchFamily="18" charset="0"/>
                              </a:rPr>
                              <m:t>+</m:t>
                            </m:r>
                            <m:r>
                              <a:rPr lang="en-US" altLang="zh-CN" sz="2800" i="1">
                                <a:latin typeface="Cambria Math" panose="02040503050406030204" pitchFamily="18" charset="0"/>
                              </a:rPr>
                              <m:t>1</m:t>
                            </m:r>
                          </m:num>
                          <m:den>
                            <m:r>
                              <a:rPr lang="en-US" altLang="zh-CN" sz="2800" i="1">
                                <a:latin typeface="Cambria Math" panose="02040503050406030204" pitchFamily="18" charset="0"/>
                              </a:rPr>
                              <m:t>2</m:t>
                            </m:r>
                          </m:den>
                        </m:f>
                        <m:r>
                          <a:rPr lang="en-US" altLang="zh-CN" sz="2800" i="1">
                            <a:latin typeface="Cambria Math" panose="02040503050406030204" pitchFamily="18" charset="0"/>
                          </a:rPr>
                          <m:t>,</m:t>
                        </m:r>
                        <m:r>
                          <a:rPr lang="en-US" altLang="zh-CN" sz="2800" i="1">
                            <a:latin typeface="Cambria Math" panose="02040503050406030204" pitchFamily="18" charset="0"/>
                          </a:rPr>
                          <m:t>0</m:t>
                        </m:r>
                        <m:r>
                          <a:rPr lang="en-US" altLang="zh-CN" sz="2800" i="1">
                            <a:latin typeface="Cambria Math" panose="02040503050406030204" pitchFamily="18" charset="0"/>
                          </a:rPr>
                          <m:t>, ±</m:t>
                        </m:r>
                        <m:f>
                          <m:fPr>
                            <m:ctrlPr>
                              <a:rPr lang="en-US" altLang="zh-CN" sz="2800" i="1">
                                <a:latin typeface="Cambria Math" panose="02040503050406030204" pitchFamily="18" charset="0"/>
                              </a:rPr>
                            </m:ctrlPr>
                          </m:fPr>
                          <m:num>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5</m:t>
                                </m:r>
                              </m:e>
                            </m:rad>
                            <m:r>
                              <a:rPr lang="en-US" altLang="zh-CN" sz="2800" i="1">
                                <a:latin typeface="Cambria Math" panose="02040503050406030204" pitchFamily="18" charset="0"/>
                              </a:rPr>
                              <m:t>−</m:t>
                            </m:r>
                            <m:r>
                              <a:rPr lang="en-US" altLang="zh-CN" sz="2800" i="1">
                                <a:latin typeface="Cambria Math" panose="02040503050406030204" pitchFamily="18" charset="0"/>
                              </a:rPr>
                              <m:t>1</m:t>
                            </m:r>
                          </m:num>
                          <m:den>
                            <m:r>
                              <a:rPr lang="en-US" altLang="zh-CN" sz="2800" i="1">
                                <a:latin typeface="Cambria Math" panose="02040503050406030204" pitchFamily="18" charset="0"/>
                              </a:rPr>
                              <m:t>2</m:t>
                            </m:r>
                          </m:den>
                        </m:f>
                        <m:r>
                          <a:rPr lang="en-US" altLang="zh-CN" sz="2800" i="1">
                            <a:latin typeface="Cambria Math" panose="02040503050406030204" pitchFamily="18" charset="0"/>
                          </a:rPr>
                          <m:t>,</m:t>
                        </m:r>
                      </m:e>
                    </m:d>
                  </m:oMath>
                </a14:m>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5,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3</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20,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12,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E</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30</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799312" y="1746253"/>
                <a:ext cx="5195095" cy="5111749"/>
              </a:xfrm>
              <a:blipFill rotWithShape="1">
                <a:blip r:embed="rId1"/>
                <a:stretch>
                  <a:fillRect l="-9"/>
                </a:stretch>
              </a:blipFill>
            </p:spPr>
            <p:txBody>
              <a:bodyPr/>
              <a:lstStyle/>
              <a:p>
                <a:r>
                  <a:rPr lang="zh-CN" altLang="en-US">
                    <a:noFill/>
                  </a:rPr>
                  <a:t> </a:t>
                </a:r>
              </a:p>
            </p:txBody>
          </p:sp>
        </mc:Fallback>
      </mc:AlternateContent>
      <p:grpSp>
        <p:nvGrpSpPr>
          <p:cNvPr id="5" name="Group 4"/>
          <p:cNvGrpSpPr>
            <a:grpSpLocks noChangeAspect="1"/>
          </p:cNvGrpSpPr>
          <p:nvPr/>
        </p:nvGrpSpPr>
        <p:grpSpPr bwMode="auto">
          <a:xfrm>
            <a:off x="4302130" y="1484313"/>
            <a:ext cx="3998913" cy="3722688"/>
            <a:chOff x="2734" y="1103"/>
            <a:chExt cx="2519" cy="2345"/>
          </a:xfrm>
        </p:grpSpPr>
        <p:sp>
          <p:nvSpPr>
            <p:cNvPr id="8" name="Line 6"/>
            <p:cNvSpPr>
              <a:spLocks noChangeShapeType="1"/>
            </p:cNvSpPr>
            <p:nvPr/>
          </p:nvSpPr>
          <p:spPr bwMode="auto">
            <a:xfrm flipH="1" flipV="1">
              <a:off x="3098" y="1703"/>
              <a:ext cx="1413" cy="98"/>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 name="Line 7"/>
            <p:cNvSpPr>
              <a:spLocks noChangeShapeType="1"/>
            </p:cNvSpPr>
            <p:nvPr/>
          </p:nvSpPr>
          <p:spPr bwMode="auto">
            <a:xfrm flipV="1">
              <a:off x="4511" y="1436"/>
              <a:ext cx="378" cy="365"/>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 name="Line 8"/>
            <p:cNvSpPr>
              <a:spLocks noChangeShapeType="1"/>
            </p:cNvSpPr>
            <p:nvPr/>
          </p:nvSpPr>
          <p:spPr bwMode="auto">
            <a:xfrm>
              <a:off x="4511" y="1801"/>
              <a:ext cx="0" cy="1412"/>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1" name="Line 9"/>
            <p:cNvSpPr>
              <a:spLocks noChangeShapeType="1"/>
            </p:cNvSpPr>
            <p:nvPr/>
          </p:nvSpPr>
          <p:spPr bwMode="auto">
            <a:xfrm flipV="1">
              <a:off x="3098" y="1338"/>
              <a:ext cx="378" cy="365"/>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 name="Line 10"/>
            <p:cNvSpPr>
              <a:spLocks noChangeShapeType="1"/>
            </p:cNvSpPr>
            <p:nvPr/>
          </p:nvSpPr>
          <p:spPr bwMode="auto">
            <a:xfrm>
              <a:off x="3098" y="1703"/>
              <a:ext cx="0" cy="1412"/>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 name="Line 11"/>
            <p:cNvSpPr>
              <a:spLocks noChangeShapeType="1"/>
            </p:cNvSpPr>
            <p:nvPr/>
          </p:nvSpPr>
          <p:spPr bwMode="auto">
            <a:xfrm>
              <a:off x="3098" y="3115"/>
              <a:ext cx="1413" cy="98"/>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 name="Line 12"/>
            <p:cNvSpPr>
              <a:spLocks noChangeShapeType="1"/>
            </p:cNvSpPr>
            <p:nvPr/>
          </p:nvSpPr>
          <p:spPr bwMode="auto">
            <a:xfrm flipV="1">
              <a:off x="3098" y="2750"/>
              <a:ext cx="378" cy="365"/>
            </a:xfrm>
            <a:prstGeom prst="line">
              <a:avLst/>
            </a:prstGeom>
            <a:noFill/>
            <a:ln w="19050" cap="rnd">
              <a:solidFill>
                <a:srgbClr val="92D05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5" name="Line 13"/>
            <p:cNvSpPr>
              <a:spLocks noChangeShapeType="1"/>
            </p:cNvSpPr>
            <p:nvPr/>
          </p:nvSpPr>
          <p:spPr bwMode="auto">
            <a:xfrm flipV="1">
              <a:off x="4511" y="2847"/>
              <a:ext cx="378" cy="366"/>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6" name="Line 14"/>
            <p:cNvSpPr>
              <a:spLocks noChangeShapeType="1"/>
            </p:cNvSpPr>
            <p:nvPr/>
          </p:nvSpPr>
          <p:spPr bwMode="auto">
            <a:xfrm flipH="1" flipV="1">
              <a:off x="3476" y="1338"/>
              <a:ext cx="1413" cy="98"/>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7" name="Line 15"/>
            <p:cNvSpPr>
              <a:spLocks noChangeShapeType="1"/>
            </p:cNvSpPr>
            <p:nvPr/>
          </p:nvSpPr>
          <p:spPr bwMode="auto">
            <a:xfrm>
              <a:off x="4889" y="1436"/>
              <a:ext cx="0" cy="1411"/>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8" name="Line 16"/>
            <p:cNvSpPr>
              <a:spLocks noChangeShapeType="1"/>
            </p:cNvSpPr>
            <p:nvPr/>
          </p:nvSpPr>
          <p:spPr bwMode="auto">
            <a:xfrm>
              <a:off x="3476" y="1338"/>
              <a:ext cx="0" cy="1412"/>
            </a:xfrm>
            <a:prstGeom prst="line">
              <a:avLst/>
            </a:prstGeom>
            <a:noFill/>
            <a:ln w="19050" cap="rnd">
              <a:solidFill>
                <a:srgbClr val="92D05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9" name="Line 17"/>
            <p:cNvSpPr>
              <a:spLocks noChangeShapeType="1"/>
            </p:cNvSpPr>
            <p:nvPr/>
          </p:nvSpPr>
          <p:spPr bwMode="auto">
            <a:xfrm>
              <a:off x="3476" y="2750"/>
              <a:ext cx="1413" cy="97"/>
            </a:xfrm>
            <a:prstGeom prst="line">
              <a:avLst/>
            </a:prstGeom>
            <a:noFill/>
            <a:ln w="19050" cap="rnd">
              <a:solidFill>
                <a:srgbClr val="92D05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0" name="Line 18"/>
            <p:cNvSpPr>
              <a:spLocks noChangeShapeType="1"/>
            </p:cNvSpPr>
            <p:nvPr/>
          </p:nvSpPr>
          <p:spPr bwMode="auto">
            <a:xfrm>
              <a:off x="3687" y="2135"/>
              <a:ext cx="0" cy="87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1" name="Line 19"/>
            <p:cNvSpPr>
              <a:spLocks noChangeShapeType="1"/>
            </p:cNvSpPr>
            <p:nvPr/>
          </p:nvSpPr>
          <p:spPr bwMode="auto">
            <a:xfrm flipV="1">
              <a:off x="4300" y="1543"/>
              <a:ext cx="0" cy="87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2" name="Line 20"/>
            <p:cNvSpPr>
              <a:spLocks noChangeShapeType="1"/>
            </p:cNvSpPr>
            <p:nvPr/>
          </p:nvSpPr>
          <p:spPr bwMode="auto">
            <a:xfrm flipH="1" flipV="1">
              <a:off x="3557" y="1103"/>
              <a:ext cx="873" cy="6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3" name="Line 21"/>
            <p:cNvSpPr>
              <a:spLocks noChangeShapeType="1"/>
            </p:cNvSpPr>
            <p:nvPr/>
          </p:nvSpPr>
          <p:spPr bwMode="auto">
            <a:xfrm>
              <a:off x="3557" y="3388"/>
              <a:ext cx="873" cy="6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4" name="Line 22"/>
            <p:cNvSpPr>
              <a:spLocks noChangeShapeType="1"/>
            </p:cNvSpPr>
            <p:nvPr/>
          </p:nvSpPr>
          <p:spPr bwMode="auto">
            <a:xfrm flipV="1">
              <a:off x="5019" y="2242"/>
              <a:ext cx="234" cy="22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5" name="Line 23"/>
            <p:cNvSpPr>
              <a:spLocks noChangeShapeType="1"/>
            </p:cNvSpPr>
            <p:nvPr/>
          </p:nvSpPr>
          <p:spPr bwMode="auto">
            <a:xfrm flipH="1">
              <a:off x="2734" y="2083"/>
              <a:ext cx="234" cy="226"/>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6" name="Line 24"/>
            <p:cNvSpPr>
              <a:spLocks noChangeShapeType="1"/>
            </p:cNvSpPr>
            <p:nvPr/>
          </p:nvSpPr>
          <p:spPr bwMode="auto">
            <a:xfrm flipV="1">
              <a:off x="3687" y="1801"/>
              <a:ext cx="824" cy="334"/>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7" name="Line 25"/>
            <p:cNvSpPr>
              <a:spLocks noChangeShapeType="1"/>
            </p:cNvSpPr>
            <p:nvPr/>
          </p:nvSpPr>
          <p:spPr bwMode="auto">
            <a:xfrm flipH="1" flipV="1">
              <a:off x="3098" y="1703"/>
              <a:ext cx="589" cy="43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8" name="Line 26"/>
            <p:cNvSpPr>
              <a:spLocks noChangeShapeType="1"/>
            </p:cNvSpPr>
            <p:nvPr/>
          </p:nvSpPr>
          <p:spPr bwMode="auto">
            <a:xfrm flipH="1">
              <a:off x="3098" y="3007"/>
              <a:ext cx="589" cy="10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9" name="Line 27"/>
            <p:cNvSpPr>
              <a:spLocks noChangeShapeType="1"/>
            </p:cNvSpPr>
            <p:nvPr/>
          </p:nvSpPr>
          <p:spPr bwMode="auto">
            <a:xfrm>
              <a:off x="3687" y="3007"/>
              <a:ext cx="824" cy="20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0" name="Line 28"/>
            <p:cNvSpPr>
              <a:spLocks noChangeShapeType="1"/>
            </p:cNvSpPr>
            <p:nvPr/>
          </p:nvSpPr>
          <p:spPr bwMode="auto">
            <a:xfrm flipV="1">
              <a:off x="4300" y="1436"/>
              <a:ext cx="589" cy="107"/>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1" name="Line 29"/>
            <p:cNvSpPr>
              <a:spLocks noChangeShapeType="1"/>
            </p:cNvSpPr>
            <p:nvPr/>
          </p:nvSpPr>
          <p:spPr bwMode="auto">
            <a:xfrm flipH="1" flipV="1">
              <a:off x="3476" y="1338"/>
              <a:ext cx="824" cy="20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2" name="Line 30"/>
            <p:cNvSpPr>
              <a:spLocks noChangeShapeType="1"/>
            </p:cNvSpPr>
            <p:nvPr/>
          </p:nvSpPr>
          <p:spPr bwMode="auto">
            <a:xfrm flipH="1">
              <a:off x="3476" y="2416"/>
              <a:ext cx="824" cy="334"/>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3" name="Line 31"/>
            <p:cNvSpPr>
              <a:spLocks noChangeShapeType="1"/>
            </p:cNvSpPr>
            <p:nvPr/>
          </p:nvSpPr>
          <p:spPr bwMode="auto">
            <a:xfrm>
              <a:off x="4300" y="2416"/>
              <a:ext cx="589" cy="431"/>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4" name="Line 32"/>
            <p:cNvSpPr>
              <a:spLocks noChangeShapeType="1"/>
            </p:cNvSpPr>
            <p:nvPr/>
          </p:nvSpPr>
          <p:spPr bwMode="auto">
            <a:xfrm>
              <a:off x="4430" y="1163"/>
              <a:ext cx="81" cy="63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5" name="Line 33"/>
            <p:cNvSpPr>
              <a:spLocks noChangeShapeType="1"/>
            </p:cNvSpPr>
            <p:nvPr/>
          </p:nvSpPr>
          <p:spPr bwMode="auto">
            <a:xfrm>
              <a:off x="4430" y="1163"/>
              <a:ext cx="459" cy="2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6" name="Line 34"/>
            <p:cNvSpPr>
              <a:spLocks noChangeShapeType="1"/>
            </p:cNvSpPr>
            <p:nvPr/>
          </p:nvSpPr>
          <p:spPr bwMode="auto">
            <a:xfrm flipH="1">
              <a:off x="3098" y="1103"/>
              <a:ext cx="459" cy="60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7" name="Line 35"/>
            <p:cNvSpPr>
              <a:spLocks noChangeShapeType="1"/>
            </p:cNvSpPr>
            <p:nvPr/>
          </p:nvSpPr>
          <p:spPr bwMode="auto">
            <a:xfrm flipH="1">
              <a:off x="3476" y="1103"/>
              <a:ext cx="81" cy="23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8" name="Line 36"/>
            <p:cNvSpPr>
              <a:spLocks noChangeShapeType="1"/>
            </p:cNvSpPr>
            <p:nvPr/>
          </p:nvSpPr>
          <p:spPr bwMode="auto">
            <a:xfrm flipH="1" flipV="1">
              <a:off x="3098" y="3115"/>
              <a:ext cx="459" cy="2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9" name="Line 37"/>
            <p:cNvSpPr>
              <a:spLocks noChangeShapeType="1"/>
            </p:cNvSpPr>
            <p:nvPr/>
          </p:nvSpPr>
          <p:spPr bwMode="auto">
            <a:xfrm flipH="1" flipV="1">
              <a:off x="3476" y="2750"/>
              <a:ext cx="81" cy="638"/>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0" name="Line 38"/>
            <p:cNvSpPr>
              <a:spLocks noChangeShapeType="1"/>
            </p:cNvSpPr>
            <p:nvPr/>
          </p:nvSpPr>
          <p:spPr bwMode="auto">
            <a:xfrm flipV="1">
              <a:off x="4430" y="3213"/>
              <a:ext cx="81" cy="23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1" name="Line 39"/>
            <p:cNvSpPr>
              <a:spLocks noChangeShapeType="1"/>
            </p:cNvSpPr>
            <p:nvPr/>
          </p:nvSpPr>
          <p:spPr bwMode="auto">
            <a:xfrm flipV="1">
              <a:off x="4430" y="2847"/>
              <a:ext cx="459" cy="601"/>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2" name="Line 40"/>
            <p:cNvSpPr>
              <a:spLocks noChangeShapeType="1"/>
            </p:cNvSpPr>
            <p:nvPr/>
          </p:nvSpPr>
          <p:spPr bwMode="auto">
            <a:xfrm flipH="1" flipV="1">
              <a:off x="4511" y="1801"/>
              <a:ext cx="508" cy="66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3" name="Line 41"/>
            <p:cNvSpPr>
              <a:spLocks noChangeShapeType="1"/>
            </p:cNvSpPr>
            <p:nvPr/>
          </p:nvSpPr>
          <p:spPr bwMode="auto">
            <a:xfrm flipH="1">
              <a:off x="4511" y="2467"/>
              <a:ext cx="508" cy="74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4" name="Line 42"/>
            <p:cNvSpPr>
              <a:spLocks noChangeShapeType="1"/>
            </p:cNvSpPr>
            <p:nvPr/>
          </p:nvSpPr>
          <p:spPr bwMode="auto">
            <a:xfrm flipH="1" flipV="1">
              <a:off x="4889" y="1436"/>
              <a:ext cx="364" cy="80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5" name="Line 43"/>
            <p:cNvSpPr>
              <a:spLocks noChangeShapeType="1"/>
            </p:cNvSpPr>
            <p:nvPr/>
          </p:nvSpPr>
          <p:spPr bwMode="auto">
            <a:xfrm flipH="1">
              <a:off x="4889" y="2242"/>
              <a:ext cx="364" cy="60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6" name="Line 44"/>
            <p:cNvSpPr>
              <a:spLocks noChangeShapeType="1"/>
            </p:cNvSpPr>
            <p:nvPr/>
          </p:nvSpPr>
          <p:spPr bwMode="auto">
            <a:xfrm flipV="1">
              <a:off x="2968" y="1338"/>
              <a:ext cx="508" cy="74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7" name="Line 45"/>
            <p:cNvSpPr>
              <a:spLocks noChangeShapeType="1"/>
            </p:cNvSpPr>
            <p:nvPr/>
          </p:nvSpPr>
          <p:spPr bwMode="auto">
            <a:xfrm>
              <a:off x="2968" y="2083"/>
              <a:ext cx="508" cy="667"/>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8" name="Line 46"/>
            <p:cNvSpPr>
              <a:spLocks noChangeShapeType="1"/>
            </p:cNvSpPr>
            <p:nvPr/>
          </p:nvSpPr>
          <p:spPr bwMode="auto">
            <a:xfrm flipV="1">
              <a:off x="2734" y="1703"/>
              <a:ext cx="364" cy="60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9" name="Line 47"/>
            <p:cNvSpPr>
              <a:spLocks noChangeShapeType="1"/>
            </p:cNvSpPr>
            <p:nvPr/>
          </p:nvSpPr>
          <p:spPr bwMode="auto">
            <a:xfrm>
              <a:off x="2734" y="2309"/>
              <a:ext cx="364" cy="80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宋体" panose="02010600030101010101" pitchFamily="2" charset="-122"/>
                <a:ea typeface="宋体" panose="02010600030101010101" pitchFamily="2" charset="-122"/>
              </a:rPr>
              <a:t>正二﻿十面体</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76302" y="1793083"/>
                <a:ext cx="3929063" cy="4445000"/>
              </a:xfrm>
            </p:spPr>
            <p:txBody>
              <a:bodyPr>
                <a:normAutofit/>
              </a:bodyPr>
              <a:lstStyle/>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顶点坐标：</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14:m>
                  <m:oMath xmlns:m="http://schemas.openxmlformats.org/officeDocument/2006/math">
                    <m:d>
                      <m:dPr>
                        <m:ctrlPr>
                          <a:rPr lang="en-US" altLang="zh-CN" sz="2800" i="1">
                            <a:latin typeface="Cambria Math" panose="02040503050406030204" pitchFamily="18" charset="0"/>
                          </a:rPr>
                        </m:ctrlPr>
                      </m:dPr>
                      <m:e>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5</m:t>
                                </m:r>
                              </m:e>
                            </m:rad>
                            <m:r>
                              <a:rPr lang="en-US" altLang="zh-CN" sz="2800" i="1">
                                <a:latin typeface="Cambria Math" panose="02040503050406030204" pitchFamily="18" charset="0"/>
                              </a:rPr>
                              <m:t>−</m:t>
                            </m:r>
                            <m:r>
                              <a:rPr lang="en-US" altLang="zh-CN" sz="2800" i="1">
                                <a:latin typeface="Cambria Math" panose="02040503050406030204" pitchFamily="18" charset="0"/>
                              </a:rPr>
                              <m:t>1</m:t>
                            </m:r>
                          </m:num>
                          <m:den>
                            <m:r>
                              <a:rPr lang="en-US" altLang="zh-CN" sz="2800" i="1">
                                <a:latin typeface="Cambria Math" panose="02040503050406030204" pitchFamily="18" charset="0"/>
                              </a:rPr>
                              <m:t>2</m:t>
                            </m:r>
                          </m:den>
                        </m:f>
                        <m:r>
                          <a:rPr lang="en-US" altLang="zh-CN" sz="2800" i="1">
                            <a:latin typeface="Cambria Math" panose="02040503050406030204" pitchFamily="18" charset="0"/>
                          </a:rPr>
                          <m:t>, </m:t>
                        </m:r>
                        <m:r>
                          <a:rPr lang="en-US" altLang="zh-CN" sz="2800" i="1">
                            <a:latin typeface="Cambria Math" panose="02040503050406030204" pitchFamily="18" charset="0"/>
                          </a:rPr>
                          <m:t>0</m:t>
                        </m:r>
                        <m:r>
                          <a:rPr lang="en-US" altLang="zh-CN" sz="2800" i="1">
                            <a:latin typeface="Cambria Math" panose="02040503050406030204" pitchFamily="18" charset="0"/>
                          </a:rPr>
                          <m:t>, ±</m:t>
                        </m:r>
                        <m:r>
                          <a:rPr lang="en-US" altLang="zh-CN" sz="2800" i="1">
                            <a:latin typeface="Cambria Math" panose="02040503050406030204" pitchFamily="18" charset="0"/>
                          </a:rPr>
                          <m:t>1</m:t>
                        </m:r>
                      </m:e>
                    </m:d>
                  </m:oMath>
                </a14:m>
                <a:endParaRPr lang="en-US" altLang="zh-CN" sz="2800" i="1" dirty="0">
                  <a:latin typeface="Cambria Math" panose="02040503050406030204" pitchFamily="18" charset="0"/>
                </a:endParaRPr>
              </a:p>
              <a:p>
                <a14:m>
                  <m:oMath xmlns:m="http://schemas.openxmlformats.org/officeDocument/2006/math">
                    <m:d>
                      <m:dPr>
                        <m:ctrlPr>
                          <a:rPr lang="en-US" altLang="zh-CN" sz="2800" i="1">
                            <a:latin typeface="Cambria Math" panose="02040503050406030204" pitchFamily="18" charset="0"/>
                          </a:rPr>
                        </m:ctrlPr>
                      </m:dPr>
                      <m:e>
                        <m:r>
                          <a:rPr lang="en-US" altLang="zh-CN" sz="2800" i="1">
                            <a:latin typeface="Cambria Math" panose="02040503050406030204" pitchFamily="18" charset="0"/>
                          </a:rPr>
                          <m:t>±</m:t>
                        </m:r>
                        <m:r>
                          <a:rPr lang="en-US" altLang="zh-CN" sz="2800" i="1">
                            <a:latin typeface="Cambria Math" panose="02040503050406030204" pitchFamily="18" charset="0"/>
                          </a:rPr>
                          <m:t>1</m:t>
                        </m:r>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5</m:t>
                                </m:r>
                              </m:e>
                            </m:rad>
                            <m:r>
                              <a:rPr lang="en-US" altLang="zh-CN" sz="2800" i="1">
                                <a:latin typeface="Cambria Math" panose="02040503050406030204" pitchFamily="18" charset="0"/>
                              </a:rPr>
                              <m:t>−</m:t>
                            </m:r>
                            <m:r>
                              <a:rPr lang="en-US" altLang="zh-CN" sz="2800" i="1">
                                <a:latin typeface="Cambria Math" panose="02040503050406030204" pitchFamily="18" charset="0"/>
                              </a:rPr>
                              <m:t>1</m:t>
                            </m:r>
                          </m:num>
                          <m:den>
                            <m:r>
                              <a:rPr lang="en-US" altLang="zh-CN" sz="2800" i="1">
                                <a:latin typeface="Cambria Math" panose="02040503050406030204" pitchFamily="18" charset="0"/>
                              </a:rPr>
                              <m:t>2</m:t>
                            </m:r>
                          </m:den>
                        </m:f>
                        <m:r>
                          <a:rPr lang="en-US" altLang="zh-CN" sz="2800" i="1">
                            <a:latin typeface="Cambria Math" panose="02040503050406030204" pitchFamily="18" charset="0"/>
                          </a:rPr>
                          <m:t>, </m:t>
                        </m:r>
                        <m:r>
                          <a:rPr lang="en-US" altLang="zh-CN" sz="2800" i="1">
                            <a:latin typeface="Cambria Math" panose="02040503050406030204" pitchFamily="18" charset="0"/>
                          </a:rPr>
                          <m:t>0</m:t>
                        </m:r>
                      </m:e>
                    </m:d>
                  </m:oMath>
                </a14:m>
                <a:endParaRPr lang="en-US" altLang="zh-CN" sz="2800" dirty="0">
                  <a:latin typeface="Times New Roman" panose="02020603050405020304" pitchFamily="18" charset="0"/>
                </a:endParaRPr>
              </a:p>
              <a:p>
                <a14:m>
                  <m:oMath xmlns:m="http://schemas.openxmlformats.org/officeDocument/2006/math">
                    <m:d>
                      <m:dPr>
                        <m:ctrlPr>
                          <a:rPr lang="en-US" altLang="zh-CN" sz="2800" i="1">
                            <a:latin typeface="Cambria Math" panose="02040503050406030204" pitchFamily="18" charset="0"/>
                          </a:rPr>
                        </m:ctrlPr>
                      </m:dPr>
                      <m:e>
                        <m:r>
                          <a:rPr lang="en-US" altLang="zh-CN" sz="2800" i="1">
                            <a:latin typeface="Cambria Math" panose="02040503050406030204" pitchFamily="18" charset="0"/>
                          </a:rPr>
                          <m:t>0</m:t>
                        </m:r>
                        <m:r>
                          <a:rPr lang="en-US" altLang="zh-CN" sz="2800" i="1">
                            <a:latin typeface="Cambria Math" panose="02040503050406030204" pitchFamily="18" charset="0"/>
                          </a:rPr>
                          <m:t>, ±</m:t>
                        </m:r>
                        <m:r>
                          <a:rPr lang="en-US" altLang="zh-CN" sz="2800" i="1">
                            <a:latin typeface="Cambria Math" panose="02040503050406030204" pitchFamily="18" charset="0"/>
                          </a:rPr>
                          <m:t>1</m:t>
                        </m:r>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5</m:t>
                                </m:r>
                              </m:e>
                            </m:rad>
                            <m:r>
                              <a:rPr lang="en-US" altLang="zh-CN" sz="2800" i="1">
                                <a:latin typeface="Cambria Math" panose="02040503050406030204" pitchFamily="18" charset="0"/>
                              </a:rPr>
                              <m:t>−</m:t>
                            </m:r>
                            <m:r>
                              <a:rPr lang="en-US" altLang="zh-CN" sz="2800" i="1">
                                <a:latin typeface="Cambria Math" panose="02040503050406030204" pitchFamily="18" charset="0"/>
                              </a:rPr>
                              <m:t>1</m:t>
                            </m:r>
                          </m:num>
                          <m:den>
                            <m:r>
                              <a:rPr lang="en-US" altLang="zh-CN" sz="2800" i="1">
                                <a:latin typeface="Cambria Math" panose="02040503050406030204" pitchFamily="18" charset="0"/>
                              </a:rPr>
                              <m:t>2</m:t>
                            </m:r>
                          </m:den>
                        </m:f>
                      </m:e>
                    </m:d>
                  </m:oMath>
                </a14:m>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3,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5</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12,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20,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30</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876302" y="1793083"/>
                <a:ext cx="3929063" cy="4445000"/>
              </a:xfrm>
              <a:blipFill rotWithShape="1">
                <a:blip r:embed="rId1"/>
                <a:stretch>
                  <a:fillRect t="-11" r="8" b="11"/>
                </a:stretch>
              </a:blipFill>
            </p:spPr>
            <p:txBody>
              <a:bodyPr/>
              <a:lstStyle/>
              <a:p>
                <a:r>
                  <a:rPr lang="zh-CN" altLang="en-US">
                    <a:noFill/>
                  </a:rPr>
                  <a:t> </a:t>
                </a:r>
              </a:p>
            </p:txBody>
          </p:sp>
        </mc:Fallback>
      </mc:AlternateContent>
      <p:grpSp>
        <p:nvGrpSpPr>
          <p:cNvPr id="5" name="Group 4"/>
          <p:cNvGrpSpPr>
            <a:grpSpLocks noChangeAspect="1"/>
          </p:cNvGrpSpPr>
          <p:nvPr/>
        </p:nvGrpSpPr>
        <p:grpSpPr bwMode="auto">
          <a:xfrm>
            <a:off x="4418017" y="1308104"/>
            <a:ext cx="3767137" cy="3946525"/>
            <a:chOff x="2687" y="1120"/>
            <a:chExt cx="2373" cy="2486"/>
          </a:xfrm>
        </p:grpSpPr>
        <p:sp>
          <p:nvSpPr>
            <p:cNvPr id="8" name="Line 6"/>
            <p:cNvSpPr>
              <a:spLocks noChangeShapeType="1"/>
            </p:cNvSpPr>
            <p:nvPr/>
          </p:nvSpPr>
          <p:spPr bwMode="auto">
            <a:xfrm flipH="1">
              <a:off x="4559" y="1250"/>
              <a:ext cx="501" cy="485"/>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 name="Line 7"/>
            <p:cNvSpPr>
              <a:spLocks noChangeShapeType="1"/>
            </p:cNvSpPr>
            <p:nvPr/>
          </p:nvSpPr>
          <p:spPr bwMode="auto">
            <a:xfrm flipH="1">
              <a:off x="2687" y="1120"/>
              <a:ext cx="501" cy="485"/>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 name="Line 8"/>
            <p:cNvSpPr>
              <a:spLocks noChangeShapeType="1"/>
            </p:cNvSpPr>
            <p:nvPr/>
          </p:nvSpPr>
          <p:spPr bwMode="auto">
            <a:xfrm flipH="1">
              <a:off x="2687" y="2992"/>
              <a:ext cx="501" cy="484"/>
            </a:xfrm>
            <a:prstGeom prst="line">
              <a:avLst/>
            </a:prstGeom>
            <a:noFill/>
            <a:ln w="19050" cap="rnd">
              <a:solidFill>
                <a:srgbClr val="92D05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1" name="Line 9"/>
            <p:cNvSpPr>
              <a:spLocks noChangeShapeType="1"/>
            </p:cNvSpPr>
            <p:nvPr/>
          </p:nvSpPr>
          <p:spPr bwMode="auto">
            <a:xfrm flipH="1">
              <a:off x="4559" y="3122"/>
              <a:ext cx="501" cy="484"/>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 name="Line 10"/>
            <p:cNvSpPr>
              <a:spLocks noChangeShapeType="1"/>
            </p:cNvSpPr>
            <p:nvPr/>
          </p:nvSpPr>
          <p:spPr bwMode="auto">
            <a:xfrm>
              <a:off x="4559" y="1735"/>
              <a:ext cx="0" cy="1871"/>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 name="Line 11"/>
            <p:cNvSpPr>
              <a:spLocks noChangeShapeType="1"/>
            </p:cNvSpPr>
            <p:nvPr/>
          </p:nvSpPr>
          <p:spPr bwMode="auto">
            <a:xfrm flipH="1" flipV="1">
              <a:off x="2687" y="1605"/>
              <a:ext cx="1872" cy="130"/>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 name="Line 12"/>
            <p:cNvSpPr>
              <a:spLocks noChangeShapeType="1"/>
            </p:cNvSpPr>
            <p:nvPr/>
          </p:nvSpPr>
          <p:spPr bwMode="auto">
            <a:xfrm>
              <a:off x="2687" y="1605"/>
              <a:ext cx="0" cy="1871"/>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5" name="Line 13"/>
            <p:cNvSpPr>
              <a:spLocks noChangeShapeType="1"/>
            </p:cNvSpPr>
            <p:nvPr/>
          </p:nvSpPr>
          <p:spPr bwMode="auto">
            <a:xfrm>
              <a:off x="2687" y="3476"/>
              <a:ext cx="1872" cy="130"/>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6" name="Line 14"/>
            <p:cNvSpPr>
              <a:spLocks noChangeShapeType="1"/>
            </p:cNvSpPr>
            <p:nvPr/>
          </p:nvSpPr>
          <p:spPr bwMode="auto">
            <a:xfrm>
              <a:off x="5060" y="1250"/>
              <a:ext cx="0" cy="1872"/>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7" name="Line 15"/>
            <p:cNvSpPr>
              <a:spLocks noChangeShapeType="1"/>
            </p:cNvSpPr>
            <p:nvPr/>
          </p:nvSpPr>
          <p:spPr bwMode="auto">
            <a:xfrm flipH="1" flipV="1">
              <a:off x="3188" y="1120"/>
              <a:ext cx="1872" cy="130"/>
            </a:xfrm>
            <a:prstGeom prst="line">
              <a:avLst/>
            </a:prstGeom>
            <a:noFill/>
            <a:ln w="19050" cap="rnd">
              <a:solidFill>
                <a:srgbClr val="92D05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8" name="Line 16"/>
            <p:cNvSpPr>
              <a:spLocks noChangeShapeType="1"/>
            </p:cNvSpPr>
            <p:nvPr/>
          </p:nvSpPr>
          <p:spPr bwMode="auto">
            <a:xfrm>
              <a:off x="3188" y="1120"/>
              <a:ext cx="0" cy="1872"/>
            </a:xfrm>
            <a:prstGeom prst="line">
              <a:avLst/>
            </a:prstGeom>
            <a:noFill/>
            <a:ln w="19050" cap="rnd">
              <a:solidFill>
                <a:srgbClr val="92D05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9" name="Line 17"/>
            <p:cNvSpPr>
              <a:spLocks noChangeShapeType="1"/>
            </p:cNvSpPr>
            <p:nvPr/>
          </p:nvSpPr>
          <p:spPr bwMode="auto">
            <a:xfrm>
              <a:off x="3188" y="2992"/>
              <a:ext cx="1872" cy="130"/>
            </a:xfrm>
            <a:prstGeom prst="line">
              <a:avLst/>
            </a:prstGeom>
            <a:noFill/>
            <a:ln w="19050" cap="rnd">
              <a:solidFill>
                <a:srgbClr val="92D05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0" name="Line 18"/>
            <p:cNvSpPr>
              <a:spLocks noChangeShapeType="1"/>
            </p:cNvSpPr>
            <p:nvPr/>
          </p:nvSpPr>
          <p:spPr bwMode="auto">
            <a:xfrm>
              <a:off x="4809" y="1850"/>
              <a:ext cx="0" cy="115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1" name="Line 19"/>
            <p:cNvSpPr>
              <a:spLocks noChangeShapeType="1"/>
            </p:cNvSpPr>
            <p:nvPr/>
          </p:nvSpPr>
          <p:spPr bwMode="auto">
            <a:xfrm>
              <a:off x="2938" y="1720"/>
              <a:ext cx="0" cy="115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2" name="Line 20"/>
            <p:cNvSpPr>
              <a:spLocks noChangeShapeType="1"/>
            </p:cNvSpPr>
            <p:nvPr/>
          </p:nvSpPr>
          <p:spPr bwMode="auto">
            <a:xfrm flipV="1">
              <a:off x="3719" y="1278"/>
              <a:ext cx="309" cy="299"/>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3" name="Line 21"/>
            <p:cNvSpPr>
              <a:spLocks noChangeShapeType="1"/>
            </p:cNvSpPr>
            <p:nvPr/>
          </p:nvSpPr>
          <p:spPr bwMode="auto">
            <a:xfrm flipV="1">
              <a:off x="3719" y="3149"/>
              <a:ext cx="309" cy="300"/>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4" name="Line 22"/>
            <p:cNvSpPr>
              <a:spLocks noChangeShapeType="1"/>
            </p:cNvSpPr>
            <p:nvPr/>
          </p:nvSpPr>
          <p:spPr bwMode="auto">
            <a:xfrm flipH="1" flipV="1">
              <a:off x="3044" y="2565"/>
              <a:ext cx="1157" cy="8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5" name="Line 23"/>
            <p:cNvSpPr>
              <a:spLocks noChangeShapeType="1"/>
            </p:cNvSpPr>
            <p:nvPr/>
          </p:nvSpPr>
          <p:spPr bwMode="auto">
            <a:xfrm flipH="1" flipV="1">
              <a:off x="3546" y="2081"/>
              <a:ext cx="1156" cy="80"/>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6" name="Line 24"/>
            <p:cNvSpPr>
              <a:spLocks noChangeShapeType="1"/>
            </p:cNvSpPr>
            <p:nvPr/>
          </p:nvSpPr>
          <p:spPr bwMode="auto">
            <a:xfrm flipH="1" flipV="1">
              <a:off x="3719" y="1577"/>
              <a:ext cx="1090" cy="2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7" name="Line 25"/>
            <p:cNvSpPr>
              <a:spLocks noChangeShapeType="1"/>
            </p:cNvSpPr>
            <p:nvPr/>
          </p:nvSpPr>
          <p:spPr bwMode="auto">
            <a:xfrm flipH="1" flipV="1">
              <a:off x="4028" y="1278"/>
              <a:ext cx="781" cy="57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8" name="Line 26"/>
            <p:cNvSpPr>
              <a:spLocks noChangeShapeType="1"/>
            </p:cNvSpPr>
            <p:nvPr/>
          </p:nvSpPr>
          <p:spPr bwMode="auto">
            <a:xfrm flipV="1">
              <a:off x="2938" y="1577"/>
              <a:ext cx="781" cy="14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9" name="Line 27"/>
            <p:cNvSpPr>
              <a:spLocks noChangeShapeType="1"/>
            </p:cNvSpPr>
            <p:nvPr/>
          </p:nvSpPr>
          <p:spPr bwMode="auto">
            <a:xfrm flipV="1">
              <a:off x="2938" y="1278"/>
              <a:ext cx="1090" cy="44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0" name="Line 28"/>
            <p:cNvSpPr>
              <a:spLocks noChangeShapeType="1"/>
            </p:cNvSpPr>
            <p:nvPr/>
          </p:nvSpPr>
          <p:spPr bwMode="auto">
            <a:xfrm>
              <a:off x="2938" y="2876"/>
              <a:ext cx="781" cy="5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1" name="Line 29"/>
            <p:cNvSpPr>
              <a:spLocks noChangeShapeType="1"/>
            </p:cNvSpPr>
            <p:nvPr/>
          </p:nvSpPr>
          <p:spPr bwMode="auto">
            <a:xfrm>
              <a:off x="2938" y="2876"/>
              <a:ext cx="1090" cy="27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2" name="Line 30"/>
            <p:cNvSpPr>
              <a:spLocks noChangeShapeType="1"/>
            </p:cNvSpPr>
            <p:nvPr/>
          </p:nvSpPr>
          <p:spPr bwMode="auto">
            <a:xfrm flipH="1">
              <a:off x="3719" y="3006"/>
              <a:ext cx="1090" cy="44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3" name="Line 31"/>
            <p:cNvSpPr>
              <a:spLocks noChangeShapeType="1"/>
            </p:cNvSpPr>
            <p:nvPr/>
          </p:nvSpPr>
          <p:spPr bwMode="auto">
            <a:xfrm flipH="1">
              <a:off x="4028" y="3006"/>
              <a:ext cx="781" cy="14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4" name="Line 32"/>
            <p:cNvSpPr>
              <a:spLocks noChangeShapeType="1"/>
            </p:cNvSpPr>
            <p:nvPr/>
          </p:nvSpPr>
          <p:spPr bwMode="auto">
            <a:xfrm flipH="1">
              <a:off x="4201" y="1850"/>
              <a:ext cx="608" cy="79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5" name="Line 33"/>
            <p:cNvSpPr>
              <a:spLocks noChangeShapeType="1"/>
            </p:cNvSpPr>
            <p:nvPr/>
          </p:nvSpPr>
          <p:spPr bwMode="auto">
            <a:xfrm flipH="1">
              <a:off x="4702" y="1850"/>
              <a:ext cx="107" cy="311"/>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6" name="Line 34"/>
            <p:cNvSpPr>
              <a:spLocks noChangeShapeType="1"/>
            </p:cNvSpPr>
            <p:nvPr/>
          </p:nvSpPr>
          <p:spPr bwMode="auto">
            <a:xfrm flipH="1" flipV="1">
              <a:off x="4702" y="2161"/>
              <a:ext cx="107" cy="84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7" name="Line 35"/>
            <p:cNvSpPr>
              <a:spLocks noChangeShapeType="1"/>
            </p:cNvSpPr>
            <p:nvPr/>
          </p:nvSpPr>
          <p:spPr bwMode="auto">
            <a:xfrm flipH="1" flipV="1">
              <a:off x="4201" y="2645"/>
              <a:ext cx="608" cy="361"/>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8" name="Line 36"/>
            <p:cNvSpPr>
              <a:spLocks noChangeShapeType="1"/>
            </p:cNvSpPr>
            <p:nvPr/>
          </p:nvSpPr>
          <p:spPr bwMode="auto">
            <a:xfrm>
              <a:off x="2938" y="1720"/>
              <a:ext cx="608" cy="361"/>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9" name="Line 37"/>
            <p:cNvSpPr>
              <a:spLocks noChangeShapeType="1"/>
            </p:cNvSpPr>
            <p:nvPr/>
          </p:nvSpPr>
          <p:spPr bwMode="auto">
            <a:xfrm>
              <a:off x="2938" y="1720"/>
              <a:ext cx="106" cy="84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0" name="Line 38"/>
            <p:cNvSpPr>
              <a:spLocks noChangeShapeType="1"/>
            </p:cNvSpPr>
            <p:nvPr/>
          </p:nvSpPr>
          <p:spPr bwMode="auto">
            <a:xfrm flipV="1">
              <a:off x="2938" y="2565"/>
              <a:ext cx="106" cy="311"/>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1" name="Line 39"/>
            <p:cNvSpPr>
              <a:spLocks noChangeShapeType="1"/>
            </p:cNvSpPr>
            <p:nvPr/>
          </p:nvSpPr>
          <p:spPr bwMode="auto">
            <a:xfrm flipV="1">
              <a:off x="2938" y="2081"/>
              <a:ext cx="608" cy="79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2" name="Line 40"/>
            <p:cNvSpPr>
              <a:spLocks noChangeShapeType="1"/>
            </p:cNvSpPr>
            <p:nvPr/>
          </p:nvSpPr>
          <p:spPr bwMode="auto">
            <a:xfrm>
              <a:off x="3719" y="1577"/>
              <a:ext cx="482" cy="106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3" name="Line 41"/>
            <p:cNvSpPr>
              <a:spLocks noChangeShapeType="1"/>
            </p:cNvSpPr>
            <p:nvPr/>
          </p:nvSpPr>
          <p:spPr bwMode="auto">
            <a:xfrm flipH="1">
              <a:off x="3044" y="1577"/>
              <a:ext cx="675" cy="98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4" name="Line 42"/>
            <p:cNvSpPr>
              <a:spLocks noChangeShapeType="1"/>
            </p:cNvSpPr>
            <p:nvPr/>
          </p:nvSpPr>
          <p:spPr bwMode="auto">
            <a:xfrm flipV="1">
              <a:off x="3719" y="2645"/>
              <a:ext cx="482" cy="804"/>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5" name="Line 43"/>
            <p:cNvSpPr>
              <a:spLocks noChangeShapeType="1"/>
            </p:cNvSpPr>
            <p:nvPr/>
          </p:nvSpPr>
          <p:spPr bwMode="auto">
            <a:xfrm flipH="1" flipV="1">
              <a:off x="3044" y="2565"/>
              <a:ext cx="675" cy="884"/>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6" name="Line 44"/>
            <p:cNvSpPr>
              <a:spLocks noChangeShapeType="1"/>
            </p:cNvSpPr>
            <p:nvPr/>
          </p:nvSpPr>
          <p:spPr bwMode="auto">
            <a:xfrm>
              <a:off x="4028" y="1278"/>
              <a:ext cx="674" cy="88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7" name="Line 45"/>
            <p:cNvSpPr>
              <a:spLocks noChangeShapeType="1"/>
            </p:cNvSpPr>
            <p:nvPr/>
          </p:nvSpPr>
          <p:spPr bwMode="auto">
            <a:xfrm flipH="1">
              <a:off x="3546" y="1278"/>
              <a:ext cx="482" cy="80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8" name="Line 46"/>
            <p:cNvSpPr>
              <a:spLocks noChangeShapeType="1"/>
            </p:cNvSpPr>
            <p:nvPr/>
          </p:nvSpPr>
          <p:spPr bwMode="auto">
            <a:xfrm flipH="1" flipV="1">
              <a:off x="3546" y="2081"/>
              <a:ext cx="482" cy="1068"/>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9" name="Line 47"/>
            <p:cNvSpPr>
              <a:spLocks noChangeShapeType="1"/>
            </p:cNvSpPr>
            <p:nvPr/>
          </p:nvSpPr>
          <p:spPr bwMode="auto">
            <a:xfrm flipV="1">
              <a:off x="4028" y="2161"/>
              <a:ext cx="674" cy="988"/>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Recap: How to make it?</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Modeling</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Geometry</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Materials</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Lighting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Animation</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Make it move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Rendering</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I.e., draw the picture!</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Lighting, shadows, textures...</a:t>
            </a:r>
            <a:br>
              <a:rPr lang="en-US"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pic>
        <p:nvPicPr>
          <p:cNvPr id="1026" name="Picture 2"/>
          <p:cNvPicPr>
            <a:picLocks noChangeAspect="1" noChangeArrowheads="1"/>
          </p:cNvPicPr>
          <p:nvPr/>
        </p:nvPicPr>
        <p:blipFill>
          <a:blip r:embed="rId1"/>
          <a:srcRect/>
          <a:stretch>
            <a:fillRect/>
          </a:stretch>
        </p:blipFill>
        <p:spPr bwMode="auto">
          <a:xfrm>
            <a:off x="3571869" y="1785926"/>
            <a:ext cx="5072067" cy="285817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3D</a:t>
            </a:r>
            <a:r>
              <a:rPr lang="en-US" dirty="0">
                <a:latin typeface="Times New Roman" panose="02020603050405020304" pitchFamily="18" charset="0"/>
                <a:cs typeface="Times New Roman" panose="02020603050405020304" pitchFamily="18" charset="0"/>
                <a:sym typeface="Wingdings" panose="05000000000000000000" pitchFamily="2" charset="2"/>
              </a:rPr>
              <a:t>2D</a:t>
            </a:r>
            <a:endParaRPr 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Model the geometry</a:t>
            </a:r>
            <a:endParaRPr lang="en-US" dirty="0">
              <a:latin typeface="Times New Roman" panose="02020603050405020304" pitchFamily="18" charset="0"/>
              <a:cs typeface="Times New Roman" panose="02020603050405020304" pitchFamily="18" charset="0"/>
            </a:endParaRPr>
          </a:p>
          <a:p>
            <a:pPr marL="914400" lvl="1" indent="-514350">
              <a:buSzPct val="80000"/>
              <a:buFont typeface="Wingdings" panose="05000000000000000000" pitchFamily="2" charset="2"/>
              <a:buChar char="l"/>
            </a:pPr>
            <a:r>
              <a:rPr lang="en-US" dirty="0">
                <a:latin typeface="Times New Roman" panose="02020603050405020304" pitchFamily="18" charset="0"/>
                <a:cs typeface="Times New Roman" panose="02020603050405020304" pitchFamily="18" charset="0"/>
              </a:rPr>
              <a:t>A triangle mesh with specified materials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pic>
        <p:nvPicPr>
          <p:cNvPr id="29698" name="Picture 2"/>
          <p:cNvPicPr>
            <a:picLocks noChangeAspect="1" noChangeArrowheads="1"/>
          </p:cNvPicPr>
          <p:nvPr/>
        </p:nvPicPr>
        <p:blipFill>
          <a:blip r:embed="rId1"/>
          <a:srcRect/>
          <a:stretch>
            <a:fillRect/>
          </a:stretch>
        </p:blipFill>
        <p:spPr bwMode="auto">
          <a:xfrm>
            <a:off x="1714480" y="2714623"/>
            <a:ext cx="5429288" cy="376357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1"/>
          <a:srcRect/>
          <a:stretch>
            <a:fillRect/>
          </a:stretch>
        </p:blipFill>
        <p:spPr bwMode="auto">
          <a:xfrm>
            <a:off x="4572003" y="1428739"/>
            <a:ext cx="4352925" cy="4733925"/>
          </a:xfrm>
          <a:prstGeom prst="rect">
            <a:avLst/>
          </a:prstGeom>
          <a:noFill/>
          <a:ln w="9525">
            <a:noFill/>
            <a:miter lim="800000"/>
            <a:headEnd/>
            <a:tailEnd/>
          </a:ln>
          <a:effectLst/>
        </p:spPr>
      </p:pic>
      <p:sp>
        <p:nvSpPr>
          <p:cNvPr id="2" name="标题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3D</a:t>
            </a:r>
            <a:r>
              <a:rPr lang="en-US" dirty="0">
                <a:latin typeface="Times New Roman" panose="02020603050405020304" pitchFamily="18" charset="0"/>
                <a:cs typeface="Times New Roman" panose="02020603050405020304" pitchFamily="18" charset="0"/>
                <a:sym typeface="Wingdings" panose="05000000000000000000" pitchFamily="2" charset="2"/>
              </a:rPr>
              <a:t>2D</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628650" y="1690689"/>
            <a:ext cx="4614867" cy="4525963"/>
          </a:xfrm>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Model the geometry</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Place the objects in</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world space</a:t>
            </a:r>
            <a:endParaRPr lang="en-US" b="1" dirty="0">
              <a:latin typeface="Times New Roman" panose="02020603050405020304" pitchFamily="18" charset="0"/>
              <a:cs typeface="Times New Roman" panose="02020603050405020304" pitchFamily="18" charset="0"/>
            </a:endParaRPr>
          </a:p>
          <a:p>
            <a:pPr marL="914400" lvl="1" indent="-514350">
              <a:buSzPct val="70000"/>
              <a:buFont typeface="Wingdings" panose="05000000000000000000" pitchFamily="2" charset="2"/>
              <a:buChar char="l"/>
            </a:pPr>
            <a:r>
              <a:rPr lang="en-US" sz="2800" dirty="0">
                <a:latin typeface="Times New Roman" panose="02020603050405020304" pitchFamily="18" charset="0"/>
                <a:cs typeface="Times New Roman" panose="02020603050405020304" pitchFamily="18" charset="0"/>
              </a:rPr>
              <a:t>Each object has its own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object space</a:t>
            </a:r>
            <a:endParaRPr lang="en-US" sz="2800" dirty="0">
              <a:latin typeface="Times New Roman" panose="02020603050405020304" pitchFamily="18" charset="0"/>
              <a:cs typeface="Times New Roman" panose="02020603050405020304" pitchFamily="18" charset="0"/>
            </a:endParaRPr>
          </a:p>
          <a:p>
            <a:pPr marL="914400" lvl="1" indent="-514350">
              <a:buSzPct val="70000"/>
              <a:buFont typeface="Wingdings" panose="05000000000000000000" pitchFamily="2" charset="2"/>
              <a:buChar char="l"/>
            </a:pPr>
            <a:r>
              <a:rPr lang="en-US" sz="2800" dirty="0">
                <a:latin typeface="Times New Roman" panose="02020603050405020304" pitchFamily="18" charset="0"/>
                <a:cs typeface="Times New Roman" panose="02020603050405020304" pitchFamily="18" charset="0"/>
              </a:rPr>
              <a:t>Only one world space</a:t>
            </a:r>
            <a:br>
              <a:rPr lang="en-US" sz="2800" dirty="0">
                <a:latin typeface="Times New Roman" panose="02020603050405020304" pitchFamily="18" charset="0"/>
                <a:cs typeface="Times New Roman" panose="02020603050405020304" pitchFamily="18" charset="0"/>
              </a:rPr>
            </a:br>
            <a:endParaRPr lang="zh-CN" altLang="en-US"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1"/>
          <a:srcRect/>
          <a:stretch>
            <a:fillRect/>
          </a:stretch>
        </p:blipFill>
        <p:spPr bwMode="auto">
          <a:xfrm>
            <a:off x="4133851" y="1357299"/>
            <a:ext cx="5010151" cy="4762500"/>
          </a:xfrm>
          <a:prstGeom prst="rect">
            <a:avLst/>
          </a:prstGeom>
          <a:noFill/>
          <a:ln w="9525">
            <a:noFill/>
            <a:miter lim="800000"/>
            <a:headEnd/>
            <a:tailEnd/>
          </a:ln>
          <a:effectLst/>
        </p:spPr>
      </p:pic>
      <p:sp>
        <p:nvSpPr>
          <p:cNvPr id="2" name="标题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3D</a:t>
            </a:r>
            <a:r>
              <a:rPr lang="en-US" dirty="0">
                <a:latin typeface="Times New Roman" panose="02020603050405020304" pitchFamily="18" charset="0"/>
                <a:cs typeface="Times New Roman" panose="02020603050405020304" pitchFamily="18" charset="0"/>
                <a:sym typeface="Wingdings" panose="05000000000000000000" pitchFamily="2" charset="2"/>
              </a:rPr>
              <a:t>2D</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628650" y="1688045"/>
            <a:ext cx="4114800" cy="4525963"/>
          </a:xfrm>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Model the geometry</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Place the objects in</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world space</a:t>
            </a:r>
            <a:endParaRPr lang="en-US"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Pick viewing position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direction</a:t>
            </a:r>
            <a:br>
              <a:rPr lang="en-US"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宋体" panose="02010600030101010101" pitchFamily="2" charset="-122"/>
                <a:ea typeface="宋体" panose="02010600030101010101" pitchFamily="2" charset="-122"/>
              </a:rPr>
              <a:t>三维空间几何元素的表示</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457200" y="1624014"/>
            <a:ext cx="8229600" cy="4525963"/>
          </a:xfrm>
        </p:spPr>
        <p:txBody>
          <a:bodyPr>
            <a:normAutofit/>
          </a:bodyPr>
          <a:lstStyle/>
          <a:p>
            <a:r>
              <a:rPr lang="en-US" altLang="zh-CN" sz="2800" dirty="0">
                <a:latin typeface="Times New Roman" panose="02020603050405020304" pitchFamily="18" charset="0"/>
                <a:cs typeface="Times New Roman" panose="02020603050405020304" pitchFamily="18" charset="0"/>
              </a:rPr>
              <a:t>Point: Coordinates (</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z</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Plane: Normal Vector (</a:t>
            </a:r>
            <a:r>
              <a:rPr lang="en-US" altLang="zh-CN" sz="2800" i="1"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 Distance </a:t>
            </a:r>
            <a:r>
              <a:rPr lang="en-US" altLang="zh-CN" sz="2800" i="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 from the Original</a:t>
            </a:r>
            <a:endParaRPr lang="en-US" altLang="zh-CN" sz="2800" dirty="0">
              <a:latin typeface="Times New Roman" panose="02020603050405020304" pitchFamily="18" charset="0"/>
              <a:cs typeface="Times New Roman" panose="02020603050405020304" pitchFamily="18" charset="0"/>
            </a:endParaRPr>
          </a:p>
          <a:p>
            <a:pPr marL="0" indent="0" algn="ctr">
              <a:buNone/>
            </a:pPr>
            <a:r>
              <a:rPr lang="en-US" altLang="zh-CN" sz="2800" i="1" dirty="0">
                <a:latin typeface="Times New Roman" panose="02020603050405020304" pitchFamily="18" charset="0"/>
                <a:cs typeface="Times New Roman" panose="02020603050405020304" pitchFamily="18" charset="0"/>
              </a:rPr>
              <a:t>A</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B</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C</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 1</a:t>
            </a:r>
            <a:endParaRPr lang="en-US" altLang="zh-CN" sz="2800" dirty="0">
              <a:latin typeface="Times New Roman" panose="02020603050405020304" pitchFamily="18" charset="0"/>
              <a:cs typeface="Times New Roman" panose="02020603050405020304" pitchFamily="18" charset="0"/>
            </a:endParaRPr>
          </a:p>
          <a:p>
            <a:pPr marL="0" indent="0" algn="ctr">
              <a:buNone/>
            </a:pPr>
            <a:r>
              <a:rPr lang="en-US" altLang="zh-CN" sz="2800" i="1" dirty="0">
                <a:latin typeface="Times New Roman" panose="02020603050405020304" pitchFamily="18" charset="0"/>
                <a:cs typeface="Times New Roman" panose="02020603050405020304" pitchFamily="18" charset="0"/>
              </a:rPr>
              <a:t>Ax</a:t>
            </a:r>
            <a:r>
              <a:rPr lang="en-US" altLang="zh-CN" sz="2800" dirty="0">
                <a:latin typeface="Times New Roman" panose="02020603050405020304" pitchFamily="18" charset="0"/>
                <a:cs typeface="Times New Roman" panose="02020603050405020304" pitchFamily="18" charset="0"/>
              </a:rPr>
              <a:t> + </a:t>
            </a:r>
            <a:r>
              <a:rPr lang="en-US" altLang="zh-CN" sz="2800" i="1" dirty="0">
                <a:latin typeface="Times New Roman" panose="02020603050405020304" pitchFamily="18" charset="0"/>
                <a:cs typeface="Times New Roman" panose="02020603050405020304" pitchFamily="18" charset="0"/>
              </a:rPr>
              <a:t>By</a:t>
            </a:r>
            <a:r>
              <a:rPr lang="en-US" altLang="zh-CN" sz="2800" dirty="0">
                <a:latin typeface="Times New Roman" panose="02020603050405020304" pitchFamily="18" charset="0"/>
                <a:cs typeface="Times New Roman" panose="02020603050405020304" pitchFamily="18" charset="0"/>
              </a:rPr>
              <a:t> + </a:t>
            </a:r>
            <a:r>
              <a:rPr lang="en-US" altLang="zh-CN" sz="2800" i="1" dirty="0" err="1">
                <a:latin typeface="Times New Roman" panose="02020603050405020304" pitchFamily="18" charset="0"/>
                <a:cs typeface="Times New Roman" panose="02020603050405020304" pitchFamily="18" charset="0"/>
              </a:rPr>
              <a:t>Cz</a:t>
            </a:r>
            <a:r>
              <a:rPr lang="en-US" altLang="zh-CN" sz="2800" dirty="0">
                <a:latin typeface="Times New Roman" panose="02020603050405020304" pitchFamily="18" charset="0"/>
                <a:cs typeface="Times New Roman" panose="02020603050405020304" pitchFamily="18" charset="0"/>
              </a:rPr>
              <a:t> ± D = 0</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It’s easy to represent them by coordinates or equations uniquely</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Can we express a line in 3D space uniquely?</a:t>
            </a:r>
            <a:endParaRPr lang="zh-CN" altLang="en-US"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1"/>
          <a:srcRect/>
          <a:stretch>
            <a:fillRect/>
          </a:stretch>
        </p:blipFill>
        <p:spPr bwMode="auto">
          <a:xfrm>
            <a:off x="3209960" y="1428737"/>
            <a:ext cx="5934075" cy="4667251"/>
          </a:xfrm>
          <a:prstGeom prst="rect">
            <a:avLst/>
          </a:prstGeom>
          <a:noFill/>
          <a:ln w="9525">
            <a:noFill/>
            <a:miter lim="800000"/>
            <a:headEnd/>
            <a:tailEnd/>
          </a:ln>
          <a:effectLst/>
        </p:spPr>
      </p:pic>
      <p:sp>
        <p:nvSpPr>
          <p:cNvPr id="2" name="标题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3D</a:t>
            </a:r>
            <a:r>
              <a:rPr lang="en-US" dirty="0">
                <a:latin typeface="Times New Roman" panose="02020603050405020304" pitchFamily="18" charset="0"/>
                <a:cs typeface="Times New Roman" panose="02020603050405020304" pitchFamily="18" charset="0"/>
                <a:sym typeface="Wingdings" panose="05000000000000000000" pitchFamily="2" charset="2"/>
              </a:rPr>
              <a:t>2D</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Model the geometry</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Place the objects in</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world space</a:t>
            </a:r>
            <a:endParaRPr lang="en-US"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Pick viewing position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direction</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Transform objects to</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view space </a:t>
            </a:r>
            <a:r>
              <a:rPr lang="en-US" dirty="0">
                <a:latin typeface="Times New Roman" panose="02020603050405020304" pitchFamily="18" charset="0"/>
                <a:cs typeface="Times New Roman" panose="02020603050405020304" pitchFamily="18" charset="0"/>
              </a:rPr>
              <a:t>and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project to image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plane</a:t>
            </a:r>
            <a:br>
              <a:rPr lang="en-US"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srcRect/>
          <a:stretch>
            <a:fillRect/>
          </a:stretch>
        </p:blipFill>
        <p:spPr bwMode="auto">
          <a:xfrm>
            <a:off x="5500695" y="4214821"/>
            <a:ext cx="2729908" cy="2519357"/>
          </a:xfrm>
          <a:prstGeom prst="rect">
            <a:avLst/>
          </a:prstGeom>
          <a:noFill/>
          <a:ln w="9525">
            <a:noFill/>
            <a:miter lim="800000"/>
            <a:headEnd/>
            <a:tailEnd/>
          </a:ln>
          <a:effectLst/>
        </p:spPr>
      </p:pic>
      <p:pic>
        <p:nvPicPr>
          <p:cNvPr id="1026" name="Picture 2"/>
          <p:cNvPicPr>
            <a:picLocks noChangeAspect="1" noChangeArrowheads="1"/>
          </p:cNvPicPr>
          <p:nvPr/>
        </p:nvPicPr>
        <p:blipFill>
          <a:blip r:embed="rId2"/>
          <a:srcRect/>
          <a:stretch>
            <a:fillRect/>
          </a:stretch>
        </p:blipFill>
        <p:spPr bwMode="auto">
          <a:xfrm>
            <a:off x="6786578" y="1214423"/>
            <a:ext cx="1928827" cy="2345180"/>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Modern Graphics Pipeline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Input</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Geometric model</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Triangle vertices, vertex </a:t>
            </a:r>
            <a:r>
              <a:rPr lang="en-US" dirty="0" err="1">
                <a:latin typeface="Times New Roman" panose="02020603050405020304" pitchFamily="18" charset="0"/>
                <a:cs typeface="Times New Roman" panose="02020603050405020304" pitchFamily="18" charset="0"/>
              </a:rPr>
              <a:t>normals</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buNone/>
            </a:pPr>
            <a:r>
              <a:rPr lang="en-US" dirty="0">
                <a:latin typeface="Times New Roman" panose="02020603050405020304" pitchFamily="18" charset="0"/>
                <a:cs typeface="Times New Roman" panose="02020603050405020304" pitchFamily="18" charset="0"/>
              </a:rPr>
              <a:t>    texture coordinates</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Lighting/material model (</a:t>
            </a:r>
            <a:r>
              <a:rPr lang="en-US" dirty="0" err="1">
                <a:latin typeface="Times New Roman" panose="02020603050405020304" pitchFamily="18" charset="0"/>
                <a:cs typeface="Times New Roman" panose="02020603050405020304" pitchFamily="18" charset="0"/>
              </a:rPr>
              <a:t>shader</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Light source positions, colors, intensities, etc.</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Texture maps, </a:t>
            </a:r>
            <a:r>
              <a:rPr lang="en-US" dirty="0" err="1">
                <a:latin typeface="Times New Roman" panose="02020603050405020304" pitchFamily="18" charset="0"/>
                <a:cs typeface="Times New Roman" panose="02020603050405020304" pitchFamily="18" charset="0"/>
              </a:rPr>
              <a:t>specular</a:t>
            </a:r>
            <a:r>
              <a:rPr lang="en-US" dirty="0">
                <a:latin typeface="Times New Roman" panose="02020603050405020304" pitchFamily="18" charset="0"/>
                <a:cs typeface="Times New Roman" panose="02020603050405020304" pitchFamily="18" charset="0"/>
              </a:rPr>
              <a:t>/diffuse coefficients, etc.</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Viewpoint + projection plane</a:t>
            </a:r>
            <a:endParaRPr lang="en-US"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Color (+depth) per pixel</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srcRect/>
          <a:stretch>
            <a:fillRect/>
          </a:stretch>
        </p:blipFill>
        <p:spPr bwMode="auto">
          <a:xfrm>
            <a:off x="6372699" y="1044353"/>
            <a:ext cx="2189860" cy="1626931"/>
          </a:xfrm>
          <a:prstGeom prst="rect">
            <a:avLst/>
          </a:prstGeom>
          <a:noFill/>
          <a:ln w="9525">
            <a:noFill/>
            <a:miter lim="800000"/>
            <a:headEnd/>
            <a:tailEnd/>
          </a:ln>
          <a:effectLst/>
        </p:spPr>
      </p:pic>
      <p:sp>
        <p:nvSpPr>
          <p:cNvPr id="2" name="标题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Modern Graphics Pipeline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Project vertices to 2D</a:t>
            </a: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(image)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Rasterize</a:t>
            </a:r>
            <a:r>
              <a:rPr lang="en-US" dirty="0">
                <a:latin typeface="Times New Roman" panose="02020603050405020304" pitchFamily="18" charset="0"/>
                <a:cs typeface="Times New Roman" panose="02020603050405020304" pitchFamily="18" charset="0"/>
              </a:rPr>
              <a:t> triangle: find which</a:t>
            </a: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pixels should be lit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Compute per-pixel color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 visibility (Z-buffer),</a:t>
            </a: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update frame buffer color</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pic>
        <p:nvPicPr>
          <p:cNvPr id="2051" name="Picture 3"/>
          <p:cNvPicPr>
            <a:picLocks noChangeAspect="1" noChangeArrowheads="1"/>
          </p:cNvPicPr>
          <p:nvPr/>
        </p:nvPicPr>
        <p:blipFill>
          <a:blip r:embed="rId2"/>
          <a:srcRect/>
          <a:stretch>
            <a:fillRect/>
          </a:stretch>
        </p:blipFill>
        <p:spPr bwMode="auto">
          <a:xfrm>
            <a:off x="6533778" y="2682822"/>
            <a:ext cx="2038753" cy="1357323"/>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7003198" y="4101438"/>
            <a:ext cx="1102497" cy="1147043"/>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4786315" y="5286390"/>
            <a:ext cx="3686184" cy="130186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Classic Graphics Pipeline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628650" y="1624914"/>
            <a:ext cx="7886700" cy="4552048"/>
          </a:xfrm>
        </p:spPr>
        <p:txBody>
          <a:bodyPr>
            <a:normAutofit/>
          </a:bodyPr>
          <a:lstStyle/>
          <a:p>
            <a:r>
              <a:rPr lang="en-US" altLang="zh-CN" dirty="0">
                <a:latin typeface="Times New Roman" panose="02020603050405020304" pitchFamily="18" charset="0"/>
                <a:cs typeface="Times New Roman" panose="02020603050405020304" pitchFamily="18" charset="0"/>
              </a:rPr>
              <a:t>Classic diagram</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All steps can be implemented in hardware on the graphics card</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grpSp>
        <p:nvGrpSpPr>
          <p:cNvPr id="26" name="组合 25"/>
          <p:cNvGrpSpPr/>
          <p:nvPr/>
        </p:nvGrpSpPr>
        <p:grpSpPr>
          <a:xfrm>
            <a:off x="983458" y="2403847"/>
            <a:ext cx="7177083" cy="2256552"/>
            <a:chOff x="505835" y="1624914"/>
            <a:chExt cx="7177083" cy="2256552"/>
          </a:xfrm>
        </p:grpSpPr>
        <p:sp>
          <p:nvSpPr>
            <p:cNvPr id="8" name="文本框 7"/>
            <p:cNvSpPr txBox="1"/>
            <p:nvPr/>
          </p:nvSpPr>
          <p:spPr>
            <a:xfrm>
              <a:off x="505835" y="1843785"/>
              <a:ext cx="1359342" cy="523220"/>
            </a:xfrm>
            <a:prstGeom prst="rect">
              <a:avLst/>
            </a:prstGeom>
            <a:noFill/>
          </p:spPr>
          <p:txBody>
            <a:bodyPr wrap="square" rtlCol="0">
              <a:spAutoFit/>
            </a:bodyPr>
            <a:lstStyle/>
            <a:p>
              <a:pPr algn="ctr"/>
              <a:r>
                <a:rPr lang="en-US" altLang="zh-CN" sz="2800" dirty="0" smtClean="0">
                  <a:latin typeface="Times New Roman" panose="02020603050405020304" pitchFamily="18" charset="0"/>
                  <a:cs typeface="Times New Roman" panose="02020603050405020304" pitchFamily="18" charset="0"/>
                </a:rPr>
                <a:t>Vertices</a:t>
              </a:r>
              <a:endParaRPr lang="zh-CN" altLang="en-US" sz="28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2405176" y="1624914"/>
              <a:ext cx="1624694" cy="954107"/>
            </a:xfrm>
            <a:prstGeom prst="rect">
              <a:avLst/>
            </a:prstGeom>
            <a:noFill/>
            <a:ln>
              <a:solidFill>
                <a:schemeClr val="tx1"/>
              </a:solidFill>
            </a:ln>
          </p:spPr>
          <p:txBody>
            <a:bodyPr wrap="square" rtlCol="0">
              <a:spAutoFit/>
            </a:bodyPr>
            <a:lstStyle/>
            <a:p>
              <a:pPr algn="ctr"/>
              <a:r>
                <a:rPr lang="en-US" altLang="zh-CN" sz="2800" dirty="0" smtClean="0">
                  <a:latin typeface="Times New Roman" panose="02020603050405020304" pitchFamily="18" charset="0"/>
                  <a:cs typeface="Times New Roman" panose="02020603050405020304" pitchFamily="18" charset="0"/>
                </a:rPr>
                <a:t>Vertex</a:t>
              </a:r>
              <a:endParaRPr lang="en-US" altLang="zh-CN" sz="2800" dirty="0" smtClean="0">
                <a:latin typeface="Times New Roman" panose="02020603050405020304" pitchFamily="18" charset="0"/>
                <a:cs typeface="Times New Roman" panose="02020603050405020304" pitchFamily="18" charset="0"/>
              </a:endParaRPr>
            </a:p>
            <a:p>
              <a:pPr algn="ctr"/>
              <a:r>
                <a:rPr lang="en-US" altLang="zh-CN" sz="2800" dirty="0" smtClean="0">
                  <a:latin typeface="Times New Roman" panose="02020603050405020304" pitchFamily="18" charset="0"/>
                  <a:cs typeface="Times New Roman" panose="02020603050405020304" pitchFamily="18" charset="0"/>
                </a:rPr>
                <a:t>Processor</a:t>
              </a:r>
              <a:endParaRPr lang="zh-CN" altLang="en-US" sz="28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4568826" y="1628341"/>
              <a:ext cx="3114092" cy="954107"/>
            </a:xfrm>
            <a:prstGeom prst="rect">
              <a:avLst/>
            </a:prstGeom>
            <a:noFill/>
            <a:ln>
              <a:solidFill>
                <a:schemeClr val="tx1"/>
              </a:solidFill>
            </a:ln>
          </p:spPr>
          <p:txBody>
            <a:bodyPr wrap="square" rtlCol="0">
              <a:spAutoFit/>
            </a:bodyPr>
            <a:lstStyle/>
            <a:p>
              <a:pPr algn="ctr"/>
              <a:r>
                <a:rPr lang="en-US" altLang="zh-CN" sz="2800" dirty="0" smtClean="0">
                  <a:latin typeface="Times New Roman" panose="02020603050405020304" pitchFamily="18" charset="0"/>
                  <a:cs typeface="Times New Roman" panose="02020603050405020304" pitchFamily="18" charset="0"/>
                </a:rPr>
                <a:t>Clipper and </a:t>
              </a:r>
              <a:endParaRPr lang="en-US" altLang="zh-CN" sz="2800" dirty="0" smtClean="0">
                <a:latin typeface="Times New Roman" panose="02020603050405020304" pitchFamily="18" charset="0"/>
                <a:cs typeface="Times New Roman" panose="02020603050405020304" pitchFamily="18" charset="0"/>
              </a:endParaRPr>
            </a:p>
            <a:p>
              <a:pPr algn="ctr"/>
              <a:r>
                <a:rPr lang="en-US" altLang="zh-CN" sz="2800" dirty="0" smtClean="0">
                  <a:latin typeface="Times New Roman" panose="02020603050405020304" pitchFamily="18" charset="0"/>
                  <a:cs typeface="Times New Roman" panose="02020603050405020304" pitchFamily="18" charset="0"/>
                </a:rPr>
                <a:t>Primitive Assembler</a:t>
              </a:r>
              <a:endParaRPr lang="zh-CN" altLang="en-US" sz="28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5302923" y="3136957"/>
              <a:ext cx="1645897" cy="523220"/>
            </a:xfrm>
            <a:prstGeom prst="rect">
              <a:avLst/>
            </a:prstGeom>
            <a:noFill/>
            <a:ln>
              <a:solidFill>
                <a:schemeClr val="tx1"/>
              </a:solidFill>
            </a:ln>
          </p:spPr>
          <p:txBody>
            <a:bodyPr wrap="square" rtlCol="0">
              <a:spAutoFit/>
            </a:bodyPr>
            <a:lstStyle/>
            <a:p>
              <a:pPr algn="ctr"/>
              <a:r>
                <a:rPr lang="en-US" altLang="zh-CN" sz="2800" dirty="0" smtClean="0">
                  <a:latin typeface="Times New Roman" panose="02020603050405020304" pitchFamily="18" charset="0"/>
                  <a:cs typeface="Times New Roman" panose="02020603050405020304" pitchFamily="18" charset="0"/>
                </a:rPr>
                <a:t>Rasterizer</a:t>
              </a:r>
              <a:endParaRPr lang="zh-CN" altLang="en-US" sz="28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3117026" y="2927359"/>
              <a:ext cx="1645897" cy="954107"/>
            </a:xfrm>
            <a:prstGeom prst="rect">
              <a:avLst/>
            </a:prstGeom>
            <a:noFill/>
            <a:ln>
              <a:solidFill>
                <a:schemeClr val="tx1"/>
              </a:solidFill>
            </a:ln>
          </p:spPr>
          <p:txBody>
            <a:bodyPr wrap="square" rtlCol="0">
              <a:spAutoFit/>
            </a:bodyPr>
            <a:lstStyle/>
            <a:p>
              <a:pPr algn="ctr"/>
              <a:r>
                <a:rPr lang="en-US" altLang="zh-CN" sz="2800" dirty="0" err="1" smtClean="0">
                  <a:latin typeface="Times New Roman" panose="02020603050405020304" pitchFamily="18" charset="0"/>
                  <a:cs typeface="Times New Roman" panose="02020603050405020304" pitchFamily="18" charset="0"/>
                </a:rPr>
                <a:t>FragmentProcessor</a:t>
              </a:r>
              <a:endParaRPr lang="zh-CN" altLang="en-US" sz="2800" dirty="0">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flipV="1">
              <a:off x="1865176" y="2101967"/>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029870" y="2087267"/>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2"/>
            </p:cNvCxnSpPr>
            <p:nvPr/>
          </p:nvCxnSpPr>
          <p:spPr>
            <a:xfrm>
              <a:off x="6125872" y="258244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4762923" y="3391134"/>
              <a:ext cx="540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577026" y="3391134"/>
              <a:ext cx="540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514092" y="3129524"/>
              <a:ext cx="1062808" cy="523220"/>
            </a:xfrm>
            <a:prstGeom prst="rect">
              <a:avLst/>
            </a:prstGeom>
            <a:noFill/>
          </p:spPr>
          <p:txBody>
            <a:bodyPr wrap="square" rtlCol="0">
              <a:spAutoFit/>
            </a:bodyPr>
            <a:lstStyle/>
            <a:p>
              <a:pPr algn="ctr"/>
              <a:r>
                <a:rPr lang="en-US" altLang="zh-CN" sz="2800" dirty="0" smtClean="0">
                  <a:latin typeface="Times New Roman" panose="02020603050405020304" pitchFamily="18" charset="0"/>
                  <a:cs typeface="Times New Roman" panose="02020603050405020304" pitchFamily="18" charset="0"/>
                </a:rPr>
                <a:t>Pixels</a:t>
              </a:r>
              <a:endParaRPr lang="zh-CN" altLang="en-US" sz="28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1"/>
          <a:srcRect/>
          <a:stretch>
            <a:fillRect/>
          </a:stretch>
        </p:blipFill>
        <p:spPr bwMode="auto">
          <a:xfrm>
            <a:off x="2928927" y="2179548"/>
            <a:ext cx="5952456" cy="3035405"/>
          </a:xfrm>
          <a:prstGeom prst="rect">
            <a:avLst/>
          </a:prstGeom>
          <a:noFill/>
          <a:ln w="9525">
            <a:noFill/>
            <a:miter lim="800000"/>
            <a:headEnd/>
            <a:tailEnd/>
          </a:ln>
          <a:effectLst/>
        </p:spPr>
      </p:pic>
      <p:sp>
        <p:nvSpPr>
          <p:cNvPr id="3" name="内容占位符 2"/>
          <p:cNvSpPr>
            <a:spLocks noGrp="1"/>
          </p:cNvSpPr>
          <p:nvPr>
            <p:ph idx="1"/>
          </p:nvPr>
        </p:nvSpPr>
        <p:spPr>
          <a:xfrm>
            <a:off x="573616" y="1470433"/>
            <a:ext cx="7941734" cy="5018647"/>
          </a:xfrm>
        </p:spPr>
        <p:txBody>
          <a:bodyPr>
            <a:no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Convert object representations from one coordinate</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system to another</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Every change of coordinates is equivalent to a matrix transformation </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Vertex processor also computes vertex colors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sp>
        <p:nvSpPr>
          <p:cNvPr id="9" name="标题 1"/>
          <p:cNvSpPr>
            <a:spLocks noGrp="1"/>
          </p:cNvSpPr>
          <p:nvPr>
            <p:ph type="title"/>
          </p:nvPr>
        </p:nvSpPr>
        <p:spPr>
          <a:xfrm>
            <a:off x="628650" y="365126"/>
            <a:ext cx="7886700" cy="1325563"/>
          </a:xfrm>
        </p:spPr>
        <p:txBody>
          <a:bodyPr/>
          <a:lstStyle/>
          <a:p>
            <a:pPr algn="l"/>
            <a:r>
              <a:rPr lang="en-US" altLang="zh-CN" dirty="0" smtClean="0">
                <a:latin typeface="Times New Roman" panose="02020603050405020304" pitchFamily="18" charset="0"/>
                <a:cs typeface="Times New Roman" panose="02020603050405020304" pitchFamily="18" charset="0"/>
              </a:rPr>
              <a:t>Vertex Processor</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8" descr="an05f25"/>
          <p:cNvPicPr>
            <a:picLocks noChangeAspect="1" noChangeArrowheads="1"/>
          </p:cNvPicPr>
          <p:nvPr/>
        </p:nvPicPr>
        <p:blipFill>
          <a:blip r:embed="rId1"/>
          <a:srcRect/>
          <a:stretch>
            <a:fillRect/>
          </a:stretch>
        </p:blipFill>
        <p:spPr bwMode="auto">
          <a:xfrm>
            <a:off x="4857755" y="4071943"/>
            <a:ext cx="4133063" cy="2286016"/>
          </a:xfrm>
          <a:prstGeom prst="rect">
            <a:avLst/>
          </a:prstGeom>
          <a:noFill/>
          <a:ln w="9525">
            <a:noFill/>
            <a:miter lim="800000"/>
            <a:headEnd/>
            <a:tailEnd/>
          </a:ln>
        </p:spPr>
      </p:pic>
      <p:pic>
        <p:nvPicPr>
          <p:cNvPr id="17413" name="Picture 6" descr="an05f24"/>
          <p:cNvPicPr>
            <a:picLocks noChangeAspect="1" noChangeArrowheads="1"/>
          </p:cNvPicPr>
          <p:nvPr/>
        </p:nvPicPr>
        <p:blipFill>
          <a:blip r:embed="rId2"/>
          <a:srcRect/>
          <a:stretch>
            <a:fillRect/>
          </a:stretch>
        </p:blipFill>
        <p:spPr bwMode="auto">
          <a:xfrm>
            <a:off x="5857885" y="1597628"/>
            <a:ext cx="2714644" cy="2407640"/>
          </a:xfrm>
          <a:prstGeom prst="rect">
            <a:avLst/>
          </a:prstGeom>
          <a:noFill/>
          <a:ln w="9525">
            <a:noFill/>
            <a:miter lim="800000"/>
            <a:headEnd/>
            <a:tailEnd/>
          </a:ln>
        </p:spPr>
      </p:pic>
      <p:sp>
        <p:nvSpPr>
          <p:cNvPr id="17412" name="Rectangle 3"/>
          <p:cNvSpPr>
            <a:spLocks noGrp="1" noChangeArrowheads="1"/>
          </p:cNvSpPr>
          <p:nvPr>
            <p:ph idx="1"/>
          </p:nvPr>
        </p:nvSpPr>
        <p:spPr>
          <a:xfrm>
            <a:off x="653235" y="1900528"/>
            <a:ext cx="5329247" cy="4525963"/>
          </a:xfrm>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Just as a real camera cannot “see” the whole world, the virtual camera can only see part of the world or object space</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dirty="0">
                <a:latin typeface="Times New Roman" panose="02020603050405020304" pitchFamily="18" charset="0"/>
                <a:ea typeface="宋体" panose="02010600030101010101" pitchFamily="2" charset="-122"/>
                <a:cs typeface="Times New Roman" panose="02020603050405020304" pitchFamily="18" charset="0"/>
              </a:rPr>
              <a:t>Objects that are not within this volume are said to be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clipped</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out of the scene</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Vertices must be collected into geometric objects before clipping and rasterization can take place</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13535B06-6A47-4B57-9912-C51025E8C240}" type="slidenum">
              <a:rPr lang="zh-CN" altLang="en-US" smtClean="0"/>
            </a:fld>
            <a:endParaRPr lang="zh-CN" altLang="en-US"/>
          </a:p>
        </p:txBody>
      </p:sp>
      <p:sp>
        <p:nvSpPr>
          <p:cNvPr id="8" name="标题 1"/>
          <p:cNvSpPr>
            <a:spLocks noGrp="1"/>
          </p:cNvSpPr>
          <p:nvPr>
            <p:ph type="title"/>
          </p:nvPr>
        </p:nvSpPr>
        <p:spPr>
          <a:xfrm>
            <a:off x="628650" y="365126"/>
            <a:ext cx="7886700" cy="1325563"/>
          </a:xfrm>
        </p:spPr>
        <p:txBody>
          <a:bodyPr/>
          <a:lstStyle/>
          <a:p>
            <a:r>
              <a:rPr lang="en-US" altLang="zh-CN" dirty="0">
                <a:latin typeface="Times New Roman" panose="02020603050405020304" pitchFamily="18" charset="0"/>
                <a:cs typeface="Times New Roman" panose="02020603050405020304" pitchFamily="18" charset="0"/>
              </a:rPr>
              <a:t>Clipper and </a:t>
            </a:r>
            <a:r>
              <a:rPr lang="en-US" altLang="zh-CN" dirty="0" smtClean="0">
                <a:latin typeface="Times New Roman" panose="02020603050405020304" pitchFamily="18" charset="0"/>
                <a:cs typeface="Times New Roman" panose="02020603050405020304" pitchFamily="18" charset="0"/>
              </a:rPr>
              <a:t>Primitive </a:t>
            </a:r>
            <a:r>
              <a:rPr lang="en-US" altLang="zh-CN" dirty="0">
                <a:latin typeface="Times New Roman" panose="02020603050405020304" pitchFamily="18" charset="0"/>
                <a:cs typeface="Times New Roman" panose="02020603050405020304" pitchFamily="18" charset="0"/>
              </a:rPr>
              <a:t>Assembler</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If an object is not clipped out, the appropriate pixels in the frame buffer must be assigned colors</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Rasterizer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produces a set of fragments for each object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Fragments are “potential pixels”</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等线" panose="02010600030101010101" charset="-122"/>
              <a:buChar char="-"/>
            </a:pPr>
            <a:r>
              <a:rPr lang="en-US" altLang="zh-CN" dirty="0">
                <a:latin typeface="Times New Roman" panose="02020603050405020304" pitchFamily="18" charset="0"/>
                <a:ea typeface="宋体" panose="02010600030101010101" pitchFamily="2" charset="-122"/>
                <a:cs typeface="Times New Roman" panose="02020603050405020304" pitchFamily="18" charset="0"/>
              </a:rPr>
              <a:t>Have a location in frame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bufffer</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等线" panose="02010600030101010101" charset="-122"/>
              <a:buChar char="-"/>
            </a:pPr>
            <a:r>
              <a:rPr lang="en-US" altLang="zh-CN" dirty="0">
                <a:latin typeface="Times New Roman" panose="02020603050405020304" pitchFamily="18" charset="0"/>
                <a:ea typeface="宋体" panose="02010600030101010101" pitchFamily="2" charset="-122"/>
                <a:cs typeface="Times New Roman" panose="02020603050405020304" pitchFamily="18" charset="0"/>
              </a:rPr>
              <a:t>Color and depth attributes</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Vertex attributes are interpolated over objects by the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rasterizer</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13535B06-6A47-4B57-9912-C51025E8C240}" type="slidenum">
              <a:rPr lang="zh-CN" altLang="en-US" smtClean="0"/>
            </a:fld>
            <a:endParaRPr lang="zh-CN" altLang="en-US"/>
          </a:p>
        </p:txBody>
      </p:sp>
      <p:sp>
        <p:nvSpPr>
          <p:cNvPr id="7" name="标题 1"/>
          <p:cNvSpPr>
            <a:spLocks noGrp="1"/>
          </p:cNvSpPr>
          <p:nvPr>
            <p:ph type="title"/>
          </p:nvPr>
        </p:nvSpPr>
        <p:spPr>
          <a:xfrm>
            <a:off x="628650" y="365126"/>
            <a:ext cx="7886700" cy="1325563"/>
          </a:xfrm>
        </p:spPr>
        <p:txBody>
          <a:bodyPr/>
          <a:lstStyle/>
          <a:p>
            <a:r>
              <a:rPr lang="en-US" altLang="zh-CN" dirty="0" smtClean="0">
                <a:latin typeface="Times New Roman" panose="02020603050405020304" pitchFamily="18" charset="0"/>
                <a:cs typeface="Times New Roman" panose="02020603050405020304" pitchFamily="18" charset="0"/>
              </a:rPr>
              <a:t>Rasterizer</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Fragments are processed to determine the color of the corresponding pixel in the frame buffer</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Colors can be determined by texture mapping or interpolation of vertex colors</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Fragments may be blocked by other fragments closer to the camera </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等线" panose="02010600030101010101" charset="-122"/>
              <a:buChar char="-"/>
            </a:pPr>
            <a:r>
              <a:rPr lang="en-US" altLang="zh-CN" dirty="0">
                <a:latin typeface="Times New Roman" panose="02020603050405020304" pitchFamily="18" charset="0"/>
                <a:ea typeface="宋体" panose="02010600030101010101" pitchFamily="2" charset="-122"/>
                <a:cs typeface="Times New Roman" panose="02020603050405020304" pitchFamily="18" charset="0"/>
              </a:rPr>
              <a:t>Hidden-surface removal</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sp>
        <p:nvSpPr>
          <p:cNvPr id="7" name="标题 1"/>
          <p:cNvSpPr>
            <a:spLocks noGrp="1"/>
          </p:cNvSpPr>
          <p:nvPr>
            <p:ph type="title"/>
          </p:nvPr>
        </p:nvSpPr>
        <p:spPr>
          <a:xfrm>
            <a:off x="628650" y="365126"/>
            <a:ext cx="7886700" cy="1325563"/>
          </a:xfrm>
        </p:spPr>
        <p:txBody>
          <a:bodyPr/>
          <a:lstStyle/>
          <a:p>
            <a:r>
              <a:rPr lang="en-US" altLang="zh-CN" dirty="0" smtClean="0">
                <a:latin typeface="Times New Roman" panose="02020603050405020304" pitchFamily="18" charset="0"/>
                <a:cs typeface="Times New Roman" panose="02020603050405020304" pitchFamily="18" charset="0"/>
              </a:rPr>
              <a:t>Fragment Processor</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srcRect/>
          <a:stretch>
            <a:fillRect/>
          </a:stretch>
        </p:blipFill>
        <p:spPr bwMode="auto">
          <a:xfrm>
            <a:off x="6372699" y="1044353"/>
            <a:ext cx="2189860" cy="1626931"/>
          </a:xfrm>
          <a:prstGeom prst="rect">
            <a:avLst/>
          </a:prstGeom>
          <a:noFill/>
          <a:ln w="9525">
            <a:noFill/>
            <a:miter lim="800000"/>
            <a:headEnd/>
            <a:tailEnd/>
          </a:ln>
          <a:effectLst/>
        </p:spPr>
      </p:pic>
      <p:sp>
        <p:nvSpPr>
          <p:cNvPr id="2" name="标题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Modern Graphics Pipeline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Project vertices to 2D</a:t>
            </a: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(image)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solidFill>
                  <a:schemeClr val="bg1">
                    <a:lumMod val="50000"/>
                  </a:schemeClr>
                </a:solidFill>
                <a:latin typeface="Times New Roman" panose="02020603050405020304" pitchFamily="18" charset="0"/>
                <a:cs typeface="Times New Roman" panose="02020603050405020304" pitchFamily="18" charset="0"/>
              </a:rPr>
              <a:t>Rasterize</a:t>
            </a:r>
            <a:r>
              <a:rPr lang="en-US" dirty="0">
                <a:solidFill>
                  <a:schemeClr val="bg1">
                    <a:lumMod val="50000"/>
                  </a:schemeClr>
                </a:solidFill>
                <a:latin typeface="Times New Roman" panose="02020603050405020304" pitchFamily="18" charset="0"/>
                <a:cs typeface="Times New Roman" panose="02020603050405020304" pitchFamily="18" charset="0"/>
              </a:rPr>
              <a:t> triangle: find which</a:t>
            </a:r>
            <a:endParaRPr lang="en-US" dirty="0">
              <a:solidFill>
                <a:schemeClr val="bg1">
                  <a:lumMod val="50000"/>
                </a:schemeClr>
              </a:solidFill>
              <a:latin typeface="Times New Roman" panose="02020603050405020304" pitchFamily="18" charset="0"/>
              <a:cs typeface="Times New Roman" panose="02020603050405020304" pitchFamily="18" charset="0"/>
            </a:endParaRPr>
          </a:p>
          <a:p>
            <a:pPr>
              <a:buNone/>
            </a:pPr>
            <a:r>
              <a:rPr lang="en-US" dirty="0">
                <a:solidFill>
                  <a:schemeClr val="bg1">
                    <a:lumMod val="50000"/>
                  </a:schemeClr>
                </a:solidFill>
                <a:latin typeface="Times New Roman" panose="02020603050405020304" pitchFamily="18" charset="0"/>
                <a:cs typeface="Times New Roman" panose="02020603050405020304" pitchFamily="18" charset="0"/>
              </a:rPr>
              <a:t>    pixels should be lit</a:t>
            </a:r>
            <a:endParaRPr lang="en-US" dirty="0">
              <a:solidFill>
                <a:schemeClr val="bg1">
                  <a:lumMod val="50000"/>
                </a:schemeClr>
              </a:solidFill>
              <a:latin typeface="Times New Roman" panose="02020603050405020304" pitchFamily="18" charset="0"/>
              <a:cs typeface="Times New Roman" panose="02020603050405020304" pitchFamily="18" charset="0"/>
            </a:endParaRPr>
          </a:p>
          <a:p>
            <a:endParaRPr lang="en-US" dirty="0">
              <a:solidFill>
                <a:schemeClr val="bg1">
                  <a:lumMod val="50000"/>
                </a:schemeClr>
              </a:solidFill>
              <a:latin typeface="Times New Roman" panose="02020603050405020304" pitchFamily="18" charset="0"/>
              <a:cs typeface="Times New Roman" panose="02020603050405020304" pitchFamily="18" charset="0"/>
            </a:endParaRPr>
          </a:p>
          <a:p>
            <a:r>
              <a:rPr lang="en-US" dirty="0">
                <a:solidFill>
                  <a:schemeClr val="bg1">
                    <a:lumMod val="50000"/>
                  </a:schemeClr>
                </a:solidFill>
                <a:latin typeface="Times New Roman" panose="02020603050405020304" pitchFamily="18" charset="0"/>
                <a:cs typeface="Times New Roman" panose="02020603050405020304" pitchFamily="18" charset="0"/>
              </a:rPr>
              <a:t>Compute per-pixel color</a:t>
            </a:r>
            <a:endParaRPr lang="en-US" dirty="0">
              <a:solidFill>
                <a:schemeClr val="bg1">
                  <a:lumMod val="50000"/>
                </a:schemeClr>
              </a:solidFill>
              <a:latin typeface="Times New Roman" panose="02020603050405020304" pitchFamily="18" charset="0"/>
              <a:cs typeface="Times New Roman" panose="02020603050405020304" pitchFamily="18" charset="0"/>
            </a:endParaRPr>
          </a:p>
          <a:p>
            <a:endParaRPr lang="en-US" dirty="0">
              <a:solidFill>
                <a:schemeClr val="bg1">
                  <a:lumMod val="50000"/>
                </a:schemeClr>
              </a:solidFill>
              <a:latin typeface="Times New Roman" panose="02020603050405020304" pitchFamily="18" charset="0"/>
              <a:cs typeface="Times New Roman" panose="02020603050405020304" pitchFamily="18" charset="0"/>
            </a:endParaRPr>
          </a:p>
          <a:p>
            <a:r>
              <a:rPr lang="en-US" dirty="0">
                <a:solidFill>
                  <a:schemeClr val="bg1">
                    <a:lumMod val="50000"/>
                  </a:schemeClr>
                </a:solidFill>
                <a:latin typeface="Times New Roman" panose="02020603050405020304" pitchFamily="18" charset="0"/>
                <a:cs typeface="Times New Roman" panose="02020603050405020304" pitchFamily="18" charset="0"/>
              </a:rPr>
              <a:t>Test visibility (Z-buffer),</a:t>
            </a:r>
            <a:endParaRPr lang="en-US" dirty="0">
              <a:solidFill>
                <a:schemeClr val="bg1">
                  <a:lumMod val="50000"/>
                </a:schemeClr>
              </a:solidFill>
              <a:latin typeface="Times New Roman" panose="02020603050405020304" pitchFamily="18" charset="0"/>
              <a:cs typeface="Times New Roman" panose="02020603050405020304" pitchFamily="18" charset="0"/>
            </a:endParaRPr>
          </a:p>
          <a:p>
            <a:pPr>
              <a:buNone/>
            </a:pPr>
            <a:r>
              <a:rPr lang="en-US" dirty="0">
                <a:solidFill>
                  <a:schemeClr val="bg1">
                    <a:lumMod val="50000"/>
                  </a:schemeClr>
                </a:solidFill>
                <a:latin typeface="Times New Roman" panose="02020603050405020304" pitchFamily="18" charset="0"/>
                <a:cs typeface="Times New Roman" panose="02020603050405020304" pitchFamily="18" charset="0"/>
              </a:rPr>
              <a:t>     update frame buffer color</a:t>
            </a:r>
            <a:endParaRPr lang="zh-CN" alt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pic>
        <p:nvPicPr>
          <p:cNvPr id="2051" name="Picture 3"/>
          <p:cNvPicPr>
            <a:picLocks noChangeAspect="1" noChangeArrowheads="1"/>
          </p:cNvPicPr>
          <p:nvPr/>
        </p:nvPicPr>
        <p:blipFill>
          <a:blip r:embed="rId2"/>
          <a:srcRect/>
          <a:stretch>
            <a:fillRect/>
          </a:stretch>
        </p:blipFill>
        <p:spPr bwMode="auto">
          <a:xfrm>
            <a:off x="6533778" y="2682822"/>
            <a:ext cx="2038753" cy="1357323"/>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7003198" y="4101438"/>
            <a:ext cx="1102497" cy="1147043"/>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4786315" y="5286390"/>
            <a:ext cx="3686184" cy="130186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latin typeface="Times New Roman" panose="02020603050405020304" pitchFamily="18" charset="0"/>
                <a:cs typeface="Times New Roman" panose="02020603050405020304" pitchFamily="18" charset="0"/>
              </a:rPr>
              <a:t>Coordinates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500064" y="1723953"/>
            <a:ext cx="8143875" cy="4351339"/>
          </a:xfrm>
        </p:spPr>
        <p:txBody>
          <a:bodyPr/>
          <a:lstStyle/>
          <a:p>
            <a:r>
              <a:rPr lang="en-US" altLang="zh-CN" dirty="0">
                <a:latin typeface="Times New Roman" panose="02020603050405020304" pitchFamily="18" charset="0"/>
                <a:cs typeface="Times New Roman" panose="02020603050405020304" pitchFamily="18" charset="0"/>
              </a:rPr>
              <a:t>Transformations between these coordinates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pic>
        <p:nvPicPr>
          <p:cNvPr id="33794" name="Picture 2"/>
          <p:cNvPicPr>
            <a:picLocks noChangeAspect="1" noChangeArrowheads="1"/>
          </p:cNvPicPr>
          <p:nvPr/>
        </p:nvPicPr>
        <p:blipFill>
          <a:blip r:embed="rId1"/>
          <a:srcRect/>
          <a:stretch>
            <a:fillRect/>
          </a:stretch>
        </p:blipFill>
        <p:spPr bwMode="auto">
          <a:xfrm>
            <a:off x="500064" y="2260077"/>
            <a:ext cx="8143875" cy="4152900"/>
          </a:xfrm>
          <a:prstGeom prst="rect">
            <a:avLst/>
          </a:prstGeom>
          <a:noFill/>
          <a:ln w="9525">
            <a:noFill/>
            <a:miter lim="800000"/>
            <a:headEnd/>
            <a:tailEnd/>
          </a:ln>
          <a:effectLst/>
        </p:spPr>
      </p:pic>
      <p:pic>
        <p:nvPicPr>
          <p:cNvPr id="33795" name="Picture 3"/>
          <p:cNvPicPr>
            <a:picLocks noChangeAspect="1" noChangeArrowheads="1"/>
          </p:cNvPicPr>
          <p:nvPr/>
        </p:nvPicPr>
        <p:blipFill>
          <a:blip r:embed="rId2"/>
          <a:srcRect/>
          <a:stretch>
            <a:fillRect/>
          </a:stretch>
        </p:blipFill>
        <p:spPr bwMode="auto">
          <a:xfrm>
            <a:off x="7000894" y="4643449"/>
            <a:ext cx="1895475" cy="13811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齐次坐标下的平面方程</a:t>
            </a:r>
            <a:endParaRPr lang="zh-CN" altLang="en-US" dirty="0"/>
          </a:p>
        </p:txBody>
      </p:sp>
      <p:sp>
        <p:nvSpPr>
          <p:cNvPr id="3" name="内容占位符 2"/>
          <p:cNvSpPr>
            <a:spLocks noGrp="1"/>
          </p:cNvSpPr>
          <p:nvPr>
            <p:ph idx="1"/>
          </p:nvPr>
        </p:nvSpPr>
        <p:spPr/>
        <p:txBody>
          <a:bodyPr>
            <a:normAutofit/>
          </a:bodyPr>
          <a:lstStyle/>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Ax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By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Cz</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D</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0</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等价于</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Ax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Cz</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Dw</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表示三维直线需要两个平面：</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z</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0</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z</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D</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0</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但平面不是唯一的，如何唯一表示？</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1"/>
          <a:srcRect/>
          <a:stretch>
            <a:fillRect/>
          </a:stretch>
        </p:blipFill>
        <p:spPr bwMode="auto">
          <a:xfrm>
            <a:off x="785787" y="4929199"/>
            <a:ext cx="7786743" cy="1603836"/>
          </a:xfrm>
          <a:prstGeom prst="rect">
            <a:avLst/>
          </a:prstGeom>
          <a:noFill/>
          <a:ln w="9525">
            <a:noFill/>
            <a:miter lim="800000"/>
            <a:headEnd/>
            <a:tailEnd/>
          </a:ln>
          <a:effectLst/>
        </p:spPr>
      </p:pic>
      <p:sp>
        <p:nvSpPr>
          <p:cNvPr id="2" name="标题 1"/>
          <p:cNvSpPr>
            <a:spLocks noGrp="1"/>
          </p:cNvSpPr>
          <p:nvPr>
            <p:ph type="title"/>
          </p:nvPr>
        </p:nvSpPr>
        <p:spPr/>
        <p:txBody>
          <a:bodyPr/>
          <a:lstStyle/>
          <a:p>
            <a:pPr algn="l"/>
            <a:r>
              <a:rPr lang="en-US" altLang="zh-CN" dirty="0">
                <a:latin typeface="Times New Roman" panose="02020603050405020304" pitchFamily="18" charset="0"/>
                <a:cs typeface="Times New Roman" panose="02020603050405020304" pitchFamily="18" charset="0"/>
              </a:rPr>
              <a:t>Transformations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What is a Transformation?</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Maps points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in one coordinate system to</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points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in another coordinate system</a:t>
            </a: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ax</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c</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dx</a:t>
            </a:r>
            <a:r>
              <a:rPr lang="en-US"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ey</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f</a:t>
            </a:r>
            <a:endParaRPr lang="en-US" i="1"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Applications: animation, deformation, viewing, projection, real-time shadows, …</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For example, Iterated Function System (IFS):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latin typeface="Times New Roman" panose="02020603050405020304" pitchFamily="18" charset="0"/>
                <a:cs typeface="Times New Roman" panose="02020603050405020304" pitchFamily="18" charset="0"/>
              </a:rPr>
              <a:t>Simple Transformations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Can be combined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Are these operations invertible?</a:t>
            </a:r>
            <a:endParaRPr lang="en-US" dirty="0">
              <a:latin typeface="Times New Roman" panose="02020603050405020304" pitchFamily="18" charset="0"/>
              <a:cs typeface="Times New Roman" panose="02020603050405020304" pitchFamily="18" charset="0"/>
            </a:endParaRPr>
          </a:p>
          <a:p>
            <a:pPr lvl="1"/>
            <a:r>
              <a:rPr lang="en-US" i="1" dirty="0">
                <a:solidFill>
                  <a:srgbClr val="FF0000"/>
                </a:solidFill>
                <a:latin typeface="Times New Roman" panose="02020603050405020304" pitchFamily="18" charset="0"/>
                <a:cs typeface="Times New Roman" panose="02020603050405020304" pitchFamily="18" charset="0"/>
              </a:rPr>
              <a:t>Yes, except scale = </a:t>
            </a:r>
            <a:r>
              <a:rPr lang="en-US" dirty="0">
                <a:solidFill>
                  <a:srgbClr val="FF0000"/>
                </a:solidFill>
                <a:latin typeface="Times New Roman" panose="02020603050405020304" pitchFamily="18" charset="0"/>
                <a:cs typeface="Times New Roman" panose="02020603050405020304" pitchFamily="18" charset="0"/>
              </a:rPr>
              <a:t>0</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pic>
        <p:nvPicPr>
          <p:cNvPr id="1026" name="Picture 2"/>
          <p:cNvPicPr>
            <a:picLocks noChangeAspect="1" noChangeArrowheads="1"/>
          </p:cNvPicPr>
          <p:nvPr/>
        </p:nvPicPr>
        <p:blipFill>
          <a:blip r:embed="rId1"/>
          <a:srcRect/>
          <a:stretch>
            <a:fillRect/>
          </a:stretch>
        </p:blipFill>
        <p:spPr bwMode="auto">
          <a:xfrm>
            <a:off x="604028" y="1643050"/>
            <a:ext cx="7754189" cy="2500331"/>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srcRect/>
          <a:stretch>
            <a:fillRect/>
          </a:stretch>
        </p:blipFill>
        <p:spPr bwMode="auto">
          <a:xfrm>
            <a:off x="928663" y="1722745"/>
            <a:ext cx="7460492" cy="4357719"/>
          </a:xfrm>
          <a:prstGeom prst="rect">
            <a:avLst/>
          </a:prstGeom>
          <a:noFill/>
          <a:ln w="9525">
            <a:noFill/>
            <a:miter lim="800000"/>
            <a:headEnd/>
            <a:tailEnd/>
          </a:ln>
          <a:effectLst/>
        </p:spPr>
      </p:pic>
      <p:sp>
        <p:nvSpPr>
          <p:cNvPr id="2" name="标题 1"/>
          <p:cNvSpPr>
            <a:spLocks noGrp="1"/>
          </p:cNvSpPr>
          <p:nvPr>
            <p:ph type="title"/>
          </p:nvPr>
        </p:nvSpPr>
        <p:spPr>
          <a:xfrm>
            <a:off x="628649" y="365126"/>
            <a:ext cx="7948083" cy="1325563"/>
          </a:xfrm>
        </p:spPr>
        <p:txBody>
          <a:bodyPr>
            <a:normAutofit/>
          </a:bodyPr>
          <a:lstStyle/>
          <a:p>
            <a:pPr algn="l"/>
            <a:r>
              <a:rPr lang="en-US" dirty="0" smtClean="0">
                <a:latin typeface="Times New Roman" panose="02020603050405020304" pitchFamily="18" charset="0"/>
                <a:cs typeface="Times New Roman" panose="02020603050405020304" pitchFamily="18" charset="0"/>
              </a:rPr>
              <a:t>Euclidean/Rigid-Body Transforms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Preserves distances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Preserves angles</a:t>
            </a:r>
            <a:br>
              <a:rPr lang="en-US"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刚体变换</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P</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是一个从</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到</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的线性变换矩阵，如果对任意的向量</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Pu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Pv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v</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则称</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P</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对应的变换是刚体变换</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设</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p</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，分别取</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e</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e</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，则</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Pe</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Pe</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p</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p</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p</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Pe</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Pe</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e</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e</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endParaRPr lang="zh-CN" altLang="en-US" i="1"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刚体变换可以确保被变换的向量之间的相对位置不变，它对应的矩阵是正交矩阵</a:t>
            </a:r>
            <a:endParaRPr lang="zh-CN" altLang="en-US" i="1"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1"/>
          <a:srcRect/>
          <a:stretch>
            <a:fillRect/>
          </a:stretch>
        </p:blipFill>
        <p:spPr bwMode="auto">
          <a:xfrm>
            <a:off x="1015469" y="1953418"/>
            <a:ext cx="7343775" cy="4095751"/>
          </a:xfrm>
          <a:prstGeom prst="rect">
            <a:avLst/>
          </a:prstGeom>
          <a:noFill/>
          <a:ln w="9525">
            <a:noFill/>
            <a:miter lim="800000"/>
            <a:headEnd/>
            <a:tailEnd/>
          </a:ln>
          <a:effectLst/>
        </p:spPr>
      </p:pic>
      <p:sp>
        <p:nvSpPr>
          <p:cNvPr id="2" name="标题 1"/>
          <p:cNvSpPr>
            <a:spLocks noGrp="1"/>
          </p:cNvSpPr>
          <p:nvPr>
            <p:ph type="title"/>
          </p:nvPr>
        </p:nvSpPr>
        <p:spPr>
          <a:xfrm>
            <a:off x="628649" y="365126"/>
            <a:ext cx="8117417" cy="1325563"/>
          </a:xfrm>
        </p:spPr>
        <p:txBody>
          <a:bodyPr>
            <a:normAutofit/>
          </a:bodyPr>
          <a:lstStyle/>
          <a:p>
            <a:pPr algn="l"/>
            <a:r>
              <a:rPr lang="en-US" dirty="0">
                <a:latin typeface="Times New Roman" panose="02020603050405020304" pitchFamily="18" charset="0"/>
                <a:cs typeface="Times New Roman" panose="02020603050405020304" pitchFamily="18" charset="0"/>
              </a:rPr>
              <a:t>Similarity / </a:t>
            </a:r>
            <a:r>
              <a:rPr lang="en-US" dirty="0" err="1">
                <a:latin typeface="Times New Roman" panose="02020603050405020304" pitchFamily="18" charset="0"/>
                <a:cs typeface="Times New Roman" panose="02020603050405020304" pitchFamily="18" charset="0"/>
              </a:rPr>
              <a:t>Similitudes</a:t>
            </a:r>
            <a:r>
              <a:rPr lang="en-US" dirty="0">
                <a:latin typeface="Times New Roman" panose="02020603050405020304" pitchFamily="18" charset="0"/>
                <a:cs typeface="Times New Roman" panose="02020603050405020304" pitchFamily="18" charset="0"/>
              </a:rPr>
              <a:t> Transforms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Preserves angles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shapes are the same, just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different scale, orientation and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location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buNone/>
            </a:pPr>
            <a:br>
              <a:rPr lang="en-US"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142876" y="1308692"/>
            <a:ext cx="8858280" cy="5120707"/>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Linear Transformations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1"/>
          <a:srcRect/>
          <a:stretch>
            <a:fillRect/>
          </a:stretch>
        </p:blipFill>
        <p:spPr bwMode="auto">
          <a:xfrm>
            <a:off x="243781" y="1372047"/>
            <a:ext cx="8620149" cy="5211095"/>
          </a:xfrm>
          <a:prstGeom prst="rect">
            <a:avLst/>
          </a:prstGeom>
          <a:noFill/>
          <a:ln w="9525">
            <a:noFill/>
            <a:miter lim="800000"/>
            <a:headEnd/>
            <a:tailEnd/>
          </a:ln>
          <a:effectLst/>
        </p:spPr>
      </p:pic>
      <p:sp>
        <p:nvSpPr>
          <p:cNvPr id="2" name="标题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Linear Transformations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p</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L</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L</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a</a:t>
            </a:r>
            <a:r>
              <a:rPr lang="en-US" b="1" dirty="0" err="1">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aL</a:t>
            </a:r>
            <a:r>
              <a:rPr lang="en-US"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srcRect/>
          <a:stretch>
            <a:fillRect/>
          </a:stretch>
        </p:blipFill>
        <p:spPr bwMode="auto">
          <a:xfrm>
            <a:off x="857226" y="1571612"/>
            <a:ext cx="7524751" cy="4572000"/>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Affine Transformations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Preserves parallel lines</a:t>
            </a:r>
            <a:br>
              <a:rPr lang="en-US"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srcRect/>
          <a:stretch>
            <a:fillRect/>
          </a:stretch>
        </p:blipFill>
        <p:spPr bwMode="auto">
          <a:xfrm>
            <a:off x="795344" y="2439166"/>
            <a:ext cx="7491435" cy="4204547"/>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Projective Transformations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628650" y="1696812"/>
            <a:ext cx="8229600" cy="4525963"/>
          </a:xfrm>
        </p:spPr>
        <p:txBody>
          <a:bodyPr>
            <a:normAutofit/>
          </a:bodyPr>
          <a:lstStyle/>
          <a:p>
            <a:r>
              <a:rPr lang="en-US" dirty="0">
                <a:latin typeface="Times New Roman" panose="02020603050405020304" pitchFamily="18" charset="0"/>
                <a:cs typeface="Times New Roman" panose="02020603050405020304" pitchFamily="18" charset="0"/>
              </a:rPr>
              <a:t>preserves lines: lines remain lines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(planes remain planes in 3D)</a:t>
            </a:r>
            <a:br>
              <a:rPr lang="en-US"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pic>
        <p:nvPicPr>
          <p:cNvPr id="6147" name="Picture 3"/>
          <p:cNvPicPr>
            <a:picLocks noChangeAspect="1" noChangeArrowheads="1"/>
          </p:cNvPicPr>
          <p:nvPr/>
        </p:nvPicPr>
        <p:blipFill>
          <a:blip r:embed="rId2"/>
          <a:srcRect/>
          <a:stretch>
            <a:fillRect/>
          </a:stretch>
        </p:blipFill>
        <p:spPr bwMode="auto">
          <a:xfrm>
            <a:off x="7358083" y="1142985"/>
            <a:ext cx="1571636" cy="2068332"/>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1"/>
          <a:srcRect/>
          <a:stretch>
            <a:fillRect/>
          </a:stretch>
        </p:blipFill>
        <p:spPr bwMode="auto">
          <a:xfrm>
            <a:off x="1598266" y="2838964"/>
            <a:ext cx="5947467" cy="3337999"/>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What’s so nice about these?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What’s with the hierarchy? Why have we grouped types of transformations with and within each other?</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四维空间中的二维子空间</a:t>
            </a:r>
            <a:endParaRPr lang="zh-CN" altLang="en-US" dirty="0"/>
          </a:p>
        </p:txBody>
      </p:sp>
      <p:sp>
        <p:nvSpPr>
          <p:cNvPr id="3" name="内容占位符 2"/>
          <p:cNvSpPr>
            <a:spLocks noGrp="1"/>
          </p:cNvSpPr>
          <p:nvPr>
            <p:ph idx="1"/>
          </p:nvPr>
        </p:nvSpPr>
        <p:spPr/>
        <p:txBody>
          <a:bodyPr>
            <a:normAutofit/>
          </a:bodyPr>
          <a:lstStyle/>
          <a:p>
            <a:pPr marL="0" indent="0" algn="ctr">
              <a:buNone/>
            </a:pP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A</a:t>
            </a:r>
            <a:r>
              <a:rPr lang="pl-PL" altLang="zh-CN" sz="28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x</a:t>
            </a:r>
            <a:r>
              <a:rPr lang="pl-PL"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B</a:t>
            </a:r>
            <a:r>
              <a:rPr lang="pl-PL" altLang="zh-CN" sz="28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y</a:t>
            </a:r>
            <a:r>
              <a:rPr lang="pl-PL"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C</a:t>
            </a:r>
            <a:r>
              <a:rPr lang="pl-PL" altLang="zh-CN" sz="28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z</a:t>
            </a:r>
            <a:r>
              <a:rPr lang="pl-PL"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D</a:t>
            </a:r>
            <a:r>
              <a:rPr lang="pl-PL" altLang="zh-CN" sz="28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w</a:t>
            </a:r>
            <a:r>
              <a:rPr lang="pl-PL" altLang="zh-CN" sz="2800" dirty="0">
                <a:latin typeface="Times New Roman" panose="02020603050405020304" pitchFamily="18" charset="0"/>
                <a:ea typeface="楷体" panose="02010609060101010101" pitchFamily="49" charset="-122"/>
                <a:cs typeface="Times New Roman" panose="02020603050405020304" pitchFamily="18" charset="0"/>
              </a:rPr>
              <a:t> = 0</a:t>
            </a:r>
            <a:endParaRPr lang="pl-PL"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A</a:t>
            </a:r>
            <a:r>
              <a:rPr lang="pl-PL" altLang="zh-CN" sz="28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x</a:t>
            </a:r>
            <a:r>
              <a:rPr lang="pl-PL"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B</a:t>
            </a:r>
            <a:r>
              <a:rPr lang="pl-PL" altLang="zh-CN" sz="28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y</a:t>
            </a:r>
            <a:r>
              <a:rPr lang="pl-PL"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C</a:t>
            </a:r>
            <a:r>
              <a:rPr lang="pl-PL" altLang="zh-CN" sz="28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z</a:t>
            </a:r>
            <a:r>
              <a:rPr lang="pl-PL"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D</a:t>
            </a:r>
            <a:r>
              <a:rPr lang="pl-PL" altLang="zh-CN" sz="28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pl-PL" altLang="zh-CN" sz="2800" i="1" dirty="0">
                <a:latin typeface="Times New Roman" panose="02020603050405020304" pitchFamily="18" charset="0"/>
                <a:ea typeface="楷体" panose="02010609060101010101" pitchFamily="49" charset="-122"/>
                <a:cs typeface="Times New Roman" panose="02020603050405020304" pitchFamily="18" charset="0"/>
              </a:rPr>
              <a:t>w</a:t>
            </a:r>
            <a:r>
              <a:rPr lang="pl-PL" altLang="zh-CN" sz="2800" dirty="0">
                <a:latin typeface="Times New Roman" panose="02020603050405020304" pitchFamily="18" charset="0"/>
                <a:ea typeface="楷体" panose="02010609060101010101" pitchFamily="49" charset="-122"/>
                <a:cs typeface="Times New Roman" panose="02020603050405020304" pitchFamily="18" charset="0"/>
              </a:rPr>
              <a:t> = 0</a:t>
            </a:r>
            <a:endParaRPr lang="pl-PL"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i="1" baseline="30000"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i="1" baseline="30000"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构成四维空间中的两个基向量</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方程组的解也是四维空间中的二维子空间</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问题转化为：如何在四维空间中唯一表示二维子空间？</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1"/>
          <a:srcRect/>
          <a:stretch>
            <a:fillRect/>
          </a:stretch>
        </p:blipFill>
        <p:spPr bwMode="auto">
          <a:xfrm rot="20221784">
            <a:off x="3273029" y="2920486"/>
            <a:ext cx="5947467" cy="3337999"/>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What’s so nice about these?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lnSpcReduction="10000"/>
          </a:bodyPr>
          <a:lstStyle/>
          <a:p>
            <a:r>
              <a:rPr lang="en-US" sz="3000" dirty="0">
                <a:latin typeface="Times New Roman" panose="02020603050405020304" pitchFamily="18" charset="0"/>
                <a:cs typeface="Times New Roman" panose="02020603050405020304" pitchFamily="18" charset="0"/>
              </a:rPr>
              <a:t>They are closed under concatenation</a:t>
            </a:r>
            <a:endParaRPr lang="en-US" sz="3000"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sz="2600" dirty="0">
                <a:latin typeface="Times New Roman" panose="02020603050405020304" pitchFamily="18" charset="0"/>
                <a:cs typeface="Times New Roman" panose="02020603050405020304" pitchFamily="18" charset="0"/>
              </a:rPr>
              <a:t>Means e.g. that an affine transformation followed by</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another affine transformation is still an affine</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transformation</a:t>
            </a:r>
            <a:endParaRPr lang="en-US" sz="2600"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sz="2600" dirty="0">
                <a:latin typeface="Times New Roman" panose="02020603050405020304" pitchFamily="18" charset="0"/>
                <a:cs typeface="Times New Roman" panose="02020603050405020304" pitchFamily="18" charset="0"/>
              </a:rPr>
              <a:t>Same for every subgroup,</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e.g. rotations, translations..</a:t>
            </a:r>
            <a:endParaRPr lang="en-US" sz="26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Very convenient!</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Projections are the</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most general</a:t>
            </a:r>
            <a:endParaRPr lang="en-US" sz="3000"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sz="2600" dirty="0">
                <a:latin typeface="Times New Roman" panose="02020603050405020304" pitchFamily="18" charset="0"/>
                <a:cs typeface="Times New Roman" panose="02020603050405020304" pitchFamily="18" charset="0"/>
              </a:rPr>
              <a:t>Others are its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special cases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Group Theory</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Remember algebra?</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A group is a set S with an operation f that takes two elements of S and produces a third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gn="ctr">
              <a:buNone/>
            </a:pPr>
            <a:r>
              <a:rPr lang="en-US" dirty="0">
                <a:latin typeface="Times New Roman" panose="02020603050405020304" pitchFamily="18" charset="0"/>
                <a:ea typeface="Cambria Math" panose="02040503050406030204" pitchFamily="18" charset="0"/>
                <a:cs typeface="Times New Roman" panose="02020603050405020304" pitchFamily="18" charset="0"/>
              </a:rPr>
              <a:t>  </a:t>
            </a:r>
            <a:r>
              <a:rPr lang="en-US" i="1" dirty="0" smtClean="0">
                <a:latin typeface="Times New Roman" panose="02020603050405020304" pitchFamily="18" charset="0"/>
                <a:ea typeface="Cambria Math" panose="02040503050406030204" pitchFamily="18" charset="0"/>
                <a:cs typeface="Times New Roman" panose="02020603050405020304" pitchFamily="18" charset="0"/>
              </a:rPr>
              <a:t>s</a:t>
            </a:r>
            <a:r>
              <a:rPr lang="en-US"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i="1" dirty="0" smtClean="0">
                <a:latin typeface="Times New Roman" panose="02020603050405020304" pitchFamily="18" charset="0"/>
                <a:ea typeface="Cambria Math" panose="02040503050406030204" pitchFamily="18" charset="0"/>
                <a:cs typeface="Times New Roman" panose="02020603050405020304" pitchFamily="18" charset="0"/>
              </a:rPr>
              <a:t>t </a:t>
            </a:r>
            <a:r>
              <a:rPr lang="zh-CN" altLang="en-US" dirty="0" smtClean="0">
                <a:latin typeface="Cambria Math" panose="02040503050406030204" pitchFamily="18" charset="0"/>
                <a:cs typeface="Times New Roman" panose="02020603050405020304" pitchFamily="18" charset="0"/>
              </a:rPr>
              <a:t>∈ </a:t>
            </a:r>
            <a:r>
              <a:rPr lang="en-US" altLang="zh-CN" i="1" dirty="0" smtClean="0">
                <a:latin typeface="Times New Roman" panose="02020603050405020304" pitchFamily="18" charset="0"/>
                <a:ea typeface="Cambria Math" panose="02040503050406030204" pitchFamily="18" charset="0"/>
                <a:cs typeface="Times New Roman" panose="02020603050405020304" pitchFamily="18" charset="0"/>
              </a:rPr>
              <a:t>S</a:t>
            </a:r>
            <a:r>
              <a:rPr lang="en-US" altLang="zh-CN"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altLang="zh-CN" i="1" dirty="0" smtClean="0">
                <a:latin typeface="Times New Roman" panose="02020603050405020304" pitchFamily="18" charset="0"/>
                <a:ea typeface="Cambria Math" panose="02040503050406030204" pitchFamily="18" charset="0"/>
                <a:cs typeface="Times New Roman" panose="02020603050405020304" pitchFamily="18" charset="0"/>
              </a:rPr>
              <a:t>f</a:t>
            </a:r>
            <a:r>
              <a:rPr lang="en-US" altLang="zh-CN" dirty="0" smtClean="0">
                <a:latin typeface="Times New Roman" panose="02020603050405020304" pitchFamily="18" charset="0"/>
                <a:ea typeface="Cambria Math" panose="02040503050406030204" pitchFamily="18" charset="0"/>
                <a:cs typeface="Times New Roman" panose="02020603050405020304" pitchFamily="18" charset="0"/>
              </a:rPr>
              <a:t>(</a:t>
            </a:r>
            <a:r>
              <a:rPr lang="en-US" altLang="zh-CN" i="1" dirty="0" smtClean="0">
                <a:latin typeface="Times New Roman" panose="02020603050405020304" pitchFamily="18" charset="0"/>
                <a:ea typeface="Cambria Math" panose="02040503050406030204" pitchFamily="18" charset="0"/>
                <a:cs typeface="Times New Roman" panose="02020603050405020304" pitchFamily="18" charset="0"/>
              </a:rPr>
              <a:t>s</a:t>
            </a:r>
            <a:r>
              <a:rPr lang="en-US" altLang="zh-CN"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altLang="zh-CN" i="1" dirty="0" smtClean="0">
                <a:latin typeface="Times New Roman" panose="02020603050405020304" pitchFamily="18" charset="0"/>
                <a:ea typeface="Cambria Math" panose="02040503050406030204" pitchFamily="18" charset="0"/>
                <a:cs typeface="Times New Roman" panose="02020603050405020304" pitchFamily="18" charset="0"/>
              </a:rPr>
              <a:t>t</a:t>
            </a:r>
            <a:r>
              <a:rPr lang="en-US" altLang="zh-CN" dirty="0" smtClean="0">
                <a:latin typeface="Times New Roman" panose="02020603050405020304" pitchFamily="18" charset="0"/>
                <a:ea typeface="Cambria Math" panose="02040503050406030204" pitchFamily="18" charset="0"/>
                <a:cs typeface="Times New Roman" panose="02020603050405020304" pitchFamily="18" charset="0"/>
              </a:rPr>
              <a:t>) = </a:t>
            </a:r>
            <a:r>
              <a:rPr lang="en-US" altLang="zh-CN" i="1" dirty="0" smtClean="0">
                <a:latin typeface="Times New Roman" panose="02020603050405020304" pitchFamily="18" charset="0"/>
                <a:ea typeface="Cambria Math" panose="02040503050406030204" pitchFamily="18" charset="0"/>
                <a:cs typeface="Times New Roman" panose="02020603050405020304" pitchFamily="18" charset="0"/>
              </a:rPr>
              <a:t>u</a:t>
            </a:r>
            <a:r>
              <a:rPr lang="en-US" altLang="zh-CN" dirty="0" smtClean="0">
                <a:latin typeface="Times New Roman" panose="02020603050405020304" pitchFamily="18" charset="0"/>
                <a:ea typeface="Cambria Math" panose="02040503050406030204" pitchFamily="18" charset="0"/>
                <a:cs typeface="Times New Roman" panose="02020603050405020304" pitchFamily="18" charset="0"/>
              </a:rPr>
              <a:t> ⇒ </a:t>
            </a:r>
            <a:r>
              <a:rPr lang="en-US" altLang="zh-CN" i="1" dirty="0" smtClean="0">
                <a:latin typeface="Times New Roman" panose="02020603050405020304" pitchFamily="18" charset="0"/>
                <a:ea typeface="Cambria Math" panose="02040503050406030204" pitchFamily="18" charset="0"/>
                <a:cs typeface="Times New Roman" panose="02020603050405020304" pitchFamily="18" charset="0"/>
              </a:rPr>
              <a:t>u</a:t>
            </a:r>
            <a:r>
              <a:rPr lang="en-US" altLang="zh-CN" dirty="0" smtClean="0">
                <a:latin typeface="Cambria Math" panose="02040503050406030204" pitchFamily="18" charset="0"/>
                <a:ea typeface="Cambria Math" panose="02040503050406030204" pitchFamily="18" charset="0"/>
                <a:cs typeface="Times New Roman" panose="02020603050405020304" pitchFamily="18" charset="0"/>
              </a:rPr>
              <a:t> </a:t>
            </a:r>
            <a:r>
              <a:rPr lang="zh-CN" altLang="en-US"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altLang="zh-CN" i="1" dirty="0" smtClean="0">
                <a:latin typeface="Times New Roman" panose="02020603050405020304" pitchFamily="18" charset="0"/>
                <a:ea typeface="Cambria Math" panose="02040503050406030204" pitchFamily="18" charset="0"/>
                <a:cs typeface="Times New Roman" panose="02020603050405020304" pitchFamily="18" charset="0"/>
              </a:rPr>
              <a:t>S</a:t>
            </a:r>
            <a:endParaRPr lang="en-US" i="1" dirty="0">
              <a:latin typeface="Times New Roman" panose="02020603050405020304" pitchFamily="18" charset="0"/>
              <a:ea typeface="Cambria Math" panose="02040503050406030204" pitchFamily="18" charset="0"/>
              <a:cs typeface="Times New Roman" panose="02020603050405020304" pitchFamily="18" charset="0"/>
            </a:endParaRPr>
          </a:p>
          <a:p>
            <a:pPr lvl="1">
              <a:buNone/>
            </a:pPr>
            <a:r>
              <a:rPr lang="en-US" dirty="0">
                <a:latin typeface="Times New Roman" panose="02020603050405020304" pitchFamily="18" charset="0"/>
                <a:cs typeface="Times New Roman" panose="02020603050405020304" pitchFamily="18" charset="0"/>
              </a:rPr>
              <a:t> (and some other axioms)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These transformations are group(s) and subgroups</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The transformations are the set S, concatenation of transformations is </a:t>
            </a:r>
            <a:r>
              <a:rPr lang="en-US" i="1" dirty="0">
                <a:latin typeface="Times New Roman" panose="02020603050405020304" pitchFamily="18" charset="0"/>
                <a:cs typeface="Times New Roman" panose="02020603050405020304" pitchFamily="18" charset="0"/>
              </a:rPr>
              <a:t>f</a:t>
            </a:r>
            <a:endParaRPr lang="zh-CN" altLang="en-US" i="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群论的发展历史</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9</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世纪，阿拉伯数学家阿里</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花拉子模引入代数思想，导出一元二次方程求根公式</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16</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世纪，意大利数学家卡尔达诺和费尔拉利发表一元三次方程和四次方程求根公式</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18</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世纪，法国数学家拉格朗日最早提出了群的相关概念</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19</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世纪上半叶，挪威数学家阿贝尔和法国数学家伽罗瓦用群论证明了字母系数的</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5</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次和</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5</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次以上方程无根式解，和判断数字系数有根式解的条件</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19</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世纪中叶，群论逐渐被数学界接受，并应用在了更多领域</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置换群</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定义：由</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个元素的所有排列</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矩阵表示：由单位矩阵</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i="1" baseline="-25000"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的行重新排列变换而成</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举例：</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个元素的排列：</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mr>
                          </m:m>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 </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i="1">
                                  <a:latin typeface="Cambria Math" panose="02040503050406030204" pitchFamily="18" charset="0"/>
                                  <a:ea typeface="楷体" panose="02010609060101010101" pitchFamily="49" charset="-122"/>
                                  <a:cs typeface="Times New Roman" panose="02020603050405020304" pitchFamily="18" charset="0"/>
                                </a:rPr>
                              </m:ctrlPr>
                            </m:mPr>
                            <m:mr>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mr>
                          </m:m>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 </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mr>
                          </m:m>
                        </m:e>
                      </m:d>
                    </m:oMath>
                  </m:oMathPara>
                </a14:m>
                <a:endParaRPr lang="en-US" altLang="zh-CN" b="0" i="1" dirty="0" smtClean="0">
                  <a:latin typeface="Cambria Math" panose="020405030504060302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mr>
                          </m:m>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 </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mr>
                          </m:m>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 </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i="1">
                                    <a:latin typeface="Cambria Math" panose="02040503050406030204" pitchFamily="18" charset="0"/>
                                    <a:ea typeface="楷体" panose="02010609060101010101" pitchFamily="49" charset="-122"/>
                                    <a:cs typeface="Times New Roman" panose="02020603050405020304" pitchFamily="18" charset="0"/>
                                  </a:rPr>
                                  <m:t>0</m:t>
                                </m:r>
                              </m:e>
                            </m:mr>
                          </m:m>
                        </m:e>
                      </m:d>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元素的轨道</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设</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元置换群中的一个元素对应的矩阵</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对于向量</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(1, 2,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T</a:t>
            </a:r>
            <a:endPar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只能有有限种排列</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必然存在</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 </a:t>
            </a:r>
            <a:r>
              <a:rPr lang="zh-CN" altLang="en-US" dirty="0" smtClean="0">
                <a:latin typeface="Cambria Math" panose="020405030504060302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&lt; l</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，使得</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v</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根据</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可逆，有</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l</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中的每个元素，在有限次置换后，总能回到原来的位置</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的第</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个元素在置换过程中遍历的位置的循环序列称为它的轨道</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置换元素的简单表示</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lnSpc>
                    <a:spcPct val="100000"/>
                  </a:lnSpc>
                </a:pPr>
                <a:r>
                  <a:rPr lang="zh-CN" altLang="en-US" dirty="0" smtClean="0">
                    <a:latin typeface="楷体" panose="02010609060101010101" pitchFamily="49" charset="-122"/>
                    <a:ea typeface="楷体" panose="02010609060101010101" pitchFamily="49" charset="-122"/>
                  </a:rPr>
                  <a:t>每一个置换都可以分解为若干元素不相交的轨道的乘积</a:t>
                </a:r>
                <a:endParaRPr lang="en-US" altLang="zh-CN" dirty="0" smtClean="0">
                  <a:latin typeface="楷体" panose="02010609060101010101" pitchFamily="49" charset="-122"/>
                  <a:ea typeface="楷体" panose="02010609060101010101" pitchFamily="49" charset="-122"/>
                </a:endParaRPr>
              </a:p>
              <a:p>
                <a:pPr>
                  <a:lnSpc>
                    <a:spcPct val="100000"/>
                  </a:lnSpc>
                </a:pPr>
                <a:r>
                  <a:rPr lang="zh-CN" altLang="en-US" dirty="0" smtClean="0">
                    <a:latin typeface="楷体" panose="02010609060101010101" pitchFamily="49" charset="-122"/>
                    <a:ea typeface="楷体" panose="02010609060101010101" pitchFamily="49" charset="-122"/>
                  </a:rPr>
                  <a:t>只写出轨道可以简单表示置换</a:t>
                </a:r>
                <a:endParaRPr lang="en-US" altLang="zh-CN" dirty="0" smtClean="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2000"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mr>
                          </m:m>
                        </m:e>
                      </m:d>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𝑒</m:t>
                      </m:r>
                      <m:r>
                        <a:rPr lang="en-US" altLang="zh-CN" sz="2000" i="1">
                          <a:latin typeface="Cambria Math" panose="02040503050406030204" pitchFamily="18" charset="0"/>
                          <a:ea typeface="楷体" panose="02010609060101010101" pitchFamily="49" charset="-122"/>
                          <a:cs typeface="Times New Roman" panose="02020603050405020304" pitchFamily="18" charset="0"/>
                        </a:rPr>
                        <m:t>, </m:t>
                      </m:r>
                      <m:d>
                        <m:dPr>
                          <m:begChr m:val="["/>
                          <m:endChr m:val="]"/>
                          <m:ctrlP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2000" i="1">
                                  <a:latin typeface="Cambria Math" panose="02040503050406030204" pitchFamily="18" charset="0"/>
                                  <a:ea typeface="楷体" panose="02010609060101010101" pitchFamily="49" charset="-122"/>
                                  <a:cs typeface="Times New Roman" panose="02020603050405020304" pitchFamily="18" charset="0"/>
                                </a:rPr>
                              </m:ctrlPr>
                            </m:mPr>
                            <m:mr>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mr>
                            <m:mr>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mr>
                          </m:m>
                        </m:e>
                      </m:d>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23</m:t>
                          </m:r>
                        </m:e>
                      </m:d>
                      <m:r>
                        <a:rPr lang="en-US" altLang="zh-CN" sz="2000" i="1">
                          <a:latin typeface="Cambria Math" panose="02040503050406030204" pitchFamily="18" charset="0"/>
                          <a:ea typeface="楷体" panose="02010609060101010101" pitchFamily="49" charset="-122"/>
                          <a:cs typeface="Times New Roman" panose="02020603050405020304" pitchFamily="18" charset="0"/>
                        </a:rPr>
                        <m:t>,</m:t>
                      </m:r>
                      <m:r>
                        <a:rPr lang="en-US" altLang="zh-CN" sz="2000" i="1" smtClean="0">
                          <a:latin typeface="Cambria Math" panose="02040503050406030204" pitchFamily="18" charset="0"/>
                          <a:ea typeface="楷体" panose="02010609060101010101" pitchFamily="49" charset="-122"/>
                          <a:cs typeface="Times New Roman" panose="02020603050405020304" pitchFamily="18" charset="0"/>
                        </a:rPr>
                        <m:t> </m:t>
                      </m:r>
                      <m:d>
                        <m:dPr>
                          <m:begChr m:val="["/>
                          <m:endChr m:val="]"/>
                          <m:ctrlP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2000"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mr>
                          </m:m>
                        </m:e>
                      </m:d>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12</m:t>
                      </m:r>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en-US" altLang="zh-CN" sz="2000" i="1" dirty="0">
                  <a:latin typeface="Cambria Math" panose="020405030504060302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2000"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mr>
                            <m:mr>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mr>
                          </m:m>
                        </m:e>
                      </m:d>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132</m:t>
                          </m:r>
                        </m:e>
                      </m:d>
                      <m:r>
                        <a:rPr lang="en-US" altLang="zh-CN" sz="2000" i="1">
                          <a:latin typeface="Cambria Math" panose="02040503050406030204" pitchFamily="18" charset="0"/>
                          <a:ea typeface="楷体" panose="02010609060101010101" pitchFamily="49" charset="-122"/>
                          <a:cs typeface="Times New Roman" panose="02020603050405020304" pitchFamily="18" charset="0"/>
                        </a:rPr>
                        <m:t>,</m:t>
                      </m:r>
                      <m:r>
                        <a:rPr lang="en-US" altLang="zh-CN" sz="2000" i="1" smtClean="0">
                          <a:latin typeface="Cambria Math" panose="02040503050406030204" pitchFamily="18" charset="0"/>
                          <a:ea typeface="楷体" panose="02010609060101010101" pitchFamily="49" charset="-122"/>
                          <a:cs typeface="Times New Roman" panose="02020603050405020304" pitchFamily="18" charset="0"/>
                        </a:rPr>
                        <m:t> </m:t>
                      </m:r>
                      <m:d>
                        <m:dPr>
                          <m:begChr m:val="["/>
                          <m:endChr m:val="]"/>
                          <m:ctrlP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2000"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mr>
                            <m:mr>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mr>
                          </m:m>
                        </m:e>
                      </m:d>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123</m:t>
                          </m:r>
                        </m:e>
                      </m:d>
                      <m:r>
                        <a:rPr lang="en-US" altLang="zh-CN" sz="2000" i="1">
                          <a:latin typeface="Cambria Math" panose="02040503050406030204" pitchFamily="18" charset="0"/>
                          <a:ea typeface="楷体" panose="02010609060101010101" pitchFamily="49" charset="-122"/>
                          <a:cs typeface="Times New Roman" panose="02020603050405020304" pitchFamily="18" charset="0"/>
                        </a:rPr>
                        <m:t>,</m:t>
                      </m:r>
                      <m:r>
                        <a:rPr lang="en-US" altLang="zh-CN" sz="2000" i="1" smtClean="0">
                          <a:latin typeface="Cambria Math" panose="02040503050406030204" pitchFamily="18" charset="0"/>
                          <a:ea typeface="楷体" panose="02010609060101010101" pitchFamily="49" charset="-122"/>
                          <a:cs typeface="Times New Roman" panose="02020603050405020304" pitchFamily="18" charset="0"/>
                        </a:rPr>
                        <m:t> </m:t>
                      </m:r>
                      <m:d>
                        <m:dPr>
                          <m:begChr m:val="["/>
                          <m:endChr m:val="]"/>
                          <m:ctrlP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2000"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mr>
                            <m:mr>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2000" i="1">
                                    <a:latin typeface="Cambria Math" panose="02040503050406030204" pitchFamily="18" charset="0"/>
                                    <a:ea typeface="楷体" panose="02010609060101010101" pitchFamily="49" charset="-122"/>
                                    <a:cs typeface="Times New Roman" panose="02020603050405020304" pitchFamily="18" charset="0"/>
                                  </a:rPr>
                                  <m:t>1</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000" i="1">
                                    <a:latin typeface="Cambria Math" panose="02040503050406030204" pitchFamily="18" charset="0"/>
                                    <a:ea typeface="楷体" panose="02010609060101010101" pitchFamily="49" charset="-122"/>
                                    <a:cs typeface="Times New Roman" panose="02020603050405020304" pitchFamily="18" charset="0"/>
                                  </a:rPr>
                                  <m:t>0</m:t>
                                </m:r>
                              </m:e>
                            </m:mr>
                          </m:m>
                        </m:e>
                      </m:d>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13</m:t>
                      </m:r>
                      <m:r>
                        <a:rPr lang="en-US" altLang="zh-CN" sz="2000" b="0" i="1" smtClean="0">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zh-CN" altLang="en-US" sz="2000" dirty="0">
                  <a:latin typeface="楷体" panose="02010609060101010101" pitchFamily="49" charset="-122"/>
                  <a:ea typeface="楷体" panose="02010609060101010101" pitchFamily="49"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排列的奇偶性</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任何排列都能通过有限次对换得到</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123</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6</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种排列：</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e, (12), (23), (13), (123), (132)</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其中</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e</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(123), (132)</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只能</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对</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123</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做偶数次对换得到，称为偶排列</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(12), (23), (13)</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只能对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123</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做奇数次对换得到，称为奇排列</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个数有</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种排列，奇排列和偶排列各占一半</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两个奇排列的复合得到偶排列</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排列奇偶性的应用</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8650" y="4978451"/>
            <a:ext cx="7886700" cy="991646"/>
          </a:xfrm>
        </p:spPr>
        <p:txBody>
          <a:bodyPr/>
          <a:lstStyle/>
          <a:p>
            <a:r>
              <a:rPr lang="zh-CN" altLang="en-US" dirty="0" smtClean="0">
                <a:latin typeface="楷体" panose="02010609060101010101" pitchFamily="49" charset="-122"/>
                <a:ea typeface="楷体" panose="02010609060101010101" pitchFamily="49" charset="-122"/>
              </a:rPr>
              <a:t>能否在不把方块取出的前提下，利用左上角的空，通过调整方块位置，把左图转化为右图？</a:t>
            </a:r>
            <a:endParaRPr lang="zh-CN" altLang="en-US" dirty="0">
              <a:latin typeface="楷体" panose="02010609060101010101" pitchFamily="49" charset="-122"/>
              <a:ea typeface="楷体" panose="02010609060101010101" pitchFamily="49" charset="-122"/>
            </a:endParaRPr>
          </a:p>
        </p:txBody>
      </p:sp>
      <p:sp>
        <p:nvSpPr>
          <p:cNvPr id="6" name="矩形 5"/>
          <p:cNvSpPr/>
          <p:nvPr/>
        </p:nvSpPr>
        <p:spPr>
          <a:xfrm>
            <a:off x="1616927" y="2141034"/>
            <a:ext cx="2160000" cy="21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1616927" y="2865864"/>
            <a:ext cx="21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16927" y="3590693"/>
            <a:ext cx="21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330604" y="2141034"/>
            <a:ext cx="0" cy="21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55434" y="2141034"/>
            <a:ext cx="0" cy="21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463530" y="2118732"/>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1</a:t>
            </a:r>
            <a:endParaRPr lang="zh-CN" altLang="en-US" sz="44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3188359" y="2118732"/>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2</a:t>
            </a:r>
            <a:endParaRPr lang="zh-CN" altLang="en-US" sz="4400"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1761002" y="2854705"/>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3</a:t>
            </a:r>
            <a:endParaRPr lang="zh-CN" altLang="en-US" sz="44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2481035" y="2843554"/>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4</a:t>
            </a:r>
            <a:endParaRPr lang="zh-CN" altLang="en-US" sz="4400"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3191696" y="2847464"/>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5</a:t>
            </a:r>
            <a:endParaRPr lang="zh-CN" altLang="en-US" sz="4400"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1730886" y="3566147"/>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6</a:t>
            </a:r>
            <a:endParaRPr lang="zh-CN" altLang="en-US" sz="440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2491295" y="3566128"/>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7</a:t>
            </a:r>
            <a:endParaRPr lang="zh-CN" altLang="en-US" sz="440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3202847" y="3565590"/>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8</a:t>
            </a:r>
            <a:endParaRPr lang="zh-CN" altLang="en-US" sz="4400" dirty="0">
              <a:latin typeface="Times New Roman" panose="02020603050405020304" pitchFamily="18" charset="0"/>
              <a:cs typeface="Times New Roman" panose="02020603050405020304" pitchFamily="18" charset="0"/>
            </a:endParaRPr>
          </a:p>
        </p:txBody>
      </p:sp>
      <p:sp>
        <p:nvSpPr>
          <p:cNvPr id="21" name="矩形 20"/>
          <p:cNvSpPr/>
          <p:nvPr/>
        </p:nvSpPr>
        <p:spPr>
          <a:xfrm>
            <a:off x="5207620" y="2141034"/>
            <a:ext cx="2160000" cy="21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5207620" y="2865864"/>
            <a:ext cx="21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207620" y="3590693"/>
            <a:ext cx="21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21297" y="2141034"/>
            <a:ext cx="0" cy="21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46127" y="2141034"/>
            <a:ext cx="0" cy="21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054223" y="2118732"/>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1</a:t>
            </a:r>
            <a:endParaRPr lang="zh-CN" altLang="en-US" sz="4400"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6779052" y="2118732"/>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2</a:t>
            </a:r>
            <a:endParaRPr lang="zh-CN" altLang="en-US" sz="4400"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5351695" y="2854705"/>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3</a:t>
            </a:r>
            <a:endParaRPr lang="zh-CN" altLang="en-US" sz="4400"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6071728" y="2843554"/>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4</a:t>
            </a:r>
            <a:endParaRPr lang="zh-CN" altLang="en-US" sz="4400"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6782389" y="2847464"/>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5</a:t>
            </a:r>
            <a:endParaRPr lang="zh-CN" altLang="en-US" sz="4400" dirty="0">
              <a:latin typeface="Times New Roman" panose="02020603050405020304" pitchFamily="18" charset="0"/>
              <a:cs typeface="Times New Roman" panose="02020603050405020304" pitchFamily="18" charset="0"/>
            </a:endParaRPr>
          </a:p>
        </p:txBody>
      </p:sp>
      <p:sp>
        <p:nvSpPr>
          <p:cNvPr id="31" name="文本框 30"/>
          <p:cNvSpPr txBox="1"/>
          <p:nvPr/>
        </p:nvSpPr>
        <p:spPr>
          <a:xfrm>
            <a:off x="5321579" y="3566147"/>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6</a:t>
            </a:r>
            <a:endParaRPr lang="zh-CN" altLang="en-US" sz="4400"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6081988" y="3566128"/>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8</a:t>
            </a:r>
            <a:endParaRPr lang="zh-CN" altLang="en-US" sz="4400"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6793540" y="3565590"/>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7</a:t>
            </a:r>
            <a:endParaRPr lang="zh-CN" altLang="en-US" sz="4400" dirty="0">
              <a:latin typeface="Times New Roman" panose="02020603050405020304" pitchFamily="18" charset="0"/>
              <a:cs typeface="Times New Roman" panose="02020603050405020304" pitchFamily="18" charset="0"/>
            </a:endParaRPr>
          </a:p>
        </p:txBody>
      </p:sp>
      <p:cxnSp>
        <p:nvCxnSpPr>
          <p:cNvPr id="35" name="直接箭头连接符 34"/>
          <p:cNvCxnSpPr>
            <a:stCxn id="6" idx="3"/>
            <a:endCxn id="21" idx="1"/>
          </p:cNvCxnSpPr>
          <p:nvPr/>
        </p:nvCxnSpPr>
        <p:spPr>
          <a:xfrm>
            <a:off x="3776927" y="3221034"/>
            <a:ext cx="1430693" cy="0"/>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292160" y="2564517"/>
            <a:ext cx="43473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a:t>
            </a:r>
            <a:endParaRPr lang="zh-CN" altLang="en-US" sz="4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排列奇偶性的应用</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8650" y="4092498"/>
            <a:ext cx="7886700" cy="2319453"/>
          </a:xfrm>
        </p:spPr>
        <p:txBody>
          <a:bodyPr>
            <a:normAutofit/>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求解关键：把空也视为一个方块，标记为</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每次调整相当于把</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与其它方块对换</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只能通过偶数次对换让</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回到左上角</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如果不取出方块，只能通过调整得到偶排列</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1616927" y="1650382"/>
            <a:ext cx="2160000" cy="21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1616927" y="2375212"/>
            <a:ext cx="21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16927" y="3100041"/>
            <a:ext cx="21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330604" y="1650382"/>
            <a:ext cx="0" cy="21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55434" y="1650382"/>
            <a:ext cx="0" cy="21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463530" y="1628080"/>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1</a:t>
            </a:r>
            <a:endParaRPr lang="zh-CN" altLang="en-US" sz="44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3188359" y="1628080"/>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2</a:t>
            </a:r>
            <a:endParaRPr lang="zh-CN" altLang="en-US" sz="4400"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1761002" y="2364053"/>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3</a:t>
            </a:r>
            <a:endParaRPr lang="zh-CN" altLang="en-US" sz="44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2481035" y="2352902"/>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4</a:t>
            </a:r>
            <a:endParaRPr lang="zh-CN" altLang="en-US" sz="4400"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3191696" y="2356812"/>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5</a:t>
            </a:r>
            <a:endParaRPr lang="zh-CN" altLang="en-US" sz="4400"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1730886" y="3075495"/>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6</a:t>
            </a:r>
            <a:endParaRPr lang="zh-CN" altLang="en-US" sz="440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2491295" y="3075476"/>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7</a:t>
            </a:r>
            <a:endParaRPr lang="zh-CN" altLang="en-US" sz="440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3202847" y="3074938"/>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8</a:t>
            </a:r>
            <a:endParaRPr lang="zh-CN" altLang="en-US" sz="4400" dirty="0">
              <a:latin typeface="Times New Roman" panose="02020603050405020304" pitchFamily="18" charset="0"/>
              <a:cs typeface="Times New Roman" panose="02020603050405020304" pitchFamily="18" charset="0"/>
            </a:endParaRPr>
          </a:p>
        </p:txBody>
      </p:sp>
      <p:sp>
        <p:nvSpPr>
          <p:cNvPr id="21" name="矩形 20"/>
          <p:cNvSpPr/>
          <p:nvPr/>
        </p:nvSpPr>
        <p:spPr>
          <a:xfrm>
            <a:off x="5207620" y="1650382"/>
            <a:ext cx="2160000" cy="21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5207620" y="2375212"/>
            <a:ext cx="21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207620" y="3100041"/>
            <a:ext cx="21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21297" y="1650382"/>
            <a:ext cx="0" cy="21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46127" y="1650382"/>
            <a:ext cx="0" cy="21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054223" y="1628080"/>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1</a:t>
            </a:r>
            <a:endParaRPr lang="zh-CN" altLang="en-US" sz="4400"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6779052" y="1628080"/>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2</a:t>
            </a:r>
            <a:endParaRPr lang="zh-CN" altLang="en-US" sz="4400"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5351695" y="2364053"/>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3</a:t>
            </a:r>
            <a:endParaRPr lang="zh-CN" altLang="en-US" sz="4400"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6071728" y="2352902"/>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4</a:t>
            </a:r>
            <a:endParaRPr lang="zh-CN" altLang="en-US" sz="4400"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6782389" y="2356812"/>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5</a:t>
            </a:r>
            <a:endParaRPr lang="zh-CN" altLang="en-US" sz="4400" dirty="0">
              <a:latin typeface="Times New Roman" panose="02020603050405020304" pitchFamily="18" charset="0"/>
              <a:cs typeface="Times New Roman" panose="02020603050405020304" pitchFamily="18" charset="0"/>
            </a:endParaRPr>
          </a:p>
        </p:txBody>
      </p:sp>
      <p:sp>
        <p:nvSpPr>
          <p:cNvPr id="31" name="文本框 30"/>
          <p:cNvSpPr txBox="1"/>
          <p:nvPr/>
        </p:nvSpPr>
        <p:spPr>
          <a:xfrm>
            <a:off x="5321579" y="3075495"/>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6</a:t>
            </a:r>
            <a:endParaRPr lang="zh-CN" altLang="en-US" sz="4400"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6081988" y="3075476"/>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8</a:t>
            </a:r>
            <a:endParaRPr lang="zh-CN" altLang="en-US" sz="4400"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6793540" y="3074938"/>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7</a:t>
            </a:r>
            <a:endParaRPr lang="zh-CN" altLang="en-US" sz="4400"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1749851" y="1628080"/>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0</a:t>
            </a:r>
            <a:endParaRPr lang="zh-CN" altLang="en-US" sz="4400" dirty="0">
              <a:latin typeface="Times New Roman" panose="02020603050405020304" pitchFamily="18" charset="0"/>
              <a:cs typeface="Times New Roman" panose="02020603050405020304" pitchFamily="18" charset="0"/>
            </a:endParaRPr>
          </a:p>
        </p:txBody>
      </p:sp>
      <p:sp>
        <p:nvSpPr>
          <p:cNvPr id="35" name="文本框 34"/>
          <p:cNvSpPr txBox="1"/>
          <p:nvPr/>
        </p:nvSpPr>
        <p:spPr>
          <a:xfrm>
            <a:off x="5348456" y="1628080"/>
            <a:ext cx="466794" cy="769441"/>
          </a:xfrm>
          <a:prstGeom prst="rect">
            <a:avLst/>
          </a:prstGeom>
          <a:noFill/>
        </p:spPr>
        <p:txBody>
          <a:bodyPr wrap="none" rtlCol="0">
            <a:spAutoFit/>
          </a:bodyPr>
          <a:lstStyle/>
          <a:p>
            <a:r>
              <a:rPr lang="en-US" altLang="zh-CN" sz="4400" dirty="0" smtClean="0">
                <a:latin typeface="Times New Roman" panose="02020603050405020304" pitchFamily="18" charset="0"/>
                <a:cs typeface="Times New Roman" panose="02020603050405020304" pitchFamily="18" charset="0"/>
              </a:rPr>
              <a:t>0</a:t>
            </a:r>
            <a:endParaRPr lang="zh-CN" altLang="en-US" sz="4400" dirty="0">
              <a:latin typeface="Times New Roman" panose="02020603050405020304" pitchFamily="18" charset="0"/>
              <a:cs typeface="Times New Roman" panose="02020603050405020304" pitchFamily="18" charset="0"/>
            </a:endParaRPr>
          </a:p>
        </p:txBody>
      </p:sp>
      <p:cxnSp>
        <p:nvCxnSpPr>
          <p:cNvPr id="36" name="直接箭头连接符 35"/>
          <p:cNvCxnSpPr/>
          <p:nvPr/>
        </p:nvCxnSpPr>
        <p:spPr>
          <a:xfrm>
            <a:off x="3799228" y="2742246"/>
            <a:ext cx="1430693" cy="0"/>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250047" y="2122152"/>
            <a:ext cx="561372" cy="769441"/>
          </a:xfrm>
          <a:prstGeom prst="rect">
            <a:avLst/>
          </a:prstGeom>
          <a:noFill/>
          <a:ln>
            <a:noFill/>
          </a:ln>
        </p:spPr>
        <p:txBody>
          <a:bodyPr wrap="none" rtlCol="0">
            <a:spAutoFit/>
          </a:bodyPr>
          <a:lstStyle/>
          <a:p>
            <a:r>
              <a:rPr lang="en-US" altLang="zh-CN" sz="4400" dirty="0">
                <a:solidFill>
                  <a:srgbClr val="FF0000"/>
                </a:solidFill>
                <a:latin typeface="Times New Roman" panose="02020603050405020304" pitchFamily="18" charset="0"/>
                <a:cs typeface="Times New Roman" panose="02020603050405020304" pitchFamily="18" charset="0"/>
              </a:rPr>
              <a:t>×</a:t>
            </a:r>
            <a:endParaRPr lang="zh-CN" altLang="en-US" sz="4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置换群的特点</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元置换群总共有</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个元素</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楷体" panose="02010609060101010101" pitchFamily="49" charset="-122"/>
                <a:ea typeface="楷体" panose="02010609060101010101" pitchFamily="49" charset="-122"/>
              </a:rPr>
              <a:t>置换群两个元素的乘法定义为对应矩阵乘积对应的元素</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置换群元素的乘法不满足交换率</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置换群中表示偶排列的元素构成的集合也满足乘法封闭的性质，称为交错群</a:t>
            </a:r>
            <a:endParaRPr lang="en-US" altLang="zh-CN" dirty="0" smtClean="0">
              <a:latin typeface="楷体" panose="02010609060101010101" pitchFamily="49" charset="-122"/>
              <a:ea typeface="楷体" panose="02010609060101010101" pitchFamily="49" charset="-122"/>
            </a:endParaRPr>
          </a:p>
          <a:p>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元交错群共有</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个元素</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mj-ea"/>
              </a:rPr>
              <a:t>楔乘运算</a:t>
            </a:r>
            <a:endParaRPr lang="zh-CN" altLang="en-US" dirty="0">
              <a:latin typeface="+mj-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定义向量的楔乘运算</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800" b="1">
                          <a:latin typeface="Cambria Math" panose="02040503050406030204" pitchFamily="18" charset="0"/>
                        </a:rPr>
                        <m:t>𝐮</m:t>
                      </m:r>
                      <m:r>
                        <a:rPr lang="en-US" altLang="zh-CN" sz="2800" i="1">
                          <a:latin typeface="Cambria Math" panose="02040503050406030204" pitchFamily="18" charset="0"/>
                        </a:rPr>
                        <m:t>∧</m:t>
                      </m:r>
                      <m:r>
                        <a:rPr lang="en-US" altLang="zh-CN" sz="2800" b="1">
                          <a:latin typeface="Cambria Math" panose="02040503050406030204" pitchFamily="18" charset="0"/>
                        </a:rPr>
                        <m:t>𝐯</m:t>
                      </m:r>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1">
                              <a:latin typeface="Cambria Math" panose="02040503050406030204" pitchFamily="18" charset="0"/>
                            </a:rPr>
                            <m:t>𝐮</m:t>
                          </m:r>
                          <m:sSup>
                            <m:sSupPr>
                              <m:ctrlPr>
                                <a:rPr lang="en-US" altLang="zh-CN" sz="2800" i="1">
                                  <a:latin typeface="Cambria Math" panose="02040503050406030204" pitchFamily="18" charset="0"/>
                                </a:rPr>
                              </m:ctrlPr>
                            </m:sSupPr>
                            <m:e>
                              <m:r>
                                <a:rPr lang="en-US" altLang="zh-CN" sz="2800" b="1">
                                  <a:latin typeface="Cambria Math" panose="02040503050406030204" pitchFamily="18" charset="0"/>
                                </a:rPr>
                                <m:t>𝐯</m:t>
                              </m:r>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r>
                            <a:rPr lang="en-US" altLang="zh-CN" sz="2800" b="1">
                              <a:latin typeface="Cambria Math" panose="02040503050406030204" pitchFamily="18" charset="0"/>
                            </a:rPr>
                            <m:t>𝐯</m:t>
                          </m:r>
                          <m:sSup>
                            <m:sSupPr>
                              <m:ctrlPr>
                                <a:rPr lang="en-US" altLang="zh-CN" sz="2800" i="1">
                                  <a:latin typeface="Cambria Math" panose="02040503050406030204" pitchFamily="18" charset="0"/>
                                </a:rPr>
                              </m:ctrlPr>
                            </m:sSupPr>
                            <m:e>
                              <m:r>
                                <a:rPr lang="en-US" altLang="zh-CN" sz="2800" b="1">
                                  <a:latin typeface="Cambria Math" panose="02040503050406030204" pitchFamily="18" charset="0"/>
                                </a:rPr>
                                <m:t>𝐮</m:t>
                              </m:r>
                            </m:e>
                            <m:sup>
                              <m:r>
                                <a:rPr lang="en-US" altLang="zh-CN" sz="2800" i="1">
                                  <a:latin typeface="Cambria Math" panose="02040503050406030204" pitchFamily="18" charset="0"/>
                                </a:rPr>
                                <m:t>𝑇</m:t>
                              </m:r>
                            </m:sup>
                          </m:sSup>
                        </m:num>
                        <m:den>
                          <m:r>
                            <a:rPr lang="en-US" altLang="zh-CN" sz="2800" i="1">
                              <a:latin typeface="Cambria Math" panose="02040503050406030204" pitchFamily="18" charset="0"/>
                            </a:rPr>
                            <m:t>2</m:t>
                          </m:r>
                        </m:den>
                      </m:f>
                    </m:oMath>
                  </m:oMathPara>
                </a14:m>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楔乘运算满足反交换律和对加法的分配率：</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u</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u</a:t>
                </a:r>
                <a:endParaRPr lang="en-US"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u</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u</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u</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两个向量构成的子空间中任意两个不共线的向量的楔乘运算都有比例关系：</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i="1" dirty="0" err="1">
                    <a:latin typeface="Times New Roman" panose="02020603050405020304" pitchFamily="18" charset="0"/>
                    <a:ea typeface="楷体" panose="02010609060101010101" pitchFamily="49" charset="-122"/>
                    <a:cs typeface="Times New Roman" panose="02020603050405020304" pitchFamily="18" charset="0"/>
                  </a:rPr>
                  <a:t>p</a:t>
                </a:r>
                <a:r>
                  <a:rPr lang="en-US" altLang="zh-CN" sz="2800" b="1" dirty="0" err="1">
                    <a:latin typeface="Times New Roman" panose="02020603050405020304" pitchFamily="18" charset="0"/>
                    <a:ea typeface="楷体" panose="02010609060101010101" pitchFamily="49" charset="-122"/>
                    <a:cs typeface="Times New Roman" panose="02020603050405020304" pitchFamily="18" charset="0"/>
                  </a:rPr>
                  <a:t>u</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q</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i="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sz="2800" b="1" dirty="0" err="1">
                    <a:latin typeface="Times New Roman" panose="02020603050405020304" pitchFamily="18" charset="0"/>
                    <a:ea typeface="楷体" panose="02010609060101010101" pitchFamily="49" charset="-122"/>
                    <a:cs typeface="Times New Roman" panose="02020603050405020304" pitchFamily="18" charset="0"/>
                  </a:rPr>
                  <a:t>u</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i="1" dirty="0" err="1">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i="1" dirty="0" err="1">
                    <a:latin typeface="Times New Roman" panose="02020603050405020304" pitchFamily="18" charset="0"/>
                    <a:ea typeface="楷体" panose="02010609060101010101" pitchFamily="49" charset="-122"/>
                    <a:cs typeface="Times New Roman" panose="02020603050405020304" pitchFamily="18" charset="0"/>
                  </a:rPr>
                  <a:t>ps</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i="1" dirty="0" err="1">
                    <a:latin typeface="Times New Roman" panose="02020603050405020304" pitchFamily="18" charset="0"/>
                    <a:ea typeface="楷体" panose="02010609060101010101" pitchFamily="49" charset="-122"/>
                    <a:cs typeface="Times New Roman" panose="02020603050405020304" pitchFamily="18" charset="0"/>
                  </a:rPr>
                  <a:t>qr</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u</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v</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13535B06-6A47-4B57-9912-C51025E8C240}" type="slidenum">
              <a:rPr lang="zh-CN" altLang="en-US">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有限群</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g</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是群</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G</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中的元素，则</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，也是</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G</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中的元素</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构成一个群，只有</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个元素的幂构成的群称为“循环群”</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G</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中的元素有有限个，则称</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G</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为有限群</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例如平面上的旋转变换：</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𝑅</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2"/>
                                    <m:mcJc m:val="center"/>
                                  </m:mcPr>
                                </m:mc>
                              </m:mcs>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mPr>
                            <m:mr>
                              <m:e>
                                <m:func>
                                  <m:func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uncPr>
                                  <m:fName>
                                    <m:r>
                                      <m:rPr>
                                        <m:sty m:val="p"/>
                                        <m:brk m:alnAt="7"/>
                                      </m:rPr>
                                      <a:rPr lang="en-US" altLang="zh-CN" b="0" i="0" smtClean="0">
                                        <a:latin typeface="Cambria Math" panose="02040503050406030204" pitchFamily="18" charset="0"/>
                                        <a:ea typeface="楷体" panose="02010609060101010101" pitchFamily="49" charset="-122"/>
                                        <a:cs typeface="Times New Roman" panose="02020603050405020304" pitchFamily="18" charset="0"/>
                                      </a:rPr>
                                      <m:t>c</m:t>
                                    </m:r>
                                    <m:r>
                                      <m:rPr>
                                        <m:sty m:val="p"/>
                                      </m:rPr>
                                      <a:rPr lang="en-US" altLang="zh-CN" b="0" i="0" smtClean="0">
                                        <a:latin typeface="Cambria Math" panose="02040503050406030204" pitchFamily="18" charset="0"/>
                                        <a:ea typeface="楷体" panose="02010609060101010101" pitchFamily="49" charset="-122"/>
                                        <a:cs typeface="Times New Roman" panose="02020603050405020304" pitchFamily="18" charset="0"/>
                                      </a:rPr>
                                      <m:t>os</m:t>
                                    </m:r>
                                  </m:fName>
                                  <m:e>
                                    <m:r>
                                      <m:rPr>
                                        <m:brk m:alnAt="7"/>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𝜃</m:t>
                                    </m:r>
                                  </m:e>
                                </m:func>
                              </m:e>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unc>
                                  <m:func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uncPr>
                                  <m:fName>
                                    <m:r>
                                      <m:rPr>
                                        <m:sty m:val="p"/>
                                      </m:rPr>
                                      <a:rPr lang="en-US" altLang="zh-CN" b="0" i="0" smtClean="0">
                                        <a:latin typeface="Cambria Math" panose="02040503050406030204" pitchFamily="18" charset="0"/>
                                        <a:ea typeface="楷体" panose="02010609060101010101" pitchFamily="49" charset="-122"/>
                                        <a:cs typeface="Times New Roman" panose="02020603050405020304" pitchFamily="18" charset="0"/>
                                      </a:rPr>
                                      <m:t>sin</m:t>
                                    </m:r>
                                  </m:fName>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𝜃</m:t>
                                    </m:r>
                                  </m:e>
                                </m:func>
                              </m:e>
                            </m:mr>
                            <m:mr>
                              <m:e>
                                <m:func>
                                  <m:func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uncPr>
                                  <m:fName>
                                    <m:r>
                                      <m:rPr>
                                        <m:sty m:val="p"/>
                                      </m:rPr>
                                      <a:rPr lang="en-US" altLang="zh-CN" b="0" i="0" smtClean="0">
                                        <a:latin typeface="Cambria Math" panose="02040503050406030204" pitchFamily="18" charset="0"/>
                                        <a:ea typeface="楷体" panose="02010609060101010101" pitchFamily="49" charset="-122"/>
                                        <a:cs typeface="Times New Roman" panose="02020603050405020304" pitchFamily="18" charset="0"/>
                                      </a:rPr>
                                      <m:t>sin</m:t>
                                    </m:r>
                                  </m:fName>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𝜃</m:t>
                                    </m:r>
                                  </m:e>
                                </m:func>
                              </m:e>
                              <m:e>
                                <m:func>
                                  <m:func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uncPr>
                                  <m:fName>
                                    <m:r>
                                      <m:rPr>
                                        <m:sty m:val="p"/>
                                      </m:rPr>
                                      <a:rPr lang="en-US" altLang="zh-CN" b="0" i="0" smtClean="0">
                                        <a:latin typeface="Cambria Math" panose="02040503050406030204" pitchFamily="18" charset="0"/>
                                        <a:ea typeface="楷体" panose="02010609060101010101" pitchFamily="49" charset="-122"/>
                                        <a:cs typeface="Times New Roman" panose="02020603050405020304" pitchFamily="18" charset="0"/>
                                      </a:rPr>
                                      <m:t>cos</m:t>
                                    </m:r>
                                  </m:fName>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𝜃</m:t>
                                    </m:r>
                                  </m:e>
                                </m:func>
                              </m:e>
                            </m:mr>
                          </m:m>
                        </m:e>
                      </m:d>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当</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0" dirty="0" smtClean="0">
                    <a:latin typeface="Cambria Math" panose="02040503050406030204" pitchFamily="18" charset="0"/>
                    <a:ea typeface="楷体" panose="02010609060101010101" pitchFamily="49" charset="-122"/>
                    <a:cs typeface="Times New Roman" panose="02020603050405020304" pitchFamily="18" charset="0"/>
                  </a:rPr>
                  <a:t>时，</a:t>
                </a:r>
                <a14:m>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𝜃</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𝜋</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 </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oMath>
                </a14:m>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使</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R</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构成</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元旋转群，它与正</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边形一一对应</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489" b="7"/>
                </a:stretch>
              </a:blipFill>
            </p:spPr>
            <p:txBody>
              <a:bodyPr/>
              <a:lstStyle/>
              <a:p>
                <a:r>
                  <a:rPr lang="zh-CN" alt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宋体" panose="02010600030101010101" pitchFamily="2" charset="-122"/>
                <a:ea typeface="宋体" panose="02010600030101010101" pitchFamily="2" charset="-122"/>
              </a:rPr>
              <a:t>三维空间中的有限旋转变换群</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8651" y="5219702"/>
            <a:ext cx="7886700" cy="900113"/>
          </a:xfrm>
        </p:spPr>
        <p:txBody>
          <a:bodyPr>
            <a:noAutofit/>
          </a:bodyPr>
          <a:lstStyle/>
          <a:p>
            <a:r>
              <a:rPr lang="zh-CN" altLang="en-US" sz="2800" dirty="0" smtClean="0">
                <a:latin typeface="楷体" panose="02010609060101010101" pitchFamily="49" charset="-122"/>
                <a:ea typeface="楷体" panose="02010609060101010101" pitchFamily="49" charset="-122"/>
              </a:rPr>
              <a:t>三维空间中的有限刚体变换群只有</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5</a:t>
            </a:r>
            <a:r>
              <a:rPr lang="zh-CN" altLang="en-US" sz="2800" dirty="0" smtClean="0">
                <a:latin typeface="楷体" panose="02010609060101010101" pitchFamily="49" charset="-122"/>
                <a:ea typeface="楷体" panose="02010609060101010101" pitchFamily="49" charset="-122"/>
              </a:rPr>
              <a:t>类，每一类对应着一个正多面体</a:t>
            </a:r>
            <a:endParaRPr lang="zh-CN" altLang="en-US" sz="2800" dirty="0">
              <a:latin typeface="楷体" panose="02010609060101010101" pitchFamily="49" charset="-122"/>
              <a:ea typeface="楷体" panose="02010609060101010101" pitchFamily="49" charset="-122"/>
            </a:endParaRPr>
          </a:p>
        </p:txBody>
      </p:sp>
      <p:grpSp>
        <p:nvGrpSpPr>
          <p:cNvPr id="4" name="Group 4"/>
          <p:cNvGrpSpPr>
            <a:grpSpLocks noChangeAspect="1"/>
          </p:cNvGrpSpPr>
          <p:nvPr/>
        </p:nvGrpSpPr>
        <p:grpSpPr bwMode="auto">
          <a:xfrm>
            <a:off x="627880" y="1690692"/>
            <a:ext cx="1610027" cy="1548811"/>
            <a:chOff x="2256" y="1115"/>
            <a:chExt cx="2183" cy="2100"/>
          </a:xfrm>
        </p:grpSpPr>
        <p:sp>
          <p:nvSpPr>
            <p:cNvPr id="17" name="Line 18"/>
            <p:cNvSpPr>
              <a:spLocks noChangeShapeType="1"/>
            </p:cNvSpPr>
            <p:nvPr/>
          </p:nvSpPr>
          <p:spPr bwMode="auto">
            <a:xfrm flipH="1" flipV="1">
              <a:off x="2791" y="1115"/>
              <a:ext cx="1113" cy="56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8" name="Line 19"/>
            <p:cNvSpPr>
              <a:spLocks noChangeShapeType="1"/>
            </p:cNvSpPr>
            <p:nvPr/>
          </p:nvSpPr>
          <p:spPr bwMode="auto">
            <a:xfrm>
              <a:off x="2791" y="1115"/>
              <a:ext cx="1648" cy="1812"/>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9" name="Line 20"/>
            <p:cNvSpPr>
              <a:spLocks noChangeShapeType="1"/>
            </p:cNvSpPr>
            <p:nvPr/>
          </p:nvSpPr>
          <p:spPr bwMode="auto">
            <a:xfrm flipH="1" flipV="1">
              <a:off x="3904" y="1680"/>
              <a:ext cx="535" cy="1247"/>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0" name="Line 21"/>
            <p:cNvSpPr>
              <a:spLocks noChangeShapeType="1"/>
            </p:cNvSpPr>
            <p:nvPr/>
          </p:nvSpPr>
          <p:spPr bwMode="auto">
            <a:xfrm flipH="1">
              <a:off x="2256" y="1680"/>
              <a:ext cx="1648" cy="1535"/>
            </a:xfrm>
            <a:prstGeom prst="line">
              <a:avLst/>
            </a:prstGeom>
            <a:noFill/>
            <a:ln w="19050" cap="rnd">
              <a:solidFill>
                <a:schemeClr val="tx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1" name="Line 22"/>
            <p:cNvSpPr>
              <a:spLocks noChangeShapeType="1"/>
            </p:cNvSpPr>
            <p:nvPr/>
          </p:nvSpPr>
          <p:spPr bwMode="auto">
            <a:xfrm flipV="1">
              <a:off x="2256" y="2927"/>
              <a:ext cx="2183" cy="28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2" name="Line 23"/>
            <p:cNvSpPr>
              <a:spLocks noChangeShapeType="1"/>
            </p:cNvSpPr>
            <p:nvPr/>
          </p:nvSpPr>
          <p:spPr bwMode="auto">
            <a:xfrm flipH="1">
              <a:off x="2256" y="1115"/>
              <a:ext cx="535" cy="210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grpSp>
        <p:nvGrpSpPr>
          <p:cNvPr id="23" name="Group 4"/>
          <p:cNvGrpSpPr>
            <a:grpSpLocks noChangeAspect="1"/>
          </p:cNvGrpSpPr>
          <p:nvPr/>
        </p:nvGrpSpPr>
        <p:grpSpPr bwMode="auto">
          <a:xfrm>
            <a:off x="3951243" y="1690693"/>
            <a:ext cx="1486841" cy="1558377"/>
            <a:chOff x="2503" y="1123"/>
            <a:chExt cx="2120" cy="2222"/>
          </a:xfrm>
        </p:grpSpPr>
        <p:sp>
          <p:nvSpPr>
            <p:cNvPr id="24" name="Line 6"/>
            <p:cNvSpPr>
              <a:spLocks noChangeShapeType="1"/>
            </p:cNvSpPr>
            <p:nvPr/>
          </p:nvSpPr>
          <p:spPr bwMode="auto">
            <a:xfrm flipH="1">
              <a:off x="4175" y="1239"/>
              <a:ext cx="448" cy="43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5" name="Line 7"/>
            <p:cNvSpPr>
              <a:spLocks noChangeShapeType="1"/>
            </p:cNvSpPr>
            <p:nvPr/>
          </p:nvSpPr>
          <p:spPr bwMode="auto">
            <a:xfrm flipH="1">
              <a:off x="2503" y="1123"/>
              <a:ext cx="448" cy="43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6" name="Line 8"/>
            <p:cNvSpPr>
              <a:spLocks noChangeShapeType="1"/>
            </p:cNvSpPr>
            <p:nvPr/>
          </p:nvSpPr>
          <p:spPr bwMode="auto">
            <a:xfrm flipH="1">
              <a:off x="2503" y="2796"/>
              <a:ext cx="448" cy="432"/>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7" name="Line 9"/>
            <p:cNvSpPr>
              <a:spLocks noChangeShapeType="1"/>
            </p:cNvSpPr>
            <p:nvPr/>
          </p:nvSpPr>
          <p:spPr bwMode="auto">
            <a:xfrm flipH="1">
              <a:off x="4175" y="2912"/>
              <a:ext cx="448" cy="43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8" name="Line 10"/>
            <p:cNvSpPr>
              <a:spLocks noChangeShapeType="1"/>
            </p:cNvSpPr>
            <p:nvPr/>
          </p:nvSpPr>
          <p:spPr bwMode="auto">
            <a:xfrm>
              <a:off x="4175" y="1672"/>
              <a:ext cx="0" cy="16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9" name="Line 11"/>
            <p:cNvSpPr>
              <a:spLocks noChangeShapeType="1"/>
            </p:cNvSpPr>
            <p:nvPr/>
          </p:nvSpPr>
          <p:spPr bwMode="auto">
            <a:xfrm flipH="1" flipV="1">
              <a:off x="2503" y="1556"/>
              <a:ext cx="1672" cy="11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0" name="Line 12"/>
            <p:cNvSpPr>
              <a:spLocks noChangeShapeType="1"/>
            </p:cNvSpPr>
            <p:nvPr/>
          </p:nvSpPr>
          <p:spPr bwMode="auto">
            <a:xfrm>
              <a:off x="2503" y="1556"/>
              <a:ext cx="0" cy="167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1" name="Line 13"/>
            <p:cNvSpPr>
              <a:spLocks noChangeShapeType="1"/>
            </p:cNvSpPr>
            <p:nvPr/>
          </p:nvSpPr>
          <p:spPr bwMode="auto">
            <a:xfrm>
              <a:off x="2503" y="3228"/>
              <a:ext cx="1672" cy="117"/>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2" name="Line 14"/>
            <p:cNvSpPr>
              <a:spLocks noChangeShapeType="1"/>
            </p:cNvSpPr>
            <p:nvPr/>
          </p:nvSpPr>
          <p:spPr bwMode="auto">
            <a:xfrm>
              <a:off x="4623" y="1239"/>
              <a:ext cx="0" cy="16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3" name="Line 15"/>
            <p:cNvSpPr>
              <a:spLocks noChangeShapeType="1"/>
            </p:cNvSpPr>
            <p:nvPr/>
          </p:nvSpPr>
          <p:spPr bwMode="auto">
            <a:xfrm flipH="1" flipV="1">
              <a:off x="2951" y="1123"/>
              <a:ext cx="1672" cy="11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4" name="Line 16"/>
            <p:cNvSpPr>
              <a:spLocks noChangeShapeType="1"/>
            </p:cNvSpPr>
            <p:nvPr/>
          </p:nvSpPr>
          <p:spPr bwMode="auto">
            <a:xfrm>
              <a:off x="2951" y="1123"/>
              <a:ext cx="0" cy="167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5" name="Line 17"/>
            <p:cNvSpPr>
              <a:spLocks noChangeShapeType="1"/>
            </p:cNvSpPr>
            <p:nvPr/>
          </p:nvSpPr>
          <p:spPr bwMode="auto">
            <a:xfrm>
              <a:off x="2951" y="2796"/>
              <a:ext cx="1672" cy="116"/>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grpSp>
        <p:nvGrpSpPr>
          <p:cNvPr id="36" name="Group 4"/>
          <p:cNvGrpSpPr>
            <a:grpSpLocks noChangeAspect="1"/>
          </p:cNvGrpSpPr>
          <p:nvPr/>
        </p:nvGrpSpPr>
        <p:grpSpPr bwMode="auto">
          <a:xfrm>
            <a:off x="6962213" y="1690690"/>
            <a:ext cx="1553139" cy="1554004"/>
            <a:chOff x="2685" y="1449"/>
            <a:chExt cx="1793" cy="1794"/>
          </a:xfrm>
        </p:grpSpPr>
        <p:sp>
          <p:nvSpPr>
            <p:cNvPr id="49" name="Line 18"/>
            <p:cNvSpPr>
              <a:spLocks noChangeShapeType="1"/>
            </p:cNvSpPr>
            <p:nvPr/>
          </p:nvSpPr>
          <p:spPr bwMode="auto">
            <a:xfrm flipH="1" flipV="1">
              <a:off x="3822" y="2114"/>
              <a:ext cx="656" cy="294"/>
            </a:xfrm>
            <a:prstGeom prst="line">
              <a:avLst/>
            </a:prstGeom>
            <a:noFill/>
            <a:ln w="22225"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0" name="Line 19"/>
            <p:cNvSpPr>
              <a:spLocks noChangeShapeType="1"/>
            </p:cNvSpPr>
            <p:nvPr/>
          </p:nvSpPr>
          <p:spPr bwMode="auto">
            <a:xfrm flipH="1" flipV="1">
              <a:off x="3582" y="1449"/>
              <a:ext cx="896" cy="959"/>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1" name="Line 20"/>
            <p:cNvSpPr>
              <a:spLocks noChangeShapeType="1"/>
            </p:cNvSpPr>
            <p:nvPr/>
          </p:nvSpPr>
          <p:spPr bwMode="auto">
            <a:xfrm flipH="1">
              <a:off x="3341" y="2408"/>
              <a:ext cx="1137" cy="170"/>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2" name="Line 21"/>
            <p:cNvSpPr>
              <a:spLocks noChangeShapeType="1"/>
            </p:cNvSpPr>
            <p:nvPr/>
          </p:nvSpPr>
          <p:spPr bwMode="auto">
            <a:xfrm flipH="1">
              <a:off x="3582" y="2408"/>
              <a:ext cx="896" cy="835"/>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3" name="Line 22"/>
            <p:cNvSpPr>
              <a:spLocks noChangeShapeType="1"/>
            </p:cNvSpPr>
            <p:nvPr/>
          </p:nvSpPr>
          <p:spPr bwMode="auto">
            <a:xfrm flipH="1">
              <a:off x="3341" y="1449"/>
              <a:ext cx="241" cy="1129"/>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4" name="Line 23"/>
            <p:cNvSpPr>
              <a:spLocks noChangeShapeType="1"/>
            </p:cNvSpPr>
            <p:nvPr/>
          </p:nvSpPr>
          <p:spPr bwMode="auto">
            <a:xfrm>
              <a:off x="3341" y="2578"/>
              <a:ext cx="241" cy="665"/>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5" name="Line 24"/>
            <p:cNvSpPr>
              <a:spLocks noChangeShapeType="1"/>
            </p:cNvSpPr>
            <p:nvPr/>
          </p:nvSpPr>
          <p:spPr bwMode="auto">
            <a:xfrm flipV="1">
              <a:off x="3582" y="2114"/>
              <a:ext cx="240" cy="1129"/>
            </a:xfrm>
            <a:prstGeom prst="line">
              <a:avLst/>
            </a:prstGeom>
            <a:noFill/>
            <a:ln w="22225"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6" name="Line 25"/>
            <p:cNvSpPr>
              <a:spLocks noChangeShapeType="1"/>
            </p:cNvSpPr>
            <p:nvPr/>
          </p:nvSpPr>
          <p:spPr bwMode="auto">
            <a:xfrm flipH="1" flipV="1">
              <a:off x="3582" y="1449"/>
              <a:ext cx="240" cy="665"/>
            </a:xfrm>
            <a:prstGeom prst="line">
              <a:avLst/>
            </a:prstGeom>
            <a:noFill/>
            <a:ln w="22225"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7" name="Line 26"/>
            <p:cNvSpPr>
              <a:spLocks noChangeShapeType="1"/>
            </p:cNvSpPr>
            <p:nvPr/>
          </p:nvSpPr>
          <p:spPr bwMode="auto">
            <a:xfrm flipH="1">
              <a:off x="2685" y="1449"/>
              <a:ext cx="897" cy="835"/>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8" name="Line 27"/>
            <p:cNvSpPr>
              <a:spLocks noChangeShapeType="1"/>
            </p:cNvSpPr>
            <p:nvPr/>
          </p:nvSpPr>
          <p:spPr bwMode="auto">
            <a:xfrm flipH="1" flipV="1">
              <a:off x="2685" y="2284"/>
              <a:ext cx="656" cy="294"/>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9" name="Line 28"/>
            <p:cNvSpPr>
              <a:spLocks noChangeShapeType="1"/>
            </p:cNvSpPr>
            <p:nvPr/>
          </p:nvSpPr>
          <p:spPr bwMode="auto">
            <a:xfrm flipH="1" flipV="1">
              <a:off x="2685" y="2284"/>
              <a:ext cx="897" cy="959"/>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60" name="Line 29"/>
            <p:cNvSpPr>
              <a:spLocks noChangeShapeType="1"/>
            </p:cNvSpPr>
            <p:nvPr/>
          </p:nvSpPr>
          <p:spPr bwMode="auto">
            <a:xfrm flipV="1">
              <a:off x="2685" y="2114"/>
              <a:ext cx="1137" cy="170"/>
            </a:xfrm>
            <a:prstGeom prst="line">
              <a:avLst/>
            </a:prstGeom>
            <a:noFill/>
            <a:ln w="22225"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grpSp>
        <p:nvGrpSpPr>
          <p:cNvPr id="61" name="Group 4"/>
          <p:cNvGrpSpPr>
            <a:grpSpLocks noChangeAspect="1"/>
          </p:cNvGrpSpPr>
          <p:nvPr/>
        </p:nvGrpSpPr>
        <p:grpSpPr bwMode="auto">
          <a:xfrm>
            <a:off x="1647365" y="2868525"/>
            <a:ext cx="2530460" cy="2355669"/>
            <a:chOff x="2734" y="1103"/>
            <a:chExt cx="2519" cy="2345"/>
          </a:xfrm>
        </p:grpSpPr>
        <p:sp>
          <p:nvSpPr>
            <p:cNvPr id="74" name="Line 18"/>
            <p:cNvSpPr>
              <a:spLocks noChangeShapeType="1"/>
            </p:cNvSpPr>
            <p:nvPr/>
          </p:nvSpPr>
          <p:spPr bwMode="auto">
            <a:xfrm>
              <a:off x="3687" y="2135"/>
              <a:ext cx="0" cy="87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75" name="Line 19"/>
            <p:cNvSpPr>
              <a:spLocks noChangeShapeType="1"/>
            </p:cNvSpPr>
            <p:nvPr/>
          </p:nvSpPr>
          <p:spPr bwMode="auto">
            <a:xfrm flipV="1">
              <a:off x="4300" y="1543"/>
              <a:ext cx="0" cy="87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76" name="Line 20"/>
            <p:cNvSpPr>
              <a:spLocks noChangeShapeType="1"/>
            </p:cNvSpPr>
            <p:nvPr/>
          </p:nvSpPr>
          <p:spPr bwMode="auto">
            <a:xfrm flipH="1" flipV="1">
              <a:off x="3557" y="1103"/>
              <a:ext cx="873" cy="6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77" name="Line 21"/>
            <p:cNvSpPr>
              <a:spLocks noChangeShapeType="1"/>
            </p:cNvSpPr>
            <p:nvPr/>
          </p:nvSpPr>
          <p:spPr bwMode="auto">
            <a:xfrm>
              <a:off x="3557" y="3388"/>
              <a:ext cx="873" cy="6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78" name="Line 22"/>
            <p:cNvSpPr>
              <a:spLocks noChangeShapeType="1"/>
            </p:cNvSpPr>
            <p:nvPr/>
          </p:nvSpPr>
          <p:spPr bwMode="auto">
            <a:xfrm flipV="1">
              <a:off x="5019" y="2242"/>
              <a:ext cx="234" cy="22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79" name="Line 23"/>
            <p:cNvSpPr>
              <a:spLocks noChangeShapeType="1"/>
            </p:cNvSpPr>
            <p:nvPr/>
          </p:nvSpPr>
          <p:spPr bwMode="auto">
            <a:xfrm flipH="1">
              <a:off x="2734" y="2083"/>
              <a:ext cx="234" cy="226"/>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0" name="Line 24"/>
            <p:cNvSpPr>
              <a:spLocks noChangeShapeType="1"/>
            </p:cNvSpPr>
            <p:nvPr/>
          </p:nvSpPr>
          <p:spPr bwMode="auto">
            <a:xfrm flipV="1">
              <a:off x="3687" y="1801"/>
              <a:ext cx="824" cy="334"/>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1" name="Line 25"/>
            <p:cNvSpPr>
              <a:spLocks noChangeShapeType="1"/>
            </p:cNvSpPr>
            <p:nvPr/>
          </p:nvSpPr>
          <p:spPr bwMode="auto">
            <a:xfrm flipH="1" flipV="1">
              <a:off x="3098" y="1703"/>
              <a:ext cx="589" cy="43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2" name="Line 26"/>
            <p:cNvSpPr>
              <a:spLocks noChangeShapeType="1"/>
            </p:cNvSpPr>
            <p:nvPr/>
          </p:nvSpPr>
          <p:spPr bwMode="auto">
            <a:xfrm flipH="1">
              <a:off x="3098" y="3007"/>
              <a:ext cx="589" cy="10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3" name="Line 27"/>
            <p:cNvSpPr>
              <a:spLocks noChangeShapeType="1"/>
            </p:cNvSpPr>
            <p:nvPr/>
          </p:nvSpPr>
          <p:spPr bwMode="auto">
            <a:xfrm>
              <a:off x="3687" y="3007"/>
              <a:ext cx="824" cy="20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4" name="Line 28"/>
            <p:cNvSpPr>
              <a:spLocks noChangeShapeType="1"/>
            </p:cNvSpPr>
            <p:nvPr/>
          </p:nvSpPr>
          <p:spPr bwMode="auto">
            <a:xfrm flipV="1">
              <a:off x="4300" y="1436"/>
              <a:ext cx="589" cy="107"/>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5" name="Line 29"/>
            <p:cNvSpPr>
              <a:spLocks noChangeShapeType="1"/>
            </p:cNvSpPr>
            <p:nvPr/>
          </p:nvSpPr>
          <p:spPr bwMode="auto">
            <a:xfrm flipH="1" flipV="1">
              <a:off x="3476" y="1338"/>
              <a:ext cx="824" cy="20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6" name="Line 30"/>
            <p:cNvSpPr>
              <a:spLocks noChangeShapeType="1"/>
            </p:cNvSpPr>
            <p:nvPr/>
          </p:nvSpPr>
          <p:spPr bwMode="auto">
            <a:xfrm flipH="1">
              <a:off x="3476" y="2416"/>
              <a:ext cx="824" cy="334"/>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7" name="Line 31"/>
            <p:cNvSpPr>
              <a:spLocks noChangeShapeType="1"/>
            </p:cNvSpPr>
            <p:nvPr/>
          </p:nvSpPr>
          <p:spPr bwMode="auto">
            <a:xfrm>
              <a:off x="4300" y="2416"/>
              <a:ext cx="589" cy="431"/>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8" name="Line 32"/>
            <p:cNvSpPr>
              <a:spLocks noChangeShapeType="1"/>
            </p:cNvSpPr>
            <p:nvPr/>
          </p:nvSpPr>
          <p:spPr bwMode="auto">
            <a:xfrm>
              <a:off x="4430" y="1163"/>
              <a:ext cx="81" cy="63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9" name="Line 33"/>
            <p:cNvSpPr>
              <a:spLocks noChangeShapeType="1"/>
            </p:cNvSpPr>
            <p:nvPr/>
          </p:nvSpPr>
          <p:spPr bwMode="auto">
            <a:xfrm>
              <a:off x="4430" y="1163"/>
              <a:ext cx="459" cy="2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0" name="Line 34"/>
            <p:cNvSpPr>
              <a:spLocks noChangeShapeType="1"/>
            </p:cNvSpPr>
            <p:nvPr/>
          </p:nvSpPr>
          <p:spPr bwMode="auto">
            <a:xfrm flipH="1">
              <a:off x="3098" y="1103"/>
              <a:ext cx="459" cy="60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1" name="Line 35"/>
            <p:cNvSpPr>
              <a:spLocks noChangeShapeType="1"/>
            </p:cNvSpPr>
            <p:nvPr/>
          </p:nvSpPr>
          <p:spPr bwMode="auto">
            <a:xfrm flipH="1">
              <a:off x="3476" y="1103"/>
              <a:ext cx="81" cy="23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2" name="Line 36"/>
            <p:cNvSpPr>
              <a:spLocks noChangeShapeType="1"/>
            </p:cNvSpPr>
            <p:nvPr/>
          </p:nvSpPr>
          <p:spPr bwMode="auto">
            <a:xfrm flipH="1" flipV="1">
              <a:off x="3098" y="3115"/>
              <a:ext cx="459" cy="2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3" name="Line 37"/>
            <p:cNvSpPr>
              <a:spLocks noChangeShapeType="1"/>
            </p:cNvSpPr>
            <p:nvPr/>
          </p:nvSpPr>
          <p:spPr bwMode="auto">
            <a:xfrm flipH="1" flipV="1">
              <a:off x="3476" y="2750"/>
              <a:ext cx="81" cy="638"/>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4" name="Line 38"/>
            <p:cNvSpPr>
              <a:spLocks noChangeShapeType="1"/>
            </p:cNvSpPr>
            <p:nvPr/>
          </p:nvSpPr>
          <p:spPr bwMode="auto">
            <a:xfrm flipV="1">
              <a:off x="4430" y="3213"/>
              <a:ext cx="81" cy="23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5" name="Line 39"/>
            <p:cNvSpPr>
              <a:spLocks noChangeShapeType="1"/>
            </p:cNvSpPr>
            <p:nvPr/>
          </p:nvSpPr>
          <p:spPr bwMode="auto">
            <a:xfrm flipV="1">
              <a:off x="4430" y="2847"/>
              <a:ext cx="459" cy="601"/>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6" name="Line 40"/>
            <p:cNvSpPr>
              <a:spLocks noChangeShapeType="1"/>
            </p:cNvSpPr>
            <p:nvPr/>
          </p:nvSpPr>
          <p:spPr bwMode="auto">
            <a:xfrm flipH="1" flipV="1">
              <a:off x="4511" y="1801"/>
              <a:ext cx="508" cy="66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7" name="Line 41"/>
            <p:cNvSpPr>
              <a:spLocks noChangeShapeType="1"/>
            </p:cNvSpPr>
            <p:nvPr/>
          </p:nvSpPr>
          <p:spPr bwMode="auto">
            <a:xfrm flipH="1">
              <a:off x="4511" y="2467"/>
              <a:ext cx="508" cy="74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8" name="Line 42"/>
            <p:cNvSpPr>
              <a:spLocks noChangeShapeType="1"/>
            </p:cNvSpPr>
            <p:nvPr/>
          </p:nvSpPr>
          <p:spPr bwMode="auto">
            <a:xfrm flipH="1" flipV="1">
              <a:off x="4889" y="1436"/>
              <a:ext cx="364" cy="80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9" name="Line 43"/>
            <p:cNvSpPr>
              <a:spLocks noChangeShapeType="1"/>
            </p:cNvSpPr>
            <p:nvPr/>
          </p:nvSpPr>
          <p:spPr bwMode="auto">
            <a:xfrm flipH="1">
              <a:off x="4889" y="2242"/>
              <a:ext cx="364" cy="60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0" name="Line 44"/>
            <p:cNvSpPr>
              <a:spLocks noChangeShapeType="1"/>
            </p:cNvSpPr>
            <p:nvPr/>
          </p:nvSpPr>
          <p:spPr bwMode="auto">
            <a:xfrm flipV="1">
              <a:off x="2968" y="1338"/>
              <a:ext cx="508" cy="74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1" name="Line 45"/>
            <p:cNvSpPr>
              <a:spLocks noChangeShapeType="1"/>
            </p:cNvSpPr>
            <p:nvPr/>
          </p:nvSpPr>
          <p:spPr bwMode="auto">
            <a:xfrm>
              <a:off x="2968" y="2083"/>
              <a:ext cx="508" cy="667"/>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2" name="Line 46"/>
            <p:cNvSpPr>
              <a:spLocks noChangeShapeType="1"/>
            </p:cNvSpPr>
            <p:nvPr/>
          </p:nvSpPr>
          <p:spPr bwMode="auto">
            <a:xfrm flipV="1">
              <a:off x="2734" y="1703"/>
              <a:ext cx="364" cy="60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3" name="Line 47"/>
            <p:cNvSpPr>
              <a:spLocks noChangeShapeType="1"/>
            </p:cNvSpPr>
            <p:nvPr/>
          </p:nvSpPr>
          <p:spPr bwMode="auto">
            <a:xfrm>
              <a:off x="2734" y="2309"/>
              <a:ext cx="364" cy="80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grpSp>
        <p:nvGrpSpPr>
          <p:cNvPr id="104" name="Group 4"/>
          <p:cNvGrpSpPr>
            <a:grpSpLocks noChangeAspect="1"/>
          </p:cNvGrpSpPr>
          <p:nvPr/>
        </p:nvGrpSpPr>
        <p:grpSpPr bwMode="auto">
          <a:xfrm>
            <a:off x="5393441" y="2626298"/>
            <a:ext cx="2257644" cy="2597897"/>
            <a:chOff x="2938" y="1278"/>
            <a:chExt cx="1871" cy="2171"/>
          </a:xfrm>
        </p:grpSpPr>
        <p:sp>
          <p:nvSpPr>
            <p:cNvPr id="117" name="Line 18"/>
            <p:cNvSpPr>
              <a:spLocks noChangeShapeType="1"/>
            </p:cNvSpPr>
            <p:nvPr/>
          </p:nvSpPr>
          <p:spPr bwMode="auto">
            <a:xfrm>
              <a:off x="4809" y="1850"/>
              <a:ext cx="0" cy="115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18" name="Line 19"/>
            <p:cNvSpPr>
              <a:spLocks noChangeShapeType="1"/>
            </p:cNvSpPr>
            <p:nvPr/>
          </p:nvSpPr>
          <p:spPr bwMode="auto">
            <a:xfrm>
              <a:off x="2938" y="1720"/>
              <a:ext cx="0" cy="115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19" name="Line 20"/>
            <p:cNvSpPr>
              <a:spLocks noChangeShapeType="1"/>
            </p:cNvSpPr>
            <p:nvPr/>
          </p:nvSpPr>
          <p:spPr bwMode="auto">
            <a:xfrm flipV="1">
              <a:off x="3719" y="1278"/>
              <a:ext cx="309" cy="299"/>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0" name="Line 21"/>
            <p:cNvSpPr>
              <a:spLocks noChangeShapeType="1"/>
            </p:cNvSpPr>
            <p:nvPr/>
          </p:nvSpPr>
          <p:spPr bwMode="auto">
            <a:xfrm flipV="1">
              <a:off x="3719" y="3149"/>
              <a:ext cx="309" cy="300"/>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1" name="Line 22"/>
            <p:cNvSpPr>
              <a:spLocks noChangeShapeType="1"/>
            </p:cNvSpPr>
            <p:nvPr/>
          </p:nvSpPr>
          <p:spPr bwMode="auto">
            <a:xfrm flipH="1" flipV="1">
              <a:off x="3044" y="2565"/>
              <a:ext cx="1157" cy="8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2" name="Line 23"/>
            <p:cNvSpPr>
              <a:spLocks noChangeShapeType="1"/>
            </p:cNvSpPr>
            <p:nvPr/>
          </p:nvSpPr>
          <p:spPr bwMode="auto">
            <a:xfrm flipH="1" flipV="1">
              <a:off x="3546" y="2081"/>
              <a:ext cx="1156" cy="80"/>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3" name="Line 24"/>
            <p:cNvSpPr>
              <a:spLocks noChangeShapeType="1"/>
            </p:cNvSpPr>
            <p:nvPr/>
          </p:nvSpPr>
          <p:spPr bwMode="auto">
            <a:xfrm flipH="1" flipV="1">
              <a:off x="3719" y="1577"/>
              <a:ext cx="1090" cy="2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4" name="Line 25"/>
            <p:cNvSpPr>
              <a:spLocks noChangeShapeType="1"/>
            </p:cNvSpPr>
            <p:nvPr/>
          </p:nvSpPr>
          <p:spPr bwMode="auto">
            <a:xfrm flipH="1" flipV="1">
              <a:off x="4028" y="1278"/>
              <a:ext cx="781" cy="57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5" name="Line 26"/>
            <p:cNvSpPr>
              <a:spLocks noChangeShapeType="1"/>
            </p:cNvSpPr>
            <p:nvPr/>
          </p:nvSpPr>
          <p:spPr bwMode="auto">
            <a:xfrm flipV="1">
              <a:off x="2938" y="1577"/>
              <a:ext cx="781" cy="14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6" name="Line 27"/>
            <p:cNvSpPr>
              <a:spLocks noChangeShapeType="1"/>
            </p:cNvSpPr>
            <p:nvPr/>
          </p:nvSpPr>
          <p:spPr bwMode="auto">
            <a:xfrm flipV="1">
              <a:off x="2938" y="1278"/>
              <a:ext cx="1090" cy="44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7" name="Line 28"/>
            <p:cNvSpPr>
              <a:spLocks noChangeShapeType="1"/>
            </p:cNvSpPr>
            <p:nvPr/>
          </p:nvSpPr>
          <p:spPr bwMode="auto">
            <a:xfrm>
              <a:off x="2938" y="2876"/>
              <a:ext cx="781" cy="5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8" name="Line 29"/>
            <p:cNvSpPr>
              <a:spLocks noChangeShapeType="1"/>
            </p:cNvSpPr>
            <p:nvPr/>
          </p:nvSpPr>
          <p:spPr bwMode="auto">
            <a:xfrm>
              <a:off x="2938" y="2876"/>
              <a:ext cx="1090" cy="27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9" name="Line 30"/>
            <p:cNvSpPr>
              <a:spLocks noChangeShapeType="1"/>
            </p:cNvSpPr>
            <p:nvPr/>
          </p:nvSpPr>
          <p:spPr bwMode="auto">
            <a:xfrm flipH="1">
              <a:off x="3719" y="3006"/>
              <a:ext cx="1090" cy="44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0" name="Line 31"/>
            <p:cNvSpPr>
              <a:spLocks noChangeShapeType="1"/>
            </p:cNvSpPr>
            <p:nvPr/>
          </p:nvSpPr>
          <p:spPr bwMode="auto">
            <a:xfrm flipH="1">
              <a:off x="4028" y="3006"/>
              <a:ext cx="781" cy="14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1" name="Line 32"/>
            <p:cNvSpPr>
              <a:spLocks noChangeShapeType="1"/>
            </p:cNvSpPr>
            <p:nvPr/>
          </p:nvSpPr>
          <p:spPr bwMode="auto">
            <a:xfrm flipH="1">
              <a:off x="4201" y="1850"/>
              <a:ext cx="608" cy="79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2" name="Line 33"/>
            <p:cNvSpPr>
              <a:spLocks noChangeShapeType="1"/>
            </p:cNvSpPr>
            <p:nvPr/>
          </p:nvSpPr>
          <p:spPr bwMode="auto">
            <a:xfrm flipH="1">
              <a:off x="4702" y="1850"/>
              <a:ext cx="107" cy="311"/>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3" name="Line 34"/>
            <p:cNvSpPr>
              <a:spLocks noChangeShapeType="1"/>
            </p:cNvSpPr>
            <p:nvPr/>
          </p:nvSpPr>
          <p:spPr bwMode="auto">
            <a:xfrm flipH="1" flipV="1">
              <a:off x="4702" y="2161"/>
              <a:ext cx="107" cy="84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4" name="Line 35"/>
            <p:cNvSpPr>
              <a:spLocks noChangeShapeType="1"/>
            </p:cNvSpPr>
            <p:nvPr/>
          </p:nvSpPr>
          <p:spPr bwMode="auto">
            <a:xfrm flipH="1" flipV="1">
              <a:off x="4201" y="2645"/>
              <a:ext cx="608" cy="361"/>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5" name="Line 36"/>
            <p:cNvSpPr>
              <a:spLocks noChangeShapeType="1"/>
            </p:cNvSpPr>
            <p:nvPr/>
          </p:nvSpPr>
          <p:spPr bwMode="auto">
            <a:xfrm>
              <a:off x="2938" y="1720"/>
              <a:ext cx="608" cy="361"/>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6" name="Line 37"/>
            <p:cNvSpPr>
              <a:spLocks noChangeShapeType="1"/>
            </p:cNvSpPr>
            <p:nvPr/>
          </p:nvSpPr>
          <p:spPr bwMode="auto">
            <a:xfrm>
              <a:off x="2938" y="1720"/>
              <a:ext cx="106" cy="84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7" name="Line 38"/>
            <p:cNvSpPr>
              <a:spLocks noChangeShapeType="1"/>
            </p:cNvSpPr>
            <p:nvPr/>
          </p:nvSpPr>
          <p:spPr bwMode="auto">
            <a:xfrm flipV="1">
              <a:off x="2938" y="2565"/>
              <a:ext cx="106" cy="311"/>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8" name="Line 39"/>
            <p:cNvSpPr>
              <a:spLocks noChangeShapeType="1"/>
            </p:cNvSpPr>
            <p:nvPr/>
          </p:nvSpPr>
          <p:spPr bwMode="auto">
            <a:xfrm flipV="1">
              <a:off x="2938" y="2081"/>
              <a:ext cx="608" cy="79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9" name="Line 40"/>
            <p:cNvSpPr>
              <a:spLocks noChangeShapeType="1"/>
            </p:cNvSpPr>
            <p:nvPr/>
          </p:nvSpPr>
          <p:spPr bwMode="auto">
            <a:xfrm>
              <a:off x="3719" y="1577"/>
              <a:ext cx="482" cy="106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0" name="Line 41"/>
            <p:cNvSpPr>
              <a:spLocks noChangeShapeType="1"/>
            </p:cNvSpPr>
            <p:nvPr/>
          </p:nvSpPr>
          <p:spPr bwMode="auto">
            <a:xfrm flipH="1">
              <a:off x="3044" y="1577"/>
              <a:ext cx="675" cy="98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1" name="Line 42"/>
            <p:cNvSpPr>
              <a:spLocks noChangeShapeType="1"/>
            </p:cNvSpPr>
            <p:nvPr/>
          </p:nvSpPr>
          <p:spPr bwMode="auto">
            <a:xfrm flipV="1">
              <a:off x="3719" y="2645"/>
              <a:ext cx="482" cy="804"/>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2" name="Line 43"/>
            <p:cNvSpPr>
              <a:spLocks noChangeShapeType="1"/>
            </p:cNvSpPr>
            <p:nvPr/>
          </p:nvSpPr>
          <p:spPr bwMode="auto">
            <a:xfrm flipH="1" flipV="1">
              <a:off x="3044" y="2565"/>
              <a:ext cx="675" cy="884"/>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3" name="Line 44"/>
            <p:cNvSpPr>
              <a:spLocks noChangeShapeType="1"/>
            </p:cNvSpPr>
            <p:nvPr/>
          </p:nvSpPr>
          <p:spPr bwMode="auto">
            <a:xfrm>
              <a:off x="4028" y="1278"/>
              <a:ext cx="674" cy="88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4" name="Line 45"/>
            <p:cNvSpPr>
              <a:spLocks noChangeShapeType="1"/>
            </p:cNvSpPr>
            <p:nvPr/>
          </p:nvSpPr>
          <p:spPr bwMode="auto">
            <a:xfrm flipH="1">
              <a:off x="3546" y="1278"/>
              <a:ext cx="482" cy="80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5" name="Line 46"/>
            <p:cNvSpPr>
              <a:spLocks noChangeShapeType="1"/>
            </p:cNvSpPr>
            <p:nvPr/>
          </p:nvSpPr>
          <p:spPr bwMode="auto">
            <a:xfrm flipH="1" flipV="1">
              <a:off x="3546" y="2081"/>
              <a:ext cx="482" cy="1068"/>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6" name="Line 47"/>
            <p:cNvSpPr>
              <a:spLocks noChangeShapeType="1"/>
            </p:cNvSpPr>
            <p:nvPr/>
          </p:nvSpPr>
          <p:spPr bwMode="auto">
            <a:xfrm flipV="1">
              <a:off x="4028" y="2161"/>
              <a:ext cx="674" cy="988"/>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Transforms are Groups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Why is this useful?</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You can represent any number of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successive transformations by 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single compound transformation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The </a:t>
            </a:r>
            <a:r>
              <a:rPr lang="en-US" dirty="0">
                <a:solidFill>
                  <a:srgbClr val="FF6600"/>
                </a:solidFill>
                <a:latin typeface="Times New Roman" panose="02020603050405020304" pitchFamily="18" charset="0"/>
                <a:cs typeface="Times New Roman" panose="02020603050405020304" pitchFamily="18" charset="0"/>
              </a:rPr>
              <a:t>object-to</a:t>
            </a:r>
            <a:r>
              <a:rPr lang="en-US" dirty="0">
                <a:solidFill>
                  <a:srgbClr val="99CC00"/>
                </a:solidFill>
                <a:latin typeface="Times New Roman" panose="02020603050405020304" pitchFamily="18" charset="0"/>
                <a:cs typeface="Times New Roman" panose="02020603050405020304" pitchFamily="18" charset="0"/>
              </a:rPr>
              <a:t>-world</a:t>
            </a:r>
            <a:r>
              <a:rPr lang="en-US" dirty="0">
                <a:latin typeface="Times New Roman" panose="02020603050405020304" pitchFamily="18" charset="0"/>
                <a:cs typeface="Times New Roman" panose="02020603050405020304" pitchFamily="18" charset="0"/>
              </a:rPr>
              <a:t> transformation,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a:t>
            </a:r>
            <a:r>
              <a:rPr lang="en-US" dirty="0">
                <a:solidFill>
                  <a:srgbClr val="99CC00"/>
                </a:solidFill>
                <a:latin typeface="Times New Roman" panose="02020603050405020304" pitchFamily="18" charset="0"/>
                <a:cs typeface="Times New Roman" panose="02020603050405020304" pitchFamily="18" charset="0"/>
              </a:rPr>
              <a:t>world-to</a:t>
            </a:r>
            <a:r>
              <a:rPr lang="en-US" dirty="0">
                <a:solidFill>
                  <a:srgbClr val="0000FF"/>
                </a:solidFill>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transformation,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the perspective projection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view-to</a:t>
            </a:r>
            <a:r>
              <a:rPr lang="en-US" dirty="0">
                <a:solidFill>
                  <a:srgbClr val="FF00FF"/>
                </a:solidFill>
                <a:latin typeface="Times New Roman" panose="02020603050405020304" pitchFamily="18" charset="0"/>
                <a:cs typeface="Times New Roman" panose="02020603050405020304" pitchFamily="18" charset="0"/>
              </a:rPr>
              <a:t>-image</a:t>
            </a:r>
            <a:r>
              <a:rPr lang="en-US" dirty="0">
                <a:latin typeface="Times New Roman" panose="02020603050405020304" pitchFamily="18" charset="0"/>
                <a:cs typeface="Times New Roman" panose="02020603050405020304" pitchFamily="18" charset="0"/>
              </a:rPr>
              <a:t>) can all be folded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into a single projective </a:t>
            </a:r>
            <a:r>
              <a:rPr lang="en-US" dirty="0">
                <a:solidFill>
                  <a:srgbClr val="FF6600"/>
                </a:solidFill>
                <a:latin typeface="Times New Roman" panose="02020603050405020304" pitchFamily="18" charset="0"/>
                <a:cs typeface="Times New Roman" panose="02020603050405020304" pitchFamily="18" charset="0"/>
              </a:rPr>
              <a:t>object-to</a:t>
            </a:r>
            <a:r>
              <a:rPr lang="en-US" dirty="0">
                <a:latin typeface="Times New Roman" panose="02020603050405020304" pitchFamily="18" charset="0"/>
                <a:cs typeface="Times New Roman" panose="02020603050405020304" pitchFamily="18" charset="0"/>
              </a:rPr>
              <a:t>                                          </a:t>
            </a:r>
            <a:r>
              <a:rPr lang="en-US" dirty="0">
                <a:solidFill>
                  <a:srgbClr val="FF00FF"/>
                </a:solidFill>
                <a:latin typeface="Times New Roman" panose="02020603050405020304" pitchFamily="18" charset="0"/>
                <a:cs typeface="Times New Roman" panose="02020603050405020304" pitchFamily="18" charset="0"/>
              </a:rPr>
              <a:t>image</a:t>
            </a:r>
            <a:r>
              <a:rPr lang="en-US" dirty="0">
                <a:latin typeface="Times New Roman" panose="02020603050405020304" pitchFamily="18" charset="0"/>
                <a:cs typeface="Times New Roman" panose="02020603050405020304" pitchFamily="18" charset="0"/>
              </a:rPr>
              <a:t> transformation  </a:t>
            </a:r>
            <a:endParaRPr 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sp>
        <p:nvSpPr>
          <p:cNvPr id="5" name="文本框 4"/>
          <p:cNvSpPr txBox="1"/>
          <p:nvPr/>
        </p:nvSpPr>
        <p:spPr>
          <a:xfrm>
            <a:off x="5800882" y="2032000"/>
            <a:ext cx="2903360" cy="3108543"/>
          </a:xfrm>
          <a:prstGeom prst="rect">
            <a:avLst/>
          </a:prstGeom>
          <a:noFill/>
        </p:spPr>
        <p:txBody>
          <a:bodyPr wrap="none" rtlCol="0">
            <a:spAutoFit/>
          </a:bodyPr>
          <a:lstStyle/>
          <a:p>
            <a:pPr algn="ctr"/>
            <a:r>
              <a:rPr lang="en-US" altLang="zh-CN" sz="2800" dirty="0" smtClean="0">
                <a:solidFill>
                  <a:srgbClr val="FF0000"/>
                </a:solidFill>
                <a:latin typeface="Times New Roman" panose="02020603050405020304" pitchFamily="18" charset="0"/>
                <a:cs typeface="Times New Roman" panose="02020603050405020304" pitchFamily="18" charset="0"/>
              </a:rPr>
              <a:t>Object coordinates</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gn="ct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algn="ctr"/>
            <a:r>
              <a:rPr lang="en-US" altLang="zh-CN" sz="2800" dirty="0" smtClean="0">
                <a:solidFill>
                  <a:srgbClr val="00B050"/>
                </a:solidFill>
                <a:latin typeface="Times New Roman" panose="02020603050405020304" pitchFamily="18" charset="0"/>
                <a:cs typeface="Times New Roman" panose="02020603050405020304" pitchFamily="18" charset="0"/>
              </a:rPr>
              <a:t>World coordinates</a:t>
            </a:r>
            <a:endParaRPr lang="en-US" altLang="zh-CN" sz="2800" dirty="0" smtClean="0">
              <a:solidFill>
                <a:srgbClr val="00B050"/>
              </a:solidFill>
              <a:latin typeface="Times New Roman" panose="02020603050405020304" pitchFamily="18" charset="0"/>
              <a:cs typeface="Times New Roman" panose="02020603050405020304" pitchFamily="18" charset="0"/>
            </a:endParaRPr>
          </a:p>
          <a:p>
            <a:pPr algn="ct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algn="ctr"/>
            <a:r>
              <a:rPr lang="en-US" altLang="zh-CN" sz="2800" dirty="0" smtClean="0">
                <a:solidFill>
                  <a:srgbClr val="0070C0"/>
                </a:solidFill>
                <a:latin typeface="Times New Roman" panose="02020603050405020304" pitchFamily="18" charset="0"/>
                <a:cs typeface="Times New Roman" panose="02020603050405020304" pitchFamily="18" charset="0"/>
              </a:rPr>
              <a:t>View Coordinates</a:t>
            </a:r>
            <a:endParaRPr lang="en-US" altLang="zh-CN" sz="2800" dirty="0" smtClean="0">
              <a:solidFill>
                <a:srgbClr val="0070C0"/>
              </a:solidFill>
              <a:latin typeface="Times New Roman" panose="02020603050405020304" pitchFamily="18" charset="0"/>
              <a:cs typeface="Times New Roman" panose="02020603050405020304" pitchFamily="18" charset="0"/>
            </a:endParaRPr>
          </a:p>
          <a:p>
            <a:pPr algn="ctr"/>
            <a:r>
              <a:rPr lang="zh-CN" altLang="en-US"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algn="ctr"/>
            <a:r>
              <a:rPr lang="en-US" altLang="zh-CN" sz="2800" dirty="0" smtClean="0">
                <a:solidFill>
                  <a:srgbClr val="7030A0"/>
                </a:solidFill>
                <a:latin typeface="Times New Roman" panose="02020603050405020304" pitchFamily="18" charset="0"/>
                <a:cs typeface="Times New Roman" panose="02020603050405020304" pitchFamily="18" charset="0"/>
              </a:rPr>
              <a:t>Image Coordinates</a:t>
            </a:r>
            <a:endParaRPr lang="zh-CN" altLang="en-US"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1"/>
          <a:srcRect/>
          <a:stretch>
            <a:fillRect/>
          </a:stretch>
        </p:blipFill>
        <p:spPr bwMode="auto">
          <a:xfrm>
            <a:off x="3929061" y="1285861"/>
            <a:ext cx="4829485" cy="5357827"/>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More Complex Transformations..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...can be built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out of these, e.g.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Skinning</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Blending of affine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transformations</a:t>
            </a:r>
            <a:endParaRPr 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More Complex Transformations..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Harmonic coordinates</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Object enclosed in simple “cage”, each object point knows the influence each cage vertex has on it</a:t>
            </a:r>
            <a:endParaRPr lang="en-US" dirty="0">
              <a:latin typeface="Times New Roman" panose="02020603050405020304" pitchFamily="18" charset="0"/>
              <a:cs typeface="Times New Roman" panose="02020603050405020304" pitchFamily="18" charset="0"/>
            </a:endParaRPr>
          </a:p>
          <a:p>
            <a:pPr lvl="1">
              <a:buFont typeface="等线" panose="02010600030101010101" charset="-122"/>
              <a:buChar char="-"/>
            </a:pPr>
            <a:r>
              <a:rPr lang="en-US" dirty="0">
                <a:latin typeface="Times New Roman" panose="02020603050405020304" pitchFamily="18" charset="0"/>
                <a:cs typeface="Times New Roman" panose="02020603050405020304" pitchFamily="18" charset="0"/>
              </a:rPr>
              <a:t>Deform the cage, and the object moves!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pic>
        <p:nvPicPr>
          <p:cNvPr id="8194" name="Picture 2"/>
          <p:cNvPicPr>
            <a:picLocks noChangeAspect="1" noChangeArrowheads="1"/>
          </p:cNvPicPr>
          <p:nvPr/>
        </p:nvPicPr>
        <p:blipFill>
          <a:blip r:embed="rId1"/>
          <a:srcRect/>
          <a:stretch>
            <a:fillRect/>
          </a:stretch>
        </p:blipFill>
        <p:spPr bwMode="auto">
          <a:xfrm>
            <a:off x="1214415" y="3429002"/>
            <a:ext cx="6715172" cy="296379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How are Linear Transforms Represented?</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线性变换包括旋转，伸缩，反射，剪切</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ax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by</a:t>
                </a:r>
                <a:endParaRPr lang="en-US" altLang="zh-CN" i="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cx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dy</a:t>
                </a:r>
                <a:endParaRPr lang="en-US" altLang="zh-CN" i="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eqAr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𝑎</m:t>
                                </m:r>
                              </m:e>
                              <m:e>
                                <m:r>
                                  <a:rPr lang="en-US" altLang="zh-CN" b="0" i="1" smtClean="0">
                                    <a:latin typeface="Cambria Math" panose="02040503050406030204" pitchFamily="18" charset="0"/>
                                  </a:rPr>
                                  <m:t>𝑏</m:t>
                                </m:r>
                              </m:e>
                            </m:mr>
                            <m:mr>
                              <m:e>
                                <m:r>
                                  <a:rPr lang="en-US" altLang="zh-CN" b="0" i="1" smtClean="0">
                                    <a:latin typeface="Cambria Math" panose="02040503050406030204" pitchFamily="18" charset="0"/>
                                  </a:rPr>
                                  <m:t>𝑐</m:t>
                                </m:r>
                              </m:e>
                              <m:e>
                                <m:r>
                                  <a:rPr lang="en-US" altLang="zh-CN" b="0" i="1" smtClean="0">
                                    <a:latin typeface="Cambria Math" panose="02040503050406030204" pitchFamily="18" charset="0"/>
                                  </a:rPr>
                                  <m:t>𝑑</m:t>
                                </m:r>
                              </m:e>
                            </m:mr>
                          </m:m>
                        </m:e>
                      </m:d>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𝑦</m:t>
                              </m:r>
                            </m:e>
                          </m:eqArr>
                        </m:e>
                      </m:d>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p</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Mp</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原点在线性变换中是不变的</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How are Linear Transforms Represented?</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仿射变换包括线性变换加上平移变换</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ax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by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c</a:t>
                </a:r>
                <a:endParaRPr lang="en-US" altLang="zh-CN" i="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dx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ef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endParaRPr lang="en-US" altLang="zh-CN" i="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ea typeface="楷体" panose="02010609060101010101" pitchFamily="49" charset="-122"/>
                            </a:rPr>
                          </m:ctrlPr>
                        </m:dPr>
                        <m:e>
                          <m:eqArr>
                            <m:eqArrPr>
                              <m:ctrlPr>
                                <a:rPr lang="en-US" altLang="zh-CN" b="0" i="1" smtClean="0">
                                  <a:latin typeface="Cambria Math" panose="02040503050406030204" pitchFamily="18" charset="0"/>
                                  <a:ea typeface="楷体" panose="02010609060101010101" pitchFamily="49" charset="-122"/>
                                </a:rPr>
                              </m:ctrlPr>
                            </m:eqArr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e>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eqArr>
                        </m:e>
                      </m:d>
                      <m:r>
                        <a:rPr lang="en-US" altLang="zh-CN" b="0" i="1" smtClean="0">
                          <a:latin typeface="Cambria Math" panose="02040503050406030204" pitchFamily="18" charset="0"/>
                          <a:ea typeface="楷体" panose="02010609060101010101" pitchFamily="49" charset="-122"/>
                        </a:rPr>
                        <m:t>=</m:t>
                      </m:r>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2"/>
                                    <m:mcJc m:val="center"/>
                                  </m:mcPr>
                                </m:mc>
                              </m:mcs>
                              <m:ctrlPr>
                                <a:rPr lang="en-US" altLang="zh-CN" b="0" i="1" smtClean="0">
                                  <a:latin typeface="Cambria Math" panose="02040503050406030204" pitchFamily="18" charset="0"/>
                                  <a:ea typeface="楷体" panose="02010609060101010101" pitchFamily="49" charset="-122"/>
                                </a:rPr>
                              </m:ctrlPr>
                            </m:mPr>
                            <m:mr>
                              <m:e>
                                <m:r>
                                  <m:rPr>
                                    <m:brk m:alnAt="7"/>
                                  </m:rPr>
                                  <a:rPr lang="en-US" altLang="zh-CN" b="0" i="1" smtClean="0">
                                    <a:latin typeface="Cambria Math" panose="02040503050406030204" pitchFamily="18" charset="0"/>
                                    <a:ea typeface="楷体" panose="02010609060101010101" pitchFamily="49" charset="-122"/>
                                  </a:rPr>
                                  <m:t>𝑎</m:t>
                                </m:r>
                              </m:e>
                              <m:e>
                                <m:r>
                                  <a:rPr lang="en-US" altLang="zh-CN" b="0" i="1" smtClean="0">
                                    <a:latin typeface="Cambria Math" panose="02040503050406030204" pitchFamily="18" charset="0"/>
                                    <a:ea typeface="楷体" panose="02010609060101010101" pitchFamily="49" charset="-122"/>
                                  </a:rPr>
                                  <m:t>𝑏</m:t>
                                </m:r>
                              </m:e>
                            </m:mr>
                            <m:mr>
                              <m:e>
                                <m:r>
                                  <a:rPr lang="en-US" altLang="zh-CN" b="0" i="1" smtClean="0">
                                    <a:latin typeface="Cambria Math" panose="02040503050406030204" pitchFamily="18" charset="0"/>
                                    <a:ea typeface="楷体" panose="02010609060101010101" pitchFamily="49" charset="-122"/>
                                  </a:rPr>
                                  <m:t>𝑑</m:t>
                                </m:r>
                              </m:e>
                              <m:e>
                                <m:r>
                                  <a:rPr lang="en-US" altLang="zh-CN" b="0" i="1" smtClean="0">
                                    <a:latin typeface="Cambria Math" panose="02040503050406030204" pitchFamily="18" charset="0"/>
                                    <a:ea typeface="楷体" panose="02010609060101010101" pitchFamily="49" charset="-122"/>
                                  </a:rPr>
                                  <m:t>𝑒</m:t>
                                </m:r>
                              </m:e>
                            </m:mr>
                          </m:m>
                        </m:e>
                      </m:d>
                      <m:d>
                        <m:dPr>
                          <m:begChr m:val="["/>
                          <m:endChr m:val="]"/>
                          <m:ctrlPr>
                            <a:rPr lang="en-US" altLang="zh-CN" b="0" i="1" smtClean="0">
                              <a:latin typeface="Cambria Math" panose="02040503050406030204" pitchFamily="18" charset="0"/>
                              <a:ea typeface="楷体" panose="02010609060101010101" pitchFamily="49" charset="-122"/>
                            </a:rPr>
                          </m:ctrlPr>
                        </m:dPr>
                        <m:e>
                          <m:eqArr>
                            <m:eqArrPr>
                              <m:ctrlPr>
                                <a:rPr lang="en-US" altLang="zh-CN" b="0" i="1" smtClean="0">
                                  <a:latin typeface="Cambria Math" panose="02040503050406030204" pitchFamily="18" charset="0"/>
                                  <a:ea typeface="楷体" panose="02010609060101010101" pitchFamily="49" charset="-122"/>
                                </a:rPr>
                              </m:ctrlPr>
                            </m:eqArrPr>
                            <m:e>
                              <m:r>
                                <a:rPr lang="en-US" altLang="zh-CN" b="0" i="1" smtClean="0">
                                  <a:latin typeface="Cambria Math" panose="02040503050406030204" pitchFamily="18" charset="0"/>
                                  <a:ea typeface="楷体" panose="02010609060101010101" pitchFamily="49" charset="-122"/>
                                </a:rPr>
                                <m:t>𝑥</m:t>
                              </m:r>
                            </m:e>
                            <m:e>
                              <m:r>
                                <a:rPr lang="en-US" altLang="zh-CN" b="0" i="1" smtClean="0">
                                  <a:latin typeface="Cambria Math" panose="02040503050406030204" pitchFamily="18" charset="0"/>
                                </a:rPr>
                                <m:t>𝑦</m:t>
                              </m:r>
                            </m:e>
                          </m:eqArr>
                        </m:e>
                      </m:d>
                      <m:r>
                        <a:rPr lang="en-US" altLang="zh-CN" b="0" i="1" smtClean="0">
                          <a:latin typeface="Cambria Math" panose="02040503050406030204" pitchFamily="18" charset="0"/>
                          <a:ea typeface="楷体" panose="02010609060101010101" pitchFamily="49" charset="-122"/>
                        </a:rPr>
                        <m:t>+</m:t>
                      </m:r>
                      <m:d>
                        <m:dPr>
                          <m:begChr m:val="["/>
                          <m:endChr m:val="]"/>
                          <m:ctrlPr>
                            <a:rPr lang="en-US" altLang="zh-CN" b="0" i="1" smtClean="0">
                              <a:latin typeface="Cambria Math" panose="02040503050406030204" pitchFamily="18" charset="0"/>
                              <a:ea typeface="楷体" panose="02010609060101010101" pitchFamily="49" charset="-122"/>
                            </a:rPr>
                          </m:ctrlPr>
                        </m:dPr>
                        <m:e>
                          <m:eqArr>
                            <m:eqArrPr>
                              <m:ctrlPr>
                                <a:rPr lang="en-US" altLang="zh-CN" b="0" i="1" smtClean="0">
                                  <a:latin typeface="Cambria Math" panose="02040503050406030204" pitchFamily="18" charset="0"/>
                                  <a:ea typeface="楷体" panose="02010609060101010101" pitchFamily="49" charset="-122"/>
                                </a:rPr>
                              </m:ctrlPr>
                            </m:eqArrPr>
                            <m:e>
                              <m:r>
                                <a:rPr lang="en-US" altLang="zh-CN" b="0" i="1" smtClean="0">
                                  <a:latin typeface="Cambria Math" panose="02040503050406030204" pitchFamily="18" charset="0"/>
                                  <a:ea typeface="楷体" panose="02010609060101010101" pitchFamily="49" charset="-122"/>
                                </a:rPr>
                                <m:t>𝑐</m:t>
                              </m:r>
                            </m:e>
                            <m:e>
                              <m:r>
                                <a:rPr lang="en-US" altLang="zh-CN" b="0" i="1" smtClean="0">
                                  <a:latin typeface="Cambria Math" panose="02040503050406030204" pitchFamily="18" charset="0"/>
                                </a:rPr>
                                <m:t>𝑓</m:t>
                              </m:r>
                            </m:e>
                          </m:eqArr>
                        </m:e>
                      </m:d>
                    </m:oMath>
                  </m:oMathPara>
                </a14:m>
                <a:endParaRPr lang="en-US" altLang="zh-CN" b="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p</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Mp</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t</a:t>
                </a:r>
                <a:endParaRPr lang="zh-CN" altLang="en-US" b="1"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smtClean="0">
                <a:latin typeface="宋体" panose="02010600030101010101" pitchFamily="2" charset="-122"/>
                <a:ea typeface="宋体" panose="02010600030101010101" pitchFamily="2" charset="-122"/>
                <a:cs typeface="Times New Roman" panose="02020603050405020304" pitchFamily="18" charset="0"/>
              </a:rPr>
              <a:t>使用矩阵表示仿射变换</a:t>
            </a:r>
            <a:endParaRPr lang="zh-CN" altLang="en-US" sz="3600" dirty="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引入齐次坐标</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00000"/>
                  </a:lnSpc>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endParaRPr lang="en-US" altLang="zh-CN" i="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00000"/>
                  </a:lnSpc>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ef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endParaRPr lang="en-US" altLang="zh-CN" i="1"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楷体" panose="02010609060101010101" pitchFamily="49" charset="-122"/>
                            </a:rPr>
                          </m:ctrlPr>
                        </m:dPr>
                        <m:e>
                          <m:eqArr>
                            <m:eqArrPr>
                              <m:ctrlPr>
                                <a:rPr lang="en-US" altLang="zh-CN" i="1">
                                  <a:latin typeface="Cambria Math" panose="02040503050406030204" pitchFamily="18" charset="0"/>
                                  <a:ea typeface="楷体" panose="02010609060101010101" pitchFamily="49" charset="-122"/>
                                </a:rPr>
                              </m:ctrlPr>
                            </m:eqArrPr>
                            <m:e>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m:t>
                              </m:r>
                            </m:e>
                            <m:e>
                              <m:r>
                                <a:rPr lang="en-US" altLang="zh-CN" i="1">
                                  <a:latin typeface="Cambria Math" panose="02040503050406030204" pitchFamily="18" charset="0"/>
                                </a:rPr>
                                <m:t>𝑦</m:t>
                              </m:r>
                              <m:r>
                                <a:rPr lang="en-US" altLang="zh-CN" i="1">
                                  <a:latin typeface="Cambria Math" panose="02040503050406030204" pitchFamily="18" charset="0"/>
                                </a:rPr>
                                <m:t>′</m:t>
                              </m:r>
                            </m:e>
                          </m:eqArr>
                        </m:e>
                      </m:d>
                      <m:r>
                        <a:rPr lang="en-US" altLang="zh-CN" i="1">
                          <a:latin typeface="Cambria Math" panose="02040503050406030204" pitchFamily="18" charset="0"/>
                          <a:ea typeface="楷体" panose="02010609060101010101" pitchFamily="49" charset="-122"/>
                        </a:rPr>
                        <m:t>=</m:t>
                      </m:r>
                      <m:d>
                        <m:dPr>
                          <m:begChr m:val="["/>
                          <m:endChr m:val="]"/>
                          <m:ctrlPr>
                            <a:rPr lang="en-US" altLang="zh-CN" i="1">
                              <a:latin typeface="Cambria Math" panose="02040503050406030204" pitchFamily="18" charset="0"/>
                              <a:ea typeface="楷体" panose="02010609060101010101" pitchFamily="49" charset="-122"/>
                            </a:rPr>
                          </m:ctrlPr>
                        </m:dPr>
                        <m:e>
                          <m:m>
                            <m:mPr>
                              <m:mcs>
                                <m:mc>
                                  <m:mcPr>
                                    <m:count m:val="2"/>
                                    <m:mcJc m:val="center"/>
                                  </m:mcPr>
                                </m:mc>
                              </m:mcs>
                              <m:ctrlPr>
                                <a:rPr lang="en-US" altLang="zh-CN" i="1">
                                  <a:latin typeface="Cambria Math" panose="02040503050406030204" pitchFamily="18" charset="0"/>
                                  <a:ea typeface="楷体" panose="02010609060101010101" pitchFamily="49" charset="-122"/>
                                </a:rPr>
                              </m:ctrlPr>
                            </m:mPr>
                            <m:mr>
                              <m:e>
                                <m:r>
                                  <m:rPr>
                                    <m:brk m:alnAt="7"/>
                                  </m:rPr>
                                  <a:rPr lang="en-US" altLang="zh-CN" i="1">
                                    <a:latin typeface="Cambria Math" panose="02040503050406030204" pitchFamily="18" charset="0"/>
                                    <a:ea typeface="楷体" panose="02010609060101010101" pitchFamily="49" charset="-122"/>
                                  </a:rPr>
                                  <m:t>𝑎</m:t>
                                </m:r>
                              </m:e>
                              <m:e>
                                <m:r>
                                  <a:rPr lang="en-US" altLang="zh-CN" i="1">
                                    <a:latin typeface="Cambria Math" panose="02040503050406030204" pitchFamily="18" charset="0"/>
                                    <a:ea typeface="楷体" panose="02010609060101010101" pitchFamily="49" charset="-122"/>
                                  </a:rPr>
                                  <m:t>𝑏</m:t>
                                </m:r>
                              </m:e>
                            </m:mr>
                            <m:mr>
                              <m:e>
                                <m:r>
                                  <a:rPr lang="en-US" altLang="zh-CN" i="1">
                                    <a:latin typeface="Cambria Math" panose="02040503050406030204" pitchFamily="18" charset="0"/>
                                    <a:ea typeface="楷体" panose="02010609060101010101" pitchFamily="49" charset="-122"/>
                                  </a:rPr>
                                  <m:t>𝑑</m:t>
                                </m:r>
                              </m:e>
                              <m:e>
                                <m:r>
                                  <a:rPr lang="en-US" altLang="zh-CN" i="1">
                                    <a:latin typeface="Cambria Math" panose="02040503050406030204" pitchFamily="18" charset="0"/>
                                    <a:ea typeface="楷体" panose="02010609060101010101" pitchFamily="49" charset="-122"/>
                                  </a:rPr>
                                  <m:t>𝑒</m:t>
                                </m:r>
                              </m:e>
                            </m:mr>
                          </m:m>
                        </m:e>
                      </m:d>
                      <m:d>
                        <m:dPr>
                          <m:begChr m:val="["/>
                          <m:endChr m:val="]"/>
                          <m:ctrlPr>
                            <a:rPr lang="en-US" altLang="zh-CN" i="1">
                              <a:latin typeface="Cambria Math" panose="02040503050406030204" pitchFamily="18" charset="0"/>
                              <a:ea typeface="楷体" panose="02010609060101010101" pitchFamily="49" charset="-122"/>
                            </a:rPr>
                          </m:ctrlPr>
                        </m:dPr>
                        <m:e>
                          <m:eqArr>
                            <m:eqArrPr>
                              <m:ctrlPr>
                                <a:rPr lang="en-US" altLang="zh-CN" i="1">
                                  <a:latin typeface="Cambria Math" panose="02040503050406030204" pitchFamily="18" charset="0"/>
                                  <a:ea typeface="楷体" panose="02010609060101010101" pitchFamily="49" charset="-122"/>
                                </a:rPr>
                              </m:ctrlPr>
                            </m:eqArrPr>
                            <m:e>
                              <m:r>
                                <a:rPr lang="en-US" altLang="zh-CN" i="1">
                                  <a:latin typeface="Cambria Math" panose="02040503050406030204" pitchFamily="18" charset="0"/>
                                  <a:ea typeface="楷体" panose="02010609060101010101" pitchFamily="49" charset="-122"/>
                                </a:rPr>
                                <m:t>𝑥</m:t>
                              </m:r>
                            </m:e>
                            <m:e>
                              <m:r>
                                <a:rPr lang="en-US" altLang="zh-CN" i="1">
                                  <a:latin typeface="Cambria Math" panose="02040503050406030204" pitchFamily="18" charset="0"/>
                                </a:rPr>
                                <m:t>𝑦</m:t>
                              </m:r>
                            </m:e>
                          </m:eqArr>
                        </m:e>
                      </m:d>
                      <m:r>
                        <a:rPr lang="en-US" altLang="zh-CN" i="1">
                          <a:latin typeface="Cambria Math" panose="02040503050406030204" pitchFamily="18" charset="0"/>
                          <a:ea typeface="楷体" panose="02010609060101010101" pitchFamily="49" charset="-122"/>
                        </a:rPr>
                        <m:t>+</m:t>
                      </m:r>
                      <m:d>
                        <m:dPr>
                          <m:begChr m:val="["/>
                          <m:endChr m:val="]"/>
                          <m:ctrlPr>
                            <a:rPr lang="en-US" altLang="zh-CN" i="1">
                              <a:latin typeface="Cambria Math" panose="02040503050406030204" pitchFamily="18" charset="0"/>
                              <a:ea typeface="楷体" panose="02010609060101010101" pitchFamily="49" charset="-122"/>
                            </a:rPr>
                          </m:ctrlPr>
                        </m:dPr>
                        <m:e>
                          <m:eqArr>
                            <m:eqArrPr>
                              <m:ctrlPr>
                                <a:rPr lang="en-US" altLang="zh-CN" i="1">
                                  <a:latin typeface="Cambria Math" panose="02040503050406030204" pitchFamily="18" charset="0"/>
                                  <a:ea typeface="楷体" panose="02010609060101010101" pitchFamily="49" charset="-122"/>
                                </a:rPr>
                              </m:ctrlPr>
                            </m:eqArrPr>
                            <m:e>
                              <m:r>
                                <a:rPr lang="en-US" altLang="zh-CN" i="1">
                                  <a:latin typeface="Cambria Math" panose="02040503050406030204" pitchFamily="18" charset="0"/>
                                  <a:ea typeface="楷体" panose="02010609060101010101" pitchFamily="49" charset="-122"/>
                                </a:rPr>
                                <m:t>𝑐</m:t>
                              </m:r>
                            </m:e>
                            <m:e>
                              <m:r>
                                <a:rPr lang="en-US" altLang="zh-CN" i="1">
                                  <a:latin typeface="Cambria Math" panose="02040503050406030204" pitchFamily="18" charset="0"/>
                                </a:rPr>
                                <m:t>𝑓</m:t>
                              </m:r>
                            </m:e>
                          </m:eqArr>
                        </m:e>
                      </m:d>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e>
                              <m:r>
                                <a:rPr lang="en-US" altLang="zh-CN" b="0" i="1" smtClean="0">
                                  <a:latin typeface="Cambria Math" panose="02040503050406030204" pitchFamily="18" charset="0"/>
                                </a:rPr>
                                <m:t>1</m:t>
                              </m:r>
                            </m:e>
                          </m:eqAr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𝑎</m:t>
                                </m:r>
                              </m:e>
                              <m:e>
                                <m:r>
                                  <a:rPr lang="en-US" altLang="zh-CN" b="0" i="1" smtClean="0">
                                    <a:latin typeface="Cambria Math" panose="02040503050406030204" pitchFamily="18" charset="0"/>
                                  </a:rPr>
                                  <m:t>𝑏</m:t>
                                </m:r>
                              </m:e>
                              <m:e>
                                <m:r>
                                  <a:rPr lang="en-US" altLang="zh-CN" b="0" i="1" smtClean="0">
                                    <a:latin typeface="Cambria Math" panose="02040503050406030204" pitchFamily="18" charset="0"/>
                                  </a:rPr>
                                  <m:t>𝑐</m:t>
                                </m:r>
                              </m:e>
                            </m:mr>
                            <m:mr>
                              <m:e>
                                <m:r>
                                  <a:rPr lang="en-US" altLang="zh-CN" b="0" i="1" smtClean="0">
                                    <a:latin typeface="Cambria Math" panose="02040503050406030204" pitchFamily="18" charset="0"/>
                                  </a:rPr>
                                  <m:t>𝑑</m:t>
                                </m:r>
                              </m:e>
                              <m:e>
                                <m:r>
                                  <a:rPr lang="en-US" altLang="zh-CN" b="0" i="1" smtClean="0">
                                    <a:latin typeface="Cambria Math" panose="02040503050406030204" pitchFamily="18" charset="0"/>
                                  </a:rPr>
                                  <m:t>𝑒</m:t>
                                </m:r>
                              </m:e>
                              <m:e>
                                <m:r>
                                  <a:rPr lang="en-US" altLang="zh-CN" b="0" i="1" smtClean="0">
                                    <a:latin typeface="Cambria Math" panose="02040503050406030204" pitchFamily="18" charset="0"/>
                                  </a:rPr>
                                  <m:t>𝑓</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mr>
                          </m:m>
                        </m:e>
                      </m:d>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1</m:t>
                              </m:r>
                            </m:e>
                          </m:eqArr>
                        </m:e>
                      </m:d>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13535B06-6A47-4B57-9912-C51025E8C240}"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1735965"/>
                <a:ext cx="7886700" cy="4351338"/>
              </a:xfrm>
            </p:spPr>
            <p:txBody>
              <a:bodyPr>
                <a:normAutofit/>
              </a:bodyPr>
              <a:lstStyle/>
              <a:p>
                <a:r>
                  <a:rPr lang="en-US" dirty="0" smtClean="0">
                    <a:latin typeface="Times New Roman" panose="02020603050405020304" pitchFamily="18" charset="0"/>
                    <a:cs typeface="Times New Roman" panose="02020603050405020304" pitchFamily="18" charset="0"/>
                  </a:rPr>
                  <a:t>now translations can be encoded in the matrix!</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n-US" altLang="zh-CN" b="0" i="1" dirty="0" smtClean="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cs typeface="Times New Roman" panose="02020603050405020304" pitchFamily="18" charset="0"/>
                            </a:rPr>
                          </m:ctrlPr>
                        </m:dPr>
                        <m:e>
                          <m:eqArr>
                            <m:eqArrPr>
                              <m:ctrlPr>
                                <a:rPr lang="en-US" altLang="zh-CN" b="0" i="1" smtClean="0">
                                  <a:latin typeface="Cambria Math" panose="02040503050406030204" pitchFamily="18" charset="0"/>
                                  <a:cs typeface="Times New Roman" panose="02020603050405020304" pitchFamily="18" charset="0"/>
                                </a:rPr>
                              </m:ctrlPr>
                            </m:eqArrPr>
                            <m:e>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e>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𝑧</m:t>
                              </m:r>
                              <m:r>
                                <a:rPr lang="en-US" altLang="zh-CN" b="0" i="1" smtClean="0">
                                  <a:latin typeface="Cambria Math" panose="02040503050406030204" pitchFamily="18" charset="0"/>
                                </a:rPr>
                                <m:t>′</m:t>
                              </m:r>
                            </m:e>
                            <m:e>
                              <m:r>
                                <a:rPr lang="en-US" altLang="zh-CN" b="0" i="1" smtClean="0">
                                  <a:latin typeface="Cambria Math" panose="02040503050406030204" pitchFamily="18" charset="0"/>
                                </a:rPr>
                                <m:t>1</m:t>
                              </m:r>
                            </m:e>
                          </m:eqArr>
                        </m:e>
                      </m:d>
                      <m:r>
                        <a:rPr lang="en-US" altLang="zh-CN" b="0" i="1" smtClean="0">
                          <a:latin typeface="Cambria Math" panose="02040503050406030204" pitchFamily="18" charset="0"/>
                          <a:cs typeface="Times New Roman" panose="02020603050405020304" pitchFamily="18" charset="0"/>
                        </a:rPr>
                        <m:t>=</m:t>
                      </m:r>
                      <m:d>
                        <m:dPr>
                          <m:begChr m:val="["/>
                          <m:endChr m:val="]"/>
                          <m:ctrlPr>
                            <a:rPr lang="en-US" altLang="zh-CN" b="0" i="1" smtClean="0">
                              <a:latin typeface="Cambria Math" panose="02040503050406030204" pitchFamily="18" charset="0"/>
                              <a:cs typeface="Times New Roman" panose="02020603050405020304" pitchFamily="18" charset="0"/>
                            </a:rPr>
                          </m:ctrlPr>
                        </m:dPr>
                        <m:e>
                          <m:m>
                            <m:mPr>
                              <m:mcs>
                                <m:mc>
                                  <m:mcPr>
                                    <m:count m:val="4"/>
                                    <m:mcJc m:val="center"/>
                                  </m:mcPr>
                                </m:mc>
                              </m:mcs>
                              <m:ctrlPr>
                                <a:rPr lang="en-US" altLang="zh-CN" b="0" i="1" smtClean="0">
                                  <a:latin typeface="Cambria Math" panose="02040503050406030204" pitchFamily="18" charset="0"/>
                                  <a:cs typeface="Times New Roman" panose="02020603050405020304" pitchFamily="18" charset="0"/>
                                </a:rPr>
                              </m:ctrlPr>
                            </m:mPr>
                            <m:mr>
                              <m:e>
                                <m:r>
                                  <m:rPr>
                                    <m:brk m:alnAt="7"/>
                                  </m:rPr>
                                  <a:rPr lang="en-US" altLang="zh-CN" b="0" i="1" smtClean="0">
                                    <a:latin typeface="Cambria Math" panose="02040503050406030204" pitchFamily="18" charset="0"/>
                                    <a:cs typeface="Times New Roman" panose="02020603050405020304" pitchFamily="18" charset="0"/>
                                  </a:rPr>
                                  <m:t>1</m:t>
                                </m:r>
                              </m:e>
                              <m:e>
                                <m:r>
                                  <a:rPr lang="en-US" altLang="zh-CN" b="0" i="1" smtClean="0">
                                    <a:latin typeface="Cambria Math" panose="02040503050406030204" pitchFamily="18" charset="0"/>
                                    <a:cs typeface="Times New Roman" panose="02020603050405020304" pitchFamily="18" charset="0"/>
                                  </a:rPr>
                                  <m:t>0</m:t>
                                </m:r>
                              </m:e>
                              <m:e>
                                <m:r>
                                  <a:rPr lang="en-US" altLang="zh-CN" b="0" i="1" smtClean="0">
                                    <a:latin typeface="Cambria Math" panose="02040503050406030204" pitchFamily="18" charset="0"/>
                                    <a:cs typeface="Times New Roman" panose="02020603050405020304" pitchFamily="18" charset="0"/>
                                  </a:rPr>
                                  <m:t>0</m:t>
                                </m:r>
                              </m:e>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𝑡</m:t>
                                    </m:r>
                                  </m:e>
                                  <m:sub>
                                    <m:r>
                                      <a:rPr lang="en-US" altLang="zh-CN" b="0" i="1" smtClean="0">
                                        <a:latin typeface="Cambria Math" panose="02040503050406030204" pitchFamily="18" charset="0"/>
                                        <a:cs typeface="Times New Roman" panose="02020603050405020304" pitchFamily="18" charset="0"/>
                                      </a:rPr>
                                      <m:t>𝑥</m:t>
                                    </m:r>
                                  </m:sub>
                                </m:sSub>
                              </m:e>
                            </m:mr>
                            <m:mr>
                              <m:e>
                                <m:r>
                                  <a:rPr lang="en-US" altLang="zh-CN" b="0" i="1" smtClean="0">
                                    <a:latin typeface="Cambria Math" panose="02040503050406030204" pitchFamily="18" charset="0"/>
                                    <a:cs typeface="Times New Roman" panose="02020603050405020304" pitchFamily="18" charset="0"/>
                                  </a:rPr>
                                  <m:t>0</m:t>
                                </m:r>
                              </m:e>
                              <m:e>
                                <m:r>
                                  <a:rPr lang="en-US" altLang="zh-CN" b="0" i="1" smtClean="0">
                                    <a:latin typeface="Cambria Math" panose="02040503050406030204" pitchFamily="18" charset="0"/>
                                    <a:cs typeface="Times New Roman" panose="02020603050405020304" pitchFamily="18" charset="0"/>
                                  </a:rPr>
                                  <m:t>1</m:t>
                                </m:r>
                              </m:e>
                              <m:e>
                                <m:r>
                                  <a:rPr lang="en-US" altLang="zh-CN" b="0" i="1" smtClean="0">
                                    <a:latin typeface="Cambria Math" panose="02040503050406030204" pitchFamily="18" charset="0"/>
                                    <a:cs typeface="Times New Roman" panose="02020603050405020304" pitchFamily="18" charset="0"/>
                                  </a:rPr>
                                  <m:t>0</m:t>
                                </m:r>
                              </m:e>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𝑡</m:t>
                                    </m:r>
                                  </m:e>
                                  <m:sub>
                                    <m:r>
                                      <a:rPr lang="en-US" altLang="zh-CN" b="0" i="1" smtClean="0">
                                        <a:latin typeface="Cambria Math" panose="02040503050406030204" pitchFamily="18" charset="0"/>
                                        <a:cs typeface="Times New Roman" panose="02020603050405020304" pitchFamily="18" charset="0"/>
                                      </a:rPr>
                                      <m:t>𝑦</m:t>
                                    </m:r>
                                  </m:sub>
                                </m:sSub>
                              </m:e>
                            </m:mr>
                            <m:mr>
                              <m:e>
                                <m:r>
                                  <a:rPr lang="en-US" altLang="zh-CN" b="0" i="1" smtClean="0">
                                    <a:latin typeface="Cambria Math" panose="02040503050406030204" pitchFamily="18" charset="0"/>
                                    <a:cs typeface="Times New Roman" panose="02020603050405020304" pitchFamily="18" charset="0"/>
                                  </a:rPr>
                                  <m:t>0</m:t>
                                </m:r>
                              </m:e>
                              <m:e>
                                <m:r>
                                  <a:rPr lang="en-US" altLang="zh-CN" b="0" i="1" smtClean="0">
                                    <a:latin typeface="Cambria Math" panose="02040503050406030204" pitchFamily="18" charset="0"/>
                                    <a:cs typeface="Times New Roman" panose="02020603050405020304" pitchFamily="18" charset="0"/>
                                  </a:rPr>
                                  <m:t>0</m:t>
                                </m:r>
                              </m:e>
                              <m:e>
                                <m:r>
                                  <a:rPr lang="en-US" altLang="zh-CN" b="0" i="1" smtClean="0">
                                    <a:latin typeface="Cambria Math" panose="02040503050406030204" pitchFamily="18" charset="0"/>
                                    <a:cs typeface="Times New Roman" panose="02020603050405020304" pitchFamily="18" charset="0"/>
                                  </a:rPr>
                                  <m:t>1</m:t>
                                </m:r>
                              </m:e>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𝑡</m:t>
                                    </m:r>
                                  </m:e>
                                  <m:sub>
                                    <m:r>
                                      <a:rPr lang="en-US" altLang="zh-CN" b="0" i="1" smtClean="0">
                                        <a:latin typeface="Cambria Math" panose="02040503050406030204" pitchFamily="18" charset="0"/>
                                        <a:cs typeface="Times New Roman" panose="02020603050405020304" pitchFamily="18" charset="0"/>
                                      </a:rPr>
                                      <m:t>𝑧</m:t>
                                    </m:r>
                                  </m:sub>
                                </m:sSub>
                              </m:e>
                            </m:mr>
                            <m:mr>
                              <m:e>
                                <m:r>
                                  <a:rPr lang="en-US" altLang="zh-CN" b="0" i="1" smtClean="0">
                                    <a:latin typeface="Cambria Math" panose="02040503050406030204" pitchFamily="18" charset="0"/>
                                    <a:cs typeface="Times New Roman" panose="02020603050405020304" pitchFamily="18" charset="0"/>
                                  </a:rPr>
                                  <m:t>0</m:t>
                                </m:r>
                              </m:e>
                              <m:e>
                                <m:r>
                                  <a:rPr lang="en-US" altLang="zh-CN" b="0" i="1" smtClean="0">
                                    <a:latin typeface="Cambria Math" panose="02040503050406030204" pitchFamily="18" charset="0"/>
                                    <a:cs typeface="Times New Roman" panose="02020603050405020304" pitchFamily="18" charset="0"/>
                                  </a:rPr>
                                  <m:t>0</m:t>
                                </m:r>
                              </m:e>
                              <m:e>
                                <m:r>
                                  <a:rPr lang="en-US" altLang="zh-CN" b="0" i="1" smtClean="0">
                                    <a:latin typeface="Cambria Math" panose="02040503050406030204" pitchFamily="18" charset="0"/>
                                    <a:cs typeface="Times New Roman" panose="02020603050405020304" pitchFamily="18" charset="0"/>
                                  </a:rPr>
                                  <m:t>0</m:t>
                                </m:r>
                              </m:e>
                              <m:e>
                                <m:r>
                                  <a:rPr lang="en-US" altLang="zh-CN" b="0" i="1" smtClean="0">
                                    <a:latin typeface="Cambria Math" panose="02040503050406030204" pitchFamily="18" charset="0"/>
                                    <a:cs typeface="Times New Roman" panose="02020603050405020304" pitchFamily="18" charset="0"/>
                                  </a:rPr>
                                  <m:t>1</m:t>
                                </m:r>
                              </m:e>
                            </m:mr>
                          </m:m>
                        </m:e>
                      </m:d>
                      <m:d>
                        <m:dPr>
                          <m:begChr m:val="["/>
                          <m:endChr m:val="]"/>
                          <m:ctrlPr>
                            <a:rPr lang="en-US" altLang="zh-CN" b="0" i="1" smtClean="0">
                              <a:latin typeface="Cambria Math" panose="02040503050406030204" pitchFamily="18" charset="0"/>
                              <a:cs typeface="Times New Roman" panose="02020603050405020304" pitchFamily="18" charset="0"/>
                            </a:rPr>
                          </m:ctrlPr>
                        </m:dPr>
                        <m:e>
                          <m:eqArr>
                            <m:eqArrPr>
                              <m:ctrlPr>
                                <a:rPr lang="en-US" altLang="zh-CN" b="0" i="1" smtClean="0">
                                  <a:latin typeface="Cambria Math" panose="02040503050406030204" pitchFamily="18" charset="0"/>
                                  <a:cs typeface="Times New Roman" panose="02020603050405020304" pitchFamily="18" charset="0"/>
                                </a:rPr>
                              </m:ctrlPr>
                            </m:eqArrPr>
                            <m:e>
                              <m:r>
                                <a:rPr lang="en-US" altLang="zh-CN" b="0" i="1" smtClean="0">
                                  <a:latin typeface="Cambria Math" panose="02040503050406030204" pitchFamily="18" charset="0"/>
                                  <a:cs typeface="Times New Roman" panose="02020603050405020304" pitchFamily="18" charset="0"/>
                                </a:rPr>
                                <m:t>𝑥</m:t>
                              </m:r>
                            </m:e>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𝑧</m:t>
                              </m:r>
                            </m:e>
                            <m:e>
                              <m:r>
                                <a:rPr lang="en-US" altLang="zh-CN" b="0" i="1" smtClean="0">
                                  <a:latin typeface="Cambria Math" panose="02040503050406030204" pitchFamily="18" charset="0"/>
                                </a:rPr>
                                <m:t>1</m:t>
                              </m:r>
                            </m:e>
                          </m:eqArr>
                        </m:e>
                      </m:d>
                    </m:oMath>
                  </m:oMathPara>
                </a14:m>
                <a:br>
                  <a:rPr lang="en-US"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50" y="1735965"/>
                <a:ext cx="7886700" cy="4351338"/>
              </a:xfrm>
              <a:blipFill rotWithShape="1">
                <a:blip r:embed="rId1"/>
                <a:stretch>
                  <a:fillRect t="-12" b="4"/>
                </a:stretch>
              </a:blipFill>
            </p:spPr>
            <p:txBody>
              <a:bodyPr/>
              <a:lstStyle/>
              <a:p>
                <a:r>
                  <a:rPr lang="zh-CN" altLang="en-US">
                    <a:noFill/>
                  </a:rPr>
                  <a:t> </a:t>
                </a:r>
              </a:p>
            </p:txBody>
          </p:sp>
        </mc:Fallback>
      </mc:AlternateContent>
      <p:cxnSp>
        <p:nvCxnSpPr>
          <p:cNvPr id="6" name="直接箭头连接符 5"/>
          <p:cNvCxnSpPr/>
          <p:nvPr/>
        </p:nvCxnSpPr>
        <p:spPr>
          <a:xfrm flipV="1">
            <a:off x="3525868" y="2437282"/>
            <a:ext cx="2160000" cy="1440000"/>
          </a:xfrm>
          <a:prstGeom prst="straightConnector1">
            <a:avLst/>
          </a:prstGeom>
          <a:ln w="1270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Translate (</a:t>
            </a:r>
            <a:r>
              <a:rPr lang="en-US" i="1" dirty="0" err="1">
                <a:latin typeface="Times New Roman" panose="02020603050405020304" pitchFamily="18" charset="0"/>
                <a:cs typeface="Times New Roman" panose="02020603050405020304" pitchFamily="18" charset="0"/>
              </a:rPr>
              <a:t>t</a:t>
            </a:r>
            <a:r>
              <a:rPr lang="en-US" i="1" baseline="-25000" dirty="0" err="1">
                <a:latin typeface="Times New Roman" panose="02020603050405020304" pitchFamily="18" charset="0"/>
                <a:cs typeface="Times New Roman" panose="02020603050405020304" pitchFamily="18" charset="0"/>
              </a:rPr>
              <a:t>x</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a:t>
            </a:r>
            <a:r>
              <a:rPr lang="en-US" i="1" baseline="-25000" dirty="0" err="1">
                <a:latin typeface="Times New Roman" panose="02020603050405020304" pitchFamily="18" charset="0"/>
                <a:cs typeface="Times New Roman" panose="02020603050405020304" pitchFamily="18" charset="0"/>
              </a:rPr>
              <a:t>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a:t>
            </a:r>
            <a:r>
              <a:rPr lang="en-US" i="1" baseline="-25000" dirty="0" err="1">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mc:AlternateContent xmlns:mc="http://schemas.openxmlformats.org/markup-compatibility/2006">
        <mc:Choice xmlns:a14="http://schemas.microsoft.com/office/drawing/2010/main" Requires="a14">
          <p:sp>
            <p:nvSpPr>
              <p:cNvPr id="8" name="文本框 7"/>
              <p:cNvSpPr txBox="1"/>
              <p:nvPr/>
            </p:nvSpPr>
            <p:spPr>
              <a:xfrm>
                <a:off x="4823091" y="2884112"/>
                <a:ext cx="692049" cy="12067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sz="2800" b="0" i="1" smtClean="0">
                              <a:latin typeface="Cambria Math" panose="02040503050406030204" pitchFamily="18" charset="0"/>
                            </a:rPr>
                          </m:ctrlPr>
                        </m:dPr>
                        <m:e>
                          <m:eqArr>
                            <m:eqArrPr>
                              <m:ctrlPr>
                                <a:rPr lang="en-US" altLang="zh-CN" sz="2800" b="0" i="1" smtClean="0">
                                  <a:latin typeface="Cambria Math" panose="02040503050406030204" pitchFamily="18" charset="0"/>
                                </a:rPr>
                              </m:ctrlPr>
                            </m:eqArr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𝑡</m:t>
                                  </m:r>
                                </m:e>
                                <m:sub>
                                  <m:r>
                                    <a:rPr lang="en-US" altLang="zh-CN" sz="2800" b="0" i="1" smtClean="0">
                                      <a:latin typeface="Cambria Math" panose="02040503050406030204" pitchFamily="18" charset="0"/>
                                    </a:rPr>
                                    <m:t>𝑥</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𝑡</m:t>
                                  </m:r>
                                </m:e>
                                <m:sub>
                                  <m:r>
                                    <a:rPr lang="en-US" altLang="zh-CN" sz="2800" b="0" i="1" smtClean="0">
                                      <a:latin typeface="Cambria Math" panose="02040503050406030204" pitchFamily="18" charset="0"/>
                                    </a:rPr>
                                    <m:t>𝑦</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𝑡</m:t>
                                  </m:r>
                                </m:e>
                                <m:sub>
                                  <m:r>
                                    <a:rPr lang="en-US" altLang="zh-CN" sz="2800" b="0" i="1" smtClean="0">
                                      <a:latin typeface="Cambria Math" panose="02040503050406030204" pitchFamily="18" charset="0"/>
                                    </a:rPr>
                                    <m:t>𝑧</m:t>
                                  </m:r>
                                </m:sub>
                              </m:sSub>
                            </m:e>
                          </m:eqArr>
                        </m:e>
                      </m:d>
                    </m:oMath>
                  </m:oMathPara>
                </a14:m>
                <a:endParaRPr lang="zh-CN" altLang="en-US" sz="2800" dirty="0"/>
              </a:p>
            </p:txBody>
          </p:sp>
        </mc:Choice>
        <mc:Fallback>
          <p:sp>
            <p:nvSpPr>
              <p:cNvPr id="8" name="文本框 7"/>
              <p:cNvSpPr txBox="1">
                <a:spLocks noRot="1" noChangeAspect="1" noMove="1" noResize="1" noEditPoints="1" noAdjustHandles="1" noChangeArrowheads="1" noChangeShapeType="1" noTextEdit="1"/>
              </p:cNvSpPr>
              <p:nvPr/>
            </p:nvSpPr>
            <p:spPr>
              <a:xfrm>
                <a:off x="4823091" y="2884112"/>
                <a:ext cx="692049" cy="1206741"/>
              </a:xfrm>
              <a:prstGeom prst="rect">
                <a:avLst/>
              </a:prstGeom>
              <a:blipFill rotWithShape="1">
                <a:blip r:embed="rId2"/>
                <a:stretch>
                  <a:fillRect l="-38" t="-48" r="-4931" b="15"/>
                </a:stretch>
              </a:blipFill>
            </p:spPr>
            <p:txBody>
              <a:bodyPr/>
              <a:lstStyle/>
              <a:p>
                <a:r>
                  <a:rPr lang="zh-CN" altLang="en-US">
                    <a:noFill/>
                  </a:rPr>
                  <a:t> </a:t>
                </a:r>
              </a:p>
            </p:txBody>
          </p:sp>
        </mc:Fallback>
      </mc:AlternateContent>
      <p:sp>
        <p:nvSpPr>
          <p:cNvPr id="9" name="椭圆 8"/>
          <p:cNvSpPr/>
          <p:nvPr/>
        </p:nvSpPr>
        <p:spPr>
          <a:xfrm>
            <a:off x="3488266" y="3839634"/>
            <a:ext cx="72000" cy="72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647905" y="2408761"/>
            <a:ext cx="72000" cy="7200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文本框 14"/>
              <p:cNvSpPr txBox="1"/>
              <p:nvPr/>
            </p:nvSpPr>
            <p:spPr>
              <a:xfrm>
                <a:off x="2905593" y="3025753"/>
                <a:ext cx="563872" cy="10651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sz="2800" b="0" i="1" smtClean="0">
                              <a:latin typeface="Cambria Math" panose="02040503050406030204" pitchFamily="18" charset="0"/>
                            </a:rPr>
                          </m:ctrlPr>
                        </m:dPr>
                        <m:e>
                          <m:eqArr>
                            <m:eqArrPr>
                              <m:ctrlPr>
                                <a:rPr lang="en-US" altLang="zh-CN" sz="2800" b="0" i="1" smtClean="0">
                                  <a:latin typeface="Cambria Math" panose="02040503050406030204" pitchFamily="18" charset="0"/>
                                </a:rPr>
                              </m:ctrlPr>
                            </m:eqArrPr>
                            <m:e>
                              <m:r>
                                <a:rPr lang="en-US" altLang="zh-CN" sz="2800" b="0" i="1" smtClean="0">
                                  <a:latin typeface="Cambria Math" panose="02040503050406030204" pitchFamily="18" charset="0"/>
                                </a:rPr>
                                <m:t>𝑥</m:t>
                              </m:r>
                            </m:e>
                            <m:e>
                              <m:r>
                                <a:rPr lang="en-US" altLang="zh-CN" sz="2800" b="0" i="1" smtClean="0">
                                  <a:latin typeface="Cambria Math" panose="02040503050406030204" pitchFamily="18" charset="0"/>
                                </a:rPr>
                                <m:t>𝑦</m:t>
                              </m:r>
                            </m:e>
                            <m:e>
                              <m:r>
                                <a:rPr lang="en-US" altLang="zh-CN" sz="2800" b="0" i="1" smtClean="0">
                                  <a:latin typeface="Cambria Math" panose="02040503050406030204" pitchFamily="18" charset="0"/>
                                </a:rPr>
                                <m:t>𝑧</m:t>
                              </m:r>
                            </m:e>
                          </m:eqArr>
                        </m:e>
                      </m:d>
                    </m:oMath>
                  </m:oMathPara>
                </a14:m>
                <a:endParaRPr lang="zh-CN" altLang="en-US" sz="2800" dirty="0"/>
              </a:p>
            </p:txBody>
          </p:sp>
        </mc:Choice>
        <mc:Fallback>
          <p:sp>
            <p:nvSpPr>
              <p:cNvPr id="15" name="文本框 14"/>
              <p:cNvSpPr txBox="1">
                <a:spLocks noRot="1" noChangeAspect="1" noMove="1" noResize="1" noEditPoints="1" noAdjustHandles="1" noChangeArrowheads="1" noChangeShapeType="1" noTextEdit="1"/>
              </p:cNvSpPr>
              <p:nvPr/>
            </p:nvSpPr>
            <p:spPr>
              <a:xfrm>
                <a:off x="2905593" y="3025753"/>
                <a:ext cx="563872" cy="1065100"/>
              </a:xfrm>
              <a:prstGeom prst="rect">
                <a:avLst/>
              </a:prstGeom>
              <a:blipFill rotWithShape="1">
                <a:blip r:embed="rId3"/>
                <a:stretch>
                  <a:fillRect l="-83" t="-58" r="-6112" b="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5705092" y="2191596"/>
                <a:ext cx="661591" cy="121430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zh-CN" sz="2800" b="0" i="1" smtClean="0">
                              <a:latin typeface="Cambria Math" panose="02040503050406030204" pitchFamily="18" charset="0"/>
                            </a:rPr>
                          </m:ctrlPr>
                        </m:dPr>
                        <m:e>
                          <m:eqArr>
                            <m:eqArrPr>
                              <m:ctrlPr>
                                <a:rPr lang="en-US" altLang="zh-CN" sz="2800" b="0" i="1" smtClean="0">
                                  <a:latin typeface="Cambria Math" panose="02040503050406030204" pitchFamily="18" charset="0"/>
                                </a:rPr>
                              </m:ctrlPr>
                            </m:eqArrPr>
                            <m:e>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e>
                            <m:e>
                              <m:r>
                                <a:rPr lang="en-US" altLang="zh-CN" sz="2800" b="0" i="1" smtClean="0">
                                  <a:latin typeface="Cambria Math" panose="02040503050406030204" pitchFamily="18" charset="0"/>
                                </a:rPr>
                                <m:t>𝑦</m:t>
                              </m:r>
                              <m:r>
                                <a:rPr lang="en-US" altLang="zh-CN" sz="2800" b="0" i="1" smtClean="0">
                                  <a:latin typeface="Cambria Math" panose="02040503050406030204" pitchFamily="18" charset="0"/>
                                </a:rPr>
                                <m:t>′</m:t>
                              </m:r>
                            </m:e>
                            <m:e>
                              <m:r>
                                <a:rPr lang="en-US" altLang="zh-CN" sz="2800" b="0" i="1" smtClean="0">
                                  <a:latin typeface="Cambria Math" panose="02040503050406030204" pitchFamily="18" charset="0"/>
                                </a:rPr>
                                <m:t>𝑧</m:t>
                              </m:r>
                              <m:r>
                                <a:rPr lang="en-US" altLang="zh-CN" sz="2800" b="0" i="1" smtClean="0">
                                  <a:latin typeface="Cambria Math" panose="02040503050406030204" pitchFamily="18" charset="0"/>
                                </a:rPr>
                                <m:t>′</m:t>
                              </m:r>
                            </m:e>
                          </m:eqArr>
                        </m:e>
                      </m:d>
                    </m:oMath>
                  </m:oMathPara>
                </a14:m>
                <a:endParaRPr lang="zh-CN" altLang="en-US" sz="2800" dirty="0"/>
              </a:p>
            </p:txBody>
          </p:sp>
        </mc:Choice>
        <mc:Fallback>
          <p:sp>
            <p:nvSpPr>
              <p:cNvPr id="18" name="文本框 17"/>
              <p:cNvSpPr txBox="1">
                <a:spLocks noRot="1" noChangeAspect="1" noMove="1" noResize="1" noEditPoints="1" noAdjustHandles="1" noChangeArrowheads="1" noChangeShapeType="1" noTextEdit="1"/>
              </p:cNvSpPr>
              <p:nvPr/>
            </p:nvSpPr>
            <p:spPr>
              <a:xfrm>
                <a:off x="5705092" y="2191596"/>
                <a:ext cx="661591" cy="1214307"/>
              </a:xfrm>
              <a:prstGeom prst="rect">
                <a:avLst/>
              </a:prstGeom>
              <a:blipFill rotWithShape="1">
                <a:blip r:embed="rId4"/>
                <a:stretch>
                  <a:fillRect l="-38" t="-17" r="-5637" b="33"/>
                </a:stretch>
              </a:blipFill>
            </p:spPr>
            <p:txBody>
              <a:bodyPr/>
              <a:lstStyle/>
              <a:p>
                <a:r>
                  <a:rPr lang="zh-CN" alt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Scale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x</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1825625"/>
                <a:ext cx="7886700" cy="4530726"/>
              </a:xfrm>
            </p:spPr>
            <p:txBody>
              <a:bodyPr>
                <a:normAutofit/>
              </a:bodyPr>
              <a:lstStyle/>
              <a:p>
                <a:r>
                  <a:rPr lang="en-US" dirty="0" smtClean="0">
                    <a:latin typeface="Times New Roman" panose="02020603050405020304" pitchFamily="18" charset="0"/>
                    <a:cs typeface="Times New Roman" panose="02020603050405020304" pitchFamily="18" charset="0"/>
                  </a:rPr>
                  <a:t>Isotropic (uniform) scaling: </a:t>
                </a:r>
                <a:endParaRPr lang="en-US" dirty="0" smtClean="0">
                  <a:latin typeface="Times New Roman" panose="02020603050405020304" pitchFamily="18" charset="0"/>
                  <a:cs typeface="Times New Roman" panose="02020603050405020304" pitchFamily="18" charset="0"/>
                </a:endParaRPr>
              </a:p>
              <a:p>
                <a:r>
                  <a:rPr lang="en-US" i="1" dirty="0" err="1" smtClean="0">
                    <a:latin typeface="Times New Roman" panose="02020603050405020304" pitchFamily="18" charset="0"/>
                    <a:cs typeface="Times New Roman" panose="02020603050405020304" pitchFamily="18" charset="0"/>
                  </a:rPr>
                  <a:t>s</a:t>
                </a:r>
                <a:r>
                  <a:rPr lang="en-US" i="1"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z</a:t>
                </a:r>
                <a:br>
                  <a:rPr lang="en-US" dirty="0">
                    <a:latin typeface="Times New Roman" panose="02020603050405020304" pitchFamily="18" charset="0"/>
                    <a:cs typeface="Times New Roman" panose="02020603050405020304" pitchFamily="18" charset="0"/>
                  </a:rPr>
                </a:b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𝑦</m:t>
                              </m:r>
                              <m:r>
                                <a:rPr lang="en-US" altLang="zh-CN" i="1">
                                  <a:latin typeface="Cambria Math" panose="02040503050406030204" pitchFamily="18" charset="0"/>
                                </a:rPr>
                                <m:t>′</m:t>
                              </m:r>
                            </m:e>
                            <m:e>
                              <m:r>
                                <a:rPr lang="en-US" altLang="zh-CN" i="1">
                                  <a:latin typeface="Cambria Math" panose="02040503050406030204" pitchFamily="18" charset="0"/>
                                </a:rPr>
                                <m:t>𝑧</m:t>
                              </m:r>
                              <m:r>
                                <a:rPr lang="en-US" altLang="zh-CN" i="1">
                                  <a:latin typeface="Cambria Math" panose="02040503050406030204" pitchFamily="18" charset="0"/>
                                </a:rPr>
                                <m:t>′</m:t>
                              </m:r>
                            </m:e>
                            <m:e>
                              <m:r>
                                <a:rPr lang="en-US" altLang="zh-CN" i="1">
                                  <a:latin typeface="Cambria Math" panose="02040503050406030204" pitchFamily="18" charset="0"/>
                                </a:rPr>
                                <m:t>1</m:t>
                              </m:r>
                            </m:e>
                          </m:eqAr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4"/>
                                    <m:mcJc m:val="center"/>
                                  </m:mcPr>
                                </m:mc>
                              </m:mcs>
                              <m:ctrlPr>
                                <a:rPr lang="en-US" altLang="zh-CN" i="1">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𝑥</m:t>
                                    </m:r>
                                  </m:sub>
                                </m:sSub>
                              </m:e>
                              <m:e>
                                <m:r>
                                  <a:rPr lang="en-US" altLang="zh-CN" b="0" i="1" smtClean="0">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mr>
                            <m:mr>
                              <m:e>
                                <m: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𝑦</m:t>
                                    </m:r>
                                  </m:sub>
                                </m:sSub>
                              </m:e>
                              <m:e>
                                <m:r>
                                  <a:rPr lang="en-US" altLang="zh-CN" i="1">
                                    <a:latin typeface="Cambria Math" panose="02040503050406030204" pitchFamily="18" charset="0"/>
                                  </a:rPr>
                                  <m:t>0</m:t>
                                </m:r>
                              </m:e>
                              <m:e>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𝑍</m:t>
                                    </m:r>
                                  </m:sub>
                                </m:sSub>
                              </m:e>
                              <m:e>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mr>
                          </m:m>
                        </m:e>
                      </m:d>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𝑥</m:t>
                              </m:r>
                            </m:e>
                            <m:e>
                              <m:r>
                                <a:rPr lang="en-US" altLang="zh-CN" i="1">
                                  <a:latin typeface="Cambria Math" panose="02040503050406030204" pitchFamily="18" charset="0"/>
                                </a:rPr>
                                <m:t>𝑦</m:t>
                              </m:r>
                            </m:e>
                            <m:e>
                              <m:r>
                                <a:rPr lang="en-US" altLang="zh-CN" i="1">
                                  <a:latin typeface="Cambria Math" panose="02040503050406030204" pitchFamily="18" charset="0"/>
                                </a:rPr>
                                <m:t>𝑧</m:t>
                              </m:r>
                            </m:e>
                            <m:e>
                              <m:r>
                                <a:rPr lang="en-US" altLang="zh-CN" i="1">
                                  <a:latin typeface="Cambria Math" panose="02040503050406030204" pitchFamily="18" charset="0"/>
                                </a:rPr>
                                <m:t>1</m:t>
                              </m:r>
                            </m:e>
                          </m:eqArr>
                        </m:e>
                      </m:d>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50" y="1825625"/>
                <a:ext cx="7886700" cy="4530726"/>
              </a:xfrm>
              <a:blipFill rotWithShape="1">
                <a:blip r:embed="rId1"/>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cxnSp>
        <p:nvCxnSpPr>
          <p:cNvPr id="6" name="直接箭头连接符 5"/>
          <p:cNvCxnSpPr/>
          <p:nvPr/>
        </p:nvCxnSpPr>
        <p:spPr>
          <a:xfrm>
            <a:off x="4411133" y="4165600"/>
            <a:ext cx="1837267" cy="0"/>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4411133" y="2501115"/>
            <a:ext cx="0" cy="1672952"/>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411133" y="3869267"/>
            <a:ext cx="668867" cy="287866"/>
          </a:xfrm>
          <a:prstGeom prst="straightConnector1">
            <a:avLst/>
          </a:prstGeom>
          <a:ln w="12700">
            <a:solidFill>
              <a:srgbClr val="00206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080000" y="3572934"/>
            <a:ext cx="668867" cy="2878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411133" y="3337591"/>
            <a:ext cx="499534" cy="81954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914899" y="2518049"/>
            <a:ext cx="499534" cy="819542"/>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197962" y="3862388"/>
            <a:ext cx="343364"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x</a:t>
            </a:r>
            <a:endParaRPr lang="zh-CN" altLang="en-US" sz="2800"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4147971" y="2193060"/>
            <a:ext cx="343364"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y</a:t>
            </a:r>
            <a:endParaRPr lang="zh-CN" altLang="en-US" sz="2800" i="1" dirty="0">
              <a:latin typeface="Times New Roman" panose="02020603050405020304" pitchFamily="18" charset="0"/>
              <a:cs typeface="Times New Roman" panose="02020603050405020304" pitchFamily="18" charset="0"/>
            </a:endParaRPr>
          </a:p>
        </p:txBody>
      </p:sp>
      <p:sp>
        <p:nvSpPr>
          <p:cNvPr id="16" name="椭圆 15"/>
          <p:cNvSpPr/>
          <p:nvPr/>
        </p:nvSpPr>
        <p:spPr>
          <a:xfrm>
            <a:off x="4883135" y="3297737"/>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382665" y="2480070"/>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036547" y="3839468"/>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712868" y="3539068"/>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572000" y="3007381"/>
            <a:ext cx="385042"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p</a:t>
            </a:r>
            <a:endParaRPr lang="zh-CN" altLang="en-US" sz="2800" b="1"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5398356" y="2159127"/>
            <a:ext cx="461986"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p</a:t>
            </a:r>
            <a:r>
              <a:rPr lang="en-US" altLang="zh-CN" sz="2800" i="1" dirty="0" smtClean="0">
                <a:latin typeface="Times New Roman" panose="02020603050405020304" pitchFamily="18" charset="0"/>
                <a:cs typeface="Times New Roman" panose="02020603050405020304" pitchFamily="18" charset="0"/>
              </a:rPr>
              <a:t>'</a:t>
            </a:r>
            <a:endParaRPr lang="zh-CN" altLang="en-US" sz="2800" i="1"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5013104" y="3634579"/>
            <a:ext cx="385042"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q</a:t>
            </a:r>
            <a:endParaRPr lang="zh-CN" altLang="en-US" sz="2800" b="1"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5719200" y="3276828"/>
            <a:ext cx="461986"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q</a:t>
            </a:r>
            <a:r>
              <a:rPr lang="en-US" altLang="zh-CN" sz="2800" i="1" dirty="0" smtClean="0">
                <a:latin typeface="Times New Roman" panose="02020603050405020304" pitchFamily="18" charset="0"/>
                <a:cs typeface="Times New Roman" panose="02020603050405020304" pitchFamily="18" charset="0"/>
              </a:rPr>
              <a:t>'</a:t>
            </a:r>
            <a:endParaRPr lang="zh-CN" altLang="en-US" sz="2800" i="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5446197" y="2932043"/>
            <a:ext cx="1978427"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Scale(</a:t>
            </a:r>
            <a:r>
              <a:rPr lang="en-US" altLang="zh-CN" sz="2800" i="1" dirty="0" smtClean="0">
                <a:latin typeface="Times New Roman" panose="02020603050405020304" pitchFamily="18" charset="0"/>
                <a:cs typeface="Times New Roman" panose="02020603050405020304" pitchFamily="18" charset="0"/>
              </a:rPr>
              <a:t>s, s, s</a:t>
            </a:r>
            <a:r>
              <a:rPr lang="en-US" altLang="zh-CN"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二维子空间的唯一表示</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sz="2800" dirty="0">
                    <a:latin typeface="楷体" panose="02010609060101010101" pitchFamily="49" charset="-122"/>
                    <a:ea typeface="楷体" panose="02010609060101010101" pitchFamily="49" charset="-122"/>
                  </a:rPr>
                  <a:t>对系数做楔乘</a:t>
                </a:r>
                <a:endParaRPr lang="en-US" altLang="zh-CN" sz="2800"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m:rPr>
                                        <m:brk m:alnAt="7"/>
                                      </m:rPr>
                                      <a:rPr lang="en-US" altLang="zh-CN" sz="2000" i="1">
                                        <a:latin typeface="Cambria Math" panose="02040503050406030204" pitchFamily="18" charset="0"/>
                                      </a:rPr>
                                      <m:t>𝐴</m:t>
                                    </m:r>
                                  </m:e>
                                  <m:sub>
                                    <m:r>
                                      <m:rPr>
                                        <m:brk m:alnAt="7"/>
                                      </m:rPr>
                                      <a:rPr lang="en-US" altLang="zh-CN" sz="2000" i="1">
                                        <a:latin typeface="Cambria Math" panose="02040503050406030204" pitchFamily="18" charset="0"/>
                                      </a:rPr>
                                      <m:t>1</m:t>
                                    </m:r>
                                  </m:sub>
                                </m:sSub>
                              </m:e>
                            </m:m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e>
                            </m:m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1</m:t>
                                    </m:r>
                                  </m:sub>
                                </m:sSub>
                              </m:e>
                            </m:m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1</m:t>
                                    </m:r>
                                  </m:sub>
                                </m:sSub>
                              </m:e>
                            </m:mr>
                          </m:m>
                        </m:e>
                      </m:d>
                      <m:r>
                        <a:rPr lang="en-US" altLang="zh-CN" sz="2000" i="1">
                          <a:latin typeface="Cambria Math" panose="02040503050406030204" pitchFamily="18" charset="0"/>
                        </a:rPr>
                        <m:t>∧</m:t>
                      </m:r>
                      <m:d>
                        <m:dPr>
                          <m:begChr m:val="["/>
                          <m:endChr m:val="]"/>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m:rPr>
                                        <m:brk m:alnAt="7"/>
                                      </m:rPr>
                                      <a:rPr lang="en-US" altLang="zh-CN" sz="2000" i="1">
                                        <a:latin typeface="Cambria Math" panose="02040503050406030204" pitchFamily="18" charset="0"/>
                                      </a:rPr>
                                      <m:t>𝐴</m:t>
                                    </m:r>
                                  </m:e>
                                  <m:sub>
                                    <m:r>
                                      <a:rPr lang="en-US" altLang="zh-CN" sz="2000" i="1">
                                        <a:latin typeface="Cambria Math" panose="02040503050406030204" pitchFamily="18" charset="0"/>
                                      </a:rPr>
                                      <m:t>2</m:t>
                                    </m:r>
                                  </m:sub>
                                </m:sSub>
                              </m:e>
                            </m:m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2</m:t>
                                    </m:r>
                                  </m:sub>
                                </m:sSub>
                              </m:e>
                            </m:m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2</m:t>
                                    </m:r>
                                  </m:sub>
                                </m:sSub>
                              </m:e>
                            </m:m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2</m:t>
                                    </m:r>
                                  </m:sub>
                                </m:sSub>
                              </m:e>
                            </m:mr>
                          </m:m>
                        </m:e>
                      </m:d>
                    </m:oMath>
                  </m:oMathPara>
                </a14:m>
                <a:endParaRPr lang="en-US" altLang="zh-CN"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d>
                        <m:dPr>
                          <m:begChr m:val="["/>
                          <m:endChr m:val="]"/>
                          <m:ctrlPr>
                            <a:rPr lang="en-US" altLang="zh-CN" sz="2000" i="1">
                              <a:latin typeface="Cambria Math" panose="02040503050406030204" pitchFamily="18" charset="0"/>
                            </a:rPr>
                          </m:ctrlPr>
                        </m:dPr>
                        <m:e>
                          <m:m>
                            <m:mPr>
                              <m:mcs>
                                <m:mc>
                                  <m:mcPr>
                                    <m:count m:val="4"/>
                                    <m:mcJc m:val="center"/>
                                  </m:mcPr>
                                </m:mc>
                              </m:mcs>
                              <m:ctrlPr>
                                <a:rPr lang="en-US" altLang="zh-CN" sz="2000" i="1">
                                  <a:latin typeface="Cambria Math" panose="02040503050406030204" pitchFamily="18" charset="0"/>
                                </a:rPr>
                              </m:ctrlPr>
                            </m:mPr>
                            <m:mr>
                              <m:e>
                                <m:r>
                                  <m:rPr>
                                    <m:brk m:alnAt="7"/>
                                  </m:rPr>
                                  <a:rPr lang="en-US" altLang="zh-CN" sz="2000" i="1">
                                    <a:latin typeface="Cambria Math" panose="02040503050406030204" pitchFamily="18" charset="0"/>
                                  </a:rPr>
                                  <m:t>0</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1</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1</m:t>
                                    </m:r>
                                  </m:sub>
                                </m:sSub>
                              </m:e>
                            </m:mr>
                            <m:mr>
                              <m:e>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2</m:t>
                                    </m:r>
                                  </m:sub>
                                </m:sSub>
                              </m:e>
                              <m:e>
                                <m:r>
                                  <a:rPr lang="en-US" altLang="zh-CN" sz="2000" i="1">
                                    <a:latin typeface="Cambria Math" panose="02040503050406030204" pitchFamily="18" charset="0"/>
                                  </a:rPr>
                                  <m:t>0</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1</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1</m:t>
                                    </m:r>
                                  </m:sub>
                                </m:sSub>
                              </m:e>
                            </m:mr>
                            <m:mr>
                              <m:e>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2</m:t>
                                    </m:r>
                                  </m:sub>
                                </m:sSub>
                              </m:e>
                              <m:e>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2</m:t>
                                    </m:r>
                                  </m:sub>
                                </m:sSub>
                              </m:e>
                              <m:e>
                                <m:r>
                                  <a:rPr lang="en-US" altLang="zh-CN" sz="2000" i="1">
                                    <a:latin typeface="Cambria Math" panose="02040503050406030204" pitchFamily="18" charset="0"/>
                                  </a:rPr>
                                  <m:t>0</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1</m:t>
                                    </m:r>
                                  </m:sub>
                                </m:sSub>
                              </m:e>
                            </m:mr>
                            <m:mr>
                              <m:e>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2</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2</m:t>
                                    </m:r>
                                  </m:sub>
                                </m:sSub>
                              </m:e>
                              <m:e>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𝐶</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2</m:t>
                                    </m:r>
                                  </m:sub>
                                </m:sSub>
                              </m:e>
                              <m:e>
                                <m:r>
                                  <a:rPr lang="en-US" altLang="zh-CN" sz="2000" i="1">
                                    <a:latin typeface="Cambria Math" panose="02040503050406030204" pitchFamily="18" charset="0"/>
                                  </a:rPr>
                                  <m:t>0</m:t>
                                </m:r>
                              </m:e>
                            </m:mr>
                          </m:m>
                        </m:e>
                      </m:d>
                    </m:oMath>
                  </m:oMathPara>
                </a14:m>
                <a:endParaRPr lang="en-US" altLang="zh-CN" sz="2000" dirty="0"/>
              </a:p>
              <a:p>
                <a:r>
                  <a:rPr lang="zh-CN" altLang="en-US" sz="2800" dirty="0">
                    <a:latin typeface="楷体" panose="02010609060101010101" pitchFamily="49" charset="-122"/>
                    <a:ea typeface="楷体" panose="02010609060101010101" pitchFamily="49" charset="-122"/>
                  </a:rPr>
                  <a:t>任取两行或两列都可以作为方程的系数</a:t>
                </a:r>
                <a:endParaRPr lang="zh-CN" altLang="en-US" sz="2800" dirty="0">
                  <a:latin typeface="楷体" panose="02010609060101010101" pitchFamily="49" charset="-122"/>
                  <a:ea typeface="楷体" panose="02010609060101010101" pitchFamily="49"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13535B06-6A47-4B57-9912-C51025E8C240}" type="slidenum">
              <a:rPr lang="zh-CN" altLang="en-US">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3876051"/>
                <a:ext cx="7886700" cy="2300911"/>
              </a:xfrm>
            </p:spPr>
            <p:txBody>
              <a:bodyPr>
                <a:normAutofit/>
              </a:bodyPr>
              <a:lstStyle/>
              <a:p>
                <a:pPr>
                  <a:lnSpc>
                    <a:spcPct val="100000"/>
                  </a:lnSpc>
                </a:pPr>
                <a:r>
                  <a:rPr lang="en-US" dirty="0" smtClean="0">
                    <a:latin typeface="Times New Roman" panose="02020603050405020304" pitchFamily="18" charset="0"/>
                    <a:cs typeface="Times New Roman" panose="02020603050405020304" pitchFamily="18" charset="0"/>
                  </a:rPr>
                  <a:t>About z axis</a:t>
                </a:r>
                <a:br>
                  <a:rPr lang="en-US" dirty="0" smtClean="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𝑦</m:t>
                              </m:r>
                              <m:r>
                                <a:rPr lang="en-US" altLang="zh-CN" i="1">
                                  <a:latin typeface="Cambria Math" panose="02040503050406030204" pitchFamily="18" charset="0"/>
                                </a:rPr>
                                <m:t>′</m:t>
                              </m:r>
                            </m:e>
                            <m:e>
                              <m:r>
                                <a:rPr lang="en-US" altLang="zh-CN" b="0" i="1" smtClean="0">
                                  <a:latin typeface="Cambria Math" panose="02040503050406030204" pitchFamily="18" charset="0"/>
                                </a:rPr>
                                <m:t>𝑧</m:t>
                              </m:r>
                              <m:r>
                                <a:rPr lang="en-US" altLang="zh-CN" b="0" i="1" smtClean="0">
                                  <a:latin typeface="Cambria Math" panose="02040503050406030204" pitchFamily="18" charset="0"/>
                                </a:rPr>
                                <m:t>′</m:t>
                              </m:r>
                            </m:e>
                            <m:e>
                              <m:r>
                                <a:rPr lang="en-US" altLang="zh-CN" i="1">
                                  <a:latin typeface="Cambria Math" panose="02040503050406030204" pitchFamily="18" charset="0"/>
                                </a:rPr>
                                <m:t>1</m:t>
                              </m:r>
                            </m:e>
                          </m:eqAr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4"/>
                                    <m:mcJc m:val="center"/>
                                  </m:mcPr>
                                </m:mc>
                              </m:mcs>
                              <m:ctrlPr>
                                <a:rPr lang="en-US" altLang="zh-CN" i="1">
                                  <a:latin typeface="Cambria Math" panose="02040503050406030204" pitchFamily="18" charset="0"/>
                                </a:rPr>
                              </m:ctrlPr>
                            </m:mPr>
                            <m:mr>
                              <m:e>
                                <m:func>
                                  <m:funcPr>
                                    <m:ctrlPr>
                                      <a:rPr lang="en-US" altLang="zh-CN" b="0" i="1" smtClean="0">
                                        <a:latin typeface="Cambria Math" panose="02040503050406030204" pitchFamily="18" charset="0"/>
                                      </a:rPr>
                                    </m:ctrlPr>
                                  </m:funcPr>
                                  <m:fName>
                                    <m:r>
                                      <m:rPr>
                                        <m:sty m:val="p"/>
                                        <m:brk m:alnAt="7"/>
                                      </m:rPr>
                                      <a:rPr lang="en-US" altLang="zh-CN" b="0" i="0" smtClean="0">
                                        <a:latin typeface="Cambria Math" panose="02040503050406030204" pitchFamily="18" charset="0"/>
                                      </a:rPr>
                                      <m:t>c</m:t>
                                    </m:r>
                                    <m:r>
                                      <m:rPr>
                                        <m:sty m:val="p"/>
                                      </m:rPr>
                                      <a:rPr lang="en-US" altLang="zh-CN" b="0" i="0" smtClean="0">
                                        <a:latin typeface="Cambria Math" panose="02040503050406030204" pitchFamily="18" charset="0"/>
                                      </a:rPr>
                                      <m:t>os</m:t>
                                    </m:r>
                                  </m:fName>
                                  <m:e>
                                    <m:r>
                                      <m:rPr>
                                        <m:brk m:alnAt="7"/>
                                      </m:rPr>
                                      <a:rPr lang="en-US" altLang="zh-CN" b="0" i="1" smtClean="0">
                                        <a:latin typeface="Cambria Math" panose="02040503050406030204" pitchFamily="18" charset="0"/>
                                      </a:rPr>
                                      <m:t>𝜃</m:t>
                                    </m:r>
                                  </m:e>
                                </m:func>
                              </m:e>
                              <m:e>
                                <m:r>
                                  <a:rPr lang="en-US" altLang="zh-CN" b="0" i="1" smtClean="0">
                                    <a:latin typeface="Cambria Math" panose="02040503050406030204" pitchFamily="18" charset="0"/>
                                  </a:rPr>
                                  <m:t>−</m:t>
                                </m:r>
                                <m:r>
                                  <a:rPr lang="en-US" altLang="zh-CN" b="0" i="1" smtClean="0">
                                    <a:latin typeface="Cambria Math" panose="02040503050406030204" pitchFamily="18" charset="0"/>
                                  </a:rPr>
                                  <m:t>𝑠𝑖𝑛</m:t>
                                </m:r>
                                <m:r>
                                  <a:rPr lang="en-US" altLang="zh-CN" b="0" i="1" smtClean="0">
                                    <a:latin typeface="Cambria Math" panose="02040503050406030204" pitchFamily="18" charset="0"/>
                                  </a:rPr>
                                  <m:t>𝜃</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𝜃</m:t>
                                    </m:r>
                                  </m:e>
                                </m:func>
                              </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𝜃</m:t>
                                    </m:r>
                                  </m:e>
                                </m:func>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1</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mr>
                          </m:m>
                        </m:e>
                      </m:d>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𝑥</m:t>
                              </m:r>
                            </m:e>
                            <m:e>
                              <m:r>
                                <a:rPr lang="en-US" altLang="zh-CN" i="1">
                                  <a:latin typeface="Cambria Math" panose="02040503050406030204" pitchFamily="18" charset="0"/>
                                </a:rPr>
                                <m:t>𝑦</m:t>
                              </m:r>
                            </m:e>
                            <m:e>
                              <m:r>
                                <a:rPr lang="en-US" altLang="zh-CN" b="0" i="1" smtClean="0">
                                  <a:latin typeface="Cambria Math" panose="02040503050406030204" pitchFamily="18" charset="0"/>
                                </a:rPr>
                                <m:t>𝑧</m:t>
                              </m:r>
                            </m:e>
                            <m:e>
                              <m:r>
                                <a:rPr lang="en-US" altLang="zh-CN" i="1">
                                  <a:latin typeface="Cambria Math" panose="02040503050406030204" pitchFamily="18" charset="0"/>
                                </a:rPr>
                                <m:t>1</m:t>
                              </m:r>
                            </m:e>
                          </m:eqArr>
                        </m:e>
                      </m:d>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50" y="3876051"/>
                <a:ext cx="7886700" cy="2300911"/>
              </a:xfrm>
              <a:blipFill rotWithShape="1">
                <a:blip r:embed="rId1"/>
                <a:stretch>
                  <a:fillRect b="14"/>
                </a:stretch>
              </a:blipFill>
            </p:spPr>
            <p:txBody>
              <a:bodyPr/>
              <a:lstStyle/>
              <a:p>
                <a:r>
                  <a:rPr lang="zh-CN" altLang="en-US">
                    <a:noFill/>
                  </a:rPr>
                  <a:t> </a:t>
                </a:r>
              </a:p>
            </p:txBody>
          </p:sp>
        </mc:Fallback>
      </mc:AlternateContent>
      <p:sp>
        <p:nvSpPr>
          <p:cNvPr id="7" name="椭圆 6"/>
          <p:cNvSpPr/>
          <p:nvPr/>
        </p:nvSpPr>
        <p:spPr>
          <a:xfrm>
            <a:off x="3930401" y="2161615"/>
            <a:ext cx="1080000" cy="6228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Rotation</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cxnSp>
        <p:nvCxnSpPr>
          <p:cNvPr id="6" name="直接箭头连接符 5"/>
          <p:cNvCxnSpPr/>
          <p:nvPr/>
        </p:nvCxnSpPr>
        <p:spPr>
          <a:xfrm flipV="1">
            <a:off x="4470401" y="2013725"/>
            <a:ext cx="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7200000" flipV="1">
            <a:off x="4938055" y="2823725"/>
            <a:ext cx="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7200000" flipV="1">
            <a:off x="4002747" y="2823725"/>
            <a:ext cx="0" cy="10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7" idx="3"/>
          </p:cNvCxnSpPr>
          <p:nvPr/>
        </p:nvCxnSpPr>
        <p:spPr>
          <a:xfrm flipH="1" flipV="1">
            <a:off x="4088563" y="2693208"/>
            <a:ext cx="381838" cy="400517"/>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7" idx="6"/>
          </p:cNvCxnSpPr>
          <p:nvPr/>
        </p:nvCxnSpPr>
        <p:spPr>
          <a:xfrm flipV="1">
            <a:off x="4470401" y="2473015"/>
            <a:ext cx="540000" cy="6207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饼形 20"/>
          <p:cNvSpPr/>
          <p:nvPr/>
        </p:nvSpPr>
        <p:spPr>
          <a:xfrm>
            <a:off x="4160177" y="2299396"/>
            <a:ext cx="622800" cy="360000"/>
          </a:xfrm>
          <a:prstGeom prst="pie">
            <a:avLst>
              <a:gd name="adj1" fmla="val 0"/>
              <a:gd name="adj2" fmla="val 903946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5" name="直接连接符 14"/>
          <p:cNvCxnSpPr>
            <a:stCxn id="7" idx="6"/>
          </p:cNvCxnSpPr>
          <p:nvPr/>
        </p:nvCxnSpPr>
        <p:spPr>
          <a:xfrm flipH="1">
            <a:off x="4470401" y="2473015"/>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7" idx="3"/>
          </p:cNvCxnSpPr>
          <p:nvPr/>
        </p:nvCxnSpPr>
        <p:spPr>
          <a:xfrm flipH="1">
            <a:off x="4088563" y="2473015"/>
            <a:ext cx="381838" cy="2201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268496" y="3363725"/>
            <a:ext cx="343364"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x</a:t>
            </a:r>
            <a:endParaRPr lang="zh-CN" altLang="en-US" sz="2800" i="1"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5328942" y="3326810"/>
            <a:ext cx="343364"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y</a:t>
            </a:r>
            <a:endParaRPr lang="zh-CN" altLang="en-US" sz="2800" i="1"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4308337" y="1566860"/>
            <a:ext cx="32412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z</a:t>
            </a:r>
            <a:endParaRPr lang="zh-CN" altLang="en-US" sz="2800" i="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3791859" y="2487481"/>
            <a:ext cx="385042"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p</a:t>
            </a:r>
            <a:endParaRPr lang="zh-CN" altLang="en-US" sz="28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4956423" y="2166844"/>
            <a:ext cx="461986"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p</a:t>
            </a:r>
            <a:r>
              <a:rPr lang="en-US" altLang="zh-CN" sz="2800" i="1" dirty="0" smtClean="0">
                <a:latin typeface="Times New Roman" panose="02020603050405020304" pitchFamily="18" charset="0"/>
                <a:cs typeface="Times New Roman" panose="02020603050405020304" pitchFamily="18" charset="0"/>
              </a:rPr>
              <a:t>'</a:t>
            </a:r>
            <a:endParaRPr lang="zh-CN" altLang="en-US" sz="2800" i="1"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4376626" y="2341904"/>
            <a:ext cx="360996"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θ</a:t>
            </a:r>
            <a:endParaRPr lang="zh-CN" altLang="en-US" sz="28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Rotation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3225800"/>
                <a:ext cx="7886700" cy="2973388"/>
              </a:xfrm>
            </p:spPr>
            <p:txBody>
              <a:bodyPr>
                <a:normAutofit/>
              </a:bodyPr>
              <a:lstStyle/>
              <a:p>
                <a:r>
                  <a:rPr lang="en-US" dirty="0" smtClean="0">
                    <a:latin typeface="Times New Roman" panose="02020603050405020304" pitchFamily="18" charset="0"/>
                    <a:cs typeface="Times New Roman" panose="02020603050405020304" pitchFamily="18" charset="0"/>
                  </a:rPr>
                  <a:t>About (</a:t>
                </a:r>
                <a:r>
                  <a:rPr lang="en-US" i="1" dirty="0" err="1">
                    <a:latin typeface="Times New Roman" panose="02020603050405020304" pitchFamily="18" charset="0"/>
                    <a:cs typeface="Times New Roman" panose="02020603050405020304" pitchFamily="18" charset="0"/>
                  </a:rPr>
                  <a:t>k</a:t>
                </a:r>
                <a:r>
                  <a:rPr lang="en-US" i="1" baseline="-25000" dirty="0" err="1">
                    <a:latin typeface="Times New Roman" panose="02020603050405020304" pitchFamily="18" charset="0"/>
                    <a:cs typeface="Times New Roman" panose="02020603050405020304" pitchFamily="18" charset="0"/>
                  </a:rPr>
                  <a:t>x</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a:t>
                </a:r>
                <a:r>
                  <a:rPr lang="en-US" i="1" baseline="-25000" dirty="0" err="1">
                    <a:latin typeface="Times New Roman" panose="02020603050405020304" pitchFamily="18" charset="0"/>
                    <a:cs typeface="Times New Roman" panose="02020603050405020304" pitchFamily="18" charset="0"/>
                  </a:rPr>
                  <a:t>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a:t>
                </a:r>
                <a:r>
                  <a:rPr lang="en-US" i="1" baseline="-25000" dirty="0" err="1">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 a unit vector on an arbitrary axis (Rodrigues Formula)</a:t>
                </a:r>
                <a:br>
                  <a:rPr lang="en-US" dirty="0"/>
                </a:br>
                <a:endParaRPr lang="en-US"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1800" b="0" i="1" smtClean="0">
                              <a:latin typeface="Cambria Math" panose="02040503050406030204" pitchFamily="18" charset="0"/>
                            </a:rPr>
                          </m:ctrlPr>
                        </m:dPr>
                        <m:e>
                          <m:eqArr>
                            <m:eqArrPr>
                              <m:ctrlPr>
                                <a:rPr lang="en-US" altLang="zh-CN" sz="1800" b="0" i="1" smtClean="0">
                                  <a:latin typeface="Cambria Math" panose="02040503050406030204" pitchFamily="18" charset="0"/>
                                </a:rPr>
                              </m:ctrlPr>
                            </m:eqArr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e>
                            <m:e>
                              <m:r>
                                <a:rPr lang="en-US" altLang="zh-CN" sz="1800" b="0" i="1" smtClean="0">
                                  <a:latin typeface="Cambria Math" panose="02040503050406030204" pitchFamily="18" charset="0"/>
                                </a:rPr>
                                <m:t>𝑦</m:t>
                              </m:r>
                              <m:r>
                                <a:rPr lang="en-US" altLang="zh-CN" sz="1800" b="0" i="1" smtClean="0">
                                  <a:latin typeface="Cambria Math" panose="02040503050406030204" pitchFamily="18" charset="0"/>
                                </a:rPr>
                                <m:t>′</m:t>
                              </m:r>
                            </m:e>
                            <m:e>
                              <m:r>
                                <a:rPr lang="en-US" altLang="zh-CN" sz="1800" b="0" i="1" smtClean="0">
                                  <a:latin typeface="Cambria Math" panose="02040503050406030204" pitchFamily="18" charset="0"/>
                                </a:rPr>
                                <m:t>𝑧</m:t>
                              </m:r>
                              <m:r>
                                <a:rPr lang="en-US" altLang="zh-CN" sz="1800" b="0" i="1" smtClean="0">
                                  <a:latin typeface="Cambria Math" panose="02040503050406030204" pitchFamily="18" charset="0"/>
                                </a:rPr>
                                <m:t>′</m:t>
                              </m:r>
                            </m:e>
                            <m:e>
                              <m:r>
                                <a:rPr lang="en-US" altLang="zh-CN" sz="1800" b="0" i="1" smtClean="0">
                                  <a:latin typeface="Cambria Math" panose="02040503050406030204" pitchFamily="18" charset="0"/>
                                </a:rPr>
                                <m:t>1</m:t>
                              </m:r>
                            </m:e>
                          </m:eqArr>
                        </m:e>
                      </m:d>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m>
                            <m:mPr>
                              <m:mcs>
                                <m:mc>
                                  <m:mcPr>
                                    <m:count m:val="4"/>
                                    <m:mcJc m:val="center"/>
                                  </m:mcPr>
                                </m:mc>
                              </m:mcs>
                              <m:ctrlPr>
                                <a:rPr lang="en-US" altLang="zh-CN" sz="1800" b="0" i="1" smtClean="0">
                                  <a:latin typeface="Cambria Math" panose="02040503050406030204" pitchFamily="18" charset="0"/>
                                </a:rPr>
                              </m:ctrlPr>
                            </m:mPr>
                            <m:mr>
                              <m:e>
                                <m:sSub>
                                  <m:sSubPr>
                                    <m:ctrlPr>
                                      <a:rPr lang="en-US" altLang="zh-CN" sz="1800" b="0" i="1" smtClean="0">
                                        <a:latin typeface="Cambria Math" panose="02040503050406030204" pitchFamily="18" charset="0"/>
                                      </a:rPr>
                                    </m:ctrlPr>
                                  </m:sSubPr>
                                  <m:e>
                                    <m:r>
                                      <m:rPr>
                                        <m:brk m:alnAt="7"/>
                                      </m:rPr>
                                      <a:rPr lang="en-US" altLang="zh-CN" sz="1800" b="0" i="1" smtClean="0">
                                        <a:latin typeface="Cambria Math" panose="02040503050406030204" pitchFamily="18" charset="0"/>
                                      </a:rPr>
                                      <m:t>𝑘</m:t>
                                    </m:r>
                                  </m:e>
                                  <m:sub>
                                    <m:r>
                                      <m:rPr>
                                        <m:brk m:alnAt="7"/>
                                      </m:rPr>
                                      <a:rPr lang="en-US" altLang="zh-CN" sz="1800" b="0" i="1" smtClean="0">
                                        <a:latin typeface="Cambria Math" panose="02040503050406030204" pitchFamily="18" charset="0"/>
                                      </a:rPr>
                                      <m:t>𝑥</m:t>
                                    </m:r>
                                  </m:sub>
                                </m:sSub>
                                <m:sSub>
                                  <m:sSubPr>
                                    <m:ctrlPr>
                                      <a:rPr lang="en-US" altLang="zh-CN" sz="1800" b="0" i="1" smtClean="0">
                                        <a:latin typeface="Cambria Math" panose="02040503050406030204" pitchFamily="18" charset="0"/>
                                      </a:rPr>
                                    </m:ctrlPr>
                                  </m:sSubPr>
                                  <m:e>
                                    <m:r>
                                      <m:rPr>
                                        <m:brk m:alnAt="7"/>
                                      </m:rPr>
                                      <a:rPr lang="en-US" altLang="zh-CN" sz="1800" b="0" i="1" smtClean="0">
                                        <a:latin typeface="Cambria Math" panose="02040503050406030204" pitchFamily="18" charset="0"/>
                                      </a:rPr>
                                      <m:t>𝑘</m:t>
                                    </m:r>
                                  </m:e>
                                  <m:sub>
                                    <m:r>
                                      <m:rPr>
                                        <m:brk m:alnAt="7"/>
                                      </m:rPr>
                                      <a:rPr lang="en-US" altLang="zh-CN" sz="1800" b="0" i="1" smtClean="0">
                                        <a:latin typeface="Cambria Math" panose="02040503050406030204" pitchFamily="18" charset="0"/>
                                      </a:rPr>
                                      <m:t>𝑥</m:t>
                                    </m:r>
                                  </m:sub>
                                </m:sSub>
                                <m:d>
                                  <m:dPr>
                                    <m:ctrlPr>
                                      <a:rPr lang="en-US" altLang="zh-CN" sz="1800" b="0" i="1" smtClean="0">
                                        <a:latin typeface="Cambria Math" panose="02040503050406030204" pitchFamily="18" charset="0"/>
                                      </a:rPr>
                                    </m:ctrlPr>
                                  </m:dPr>
                                  <m:e>
                                    <m:r>
                                      <m:rPr>
                                        <m:brk m:alnAt="7"/>
                                      </m:rP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𝑐</m:t>
                                    </m:r>
                                  </m:e>
                                </m:d>
                                <m:r>
                                  <m:rPr>
                                    <m:brk m:alnAt="7"/>
                                  </m:rP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𝑐</m:t>
                                </m:r>
                              </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𝑥</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𝑦</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𝑐</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𝑧</m:t>
                                    </m:r>
                                  </m:sub>
                                </m:sSub>
                                <m:r>
                                  <a:rPr lang="en-US" altLang="zh-CN" sz="1800" b="0" i="1" smtClean="0">
                                    <a:latin typeface="Cambria Math" panose="02040503050406030204" pitchFamily="18" charset="0"/>
                                  </a:rPr>
                                  <m:t>𝑠</m:t>
                                </m:r>
                              </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𝑥</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𝑧</m:t>
                                    </m:r>
                                  </m:sub>
                                </m:sSub>
                                <m:r>
                                  <a:rPr lang="en-US" altLang="zh-CN" sz="1800" b="0" i="1" smtClean="0">
                                    <a:latin typeface="Cambria Math" panose="02040503050406030204" pitchFamily="18" charset="0"/>
                                  </a:rPr>
                                  <m:t> </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𝑐</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𝑦</m:t>
                                    </m:r>
                                  </m:sub>
                                </m:sSub>
                                <m:r>
                                  <a:rPr lang="en-US" altLang="zh-CN" sz="1800" b="0" i="1" smtClean="0">
                                    <a:latin typeface="Cambria Math" panose="02040503050406030204" pitchFamily="18" charset="0"/>
                                  </a:rPr>
                                  <m:t>𝑠</m:t>
                                </m:r>
                              </m:e>
                              <m:e>
                                <m:r>
                                  <a:rPr lang="en-US" altLang="zh-CN" sz="1800" b="0" i="1" smtClean="0">
                                    <a:latin typeface="Cambria Math" panose="02040503050406030204" pitchFamily="18" charset="0"/>
                                  </a:rPr>
                                  <m:t>0</m:t>
                                </m:r>
                              </m:e>
                            </m:mr>
                            <m:m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𝑦</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𝑥</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𝑐</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𝑧</m:t>
                                    </m:r>
                                  </m:sub>
                                </m:sSub>
                                <m:r>
                                  <a:rPr lang="en-US" altLang="zh-CN" sz="1800" b="0" i="1" smtClean="0">
                                    <a:latin typeface="Cambria Math" panose="02040503050406030204" pitchFamily="18" charset="0"/>
                                  </a:rPr>
                                  <m:t>𝑠</m:t>
                                </m:r>
                              </m:e>
                              <m:e>
                                <m:sSub>
                                  <m:sSubPr>
                                    <m:ctrlPr>
                                      <a:rPr lang="en-US" altLang="zh-CN" sz="1800" i="1">
                                        <a:latin typeface="Cambria Math" panose="02040503050406030204" pitchFamily="18" charset="0"/>
                                      </a:rPr>
                                    </m:ctrlPr>
                                  </m:sSubPr>
                                  <m:e>
                                    <m:r>
                                      <m:rPr>
                                        <m:brk m:alnAt="7"/>
                                      </m:rPr>
                                      <a:rPr lang="en-US" altLang="zh-CN" sz="1800" i="1">
                                        <a:latin typeface="Cambria Math" panose="02040503050406030204" pitchFamily="18" charset="0"/>
                                      </a:rPr>
                                      <m:t>𝑘</m:t>
                                    </m:r>
                                  </m:e>
                                  <m:sub>
                                    <m:r>
                                      <a:rPr lang="en-US" altLang="zh-CN" sz="1800" b="0" i="1" smtClean="0">
                                        <a:latin typeface="Cambria Math" panose="02040503050406030204" pitchFamily="18" charset="0"/>
                                      </a:rPr>
                                      <m:t>𝑦</m:t>
                                    </m:r>
                                  </m:sub>
                                </m:sSub>
                                <m:sSub>
                                  <m:sSubPr>
                                    <m:ctrlPr>
                                      <a:rPr lang="en-US" altLang="zh-CN" sz="1800" i="1">
                                        <a:latin typeface="Cambria Math" panose="02040503050406030204" pitchFamily="18" charset="0"/>
                                      </a:rPr>
                                    </m:ctrlPr>
                                  </m:sSubPr>
                                  <m:e>
                                    <m:r>
                                      <m:rPr>
                                        <m:brk m:alnAt="7"/>
                                      </m:rPr>
                                      <a:rPr lang="en-US" altLang="zh-CN" sz="1800" i="1">
                                        <a:latin typeface="Cambria Math" panose="02040503050406030204" pitchFamily="18" charset="0"/>
                                      </a:rPr>
                                      <m:t>𝑘</m:t>
                                    </m:r>
                                  </m:e>
                                  <m:sub>
                                    <m:r>
                                      <a:rPr lang="en-US" altLang="zh-CN" sz="1800" b="0" i="1" smtClean="0">
                                        <a:latin typeface="Cambria Math" panose="02040503050406030204" pitchFamily="18" charset="0"/>
                                      </a:rPr>
                                      <m:t>𝑦</m:t>
                                    </m:r>
                                  </m:sub>
                                </m:sSub>
                                <m:d>
                                  <m:dPr>
                                    <m:ctrlPr>
                                      <a:rPr lang="en-US" altLang="zh-CN" sz="1800" i="1">
                                        <a:latin typeface="Cambria Math" panose="02040503050406030204" pitchFamily="18" charset="0"/>
                                      </a:rPr>
                                    </m:ctrlPr>
                                  </m:dPr>
                                  <m:e>
                                    <m:r>
                                      <m:rPr>
                                        <m:brk m:alnAt="7"/>
                                      </m:rPr>
                                      <a:rPr lang="en-US" altLang="zh-CN" sz="1800" i="1">
                                        <a:latin typeface="Cambria Math" panose="02040503050406030204" pitchFamily="18" charset="0"/>
                                      </a:rPr>
                                      <m:t>1</m:t>
                                    </m:r>
                                    <m:r>
                                      <a:rPr lang="en-US" altLang="zh-CN" sz="1800" i="1">
                                        <a:latin typeface="Cambria Math" panose="02040503050406030204" pitchFamily="18" charset="0"/>
                                      </a:rPr>
                                      <m:t>−</m:t>
                                    </m:r>
                                    <m:r>
                                      <a:rPr lang="en-US" altLang="zh-CN" sz="1800" i="1">
                                        <a:latin typeface="Cambria Math" panose="02040503050406030204" pitchFamily="18" charset="0"/>
                                      </a:rPr>
                                      <m:t>𝑐</m:t>
                                    </m:r>
                                  </m:e>
                                </m:d>
                                <m:r>
                                  <m:rPr>
                                    <m:brk m:alnAt="7"/>
                                  </m:rPr>
                                  <a:rPr lang="en-US" altLang="zh-CN" sz="1800" i="1">
                                    <a:latin typeface="Cambria Math" panose="02040503050406030204" pitchFamily="18" charset="0"/>
                                  </a:rPr>
                                  <m:t>+</m:t>
                                </m:r>
                                <m:r>
                                  <a:rPr lang="en-US" altLang="zh-CN" sz="1800" i="1">
                                    <a:latin typeface="Cambria Math" panose="02040503050406030204" pitchFamily="18" charset="0"/>
                                  </a:rPr>
                                  <m:t>𝑐</m:t>
                                </m:r>
                              </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𝑦</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𝑧</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𝑐</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𝑥</m:t>
                                    </m:r>
                                  </m:sub>
                                </m:sSub>
                                <m:r>
                                  <a:rPr lang="en-US" altLang="zh-CN" sz="1800" b="0" i="1" smtClean="0">
                                    <a:latin typeface="Cambria Math" panose="02040503050406030204" pitchFamily="18" charset="0"/>
                                  </a:rPr>
                                  <m:t>𝑠</m:t>
                                </m:r>
                              </m:e>
                              <m:e>
                                <m:r>
                                  <a:rPr lang="en-US" altLang="zh-CN" sz="1800" b="0" i="1" smtClean="0">
                                    <a:latin typeface="Cambria Math" panose="02040503050406030204" pitchFamily="18" charset="0"/>
                                  </a:rPr>
                                  <m:t>0</m:t>
                                </m:r>
                              </m:e>
                            </m:mr>
                            <m:m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𝑧</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𝑥</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𝑐</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𝑦</m:t>
                                    </m:r>
                                  </m:sub>
                                </m:sSub>
                                <m:r>
                                  <a:rPr lang="en-US" altLang="zh-CN" sz="1800" b="0" i="1" smtClean="0">
                                    <a:latin typeface="Cambria Math" panose="02040503050406030204" pitchFamily="18" charset="0"/>
                                  </a:rPr>
                                  <m:t>𝑠</m:t>
                                </m:r>
                              </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𝑧</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𝑦</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𝑐</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𝑘</m:t>
                                    </m:r>
                                  </m:e>
                                  <m:sub>
                                    <m:r>
                                      <a:rPr lang="en-US" altLang="zh-CN" sz="1800" b="0" i="1" smtClean="0">
                                        <a:latin typeface="Cambria Math" panose="02040503050406030204" pitchFamily="18" charset="0"/>
                                      </a:rPr>
                                      <m:t>𝑥</m:t>
                                    </m:r>
                                  </m:sub>
                                </m:sSub>
                                <m:r>
                                  <a:rPr lang="en-US" altLang="zh-CN" sz="1800" b="0" i="1" smtClean="0">
                                    <a:latin typeface="Cambria Math" panose="02040503050406030204" pitchFamily="18" charset="0"/>
                                  </a:rPr>
                                  <m:t>𝑠</m:t>
                                </m:r>
                              </m:e>
                              <m:e>
                                <m:sSub>
                                  <m:sSubPr>
                                    <m:ctrlPr>
                                      <a:rPr lang="en-US" altLang="zh-CN" sz="1800" i="1">
                                        <a:latin typeface="Cambria Math" panose="02040503050406030204" pitchFamily="18" charset="0"/>
                                      </a:rPr>
                                    </m:ctrlPr>
                                  </m:sSubPr>
                                  <m:e>
                                    <m:r>
                                      <m:rPr>
                                        <m:brk m:alnAt="7"/>
                                      </m:rPr>
                                      <a:rPr lang="en-US" altLang="zh-CN" sz="1800" i="1">
                                        <a:latin typeface="Cambria Math" panose="02040503050406030204" pitchFamily="18" charset="0"/>
                                      </a:rPr>
                                      <m:t>𝑘</m:t>
                                    </m:r>
                                  </m:e>
                                  <m:sub>
                                    <m:r>
                                      <a:rPr lang="en-US" altLang="zh-CN" sz="1800" b="0" i="1" smtClean="0">
                                        <a:latin typeface="Cambria Math" panose="02040503050406030204" pitchFamily="18" charset="0"/>
                                      </a:rPr>
                                      <m:t>𝑧</m:t>
                                    </m:r>
                                  </m:sub>
                                </m:sSub>
                                <m:sSub>
                                  <m:sSubPr>
                                    <m:ctrlPr>
                                      <a:rPr lang="en-US" altLang="zh-CN" sz="1800" i="1">
                                        <a:latin typeface="Cambria Math" panose="02040503050406030204" pitchFamily="18" charset="0"/>
                                      </a:rPr>
                                    </m:ctrlPr>
                                  </m:sSubPr>
                                  <m:e>
                                    <m:r>
                                      <m:rPr>
                                        <m:brk m:alnAt="7"/>
                                      </m:rPr>
                                      <a:rPr lang="en-US" altLang="zh-CN" sz="1800" i="1">
                                        <a:latin typeface="Cambria Math" panose="02040503050406030204" pitchFamily="18" charset="0"/>
                                      </a:rPr>
                                      <m:t>𝑘</m:t>
                                    </m:r>
                                  </m:e>
                                  <m:sub>
                                    <m:r>
                                      <a:rPr lang="en-US" altLang="zh-CN" sz="1800" b="0" i="1" smtClean="0">
                                        <a:latin typeface="Cambria Math" panose="02040503050406030204" pitchFamily="18" charset="0"/>
                                      </a:rPr>
                                      <m:t>𝑧</m:t>
                                    </m:r>
                                  </m:sub>
                                </m:sSub>
                                <m:d>
                                  <m:dPr>
                                    <m:ctrlPr>
                                      <a:rPr lang="en-US" altLang="zh-CN" sz="1800" i="1">
                                        <a:latin typeface="Cambria Math" panose="02040503050406030204" pitchFamily="18" charset="0"/>
                                      </a:rPr>
                                    </m:ctrlPr>
                                  </m:dPr>
                                  <m:e>
                                    <m:r>
                                      <m:rPr>
                                        <m:brk m:alnAt="7"/>
                                      </m:rPr>
                                      <a:rPr lang="en-US" altLang="zh-CN" sz="1800" i="1">
                                        <a:latin typeface="Cambria Math" panose="02040503050406030204" pitchFamily="18" charset="0"/>
                                      </a:rPr>
                                      <m:t>1</m:t>
                                    </m:r>
                                    <m:r>
                                      <a:rPr lang="en-US" altLang="zh-CN" sz="1800" i="1">
                                        <a:latin typeface="Cambria Math" panose="02040503050406030204" pitchFamily="18" charset="0"/>
                                      </a:rPr>
                                      <m:t>−</m:t>
                                    </m:r>
                                    <m:r>
                                      <a:rPr lang="en-US" altLang="zh-CN" sz="1800" i="1">
                                        <a:latin typeface="Cambria Math" panose="02040503050406030204" pitchFamily="18" charset="0"/>
                                      </a:rPr>
                                      <m:t>𝑐</m:t>
                                    </m:r>
                                  </m:e>
                                </m:d>
                                <m:r>
                                  <m:rPr>
                                    <m:brk m:alnAt="7"/>
                                  </m:rPr>
                                  <a:rPr lang="en-US" altLang="zh-CN" sz="1800" i="1">
                                    <a:latin typeface="Cambria Math" panose="02040503050406030204" pitchFamily="18" charset="0"/>
                                  </a:rPr>
                                  <m:t>+</m:t>
                                </m:r>
                                <m:r>
                                  <a:rPr lang="en-US" altLang="zh-CN" sz="1800" i="1">
                                    <a:latin typeface="Cambria Math" panose="02040503050406030204" pitchFamily="18" charset="0"/>
                                  </a:rPr>
                                  <m:t>𝑐</m:t>
                                </m:r>
                              </m:e>
                              <m:e>
                                <m:r>
                                  <a:rPr lang="en-US" altLang="zh-CN" sz="1800" b="0" i="1" smtClean="0">
                                    <a:latin typeface="Cambria Math" panose="02040503050406030204" pitchFamily="18" charset="0"/>
                                  </a:rPr>
                                  <m:t>0</m:t>
                                </m:r>
                              </m:e>
                            </m:mr>
                            <m:mr>
                              <m:e>
                                <m:r>
                                  <a:rPr lang="en-US" altLang="zh-CN" sz="1800" b="0" i="1" smtClean="0">
                                    <a:latin typeface="Cambria Math" panose="02040503050406030204" pitchFamily="18" charset="0"/>
                                  </a:rPr>
                                  <m:t>0</m:t>
                                </m:r>
                              </m:e>
                              <m:e>
                                <m:r>
                                  <a:rPr lang="en-US" altLang="zh-CN" sz="1800" b="0" i="1" smtClean="0">
                                    <a:latin typeface="Cambria Math" panose="02040503050406030204" pitchFamily="18" charset="0"/>
                                  </a:rPr>
                                  <m:t>0</m:t>
                                </m:r>
                              </m:e>
                              <m:e>
                                <m:r>
                                  <a:rPr lang="en-US" altLang="zh-CN" sz="1800" b="0" i="1" smtClean="0">
                                    <a:latin typeface="Cambria Math" panose="02040503050406030204" pitchFamily="18" charset="0"/>
                                  </a:rPr>
                                  <m:t>0</m:t>
                                </m:r>
                              </m:e>
                              <m:e>
                                <m:r>
                                  <a:rPr lang="en-US" altLang="zh-CN" sz="1800" b="0" i="1" smtClean="0">
                                    <a:latin typeface="Cambria Math" panose="02040503050406030204" pitchFamily="18" charset="0"/>
                                  </a:rPr>
                                  <m:t>1</m:t>
                                </m:r>
                              </m:e>
                            </m:mr>
                          </m:m>
                        </m:e>
                      </m:d>
                      <m:d>
                        <m:dPr>
                          <m:begChr m:val="["/>
                          <m:endChr m:val="]"/>
                          <m:ctrlPr>
                            <a:rPr lang="en-US" altLang="zh-CN" sz="1800" b="0" i="1" smtClean="0">
                              <a:latin typeface="Cambria Math" panose="02040503050406030204" pitchFamily="18" charset="0"/>
                            </a:rPr>
                          </m:ctrlPr>
                        </m:dPr>
                        <m:e>
                          <m:eqArr>
                            <m:eqArrPr>
                              <m:ctrlPr>
                                <a:rPr lang="en-US" altLang="zh-CN" sz="1800" b="0" i="1" smtClean="0">
                                  <a:latin typeface="Cambria Math" panose="02040503050406030204" pitchFamily="18" charset="0"/>
                                </a:rPr>
                              </m:ctrlPr>
                            </m:eqArrPr>
                            <m:e>
                              <m:r>
                                <a:rPr lang="en-US" altLang="zh-CN" sz="1800" b="0" i="1" smtClean="0">
                                  <a:latin typeface="Cambria Math" panose="02040503050406030204" pitchFamily="18" charset="0"/>
                                </a:rPr>
                                <m:t>𝑥</m:t>
                              </m:r>
                            </m:e>
                            <m:e>
                              <m:r>
                                <a:rPr lang="en-US" altLang="zh-CN" sz="1800" b="0" i="1" smtClean="0">
                                  <a:latin typeface="Cambria Math" panose="02040503050406030204" pitchFamily="18" charset="0"/>
                                </a:rPr>
                                <m:t>𝑦</m:t>
                              </m:r>
                            </m:e>
                            <m:e>
                              <m:r>
                                <a:rPr lang="en-US" altLang="zh-CN" sz="1800" b="0" i="1" smtClean="0">
                                  <a:latin typeface="Cambria Math" panose="02040503050406030204" pitchFamily="18" charset="0"/>
                                </a:rPr>
                                <m:t>𝑧</m:t>
                              </m:r>
                            </m:e>
                            <m:e>
                              <m:r>
                                <a:rPr lang="en-US" altLang="zh-CN" sz="1800" b="0" i="1" smtClean="0">
                                  <a:latin typeface="Cambria Math" panose="02040503050406030204" pitchFamily="18" charset="0"/>
                                </a:rPr>
                                <m:t>1</m:t>
                              </m:r>
                            </m:e>
                          </m:eqArr>
                        </m:e>
                      </m:d>
                    </m:oMath>
                  </m:oMathPara>
                </a14:m>
                <a:endParaRPr lang="en-US" altLang="zh-CN" sz="1800" dirty="0" smtClean="0"/>
              </a:p>
              <a:p>
                <a:r>
                  <a:rPr lang="en-US" altLang="zh-CN" dirty="0" smtClean="0">
                    <a:latin typeface="Times New Roman" panose="02020603050405020304" pitchFamily="18" charset="0"/>
                    <a:cs typeface="Times New Roman" panose="02020603050405020304" pitchFamily="18" charset="0"/>
                  </a:rPr>
                  <a:t>Where </a:t>
                </a:r>
                <a:r>
                  <a:rPr lang="en-US" altLang="zh-CN" i="1" dirty="0" smtClean="0">
                    <a:latin typeface="Times New Roman" panose="02020603050405020304" pitchFamily="18" charset="0"/>
                    <a:cs typeface="Times New Roman" panose="02020603050405020304" pitchFamily="18" charset="0"/>
                  </a:rPr>
                  <a:t>c</a:t>
                </a:r>
                <a:r>
                  <a:rPr lang="en-US" altLang="zh-CN" dirty="0" smtClean="0">
                    <a:latin typeface="Times New Roman" panose="02020603050405020304" pitchFamily="18" charset="0"/>
                    <a:cs typeface="Times New Roman" panose="02020603050405020304" pitchFamily="18" charset="0"/>
                  </a:rPr>
                  <a:t> = </a:t>
                </a:r>
                <a:r>
                  <a:rPr lang="en-US" altLang="zh-CN" dirty="0" err="1" smtClean="0">
                    <a:latin typeface="Times New Roman" panose="02020603050405020304" pitchFamily="18" charset="0"/>
                    <a:cs typeface="Times New Roman" panose="02020603050405020304" pitchFamily="18" charset="0"/>
                  </a:rPr>
                  <a:t>cos</a:t>
                </a:r>
                <a:r>
                  <a:rPr lang="en-US" altLang="zh-CN" i="1" dirty="0" err="1" smtClean="0">
                    <a:latin typeface="Times New Roman" panose="02020603050405020304" pitchFamily="18" charset="0"/>
                    <a:cs typeface="Times New Roman" panose="02020603050405020304" pitchFamily="18" charset="0"/>
                  </a:rPr>
                  <a:t>θ</a:t>
                </a:r>
                <a:r>
                  <a:rPr lang="en-US" altLang="zh-CN" dirty="0" smtClean="0">
                    <a:latin typeface="Times New Roman" panose="02020603050405020304" pitchFamily="18" charset="0"/>
                    <a:cs typeface="Times New Roman" panose="02020603050405020304" pitchFamily="18" charset="0"/>
                  </a:rPr>
                  <a:t>, s = </a:t>
                </a:r>
                <a:r>
                  <a:rPr lang="en-US" altLang="zh-CN" dirty="0" err="1" smtClean="0">
                    <a:latin typeface="Times New Roman" panose="02020603050405020304" pitchFamily="18" charset="0"/>
                    <a:cs typeface="Times New Roman" panose="02020603050405020304" pitchFamily="18" charset="0"/>
                  </a:rPr>
                  <a:t>sin</a:t>
                </a:r>
                <a:r>
                  <a:rPr lang="en-US" altLang="zh-CN" i="1" dirty="0" err="1" smtClean="0">
                    <a:latin typeface="Times New Roman" panose="02020603050405020304" pitchFamily="18" charset="0"/>
                    <a:cs typeface="Times New Roman" panose="02020603050405020304" pitchFamily="18" charset="0"/>
                  </a:rPr>
                  <a:t>θ</a:t>
                </a:r>
                <a:endParaRPr lang="zh-CN" altLang="en-US" i="1" dirty="0">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50" y="3225800"/>
                <a:ext cx="7886700" cy="2973388"/>
              </a:xfrm>
              <a:blipFill rotWithShape="1">
                <a:blip r:embed="rId1"/>
                <a:stretch>
                  <a:fillRect b="1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6DD8DBA-21FD-4458-B318-4C26BB37B026}" type="slidenum">
              <a:rPr lang="zh-CN" altLang="en-US" smtClean="0"/>
            </a:fld>
            <a:endParaRPr lang="zh-CN" altLang="en-US"/>
          </a:p>
        </p:txBody>
      </p:sp>
      <p:sp>
        <p:nvSpPr>
          <p:cNvPr id="5" name="椭圆 4"/>
          <p:cNvSpPr/>
          <p:nvPr/>
        </p:nvSpPr>
        <p:spPr>
          <a:xfrm rot="1800000">
            <a:off x="4389324" y="1834721"/>
            <a:ext cx="1080000" cy="622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4306524" y="1743810"/>
            <a:ext cx="854615" cy="148199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5" idx="3"/>
          </p:cNvCxnSpPr>
          <p:nvPr/>
        </p:nvCxnSpPr>
        <p:spPr>
          <a:xfrm flipV="1">
            <a:off x="4305970" y="2145895"/>
            <a:ext cx="182576" cy="10799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5" idx="6"/>
          </p:cNvCxnSpPr>
          <p:nvPr/>
        </p:nvCxnSpPr>
        <p:spPr>
          <a:xfrm flipV="1">
            <a:off x="4305970" y="2416121"/>
            <a:ext cx="1091008" cy="809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150270" y="1900973"/>
            <a:ext cx="385042"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p</a:t>
            </a:r>
            <a:endParaRPr lang="zh-CN" altLang="en-US" sz="28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5341640" y="2145801"/>
            <a:ext cx="461986"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p</a:t>
            </a:r>
            <a:r>
              <a:rPr lang="en-US" altLang="zh-CN" sz="2800" i="1" dirty="0" smtClean="0">
                <a:latin typeface="Times New Roman" panose="02020603050405020304" pitchFamily="18" charset="0"/>
                <a:cs typeface="Times New Roman" panose="02020603050405020304" pitchFamily="18" charset="0"/>
              </a:rPr>
              <a:t>'</a:t>
            </a:r>
            <a:endParaRPr lang="zh-CN" altLang="en-US" sz="2800" i="1" dirty="0">
              <a:latin typeface="Times New Roman" panose="02020603050405020304" pitchFamily="18" charset="0"/>
              <a:cs typeface="Times New Roman" panose="02020603050405020304" pitchFamily="18" charset="0"/>
            </a:endParaRPr>
          </a:p>
        </p:txBody>
      </p:sp>
      <p:sp>
        <p:nvSpPr>
          <p:cNvPr id="26" name="饼形 25"/>
          <p:cNvSpPr/>
          <p:nvPr/>
        </p:nvSpPr>
        <p:spPr>
          <a:xfrm rot="1800000">
            <a:off x="4618905" y="1965800"/>
            <a:ext cx="622800" cy="360000"/>
          </a:xfrm>
          <a:prstGeom prst="pie">
            <a:avLst>
              <a:gd name="adj1" fmla="val 7318"/>
              <a:gd name="adj2" fmla="val 895470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9" name="直接连接符 8"/>
          <p:cNvCxnSpPr>
            <a:stCxn id="5" idx="6"/>
          </p:cNvCxnSpPr>
          <p:nvPr/>
        </p:nvCxnSpPr>
        <p:spPr>
          <a:xfrm flipH="1" flipV="1">
            <a:off x="4929324" y="2145801"/>
            <a:ext cx="467654" cy="270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5" idx="3"/>
          </p:cNvCxnSpPr>
          <p:nvPr/>
        </p:nvCxnSpPr>
        <p:spPr>
          <a:xfrm flipH="1">
            <a:off x="4488546" y="2145801"/>
            <a:ext cx="440778" cy="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081331" y="1375188"/>
            <a:ext cx="385042"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k</a:t>
            </a:r>
            <a:endParaRPr lang="zh-CN" altLang="en-US" sz="2800" b="1"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4691012" y="2048374"/>
            <a:ext cx="360996"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θ</a:t>
            </a:r>
            <a:endParaRPr lang="zh-CN" altLang="en-US" sz="28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旋转公式的记忆法则</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1690689"/>
                <a:ext cx="7886700" cy="4486275"/>
              </a:xfrm>
            </p:spPr>
            <p:txBody>
              <a:bodyPr>
                <a:normAutofit/>
              </a:body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楷体" panose="02010609060101010101" pitchFamily="49" charset="-122"/>
                        </a:rPr>
                        <m:t>𝑅</m:t>
                      </m:r>
                      <m:r>
                        <a:rPr lang="en-US" altLang="zh-CN" sz="2400" b="0" i="1" smtClean="0">
                          <a:latin typeface="Cambria Math" panose="02040503050406030204" pitchFamily="18" charset="0"/>
                          <a:ea typeface="楷体" panose="02010609060101010101" pitchFamily="49" charset="-122"/>
                        </a:rPr>
                        <m:t>=</m:t>
                      </m:r>
                      <m:func>
                        <m:funcPr>
                          <m:ctrlPr>
                            <a:rPr lang="en-US" altLang="zh-CN" sz="2400" b="0" i="1" smtClean="0">
                              <a:latin typeface="Cambria Math" panose="02040503050406030204" pitchFamily="18" charset="0"/>
                              <a:ea typeface="楷体" panose="02010609060101010101" pitchFamily="49" charset="-122"/>
                            </a:rPr>
                          </m:ctrlPr>
                        </m:funcPr>
                        <m:fName>
                          <m:r>
                            <m:rPr>
                              <m:sty m:val="p"/>
                            </m:rPr>
                            <a:rPr lang="en-US" altLang="zh-CN" sz="2400" b="0" i="0" smtClean="0">
                              <a:latin typeface="Cambria Math" panose="02040503050406030204" pitchFamily="18" charset="0"/>
                              <a:ea typeface="楷体" panose="02010609060101010101" pitchFamily="49" charset="-122"/>
                            </a:rPr>
                            <m:t>cos</m:t>
                          </m:r>
                        </m:fName>
                        <m:e>
                          <m:r>
                            <a:rPr lang="en-US" altLang="zh-CN" sz="2400" b="0" i="1" smtClean="0">
                              <a:latin typeface="Cambria Math" panose="02040503050406030204" pitchFamily="18" charset="0"/>
                              <a:ea typeface="楷体" panose="02010609060101010101" pitchFamily="49" charset="-122"/>
                            </a:rPr>
                            <m:t>𝜃</m:t>
                          </m:r>
                        </m:e>
                      </m:func>
                      <m:d>
                        <m:dPr>
                          <m:begChr m:val="["/>
                          <m:endChr m:val="]"/>
                          <m:ctrlPr>
                            <a:rPr lang="en-US" altLang="zh-CN" sz="2400" b="0" i="1" smtClean="0">
                              <a:latin typeface="Cambria Math" panose="02040503050406030204" pitchFamily="18" charset="0"/>
                              <a:ea typeface="楷体" panose="02010609060101010101" pitchFamily="49" charset="-122"/>
                            </a:rPr>
                          </m:ctrlPr>
                        </m:dPr>
                        <m:e>
                          <m:m>
                            <m:mPr>
                              <m:mcs>
                                <m:mc>
                                  <m:mcPr>
                                    <m:count m:val="3"/>
                                    <m:mcJc m:val="center"/>
                                  </m:mcPr>
                                </m:mc>
                              </m:mcs>
                              <m:ctrlPr>
                                <a:rPr lang="en-US" altLang="zh-CN" sz="2400" b="0" i="1" smtClean="0">
                                  <a:latin typeface="Cambria Math" panose="02040503050406030204" pitchFamily="18" charset="0"/>
                                  <a:ea typeface="楷体" panose="02010609060101010101" pitchFamily="49" charset="-122"/>
                                </a:rPr>
                              </m:ctrlPr>
                            </m:mPr>
                            <m:mr>
                              <m:e>
                                <m:r>
                                  <m:rPr>
                                    <m:brk m:alnAt="7"/>
                                  </m:rPr>
                                  <a:rPr lang="en-US" altLang="zh-CN" sz="2400" b="0" i="1" smtClean="0">
                                    <a:latin typeface="Cambria Math" panose="02040503050406030204" pitchFamily="18" charset="0"/>
                                    <a:ea typeface="楷体" panose="02010609060101010101" pitchFamily="49" charset="-122"/>
                                  </a:rPr>
                                  <m:t>1</m:t>
                                </m:r>
                              </m:e>
                              <m:e>
                                <m:r>
                                  <a:rPr lang="en-US" altLang="zh-CN" sz="2400" b="0" i="1" smtClean="0">
                                    <a:latin typeface="Cambria Math" panose="02040503050406030204" pitchFamily="18" charset="0"/>
                                    <a:ea typeface="楷体" panose="02010609060101010101" pitchFamily="49" charset="-122"/>
                                  </a:rPr>
                                  <m:t>0</m:t>
                                </m:r>
                              </m:e>
                              <m:e>
                                <m:r>
                                  <a:rPr lang="en-US" altLang="zh-CN" sz="2400" b="0" i="1" smtClean="0">
                                    <a:latin typeface="Cambria Math" panose="02040503050406030204" pitchFamily="18" charset="0"/>
                                    <a:ea typeface="楷体" panose="02010609060101010101" pitchFamily="49" charset="-122"/>
                                  </a:rPr>
                                  <m:t>0</m:t>
                                </m:r>
                              </m:e>
                            </m:mr>
                            <m:mr>
                              <m:e>
                                <m:r>
                                  <a:rPr lang="en-US" altLang="zh-CN" sz="2400" b="0" i="1" smtClean="0">
                                    <a:latin typeface="Cambria Math" panose="02040503050406030204" pitchFamily="18" charset="0"/>
                                    <a:ea typeface="楷体" panose="02010609060101010101" pitchFamily="49" charset="-122"/>
                                  </a:rPr>
                                  <m:t>0</m:t>
                                </m:r>
                              </m:e>
                              <m:e>
                                <m:r>
                                  <a:rPr lang="en-US" altLang="zh-CN" sz="2400" b="0" i="1" smtClean="0">
                                    <a:latin typeface="Cambria Math" panose="02040503050406030204" pitchFamily="18" charset="0"/>
                                    <a:ea typeface="楷体" panose="02010609060101010101" pitchFamily="49" charset="-122"/>
                                  </a:rPr>
                                  <m:t>1</m:t>
                                </m:r>
                              </m:e>
                              <m:e>
                                <m:r>
                                  <a:rPr lang="en-US" altLang="zh-CN" sz="2400" b="0" i="1" smtClean="0">
                                    <a:latin typeface="Cambria Math" panose="02040503050406030204" pitchFamily="18" charset="0"/>
                                    <a:ea typeface="楷体" panose="02010609060101010101" pitchFamily="49" charset="-122"/>
                                  </a:rPr>
                                  <m:t>0</m:t>
                                </m:r>
                              </m:e>
                            </m:mr>
                            <m:mr>
                              <m:e>
                                <m:r>
                                  <a:rPr lang="en-US" altLang="zh-CN" sz="2400" b="0" i="1" smtClean="0">
                                    <a:latin typeface="Cambria Math" panose="02040503050406030204" pitchFamily="18" charset="0"/>
                                    <a:ea typeface="楷体" panose="02010609060101010101" pitchFamily="49" charset="-122"/>
                                  </a:rPr>
                                  <m:t>0</m:t>
                                </m:r>
                              </m:e>
                              <m:e>
                                <m:r>
                                  <a:rPr lang="en-US" altLang="zh-CN" sz="2400" b="0" i="1" smtClean="0">
                                    <a:latin typeface="Cambria Math" panose="02040503050406030204" pitchFamily="18" charset="0"/>
                                    <a:ea typeface="楷体" panose="02010609060101010101" pitchFamily="49" charset="-122"/>
                                  </a:rPr>
                                  <m:t>0</m:t>
                                </m:r>
                              </m:e>
                              <m:e>
                                <m:r>
                                  <a:rPr lang="en-US" altLang="zh-CN" sz="2400" b="0" i="1" smtClean="0">
                                    <a:latin typeface="Cambria Math" panose="02040503050406030204" pitchFamily="18" charset="0"/>
                                    <a:ea typeface="楷体" panose="02010609060101010101" pitchFamily="49" charset="-122"/>
                                  </a:rPr>
                                  <m:t>1</m:t>
                                </m:r>
                              </m:e>
                            </m:mr>
                          </m:m>
                        </m:e>
                      </m:d>
                      <m:r>
                        <a:rPr lang="en-US" altLang="zh-CN" sz="2400" b="0" i="1" smtClean="0">
                          <a:latin typeface="Cambria Math" panose="02040503050406030204" pitchFamily="18" charset="0"/>
                          <a:ea typeface="楷体" panose="02010609060101010101" pitchFamily="49" charset="-122"/>
                        </a:rPr>
                        <m:t>+</m:t>
                      </m:r>
                      <m:d>
                        <m:dPr>
                          <m:ctrlPr>
                            <a:rPr lang="en-US" altLang="zh-CN" sz="2400" b="0" i="1" smtClean="0">
                              <a:latin typeface="Cambria Math" panose="02040503050406030204" pitchFamily="18" charset="0"/>
                              <a:ea typeface="楷体" panose="02010609060101010101" pitchFamily="49" charset="-122"/>
                            </a:rPr>
                          </m:ctrlPr>
                        </m:dPr>
                        <m:e>
                          <m:r>
                            <a:rPr lang="en-US" altLang="zh-CN" sz="2400" b="0" i="1" smtClean="0">
                              <a:latin typeface="Cambria Math" panose="02040503050406030204" pitchFamily="18" charset="0"/>
                              <a:ea typeface="楷体" panose="02010609060101010101" pitchFamily="49" charset="-122"/>
                            </a:rPr>
                            <m:t>1</m:t>
                          </m:r>
                          <m:r>
                            <a:rPr lang="en-US" altLang="zh-CN" sz="2400" b="0" i="1" smtClean="0">
                              <a:latin typeface="Cambria Math" panose="02040503050406030204" pitchFamily="18" charset="0"/>
                              <a:ea typeface="楷体" panose="02010609060101010101" pitchFamily="49" charset="-122"/>
                            </a:rPr>
                            <m:t>−</m:t>
                          </m:r>
                          <m:func>
                            <m:funcPr>
                              <m:ctrlPr>
                                <a:rPr lang="en-US" altLang="zh-CN" sz="2400" b="0" i="1" smtClean="0">
                                  <a:latin typeface="Cambria Math" panose="02040503050406030204" pitchFamily="18" charset="0"/>
                                  <a:ea typeface="楷体" panose="02010609060101010101" pitchFamily="49" charset="-122"/>
                                </a:rPr>
                              </m:ctrlPr>
                            </m:funcPr>
                            <m:fName>
                              <m:r>
                                <m:rPr>
                                  <m:sty m:val="p"/>
                                </m:rPr>
                                <a:rPr lang="en-US" altLang="zh-CN" sz="2400" b="0" i="0" smtClean="0">
                                  <a:latin typeface="Cambria Math" panose="02040503050406030204" pitchFamily="18" charset="0"/>
                                  <a:ea typeface="楷体" panose="02010609060101010101" pitchFamily="49" charset="-122"/>
                                </a:rPr>
                                <m:t>cos</m:t>
                              </m:r>
                            </m:fName>
                            <m:e>
                              <m:r>
                                <a:rPr lang="en-US" altLang="zh-CN" sz="2400" b="0" i="1" smtClean="0">
                                  <a:latin typeface="Cambria Math" panose="02040503050406030204" pitchFamily="18" charset="0"/>
                                  <a:ea typeface="楷体" panose="02010609060101010101" pitchFamily="49" charset="-122"/>
                                </a:rPr>
                                <m:t>𝜃</m:t>
                              </m:r>
                            </m:e>
                          </m:func>
                        </m:e>
                      </m:d>
                      <m:d>
                        <m:dPr>
                          <m:begChr m:val="["/>
                          <m:endChr m:val="]"/>
                          <m:ctrlPr>
                            <a:rPr lang="en-US" altLang="zh-CN" sz="2400" b="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sz="2400" b="0" i="1" smtClean="0">
                                  <a:latin typeface="Cambria Math" panose="02040503050406030204" pitchFamily="18" charset="0"/>
                                  <a:ea typeface="楷体" panose="02010609060101010101" pitchFamily="49" charset="-122"/>
                                </a:rPr>
                              </m:ctrlPr>
                            </m:mPr>
                            <m:mr>
                              <m:e>
                                <m:sSub>
                                  <m:sSubPr>
                                    <m:ctrlPr>
                                      <a:rPr lang="en-US" altLang="zh-CN" sz="2400" b="0" i="1" smtClean="0">
                                        <a:latin typeface="Cambria Math" panose="02040503050406030204" pitchFamily="18" charset="0"/>
                                        <a:ea typeface="楷体" panose="02010609060101010101" pitchFamily="49" charset="-122"/>
                                      </a:rPr>
                                    </m:ctrlPr>
                                  </m:sSubPr>
                                  <m:e>
                                    <m:r>
                                      <m:rPr>
                                        <m:brk m:alnAt="7"/>
                                      </m:rPr>
                                      <a:rPr lang="en-US" altLang="zh-CN" sz="2400" b="0" i="1" smtClean="0">
                                        <a:latin typeface="Cambria Math" panose="02040503050406030204" pitchFamily="18" charset="0"/>
                                        <a:ea typeface="楷体" panose="02010609060101010101" pitchFamily="49" charset="-122"/>
                                      </a:rPr>
                                      <m:t>𝑘</m:t>
                                    </m:r>
                                  </m:e>
                                  <m:sub>
                                    <m:r>
                                      <m:rPr>
                                        <m:brk m:alnAt="7"/>
                                      </m:rPr>
                                      <a:rPr lang="en-US" altLang="zh-CN" sz="2400" b="0" i="1" smtClean="0">
                                        <a:latin typeface="Cambria Math" panose="02040503050406030204" pitchFamily="18" charset="0"/>
                                        <a:ea typeface="楷体" panose="02010609060101010101" pitchFamily="49" charset="-122"/>
                                      </a:rPr>
                                      <m:t>𝑥</m:t>
                                    </m:r>
                                  </m:sub>
                                </m:sSub>
                              </m:e>
                            </m:mr>
                            <m:mr>
                              <m:e>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𝑘</m:t>
                                    </m:r>
                                  </m:e>
                                  <m:sub>
                                    <m:r>
                                      <a:rPr lang="en-US" altLang="zh-CN" sz="2400" b="0" i="1" smtClean="0">
                                        <a:latin typeface="Cambria Math" panose="02040503050406030204" pitchFamily="18" charset="0"/>
                                        <a:ea typeface="楷体" panose="02010609060101010101" pitchFamily="49" charset="-122"/>
                                      </a:rPr>
                                      <m:t>𝑦</m:t>
                                    </m:r>
                                  </m:sub>
                                </m:sSub>
                              </m:e>
                            </m:mr>
                            <m:mr>
                              <m:e>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𝑘</m:t>
                                    </m:r>
                                  </m:e>
                                  <m:sub>
                                    <m:r>
                                      <a:rPr lang="en-US" altLang="zh-CN" sz="2400" b="0" i="1" smtClean="0">
                                        <a:latin typeface="Cambria Math" panose="02040503050406030204" pitchFamily="18" charset="0"/>
                                        <a:ea typeface="楷体" panose="02010609060101010101" pitchFamily="49" charset="-122"/>
                                      </a:rPr>
                                      <m:t>𝑧</m:t>
                                    </m:r>
                                  </m:sub>
                                </m:sSub>
                              </m:e>
                            </m:mr>
                          </m:m>
                        </m:e>
                      </m:d>
                      <m:d>
                        <m:dPr>
                          <m:begChr m:val="["/>
                          <m:endChr m:val="]"/>
                          <m:ctrlPr>
                            <a:rPr lang="en-US" altLang="zh-CN" sz="2400" b="0" i="1" smtClean="0">
                              <a:latin typeface="Cambria Math" panose="02040503050406030204" pitchFamily="18" charset="0"/>
                              <a:ea typeface="楷体" panose="02010609060101010101" pitchFamily="49" charset="-122"/>
                            </a:rPr>
                          </m:ctrlPr>
                        </m:dPr>
                        <m:e>
                          <m:m>
                            <m:mPr>
                              <m:mcs>
                                <m:mc>
                                  <m:mcPr>
                                    <m:count m:val="3"/>
                                    <m:mcJc m:val="center"/>
                                  </m:mcPr>
                                </m:mc>
                              </m:mcs>
                              <m:ctrlPr>
                                <a:rPr lang="en-US" altLang="zh-CN" sz="2400" b="0" i="1" smtClean="0">
                                  <a:latin typeface="Cambria Math" panose="02040503050406030204" pitchFamily="18" charset="0"/>
                                  <a:ea typeface="楷体" panose="02010609060101010101" pitchFamily="49" charset="-122"/>
                                </a:rPr>
                              </m:ctrlPr>
                            </m:mPr>
                            <m:mr>
                              <m:e>
                                <m:sSub>
                                  <m:sSubPr>
                                    <m:ctrlPr>
                                      <a:rPr lang="en-US" altLang="zh-CN" sz="2400" b="0" i="1" smtClean="0">
                                        <a:latin typeface="Cambria Math" panose="02040503050406030204" pitchFamily="18" charset="0"/>
                                        <a:ea typeface="楷体" panose="02010609060101010101" pitchFamily="49" charset="-122"/>
                                      </a:rPr>
                                    </m:ctrlPr>
                                  </m:sSubPr>
                                  <m:e>
                                    <m:r>
                                      <m:rPr>
                                        <m:brk m:alnAt="7"/>
                                      </m:rPr>
                                      <a:rPr lang="en-US" altLang="zh-CN" sz="2400" b="0" i="1" smtClean="0">
                                        <a:latin typeface="Cambria Math" panose="02040503050406030204" pitchFamily="18" charset="0"/>
                                        <a:ea typeface="楷体" panose="02010609060101010101" pitchFamily="49" charset="-122"/>
                                      </a:rPr>
                                      <m:t>𝑘</m:t>
                                    </m:r>
                                  </m:e>
                                  <m:sub>
                                    <m:r>
                                      <m:rPr>
                                        <m:brk m:alnAt="7"/>
                                      </m:rPr>
                                      <a:rPr lang="en-US" altLang="zh-CN" sz="2400" b="0" i="1" smtClean="0">
                                        <a:latin typeface="Cambria Math" panose="02040503050406030204" pitchFamily="18" charset="0"/>
                                        <a:ea typeface="楷体" panose="02010609060101010101" pitchFamily="49" charset="-122"/>
                                      </a:rPr>
                                      <m:t>𝑥</m:t>
                                    </m:r>
                                  </m:sub>
                                </m:sSub>
                              </m:e>
                              <m:e>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𝑘</m:t>
                                    </m:r>
                                  </m:e>
                                  <m:sub>
                                    <m:r>
                                      <a:rPr lang="en-US" altLang="zh-CN" sz="2400" b="0" i="1" smtClean="0">
                                        <a:latin typeface="Cambria Math" panose="02040503050406030204" pitchFamily="18" charset="0"/>
                                        <a:ea typeface="楷体" panose="02010609060101010101" pitchFamily="49" charset="-122"/>
                                      </a:rPr>
                                      <m:t>𝑦</m:t>
                                    </m:r>
                                  </m:sub>
                                </m:sSub>
                              </m:e>
                              <m:e>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𝑘</m:t>
                                    </m:r>
                                  </m:e>
                                  <m:sub>
                                    <m:r>
                                      <a:rPr lang="en-US" altLang="zh-CN" sz="2400" b="0" i="1" smtClean="0">
                                        <a:latin typeface="Cambria Math" panose="02040503050406030204" pitchFamily="18" charset="0"/>
                                        <a:ea typeface="楷体" panose="02010609060101010101" pitchFamily="49" charset="-122"/>
                                      </a:rPr>
                                      <m:t>𝑧</m:t>
                                    </m:r>
                                  </m:sub>
                                </m:sSub>
                              </m:e>
                            </m:mr>
                          </m:m>
                        </m:e>
                      </m:d>
                    </m:oMath>
                  </m:oMathPara>
                </a14:m>
                <a:endParaRPr lang="en-US" altLang="zh-CN" sz="2400" b="0" i="1" dirty="0" smtClean="0">
                  <a:latin typeface="Cambria Math" panose="02040503050406030204" pitchFamily="18" charset="0"/>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楷体" panose="02010609060101010101" pitchFamily="49" charset="-122"/>
                        </a:rPr>
                        <m:t>+</m:t>
                      </m:r>
                      <m:func>
                        <m:funcPr>
                          <m:ctrlPr>
                            <a:rPr lang="en-US" altLang="zh-CN" sz="2400" b="0" i="1" smtClean="0">
                              <a:latin typeface="Cambria Math" panose="02040503050406030204" pitchFamily="18" charset="0"/>
                              <a:ea typeface="楷体" panose="02010609060101010101" pitchFamily="49" charset="-122"/>
                            </a:rPr>
                          </m:ctrlPr>
                        </m:funcPr>
                        <m:fName>
                          <m:r>
                            <m:rPr>
                              <m:sty m:val="p"/>
                            </m:rPr>
                            <a:rPr lang="en-US" altLang="zh-CN" sz="2400" b="0" i="0" smtClean="0">
                              <a:latin typeface="Cambria Math" panose="02040503050406030204" pitchFamily="18" charset="0"/>
                              <a:ea typeface="楷体" panose="02010609060101010101" pitchFamily="49" charset="-122"/>
                            </a:rPr>
                            <m:t>sin</m:t>
                          </m:r>
                        </m:fName>
                        <m:e>
                          <m:r>
                            <a:rPr lang="en-US" altLang="zh-CN" sz="2400" b="0" i="1" smtClean="0">
                              <a:latin typeface="Cambria Math" panose="02040503050406030204" pitchFamily="18" charset="0"/>
                              <a:ea typeface="楷体" panose="02010609060101010101" pitchFamily="49" charset="-122"/>
                            </a:rPr>
                            <m:t>𝜃</m:t>
                          </m:r>
                        </m:e>
                      </m:func>
                      <m:d>
                        <m:dPr>
                          <m:begChr m:val="["/>
                          <m:endChr m:val="]"/>
                          <m:ctrlPr>
                            <a:rPr lang="en-US" altLang="zh-CN" sz="2400" b="0" i="1" smtClean="0">
                              <a:latin typeface="Cambria Math" panose="02040503050406030204" pitchFamily="18" charset="0"/>
                              <a:ea typeface="楷体" panose="02010609060101010101" pitchFamily="49" charset="-122"/>
                            </a:rPr>
                          </m:ctrlPr>
                        </m:dPr>
                        <m:e>
                          <m:m>
                            <m:mPr>
                              <m:mcs>
                                <m:mc>
                                  <m:mcPr>
                                    <m:count m:val="3"/>
                                    <m:mcJc m:val="center"/>
                                  </m:mcPr>
                                </m:mc>
                              </m:mcs>
                              <m:ctrlPr>
                                <a:rPr lang="en-US" altLang="zh-CN" sz="2400" b="0" i="1" smtClean="0">
                                  <a:latin typeface="Cambria Math" panose="02040503050406030204" pitchFamily="18" charset="0"/>
                                  <a:ea typeface="楷体" panose="02010609060101010101" pitchFamily="49" charset="-122"/>
                                </a:rPr>
                              </m:ctrlPr>
                            </m:mPr>
                            <m:mr>
                              <m:e>
                                <m:r>
                                  <m:rPr>
                                    <m:brk m:alnAt="7"/>
                                  </m:rPr>
                                  <a:rPr lang="en-US" altLang="zh-CN" sz="2400" b="0" i="1" smtClean="0">
                                    <a:latin typeface="Cambria Math" panose="02040503050406030204" pitchFamily="18" charset="0"/>
                                    <a:ea typeface="楷体" panose="02010609060101010101" pitchFamily="49" charset="-122"/>
                                  </a:rPr>
                                  <m:t>0</m:t>
                                </m:r>
                              </m:e>
                              <m:e>
                                <m:r>
                                  <a:rPr lang="en-US" altLang="zh-CN" sz="2400" b="0" i="1" smtClean="0">
                                    <a:latin typeface="Cambria Math" panose="02040503050406030204" pitchFamily="18" charset="0"/>
                                    <a:ea typeface="楷体" panose="02010609060101010101" pitchFamily="49" charset="-122"/>
                                  </a:rPr>
                                  <m:t>−</m:t>
                                </m:r>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𝑘</m:t>
                                    </m:r>
                                  </m:e>
                                  <m:sub>
                                    <m:r>
                                      <a:rPr lang="en-US" altLang="zh-CN" sz="2400" b="0" i="1" smtClean="0">
                                        <a:latin typeface="Cambria Math" panose="02040503050406030204" pitchFamily="18" charset="0"/>
                                        <a:ea typeface="楷体" panose="02010609060101010101" pitchFamily="49" charset="-122"/>
                                      </a:rPr>
                                      <m:t>𝑧</m:t>
                                    </m:r>
                                  </m:sub>
                                </m:sSub>
                              </m:e>
                              <m:e>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𝑘</m:t>
                                    </m:r>
                                  </m:e>
                                  <m:sub>
                                    <m:r>
                                      <a:rPr lang="en-US" altLang="zh-CN" sz="2400" b="0" i="1" smtClean="0">
                                        <a:latin typeface="Cambria Math" panose="02040503050406030204" pitchFamily="18" charset="0"/>
                                        <a:ea typeface="楷体" panose="02010609060101010101" pitchFamily="49" charset="-122"/>
                                      </a:rPr>
                                      <m:t>𝑦</m:t>
                                    </m:r>
                                  </m:sub>
                                </m:sSub>
                              </m:e>
                            </m:mr>
                            <m:mr>
                              <m:e>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𝑘</m:t>
                                    </m:r>
                                  </m:e>
                                  <m:sub>
                                    <m:r>
                                      <a:rPr lang="en-US" altLang="zh-CN" sz="2400" b="0" i="1" smtClean="0">
                                        <a:latin typeface="Cambria Math" panose="02040503050406030204" pitchFamily="18" charset="0"/>
                                        <a:ea typeface="楷体" panose="02010609060101010101" pitchFamily="49" charset="-122"/>
                                      </a:rPr>
                                      <m:t>𝑧</m:t>
                                    </m:r>
                                  </m:sub>
                                </m:sSub>
                              </m:e>
                              <m:e>
                                <m:r>
                                  <a:rPr lang="en-US" altLang="zh-CN" sz="2400" b="0" i="1" smtClean="0">
                                    <a:latin typeface="Cambria Math" panose="02040503050406030204" pitchFamily="18" charset="0"/>
                                    <a:ea typeface="楷体" panose="02010609060101010101" pitchFamily="49" charset="-122"/>
                                  </a:rPr>
                                  <m:t>0</m:t>
                                </m:r>
                              </m:e>
                              <m:e>
                                <m:r>
                                  <a:rPr lang="en-US" altLang="zh-CN" sz="2400" b="0" i="1" smtClean="0">
                                    <a:latin typeface="Cambria Math" panose="02040503050406030204" pitchFamily="18" charset="0"/>
                                    <a:ea typeface="楷体" panose="02010609060101010101" pitchFamily="49" charset="-122"/>
                                  </a:rPr>
                                  <m:t>−</m:t>
                                </m:r>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𝑘</m:t>
                                    </m:r>
                                  </m:e>
                                  <m:sub>
                                    <m:r>
                                      <a:rPr lang="en-US" altLang="zh-CN" sz="2400" b="0" i="1" smtClean="0">
                                        <a:latin typeface="Cambria Math" panose="02040503050406030204" pitchFamily="18" charset="0"/>
                                        <a:ea typeface="楷体" panose="02010609060101010101" pitchFamily="49" charset="-122"/>
                                      </a:rPr>
                                      <m:t>𝑥</m:t>
                                    </m:r>
                                  </m:sub>
                                </m:sSub>
                              </m:e>
                            </m:mr>
                            <m:mr>
                              <m:e>
                                <m:r>
                                  <a:rPr lang="en-US" altLang="zh-CN" sz="2400" b="0" i="1" smtClean="0">
                                    <a:latin typeface="Cambria Math" panose="02040503050406030204" pitchFamily="18" charset="0"/>
                                    <a:ea typeface="楷体" panose="02010609060101010101" pitchFamily="49" charset="-122"/>
                                  </a:rPr>
                                  <m:t>−</m:t>
                                </m:r>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𝑘</m:t>
                                    </m:r>
                                  </m:e>
                                  <m:sub>
                                    <m:r>
                                      <a:rPr lang="en-US" altLang="zh-CN" sz="2400" b="0" i="1" smtClean="0">
                                        <a:latin typeface="Cambria Math" panose="02040503050406030204" pitchFamily="18" charset="0"/>
                                        <a:ea typeface="楷体" panose="02010609060101010101" pitchFamily="49" charset="-122"/>
                                      </a:rPr>
                                      <m:t>𝑦</m:t>
                                    </m:r>
                                  </m:sub>
                                </m:sSub>
                              </m:e>
                              <m:e>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𝑘</m:t>
                                    </m:r>
                                  </m:e>
                                  <m:sub>
                                    <m:r>
                                      <a:rPr lang="en-US" altLang="zh-CN" sz="2400" b="0" i="1" smtClean="0">
                                        <a:latin typeface="Cambria Math" panose="02040503050406030204" pitchFamily="18" charset="0"/>
                                        <a:ea typeface="楷体" panose="02010609060101010101" pitchFamily="49" charset="-122"/>
                                      </a:rPr>
                                      <m:t>𝑥</m:t>
                                    </m:r>
                                  </m:sub>
                                </m:sSub>
                              </m:e>
                              <m:e>
                                <m:r>
                                  <a:rPr lang="en-US" altLang="zh-CN" sz="2400" b="0" i="1" smtClean="0">
                                    <a:latin typeface="Cambria Math" panose="02040503050406030204" pitchFamily="18" charset="0"/>
                                    <a:ea typeface="楷体" panose="02010609060101010101" pitchFamily="49" charset="-122"/>
                                  </a:rPr>
                                  <m:t>0</m:t>
                                </m:r>
                              </m:e>
                            </m:mr>
                          </m:m>
                        </m:e>
                      </m:d>
                    </m:oMath>
                  </m:oMathPara>
                </a14:m>
                <a:endParaRPr lang="en-US" altLang="zh-CN" sz="2400" b="0" dirty="0" smtClean="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旋转公式的三个组成部分：</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缩放部分：单位矩阵配上系数</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cos</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endParaRPr lang="en-US" altLang="zh-CN" i="1"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楷体" panose="02010609060101010101" pitchFamily="49" charset="-122"/>
                    <a:ea typeface="楷体" panose="02010609060101010101" pitchFamily="49" charset="-122"/>
                  </a:rPr>
                  <a:t>投影部分：张量积矩阵配上系数</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cos</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楷体" panose="02010609060101010101" pitchFamily="49" charset="-122"/>
                    <a:ea typeface="楷体" panose="02010609060101010101" pitchFamily="49" charset="-122"/>
                  </a:rPr>
                  <a:t>正交部分：反对称矩阵配上系数</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sin</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endParaRPr lang="zh-CN" altLang="en-US" i="1" dirty="0">
                  <a:latin typeface="楷体" panose="02010609060101010101" pitchFamily="49" charset="-122"/>
                  <a:ea typeface="楷体" panose="02010609060101010101" pitchFamily="49"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50" y="1690689"/>
                <a:ext cx="7886700" cy="4486275"/>
              </a:xfrm>
              <a:blipFill rotWithShape="1">
                <a:blip r:embed="rId1"/>
                <a:stretch>
                  <a:fillRect t="-7" b="7"/>
                </a:stretch>
              </a:blipFill>
            </p:spPr>
            <p:txBody>
              <a:bodyPr/>
              <a:lstStyle/>
              <a:p>
                <a:r>
                  <a:rPr lang="zh-CN" altLang="en-US">
                    <a:noFill/>
                  </a:rPr>
                  <a:t> </a:t>
                </a:r>
              </a:p>
            </p:txBody>
          </p:sp>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旋转公式的推导思路</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向量方程法：把被旋转的向量分解为沿旋转轴和垂直旋转轴的部分，用微分方程求解垂直于旋转轴的部分</a:t>
            </a:r>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微分方程法</a:t>
            </a:r>
            <a:r>
              <a:rPr lang="zh-CN" altLang="en-US" dirty="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把旋转变换视为一种运动，求解转动的微分方程</a:t>
            </a:r>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复合变换法：把旋转变换视为两个反射变换的乘积，对矩阵运算做推导</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利用点积构造投影</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向量</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在向量</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上的投影长度：</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𝐚</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b="1"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𝐚</m:t>
                              </m:r>
                            </m:e>
                            <m:sub>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sub>
                          </m:sSub>
                        </m:e>
                      </m:d>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b="1"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𝐚</m:t>
                              </m:r>
                            </m:e>
                            <m:sub>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sub>
                          </m:sSub>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𝐚</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num>
                        <m:den>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e>
                          </m:d>
                        </m:den>
                      </m:f>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沿着向量</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的单位向量：</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e>
                      </m:d>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𝐞</m:t>
                          </m:r>
                        </m:e>
                        <m:sub>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1"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𝐞</m:t>
                          </m:r>
                        </m:e>
                        <m:sub>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num>
                        <m:den>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e>
                          </m:d>
                        </m:den>
                      </m:f>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向量</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沿着向量</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b</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的分量：</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𝐚</m:t>
                          </m:r>
                        </m:e>
                        <m:sub>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b="1"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𝐚</m:t>
                              </m:r>
                            </m:e>
                            <m:sub>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sub>
                          </m:sSub>
                        </m:e>
                      </m:d>
                      <m:sSub>
                        <m:sSubPr>
                          <m:ctrlPr>
                            <a:rPr lang="en-US" altLang="zh-CN" b="1"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𝐞</m:t>
                          </m:r>
                        </m:e>
                        <m:sub>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𝐚</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num>
                        <m:den>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e>
                          </m:d>
                        </m:den>
                      </m:f>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num>
                        <m:den>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e>
                          </m:d>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𝐚</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num>
                        <m:den>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den>
                      </m:f>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oMath>
                  </m:oMathPara>
                </a14:m>
                <a:endParaRPr lang="zh-CN" altLang="en-US" b="1"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cxnSp>
        <p:nvCxnSpPr>
          <p:cNvPr id="8" name="直接箭头连接符 7"/>
          <p:cNvCxnSpPr/>
          <p:nvPr/>
        </p:nvCxnSpPr>
        <p:spPr>
          <a:xfrm>
            <a:off x="7025269" y="3356518"/>
            <a:ext cx="1672682"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025269" y="1973766"/>
            <a:ext cx="1170878" cy="13827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8196147" y="1973766"/>
            <a:ext cx="0" cy="1382752"/>
          </a:xfrm>
          <a:prstGeom prst="straightConnector1">
            <a:avLst/>
          </a:prstGeom>
          <a:ln>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025269" y="3323065"/>
            <a:ext cx="117087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7025269" y="3389974"/>
            <a:ext cx="54000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8012630" y="1564015"/>
            <a:ext cx="364202"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a</a:t>
            </a:r>
            <a:endParaRPr lang="zh-CN" altLang="en-US" sz="2800" b="1"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8554046" y="3258045"/>
            <a:ext cx="385042"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b</a:t>
            </a:r>
            <a:endParaRPr lang="zh-CN" altLang="en-US" sz="2800" b="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7993723" y="3185240"/>
            <a:ext cx="497252"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a</a:t>
            </a:r>
            <a:r>
              <a:rPr lang="en-US" altLang="zh-CN" sz="2800" b="1" baseline="-25000" dirty="0" smtClean="0">
                <a:latin typeface="Times New Roman" panose="02020603050405020304" pitchFamily="18" charset="0"/>
                <a:cs typeface="Times New Roman" panose="02020603050405020304" pitchFamily="18" charset="0"/>
              </a:rPr>
              <a:t>b</a:t>
            </a:r>
            <a:endParaRPr lang="zh-CN" altLang="en-US" sz="2800" b="1" baseline="-25000"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7395259" y="3202455"/>
            <a:ext cx="476412" cy="523220"/>
          </a:xfrm>
          <a:prstGeom prst="rect">
            <a:avLst/>
          </a:prstGeom>
          <a:noFill/>
        </p:spPr>
        <p:txBody>
          <a:bodyPr wrap="none" rtlCol="0">
            <a:spAutoFit/>
          </a:bodyPr>
          <a:lstStyle/>
          <a:p>
            <a:r>
              <a:rPr lang="en-US" altLang="zh-CN" sz="2800" b="1" dirty="0" err="1" smtClean="0">
                <a:latin typeface="Times New Roman" panose="02020603050405020304" pitchFamily="18" charset="0"/>
                <a:cs typeface="Times New Roman" panose="02020603050405020304" pitchFamily="18" charset="0"/>
              </a:rPr>
              <a:t>e</a:t>
            </a:r>
            <a:r>
              <a:rPr lang="en-US" altLang="zh-CN" sz="2800" b="1" baseline="-25000" dirty="0" err="1" smtClean="0">
                <a:latin typeface="Times New Roman" panose="02020603050405020304" pitchFamily="18" charset="0"/>
                <a:cs typeface="Times New Roman" panose="02020603050405020304" pitchFamily="18" charset="0"/>
              </a:rPr>
              <a:t>b</a:t>
            </a:r>
            <a:endParaRPr lang="zh-CN" altLang="en-US" sz="2800" b="1" baseline="-25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利用点积构造投影</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8650" y="1690689"/>
            <a:ext cx="7886700" cy="4486273"/>
          </a:xfrm>
        </p:spPr>
        <p:txBody>
          <a:bodyPr/>
          <a:lstStyle/>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是一个单位向量，</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1</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向量</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在</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上的投影：</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如何构造从</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到</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的映射矩阵？</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uu</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uu</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即是计算</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沿着</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方向的映射矩阵</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垂直</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方向的向量计算：</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Ix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uu</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uu</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endParaRPr lang="zh-CN" altLang="en-US" b="1"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饼形 11"/>
          <p:cNvSpPr/>
          <p:nvPr/>
        </p:nvSpPr>
        <p:spPr>
          <a:xfrm>
            <a:off x="6497356" y="3321675"/>
            <a:ext cx="785082" cy="785082"/>
          </a:xfrm>
          <a:prstGeom prst="pie">
            <a:avLst>
              <a:gd name="adj1" fmla="val 20240408"/>
              <a:gd name="adj2" fmla="val 1165015"/>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利用叉积构造旋转</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ω</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是一个单位向量，计算</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绕</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ω</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旋转角度</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θ</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得到的向量</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先设</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ω</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，则有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|²sin</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θω</a:t>
            </a:r>
            <a:endParaRPr lang="en-US" altLang="zh-CN" i="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|²sin</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θω</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|²</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a:latin typeface="Times New Roman" panose="02020603050405020304" pitchFamily="18" charset="0"/>
                <a:ea typeface="楷体" panose="02010609060101010101" pitchFamily="49" charset="-122"/>
                <a:cs typeface="Times New Roman" panose="02020603050405020304" pitchFamily="18" charset="0"/>
              </a:rPr>
              <a:t>|²</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sin</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θω</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cos</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sin</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θω</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cos</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sin</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θω</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 name="直接箭头连接符 5"/>
          <p:cNvCxnSpPr/>
          <p:nvPr/>
        </p:nvCxnSpPr>
        <p:spPr>
          <a:xfrm>
            <a:off x="6889898" y="3714215"/>
            <a:ext cx="923703" cy="3899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6879265" y="3306726"/>
            <a:ext cx="934336" cy="40749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6889898" y="2555266"/>
            <a:ext cx="0" cy="1158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497356" y="2293655"/>
            <a:ext cx="437940" cy="523220"/>
          </a:xfrm>
          <a:prstGeom prst="rect">
            <a:avLst/>
          </a:prstGeom>
          <a:noFill/>
        </p:spPr>
        <p:txBody>
          <a:bodyPr wrap="none" rtlCol="0">
            <a:spAutoFit/>
          </a:bodyPr>
          <a:lstStyle/>
          <a:p>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ω</a:t>
            </a:r>
            <a:endParaRPr lang="zh-CN" altLang="en-US" sz="28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文本框 13"/>
          <p:cNvSpPr txBox="1"/>
          <p:nvPr/>
        </p:nvSpPr>
        <p:spPr>
          <a:xfrm>
            <a:off x="7706373" y="3849152"/>
            <a:ext cx="385042" cy="523220"/>
          </a:xfrm>
          <a:prstGeom prst="rect">
            <a:avLst/>
          </a:prstGeom>
          <a:noFill/>
        </p:spPr>
        <p:txBody>
          <a:bodyPr wrap="none" rtlCol="0">
            <a:spAutoFit/>
          </a:bodyPr>
          <a:lstStyle/>
          <a:p>
            <a:r>
              <a:rPr lang="en-US" altLang="zh-CN" sz="2800" b="1" dirty="0" smtClean="0">
                <a:latin typeface="Times New Roman" panose="02020603050405020304" pitchFamily="18" charset="0"/>
                <a:ea typeface="楷体" panose="02010609060101010101" pitchFamily="49" charset="-122"/>
                <a:cs typeface="Times New Roman" panose="02020603050405020304" pitchFamily="18" charset="0"/>
              </a:rPr>
              <a:t>u</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文本框 14"/>
          <p:cNvSpPr txBox="1"/>
          <p:nvPr/>
        </p:nvSpPr>
        <p:spPr>
          <a:xfrm>
            <a:off x="7706373" y="2996854"/>
            <a:ext cx="364202" cy="523220"/>
          </a:xfrm>
          <a:prstGeom prst="rect">
            <a:avLst/>
          </a:prstGeom>
          <a:noFill/>
        </p:spPr>
        <p:txBody>
          <a:bodyPr wrap="none" rtlCol="0">
            <a:spAutoFit/>
          </a:bodyPr>
          <a:lstStyle/>
          <a:p>
            <a:r>
              <a:rPr lang="en-US" altLang="zh-CN" sz="2800" b="1" dirty="0" smtClean="0">
                <a:latin typeface="Times New Roman" panose="02020603050405020304" pitchFamily="18" charset="0"/>
                <a:ea typeface="楷体" panose="02010609060101010101" pitchFamily="49" charset="-122"/>
                <a:cs typeface="Times New Roman" panose="02020603050405020304" pitchFamily="18" charset="0"/>
              </a:rPr>
              <a:t>v</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文本框 15"/>
          <p:cNvSpPr txBox="1"/>
          <p:nvPr/>
        </p:nvSpPr>
        <p:spPr>
          <a:xfrm>
            <a:off x="7187023" y="3453440"/>
            <a:ext cx="360996" cy="523220"/>
          </a:xfrm>
          <a:prstGeom prst="rect">
            <a:avLst/>
          </a:prstGeom>
          <a:noFill/>
        </p:spPr>
        <p:txBody>
          <a:bodyPr wrap="none" rtlCol="0">
            <a:spAutoFit/>
          </a:bodyPr>
          <a:lstStyle/>
          <a:p>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θ</a:t>
            </a:r>
            <a:endParaRPr lang="zh-CN" altLang="en-US" sz="2800" i="1"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利用叉积构造旋转</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对于任意情况，把</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分解为沿着</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的部分</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和垂直于</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的部分</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k</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k</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旋转以后的向量</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cos</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sin</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cos</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sin</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沿着</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ω</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，旋转以后不变，因而</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cos</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(1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cos</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sin</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cos</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(1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cos</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sin</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反对称矩阵及其性质</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fontScale="92500"/>
          </a:bodyPr>
          <a:lstStyle/>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是一个</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矩阵，如果</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，则称</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是一个反对称矩阵</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反对称矩阵的元素关系，对任意的</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j</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 2,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ij</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ji</a:t>
            </a:r>
            <a:endParaRPr lang="en-US" altLang="zh-CN" i="1" baseline="-2500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ii</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ii</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0</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对任意的</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n</a:t>
            </a:r>
            <a:endPar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Av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特别的</a:t>
            </a:r>
            <a:r>
              <a:rPr lang="ja-JP" altLang="en-US" dirty="0" smtClean="0">
                <a:latin typeface="Times New Roman" panose="02020603050405020304" pitchFamily="18" charset="0"/>
                <a:ea typeface="楷体" panose="02010609060101010101" pitchFamily="49" charset="-122"/>
                <a:cs typeface="Times New Roman" panose="02020603050405020304" pitchFamily="18" charset="0"/>
              </a:rPr>
              <a:t>  </a:t>
            </a:r>
            <a:endParaRPr lang="en-US" altLang="ja-JP"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ja-JP"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0</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三维向量的叉积矩阵</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1690690"/>
                <a:ext cx="7886700" cy="4486274"/>
              </a:xfrm>
            </p:spPr>
            <p:txBody>
              <a:bodyPr/>
              <a:lstStyle/>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三维向量叉积矩阵的构造：</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z</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1" i="0" smtClean="0">
                              <a:latin typeface="Cambria Math" panose="02040503050406030204" pitchFamily="18" charset="0"/>
                              <a:ea typeface="楷体" panose="02010609060101010101" pitchFamily="49" charset="-122"/>
                              <a:cs typeface="Times New Roman" panose="02020603050405020304" pitchFamily="18" charset="0"/>
                            </a:rPr>
                            <m:t>𝐀</m:t>
                          </m:r>
                        </m:e>
                        <m:sub>
                          <m:r>
                            <a:rPr lang="en-US" altLang="zh-CN" sz="2400" b="1" i="0" smtClean="0">
                              <a:latin typeface="Cambria Math" panose="02040503050406030204" pitchFamily="18" charset="0"/>
                              <a:ea typeface="楷体" panose="02010609060101010101" pitchFamily="49" charset="-122"/>
                              <a:cs typeface="Times New Roman" panose="02020603050405020304" pitchFamily="18" charset="0"/>
                            </a:rPr>
                            <m:t>𝐤</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𝑧</m:t>
                                    </m:r>
                                  </m:sub>
                                </m:sSub>
                              </m:e>
                              <m:e>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𝑦</m:t>
                                    </m:r>
                                  </m:sub>
                                </m:sSub>
                              </m:e>
                            </m:mr>
                            <m:mr>
                              <m:e>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𝑧</m:t>
                                    </m:r>
                                  </m:sub>
                                </m:sSub>
                              </m:e>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sub>
                                </m:sSub>
                              </m:e>
                            </m:mr>
                            <m:m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𝑦</m:t>
                                    </m:r>
                                  </m:sub>
                                </m:sSub>
                              </m:e>
                              <m:e>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sub>
                                </m:sSub>
                              </m:e>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e>
                            </m:mr>
                          </m:m>
                        </m:e>
                      </m:d>
                    </m:oMath>
                  </m:oMathPara>
                </a14:m>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记忆规则：奇排列取正，偶排列取负</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三维向量叉积矩阵的意义：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1" i="0" smtClean="0">
                              <a:latin typeface="Cambria Math" panose="02040503050406030204" pitchFamily="18" charset="0"/>
                              <a:ea typeface="楷体" panose="02010609060101010101" pitchFamily="49" charset="-122"/>
                              <a:cs typeface="Times New Roman" panose="02020603050405020304" pitchFamily="18" charset="0"/>
                            </a:rPr>
                            <m:t>𝐀</m:t>
                          </m:r>
                        </m:e>
                        <m:sub>
                          <m:r>
                            <a:rPr lang="en-US" altLang="zh-CN" sz="2400" b="1" i="0" smtClean="0">
                              <a:latin typeface="Cambria Math" panose="02040503050406030204" pitchFamily="18" charset="0"/>
                              <a:ea typeface="楷体" panose="02010609060101010101" pitchFamily="49" charset="-122"/>
                              <a:cs typeface="Times New Roman" panose="02020603050405020304" pitchFamily="18" charset="0"/>
                            </a:rPr>
                            <m:t>𝐤</m:t>
                          </m:r>
                        </m:sub>
                      </m:sSub>
                      <m:r>
                        <a:rPr lang="en-US" altLang="zh-CN" sz="2400" b="1" i="0" smtClean="0">
                          <a:latin typeface="Cambria Math" panose="02040503050406030204" pitchFamily="18" charset="0"/>
                          <a:ea typeface="楷体" panose="02010609060101010101" pitchFamily="49" charset="-122"/>
                          <a:cs typeface="Times New Roman" panose="02020603050405020304" pitchFamily="18" charset="0"/>
                        </a:rPr>
                        <m:t>𝐯</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sz="24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𝑧</m:t>
                                    </m:r>
                                  </m:sub>
                                </m:sSub>
                              </m:e>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𝑦</m:t>
                                    </m:r>
                                  </m:sub>
                                </m:sSub>
                              </m:e>
                            </m:mr>
                            <m:mr>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𝑧</m:t>
                                    </m:r>
                                  </m:sub>
                                </m:sSub>
                              </m:e>
                              <m:e>
                                <m:r>
                                  <a:rPr lang="en-US" altLang="zh-CN" sz="2400" i="1">
                                    <a:latin typeface="Cambria Math" panose="02040503050406030204" pitchFamily="18" charset="0"/>
                                    <a:ea typeface="楷体" panose="02010609060101010101" pitchFamily="49" charset="-122"/>
                                    <a:cs typeface="Times New Roman" panose="02020603050405020304" pitchFamily="18" charset="0"/>
                                  </a:rPr>
                                  <m:t>0</m:t>
                                </m:r>
                              </m:e>
                              <m:e>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𝑥</m:t>
                                    </m:r>
                                  </m:sub>
                                </m:sSub>
                              </m:e>
                            </m:mr>
                            <m:mr>
                              <m:e>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𝑦</m:t>
                                    </m:r>
                                  </m:sub>
                                </m:sSub>
                              </m:e>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𝑥</m:t>
                                    </m:r>
                                  </m:sub>
                                </m:sSub>
                              </m:e>
                              <m:e>
                                <m:r>
                                  <a:rPr lang="en-US" altLang="zh-CN" sz="2400" i="1">
                                    <a:latin typeface="Cambria Math" panose="02040503050406030204" pitchFamily="18" charset="0"/>
                                    <a:ea typeface="楷体" panose="02010609060101010101" pitchFamily="49" charset="-122"/>
                                    <a:cs typeface="Times New Roman" panose="02020603050405020304" pitchFamily="18" charset="0"/>
                                  </a:rPr>
                                  <m:t>0</m:t>
                                </m:r>
                              </m:e>
                            </m:mr>
                          </m:m>
                        </m:e>
                      </m:d>
                      <m:d>
                        <m:dPr>
                          <m:begChr m:val="["/>
                          <m:endChr m:val="]"/>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mr>
                            <m:m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𝑦</m:t>
                                </m:r>
                              </m:e>
                            </m:mr>
                            <m:m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𝑧</m:t>
                                </m:r>
                              </m:e>
                            </m:mr>
                          </m:m>
                        </m:e>
                      </m:d>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sub>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𝑦</m:t>
                                    </m:r>
                                  </m:sub>
                                </m:sSub>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𝑧</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sub>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𝑧</m:t>
                                    </m:r>
                                  </m:sub>
                                </m:sSub>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𝑦</m:t>
                                </m:r>
                              </m:e>
                            </m:mr>
                            <m:mr>
                              <m:e>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𝑧</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𝑦</m:t>
                                </m:r>
                              </m:e>
                            </m:mr>
                            <m:mr>
                              <m:e>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𝑦</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mr>
                          </m:m>
                        </m:e>
                      </m:d>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1" i="0" smtClean="0">
                          <a:latin typeface="Cambria Math" panose="02040503050406030204" pitchFamily="18" charset="0"/>
                          <a:ea typeface="楷体" panose="02010609060101010101" pitchFamily="49" charset="-122"/>
                          <a:cs typeface="Times New Roman" panose="02020603050405020304" pitchFamily="18" charset="0"/>
                        </a:rPr>
                        <m:t>𝐤</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1" i="0" smtClean="0">
                          <a:latin typeface="Cambria Math" panose="02040503050406030204" pitchFamily="18" charset="0"/>
                          <a:ea typeface="楷体" panose="02010609060101010101" pitchFamily="49" charset="-122"/>
                          <a:cs typeface="Times New Roman" panose="02020603050405020304" pitchFamily="18" charset="0"/>
                        </a:rPr>
                        <m:t>𝐯</m:t>
                      </m:r>
                    </m:oMath>
                  </m:oMathPara>
                </a14:m>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50" y="1690690"/>
                <a:ext cx="7886700" cy="4486274"/>
              </a:xfrm>
              <a:blipFill rotWithShape="1">
                <a:blip r:embed="rId1"/>
                <a:stretch>
                  <a:fillRect t="-7"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宋体" panose="02010600030101010101" pitchFamily="2" charset="-122"/>
                <a:ea typeface="宋体" panose="02010600030101010101" pitchFamily="2" charset="-122"/>
              </a:rPr>
              <a:t>三维空间中的正多面体</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8651" y="5219702"/>
            <a:ext cx="7886700" cy="900113"/>
          </a:xfrm>
        </p:spPr>
        <p:txBody>
          <a:bodyPr>
            <a:noAutofit/>
          </a:bodyPr>
          <a:lstStyle/>
          <a:p>
            <a:r>
              <a:rPr lang="zh-CN" altLang="en-US" sz="2800" dirty="0">
                <a:latin typeface="楷体" panose="02010609060101010101" pitchFamily="49" charset="-122"/>
                <a:ea typeface="楷体" panose="02010609060101010101" pitchFamily="49" charset="-122"/>
              </a:rPr>
              <a:t>每个面都是正多边形，每个顶点周围的面数相同的多面体称为正多面体</a:t>
            </a:r>
            <a:endParaRPr lang="zh-CN" altLang="en-US" sz="2800" dirty="0">
              <a:latin typeface="楷体" panose="02010609060101010101" pitchFamily="49" charset="-122"/>
              <a:ea typeface="楷体" panose="02010609060101010101" pitchFamily="49" charset="-122"/>
            </a:endParaRPr>
          </a:p>
        </p:txBody>
      </p:sp>
      <p:grpSp>
        <p:nvGrpSpPr>
          <p:cNvPr id="4" name="Group 4"/>
          <p:cNvGrpSpPr>
            <a:grpSpLocks noChangeAspect="1"/>
          </p:cNvGrpSpPr>
          <p:nvPr/>
        </p:nvGrpSpPr>
        <p:grpSpPr bwMode="auto">
          <a:xfrm>
            <a:off x="627880" y="1690692"/>
            <a:ext cx="1610027" cy="1548811"/>
            <a:chOff x="2256" y="1115"/>
            <a:chExt cx="2183" cy="2100"/>
          </a:xfrm>
        </p:grpSpPr>
        <p:sp>
          <p:nvSpPr>
            <p:cNvPr id="17" name="Line 18"/>
            <p:cNvSpPr>
              <a:spLocks noChangeShapeType="1"/>
            </p:cNvSpPr>
            <p:nvPr/>
          </p:nvSpPr>
          <p:spPr bwMode="auto">
            <a:xfrm flipH="1" flipV="1">
              <a:off x="2791" y="1115"/>
              <a:ext cx="1113" cy="56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8" name="Line 19"/>
            <p:cNvSpPr>
              <a:spLocks noChangeShapeType="1"/>
            </p:cNvSpPr>
            <p:nvPr/>
          </p:nvSpPr>
          <p:spPr bwMode="auto">
            <a:xfrm>
              <a:off x="2791" y="1115"/>
              <a:ext cx="1648" cy="1812"/>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9" name="Line 20"/>
            <p:cNvSpPr>
              <a:spLocks noChangeShapeType="1"/>
            </p:cNvSpPr>
            <p:nvPr/>
          </p:nvSpPr>
          <p:spPr bwMode="auto">
            <a:xfrm flipH="1" flipV="1">
              <a:off x="3904" y="1680"/>
              <a:ext cx="535" cy="1247"/>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0" name="Line 21"/>
            <p:cNvSpPr>
              <a:spLocks noChangeShapeType="1"/>
            </p:cNvSpPr>
            <p:nvPr/>
          </p:nvSpPr>
          <p:spPr bwMode="auto">
            <a:xfrm flipH="1">
              <a:off x="2256" y="1680"/>
              <a:ext cx="1648" cy="1535"/>
            </a:xfrm>
            <a:prstGeom prst="line">
              <a:avLst/>
            </a:prstGeom>
            <a:noFill/>
            <a:ln w="19050" cap="rnd">
              <a:solidFill>
                <a:schemeClr val="tx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1" name="Line 22"/>
            <p:cNvSpPr>
              <a:spLocks noChangeShapeType="1"/>
            </p:cNvSpPr>
            <p:nvPr/>
          </p:nvSpPr>
          <p:spPr bwMode="auto">
            <a:xfrm flipV="1">
              <a:off x="2256" y="2927"/>
              <a:ext cx="2183" cy="28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2" name="Line 23"/>
            <p:cNvSpPr>
              <a:spLocks noChangeShapeType="1"/>
            </p:cNvSpPr>
            <p:nvPr/>
          </p:nvSpPr>
          <p:spPr bwMode="auto">
            <a:xfrm flipH="1">
              <a:off x="2256" y="1115"/>
              <a:ext cx="535" cy="210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grpSp>
        <p:nvGrpSpPr>
          <p:cNvPr id="23" name="Group 4"/>
          <p:cNvGrpSpPr>
            <a:grpSpLocks noChangeAspect="1"/>
          </p:cNvGrpSpPr>
          <p:nvPr/>
        </p:nvGrpSpPr>
        <p:grpSpPr bwMode="auto">
          <a:xfrm>
            <a:off x="3951243" y="1690693"/>
            <a:ext cx="1486841" cy="1558377"/>
            <a:chOff x="2503" y="1123"/>
            <a:chExt cx="2120" cy="2222"/>
          </a:xfrm>
        </p:grpSpPr>
        <p:sp>
          <p:nvSpPr>
            <p:cNvPr id="24" name="Line 6"/>
            <p:cNvSpPr>
              <a:spLocks noChangeShapeType="1"/>
            </p:cNvSpPr>
            <p:nvPr/>
          </p:nvSpPr>
          <p:spPr bwMode="auto">
            <a:xfrm flipH="1">
              <a:off x="4175" y="1239"/>
              <a:ext cx="448" cy="43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5" name="Line 7"/>
            <p:cNvSpPr>
              <a:spLocks noChangeShapeType="1"/>
            </p:cNvSpPr>
            <p:nvPr/>
          </p:nvSpPr>
          <p:spPr bwMode="auto">
            <a:xfrm flipH="1">
              <a:off x="2503" y="1123"/>
              <a:ext cx="448" cy="43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6" name="Line 8"/>
            <p:cNvSpPr>
              <a:spLocks noChangeShapeType="1"/>
            </p:cNvSpPr>
            <p:nvPr/>
          </p:nvSpPr>
          <p:spPr bwMode="auto">
            <a:xfrm flipH="1">
              <a:off x="2503" y="2796"/>
              <a:ext cx="448" cy="432"/>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7" name="Line 9"/>
            <p:cNvSpPr>
              <a:spLocks noChangeShapeType="1"/>
            </p:cNvSpPr>
            <p:nvPr/>
          </p:nvSpPr>
          <p:spPr bwMode="auto">
            <a:xfrm flipH="1">
              <a:off x="4175" y="2912"/>
              <a:ext cx="448" cy="43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8" name="Line 10"/>
            <p:cNvSpPr>
              <a:spLocks noChangeShapeType="1"/>
            </p:cNvSpPr>
            <p:nvPr/>
          </p:nvSpPr>
          <p:spPr bwMode="auto">
            <a:xfrm>
              <a:off x="4175" y="1672"/>
              <a:ext cx="0" cy="16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9" name="Line 11"/>
            <p:cNvSpPr>
              <a:spLocks noChangeShapeType="1"/>
            </p:cNvSpPr>
            <p:nvPr/>
          </p:nvSpPr>
          <p:spPr bwMode="auto">
            <a:xfrm flipH="1" flipV="1">
              <a:off x="2503" y="1556"/>
              <a:ext cx="1672" cy="11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0" name="Line 12"/>
            <p:cNvSpPr>
              <a:spLocks noChangeShapeType="1"/>
            </p:cNvSpPr>
            <p:nvPr/>
          </p:nvSpPr>
          <p:spPr bwMode="auto">
            <a:xfrm>
              <a:off x="2503" y="1556"/>
              <a:ext cx="0" cy="167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1" name="Line 13"/>
            <p:cNvSpPr>
              <a:spLocks noChangeShapeType="1"/>
            </p:cNvSpPr>
            <p:nvPr/>
          </p:nvSpPr>
          <p:spPr bwMode="auto">
            <a:xfrm>
              <a:off x="2503" y="3228"/>
              <a:ext cx="1672" cy="117"/>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2" name="Line 14"/>
            <p:cNvSpPr>
              <a:spLocks noChangeShapeType="1"/>
            </p:cNvSpPr>
            <p:nvPr/>
          </p:nvSpPr>
          <p:spPr bwMode="auto">
            <a:xfrm>
              <a:off x="4623" y="1239"/>
              <a:ext cx="0" cy="16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3" name="Line 15"/>
            <p:cNvSpPr>
              <a:spLocks noChangeShapeType="1"/>
            </p:cNvSpPr>
            <p:nvPr/>
          </p:nvSpPr>
          <p:spPr bwMode="auto">
            <a:xfrm flipH="1" flipV="1">
              <a:off x="2951" y="1123"/>
              <a:ext cx="1672" cy="11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4" name="Line 16"/>
            <p:cNvSpPr>
              <a:spLocks noChangeShapeType="1"/>
            </p:cNvSpPr>
            <p:nvPr/>
          </p:nvSpPr>
          <p:spPr bwMode="auto">
            <a:xfrm>
              <a:off x="2951" y="1123"/>
              <a:ext cx="0" cy="167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35" name="Line 17"/>
            <p:cNvSpPr>
              <a:spLocks noChangeShapeType="1"/>
            </p:cNvSpPr>
            <p:nvPr/>
          </p:nvSpPr>
          <p:spPr bwMode="auto">
            <a:xfrm>
              <a:off x="2951" y="2796"/>
              <a:ext cx="1672" cy="116"/>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grpSp>
        <p:nvGrpSpPr>
          <p:cNvPr id="36" name="Group 4"/>
          <p:cNvGrpSpPr>
            <a:grpSpLocks noChangeAspect="1"/>
          </p:cNvGrpSpPr>
          <p:nvPr/>
        </p:nvGrpSpPr>
        <p:grpSpPr bwMode="auto">
          <a:xfrm>
            <a:off x="6962213" y="1690690"/>
            <a:ext cx="1553139" cy="1554004"/>
            <a:chOff x="2685" y="1449"/>
            <a:chExt cx="1793" cy="1794"/>
          </a:xfrm>
        </p:grpSpPr>
        <p:sp>
          <p:nvSpPr>
            <p:cNvPr id="49" name="Line 18"/>
            <p:cNvSpPr>
              <a:spLocks noChangeShapeType="1"/>
            </p:cNvSpPr>
            <p:nvPr/>
          </p:nvSpPr>
          <p:spPr bwMode="auto">
            <a:xfrm flipH="1" flipV="1">
              <a:off x="3822" y="2114"/>
              <a:ext cx="656" cy="294"/>
            </a:xfrm>
            <a:prstGeom prst="line">
              <a:avLst/>
            </a:prstGeom>
            <a:noFill/>
            <a:ln w="22225"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0" name="Line 19"/>
            <p:cNvSpPr>
              <a:spLocks noChangeShapeType="1"/>
            </p:cNvSpPr>
            <p:nvPr/>
          </p:nvSpPr>
          <p:spPr bwMode="auto">
            <a:xfrm flipH="1" flipV="1">
              <a:off x="3582" y="1449"/>
              <a:ext cx="896" cy="959"/>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1" name="Line 20"/>
            <p:cNvSpPr>
              <a:spLocks noChangeShapeType="1"/>
            </p:cNvSpPr>
            <p:nvPr/>
          </p:nvSpPr>
          <p:spPr bwMode="auto">
            <a:xfrm flipH="1">
              <a:off x="3341" y="2408"/>
              <a:ext cx="1137" cy="170"/>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2" name="Line 21"/>
            <p:cNvSpPr>
              <a:spLocks noChangeShapeType="1"/>
            </p:cNvSpPr>
            <p:nvPr/>
          </p:nvSpPr>
          <p:spPr bwMode="auto">
            <a:xfrm flipH="1">
              <a:off x="3582" y="2408"/>
              <a:ext cx="896" cy="835"/>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3" name="Line 22"/>
            <p:cNvSpPr>
              <a:spLocks noChangeShapeType="1"/>
            </p:cNvSpPr>
            <p:nvPr/>
          </p:nvSpPr>
          <p:spPr bwMode="auto">
            <a:xfrm flipH="1">
              <a:off x="3341" y="1449"/>
              <a:ext cx="241" cy="1129"/>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4" name="Line 23"/>
            <p:cNvSpPr>
              <a:spLocks noChangeShapeType="1"/>
            </p:cNvSpPr>
            <p:nvPr/>
          </p:nvSpPr>
          <p:spPr bwMode="auto">
            <a:xfrm>
              <a:off x="3341" y="2578"/>
              <a:ext cx="241" cy="665"/>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5" name="Line 24"/>
            <p:cNvSpPr>
              <a:spLocks noChangeShapeType="1"/>
            </p:cNvSpPr>
            <p:nvPr/>
          </p:nvSpPr>
          <p:spPr bwMode="auto">
            <a:xfrm flipV="1">
              <a:off x="3582" y="2114"/>
              <a:ext cx="240" cy="1129"/>
            </a:xfrm>
            <a:prstGeom prst="line">
              <a:avLst/>
            </a:prstGeom>
            <a:noFill/>
            <a:ln w="22225"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6" name="Line 25"/>
            <p:cNvSpPr>
              <a:spLocks noChangeShapeType="1"/>
            </p:cNvSpPr>
            <p:nvPr/>
          </p:nvSpPr>
          <p:spPr bwMode="auto">
            <a:xfrm flipH="1" flipV="1">
              <a:off x="3582" y="1449"/>
              <a:ext cx="240" cy="665"/>
            </a:xfrm>
            <a:prstGeom prst="line">
              <a:avLst/>
            </a:prstGeom>
            <a:noFill/>
            <a:ln w="22225"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7" name="Line 26"/>
            <p:cNvSpPr>
              <a:spLocks noChangeShapeType="1"/>
            </p:cNvSpPr>
            <p:nvPr/>
          </p:nvSpPr>
          <p:spPr bwMode="auto">
            <a:xfrm flipH="1">
              <a:off x="2685" y="1449"/>
              <a:ext cx="897" cy="835"/>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8" name="Line 27"/>
            <p:cNvSpPr>
              <a:spLocks noChangeShapeType="1"/>
            </p:cNvSpPr>
            <p:nvPr/>
          </p:nvSpPr>
          <p:spPr bwMode="auto">
            <a:xfrm flipH="1" flipV="1">
              <a:off x="2685" y="2284"/>
              <a:ext cx="656" cy="294"/>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9" name="Line 28"/>
            <p:cNvSpPr>
              <a:spLocks noChangeShapeType="1"/>
            </p:cNvSpPr>
            <p:nvPr/>
          </p:nvSpPr>
          <p:spPr bwMode="auto">
            <a:xfrm flipH="1" flipV="1">
              <a:off x="2685" y="2284"/>
              <a:ext cx="897" cy="959"/>
            </a:xfrm>
            <a:prstGeom prst="line">
              <a:avLst/>
            </a:prstGeom>
            <a:noFill/>
            <a:ln w="222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60" name="Line 29"/>
            <p:cNvSpPr>
              <a:spLocks noChangeShapeType="1"/>
            </p:cNvSpPr>
            <p:nvPr/>
          </p:nvSpPr>
          <p:spPr bwMode="auto">
            <a:xfrm flipV="1">
              <a:off x="2685" y="2114"/>
              <a:ext cx="1137" cy="170"/>
            </a:xfrm>
            <a:prstGeom prst="line">
              <a:avLst/>
            </a:prstGeom>
            <a:noFill/>
            <a:ln w="22225"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grpSp>
        <p:nvGrpSpPr>
          <p:cNvPr id="61" name="Group 4"/>
          <p:cNvGrpSpPr>
            <a:grpSpLocks noChangeAspect="1"/>
          </p:cNvGrpSpPr>
          <p:nvPr/>
        </p:nvGrpSpPr>
        <p:grpSpPr bwMode="auto">
          <a:xfrm>
            <a:off x="1647365" y="2868525"/>
            <a:ext cx="2530460" cy="2355669"/>
            <a:chOff x="2734" y="1103"/>
            <a:chExt cx="2519" cy="2345"/>
          </a:xfrm>
        </p:grpSpPr>
        <p:sp>
          <p:nvSpPr>
            <p:cNvPr id="74" name="Line 18"/>
            <p:cNvSpPr>
              <a:spLocks noChangeShapeType="1"/>
            </p:cNvSpPr>
            <p:nvPr/>
          </p:nvSpPr>
          <p:spPr bwMode="auto">
            <a:xfrm>
              <a:off x="3687" y="2135"/>
              <a:ext cx="0" cy="87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75" name="Line 19"/>
            <p:cNvSpPr>
              <a:spLocks noChangeShapeType="1"/>
            </p:cNvSpPr>
            <p:nvPr/>
          </p:nvSpPr>
          <p:spPr bwMode="auto">
            <a:xfrm flipV="1">
              <a:off x="4300" y="1543"/>
              <a:ext cx="0" cy="87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76" name="Line 20"/>
            <p:cNvSpPr>
              <a:spLocks noChangeShapeType="1"/>
            </p:cNvSpPr>
            <p:nvPr/>
          </p:nvSpPr>
          <p:spPr bwMode="auto">
            <a:xfrm flipH="1" flipV="1">
              <a:off x="3557" y="1103"/>
              <a:ext cx="873" cy="6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77" name="Line 21"/>
            <p:cNvSpPr>
              <a:spLocks noChangeShapeType="1"/>
            </p:cNvSpPr>
            <p:nvPr/>
          </p:nvSpPr>
          <p:spPr bwMode="auto">
            <a:xfrm>
              <a:off x="3557" y="3388"/>
              <a:ext cx="873" cy="6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78" name="Line 22"/>
            <p:cNvSpPr>
              <a:spLocks noChangeShapeType="1"/>
            </p:cNvSpPr>
            <p:nvPr/>
          </p:nvSpPr>
          <p:spPr bwMode="auto">
            <a:xfrm flipV="1">
              <a:off x="5019" y="2242"/>
              <a:ext cx="234" cy="22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79" name="Line 23"/>
            <p:cNvSpPr>
              <a:spLocks noChangeShapeType="1"/>
            </p:cNvSpPr>
            <p:nvPr/>
          </p:nvSpPr>
          <p:spPr bwMode="auto">
            <a:xfrm flipH="1">
              <a:off x="2734" y="2083"/>
              <a:ext cx="234" cy="226"/>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0" name="Line 24"/>
            <p:cNvSpPr>
              <a:spLocks noChangeShapeType="1"/>
            </p:cNvSpPr>
            <p:nvPr/>
          </p:nvSpPr>
          <p:spPr bwMode="auto">
            <a:xfrm flipV="1">
              <a:off x="3687" y="1801"/>
              <a:ext cx="824" cy="334"/>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1" name="Line 25"/>
            <p:cNvSpPr>
              <a:spLocks noChangeShapeType="1"/>
            </p:cNvSpPr>
            <p:nvPr/>
          </p:nvSpPr>
          <p:spPr bwMode="auto">
            <a:xfrm flipH="1" flipV="1">
              <a:off x="3098" y="1703"/>
              <a:ext cx="589" cy="43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2" name="Line 26"/>
            <p:cNvSpPr>
              <a:spLocks noChangeShapeType="1"/>
            </p:cNvSpPr>
            <p:nvPr/>
          </p:nvSpPr>
          <p:spPr bwMode="auto">
            <a:xfrm flipH="1">
              <a:off x="3098" y="3007"/>
              <a:ext cx="589" cy="10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3" name="Line 27"/>
            <p:cNvSpPr>
              <a:spLocks noChangeShapeType="1"/>
            </p:cNvSpPr>
            <p:nvPr/>
          </p:nvSpPr>
          <p:spPr bwMode="auto">
            <a:xfrm>
              <a:off x="3687" y="3007"/>
              <a:ext cx="824" cy="20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4" name="Line 28"/>
            <p:cNvSpPr>
              <a:spLocks noChangeShapeType="1"/>
            </p:cNvSpPr>
            <p:nvPr/>
          </p:nvSpPr>
          <p:spPr bwMode="auto">
            <a:xfrm flipV="1">
              <a:off x="4300" y="1436"/>
              <a:ext cx="589" cy="107"/>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5" name="Line 29"/>
            <p:cNvSpPr>
              <a:spLocks noChangeShapeType="1"/>
            </p:cNvSpPr>
            <p:nvPr/>
          </p:nvSpPr>
          <p:spPr bwMode="auto">
            <a:xfrm flipH="1" flipV="1">
              <a:off x="3476" y="1338"/>
              <a:ext cx="824" cy="20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6" name="Line 30"/>
            <p:cNvSpPr>
              <a:spLocks noChangeShapeType="1"/>
            </p:cNvSpPr>
            <p:nvPr/>
          </p:nvSpPr>
          <p:spPr bwMode="auto">
            <a:xfrm flipH="1">
              <a:off x="3476" y="2416"/>
              <a:ext cx="824" cy="334"/>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7" name="Line 31"/>
            <p:cNvSpPr>
              <a:spLocks noChangeShapeType="1"/>
            </p:cNvSpPr>
            <p:nvPr/>
          </p:nvSpPr>
          <p:spPr bwMode="auto">
            <a:xfrm>
              <a:off x="4300" y="2416"/>
              <a:ext cx="589" cy="431"/>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8" name="Line 32"/>
            <p:cNvSpPr>
              <a:spLocks noChangeShapeType="1"/>
            </p:cNvSpPr>
            <p:nvPr/>
          </p:nvSpPr>
          <p:spPr bwMode="auto">
            <a:xfrm>
              <a:off x="4430" y="1163"/>
              <a:ext cx="81" cy="63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9" name="Line 33"/>
            <p:cNvSpPr>
              <a:spLocks noChangeShapeType="1"/>
            </p:cNvSpPr>
            <p:nvPr/>
          </p:nvSpPr>
          <p:spPr bwMode="auto">
            <a:xfrm>
              <a:off x="4430" y="1163"/>
              <a:ext cx="459" cy="2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0" name="Line 34"/>
            <p:cNvSpPr>
              <a:spLocks noChangeShapeType="1"/>
            </p:cNvSpPr>
            <p:nvPr/>
          </p:nvSpPr>
          <p:spPr bwMode="auto">
            <a:xfrm flipH="1">
              <a:off x="3098" y="1103"/>
              <a:ext cx="459" cy="60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1" name="Line 35"/>
            <p:cNvSpPr>
              <a:spLocks noChangeShapeType="1"/>
            </p:cNvSpPr>
            <p:nvPr/>
          </p:nvSpPr>
          <p:spPr bwMode="auto">
            <a:xfrm flipH="1">
              <a:off x="3476" y="1103"/>
              <a:ext cx="81" cy="23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2" name="Line 36"/>
            <p:cNvSpPr>
              <a:spLocks noChangeShapeType="1"/>
            </p:cNvSpPr>
            <p:nvPr/>
          </p:nvSpPr>
          <p:spPr bwMode="auto">
            <a:xfrm flipH="1" flipV="1">
              <a:off x="3098" y="3115"/>
              <a:ext cx="459" cy="2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3" name="Line 37"/>
            <p:cNvSpPr>
              <a:spLocks noChangeShapeType="1"/>
            </p:cNvSpPr>
            <p:nvPr/>
          </p:nvSpPr>
          <p:spPr bwMode="auto">
            <a:xfrm flipH="1" flipV="1">
              <a:off x="3476" y="2750"/>
              <a:ext cx="81" cy="638"/>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4" name="Line 38"/>
            <p:cNvSpPr>
              <a:spLocks noChangeShapeType="1"/>
            </p:cNvSpPr>
            <p:nvPr/>
          </p:nvSpPr>
          <p:spPr bwMode="auto">
            <a:xfrm flipV="1">
              <a:off x="4430" y="3213"/>
              <a:ext cx="81" cy="23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5" name="Line 39"/>
            <p:cNvSpPr>
              <a:spLocks noChangeShapeType="1"/>
            </p:cNvSpPr>
            <p:nvPr/>
          </p:nvSpPr>
          <p:spPr bwMode="auto">
            <a:xfrm flipV="1">
              <a:off x="4430" y="2847"/>
              <a:ext cx="459" cy="601"/>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6" name="Line 40"/>
            <p:cNvSpPr>
              <a:spLocks noChangeShapeType="1"/>
            </p:cNvSpPr>
            <p:nvPr/>
          </p:nvSpPr>
          <p:spPr bwMode="auto">
            <a:xfrm flipH="1" flipV="1">
              <a:off x="4511" y="1801"/>
              <a:ext cx="508" cy="66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7" name="Line 41"/>
            <p:cNvSpPr>
              <a:spLocks noChangeShapeType="1"/>
            </p:cNvSpPr>
            <p:nvPr/>
          </p:nvSpPr>
          <p:spPr bwMode="auto">
            <a:xfrm flipH="1">
              <a:off x="4511" y="2467"/>
              <a:ext cx="508" cy="74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8" name="Line 42"/>
            <p:cNvSpPr>
              <a:spLocks noChangeShapeType="1"/>
            </p:cNvSpPr>
            <p:nvPr/>
          </p:nvSpPr>
          <p:spPr bwMode="auto">
            <a:xfrm flipH="1" flipV="1">
              <a:off x="4889" y="1436"/>
              <a:ext cx="364" cy="80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9" name="Line 43"/>
            <p:cNvSpPr>
              <a:spLocks noChangeShapeType="1"/>
            </p:cNvSpPr>
            <p:nvPr/>
          </p:nvSpPr>
          <p:spPr bwMode="auto">
            <a:xfrm flipH="1">
              <a:off x="4889" y="2242"/>
              <a:ext cx="364" cy="60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0" name="Line 44"/>
            <p:cNvSpPr>
              <a:spLocks noChangeShapeType="1"/>
            </p:cNvSpPr>
            <p:nvPr/>
          </p:nvSpPr>
          <p:spPr bwMode="auto">
            <a:xfrm flipV="1">
              <a:off x="2968" y="1338"/>
              <a:ext cx="508" cy="74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1" name="Line 45"/>
            <p:cNvSpPr>
              <a:spLocks noChangeShapeType="1"/>
            </p:cNvSpPr>
            <p:nvPr/>
          </p:nvSpPr>
          <p:spPr bwMode="auto">
            <a:xfrm>
              <a:off x="2968" y="2083"/>
              <a:ext cx="508" cy="667"/>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2" name="Line 46"/>
            <p:cNvSpPr>
              <a:spLocks noChangeShapeType="1"/>
            </p:cNvSpPr>
            <p:nvPr/>
          </p:nvSpPr>
          <p:spPr bwMode="auto">
            <a:xfrm flipV="1">
              <a:off x="2734" y="1703"/>
              <a:ext cx="364" cy="60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3" name="Line 47"/>
            <p:cNvSpPr>
              <a:spLocks noChangeShapeType="1"/>
            </p:cNvSpPr>
            <p:nvPr/>
          </p:nvSpPr>
          <p:spPr bwMode="auto">
            <a:xfrm>
              <a:off x="2734" y="2309"/>
              <a:ext cx="364" cy="80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grpSp>
        <p:nvGrpSpPr>
          <p:cNvPr id="104" name="Group 4"/>
          <p:cNvGrpSpPr>
            <a:grpSpLocks noChangeAspect="1"/>
          </p:cNvGrpSpPr>
          <p:nvPr/>
        </p:nvGrpSpPr>
        <p:grpSpPr bwMode="auto">
          <a:xfrm>
            <a:off x="5393441" y="2626298"/>
            <a:ext cx="2257644" cy="2597897"/>
            <a:chOff x="2938" y="1278"/>
            <a:chExt cx="1871" cy="2171"/>
          </a:xfrm>
        </p:grpSpPr>
        <p:sp>
          <p:nvSpPr>
            <p:cNvPr id="117" name="Line 18"/>
            <p:cNvSpPr>
              <a:spLocks noChangeShapeType="1"/>
            </p:cNvSpPr>
            <p:nvPr/>
          </p:nvSpPr>
          <p:spPr bwMode="auto">
            <a:xfrm>
              <a:off x="4809" y="1850"/>
              <a:ext cx="0" cy="115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18" name="Line 19"/>
            <p:cNvSpPr>
              <a:spLocks noChangeShapeType="1"/>
            </p:cNvSpPr>
            <p:nvPr/>
          </p:nvSpPr>
          <p:spPr bwMode="auto">
            <a:xfrm>
              <a:off x="2938" y="1720"/>
              <a:ext cx="0" cy="1156"/>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19" name="Line 20"/>
            <p:cNvSpPr>
              <a:spLocks noChangeShapeType="1"/>
            </p:cNvSpPr>
            <p:nvPr/>
          </p:nvSpPr>
          <p:spPr bwMode="auto">
            <a:xfrm flipV="1">
              <a:off x="3719" y="1278"/>
              <a:ext cx="309" cy="299"/>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0" name="Line 21"/>
            <p:cNvSpPr>
              <a:spLocks noChangeShapeType="1"/>
            </p:cNvSpPr>
            <p:nvPr/>
          </p:nvSpPr>
          <p:spPr bwMode="auto">
            <a:xfrm flipV="1">
              <a:off x="3719" y="3149"/>
              <a:ext cx="309" cy="300"/>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1" name="Line 22"/>
            <p:cNvSpPr>
              <a:spLocks noChangeShapeType="1"/>
            </p:cNvSpPr>
            <p:nvPr/>
          </p:nvSpPr>
          <p:spPr bwMode="auto">
            <a:xfrm flipH="1" flipV="1">
              <a:off x="3044" y="2565"/>
              <a:ext cx="1157" cy="80"/>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2" name="Line 23"/>
            <p:cNvSpPr>
              <a:spLocks noChangeShapeType="1"/>
            </p:cNvSpPr>
            <p:nvPr/>
          </p:nvSpPr>
          <p:spPr bwMode="auto">
            <a:xfrm flipH="1" flipV="1">
              <a:off x="3546" y="2081"/>
              <a:ext cx="1156" cy="80"/>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3" name="Line 24"/>
            <p:cNvSpPr>
              <a:spLocks noChangeShapeType="1"/>
            </p:cNvSpPr>
            <p:nvPr/>
          </p:nvSpPr>
          <p:spPr bwMode="auto">
            <a:xfrm flipH="1" flipV="1">
              <a:off x="3719" y="1577"/>
              <a:ext cx="1090" cy="2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4" name="Line 25"/>
            <p:cNvSpPr>
              <a:spLocks noChangeShapeType="1"/>
            </p:cNvSpPr>
            <p:nvPr/>
          </p:nvSpPr>
          <p:spPr bwMode="auto">
            <a:xfrm flipH="1" flipV="1">
              <a:off x="4028" y="1278"/>
              <a:ext cx="781" cy="57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5" name="Line 26"/>
            <p:cNvSpPr>
              <a:spLocks noChangeShapeType="1"/>
            </p:cNvSpPr>
            <p:nvPr/>
          </p:nvSpPr>
          <p:spPr bwMode="auto">
            <a:xfrm flipV="1">
              <a:off x="2938" y="1577"/>
              <a:ext cx="781" cy="14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6" name="Line 27"/>
            <p:cNvSpPr>
              <a:spLocks noChangeShapeType="1"/>
            </p:cNvSpPr>
            <p:nvPr/>
          </p:nvSpPr>
          <p:spPr bwMode="auto">
            <a:xfrm flipV="1">
              <a:off x="2938" y="1278"/>
              <a:ext cx="1090" cy="442"/>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7" name="Line 28"/>
            <p:cNvSpPr>
              <a:spLocks noChangeShapeType="1"/>
            </p:cNvSpPr>
            <p:nvPr/>
          </p:nvSpPr>
          <p:spPr bwMode="auto">
            <a:xfrm>
              <a:off x="2938" y="2876"/>
              <a:ext cx="781" cy="57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8" name="Line 29"/>
            <p:cNvSpPr>
              <a:spLocks noChangeShapeType="1"/>
            </p:cNvSpPr>
            <p:nvPr/>
          </p:nvSpPr>
          <p:spPr bwMode="auto">
            <a:xfrm>
              <a:off x="2938" y="2876"/>
              <a:ext cx="1090" cy="27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9" name="Line 30"/>
            <p:cNvSpPr>
              <a:spLocks noChangeShapeType="1"/>
            </p:cNvSpPr>
            <p:nvPr/>
          </p:nvSpPr>
          <p:spPr bwMode="auto">
            <a:xfrm flipH="1">
              <a:off x="3719" y="3006"/>
              <a:ext cx="1090" cy="443"/>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0" name="Line 31"/>
            <p:cNvSpPr>
              <a:spLocks noChangeShapeType="1"/>
            </p:cNvSpPr>
            <p:nvPr/>
          </p:nvSpPr>
          <p:spPr bwMode="auto">
            <a:xfrm flipH="1">
              <a:off x="4028" y="3006"/>
              <a:ext cx="781" cy="14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1" name="Line 32"/>
            <p:cNvSpPr>
              <a:spLocks noChangeShapeType="1"/>
            </p:cNvSpPr>
            <p:nvPr/>
          </p:nvSpPr>
          <p:spPr bwMode="auto">
            <a:xfrm flipH="1">
              <a:off x="4201" y="1850"/>
              <a:ext cx="608" cy="79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2" name="Line 33"/>
            <p:cNvSpPr>
              <a:spLocks noChangeShapeType="1"/>
            </p:cNvSpPr>
            <p:nvPr/>
          </p:nvSpPr>
          <p:spPr bwMode="auto">
            <a:xfrm flipH="1">
              <a:off x="4702" y="1850"/>
              <a:ext cx="107" cy="311"/>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3" name="Line 34"/>
            <p:cNvSpPr>
              <a:spLocks noChangeShapeType="1"/>
            </p:cNvSpPr>
            <p:nvPr/>
          </p:nvSpPr>
          <p:spPr bwMode="auto">
            <a:xfrm flipH="1" flipV="1">
              <a:off x="4702" y="2161"/>
              <a:ext cx="107" cy="84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4" name="Line 35"/>
            <p:cNvSpPr>
              <a:spLocks noChangeShapeType="1"/>
            </p:cNvSpPr>
            <p:nvPr/>
          </p:nvSpPr>
          <p:spPr bwMode="auto">
            <a:xfrm flipH="1" flipV="1">
              <a:off x="4201" y="2645"/>
              <a:ext cx="608" cy="361"/>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5" name="Line 36"/>
            <p:cNvSpPr>
              <a:spLocks noChangeShapeType="1"/>
            </p:cNvSpPr>
            <p:nvPr/>
          </p:nvSpPr>
          <p:spPr bwMode="auto">
            <a:xfrm>
              <a:off x="2938" y="1720"/>
              <a:ext cx="608" cy="361"/>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6" name="Line 37"/>
            <p:cNvSpPr>
              <a:spLocks noChangeShapeType="1"/>
            </p:cNvSpPr>
            <p:nvPr/>
          </p:nvSpPr>
          <p:spPr bwMode="auto">
            <a:xfrm>
              <a:off x="2938" y="1720"/>
              <a:ext cx="106" cy="845"/>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7" name="Line 38"/>
            <p:cNvSpPr>
              <a:spLocks noChangeShapeType="1"/>
            </p:cNvSpPr>
            <p:nvPr/>
          </p:nvSpPr>
          <p:spPr bwMode="auto">
            <a:xfrm flipV="1">
              <a:off x="2938" y="2565"/>
              <a:ext cx="106" cy="311"/>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8" name="Line 39"/>
            <p:cNvSpPr>
              <a:spLocks noChangeShapeType="1"/>
            </p:cNvSpPr>
            <p:nvPr/>
          </p:nvSpPr>
          <p:spPr bwMode="auto">
            <a:xfrm flipV="1">
              <a:off x="2938" y="2081"/>
              <a:ext cx="608" cy="795"/>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9" name="Line 40"/>
            <p:cNvSpPr>
              <a:spLocks noChangeShapeType="1"/>
            </p:cNvSpPr>
            <p:nvPr/>
          </p:nvSpPr>
          <p:spPr bwMode="auto">
            <a:xfrm>
              <a:off x="3719" y="1577"/>
              <a:ext cx="482" cy="106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0" name="Line 41"/>
            <p:cNvSpPr>
              <a:spLocks noChangeShapeType="1"/>
            </p:cNvSpPr>
            <p:nvPr/>
          </p:nvSpPr>
          <p:spPr bwMode="auto">
            <a:xfrm flipH="1">
              <a:off x="3044" y="1577"/>
              <a:ext cx="675" cy="988"/>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1" name="Line 42"/>
            <p:cNvSpPr>
              <a:spLocks noChangeShapeType="1"/>
            </p:cNvSpPr>
            <p:nvPr/>
          </p:nvSpPr>
          <p:spPr bwMode="auto">
            <a:xfrm flipV="1">
              <a:off x="3719" y="2645"/>
              <a:ext cx="482" cy="804"/>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2" name="Line 43"/>
            <p:cNvSpPr>
              <a:spLocks noChangeShapeType="1"/>
            </p:cNvSpPr>
            <p:nvPr/>
          </p:nvSpPr>
          <p:spPr bwMode="auto">
            <a:xfrm flipH="1" flipV="1">
              <a:off x="3044" y="2565"/>
              <a:ext cx="675" cy="884"/>
            </a:xfrm>
            <a:prstGeom prst="line">
              <a:avLst/>
            </a:prstGeom>
            <a:noFill/>
            <a:ln w="190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3" name="Line 44"/>
            <p:cNvSpPr>
              <a:spLocks noChangeShapeType="1"/>
            </p:cNvSpPr>
            <p:nvPr/>
          </p:nvSpPr>
          <p:spPr bwMode="auto">
            <a:xfrm>
              <a:off x="4028" y="1278"/>
              <a:ext cx="674" cy="88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4" name="Line 45"/>
            <p:cNvSpPr>
              <a:spLocks noChangeShapeType="1"/>
            </p:cNvSpPr>
            <p:nvPr/>
          </p:nvSpPr>
          <p:spPr bwMode="auto">
            <a:xfrm flipH="1">
              <a:off x="3546" y="1278"/>
              <a:ext cx="482" cy="803"/>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5" name="Line 46"/>
            <p:cNvSpPr>
              <a:spLocks noChangeShapeType="1"/>
            </p:cNvSpPr>
            <p:nvPr/>
          </p:nvSpPr>
          <p:spPr bwMode="auto">
            <a:xfrm flipH="1" flipV="1">
              <a:off x="3546" y="2081"/>
              <a:ext cx="482" cy="1068"/>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6" name="Line 47"/>
            <p:cNvSpPr>
              <a:spLocks noChangeShapeType="1"/>
            </p:cNvSpPr>
            <p:nvPr/>
          </p:nvSpPr>
          <p:spPr bwMode="auto">
            <a:xfrm flipV="1">
              <a:off x="4028" y="2161"/>
              <a:ext cx="674" cy="988"/>
            </a:xfrm>
            <a:prstGeom prst="line">
              <a:avLst/>
            </a:prstGeom>
            <a:noFill/>
            <a:ln w="19050" cap="rnd">
              <a:solidFill>
                <a:srgbClr val="000000"/>
              </a:solidFill>
              <a:prstDash val="sysDash"/>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旋转公式的矩阵形式</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1825625"/>
                <a:ext cx="7886700" cy="3302635"/>
              </a:xfrm>
            </p:spPr>
            <p:txBody>
              <a:bodyPr/>
              <a:lstStyle/>
              <a:p>
                <a:pPr marL="0" indent="0" algn="ctr">
                  <a:lnSpc>
                    <a:spcPct val="100000"/>
                  </a:lnSpc>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cos</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(1 –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cos</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θ</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sin</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θ</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Ru</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cos</m:t>
                          </m:r>
                        </m:fName>
                        <m:e>
                          <m:r>
                            <a:rPr lang="en-US" altLang="zh-CN" sz="2400" b="0" i="1" smtClean="0">
                              <a:latin typeface="Cambria Math" panose="02040503050406030204" pitchFamily="18" charset="0"/>
                            </a:rPr>
                            <m:t>𝜃</m:t>
                          </m:r>
                        </m:e>
                      </m:func>
                      <m:d>
                        <m:dPr>
                          <m:begChr m:val="["/>
                          <m:endChr m:val="]"/>
                          <m:ctrlPr>
                            <a:rPr lang="en-US" altLang="zh-CN" sz="2400" b="0"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0</m:t>
                                </m: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1</m:t>
                                </m:r>
                              </m:e>
                            </m:mr>
                          </m:m>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cos</m:t>
                              </m:r>
                            </m:fName>
                            <m:e>
                              <m:r>
                                <a:rPr lang="en-US" altLang="zh-CN" sz="2400" b="0" i="1" smtClean="0">
                                  <a:latin typeface="Cambria Math" panose="02040503050406030204" pitchFamily="18" charset="0"/>
                                </a:rPr>
                                <m:t>𝜃</m:t>
                              </m:r>
                            </m:e>
                          </m:func>
                        </m:e>
                      </m:d>
                      <m:d>
                        <m:dPr>
                          <m:begChr m:val="["/>
                          <m:endChr m:val="]"/>
                          <m:ctrlPr>
                            <a:rPr lang="en-US" altLang="zh-CN" sz="2400" b="0"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𝑘</m:t>
                                    </m:r>
                                  </m:e>
                                  <m:sub>
                                    <m:r>
                                      <m:rPr>
                                        <m:brk m:alnAt="7"/>
                                      </m:rPr>
                                      <a:rPr lang="en-US" altLang="zh-CN" sz="2400" b="0" i="1" smtClean="0">
                                        <a:latin typeface="Cambria Math" panose="02040503050406030204" pitchFamily="18" charset="0"/>
                                      </a:rPr>
                                      <m:t>𝑥</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𝑦</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𝑧</m:t>
                                    </m:r>
                                  </m:sub>
                                </m:sSub>
                              </m:e>
                            </m:mr>
                          </m:m>
                        </m:e>
                      </m:d>
                      <m:d>
                        <m:dPr>
                          <m:begChr m:val="["/>
                          <m:endChr m:val="]"/>
                          <m:ctrlPr>
                            <a:rPr lang="en-US" altLang="zh-CN" sz="2400" b="0"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𝑘</m:t>
                                    </m:r>
                                  </m:e>
                                  <m:sub>
                                    <m:r>
                                      <m:rPr>
                                        <m:brk m:alnAt="7"/>
                                      </m:rPr>
                                      <a:rPr lang="en-US" altLang="zh-CN" sz="2400" b="0" i="1" smtClean="0">
                                        <a:latin typeface="Cambria Math" panose="02040503050406030204" pitchFamily="18" charset="0"/>
                                      </a:rPr>
                                      <m:t>𝑥</m:t>
                                    </m:r>
                                  </m:sub>
                                </m:sSub>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𝑦</m:t>
                                    </m:r>
                                  </m:sub>
                                </m:sSub>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𝑧</m:t>
                                    </m:r>
                                  </m:sub>
                                </m:sSub>
                              </m:e>
                            </m:mr>
                          </m:m>
                        </m:e>
                      </m:d>
                    </m:oMath>
                  </m:oMathPara>
                </a14:m>
                <a:endParaRPr lang="en-US" altLang="zh-CN" sz="2400" b="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sin</m:t>
                          </m:r>
                        </m:fName>
                        <m:e>
                          <m:r>
                            <a:rPr lang="en-US" altLang="zh-CN" sz="2400" b="0" i="1" smtClean="0">
                              <a:latin typeface="Cambria Math" panose="02040503050406030204" pitchFamily="18" charset="0"/>
                            </a:rPr>
                            <m:t>𝜃</m:t>
                          </m:r>
                        </m:e>
                      </m:func>
                      <m:d>
                        <m:dPr>
                          <m:begChr m:val="["/>
                          <m:endChr m:val="]"/>
                          <m:ctrlPr>
                            <a:rPr lang="en-US" altLang="zh-CN" sz="2400" b="0"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𝑧</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𝑦</m:t>
                                    </m:r>
                                  </m:sub>
                                </m:sSub>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𝑧</m:t>
                                    </m:r>
                                  </m:sub>
                                </m:sSub>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𝑥</m:t>
                                    </m:r>
                                  </m:sub>
                                </m:sSub>
                              </m:e>
                            </m:mr>
                            <m:mr>
                              <m:e>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𝑦</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𝑘</m:t>
                                    </m:r>
                                  </m:e>
                                  <m:sub>
                                    <m:r>
                                      <a:rPr lang="en-US" altLang="zh-CN" sz="2400" b="0" i="1" smtClean="0">
                                        <a:latin typeface="Cambria Math" panose="02040503050406030204" pitchFamily="18" charset="0"/>
                                      </a:rPr>
                                      <m:t>𝑥</m:t>
                                    </m:r>
                                  </m:sub>
                                </m:sSub>
                              </m:e>
                              <m:e>
                                <m:r>
                                  <a:rPr lang="en-US" altLang="zh-CN" sz="2400" b="0" i="1" smtClean="0">
                                    <a:latin typeface="Cambria Math" panose="02040503050406030204" pitchFamily="18" charset="0"/>
                                  </a:rPr>
                                  <m:t>0</m:t>
                                </m:r>
                              </m:e>
                            </m:mr>
                          </m:m>
                        </m:e>
                      </m:d>
                    </m:oMath>
                  </m:oMathPara>
                </a14:m>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50" y="1825625"/>
                <a:ext cx="7886700" cy="3302635"/>
              </a:xfr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三维空间任意方向伸缩</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8650" y="3944471"/>
            <a:ext cx="7886700" cy="2232491"/>
          </a:xfrm>
        </p:spPr>
        <p:txBody>
          <a:bodyPr>
            <a:normAutofit/>
          </a:bodyPr>
          <a:lstStyle/>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是伸缩方向单位向量，满足：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i="1" baseline="-250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i="1" baseline="-25000"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i="1" baseline="-25000" dirty="0" smtClean="0">
                <a:latin typeface="Times New Roman" panose="02020603050405020304" pitchFamily="18" charset="0"/>
                <a:ea typeface="楷体" panose="02010609060101010101" pitchFamily="49" charset="-122"/>
                <a:cs typeface="Times New Roman" panose="02020603050405020304" pitchFamily="18" charset="0"/>
              </a:rPr>
              <a:t>z</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1</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是伸缩比例，当</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&gt; 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时拉伸，</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 &lt;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&lt; 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时压缩</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0</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时投影，</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&lt; 0</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是反向，</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 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时反射</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Group 4"/>
          <p:cNvGrpSpPr>
            <a:grpSpLocks noChangeAspect="1"/>
          </p:cNvGrpSpPr>
          <p:nvPr/>
        </p:nvGrpSpPr>
        <p:grpSpPr bwMode="auto">
          <a:xfrm>
            <a:off x="601663" y="1614488"/>
            <a:ext cx="2714625" cy="2381250"/>
            <a:chOff x="379" y="1017"/>
            <a:chExt cx="1710" cy="1500"/>
          </a:xfrm>
        </p:grpSpPr>
        <p:sp>
          <p:nvSpPr>
            <p:cNvPr id="8" name="Oval 6"/>
            <p:cNvSpPr>
              <a:spLocks noChangeArrowheads="1"/>
            </p:cNvSpPr>
            <p:nvPr/>
          </p:nvSpPr>
          <p:spPr bwMode="auto">
            <a:xfrm>
              <a:off x="675" y="1208"/>
              <a:ext cx="1118" cy="1117"/>
            </a:xfrm>
            <a:prstGeom prst="ellipse">
              <a:avLst/>
            </a:prstGeom>
            <a:noFill/>
            <a:ln w="9525" cap="rnd">
              <a:solidFill>
                <a:srgbClr val="007F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379" y="1017"/>
              <a:ext cx="1710" cy="1500"/>
            </a:xfrm>
            <a:custGeom>
              <a:avLst/>
              <a:gdLst>
                <a:gd name="T0" fmla="*/ 5462 w 6124"/>
                <a:gd name="T1" fmla="*/ 883 h 5366"/>
                <a:gd name="T2" fmla="*/ 1862 w 6124"/>
                <a:gd name="T3" fmla="*/ 1083 h 5366"/>
                <a:gd name="T4" fmla="*/ 662 w 6124"/>
                <a:gd name="T5" fmla="*/ 4482 h 5366"/>
                <a:gd name="T6" fmla="*/ 4262 w 6124"/>
                <a:gd name="T7" fmla="*/ 4282 h 5366"/>
                <a:gd name="T8" fmla="*/ 5462 w 6124"/>
                <a:gd name="T9" fmla="*/ 883 h 5366"/>
              </a:gdLst>
              <a:ahLst/>
              <a:cxnLst>
                <a:cxn ang="0">
                  <a:pos x="T0" y="T1"/>
                </a:cxn>
                <a:cxn ang="0">
                  <a:pos x="T2" y="T3"/>
                </a:cxn>
                <a:cxn ang="0">
                  <a:pos x="T4" y="T5"/>
                </a:cxn>
                <a:cxn ang="0">
                  <a:pos x="T6" y="T7"/>
                </a:cxn>
                <a:cxn ang="0">
                  <a:pos x="T8" y="T9"/>
                </a:cxn>
              </a:cxnLst>
              <a:rect l="0" t="0" r="r" b="b"/>
              <a:pathLst>
                <a:path w="6124" h="5366">
                  <a:moveTo>
                    <a:pt x="5462" y="883"/>
                  </a:moveTo>
                  <a:cubicBezTo>
                    <a:pt x="4799" y="0"/>
                    <a:pt x="3187" y="89"/>
                    <a:pt x="1862" y="1083"/>
                  </a:cubicBezTo>
                  <a:cubicBezTo>
                    <a:pt x="536" y="2077"/>
                    <a:pt x="0" y="3599"/>
                    <a:pt x="662" y="4482"/>
                  </a:cubicBezTo>
                  <a:cubicBezTo>
                    <a:pt x="1324" y="5366"/>
                    <a:pt x="2936" y="5277"/>
                    <a:pt x="4262" y="4282"/>
                  </a:cubicBezTo>
                  <a:cubicBezTo>
                    <a:pt x="5587" y="3288"/>
                    <a:pt x="6124" y="1766"/>
                    <a:pt x="5462" y="883"/>
                  </a:cubicBezTo>
                  <a:close/>
                </a:path>
              </a:pathLst>
            </a:custGeom>
            <a:noFill/>
            <a:ln w="9525"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714" y="1180"/>
              <a:ext cx="1040" cy="1173"/>
            </a:xfrm>
            <a:custGeom>
              <a:avLst/>
              <a:gdLst>
                <a:gd name="T0" fmla="*/ 3063 w 3725"/>
                <a:gd name="T1" fmla="*/ 3697 h 4195"/>
                <a:gd name="T2" fmla="*/ 3062 w 3725"/>
                <a:gd name="T3" fmla="*/ 1197 h 4195"/>
                <a:gd name="T4" fmla="*/ 662 w 3725"/>
                <a:gd name="T5" fmla="*/ 498 h 4195"/>
                <a:gd name="T6" fmla="*/ 663 w 3725"/>
                <a:gd name="T7" fmla="*/ 2997 h 4195"/>
                <a:gd name="T8" fmla="*/ 3063 w 3725"/>
                <a:gd name="T9" fmla="*/ 3697 h 4195"/>
              </a:gdLst>
              <a:ahLst/>
              <a:cxnLst>
                <a:cxn ang="0">
                  <a:pos x="T0" y="T1"/>
                </a:cxn>
                <a:cxn ang="0">
                  <a:pos x="T2" y="T3"/>
                </a:cxn>
                <a:cxn ang="0">
                  <a:pos x="T4" y="T5"/>
                </a:cxn>
                <a:cxn ang="0">
                  <a:pos x="T6" y="T7"/>
                </a:cxn>
                <a:cxn ang="0">
                  <a:pos x="T8" y="T9"/>
                </a:cxn>
              </a:cxnLst>
              <a:rect l="0" t="0" r="r" b="b"/>
              <a:pathLst>
                <a:path w="3725" h="4195">
                  <a:moveTo>
                    <a:pt x="3063" y="3697"/>
                  </a:moveTo>
                  <a:cubicBezTo>
                    <a:pt x="3725" y="3200"/>
                    <a:pt x="3725" y="2081"/>
                    <a:pt x="3062" y="1197"/>
                  </a:cubicBezTo>
                  <a:cubicBezTo>
                    <a:pt x="2400" y="314"/>
                    <a:pt x="1325" y="0"/>
                    <a:pt x="662" y="498"/>
                  </a:cubicBezTo>
                  <a:cubicBezTo>
                    <a:pt x="0" y="995"/>
                    <a:pt x="0" y="2114"/>
                    <a:pt x="663" y="2997"/>
                  </a:cubicBezTo>
                  <a:cubicBezTo>
                    <a:pt x="1325" y="3881"/>
                    <a:pt x="2400" y="4195"/>
                    <a:pt x="3063" y="3697"/>
                  </a:cubicBezTo>
                  <a:close/>
                </a:path>
              </a:pathLst>
            </a:custGeom>
            <a:noFill/>
            <a:ln w="9525" cap="rnd">
              <a:solidFill>
                <a:srgbClr val="0000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Line 9"/>
            <p:cNvSpPr>
              <a:spLocks noChangeShapeType="1"/>
            </p:cNvSpPr>
            <p:nvPr/>
          </p:nvSpPr>
          <p:spPr bwMode="auto">
            <a:xfrm flipV="1">
              <a:off x="1234" y="1185"/>
              <a:ext cx="775" cy="581"/>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998" y="1138"/>
              <a:ext cx="74" cy="62"/>
            </a:xfrm>
            <a:custGeom>
              <a:avLst/>
              <a:gdLst>
                <a:gd name="T0" fmla="*/ 266 w 266"/>
                <a:gd name="T1" fmla="*/ 0 h 224"/>
                <a:gd name="T2" fmla="*/ 83 w 266"/>
                <a:gd name="T3" fmla="*/ 224 h 224"/>
                <a:gd name="T4" fmla="*/ 0 w 266"/>
                <a:gd name="T5" fmla="*/ 112 h 224"/>
                <a:gd name="T6" fmla="*/ 266 w 266"/>
                <a:gd name="T7" fmla="*/ 0 h 224"/>
              </a:gdLst>
              <a:ahLst/>
              <a:cxnLst>
                <a:cxn ang="0">
                  <a:pos x="T0" y="T1"/>
                </a:cxn>
                <a:cxn ang="0">
                  <a:pos x="T2" y="T3"/>
                </a:cxn>
                <a:cxn ang="0">
                  <a:pos x="T4" y="T5"/>
                </a:cxn>
                <a:cxn ang="0">
                  <a:pos x="T6" y="T7"/>
                </a:cxn>
              </a:cxnLst>
              <a:rect l="0" t="0" r="r" b="b"/>
              <a:pathLst>
                <a:path w="266" h="224">
                  <a:moveTo>
                    <a:pt x="266" y="0"/>
                  </a:moveTo>
                  <a:lnTo>
                    <a:pt x="83" y="224"/>
                  </a:lnTo>
                  <a:lnTo>
                    <a:pt x="0" y="112"/>
                  </a:lnTo>
                  <a:lnTo>
                    <a:pt x="266" y="0"/>
                  </a:lnTo>
                  <a:close/>
                </a:path>
              </a:pathLst>
            </a:custGeom>
            <a:solidFill>
              <a:srgbClr val="000000"/>
            </a:solidFill>
            <a:ln w="9525" cap="rnd">
              <a:solidFill>
                <a:srgbClr val="000000"/>
              </a:solidFill>
              <a:prstDash val="solid"/>
              <a:round/>
            </a:ln>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3203034" y="1682611"/>
            <a:ext cx="385042"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u</a:t>
            </a:r>
            <a:endParaRPr lang="zh-CN" altLang="en-US" sz="2800" b="1"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2871472" y="2361444"/>
            <a:ext cx="885179"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s</a:t>
            </a:r>
            <a:r>
              <a:rPr lang="en-US" altLang="zh-CN" sz="2800" dirty="0" smtClean="0">
                <a:latin typeface="Times New Roman" panose="02020603050405020304" pitchFamily="18" charset="0"/>
                <a:cs typeface="Times New Roman" panose="02020603050405020304" pitchFamily="18" charset="0"/>
              </a:rPr>
              <a:t> &gt; 1</a:t>
            </a:r>
            <a:endParaRPr lang="zh-CN" altLang="en-US" sz="2800" i="1"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2049307" y="2399155"/>
            <a:ext cx="885179"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s</a:t>
            </a:r>
            <a:r>
              <a:rPr lang="en-US" altLang="zh-CN" sz="2800" dirty="0" smtClean="0">
                <a:latin typeface="Times New Roman" panose="02020603050405020304" pitchFamily="18" charset="0"/>
                <a:cs typeface="Times New Roman" panose="02020603050405020304" pitchFamily="18" charset="0"/>
              </a:rPr>
              <a:t> &lt; 1</a:t>
            </a:r>
            <a:endParaRPr lang="zh-CN" altLang="en-US" sz="2800"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p:cNvSpPr txBox="1"/>
              <p:nvPr/>
            </p:nvSpPr>
            <p:spPr>
              <a:xfrm>
                <a:off x="4295987" y="1646889"/>
                <a:ext cx="3732945" cy="19523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0</m:t>
                                </m: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1</m:t>
                                </m:r>
                              </m:e>
                            </m:mr>
                          </m:m>
                        </m:e>
                      </m:d>
                    </m:oMath>
                  </m:oMathPara>
                </a14:m>
                <a:endParaRPr lang="en-US" altLang="zh-CN" sz="2400" b="0" i="1"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e>
                      </m:d>
                      <m:d>
                        <m:dPr>
                          <m:begChr m:val="["/>
                          <m:endChr m:val="]"/>
                          <m:ctrlPr>
                            <a:rPr lang="en-US" altLang="zh-CN" sz="2400" b="0"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𝑢</m:t>
                                    </m:r>
                                  </m:e>
                                  <m:sub>
                                    <m:r>
                                      <m:rPr>
                                        <m:brk m:alnAt="7"/>
                                      </m:rPr>
                                      <a:rPr lang="en-US" altLang="zh-CN" sz="2400" b="0" i="1" smtClean="0">
                                        <a:latin typeface="Cambria Math" panose="02040503050406030204" pitchFamily="18" charset="0"/>
                                      </a:rPr>
                                      <m:t>𝑥</m:t>
                                    </m:r>
                                  </m:sub>
                                </m:sSub>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𝑦</m:t>
                                    </m:r>
                                  </m:sub>
                                </m:sSub>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𝑧</m:t>
                                    </m:r>
                                  </m:sub>
                                </m:sSub>
                              </m:e>
                            </m:mr>
                          </m:m>
                        </m:e>
                      </m:d>
                      <m:d>
                        <m:dPr>
                          <m:begChr m:val="["/>
                          <m:endChr m:val="]"/>
                          <m:ctrlPr>
                            <a:rPr lang="en-US" altLang="zh-CN" sz="2400" b="0"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𝑢</m:t>
                                    </m:r>
                                  </m:e>
                                  <m:sub>
                                    <m:r>
                                      <m:rPr>
                                        <m:brk m:alnAt="7"/>
                                      </m:rPr>
                                      <a:rPr lang="en-US" altLang="zh-CN" sz="2400" b="0" i="1" smtClean="0">
                                        <a:latin typeface="Cambria Math" panose="02040503050406030204" pitchFamily="18" charset="0"/>
                                      </a:rPr>
                                      <m:t>𝑥</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𝑦</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𝑧</m:t>
                                    </m:r>
                                  </m:sub>
                                </m:sSub>
                              </m:e>
                            </m:mr>
                          </m:m>
                        </m:e>
                      </m:d>
                    </m:oMath>
                  </m:oMathPara>
                </a14:m>
                <a:endParaRPr lang="zh-CN" altLang="en-US" sz="2400" dirty="0"/>
              </a:p>
            </p:txBody>
          </p:sp>
        </mc:Choice>
        <mc:Fallback>
          <p:sp>
            <p:nvSpPr>
              <p:cNvPr id="4" name="文本框 3"/>
              <p:cNvSpPr txBox="1">
                <a:spLocks noRot="1" noChangeAspect="1" noMove="1" noResize="1" noEditPoints="1" noAdjustHandles="1" noChangeArrowheads="1" noChangeShapeType="1" noTextEdit="1"/>
              </p:cNvSpPr>
              <p:nvPr/>
            </p:nvSpPr>
            <p:spPr>
              <a:xfrm>
                <a:off x="4295987" y="1646889"/>
                <a:ext cx="3732945" cy="1952329"/>
              </a:xfrm>
              <a:prstGeom prst="rect">
                <a:avLst/>
              </a:prstGeom>
              <a:blipFill rotWithShape="1">
                <a:blip r:embed="rId1"/>
                <a:stretch>
                  <a:fillRect l="-6" t="-17" r="-1004" b="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宋体" panose="02010600030101010101" pitchFamily="2" charset="-122"/>
                <a:ea typeface="宋体" panose="02010600030101010101" pitchFamily="2" charset="-122"/>
              </a:rPr>
              <a:t>构成正多面体的条件</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正</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边形的内角：</a:t>
                </a:r>
                <a14:m>
                  <m:oMath xmlns:m="http://schemas.openxmlformats.org/officeDocument/2006/math">
                    <m:r>
                      <a:rPr lang="en-US" altLang="zh-CN" sz="2800" i="1">
                        <a:latin typeface="Cambria Math" panose="02040503050406030204" pitchFamily="18" charset="0"/>
                      </a:rPr>
                      <m:t>𝜃</m:t>
                    </m:r>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𝑚</m:t>
                        </m:r>
                        <m:r>
                          <a:rPr lang="en-US" altLang="zh-CN" sz="2800" i="1">
                            <a:latin typeface="Cambria Math" panose="02040503050406030204" pitchFamily="18" charset="0"/>
                          </a:rPr>
                          <m:t>−</m:t>
                        </m:r>
                        <m:r>
                          <a:rPr lang="en-US" altLang="zh-CN" sz="2800" i="1">
                            <a:latin typeface="Cambria Math" panose="02040503050406030204" pitchFamily="18" charset="0"/>
                          </a:rPr>
                          <m:t>2</m:t>
                        </m:r>
                      </m:num>
                      <m:den>
                        <m:r>
                          <a:rPr lang="en-US" altLang="zh-CN" sz="2800" i="1">
                            <a:latin typeface="Cambria Math" panose="02040503050406030204" pitchFamily="18" charset="0"/>
                          </a:rPr>
                          <m:t>𝑚</m:t>
                        </m:r>
                      </m:den>
                    </m:f>
                    <m:r>
                      <a:rPr lang="en-US" altLang="zh-CN" sz="2800" i="1">
                        <a:latin typeface="Cambria Math" panose="02040503050406030204" pitchFamily="18" charset="0"/>
                      </a:rPr>
                      <m:t>𝜋</m:t>
                    </m:r>
                    <m:r>
                      <a:rPr lang="en-US" altLang="zh-CN" sz="2800" i="1">
                        <a:latin typeface="Cambria Math" panose="02040503050406030204" pitchFamily="18" charset="0"/>
                      </a:rPr>
                      <m:t>, </m:t>
                    </m:r>
                    <m:r>
                      <a:rPr lang="en-US" altLang="zh-CN" sz="2800" i="1">
                        <a:latin typeface="Cambria Math" panose="02040503050406030204" pitchFamily="18" charset="0"/>
                      </a:rPr>
                      <m:t>𝑚</m:t>
                    </m:r>
                    <m:r>
                      <a:rPr lang="en-US" altLang="zh-CN" sz="2800" i="1">
                        <a:latin typeface="Cambria Math" panose="02040503050406030204" pitchFamily="18" charset="0"/>
                      </a:rPr>
                      <m:t>&gt;</m:t>
                    </m:r>
                    <m:r>
                      <a:rPr lang="en-US" altLang="zh-CN" sz="2800" i="1">
                        <a:latin typeface="Cambria Math" panose="02040503050406030204" pitchFamily="18" charset="0"/>
                      </a:rPr>
                      <m:t>2</m:t>
                    </m:r>
                  </m:oMath>
                </a14:m>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由</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个面构成顶点的内角范围：</a:t>
                </a:r>
                <a14:m>
                  <m:oMath xmlns:m="http://schemas.openxmlformats.org/officeDocument/2006/math">
                    <m:r>
                      <a:rPr lang="en-US" altLang="zh-CN" sz="2800" i="1">
                        <a:latin typeface="Cambria Math" panose="02040503050406030204" pitchFamily="18" charset="0"/>
                      </a:rPr>
                      <m:t>𝜃</m:t>
                    </m:r>
                    <m:r>
                      <a:rPr lang="en-US" altLang="zh-CN" sz="2800" i="1">
                        <a:latin typeface="Cambria Math" panose="02040503050406030204" pitchFamily="18" charset="0"/>
                      </a:rPr>
                      <m:t>&lt;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2</m:t>
                        </m:r>
                        <m:r>
                          <a:rPr lang="en-US" altLang="zh-CN" sz="2800" i="1">
                            <a:latin typeface="Cambria Math" panose="02040503050406030204" pitchFamily="18" charset="0"/>
                          </a:rPr>
                          <m:t>𝜋</m:t>
                        </m:r>
                      </m:num>
                      <m:den>
                        <m:r>
                          <a:rPr lang="en-US" altLang="zh-CN" sz="2800" i="1">
                            <a:latin typeface="Cambria Math" panose="02040503050406030204" pitchFamily="18" charset="0"/>
                          </a:rPr>
                          <m:t>𝑛</m:t>
                        </m:r>
                      </m:den>
                    </m:f>
                    <m:r>
                      <a:rPr lang="en-US" altLang="zh-CN" sz="2800" i="1">
                        <a:latin typeface="Cambria Math" panose="02040503050406030204" pitchFamily="18" charset="0"/>
                      </a:rPr>
                      <m:t>, </m:t>
                    </m:r>
                    <m:r>
                      <a:rPr lang="en-US" altLang="zh-CN" sz="2800" i="1">
                        <a:latin typeface="Cambria Math" panose="02040503050406030204" pitchFamily="18" charset="0"/>
                      </a:rPr>
                      <m:t>𝑛</m:t>
                    </m:r>
                    <m:r>
                      <a:rPr lang="en-US" altLang="zh-CN" sz="2800" i="1">
                        <a:latin typeface="Cambria Math" panose="02040503050406030204" pitchFamily="18" charset="0"/>
                      </a:rPr>
                      <m:t>&gt;</m:t>
                    </m:r>
                    <m:r>
                      <a:rPr lang="en-US" altLang="zh-CN" sz="2800" i="1">
                        <a:latin typeface="Cambria Math" panose="02040503050406030204" pitchFamily="18" charset="0"/>
                      </a:rPr>
                      <m:t>2</m:t>
                    </m:r>
                  </m:oMath>
                </a14:m>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𝑚</m:t>
                          </m:r>
                          <m:r>
                            <a:rPr lang="en-US" altLang="zh-CN" sz="2800" i="1">
                              <a:latin typeface="Cambria Math" panose="02040503050406030204" pitchFamily="18" charset="0"/>
                            </a:rPr>
                            <m:t>−</m:t>
                          </m:r>
                          <m:r>
                            <a:rPr lang="en-US" altLang="zh-CN" sz="2800" i="1">
                              <a:latin typeface="Cambria Math" panose="02040503050406030204" pitchFamily="18" charset="0"/>
                            </a:rPr>
                            <m:t>2</m:t>
                          </m:r>
                        </m:num>
                        <m:den>
                          <m:r>
                            <a:rPr lang="en-US" altLang="zh-CN" sz="2800" i="1">
                              <a:latin typeface="Cambria Math" panose="02040503050406030204" pitchFamily="18" charset="0"/>
                            </a:rPr>
                            <m:t>𝑚</m:t>
                          </m:r>
                        </m:den>
                      </m:f>
                      <m:r>
                        <a:rPr lang="en-US" altLang="zh-CN" sz="2800" i="1">
                          <a:latin typeface="Cambria Math" panose="02040503050406030204" pitchFamily="18" charset="0"/>
                        </a:rPr>
                        <m:t>𝜋</m:t>
                      </m:r>
                      <m:r>
                        <a:rPr lang="en-US" altLang="zh-CN" sz="2800" i="1">
                          <a:latin typeface="Cambria Math" panose="02040503050406030204" pitchFamily="18" charset="0"/>
                        </a:rPr>
                        <m:t>&lt;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2</m:t>
                          </m:r>
                          <m:r>
                            <a:rPr lang="en-US" altLang="zh-CN" sz="2800" i="1">
                              <a:latin typeface="Cambria Math" panose="02040503050406030204" pitchFamily="18" charset="0"/>
                            </a:rPr>
                            <m:t>𝜋</m:t>
                          </m:r>
                        </m:num>
                        <m:den>
                          <m:r>
                            <a:rPr lang="en-US" altLang="zh-CN" sz="2800" i="1">
                              <a:latin typeface="Cambria Math" panose="02040503050406030204" pitchFamily="18" charset="0"/>
                            </a:rPr>
                            <m:t>𝑛</m:t>
                          </m:r>
                        </m:den>
                      </m:f>
                    </m:oMath>
                  </m:oMathPara>
                </a14:m>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2</m:t>
                          </m:r>
                        </m:num>
                        <m:den>
                          <m:r>
                            <a:rPr lang="en-US" altLang="zh-CN" sz="2800" i="1">
                              <a:latin typeface="Cambria Math" panose="02040503050406030204" pitchFamily="18" charset="0"/>
                            </a:rPr>
                            <m:t>𝑚</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2</m:t>
                          </m:r>
                        </m:num>
                        <m:den>
                          <m:r>
                            <a:rPr lang="en-US" altLang="zh-CN" sz="2800" i="1">
                              <a:latin typeface="Cambria Math" panose="02040503050406030204" pitchFamily="18" charset="0"/>
                            </a:rPr>
                            <m:t>𝑛</m:t>
                          </m:r>
                        </m:den>
                      </m:f>
                      <m:r>
                        <a:rPr lang="en-US" altLang="zh-CN" sz="2800" i="1">
                          <a:latin typeface="Cambria Math" panose="02040503050406030204" pitchFamily="18" charset="0"/>
                        </a:rPr>
                        <m:t>&gt;</m:t>
                      </m:r>
                      <m:r>
                        <a:rPr lang="en-US" altLang="zh-CN" sz="2800" i="1">
                          <a:latin typeface="Cambria Math" panose="02040503050406030204" pitchFamily="18" charset="0"/>
                        </a:rPr>
                        <m:t>1</m:t>
                      </m:r>
                    </m:oMath>
                  </m:oMathPara>
                </a14:m>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可行的正整数</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(3, 3), (4, 3), (3, 4), (5, 3), (3, 5)</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结论：三维空间只有</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种正多面体</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宋体" panose="02010600030101010101" pitchFamily="2" charset="-122"/>
                <a:ea typeface="宋体" panose="02010600030101010101" pitchFamily="2" charset="-122"/>
              </a:rPr>
              <a:t>笛卡尔定理</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8651" y="5524503"/>
            <a:ext cx="7886700" cy="652463"/>
          </a:xfrm>
        </p:spPr>
        <p:txBody>
          <a:bodyPr>
            <a:normAutofit/>
          </a:bodyPr>
          <a:lstStyle/>
          <a:p>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与球面同胚的多面体的角亏之和为</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4π</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 name="Group 25"/>
          <p:cNvGrpSpPr>
            <a:grpSpLocks noChangeAspect="1"/>
          </p:cNvGrpSpPr>
          <p:nvPr/>
        </p:nvGrpSpPr>
        <p:grpSpPr bwMode="auto">
          <a:xfrm>
            <a:off x="628653" y="1787527"/>
            <a:ext cx="3484563" cy="3384551"/>
            <a:chOff x="438" y="1094"/>
            <a:chExt cx="2195" cy="2132"/>
          </a:xfrm>
        </p:grpSpPr>
        <p:sp>
          <p:nvSpPr>
            <p:cNvPr id="5" name="Line 41"/>
            <p:cNvSpPr>
              <a:spLocks noChangeShapeType="1"/>
            </p:cNvSpPr>
            <p:nvPr/>
          </p:nvSpPr>
          <p:spPr bwMode="auto">
            <a:xfrm>
              <a:off x="1515" y="2118"/>
              <a:ext cx="1102" cy="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6" name="Line 42"/>
            <p:cNvSpPr>
              <a:spLocks noChangeShapeType="1"/>
            </p:cNvSpPr>
            <p:nvPr/>
          </p:nvSpPr>
          <p:spPr bwMode="auto">
            <a:xfrm>
              <a:off x="1515" y="2118"/>
              <a:ext cx="723" cy="831"/>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7" name="Line 43"/>
            <p:cNvSpPr>
              <a:spLocks noChangeShapeType="1"/>
            </p:cNvSpPr>
            <p:nvPr/>
          </p:nvSpPr>
          <p:spPr bwMode="auto">
            <a:xfrm flipH="1">
              <a:off x="1362" y="2118"/>
              <a:ext cx="153" cy="1091"/>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8" name="Line 44"/>
            <p:cNvSpPr>
              <a:spLocks noChangeShapeType="1"/>
            </p:cNvSpPr>
            <p:nvPr/>
          </p:nvSpPr>
          <p:spPr bwMode="auto">
            <a:xfrm flipH="1">
              <a:off x="591" y="2118"/>
              <a:ext cx="924" cy="60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9" name="Line 45"/>
            <p:cNvSpPr>
              <a:spLocks noChangeShapeType="1"/>
            </p:cNvSpPr>
            <p:nvPr/>
          </p:nvSpPr>
          <p:spPr bwMode="auto">
            <a:xfrm flipH="1" flipV="1">
              <a:off x="455" y="1815"/>
              <a:ext cx="1060" cy="303"/>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0" name="Line 46"/>
            <p:cNvSpPr>
              <a:spLocks noChangeShapeType="1"/>
            </p:cNvSpPr>
            <p:nvPr/>
          </p:nvSpPr>
          <p:spPr bwMode="auto">
            <a:xfrm flipH="1" flipV="1">
              <a:off x="1048" y="1119"/>
              <a:ext cx="467" cy="999"/>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1" name="Line 47"/>
            <p:cNvSpPr>
              <a:spLocks noChangeShapeType="1"/>
            </p:cNvSpPr>
            <p:nvPr/>
          </p:nvSpPr>
          <p:spPr bwMode="auto">
            <a:xfrm flipV="1">
              <a:off x="1515" y="1110"/>
              <a:ext cx="447" cy="1008"/>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2" name="Line 48"/>
            <p:cNvSpPr>
              <a:spLocks noChangeShapeType="1"/>
            </p:cNvSpPr>
            <p:nvPr/>
          </p:nvSpPr>
          <p:spPr bwMode="auto">
            <a:xfrm flipH="1">
              <a:off x="2238" y="2118"/>
              <a:ext cx="379" cy="831"/>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3" name="Line 49"/>
            <p:cNvSpPr>
              <a:spLocks noChangeShapeType="1"/>
            </p:cNvSpPr>
            <p:nvPr/>
          </p:nvSpPr>
          <p:spPr bwMode="auto">
            <a:xfrm flipH="1">
              <a:off x="1362" y="2949"/>
              <a:ext cx="876" cy="260"/>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4" name="Line 50"/>
            <p:cNvSpPr>
              <a:spLocks noChangeShapeType="1"/>
            </p:cNvSpPr>
            <p:nvPr/>
          </p:nvSpPr>
          <p:spPr bwMode="auto">
            <a:xfrm flipH="1" flipV="1">
              <a:off x="591" y="2718"/>
              <a:ext cx="771" cy="491"/>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5" name="Line 51"/>
            <p:cNvSpPr>
              <a:spLocks noChangeShapeType="1"/>
            </p:cNvSpPr>
            <p:nvPr/>
          </p:nvSpPr>
          <p:spPr bwMode="auto">
            <a:xfrm flipH="1" flipV="1">
              <a:off x="455" y="1815"/>
              <a:ext cx="136" cy="903"/>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6" name="Line 52"/>
            <p:cNvSpPr>
              <a:spLocks noChangeShapeType="1"/>
            </p:cNvSpPr>
            <p:nvPr/>
          </p:nvSpPr>
          <p:spPr bwMode="auto">
            <a:xfrm flipV="1">
              <a:off x="455" y="1119"/>
              <a:ext cx="593" cy="696"/>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7" name="Line 53"/>
            <p:cNvSpPr>
              <a:spLocks noChangeShapeType="1"/>
            </p:cNvSpPr>
            <p:nvPr/>
          </p:nvSpPr>
          <p:spPr bwMode="auto">
            <a:xfrm flipV="1">
              <a:off x="1048" y="1110"/>
              <a:ext cx="914" cy="9"/>
            </a:xfrm>
            <a:prstGeom prst="line">
              <a:avLst/>
            </a:prstGeom>
            <a:noFill/>
            <a:ln w="1270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8" name="Freeform 54"/>
            <p:cNvSpPr/>
            <p:nvPr/>
          </p:nvSpPr>
          <p:spPr bwMode="auto">
            <a:xfrm>
              <a:off x="1515" y="1866"/>
              <a:ext cx="275" cy="252"/>
            </a:xfrm>
            <a:custGeom>
              <a:avLst/>
              <a:gdLst>
                <a:gd name="T0" fmla="*/ 1000 w 1000"/>
                <a:gd name="T1" fmla="*/ 914 h 914"/>
                <a:gd name="T2" fmla="*/ 406 w 1000"/>
                <a:gd name="T3" fmla="*/ 0 h 914"/>
                <a:gd name="T4" fmla="*/ 0 w 1000"/>
                <a:gd name="T5" fmla="*/ 914 h 914"/>
                <a:gd name="T6" fmla="*/ 1000 w 1000"/>
                <a:gd name="T7" fmla="*/ 914 h 914"/>
              </a:gdLst>
              <a:ahLst/>
              <a:cxnLst>
                <a:cxn ang="0">
                  <a:pos x="T0" y="T1"/>
                </a:cxn>
                <a:cxn ang="0">
                  <a:pos x="T2" y="T3"/>
                </a:cxn>
                <a:cxn ang="0">
                  <a:pos x="T4" y="T5"/>
                </a:cxn>
                <a:cxn ang="0">
                  <a:pos x="T6" y="T7"/>
                </a:cxn>
              </a:cxnLst>
              <a:rect l="0" t="0" r="r" b="b"/>
              <a:pathLst>
                <a:path w="1000" h="914">
                  <a:moveTo>
                    <a:pt x="1000" y="914"/>
                  </a:moveTo>
                  <a:cubicBezTo>
                    <a:pt x="1000" y="518"/>
                    <a:pt x="768" y="160"/>
                    <a:pt x="406" y="0"/>
                  </a:cubicBezTo>
                  <a:lnTo>
                    <a:pt x="0" y="914"/>
                  </a:lnTo>
                  <a:lnTo>
                    <a:pt x="1000" y="914"/>
                  </a:lnTo>
                  <a:close/>
                </a:path>
              </a:pathLst>
            </a:custGeom>
            <a:solidFill>
              <a:srgbClr val="7F7F7F"/>
            </a:solidFill>
            <a:ln w="12700" cap="rnd">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19" name="Freeform 55"/>
            <p:cNvSpPr/>
            <p:nvPr/>
          </p:nvSpPr>
          <p:spPr bwMode="auto">
            <a:xfrm>
              <a:off x="1515" y="1866"/>
              <a:ext cx="275" cy="252"/>
            </a:xfrm>
            <a:custGeom>
              <a:avLst/>
              <a:gdLst>
                <a:gd name="T0" fmla="*/ 1000 w 1000"/>
                <a:gd name="T1" fmla="*/ 914 h 914"/>
                <a:gd name="T2" fmla="*/ 406 w 1000"/>
                <a:gd name="T3" fmla="*/ 0 h 914"/>
                <a:gd name="T4" fmla="*/ 0 w 1000"/>
                <a:gd name="T5" fmla="*/ 914 h 914"/>
                <a:gd name="T6" fmla="*/ 1000 w 1000"/>
                <a:gd name="T7" fmla="*/ 914 h 914"/>
              </a:gdLst>
              <a:ahLst/>
              <a:cxnLst>
                <a:cxn ang="0">
                  <a:pos x="T0" y="T1"/>
                </a:cxn>
                <a:cxn ang="0">
                  <a:pos x="T2" y="T3"/>
                </a:cxn>
                <a:cxn ang="0">
                  <a:pos x="T4" y="T5"/>
                </a:cxn>
                <a:cxn ang="0">
                  <a:pos x="T6" y="T7"/>
                </a:cxn>
              </a:cxnLst>
              <a:rect l="0" t="0" r="r" b="b"/>
              <a:pathLst>
                <a:path w="1000" h="914">
                  <a:moveTo>
                    <a:pt x="1000" y="914"/>
                  </a:moveTo>
                  <a:cubicBezTo>
                    <a:pt x="1000" y="518"/>
                    <a:pt x="768" y="160"/>
                    <a:pt x="406" y="0"/>
                  </a:cubicBezTo>
                  <a:lnTo>
                    <a:pt x="0" y="914"/>
                  </a:lnTo>
                  <a:lnTo>
                    <a:pt x="1000" y="9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0" name="Oval 57"/>
            <p:cNvSpPr>
              <a:spLocks noChangeArrowheads="1"/>
            </p:cNvSpPr>
            <p:nvPr/>
          </p:nvSpPr>
          <p:spPr bwMode="auto">
            <a:xfrm>
              <a:off x="1498" y="2101"/>
              <a:ext cx="33" cy="33"/>
            </a:xfrm>
            <a:prstGeom prst="ellipse">
              <a:avLst/>
            </a:prstGeom>
            <a:solidFill>
              <a:srgbClr val="FFFFFF"/>
            </a:solidFill>
            <a:ln w="9525" cap="rnd">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1" name="Oval 27"/>
            <p:cNvSpPr>
              <a:spLocks noChangeArrowheads="1"/>
            </p:cNvSpPr>
            <p:nvPr/>
          </p:nvSpPr>
          <p:spPr bwMode="auto">
            <a:xfrm>
              <a:off x="2600" y="2101"/>
              <a:ext cx="33" cy="33"/>
            </a:xfrm>
            <a:prstGeom prst="ellipse">
              <a:avLst/>
            </a:prstGeom>
            <a:solidFill>
              <a:schemeClr val="bg1"/>
            </a:solidFill>
            <a:ln w="0">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2" name="Oval 29"/>
            <p:cNvSpPr>
              <a:spLocks noChangeArrowheads="1"/>
            </p:cNvSpPr>
            <p:nvPr/>
          </p:nvSpPr>
          <p:spPr bwMode="auto">
            <a:xfrm>
              <a:off x="2221" y="2933"/>
              <a:ext cx="33" cy="33"/>
            </a:xfrm>
            <a:prstGeom prst="ellipse">
              <a:avLst/>
            </a:prstGeom>
            <a:solidFill>
              <a:schemeClr val="bg1"/>
            </a:solidFill>
            <a:ln w="9525" cap="rnd">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3" name="Oval 31"/>
            <p:cNvSpPr>
              <a:spLocks noChangeArrowheads="1"/>
            </p:cNvSpPr>
            <p:nvPr/>
          </p:nvSpPr>
          <p:spPr bwMode="auto">
            <a:xfrm>
              <a:off x="1345" y="3193"/>
              <a:ext cx="33" cy="33"/>
            </a:xfrm>
            <a:prstGeom prst="ellipse">
              <a:avLst/>
            </a:prstGeom>
            <a:solidFill>
              <a:schemeClr val="bg1"/>
            </a:solidFill>
            <a:ln w="9525" cap="rnd">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4" name="Oval 33"/>
            <p:cNvSpPr>
              <a:spLocks noChangeArrowheads="1"/>
            </p:cNvSpPr>
            <p:nvPr/>
          </p:nvSpPr>
          <p:spPr bwMode="auto">
            <a:xfrm>
              <a:off x="574" y="2702"/>
              <a:ext cx="33" cy="33"/>
            </a:xfrm>
            <a:prstGeom prst="ellipse">
              <a:avLst/>
            </a:prstGeom>
            <a:solidFill>
              <a:srgbClr val="FFFFFF"/>
            </a:solidFill>
            <a:ln w="9525" cap="rnd">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5" name="Oval 35"/>
            <p:cNvSpPr>
              <a:spLocks noChangeArrowheads="1"/>
            </p:cNvSpPr>
            <p:nvPr/>
          </p:nvSpPr>
          <p:spPr bwMode="auto">
            <a:xfrm>
              <a:off x="438" y="1798"/>
              <a:ext cx="34" cy="33"/>
            </a:xfrm>
            <a:prstGeom prst="ellipse">
              <a:avLst/>
            </a:prstGeom>
            <a:solidFill>
              <a:srgbClr val="FFFFFF"/>
            </a:solidFill>
            <a:ln w="9525" cap="rnd">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6" name="Oval 37"/>
            <p:cNvSpPr>
              <a:spLocks noChangeArrowheads="1"/>
            </p:cNvSpPr>
            <p:nvPr/>
          </p:nvSpPr>
          <p:spPr bwMode="auto">
            <a:xfrm>
              <a:off x="1031" y="1103"/>
              <a:ext cx="34" cy="33"/>
            </a:xfrm>
            <a:prstGeom prst="ellipse">
              <a:avLst/>
            </a:prstGeom>
            <a:solidFill>
              <a:srgbClr val="FFFFFF"/>
            </a:solidFill>
            <a:ln w="9525" cap="rnd">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27" name="Oval 39"/>
            <p:cNvSpPr>
              <a:spLocks noChangeArrowheads="1"/>
            </p:cNvSpPr>
            <p:nvPr/>
          </p:nvSpPr>
          <p:spPr bwMode="auto">
            <a:xfrm>
              <a:off x="1945" y="1094"/>
              <a:ext cx="34" cy="33"/>
            </a:xfrm>
            <a:prstGeom prst="ellipse">
              <a:avLst/>
            </a:prstGeom>
            <a:solidFill>
              <a:srgbClr val="FFFFFF"/>
            </a:solidFill>
            <a:ln w="9525" cap="rnd">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sp>
        <p:nvSpPr>
          <p:cNvPr id="28" name="文本框 27"/>
          <p:cNvSpPr txBox="1"/>
          <p:nvPr/>
        </p:nvSpPr>
        <p:spPr>
          <a:xfrm>
            <a:off x="2390776" y="3251199"/>
            <a:ext cx="409086" cy="523220"/>
          </a:xfrm>
          <a:prstGeom prst="rect">
            <a:avLst/>
          </a:prstGeom>
          <a:noFill/>
        </p:spPr>
        <p:txBody>
          <a:bodyPr wrap="none" rtlCol="0">
            <a:spAutoFit/>
          </a:bodyPr>
          <a:lstStyle/>
          <a:p>
            <a:r>
              <a:rPr lang="en-US" altLang="zh-CN" sz="2800"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i="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a:t>
            </a:r>
            <a:endParaRPr lang="zh-CN" altLang="en-US" sz="2800" i="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文本框 28"/>
          <p:cNvSpPr txBox="1"/>
          <p:nvPr/>
        </p:nvSpPr>
        <p:spPr>
          <a:xfrm>
            <a:off x="2635743" y="2785133"/>
            <a:ext cx="816249" cy="523220"/>
          </a:xfrm>
          <a:prstGeom prst="rect">
            <a:avLst/>
          </a:prstGeom>
          <a:noFill/>
        </p:spPr>
        <p:txBody>
          <a:bodyPr wrap="none" rtlCol="0">
            <a:spAutoFit/>
          </a:bodyPr>
          <a:lstStyle/>
          <a:p>
            <a:r>
              <a:rPr lang="en-US" altLang="zh-CN" sz="2800"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δ</a:t>
            </a:r>
            <a:r>
              <a:rPr lang="en-US" altLang="zh-CN" sz="28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i="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8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30" name="对象 29"/>
          <p:cNvGraphicFramePr>
            <a:graphicFrameLocks noChangeAspect="1"/>
          </p:cNvGraphicFramePr>
          <p:nvPr/>
        </p:nvGraphicFramePr>
        <p:xfrm>
          <a:off x="4032634" y="3301998"/>
          <a:ext cx="436563" cy="552451"/>
        </p:xfrm>
        <a:graphic>
          <a:graphicData uri="http://schemas.openxmlformats.org/presentationml/2006/ole">
            <mc:AlternateContent xmlns:mc="http://schemas.openxmlformats.org/markup-compatibility/2006">
              <mc:Choice xmlns:v="urn:schemas-microsoft-com:vml" Requires="v">
                <p:oleObj spid="_x0000_s25734" name="Equation" r:id="rId1" imgW="4572000" imgH="5791200" progId="Equation.DSMT4">
                  <p:embed/>
                </p:oleObj>
              </mc:Choice>
              <mc:Fallback>
                <p:oleObj name="Equation" r:id="rId1" imgW="4572000" imgH="5791200" progId="Equation.DSMT4">
                  <p:embed/>
                  <p:pic>
                    <p:nvPicPr>
                      <p:cNvPr id="0" name="对象 29"/>
                      <p:cNvPicPr/>
                      <p:nvPr/>
                    </p:nvPicPr>
                    <p:blipFill>
                      <a:blip r:embed="rId2"/>
                      <a:stretch>
                        <a:fillRect/>
                      </a:stretch>
                    </p:blipFill>
                    <p:spPr>
                      <a:xfrm>
                        <a:off x="4032634" y="3301998"/>
                        <a:ext cx="436563" cy="552451"/>
                      </a:xfrm>
                      <a:prstGeom prst="rect">
                        <a:avLst/>
                      </a:prstGeom>
                    </p:spPr>
                  </p:pic>
                </p:oleObj>
              </mc:Fallback>
            </mc:AlternateContent>
          </a:graphicData>
        </a:graphic>
      </p:graphicFrame>
      <p:graphicFrame>
        <p:nvGraphicFramePr>
          <p:cNvPr id="31" name="对象 30"/>
          <p:cNvGraphicFramePr>
            <a:graphicFrameLocks noChangeAspect="1"/>
          </p:cNvGraphicFramePr>
          <p:nvPr/>
        </p:nvGraphicFramePr>
        <p:xfrm>
          <a:off x="3040448" y="1550856"/>
          <a:ext cx="436563" cy="552451"/>
        </p:xfrm>
        <a:graphic>
          <a:graphicData uri="http://schemas.openxmlformats.org/presentationml/2006/ole">
            <mc:AlternateContent xmlns:mc="http://schemas.openxmlformats.org/markup-compatibility/2006">
              <mc:Choice xmlns:v="urn:schemas-microsoft-com:vml" Requires="v">
                <p:oleObj spid="_x0000_s25735" name="Equation" r:id="rId3" imgW="4572000" imgH="5791200" progId="Equation.DSMT4">
                  <p:embed/>
                </p:oleObj>
              </mc:Choice>
              <mc:Fallback>
                <p:oleObj name="Equation" r:id="rId3" imgW="4572000" imgH="5791200" progId="Equation.DSMT4">
                  <p:embed/>
                  <p:pic>
                    <p:nvPicPr>
                      <p:cNvPr id="0" name="对象 30"/>
                      <p:cNvPicPr/>
                      <p:nvPr/>
                    </p:nvPicPr>
                    <p:blipFill>
                      <a:blip r:embed="rId4"/>
                      <a:stretch>
                        <a:fillRect/>
                      </a:stretch>
                    </p:blipFill>
                    <p:spPr>
                      <a:xfrm>
                        <a:off x="3040448" y="1550856"/>
                        <a:ext cx="436563" cy="552451"/>
                      </a:xfrm>
                      <a:prstGeom prst="rect">
                        <a:avLst/>
                      </a:prstGeom>
                    </p:spPr>
                  </p:pic>
                </p:oleObj>
              </mc:Fallback>
            </mc:AlternateContent>
          </a:graphicData>
        </a:graphic>
      </p:graphicFrame>
      <p:graphicFrame>
        <p:nvGraphicFramePr>
          <p:cNvPr id="32" name="对象 31"/>
          <p:cNvGraphicFramePr>
            <a:graphicFrameLocks noChangeAspect="1"/>
          </p:cNvGraphicFramePr>
          <p:nvPr/>
        </p:nvGraphicFramePr>
        <p:xfrm>
          <a:off x="1186660" y="1500986"/>
          <a:ext cx="436563" cy="552451"/>
        </p:xfrm>
        <a:graphic>
          <a:graphicData uri="http://schemas.openxmlformats.org/presentationml/2006/ole">
            <mc:AlternateContent xmlns:mc="http://schemas.openxmlformats.org/markup-compatibility/2006">
              <mc:Choice xmlns:v="urn:schemas-microsoft-com:vml" Requires="v">
                <p:oleObj spid="_x0000_s25736" name="Equation" r:id="rId5" imgW="4572000" imgH="5791200" progId="Equation.DSMT4">
                  <p:embed/>
                </p:oleObj>
              </mc:Choice>
              <mc:Fallback>
                <p:oleObj name="Equation" r:id="rId5" imgW="4572000" imgH="5791200" progId="Equation.DSMT4">
                  <p:embed/>
                  <p:pic>
                    <p:nvPicPr>
                      <p:cNvPr id="0" name="对象 31"/>
                      <p:cNvPicPr/>
                      <p:nvPr/>
                    </p:nvPicPr>
                    <p:blipFill>
                      <a:blip r:embed="rId6"/>
                      <a:stretch>
                        <a:fillRect/>
                      </a:stretch>
                    </p:blipFill>
                    <p:spPr>
                      <a:xfrm>
                        <a:off x="1186660" y="1500986"/>
                        <a:ext cx="436563" cy="552451"/>
                      </a:xfrm>
                      <a:prstGeom prst="rect">
                        <a:avLst/>
                      </a:prstGeom>
                    </p:spPr>
                  </p:pic>
                </p:oleObj>
              </mc:Fallback>
            </mc:AlternateContent>
          </a:graphicData>
        </a:graphic>
      </p:graphicFrame>
      <p:graphicFrame>
        <p:nvGraphicFramePr>
          <p:cNvPr id="33" name="对象 32"/>
          <p:cNvGraphicFramePr>
            <a:graphicFrameLocks noChangeAspect="1"/>
          </p:cNvGraphicFramePr>
          <p:nvPr/>
        </p:nvGraphicFramePr>
        <p:xfrm>
          <a:off x="531816" y="4167188"/>
          <a:ext cx="436563" cy="552451"/>
        </p:xfrm>
        <a:graphic>
          <a:graphicData uri="http://schemas.openxmlformats.org/presentationml/2006/ole">
            <mc:AlternateContent xmlns:mc="http://schemas.openxmlformats.org/markup-compatibility/2006">
              <mc:Choice xmlns:v="urn:schemas-microsoft-com:vml" Requires="v">
                <p:oleObj spid="_x0000_s25737" name="Equation" r:id="rId7" imgW="4572000" imgH="5791200" progId="Equation.DSMT4">
                  <p:embed/>
                </p:oleObj>
              </mc:Choice>
              <mc:Fallback>
                <p:oleObj name="Equation" r:id="rId7" imgW="4572000" imgH="5791200" progId="Equation.DSMT4">
                  <p:embed/>
                  <p:pic>
                    <p:nvPicPr>
                      <p:cNvPr id="0" name="对象 32"/>
                      <p:cNvPicPr/>
                      <p:nvPr/>
                    </p:nvPicPr>
                    <p:blipFill>
                      <a:blip r:embed="rId8"/>
                      <a:stretch>
                        <a:fillRect/>
                      </a:stretch>
                    </p:blipFill>
                    <p:spPr>
                      <a:xfrm>
                        <a:off x="531816" y="4167188"/>
                        <a:ext cx="436563" cy="552451"/>
                      </a:xfrm>
                      <a:prstGeom prst="rect">
                        <a:avLst/>
                      </a:prstGeom>
                    </p:spPr>
                  </p:pic>
                </p:oleObj>
              </mc:Fallback>
            </mc:AlternateContent>
          </a:graphicData>
        </a:graphic>
      </p:graphicFrame>
      <p:graphicFrame>
        <p:nvGraphicFramePr>
          <p:cNvPr id="34" name="对象 33"/>
          <p:cNvGraphicFramePr>
            <a:graphicFrameLocks noChangeAspect="1"/>
          </p:cNvGraphicFramePr>
          <p:nvPr/>
        </p:nvGraphicFramePr>
        <p:xfrm>
          <a:off x="381797" y="2655096"/>
          <a:ext cx="436563" cy="552451"/>
        </p:xfrm>
        <a:graphic>
          <a:graphicData uri="http://schemas.openxmlformats.org/presentationml/2006/ole">
            <mc:AlternateContent xmlns:mc="http://schemas.openxmlformats.org/markup-compatibility/2006">
              <mc:Choice xmlns:v="urn:schemas-microsoft-com:vml" Requires="v">
                <p:oleObj spid="_x0000_s25738" name="Equation" r:id="rId9" imgW="4572000" imgH="5791200" progId="Equation.DSMT4">
                  <p:embed/>
                </p:oleObj>
              </mc:Choice>
              <mc:Fallback>
                <p:oleObj name="Equation" r:id="rId9" imgW="4572000" imgH="5791200" progId="Equation.DSMT4">
                  <p:embed/>
                  <p:pic>
                    <p:nvPicPr>
                      <p:cNvPr id="0" name="对象 33"/>
                      <p:cNvPicPr/>
                      <p:nvPr/>
                    </p:nvPicPr>
                    <p:blipFill>
                      <a:blip r:embed="rId10"/>
                      <a:stretch>
                        <a:fillRect/>
                      </a:stretch>
                    </p:blipFill>
                    <p:spPr>
                      <a:xfrm>
                        <a:off x="381797" y="2655096"/>
                        <a:ext cx="436563" cy="552451"/>
                      </a:xfrm>
                      <a:prstGeom prst="rect">
                        <a:avLst/>
                      </a:prstGeom>
                    </p:spPr>
                  </p:pic>
                </p:oleObj>
              </mc:Fallback>
            </mc:AlternateContent>
          </a:graphicData>
        </a:graphic>
      </p:graphicFrame>
      <p:graphicFrame>
        <p:nvGraphicFramePr>
          <p:cNvPr id="35" name="对象 34"/>
          <p:cNvGraphicFramePr>
            <a:graphicFrameLocks noChangeAspect="1"/>
          </p:cNvGraphicFramePr>
          <p:nvPr/>
        </p:nvGraphicFramePr>
        <p:xfrm>
          <a:off x="1749426" y="4814101"/>
          <a:ext cx="436563" cy="552451"/>
        </p:xfrm>
        <a:graphic>
          <a:graphicData uri="http://schemas.openxmlformats.org/presentationml/2006/ole">
            <mc:AlternateContent xmlns:mc="http://schemas.openxmlformats.org/markup-compatibility/2006">
              <mc:Choice xmlns:v="urn:schemas-microsoft-com:vml" Requires="v">
                <p:oleObj spid="_x0000_s25739" name="Equation" r:id="rId11" imgW="4572000" imgH="5791200" progId="Equation.DSMT4">
                  <p:embed/>
                </p:oleObj>
              </mc:Choice>
              <mc:Fallback>
                <p:oleObj name="Equation" r:id="rId11" imgW="4572000" imgH="5791200" progId="Equation.DSMT4">
                  <p:embed/>
                  <p:pic>
                    <p:nvPicPr>
                      <p:cNvPr id="0" name="对象 34"/>
                      <p:cNvPicPr/>
                      <p:nvPr/>
                    </p:nvPicPr>
                    <p:blipFill>
                      <a:blip r:embed="rId12"/>
                      <a:stretch>
                        <a:fillRect/>
                      </a:stretch>
                    </p:blipFill>
                    <p:spPr>
                      <a:xfrm>
                        <a:off x="1749426" y="4814101"/>
                        <a:ext cx="436563" cy="552451"/>
                      </a:xfrm>
                      <a:prstGeom prst="rect">
                        <a:avLst/>
                      </a:prstGeom>
                    </p:spPr>
                  </p:pic>
                </p:oleObj>
              </mc:Fallback>
            </mc:AlternateContent>
          </a:graphicData>
        </a:graphic>
      </p:graphicFrame>
      <p:graphicFrame>
        <p:nvGraphicFramePr>
          <p:cNvPr id="36" name="对象 35"/>
          <p:cNvGraphicFramePr>
            <a:graphicFrameLocks noChangeAspect="1"/>
          </p:cNvGraphicFramePr>
          <p:nvPr/>
        </p:nvGraphicFramePr>
        <p:xfrm>
          <a:off x="3477009" y="4546602"/>
          <a:ext cx="436563" cy="552451"/>
        </p:xfrm>
        <a:graphic>
          <a:graphicData uri="http://schemas.openxmlformats.org/presentationml/2006/ole">
            <mc:AlternateContent xmlns:mc="http://schemas.openxmlformats.org/markup-compatibility/2006">
              <mc:Choice xmlns:v="urn:schemas-microsoft-com:vml" Requires="v">
                <p:oleObj spid="_x0000_s25740" name="Equation" r:id="rId13" imgW="4572000" imgH="5791200" progId="Equation.DSMT4">
                  <p:embed/>
                </p:oleObj>
              </mc:Choice>
              <mc:Fallback>
                <p:oleObj name="Equation" r:id="rId13" imgW="4572000" imgH="5791200" progId="Equation.DSMT4">
                  <p:embed/>
                  <p:pic>
                    <p:nvPicPr>
                      <p:cNvPr id="0" name="对象 35"/>
                      <p:cNvPicPr/>
                      <p:nvPr/>
                    </p:nvPicPr>
                    <p:blipFill>
                      <a:blip r:embed="rId14"/>
                      <a:stretch>
                        <a:fillRect/>
                      </a:stretch>
                    </p:blipFill>
                    <p:spPr>
                      <a:xfrm>
                        <a:off x="3477009" y="4546602"/>
                        <a:ext cx="436563" cy="552451"/>
                      </a:xfrm>
                      <a:prstGeom prst="rect">
                        <a:avLst/>
                      </a:prstGeom>
                    </p:spPr>
                  </p:pic>
                </p:oleObj>
              </mc:Fallback>
            </mc:AlternateContent>
          </a:graphicData>
        </a:graphic>
      </p:graphicFrame>
      <p:grpSp>
        <p:nvGrpSpPr>
          <p:cNvPr id="38" name="Group 4"/>
          <p:cNvGrpSpPr>
            <a:grpSpLocks noChangeAspect="1"/>
          </p:cNvGrpSpPr>
          <p:nvPr/>
        </p:nvGrpSpPr>
        <p:grpSpPr bwMode="auto">
          <a:xfrm>
            <a:off x="4964116" y="2327276"/>
            <a:ext cx="3006725" cy="1527175"/>
            <a:chOff x="2691" y="1098"/>
            <a:chExt cx="1894" cy="962"/>
          </a:xfrm>
        </p:grpSpPr>
        <p:sp>
          <p:nvSpPr>
            <p:cNvPr id="39" name="Line 6"/>
            <p:cNvSpPr>
              <a:spLocks noChangeShapeType="1"/>
            </p:cNvSpPr>
            <p:nvPr/>
          </p:nvSpPr>
          <p:spPr bwMode="auto">
            <a:xfrm flipV="1">
              <a:off x="2705" y="1112"/>
              <a:ext cx="933" cy="467"/>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0" name="Line 7"/>
            <p:cNvSpPr>
              <a:spLocks noChangeShapeType="1"/>
            </p:cNvSpPr>
            <p:nvPr/>
          </p:nvSpPr>
          <p:spPr bwMode="auto">
            <a:xfrm flipV="1">
              <a:off x="3171" y="1112"/>
              <a:ext cx="467" cy="934"/>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1" name="Line 8"/>
            <p:cNvSpPr>
              <a:spLocks noChangeShapeType="1"/>
            </p:cNvSpPr>
            <p:nvPr/>
          </p:nvSpPr>
          <p:spPr bwMode="auto">
            <a:xfrm flipH="1" flipV="1">
              <a:off x="3638" y="1112"/>
              <a:ext cx="467" cy="934"/>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2" name="Line 9"/>
            <p:cNvSpPr>
              <a:spLocks noChangeShapeType="1"/>
            </p:cNvSpPr>
            <p:nvPr/>
          </p:nvSpPr>
          <p:spPr bwMode="auto">
            <a:xfrm>
              <a:off x="3638" y="1112"/>
              <a:ext cx="933" cy="467"/>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3" name="Line 10"/>
            <p:cNvSpPr>
              <a:spLocks noChangeShapeType="1"/>
            </p:cNvSpPr>
            <p:nvPr/>
          </p:nvSpPr>
          <p:spPr bwMode="auto">
            <a:xfrm>
              <a:off x="2705" y="1579"/>
              <a:ext cx="466" cy="467"/>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4" name="Line 11"/>
            <p:cNvSpPr>
              <a:spLocks noChangeShapeType="1"/>
            </p:cNvSpPr>
            <p:nvPr/>
          </p:nvSpPr>
          <p:spPr bwMode="auto">
            <a:xfrm>
              <a:off x="3171" y="2046"/>
              <a:ext cx="934" cy="0"/>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5" name="Line 12"/>
            <p:cNvSpPr>
              <a:spLocks noChangeShapeType="1"/>
            </p:cNvSpPr>
            <p:nvPr/>
          </p:nvSpPr>
          <p:spPr bwMode="auto">
            <a:xfrm flipV="1">
              <a:off x="4105" y="1579"/>
              <a:ext cx="466" cy="467"/>
            </a:xfrm>
            <a:prstGeom prst="line">
              <a:avLst/>
            </a:prstGeom>
            <a:noFill/>
            <a:ln w="111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6" name="Oval 13"/>
            <p:cNvSpPr>
              <a:spLocks noChangeArrowheads="1"/>
            </p:cNvSpPr>
            <p:nvPr/>
          </p:nvSpPr>
          <p:spPr bwMode="auto">
            <a:xfrm>
              <a:off x="2691" y="1565"/>
              <a:ext cx="28" cy="28"/>
            </a:xfrm>
            <a:prstGeom prst="ellipse">
              <a:avLst/>
            </a:prstGeom>
            <a:solidFill>
              <a:srgbClr val="FFFFFF"/>
            </a:solidFill>
            <a:ln w="11113" cap="rnd">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7" name="Oval 15"/>
            <p:cNvSpPr>
              <a:spLocks noChangeArrowheads="1"/>
            </p:cNvSpPr>
            <p:nvPr/>
          </p:nvSpPr>
          <p:spPr bwMode="auto">
            <a:xfrm>
              <a:off x="3157" y="2032"/>
              <a:ext cx="28" cy="28"/>
            </a:xfrm>
            <a:prstGeom prst="ellipse">
              <a:avLst/>
            </a:prstGeom>
            <a:solidFill>
              <a:srgbClr val="FFFFFF"/>
            </a:solidFill>
            <a:ln w="7938" cap="rnd">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8" name="Oval 17"/>
            <p:cNvSpPr>
              <a:spLocks noChangeArrowheads="1"/>
            </p:cNvSpPr>
            <p:nvPr/>
          </p:nvSpPr>
          <p:spPr bwMode="auto">
            <a:xfrm>
              <a:off x="4091" y="2032"/>
              <a:ext cx="28" cy="28"/>
            </a:xfrm>
            <a:prstGeom prst="ellipse">
              <a:avLst/>
            </a:prstGeom>
            <a:solidFill>
              <a:srgbClr val="FFFFFF"/>
            </a:solidFill>
            <a:ln w="7938" cap="rnd">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49" name="Oval 19"/>
            <p:cNvSpPr>
              <a:spLocks noChangeArrowheads="1"/>
            </p:cNvSpPr>
            <p:nvPr/>
          </p:nvSpPr>
          <p:spPr bwMode="auto">
            <a:xfrm>
              <a:off x="4557" y="1565"/>
              <a:ext cx="28" cy="28"/>
            </a:xfrm>
            <a:prstGeom prst="ellipse">
              <a:avLst/>
            </a:prstGeom>
            <a:solidFill>
              <a:srgbClr val="FFFFFF"/>
            </a:solidFill>
            <a:ln w="7938" cap="rnd">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sp>
          <p:nvSpPr>
            <p:cNvPr id="50" name="Oval 21"/>
            <p:cNvSpPr>
              <a:spLocks noChangeArrowheads="1"/>
            </p:cNvSpPr>
            <p:nvPr/>
          </p:nvSpPr>
          <p:spPr bwMode="auto">
            <a:xfrm>
              <a:off x="3624" y="1098"/>
              <a:ext cx="28" cy="28"/>
            </a:xfrm>
            <a:prstGeom prst="ellipse">
              <a:avLst/>
            </a:prstGeom>
            <a:solidFill>
              <a:srgbClr val="FFFFFF"/>
            </a:solidFill>
            <a:ln w="7938" cap="rnd">
              <a:solidFill>
                <a:srgbClr val="000000"/>
              </a:solidFill>
              <a:prstDash val="solid"/>
              <a:round/>
            </a:ln>
          </p:spPr>
          <p:txBody>
            <a:bodyPr vert="horz" wrap="square" lIns="91440" tIns="45720" rIns="91440" bIns="45720" numCol="1" anchor="t" anchorCtr="0" compatLnSpc="1"/>
            <a:lstStyle/>
            <a:p>
              <a:endParaRPr lang="zh-CN" altLang="en-US">
                <a:solidFill>
                  <a:prstClr val="black"/>
                </a:solidFill>
                <a:latin typeface="Calibri" panose="020F0502020204030204"/>
                <a:ea typeface="宋体" panose="02010600030101010101" pitchFamily="2" charset="-122"/>
              </a:endParaRPr>
            </a:p>
          </p:txBody>
        </p:sp>
      </p:grpSp>
      <p:graphicFrame>
        <p:nvGraphicFramePr>
          <p:cNvPr id="51" name="对象 50"/>
          <p:cNvGraphicFramePr>
            <a:graphicFrameLocks noChangeAspect="1"/>
          </p:cNvGraphicFramePr>
          <p:nvPr/>
        </p:nvGraphicFramePr>
        <p:xfrm>
          <a:off x="7915661" y="2747962"/>
          <a:ext cx="436563" cy="552451"/>
        </p:xfrm>
        <a:graphic>
          <a:graphicData uri="http://schemas.openxmlformats.org/presentationml/2006/ole">
            <mc:AlternateContent xmlns:mc="http://schemas.openxmlformats.org/markup-compatibility/2006">
              <mc:Choice xmlns:v="urn:schemas-microsoft-com:vml" Requires="v">
                <p:oleObj spid="_x0000_s25741" name="Equation" r:id="rId15" imgW="4572000" imgH="5791200" progId="Equation.DSMT4">
                  <p:embed/>
                </p:oleObj>
              </mc:Choice>
              <mc:Fallback>
                <p:oleObj name="Equation" r:id="rId15" imgW="4572000" imgH="5791200" progId="Equation.DSMT4">
                  <p:embed/>
                  <p:pic>
                    <p:nvPicPr>
                      <p:cNvPr id="0" name="对象 50"/>
                      <p:cNvPicPr/>
                      <p:nvPr/>
                    </p:nvPicPr>
                    <p:blipFill>
                      <a:blip r:embed="rId2"/>
                      <a:stretch>
                        <a:fillRect/>
                      </a:stretch>
                    </p:blipFill>
                    <p:spPr>
                      <a:xfrm>
                        <a:off x="7915661" y="2747962"/>
                        <a:ext cx="436563" cy="552451"/>
                      </a:xfrm>
                      <a:prstGeom prst="rect">
                        <a:avLst/>
                      </a:prstGeom>
                    </p:spPr>
                  </p:pic>
                </p:oleObj>
              </mc:Fallback>
            </mc:AlternateContent>
          </a:graphicData>
        </a:graphic>
      </p:graphicFrame>
      <p:graphicFrame>
        <p:nvGraphicFramePr>
          <p:cNvPr id="52" name="对象 51"/>
          <p:cNvGraphicFramePr>
            <a:graphicFrameLocks noChangeAspect="1"/>
          </p:cNvGraphicFramePr>
          <p:nvPr/>
        </p:nvGraphicFramePr>
        <p:xfrm>
          <a:off x="4668458" y="2813050"/>
          <a:ext cx="436563" cy="552451"/>
        </p:xfrm>
        <a:graphic>
          <a:graphicData uri="http://schemas.openxmlformats.org/presentationml/2006/ole">
            <mc:AlternateContent xmlns:mc="http://schemas.openxmlformats.org/markup-compatibility/2006">
              <mc:Choice xmlns:v="urn:schemas-microsoft-com:vml" Requires="v">
                <p:oleObj spid="_x0000_s25742" name="Equation" r:id="rId16" imgW="4572000" imgH="5791200" progId="Equation.DSMT4">
                  <p:embed/>
                </p:oleObj>
              </mc:Choice>
              <mc:Fallback>
                <p:oleObj name="Equation" r:id="rId16" imgW="4572000" imgH="5791200" progId="Equation.DSMT4">
                  <p:embed/>
                  <p:pic>
                    <p:nvPicPr>
                      <p:cNvPr id="0" name="对象 51"/>
                      <p:cNvPicPr/>
                      <p:nvPr/>
                    </p:nvPicPr>
                    <p:blipFill>
                      <a:blip r:embed="rId17"/>
                      <a:stretch>
                        <a:fillRect/>
                      </a:stretch>
                    </p:blipFill>
                    <p:spPr>
                      <a:xfrm>
                        <a:off x="4668458" y="2813050"/>
                        <a:ext cx="436563" cy="552451"/>
                      </a:xfrm>
                      <a:prstGeom prst="rect">
                        <a:avLst/>
                      </a:prstGeom>
                    </p:spPr>
                  </p:pic>
                </p:oleObj>
              </mc:Fallback>
            </mc:AlternateContent>
          </a:graphicData>
        </a:graphic>
      </p:graphicFrame>
      <p:graphicFrame>
        <p:nvGraphicFramePr>
          <p:cNvPr id="53" name="对象 52"/>
          <p:cNvGraphicFramePr>
            <a:graphicFrameLocks noChangeAspect="1"/>
          </p:cNvGraphicFramePr>
          <p:nvPr/>
        </p:nvGraphicFramePr>
        <p:xfrm>
          <a:off x="5481640" y="3708402"/>
          <a:ext cx="436563" cy="552451"/>
        </p:xfrm>
        <a:graphic>
          <a:graphicData uri="http://schemas.openxmlformats.org/presentationml/2006/ole">
            <mc:AlternateContent xmlns:mc="http://schemas.openxmlformats.org/markup-compatibility/2006">
              <mc:Choice xmlns:v="urn:schemas-microsoft-com:vml" Requires="v">
                <p:oleObj spid="_x0000_s25743" name="Equation" r:id="rId18" imgW="4572000" imgH="5791200" progId="Equation.DSMT4">
                  <p:embed/>
                </p:oleObj>
              </mc:Choice>
              <mc:Fallback>
                <p:oleObj name="Equation" r:id="rId18" imgW="4572000" imgH="5791200" progId="Equation.DSMT4">
                  <p:embed/>
                  <p:pic>
                    <p:nvPicPr>
                      <p:cNvPr id="0" name="对象 52"/>
                      <p:cNvPicPr/>
                      <p:nvPr/>
                    </p:nvPicPr>
                    <p:blipFill>
                      <a:blip r:embed="rId19"/>
                      <a:stretch>
                        <a:fillRect/>
                      </a:stretch>
                    </p:blipFill>
                    <p:spPr>
                      <a:xfrm>
                        <a:off x="5481640" y="3708402"/>
                        <a:ext cx="436563" cy="552451"/>
                      </a:xfrm>
                      <a:prstGeom prst="rect">
                        <a:avLst/>
                      </a:prstGeom>
                    </p:spPr>
                  </p:pic>
                </p:oleObj>
              </mc:Fallback>
            </mc:AlternateContent>
          </a:graphicData>
        </a:graphic>
      </p:graphicFrame>
      <p:graphicFrame>
        <p:nvGraphicFramePr>
          <p:cNvPr id="54" name="对象 53"/>
          <p:cNvGraphicFramePr>
            <a:graphicFrameLocks noChangeAspect="1"/>
          </p:cNvGraphicFramePr>
          <p:nvPr/>
        </p:nvGraphicFramePr>
        <p:xfrm>
          <a:off x="7075520" y="3690941"/>
          <a:ext cx="436563" cy="552451"/>
        </p:xfrm>
        <a:graphic>
          <a:graphicData uri="http://schemas.openxmlformats.org/presentationml/2006/ole">
            <mc:AlternateContent xmlns:mc="http://schemas.openxmlformats.org/markup-compatibility/2006">
              <mc:Choice xmlns:v="urn:schemas-microsoft-com:vml" Requires="v">
                <p:oleObj spid="_x0000_s25744" name="Equation" r:id="rId20" imgW="4572000" imgH="5791200" progId="Equation.DSMT4">
                  <p:embed/>
                </p:oleObj>
              </mc:Choice>
              <mc:Fallback>
                <p:oleObj name="Equation" r:id="rId20" imgW="4572000" imgH="5791200" progId="Equation.DSMT4">
                  <p:embed/>
                  <p:pic>
                    <p:nvPicPr>
                      <p:cNvPr id="0" name="对象 53"/>
                      <p:cNvPicPr/>
                      <p:nvPr/>
                    </p:nvPicPr>
                    <p:blipFill>
                      <a:blip r:embed="rId21"/>
                      <a:stretch>
                        <a:fillRect/>
                      </a:stretch>
                    </p:blipFill>
                    <p:spPr>
                      <a:xfrm>
                        <a:off x="7075520" y="3690941"/>
                        <a:ext cx="436563" cy="552451"/>
                      </a:xfrm>
                      <a:prstGeom prst="rect">
                        <a:avLst/>
                      </a:prstGeom>
                    </p:spPr>
                  </p:pic>
                </p:oleObj>
              </mc:Fallback>
            </mc:AlternateContent>
          </a:graphicData>
        </a:graphic>
      </p:graphicFrame>
      <p:sp>
        <p:nvSpPr>
          <p:cNvPr id="55" name="文本框 54"/>
          <p:cNvSpPr txBox="1"/>
          <p:nvPr/>
        </p:nvSpPr>
        <p:spPr>
          <a:xfrm>
            <a:off x="6207256" y="1810077"/>
            <a:ext cx="409086" cy="523220"/>
          </a:xfrm>
          <a:prstGeom prst="rect">
            <a:avLst/>
          </a:prstGeom>
          <a:noFill/>
        </p:spPr>
        <p:txBody>
          <a:bodyPr wrap="none" rtlCol="0">
            <a:spAutoFit/>
          </a:bodyPr>
          <a:lstStyle/>
          <a:p>
            <a:r>
              <a:rPr lang="en-US" altLang="zh-CN" sz="2800"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800" i="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a:t>
            </a:r>
            <a:endParaRPr lang="zh-CN" altLang="en-US" sz="2800" i="1" baseline="-25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YmQxZmFmNmU2MjgyNTZmNmI0ZDVkYmU2NDNlODIzZW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11865</Words>
  <Application>WPS 演示</Application>
  <PresentationFormat>全屏显示(4:3)</PresentationFormat>
  <Paragraphs>807</Paragraphs>
  <Slides>71</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11</vt:i4>
      </vt:variant>
      <vt:variant>
        <vt:lpstr>幻灯片标题</vt:lpstr>
      </vt:variant>
      <vt:variant>
        <vt:i4>71</vt:i4>
      </vt:variant>
    </vt:vector>
  </HeadingPairs>
  <TitlesOfParts>
    <vt:vector size="96" baseType="lpstr">
      <vt:lpstr>Arial</vt:lpstr>
      <vt:lpstr>宋体</vt:lpstr>
      <vt:lpstr>Wingdings</vt:lpstr>
      <vt:lpstr>Times New Roman</vt:lpstr>
      <vt:lpstr>Calibri</vt:lpstr>
      <vt:lpstr>楷体</vt:lpstr>
      <vt:lpstr>Cambria Math</vt:lpstr>
      <vt:lpstr>等线</vt:lpstr>
      <vt:lpstr>微软雅黑</vt:lpstr>
      <vt:lpstr>Arial Unicode MS</vt:lpstr>
      <vt:lpstr>等线 Light</vt:lpstr>
      <vt:lpstr>Calibri Light</vt:lpstr>
      <vt:lpstr>Office 主题</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Pipeline transformation</vt:lpstr>
      <vt:lpstr>三维空间几何元素的表示</vt:lpstr>
      <vt:lpstr>齐次坐标下的平面方程</vt:lpstr>
      <vt:lpstr>四维空间中的二维子空间</vt:lpstr>
      <vt:lpstr>楔乘运算</vt:lpstr>
      <vt:lpstr>二维子空间的唯一表示</vt:lpstr>
      <vt:lpstr>三维空间中的正多面体</vt:lpstr>
      <vt:lpstr>构成正多面体的条件</vt:lpstr>
      <vt:lpstr>笛卡尔定理</vt:lpstr>
      <vt:lpstr>正多面体的相关计算</vt:lpstr>
      <vt:lpstr>正四面体</vt:lpstr>
      <vt:lpstr>正六面体(立方体)</vt:lpstr>
      <vt:lpstr>正八面体</vt:lpstr>
      <vt:lpstr>正﻿十二面体</vt:lpstr>
      <vt:lpstr>正二﻿十面体</vt:lpstr>
      <vt:lpstr>Recap: How to make it?</vt:lpstr>
      <vt:lpstr>3D2D</vt:lpstr>
      <vt:lpstr>3D2D</vt:lpstr>
      <vt:lpstr>3D2D</vt:lpstr>
      <vt:lpstr>3D2D</vt:lpstr>
      <vt:lpstr>Modern Graphics Pipeline</vt:lpstr>
      <vt:lpstr>Modern Graphics Pipeline</vt:lpstr>
      <vt:lpstr>Classic Graphics Pipeline</vt:lpstr>
      <vt:lpstr>Vertex Processor</vt:lpstr>
      <vt:lpstr>Clipper and Primitive Assembler</vt:lpstr>
      <vt:lpstr>Rasterizer</vt:lpstr>
      <vt:lpstr>Fragment Processor</vt:lpstr>
      <vt:lpstr>Modern Graphics Pipeline</vt:lpstr>
      <vt:lpstr>Coordinates</vt:lpstr>
      <vt:lpstr>Transformations</vt:lpstr>
      <vt:lpstr>Simple Transformations</vt:lpstr>
      <vt:lpstr>Euclidean/Rigid-Body Transforms</vt:lpstr>
      <vt:lpstr>刚体变换</vt:lpstr>
      <vt:lpstr>Similarity / Similitudes Transforms</vt:lpstr>
      <vt:lpstr>Linear Transformations</vt:lpstr>
      <vt:lpstr>Linear Transformations</vt:lpstr>
      <vt:lpstr>Affine Transformations</vt:lpstr>
      <vt:lpstr>Projective Transformations</vt:lpstr>
      <vt:lpstr>What’s so nice about these?</vt:lpstr>
      <vt:lpstr>What’s so nice about these?</vt:lpstr>
      <vt:lpstr>Group Theory</vt:lpstr>
      <vt:lpstr>群论的发展历史</vt:lpstr>
      <vt:lpstr>置换群</vt:lpstr>
      <vt:lpstr>元素的轨道</vt:lpstr>
      <vt:lpstr>置换元素的简单表示</vt:lpstr>
      <vt:lpstr>排列的奇偶性</vt:lpstr>
      <vt:lpstr>排列奇偶性的应用</vt:lpstr>
      <vt:lpstr>排列奇偶性的应用</vt:lpstr>
      <vt:lpstr>置换群的特点</vt:lpstr>
      <vt:lpstr>有限群</vt:lpstr>
      <vt:lpstr>三维空间中的有限旋转变换群</vt:lpstr>
      <vt:lpstr>Transforms are Groups</vt:lpstr>
      <vt:lpstr>More Complex Transformations..</vt:lpstr>
      <vt:lpstr>More Complex Transformations..</vt:lpstr>
      <vt:lpstr>How are Linear Transforms Represented?</vt:lpstr>
      <vt:lpstr>How are Linear Transforms Represented?</vt:lpstr>
      <vt:lpstr>使用矩阵表示仿射变换</vt:lpstr>
      <vt:lpstr>Translate (tx, ty, tz)</vt:lpstr>
      <vt:lpstr>Scale (sx, sy, sz)</vt:lpstr>
      <vt:lpstr>Rotation</vt:lpstr>
      <vt:lpstr>Rotation</vt:lpstr>
      <vt:lpstr>旋转公式的记忆法则</vt:lpstr>
      <vt:lpstr>旋转公式的推导思路</vt:lpstr>
      <vt:lpstr>利用点积构造投影</vt:lpstr>
      <vt:lpstr>利用点积构造投影</vt:lpstr>
      <vt:lpstr>利用叉积构造旋转</vt:lpstr>
      <vt:lpstr>利用叉积构造旋转</vt:lpstr>
      <vt:lpstr>反对称矩阵及其性质</vt:lpstr>
      <vt:lpstr>三维向量的叉积矩阵</vt:lpstr>
      <vt:lpstr>旋转公式的矩阵形式</vt:lpstr>
      <vt:lpstr>三维空间任意方向伸缩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Modern Computer Graphics</dc:title>
  <dc:creator>user</dc:creator>
  <cp:lastModifiedBy>李大帅哥</cp:lastModifiedBy>
  <cp:revision>67</cp:revision>
  <dcterms:created xsi:type="dcterms:W3CDTF">2021-12-29T09:30:00Z</dcterms:created>
  <dcterms:modified xsi:type="dcterms:W3CDTF">2023-09-26T05:13:23Z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D34A8A0028714F82A7A065F4BF9E716A_12</vt:lpwstr>
  </property>
  <property fmtid="{D5CDD505-2E9C-101B-9397-08002B2CF9AE}" pid="3" name="KSOProductBuildVer">
    <vt:lpwstr>2052-12.1.0.15374</vt:lpwstr>
  </property>
</Properties>
</file>