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64" r:id="rId5"/>
    <p:sldId id="311" r:id="rId6"/>
    <p:sldId id="366" r:id="rId7"/>
    <p:sldId id="367" r:id="rId8"/>
    <p:sldId id="365" r:id="rId9"/>
    <p:sldId id="370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1" r:id="rId41"/>
    <p:sldId id="402" r:id="rId42"/>
    <p:sldId id="403" r:id="rId43"/>
    <p:sldId id="404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3f6d3d-bc75-47ee-962f-13e8b9db5391}">
          <p14:sldIdLst>
            <p14:sldId id="257"/>
            <p14:sldId id="364"/>
          </p14:sldIdLst>
        </p14:section>
        <p14:section name="剪裁算法" id="{b309c785-b575-47c4-a333-7c96723c0761}">
          <p14:sldIdLst>
            <p14:sldId id="311"/>
            <p14:sldId id="366"/>
            <p14:sldId id="367"/>
            <p14:sldId id="365"/>
            <p14:sldId id="370"/>
            <p14:sldId id="369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消隐算法" id="{04573bb8-c48f-4ff6-a10c-306909afec12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CCC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99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思考：</a:t>
            </a:r>
            <a:endParaRPr lang="zh-CN" altLang="en-US"/>
          </a:p>
          <a:p>
            <a:r>
              <a:rPr lang="zh-CN" altLang="en-US"/>
              <a:t>高级语言有什么一般</a:t>
            </a:r>
            <a:r>
              <a:rPr lang="zh-CN" altLang="en-US"/>
              <a:t>特性？</a:t>
            </a:r>
            <a:endParaRPr lang="zh-CN" altLang="en-US"/>
          </a:p>
          <a:p>
            <a:r>
              <a:rPr lang="zh-CN" altLang="en-US"/>
              <a:t>如何设计编译器来应对这种</a:t>
            </a:r>
            <a:r>
              <a:rPr lang="zh-CN" altLang="en-US"/>
              <a:t>特性？</a:t>
            </a:r>
            <a:endParaRPr lang="zh-CN" altLang="en-US"/>
          </a:p>
          <a:p>
            <a:r>
              <a:rPr lang="en-US" altLang="zh-CN"/>
              <a:t>1hour +5</a:t>
            </a:r>
            <a:r>
              <a:rPr lang="en-US" altLang="zh-CN"/>
              <a:t>min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000" b="1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800">
                <a:latin typeface="Calibri" panose="020F050202020403020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Calibri" panose="020F0502020204030204" charset="0"/>
              </a:defRPr>
            </a:lvl1pPr>
            <a:lvl2pPr>
              <a:lnSpc>
                <a:spcPct val="100000"/>
              </a:lnSpc>
              <a:defRPr sz="2800">
                <a:solidFill>
                  <a:schemeClr val="tx1"/>
                </a:solidFill>
                <a:latin typeface="Calibri" panose="020F0502020204030204" charset="0"/>
              </a:defRPr>
            </a:lvl2pPr>
            <a:lvl3pPr>
              <a:lnSpc>
                <a:spcPct val="100000"/>
              </a:lnSpc>
              <a:defRPr sz="2800">
                <a:solidFill>
                  <a:schemeClr val="tx1"/>
                </a:solidFill>
                <a:latin typeface="Calibri" panose="020F0502020204030204" charset="0"/>
              </a:defRPr>
            </a:lvl3pPr>
            <a:lvl4pPr>
              <a:lnSpc>
                <a:spcPct val="100000"/>
              </a:lnSpc>
              <a:defRPr sz="2400">
                <a:solidFill>
                  <a:schemeClr val="tx1"/>
                </a:solidFill>
                <a:latin typeface="Calibri" panose="020F0502020204030204" charset="0"/>
              </a:defRPr>
            </a:lvl4pPr>
            <a:lvl5pPr>
              <a:lnSpc>
                <a:spcPct val="100000"/>
              </a:lnSpc>
              <a:defRPr sz="2400">
                <a:solidFill>
                  <a:schemeClr val="tx1"/>
                </a:solidFill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英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800">
                <a:latin typeface="Calibri" panose="020F050202020403020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1pPr>
            <a:lvl2pPr>
              <a:lnSpc>
                <a:spcPct val="100000"/>
              </a:lnSpc>
              <a:defRPr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2pPr>
            <a:lvl3pPr>
              <a:lnSpc>
                <a:spcPct val="100000"/>
              </a:lnSpc>
              <a:defRPr sz="28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3pPr>
            <a:lvl4pPr>
              <a:lnSpc>
                <a:spcPct val="100000"/>
              </a:lnSpc>
              <a:defRPr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4pPr>
            <a:lvl5pPr>
              <a:lnSpc>
                <a:spcPct val="100000"/>
              </a:lnSpc>
              <a:defRPr sz="2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defRPr>
            </a:lvl5pPr>
          </a:lstStyle>
          <a:p>
            <a:pPr lvl="0"/>
            <a:r>
              <a:rPr lang="en-US" altLang="zh-CN" smtClean="0"/>
              <a:t>English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image" Target="../media/image8.png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11.xml"/><Relationship Id="rId12" Type="http://schemas.openxmlformats.org/officeDocument/2006/relationships/image" Target="../media/image11.png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14.png"/><Relationship Id="rId4" Type="http://schemas.openxmlformats.org/officeDocument/2006/relationships/tags" Target="../tags/tag113.xml"/><Relationship Id="rId3" Type="http://schemas.openxmlformats.org/officeDocument/2006/relationships/image" Target="../media/image13.png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image" Target="../media/image11.png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12.xml"/><Relationship Id="rId19" Type="http://schemas.openxmlformats.org/officeDocument/2006/relationships/image" Target="../media/image10.png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image" Target="../media/image9.png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image" Target="../media/image8.png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1.GIF"/><Relationship Id="rId1" Type="http://schemas.openxmlformats.org/officeDocument/2006/relationships/tags" Target="../tags/tag12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2.xml"/><Relationship Id="rId2" Type="http://schemas.openxmlformats.org/officeDocument/2006/relationships/image" Target="../media/image15.png"/><Relationship Id="rId1" Type="http://schemas.openxmlformats.org/officeDocument/2006/relationships/tags" Target="../tags/tag13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image" Target="../media/image16.png"/><Relationship Id="rId1" Type="http://schemas.openxmlformats.org/officeDocument/2006/relationships/tags" Target="../tags/tag13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6.xml"/><Relationship Id="rId2" Type="http://schemas.openxmlformats.org/officeDocument/2006/relationships/image" Target="../media/image17.png"/><Relationship Id="rId1" Type="http://schemas.openxmlformats.org/officeDocument/2006/relationships/tags" Target="../tags/tag13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2" Type="http://schemas.openxmlformats.org/officeDocument/2006/relationships/image" Target="../media/image18.png"/><Relationship Id="rId1" Type="http://schemas.openxmlformats.org/officeDocument/2006/relationships/tags" Target="../tags/tag13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0.xml"/><Relationship Id="rId2" Type="http://schemas.openxmlformats.org/officeDocument/2006/relationships/image" Target="../media/image19.png"/><Relationship Id="rId1" Type="http://schemas.openxmlformats.org/officeDocument/2006/relationships/tags" Target="../tags/tag1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20.png"/><Relationship Id="rId1" Type="http://schemas.openxmlformats.org/officeDocument/2006/relationships/tags" Target="../tags/tag14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20.png"/><Relationship Id="rId1" Type="http://schemas.openxmlformats.org/officeDocument/2006/relationships/tags" Target="../tags/tag14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8.xml"/><Relationship Id="rId4" Type="http://schemas.openxmlformats.org/officeDocument/2006/relationships/image" Target="../media/image22.png"/><Relationship Id="rId3" Type="http://schemas.openxmlformats.org/officeDocument/2006/relationships/tags" Target="../tags/tag147.xml"/><Relationship Id="rId2" Type="http://schemas.openxmlformats.org/officeDocument/2006/relationships/image" Target="../media/image21.png"/><Relationship Id="rId1" Type="http://schemas.openxmlformats.org/officeDocument/2006/relationships/tags" Target="../tags/tag146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2" Type="http://schemas.openxmlformats.org/officeDocument/2006/relationships/image" Target="../media/image23.png"/><Relationship Id="rId1" Type="http://schemas.openxmlformats.org/officeDocument/2006/relationships/tags" Target="../tags/tag14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2.xml"/><Relationship Id="rId2" Type="http://schemas.openxmlformats.org/officeDocument/2006/relationships/image" Target="../media/image23.png"/><Relationship Id="rId1" Type="http://schemas.openxmlformats.org/officeDocument/2006/relationships/tags" Target="../tags/tag151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24.png"/><Relationship Id="rId1" Type="http://schemas.openxmlformats.org/officeDocument/2006/relationships/tags" Target="../tags/tag15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9.xml"/><Relationship Id="rId2" Type="http://schemas.openxmlformats.org/officeDocument/2006/relationships/image" Target="../media/image25.png"/><Relationship Id="rId1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1.xml"/><Relationship Id="rId2" Type="http://schemas.openxmlformats.org/officeDocument/2006/relationships/image" Target="../media/image26.png"/><Relationship Id="rId1" Type="http://schemas.openxmlformats.org/officeDocument/2006/relationships/tags" Target="../tags/tag160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3.xml"/><Relationship Id="rId2" Type="http://schemas.openxmlformats.org/officeDocument/2006/relationships/image" Target="../media/image27.png"/><Relationship Id="rId1" Type="http://schemas.openxmlformats.org/officeDocument/2006/relationships/tags" Target="../tags/tag16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image" Target="../media/image31.png"/><Relationship Id="rId7" Type="http://schemas.openxmlformats.org/officeDocument/2006/relationships/tags" Target="../tags/tag167.xml"/><Relationship Id="rId6" Type="http://schemas.openxmlformats.org/officeDocument/2006/relationships/image" Target="../media/image30.png"/><Relationship Id="rId5" Type="http://schemas.openxmlformats.org/officeDocument/2006/relationships/tags" Target="../tags/tag166.xml"/><Relationship Id="rId4" Type="http://schemas.openxmlformats.org/officeDocument/2006/relationships/image" Target="../media/image29.png"/><Relationship Id="rId3" Type="http://schemas.openxmlformats.org/officeDocument/2006/relationships/tags" Target="../tags/tag165.xml"/><Relationship Id="rId2" Type="http://schemas.openxmlformats.org/officeDocument/2006/relationships/image" Target="../media/image28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4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3.xml"/><Relationship Id="rId4" Type="http://schemas.openxmlformats.org/officeDocument/2006/relationships/image" Target="../media/image33.png"/><Relationship Id="rId3" Type="http://schemas.openxmlformats.org/officeDocument/2006/relationships/tags" Target="../tags/tag172.xml"/><Relationship Id="rId2" Type="http://schemas.openxmlformats.org/officeDocument/2006/relationships/image" Target="../media/image32.png"/><Relationship Id="rId1" Type="http://schemas.openxmlformats.org/officeDocument/2006/relationships/tags" Target="../tags/tag17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5.xml"/><Relationship Id="rId2" Type="http://schemas.openxmlformats.org/officeDocument/2006/relationships/image" Target="../media/image34.png"/><Relationship Id="rId1" Type="http://schemas.openxmlformats.org/officeDocument/2006/relationships/tags" Target="../tags/tag17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2" Type="http://schemas.openxmlformats.org/officeDocument/2006/relationships/image" Target="../media/image35.png"/><Relationship Id="rId1" Type="http://schemas.openxmlformats.org/officeDocument/2006/relationships/tags" Target="../tags/tag176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0.xml"/><Relationship Id="rId4" Type="http://schemas.openxmlformats.org/officeDocument/2006/relationships/image" Target="../media/image37.png"/><Relationship Id="rId3" Type="http://schemas.openxmlformats.org/officeDocument/2006/relationships/tags" Target="../tags/tag179.xml"/><Relationship Id="rId2" Type="http://schemas.openxmlformats.org/officeDocument/2006/relationships/image" Target="../media/image36.png"/><Relationship Id="rId1" Type="http://schemas.openxmlformats.org/officeDocument/2006/relationships/tags" Target="../tags/tag17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85.xml"/><Relationship Id="rId7" Type="http://schemas.openxmlformats.org/officeDocument/2006/relationships/image" Target="../media/image40.png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image" Target="../media/image39.png"/><Relationship Id="rId3" Type="http://schemas.openxmlformats.org/officeDocument/2006/relationships/tags" Target="../tags/tag182.xml"/><Relationship Id="rId2" Type="http://schemas.openxmlformats.org/officeDocument/2006/relationships/image" Target="../media/image38.png"/><Relationship Id="rId1" Type="http://schemas.openxmlformats.org/officeDocument/2006/relationships/tags" Target="../tags/tag18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41.png"/><Relationship Id="rId1" Type="http://schemas.openxmlformats.org/officeDocument/2006/relationships/tags" Target="../tags/tag186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2" Type="http://schemas.openxmlformats.org/officeDocument/2006/relationships/image" Target="../media/image42.png"/><Relationship Id="rId1" Type="http://schemas.openxmlformats.org/officeDocument/2006/relationships/tags" Target="../tags/tag18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2" Type="http://schemas.openxmlformats.org/officeDocument/2006/relationships/image" Target="../media/image43.png"/><Relationship Id="rId1" Type="http://schemas.openxmlformats.org/officeDocument/2006/relationships/tags" Target="../tags/tag190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44.png"/><Relationship Id="rId1" Type="http://schemas.openxmlformats.org/officeDocument/2006/relationships/tags" Target="../tags/tag19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1.GIF"/><Relationship Id="rId1" Type="http://schemas.openxmlformats.org/officeDocument/2006/relationships/tags" Target="../tags/tag90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image" Target="../media/image45.png"/><Relationship Id="rId1" Type="http://schemas.openxmlformats.org/officeDocument/2006/relationships/tags" Target="../tags/tag194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8.xml"/><Relationship Id="rId4" Type="http://schemas.openxmlformats.org/officeDocument/2006/relationships/image" Target="../media/image47.png"/><Relationship Id="rId3" Type="http://schemas.openxmlformats.org/officeDocument/2006/relationships/tags" Target="../tags/tag197.xml"/><Relationship Id="rId2" Type="http://schemas.openxmlformats.org/officeDocument/2006/relationships/image" Target="../media/image46.png"/><Relationship Id="rId1" Type="http://schemas.openxmlformats.org/officeDocument/2006/relationships/tags" Target="../tags/tag19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2.png"/><Relationship Id="rId1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3.png"/><Relationship Id="rId1" Type="http://schemas.openxmlformats.org/officeDocument/2006/relationships/tags" Target="../tags/tag9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2" Type="http://schemas.openxmlformats.org/officeDocument/2006/relationships/image" Target="../media/image4.png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4.png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52475" y="914400"/>
            <a:ext cx="10411460" cy="2570480"/>
          </a:xfrm>
        </p:spPr>
        <p:txBody>
          <a:bodyPr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光栅化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算法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find the intersection points?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1322050" cy="4759325"/>
              </a:xfrm>
            </p:spPr>
            <p:txBody>
              <a:bodyPr/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𝑥−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?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/>
                  <a:t>Another method: test the midpoint, select the part with intersections, and then repeat</a:t>
                </a:r>
                <a:endParaRPr 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1322050" cy="47593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" name="图片 103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0" y="3212465"/>
            <a:ext cx="3942715" cy="3484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493510" y="4245610"/>
            <a:ext cx="4606925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Too much computation!</a:t>
            </a:r>
            <a:endParaRPr lang="en-US" altLang="zh-CN" sz="2000"/>
          </a:p>
          <a:p>
            <a:r>
              <a:rPr lang="en-US" altLang="zh-CN" sz="2000"/>
              <a:t>Easy with hardware</a:t>
            </a:r>
            <a:endParaRPr lang="en-US" altLang="zh-CN" sz="20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Liang-Barskey </a:t>
            </a:r>
            <a:r>
              <a:rPr lang="en-US" altLang="zh-CN"/>
              <a:t>Algorithm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490345"/>
                <a:ext cx="11322050" cy="4759325"/>
              </a:xfrm>
            </p:spPr>
            <p:txBody>
              <a:bodyPr/>
              <a:p>
                <a:pPr marL="0" indent="0" algn="l"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/>
                  <a:t>Which part of the line segment is visible?</a:t>
                </a:r>
                <a:endParaRPr lang="en-US"/>
              </a:p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ClrTx/>
                  <a:buSzTx/>
                  <a:buFont typeface="Arial" panose="020B0604020202020204" pitchFamily="34" charset="0"/>
                  <a:buNone/>
                </a:pPr>
                <a:endParaRPr lang="en-US" sz="32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490345"/>
                <a:ext cx="11322050" cy="47593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534785" y="3054350"/>
            <a:ext cx="5042408" cy="3735106"/>
            <a:chOff x="8669" y="3075"/>
            <a:chExt cx="9922" cy="7350"/>
          </a:xfrm>
        </p:grpSpPr>
        <p:sp>
          <p:nvSpPr>
            <p:cNvPr id="5" name="矩形 4"/>
            <p:cNvSpPr/>
            <p:nvPr/>
          </p:nvSpPr>
          <p:spPr>
            <a:xfrm>
              <a:off x="10309" y="4464"/>
              <a:ext cx="7086" cy="4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40000"/>
                      <a:lumOff val="6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0310" y="3348"/>
              <a:ext cx="0" cy="6733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>
              <a:off x="17395" y="3262"/>
              <a:ext cx="0" cy="6733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>
              <p:custDataLst>
                <p:tags r:id="rId3"/>
              </p:custDataLst>
            </p:nvPr>
          </p:nvCxnSpPr>
          <p:spPr>
            <a:xfrm>
              <a:off x="9124" y="4465"/>
              <a:ext cx="9467" cy="1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4"/>
              </p:custDataLst>
            </p:nvPr>
          </p:nvCxnSpPr>
          <p:spPr>
            <a:xfrm>
              <a:off x="8971" y="8793"/>
              <a:ext cx="9467" cy="1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9627" y="9398"/>
                  <a:ext cx="136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" y="9398"/>
                  <a:ext cx="1365" cy="102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6712" y="9398"/>
                  <a:ext cx="136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6712" y="9398"/>
                  <a:ext cx="1365" cy="102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788" y="8388"/>
                  <a:ext cx="128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" y="8388"/>
                  <a:ext cx="1285" cy="102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8669" y="4059"/>
                  <a:ext cx="128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8669" y="4059"/>
                  <a:ext cx="1285" cy="102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/>
            <p:cNvCxnSpPr/>
            <p:nvPr/>
          </p:nvCxnSpPr>
          <p:spPr>
            <a:xfrm flipH="1">
              <a:off x="12109" y="3075"/>
              <a:ext cx="4170" cy="30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Liang-Barskey Algorithm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algn="l">
                  <a:buClrTx/>
                  <a:buSzTx/>
                  <a:buNone/>
                </a:pPr>
                <a:r>
                  <a:rPr lang="en-US"/>
                  <a:t>Rewrite as</a:t>
                </a:r>
                <a:endParaRPr lang="en-US"/>
              </a:p>
              <a:p>
                <a:pPr marL="0" algn="l">
                  <a:buClrTx/>
                  <a:buSzTx/>
                  <a:buNone/>
                </a:pPr>
                <a:endParaRPr lang="en-US"/>
              </a:p>
              <a:p>
                <a:pPr marL="0" algn="l">
                  <a:buClrTx/>
                  <a:buSzTx/>
                  <a:buNone/>
                </a:pPr>
                <a:endParaRPr lang="en-US"/>
              </a:p>
              <a:p>
                <a:pPr algn="l">
                  <a:buClrTx/>
                  <a:buSz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sz="2800"/>
                  <a:t>:</a:t>
                </a:r>
                <a:r>
                  <a:rPr lang="en-US" sz="2800"/>
                  <a:t> start point.</a:t>
                </a:r>
                <a:endParaRPr lang="en-US" sz="2800"/>
              </a:p>
              <a:p>
                <a:pPr algn="l">
                  <a:buClrTx/>
                  <a:buSzTx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sz="2800">
                    <a:sym typeface="+mn-ea"/>
                  </a:rPr>
                  <a:t>: start point.</a:t>
                </a:r>
                <a:endParaRPr lang="en-US" sz="2800"/>
              </a:p>
              <a:p>
                <a:pPr marL="0" indent="0" algn="l">
                  <a:buClrTx/>
                  <a:buSzTx/>
                  <a:buNone/>
                </a:pPr>
                <a:endParaRPr lang="en-US" sz="28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83840" y="1490345"/>
            <a:ext cx="1661795" cy="54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82650" y="1982470"/>
            <a:ext cx="9683750" cy="116205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534785" y="3054350"/>
            <a:ext cx="5042408" cy="3735106"/>
            <a:chOff x="8669" y="3075"/>
            <a:chExt cx="9922" cy="7350"/>
          </a:xfrm>
        </p:grpSpPr>
        <p:sp>
          <p:nvSpPr>
            <p:cNvPr id="18" name="矩形 17"/>
            <p:cNvSpPr/>
            <p:nvPr>
              <p:custDataLst>
                <p:tags r:id="rId6"/>
              </p:custDataLst>
            </p:nvPr>
          </p:nvSpPr>
          <p:spPr>
            <a:xfrm>
              <a:off x="10309" y="4464"/>
              <a:ext cx="7086" cy="43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>
                      <a:lumMod val="40000"/>
                      <a:lumOff val="6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>
              <p:custDataLst>
                <p:tags r:id="rId7"/>
              </p:custDataLst>
            </p:nvPr>
          </p:nvCxnSpPr>
          <p:spPr>
            <a:xfrm>
              <a:off x="10310" y="3348"/>
              <a:ext cx="0" cy="6733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8"/>
              </p:custDataLst>
            </p:nvPr>
          </p:nvCxnSpPr>
          <p:spPr>
            <a:xfrm>
              <a:off x="17395" y="3262"/>
              <a:ext cx="0" cy="6733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9"/>
              </p:custDataLst>
            </p:nvPr>
          </p:nvCxnSpPr>
          <p:spPr>
            <a:xfrm>
              <a:off x="9124" y="4465"/>
              <a:ext cx="9467" cy="1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>
              <p:custDataLst>
                <p:tags r:id="rId10"/>
              </p:custDataLst>
            </p:nvPr>
          </p:nvCxnSpPr>
          <p:spPr>
            <a:xfrm>
              <a:off x="8971" y="8793"/>
              <a:ext cx="9467" cy="11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9627" y="9398"/>
                  <a:ext cx="136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9627" y="9398"/>
                  <a:ext cx="1365" cy="102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6712" y="9398"/>
                  <a:ext cx="136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16712" y="9398"/>
                  <a:ext cx="1365" cy="102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8788" y="8388"/>
                  <a:ext cx="128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8788" y="8388"/>
                  <a:ext cx="1285" cy="1027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8669" y="4059"/>
                  <a:ext cx="1285" cy="102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en-US" sz="2800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8669" y="4059"/>
                  <a:ext cx="1285" cy="1027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/>
            <p:cNvCxnSpPr/>
            <p:nvPr>
              <p:custDataLst>
                <p:tags r:id="rId23"/>
              </p:custDataLst>
            </p:nvPr>
          </p:nvCxnSpPr>
          <p:spPr>
            <a:xfrm flipH="1">
              <a:off x="12109" y="3075"/>
              <a:ext cx="4170" cy="300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2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Let’s go to 3D...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Char char="•"/>
            </a:pPr>
            <a:r>
              <a:rPr lang="en-US"/>
              <a:t>Not only left, right, bottom ,top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What about near and far?</a:t>
            </a:r>
            <a:endParaRPr 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0115" y="2194560"/>
            <a:ext cx="5930900" cy="43008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</a:t>
            </a:r>
            <a:r>
              <a:rPr lang="en-US" altLang="zh-CN">
                <a:solidFill>
                  <a:schemeClr val="accent1"/>
                </a:solidFill>
              </a:rPr>
              <a:t>p</a:t>
            </a:r>
            <a:r>
              <a:rPr lang="en-US" altLang="zh-CN" baseline="-25000">
                <a:solidFill>
                  <a:schemeClr val="accent1"/>
                </a:solidFill>
              </a:rPr>
              <a:t>z</a:t>
            </a:r>
            <a:r>
              <a:rPr lang="en-US" altLang="zh-CN">
                <a:solidFill>
                  <a:schemeClr val="accent1"/>
                </a:solidFill>
              </a:rPr>
              <a:t> is &gt; eye</a:t>
            </a:r>
            <a:r>
              <a:rPr lang="en-US" altLang="zh-CN" baseline="-25000">
                <a:solidFill>
                  <a:schemeClr val="accent1"/>
                </a:solidFill>
              </a:rPr>
              <a:t>z</a:t>
            </a:r>
            <a:r>
              <a:rPr lang="en-US" altLang="zh-CN"/>
              <a:t>? 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509" y="1490345"/>
            <a:ext cx="6910536" cy="4996589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602" y="1490345"/>
            <a:ext cx="6921024" cy="50691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</a:t>
            </a:r>
            <a:r>
              <a:rPr lang="en-US" altLang="zh-CN">
                <a:solidFill>
                  <a:srgbClr val="00FF00"/>
                </a:solidFill>
              </a:rPr>
              <a:t>p</a:t>
            </a:r>
            <a:r>
              <a:rPr lang="en-US" altLang="zh-CN" baseline="-25000">
                <a:solidFill>
                  <a:srgbClr val="00FF00"/>
                </a:solidFill>
              </a:rPr>
              <a:t>z</a:t>
            </a:r>
            <a:r>
              <a:rPr lang="en-US" altLang="zh-CN">
                <a:solidFill>
                  <a:srgbClr val="00FF00"/>
                </a:solidFill>
              </a:rPr>
              <a:t> is &lt; eye</a:t>
            </a:r>
            <a:r>
              <a:rPr lang="en-US" altLang="zh-CN" baseline="-25000">
                <a:solidFill>
                  <a:srgbClr val="00FF00"/>
                </a:solidFill>
              </a:rPr>
              <a:t>z</a:t>
            </a:r>
            <a:r>
              <a:rPr lang="en-US" altLang="zh-CN"/>
              <a:t>?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354" y="1003206"/>
            <a:ext cx="7035502" cy="56405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 </a:t>
            </a:r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 baseline="-25000">
                <a:solidFill>
                  <a:srgbClr val="C00000"/>
                </a:solidFill>
              </a:rPr>
              <a:t>z</a:t>
            </a:r>
            <a:r>
              <a:rPr lang="en-US" altLang="zh-CN">
                <a:solidFill>
                  <a:srgbClr val="C00000"/>
                </a:solidFill>
              </a:rPr>
              <a:t> is = eye</a:t>
            </a:r>
            <a:r>
              <a:rPr lang="en-US" altLang="zh-CN" baseline="-25000">
                <a:solidFill>
                  <a:srgbClr val="C00000"/>
                </a:solidFill>
              </a:rPr>
              <a:t>z</a:t>
            </a:r>
            <a:r>
              <a:rPr lang="en-US" altLang="zh-CN"/>
              <a:t>?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clipping?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ClrTx/>
              <a:buSzTx/>
              <a:buNone/>
            </a:pPr>
            <a:r>
              <a:rPr lang="en-US"/>
              <a:t>Avoid degeneracies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Don’t draw stuff behind the eye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Avoid division by 0 and overflow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7160" y="1723390"/>
            <a:ext cx="5363845" cy="4669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Straightforward Processing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ClrTx/>
              <a:buSzTx/>
              <a:buNone/>
            </a:pPr>
            <a:r>
              <a:rPr lang="en-US"/>
              <a:t>“View Frustum Culling”</a:t>
            </a:r>
            <a:endParaRPr lang="en-US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en-US"/>
              <a:t>Use bounding volumes/hierarchies to test whether any part of an object is within the view frustum</a:t>
            </a:r>
            <a:endParaRPr lang="en-US"/>
          </a:p>
          <a:p>
            <a:pPr lvl="2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/>
              <a:t>Need “frustum vs. bounding volume” intersection test</a:t>
            </a:r>
            <a:endParaRPr lang="en-US" sz="2400"/>
          </a:p>
          <a:p>
            <a:pPr lvl="2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/>
              <a:t>Crucial to do hierarchically when scene has lots of objects!</a:t>
            </a:r>
            <a:endParaRPr lang="en-US" sz="2400"/>
          </a:p>
          <a:p>
            <a:pPr lvl="2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/>
              <a:t>Early rejection (different from clipping)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4205" y="4367530"/>
            <a:ext cx="5323840" cy="2404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l">
              <a:buClrTx/>
              <a:buSzTx/>
              <a:buNone/>
            </a:pPr>
            <a:r>
              <a:rPr lang="en-US" sz="3200" dirty="0">
                <a:sym typeface="+mn-ea"/>
              </a:rPr>
              <a:t>Idea: avoid projection (and division by zero) by</a:t>
            </a:r>
            <a:br>
              <a:rPr lang="en-US" sz="3200" dirty="0">
                <a:sym typeface="+mn-ea"/>
              </a:rPr>
            </a:br>
            <a:r>
              <a:rPr lang="en-US" sz="3200" dirty="0">
                <a:sym typeface="+mn-ea"/>
              </a:rPr>
              <a:t>performing </a:t>
            </a:r>
            <a:r>
              <a:rPr lang="en-US" sz="3200" dirty="0" err="1">
                <a:sym typeface="+mn-ea"/>
              </a:rPr>
              <a:t>rasterization</a:t>
            </a:r>
            <a:r>
              <a:rPr lang="en-US" sz="3200" dirty="0">
                <a:sym typeface="+mn-ea"/>
              </a:rPr>
              <a:t> in 3D</a:t>
            </a:r>
            <a:endParaRPr lang="en-US" sz="3200" dirty="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Or equivalently, use 2D homogenous coordinates</a:t>
            </a:r>
            <a:br>
              <a:rPr lang="en-US" sz="3200" dirty="0">
                <a:sym typeface="+mn-ea"/>
              </a:rPr>
            </a:br>
            <a:r>
              <a:rPr lang="en-US" sz="3200" dirty="0">
                <a:sym typeface="+mn-ea"/>
              </a:rPr>
              <a:t>(w’=z after the projection matrix, remember)</a:t>
            </a:r>
            <a:endParaRPr lang="en-US" sz="3200" dirty="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endParaRPr lang="en-US" sz="3200" dirty="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endParaRPr lang="en-US" sz="2400"/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endParaRPr lang="en-US" sz="2400"/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ym typeface="+mn-ea"/>
              </a:rPr>
              <a:t>Marc </a:t>
            </a:r>
            <a:r>
              <a:rPr lang="en-US" sz="2400" dirty="0" err="1">
                <a:sym typeface="+mn-ea"/>
              </a:rPr>
              <a:t>Olano</a:t>
            </a:r>
            <a:r>
              <a:rPr lang="en-US" sz="2400" dirty="0">
                <a:sym typeface="+mn-ea"/>
              </a:rPr>
              <a:t>, Trey Greer: </a:t>
            </a:r>
            <a:r>
              <a:rPr lang="en-US" sz="2400" u="sng" dirty="0">
                <a:sym typeface="+mn-ea"/>
              </a:rPr>
              <a:t>Triangle scan conversion using 2D homogeneous coordinates</a:t>
            </a:r>
            <a:r>
              <a:rPr lang="en-US" sz="2400" dirty="0">
                <a:sym typeface="+mn-ea"/>
              </a:rPr>
              <a:t>, Proc. ACM SIGGRAPH/</a:t>
            </a:r>
            <a:r>
              <a:rPr lang="en-US" sz="2400" dirty="0" err="1">
                <a:sym typeface="+mn-ea"/>
              </a:rPr>
              <a:t>Eurographics</a:t>
            </a:r>
            <a:r>
              <a:rPr lang="en-US" sz="2400" dirty="0">
                <a:sym typeface="+mn-ea"/>
              </a:rPr>
              <a:t> Workshop on Graphics Hardware 1997</a:t>
            </a:r>
            <a:endParaRPr lang="zh-CN" altLang="en-US" sz="2400" dirty="0"/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本章内容</a:t>
            </a:r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98450" y="2164080"/>
            <a:ext cx="2390140" cy="1188720"/>
          </a:xfrm>
          <a:prstGeom prst="triangle">
            <a:avLst>
              <a:gd name="adj" fmla="val 75131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8115" y="3983990"/>
            <a:ext cx="2670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4.1 </a:t>
            </a:r>
            <a:r>
              <a:rPr lang="zh-CN" altLang="en-US" sz="2400"/>
              <a:t>图形生成算法</a:t>
            </a:r>
            <a:endParaRPr lang="zh-CN" altLang="en-US" sz="2400"/>
          </a:p>
        </p:txBody>
      </p:sp>
      <p:sp>
        <p:nvSpPr>
          <p:cNvPr id="7" name="等腰三角形 6"/>
          <p:cNvSpPr/>
          <p:nvPr>
            <p:custDataLst>
              <p:tags r:id="rId1"/>
            </p:custDataLst>
          </p:nvPr>
        </p:nvSpPr>
        <p:spPr>
          <a:xfrm>
            <a:off x="3404870" y="2164080"/>
            <a:ext cx="2390140" cy="1188720"/>
          </a:xfrm>
          <a:prstGeom prst="triangle">
            <a:avLst>
              <a:gd name="adj" fmla="val 75131"/>
            </a:avLst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251835" y="3983990"/>
            <a:ext cx="2951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4.2 </a:t>
            </a:r>
            <a:r>
              <a:rPr lang="zh-CN" altLang="en-US" sz="2400"/>
              <a:t>区域填充</a:t>
            </a:r>
            <a:r>
              <a:rPr lang="zh-CN" altLang="en-US" sz="2400"/>
              <a:t>算法</a:t>
            </a:r>
            <a:endParaRPr lang="zh-CN" altLang="en-US" sz="2400"/>
          </a:p>
        </p:txBody>
      </p:sp>
      <p:grpSp>
        <p:nvGrpSpPr>
          <p:cNvPr id="18" name="组合 17"/>
          <p:cNvGrpSpPr/>
          <p:nvPr/>
        </p:nvGrpSpPr>
        <p:grpSpPr>
          <a:xfrm>
            <a:off x="6396355" y="1862455"/>
            <a:ext cx="2901315" cy="1712595"/>
            <a:chOff x="10543" y="3408"/>
            <a:chExt cx="3764" cy="2222"/>
          </a:xfrm>
        </p:grpSpPr>
        <p:sp>
          <p:nvSpPr>
            <p:cNvPr id="9" name="等腰三角形 8"/>
            <p:cNvSpPr/>
            <p:nvPr>
              <p:custDataLst>
                <p:tags r:id="rId3"/>
              </p:custDataLst>
            </p:nvPr>
          </p:nvSpPr>
          <p:spPr>
            <a:xfrm>
              <a:off x="10543" y="3408"/>
              <a:ext cx="3764" cy="1872"/>
            </a:xfrm>
            <a:prstGeom prst="triangle">
              <a:avLst>
                <a:gd name="adj" fmla="val 75131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1309" y="3658"/>
              <a:ext cx="2737" cy="1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endCxn id="10" idx="3"/>
            </p:cNvCxnSpPr>
            <p:nvPr/>
          </p:nvCxnSpPr>
          <p:spPr>
            <a:xfrm>
              <a:off x="13523" y="3698"/>
              <a:ext cx="523" cy="9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>
              <a:off x="11310" y="5268"/>
              <a:ext cx="2736" cy="2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5"/>
              </p:custDataLst>
            </p:nvPr>
          </p:nvCxnSpPr>
          <p:spPr>
            <a:xfrm flipV="1">
              <a:off x="11269" y="3638"/>
              <a:ext cx="1771" cy="1187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6"/>
              </p:custDataLst>
            </p:nvPr>
          </p:nvCxnSpPr>
          <p:spPr>
            <a:xfrm>
              <a:off x="13040" y="3658"/>
              <a:ext cx="4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7"/>
              </p:custDataLst>
            </p:nvPr>
          </p:nvCxnSpPr>
          <p:spPr>
            <a:xfrm>
              <a:off x="11289" y="4805"/>
              <a:ext cx="0" cy="48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8"/>
              </p:custDataLst>
            </p:nvPr>
          </p:nvCxnSpPr>
          <p:spPr>
            <a:xfrm flipH="1">
              <a:off x="14026" y="4644"/>
              <a:ext cx="20" cy="68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839585" y="3983355"/>
            <a:ext cx="236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4.3 </a:t>
            </a:r>
            <a:r>
              <a:rPr lang="zh-CN" altLang="en-US" sz="2400"/>
              <a:t>剪裁</a:t>
            </a:r>
            <a:r>
              <a:rPr lang="zh-CN" altLang="en-US" sz="2400"/>
              <a:t>算法</a:t>
            </a:r>
            <a:endParaRPr lang="zh-CN" altLang="en-US" sz="2400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741423" y="2039901"/>
            <a:ext cx="2109697" cy="1519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 rot="20880000">
            <a:off x="10306050" y="2335530"/>
            <a:ext cx="1035050" cy="920115"/>
          </a:xfrm>
          <a:prstGeom prst="cube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9643110" y="3983355"/>
            <a:ext cx="236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4.4 </a:t>
            </a:r>
            <a:r>
              <a:rPr lang="zh-CN" altLang="en-US" sz="2400"/>
              <a:t>消隐算法</a:t>
            </a:r>
            <a:endParaRPr lang="zh-CN" altLang="en-US" sz="2400"/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l">
              <a:buClrTx/>
              <a:buSzTx/>
              <a:buNone/>
            </a:pPr>
            <a:r>
              <a:rPr lang="en-US" sz="3200">
                <a:sym typeface="+mn-ea"/>
              </a:rPr>
              <a:t>Replace 2D edge equation by 3D plane equation</a:t>
            </a:r>
            <a:endParaRPr lang="en-US" sz="32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Plane going through 3D edge and viewpoint</a:t>
            </a:r>
            <a:endParaRPr lang="en-US" sz="28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Still a halfspace, just 3D</a:t>
            </a:r>
            <a:endParaRPr lang="en-US" sz="28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endParaRPr lang="en-US" sz="2800">
              <a:sym typeface="+mn-ea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8277" y="3165297"/>
            <a:ext cx="7143588" cy="32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l">
              <a:buClrTx/>
              <a:buSzTx/>
              <a:buNone/>
            </a:pPr>
            <a:r>
              <a:rPr lang="en-US" sz="3200">
                <a:sym typeface="+mn-ea"/>
              </a:rPr>
              <a:t>Treat pixels as 3D points (x, y, 1) on image plane, test for</a:t>
            </a:r>
            <a:br>
              <a:rPr lang="en-US" sz="3200">
                <a:sym typeface="+mn-ea"/>
              </a:rPr>
            </a:br>
            <a:r>
              <a:rPr lang="en-US" sz="3200">
                <a:sym typeface="+mn-ea"/>
              </a:rPr>
              <a:t>containment in 3 halfspaces just like edge functions</a:t>
            </a:r>
            <a:endParaRPr lang="en-US" sz="3200">
              <a:sym typeface="+mn-ea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8277" y="3165297"/>
            <a:ext cx="7143588" cy="32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l">
              <a:buClrTx/>
              <a:buSzTx/>
              <a:buNone/>
            </a:pPr>
            <a:endParaRPr lang="en-US" sz="3200">
              <a:sym typeface="+mn-ea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330" y="1490345"/>
            <a:ext cx="6781165" cy="195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3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006090" y="3504565"/>
            <a:ext cx="7104380" cy="308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Works for triangles behind eye</a:t>
            </a:r>
            <a:endParaRPr lang="en-US" sz="32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Still linear, can evaluate incrementally/hierarchically</a:t>
            </a:r>
            <a:br>
              <a:rPr lang="en-US" sz="3200">
                <a:sym typeface="+mn-ea"/>
              </a:rPr>
            </a:br>
            <a:r>
              <a:rPr lang="en-US" sz="3200">
                <a:sym typeface="+mn-ea"/>
              </a:rPr>
              <a:t>like 2D</a:t>
            </a:r>
            <a:endParaRPr lang="en-US" sz="3200">
              <a:sym typeface="+mn-ea"/>
            </a:endParaRPr>
          </a:p>
        </p:txBody>
      </p:sp>
      <p:pic>
        <p:nvPicPr>
          <p:cNvPr id="9830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1355" y="2993390"/>
            <a:ext cx="6670675" cy="372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Homogeneous </a:t>
            </a:r>
            <a:r>
              <a:rPr lang="en-US" dirty="0" err="1">
                <a:sym typeface="+mn-ea"/>
              </a:rPr>
              <a:t>Rasterization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>
                <a:sym typeface="+mn-ea"/>
              </a:rPr>
              <a:t>Rasterizes with plane tests instead of edge tests</a:t>
            </a:r>
            <a:endParaRPr lang="en-US" sz="3200">
              <a:sym typeface="+mn-ea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3200" b="1">
                <a:sym typeface="+mn-ea"/>
              </a:rPr>
              <a:t>Removes the need for clipping!</a:t>
            </a:r>
            <a:endParaRPr lang="en-US" sz="3200" b="1">
              <a:sym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3856" y="2786058"/>
            <a:ext cx="704298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840355"/>
            <a:ext cx="5036820" cy="705485"/>
          </a:xfrm>
        </p:spPr>
        <p:txBody>
          <a:bodyPr/>
          <a:p>
            <a:r>
              <a:rPr lang="zh-CN" altLang="en-US"/>
              <a:t>消隐算法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252845" y="1995805"/>
            <a:ext cx="3768725" cy="2715895"/>
            <a:chOff x="15341" y="3212"/>
            <a:chExt cx="3322" cy="2394"/>
          </a:xfrm>
        </p:grpSpPr>
        <p:sp>
          <p:nvSpPr>
            <p:cNvPr id="19" name="矩形 18"/>
            <p:cNvSpPr/>
            <p:nvPr>
              <p:custDataLst>
                <p:tags r:id="rId1"/>
              </p:custDataLst>
            </p:nvPr>
          </p:nvSpPr>
          <p:spPr>
            <a:xfrm>
              <a:off x="15341" y="3212"/>
              <a:ext cx="3322" cy="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立方体 19"/>
            <p:cNvSpPr/>
            <p:nvPr>
              <p:custDataLst>
                <p:tags r:id="rId2"/>
              </p:custDataLst>
            </p:nvPr>
          </p:nvSpPr>
          <p:spPr>
            <a:xfrm rot="20880000">
              <a:off x="16230" y="3678"/>
              <a:ext cx="1630" cy="1449"/>
            </a:xfrm>
            <a:prstGeom prst="cube">
              <a:avLst/>
            </a:prstGeom>
            <a:solidFill>
              <a:schemeClr val="tx2">
                <a:lumMod val="50000"/>
                <a:lumOff val="50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Visibility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Char char="•"/>
            </a:pPr>
            <a:r>
              <a:rPr lang="en-US"/>
              <a:t>How do we know which parts are visible/in front?</a:t>
            </a: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2570" y="2928620"/>
            <a:ext cx="8954135" cy="3321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Z-buffer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  <a:buChar char="•"/>
            </a:pPr>
            <a:r>
              <a:rPr lang="en-US"/>
              <a:t>In addition to frame buffer (R, G, B)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Store distance to camera (z-buffer)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Pixel is updated only if newz is closer than z-buffer value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4330" y="3500120"/>
            <a:ext cx="7895590" cy="29279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Z-buffer pseudo code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564640"/>
            <a:ext cx="8733790" cy="4903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Works for hard cases!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6900" y="2874645"/>
            <a:ext cx="8341995" cy="33134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840355"/>
            <a:ext cx="5036820" cy="705485"/>
          </a:xfrm>
        </p:spPr>
        <p:txBody>
          <a:bodyPr/>
          <a:p>
            <a:r>
              <a:rPr lang="zh-CN" altLang="en-US"/>
              <a:t>剪裁算法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 rot="1080000">
            <a:off x="5949950" y="2225040"/>
            <a:ext cx="4570730" cy="2698115"/>
            <a:chOff x="10543" y="3408"/>
            <a:chExt cx="3764" cy="2222"/>
          </a:xfrm>
        </p:grpSpPr>
        <p:sp>
          <p:nvSpPr>
            <p:cNvPr id="9" name="等腰三角形 8"/>
            <p:cNvSpPr/>
            <p:nvPr>
              <p:custDataLst>
                <p:tags r:id="rId1"/>
              </p:custDataLst>
            </p:nvPr>
          </p:nvSpPr>
          <p:spPr>
            <a:xfrm>
              <a:off x="10543" y="3408"/>
              <a:ext cx="3764" cy="1872"/>
            </a:xfrm>
            <a:prstGeom prst="triangle">
              <a:avLst>
                <a:gd name="adj" fmla="val 75131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11309" y="3658"/>
              <a:ext cx="2737" cy="19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>
              <a:endCxn id="10" idx="3"/>
            </p:cNvCxnSpPr>
            <p:nvPr>
              <p:custDataLst>
                <p:tags r:id="rId3"/>
              </p:custDataLst>
            </p:nvPr>
          </p:nvCxnSpPr>
          <p:spPr>
            <a:xfrm>
              <a:off x="13523" y="3698"/>
              <a:ext cx="523" cy="946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4"/>
              </p:custDataLst>
            </p:nvPr>
          </p:nvCxnSpPr>
          <p:spPr>
            <a:xfrm>
              <a:off x="11310" y="5268"/>
              <a:ext cx="2736" cy="2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5"/>
              </p:custDataLst>
            </p:nvPr>
          </p:nvCxnSpPr>
          <p:spPr>
            <a:xfrm flipV="1">
              <a:off x="11269" y="3638"/>
              <a:ext cx="1771" cy="1187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6"/>
              </p:custDataLst>
            </p:nvPr>
          </p:nvCxnSpPr>
          <p:spPr>
            <a:xfrm>
              <a:off x="13040" y="3658"/>
              <a:ext cx="443" cy="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7"/>
              </p:custDataLst>
            </p:nvPr>
          </p:nvCxnSpPr>
          <p:spPr>
            <a:xfrm>
              <a:off x="11289" y="4805"/>
              <a:ext cx="0" cy="483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8"/>
              </p:custDataLst>
            </p:nvPr>
          </p:nvCxnSpPr>
          <p:spPr>
            <a:xfrm flipH="1">
              <a:off x="14026" y="4644"/>
              <a:ext cx="20" cy="68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Modern Graphics Pipeline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4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523243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035675" y="2000885"/>
            <a:ext cx="2543810" cy="189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882380" y="2000885"/>
            <a:ext cx="2694940" cy="179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197600" y="4135120"/>
            <a:ext cx="5379720" cy="189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右箭头 3"/>
          <p:cNvSpPr/>
          <p:nvPr/>
        </p:nvSpPr>
        <p:spPr>
          <a:xfrm>
            <a:off x="8485505" y="2827655"/>
            <a:ext cx="443230" cy="30734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9"/>
            </p:custDataLst>
          </p:nvPr>
        </p:nvSpPr>
        <p:spPr>
          <a:xfrm rot="5400000" flipV="1">
            <a:off x="10130155" y="3813175"/>
            <a:ext cx="342900" cy="30734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10"/>
            </p:custDataLst>
          </p:nvPr>
        </p:nvSpPr>
        <p:spPr>
          <a:xfrm flipH="1">
            <a:off x="8756015" y="4993640"/>
            <a:ext cx="257175" cy="307340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How do we get that Z value for each pixel?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We only know z at the vertices…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(Remember, screen-space z is actually z</a:t>
            </a:r>
            <a:r>
              <a:rPr lang="en-US" altLang="zh-CN"/>
              <a:t>’</a:t>
            </a:r>
            <a:r>
              <a:rPr lang="zh-CN" altLang="en-US"/>
              <a:t>/w</a:t>
            </a:r>
            <a:r>
              <a:rPr lang="en-US" altLang="zh-CN"/>
              <a:t>’</a:t>
            </a:r>
            <a:r>
              <a:rPr lang="zh-CN" altLang="en-US"/>
              <a:t>)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/>
              <a:t>Must interpolate from vertices into triangle interior</a:t>
            </a:r>
            <a:endParaRPr lang="zh-CN" altLang="en-US"/>
          </a:p>
        </p:txBody>
      </p:sp>
      <p:pic>
        <p:nvPicPr>
          <p:cNvPr id="106499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7870" y="3776980"/>
            <a:ext cx="6020435" cy="265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49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3825" y="3657918"/>
            <a:ext cx="1898611" cy="289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Problem: Linear variation in world space does not yield linear variation in screen space due to projection</a:t>
            </a:r>
            <a:endParaRPr lang="en-US" altLang="zh-CN"/>
          </a:p>
        </p:txBody>
      </p:sp>
      <p:pic>
        <p:nvPicPr>
          <p:cNvPr id="10752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9148" y="3164493"/>
            <a:ext cx="591636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854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2630" y="3075305"/>
            <a:ext cx="594360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Problem: Linear variation in world space does not yield linear variation in screen space due to projection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957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3129915"/>
            <a:ext cx="5989955" cy="297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Problem: Linear variation in world space does not yield linear variation in screen space due to projection</a:t>
            </a:r>
            <a:endParaRPr lang="en-US" altLang="zh-CN"/>
          </a:p>
        </p:txBody>
      </p:sp>
      <p:pic>
        <p:nvPicPr>
          <p:cNvPr id="110594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746240" y="3353435"/>
            <a:ext cx="526478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7409815" y="5985510"/>
            <a:ext cx="42881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 dirty="0">
                <a:sym typeface="+mn-ea"/>
              </a:rPr>
              <a:t>Checkerboard Example </a:t>
            </a:r>
            <a:endParaRPr lang="en-US" altLang="en-US" sz="2400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Solution: </a:t>
            </a:r>
            <a:r>
              <a:rPr lang="en-US" b="1" dirty="0" err="1">
                <a:sym typeface="+mn-ea"/>
              </a:rPr>
              <a:t>Barycentrics</a:t>
            </a:r>
            <a:endParaRPr lang="en-US" dirty="0" err="1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Barycentric coordinates for a triangle (a, b, c)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Remember,</a:t>
            </a:r>
            <a:endParaRPr lang="en-US" altLang="zh-CN"/>
          </a:p>
        </p:txBody>
      </p:sp>
      <p:pic>
        <p:nvPicPr>
          <p:cNvPr id="11161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6305" y="2773680"/>
            <a:ext cx="5758815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1619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140710" y="3429000"/>
            <a:ext cx="4716780" cy="44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组合 5"/>
          <p:cNvGrpSpPr/>
          <p:nvPr/>
        </p:nvGrpSpPr>
        <p:grpSpPr>
          <a:xfrm>
            <a:off x="2272688" y="4552016"/>
            <a:ext cx="8229600" cy="2007681"/>
            <a:chOff x="485798" y="3826846"/>
            <a:chExt cx="8229600" cy="2007681"/>
          </a:xfrm>
        </p:grpSpPr>
        <p:sp>
          <p:nvSpPr>
            <p:cNvPr id="7" name="内容占位符 2"/>
            <p:cNvSpPr txBox="1"/>
            <p:nvPr>
              <p:custDataLst>
                <p:tags r:id="rId5"/>
              </p:custDataLst>
            </p:nvPr>
          </p:nvSpPr>
          <p:spPr>
            <a:xfrm>
              <a:off x="485798" y="3826846"/>
              <a:ext cx="8229600" cy="20076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err="1"/>
                <a:t>Barycentrics</a:t>
              </a:r>
              <a:r>
                <a:rPr lang="en-US" sz="2800" dirty="0"/>
                <a:t> are very general:</a:t>
              </a:r>
              <a:endParaRPr lang="en-US" sz="2800" dirty="0"/>
            </a:p>
            <a:p>
              <a:pPr lvl="1"/>
              <a:r>
                <a:rPr lang="en-US" sz="2400" dirty="0"/>
                <a:t>Work for x, y, z, u, v, r, g, b</a:t>
              </a:r>
              <a:endParaRPr lang="en-US" sz="2400" dirty="0"/>
            </a:p>
            <a:p>
              <a:pPr lvl="1"/>
              <a:r>
                <a:rPr lang="en-US" sz="2400" dirty="0"/>
                <a:t>Anything that varies linearly in object space</a:t>
              </a:r>
              <a:endParaRPr lang="en-US" sz="2400" dirty="0"/>
            </a:p>
            <a:p>
              <a:pPr lvl="1"/>
              <a:r>
                <a:rPr lang="en-US" sz="2400" dirty="0"/>
                <a:t>including z</a:t>
              </a:r>
              <a:endParaRPr lang="zh-CN" altLang="en-US" sz="2000" dirty="0"/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6994039" y="3826846"/>
              <a:ext cx="1664163" cy="1951866"/>
            </a:xfrm>
            <a:prstGeom prst="rect">
              <a:avLst/>
            </a:prstGeom>
          </p:spPr>
        </p:pic>
      </p:grp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Interpolation in Screen Space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Solution: </a:t>
            </a:r>
            <a:r>
              <a:rPr lang="en-US" b="1" dirty="0" err="1">
                <a:sym typeface="+mn-ea"/>
              </a:rPr>
              <a:t>Barycentrics</a:t>
            </a:r>
            <a:endParaRPr lang="en-US" dirty="0" err="1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Basic strategy</a:t>
            </a:r>
            <a:endParaRPr lang="en-US" altLang="zh-CN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Given screen-space x’, y’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Compute barycentric coordinates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Interpolate anything specified at the three vertices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03784" y="4472623"/>
            <a:ext cx="4448175" cy="209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From barycentric to screen-space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Let’s project point P by projection matrix C</a:t>
            </a:r>
            <a:br>
              <a:rPr lang="en-US"/>
            </a:b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Seems to suggest it’s linear in screen space.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But it’s homogenous coordinates</a:t>
            </a:r>
            <a:br>
              <a:rPr lang="en-US" dirty="0">
                <a:sym typeface="+mn-ea"/>
              </a:rPr>
            </a:br>
            <a:endParaRPr lang="en-US"/>
          </a:p>
        </p:txBody>
      </p:sp>
      <p:pic>
        <p:nvPicPr>
          <p:cNvPr id="112643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0110" y="2133600"/>
            <a:ext cx="7236460" cy="186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From barycentric to screen-space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After division by w, the (x, y) screen coordinates are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But our goal is, given x, y, to compute α, β, γ</a:t>
            </a:r>
            <a:endParaRPr lang="en-US"/>
          </a:p>
        </p:txBody>
      </p:sp>
      <p:pic>
        <p:nvPicPr>
          <p:cNvPr id="114690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91410" y="2144395"/>
            <a:ext cx="6971665" cy="158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From barycentric to screen-space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The inverse of a projection is a projection…</a:t>
            </a:r>
            <a:endParaRPr lang="en-US" sz="3200" dirty="0"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We’ll just take the inverse mapping to get from (x, y, 1) to the </a:t>
            </a:r>
            <a:r>
              <a:rPr lang="en-US" sz="2800" dirty="0" err="1">
                <a:sym typeface="+mn-ea"/>
              </a:rPr>
              <a:t>barycentrics</a:t>
            </a:r>
            <a:r>
              <a:rPr lang="en-US" sz="2800" dirty="0">
                <a:sym typeface="+mn-ea"/>
              </a:rPr>
              <a:t>!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554" y="1490319"/>
            <a:ext cx="7786710" cy="19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Viewing Frustum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spcBef>
                <a:spcPct val="20000"/>
              </a:spcBef>
              <a:buClrTx/>
              <a:buSzTx/>
              <a:buNone/>
            </a:pPr>
            <a:r>
              <a:rPr lang="zh-CN" altLang="en-US" sz="2800" b="1" spc="0" dirty="0">
                <a:latin typeface="+mn-lt"/>
              </a:rPr>
              <a:t>视见体</a:t>
            </a:r>
            <a:r>
              <a:rPr lang="zh-CN" altLang="en-US" sz="2800" spc="0" dirty="0">
                <a:latin typeface="+mn-lt"/>
              </a:rPr>
              <a:t>：</a:t>
            </a:r>
            <a:r>
              <a:rPr lang="en-US" sz="2800" spc="0" dirty="0">
                <a:latin typeface="+mn-lt"/>
              </a:rPr>
              <a:t>世界空间中将被裁剪</a:t>
            </a:r>
            <a:endParaRPr lang="en-US" sz="2800" spc="0" dirty="0">
              <a:latin typeface="+mn-lt"/>
            </a:endParaRPr>
          </a:p>
          <a:p>
            <a:pPr marL="0" indent="0" algn="l">
              <a:spcBef>
                <a:spcPct val="20000"/>
              </a:spcBef>
              <a:buClrTx/>
              <a:buSzTx/>
              <a:buNone/>
            </a:pPr>
            <a:r>
              <a:rPr lang="en-US" sz="2800" spc="0" dirty="0">
                <a:latin typeface="+mn-lt"/>
              </a:rPr>
              <a:t>出来并投影到视图平面的那一</a:t>
            </a:r>
            <a:endParaRPr lang="en-US" sz="2800" spc="0" dirty="0">
              <a:latin typeface="+mn-lt"/>
            </a:endParaRPr>
          </a:p>
          <a:p>
            <a:pPr marL="0" indent="0" algn="l">
              <a:spcBef>
                <a:spcPct val="20000"/>
              </a:spcBef>
              <a:buClrTx/>
              <a:buSzTx/>
              <a:buNone/>
            </a:pPr>
            <a:r>
              <a:rPr lang="en-US" sz="2800" spc="0" dirty="0">
                <a:latin typeface="+mn-lt"/>
              </a:rPr>
              <a:t>部分定出边界</a:t>
            </a:r>
            <a:endParaRPr lang="en-US" sz="2800" spc="0" dirty="0">
              <a:latin typeface="+mn-lt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4370" y="1537335"/>
            <a:ext cx="6205855" cy="44589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From barycentric to screen-space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Recipe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Compute projected homogeneous coordinates a’, b’, c’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Put them in the columns of a matrix, invert it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Multiply screen coordinates (x, y, 1) by inverse matrix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b="1" dirty="0">
                <a:sym typeface="+mn-ea"/>
              </a:rPr>
              <a:t>Then divide by the sum of the resulting coordinates</a:t>
            </a:r>
            <a:endParaRPr lang="en-US" sz="32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This ensures the result is sums to one like </a:t>
            </a:r>
            <a:r>
              <a:rPr lang="en-US" sz="3200" dirty="0" err="1">
                <a:sym typeface="+mn-ea"/>
              </a:rPr>
              <a:t>barycentrics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ym typeface="+mn-ea"/>
              </a:rPr>
              <a:t>Then interpolate value (e.g. Z) from vertices using them!</a:t>
            </a:r>
            <a:endParaRPr 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71832" y="1490332"/>
            <a:ext cx="5000660" cy="171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Rasterization becomes...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0505" y="1576070"/>
            <a:ext cx="9361170" cy="4393565"/>
          </a:xfrm>
          <a:prstGeom prst="rect">
            <a:avLst/>
          </a:prstGeom>
        </p:spPr>
      </p:pic>
      <p:pic>
        <p:nvPicPr>
          <p:cNvPr id="11776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34472" y="4778385"/>
            <a:ext cx="1702182" cy="1790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Viewing Frustum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spcBef>
                <a:spcPct val="20000"/>
              </a:spcBef>
              <a:buClrTx/>
              <a:buSzTx/>
              <a:buNone/>
            </a:pPr>
            <a:r>
              <a:rPr lang="zh-CN" altLang="en-US" sz="2800" b="1" spc="0" dirty="0">
                <a:latin typeface="+mn-lt"/>
              </a:rPr>
              <a:t>剪裁算法：</a:t>
            </a:r>
            <a:r>
              <a:rPr lang="zh-CN" altLang="en-US" sz="2800" spc="0" dirty="0">
                <a:latin typeface="+mn-lt"/>
              </a:rPr>
              <a:t>需要确定图形中哪些部分落在显示区之内，哪些落在显示区之外，一般只显示落在显示区内部的图形，这个选择过程称为裁剪。</a:t>
            </a:r>
            <a:endParaRPr lang="zh-CN" altLang="en-US" sz="2800" spc="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08275" y="2705735"/>
            <a:ext cx="6431915" cy="33470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</a:t>
            </a:r>
            <a:r>
              <a:rPr lang="zh-CN" altLang="en-US"/>
              <a:t>直线剪裁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22050" cy="475932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Sutherland-Cohen Algorithm</a:t>
            </a:r>
            <a:endParaRPr lang="en-US" altLang="zh-CN" b="1"/>
          </a:p>
          <a:p>
            <a:pPr algn="l">
              <a:buClrTx/>
              <a:buSzTx/>
              <a:buChar char="•"/>
            </a:pPr>
            <a:r>
              <a:rPr lang="en-US"/>
              <a:t>Step 1. Whether a line segment fall into the viewing region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Step 2. Display the part inside the viewing region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Sutherland-Cohen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22050" cy="4759325"/>
          </a:xfrm>
        </p:spPr>
        <p:txBody>
          <a:bodyPr/>
          <a:p>
            <a:pPr marL="0" indent="0" algn="l">
              <a:buClrTx/>
              <a:buSzTx/>
              <a:buNone/>
            </a:pPr>
            <a:r>
              <a:rPr lang="en-US"/>
              <a:t>Are the line segments inside the viewing region?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Only 4 cases!</a:t>
            </a:r>
            <a:endParaRPr 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39130" y="2675890"/>
            <a:ext cx="5838190" cy="38271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Sutherland-Cohen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22050" cy="4759325"/>
          </a:xfrm>
        </p:spPr>
        <p:txBody>
          <a:bodyPr/>
          <a:p>
            <a:pPr algn="l">
              <a:buClrTx/>
              <a:buSzTx/>
              <a:buChar char="•"/>
            </a:pPr>
            <a:r>
              <a:rPr lang="en-US"/>
              <a:t>9 regions with binary codes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Query the code for each endpoint</a:t>
            </a:r>
            <a:endParaRPr lang="en-US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/>
              <a:t>Two codes are 0000 and 0000</a:t>
            </a:r>
            <a:endParaRPr lang="en-US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/>
              <a:t>“AND</a:t>
            </a:r>
            <a:r>
              <a:rPr lang="en-US"/>
              <a:t>” operation and obtain 0000</a:t>
            </a:r>
            <a:endParaRPr lang="en-US"/>
          </a:p>
          <a:p>
            <a:pPr marL="457200" lvl="1" indent="0" algn="l">
              <a:buClrTx/>
              <a:buSzTx/>
              <a:buNone/>
            </a:pPr>
            <a:r>
              <a:rPr lang="en-US"/>
              <a:t>X Otherwise</a:t>
            </a:r>
            <a:endParaRPr 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5780" y="2586990"/>
            <a:ext cx="5054600" cy="402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007745" y="3154045"/>
            <a:ext cx="6043295" cy="62865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62045" y="5003165"/>
            <a:ext cx="2038985" cy="4603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Go to Step 2!</a:t>
            </a:r>
            <a:endParaRPr lang="en-US" altLang="zh-CN" sz="2400"/>
          </a:p>
        </p:txBody>
      </p:sp>
      <p:cxnSp>
        <p:nvCxnSpPr>
          <p:cNvPr id="6" name="直接箭头连接符 5"/>
          <p:cNvCxnSpPr>
            <a:endCxn id="5" idx="0"/>
          </p:cNvCxnSpPr>
          <p:nvPr/>
        </p:nvCxnSpPr>
        <p:spPr>
          <a:xfrm>
            <a:off x="4679950" y="3756025"/>
            <a:ext cx="1905" cy="12471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" grpId="1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Sutherland-Cohen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322050" cy="4759325"/>
          </a:xfrm>
        </p:spPr>
        <p:txBody>
          <a:bodyPr/>
          <a:p>
            <a:pPr marL="0" indent="0" algn="l">
              <a:buClrTx/>
              <a:buSzTx/>
              <a:buNone/>
            </a:pPr>
            <a:r>
              <a:rPr lang="en-US"/>
              <a:t>Step 2. Find the part of segment inside the viewing region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Query the horizontal/vertical line 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Compute the intersection point</a:t>
            </a:r>
            <a:endParaRPr lang="en-US"/>
          </a:p>
          <a:p>
            <a:pPr algn="l">
              <a:buClrTx/>
              <a:buSzTx/>
              <a:buChar char="•"/>
            </a:pPr>
            <a:r>
              <a:rPr lang="en-US"/>
              <a:t>Repeat step 1</a:t>
            </a:r>
            <a:endParaRPr 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75780" y="2586990"/>
            <a:ext cx="5054600" cy="40246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135755" y="4448810"/>
            <a:ext cx="2631440" cy="5486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 anchorCtr="1">
            <a:noAutofit/>
          </a:bodyPr>
          <a:p>
            <a:r>
              <a:rPr lang="en-US" altLang="zh-CN" sz="2400"/>
              <a:t>Example: line b</a:t>
            </a:r>
            <a:endParaRPr lang="en-US" altLang="zh-CN" sz="24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9.xml><?xml version="1.0" encoding="utf-8"?>
<p:tagLst xmlns:p="http://schemas.openxmlformats.org/presentationml/2006/main">
  <p:tag name="COMMONDATA" val="eyJoZGlkIjoiNThhOGFiY2VmNzFhMmQ1ZTMzZjIyY2U0MjY1YmM3MzUifQ=="/>
  <p:tag name="commondata" val="eyJoZGlkIjoiNTQ1NTM3OWY3NTJjOWRhMTU2YWY5ZmI1ZjBjYzA5ZmM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4732</Words>
  <Application>WPS 演示</Application>
  <PresentationFormat>宽屏</PresentationFormat>
  <Paragraphs>255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Cambria Math</vt:lpstr>
      <vt:lpstr>1_WPS</vt:lpstr>
      <vt:lpstr>第四章 光栅化算法</vt:lpstr>
      <vt:lpstr>本章内容</vt:lpstr>
      <vt:lpstr>剪裁算法</vt:lpstr>
      <vt:lpstr>Viewing Frustum</vt:lpstr>
      <vt:lpstr>Viewing Frustum</vt:lpstr>
      <vt:lpstr>二维剪裁</vt:lpstr>
      <vt:lpstr>Sutherland-Cohen Algorithm</vt:lpstr>
      <vt:lpstr>二维直线剪裁算法</vt:lpstr>
      <vt:lpstr>Sutherland-Cohen Algorithm</vt:lpstr>
      <vt:lpstr>Sutherland-Cohen Algorithm</vt:lpstr>
      <vt:lpstr>How to find the intersection points?</vt:lpstr>
      <vt:lpstr>PowerPoint 演示文稿</vt:lpstr>
      <vt:lpstr>PowerPoint 演示文稿</vt:lpstr>
      <vt:lpstr>Let’s go to 3D...</vt:lpstr>
      <vt:lpstr>If pz is &gt; eyez? </vt:lpstr>
      <vt:lpstr>If pz is &lt; eyez? </vt:lpstr>
      <vt:lpstr>If pz is = eyez? </vt:lpstr>
      <vt:lpstr>Why clipping?</vt:lpstr>
      <vt:lpstr>Straightforward Processing</vt:lpstr>
      <vt:lpstr>Homogeneous Rasterization</vt:lpstr>
      <vt:lpstr>Homogeneous Rasterization</vt:lpstr>
      <vt:lpstr>Homogeneous Rasterization</vt:lpstr>
      <vt:lpstr>Homogeneous Rasterization</vt:lpstr>
      <vt:lpstr>Homogeneous Rasterization</vt:lpstr>
      <vt:lpstr>剪裁算法</vt:lpstr>
      <vt:lpstr>PowerPoint 演示文稿</vt:lpstr>
      <vt:lpstr>Visibility </vt:lpstr>
      <vt:lpstr>Z-buffer </vt:lpstr>
      <vt:lpstr>Z-buffer pseudo code </vt:lpstr>
      <vt:lpstr>PowerPoint 演示文稿</vt:lpstr>
      <vt:lpstr>Modern Graphics Pipeline</vt:lpstr>
      <vt:lpstr>Interpolation in Screen Space</vt:lpstr>
      <vt:lpstr>Interpolation in Screen Space</vt:lpstr>
      <vt:lpstr>Interpolation in Screen Space</vt:lpstr>
      <vt:lpstr>Interpolation in Screen Space</vt:lpstr>
      <vt:lpstr>Interpolation in Screen Space</vt:lpstr>
      <vt:lpstr>Interpolation in Screen Space</vt:lpstr>
      <vt:lpstr>From barycentric to screen-space </vt:lpstr>
      <vt:lpstr>From barycentric to screen-space </vt:lpstr>
      <vt:lpstr>From barycentric to screen-space </vt:lpstr>
      <vt:lpstr>From barycentric to screen-space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Manyi</dc:creator>
  <cp:lastModifiedBy>李曼曼啦啦啦啦</cp:lastModifiedBy>
  <cp:revision>37</cp:revision>
  <dcterms:created xsi:type="dcterms:W3CDTF">2023-09-09T03:16:00Z</dcterms:created>
  <dcterms:modified xsi:type="dcterms:W3CDTF">2023-10-01T01:10:35Z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86B3A29E158D4EEFA07B6AABDAE83F93_12</vt:lpwstr>
  </property>
  <property fmtid="{D5CDD505-2E9C-101B-9397-08002B2CF9AE}" pid="3" name="KSOProductBuildVer">
    <vt:lpwstr>2052-12.1.0.15712</vt:lpwstr>
  </property>
</Properties>
</file>