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84" r:id="rId3"/>
    <p:sldId id="273" r:id="rId4"/>
    <p:sldId id="272" r:id="rId5"/>
    <p:sldId id="281" r:id="rId6"/>
    <p:sldId id="276" r:id="rId7"/>
    <p:sldId id="287" r:id="rId8"/>
    <p:sldId id="315" r:id="rId9"/>
    <p:sldId id="288" r:id="rId10"/>
    <p:sldId id="257" r:id="rId11"/>
    <p:sldId id="290" r:id="rId12"/>
    <p:sldId id="316" r:id="rId13"/>
    <p:sldId id="283" r:id="rId14"/>
    <p:sldId id="317" r:id="rId15"/>
    <p:sldId id="289" r:id="rId16"/>
    <p:sldId id="294" r:id="rId17"/>
    <p:sldId id="292" r:id="rId18"/>
    <p:sldId id="293" r:id="rId19"/>
    <p:sldId id="269" r:id="rId20"/>
    <p:sldId id="299" r:id="rId21"/>
    <p:sldId id="296" r:id="rId22"/>
    <p:sldId id="300" r:id="rId23"/>
    <p:sldId id="301" r:id="rId24"/>
    <p:sldId id="305" r:id="rId25"/>
    <p:sldId id="306" r:id="rId26"/>
    <p:sldId id="307" r:id="rId27"/>
    <p:sldId id="308" r:id="rId28"/>
    <p:sldId id="309" r:id="rId29"/>
    <p:sldId id="310" r:id="rId30"/>
    <p:sldId id="311" r:id="rId31"/>
    <p:sldId id="312" r:id="rId32"/>
    <p:sldId id="313" r:id="rId33"/>
    <p:sldId id="314" r:id="rId34"/>
    <p:sldId id="286" r:id="rId35"/>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015" userDrawn="1">
          <p15:clr>
            <a:srgbClr val="A4A3A4"/>
          </p15:clr>
        </p15:guide>
        <p15:guide id="4" pos="1272" userDrawn="1">
          <p15:clr>
            <a:srgbClr val="A4A3A4"/>
          </p15:clr>
        </p15:guide>
        <p15:guide id="5" orient="horz" pos="1706" userDrawn="1">
          <p15:clr>
            <a:srgbClr val="A4A3A4"/>
          </p15:clr>
        </p15:guide>
        <p15:guide id="6" orient="horz" pos="34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00"/>
    <a:srgbClr val="E60012"/>
    <a:srgbClr val="2E2D33"/>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7" autoAdjust="0"/>
    <p:restoredTop sz="94660"/>
  </p:normalViewPr>
  <p:slideViewPr>
    <p:cSldViewPr showGuides="1">
      <p:cViewPr varScale="1">
        <p:scale>
          <a:sx n="77" d="100"/>
          <a:sy n="77" d="100"/>
        </p:scale>
        <p:origin x="821" y="72"/>
      </p:cViewPr>
      <p:guideLst>
        <p:guide orient="horz" pos="2160"/>
        <p:guide pos="3840"/>
        <p:guide pos="7015"/>
        <p:guide pos="1272"/>
        <p:guide orient="horz" pos="1706"/>
        <p:guide orient="horz" pos="3486"/>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gs" Target="tags/tag14.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84484-2988-42FB-B147-8B837A85EE4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20ABE-D440-44C1-9073-441D983D3AB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FEEB970-EE55-4358-A4BB-629BE5FFEFA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FEEB970-EE55-4358-A4BB-629BE5FFEFA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FEEB970-EE55-4358-A4BB-629BE5FFEFA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FEEB970-EE55-4358-A4BB-629BE5FFEFA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FEEB970-EE55-4358-A4BB-629BE5FFEFA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75E4D7-F9B0-4F76-A9DE-EA7526A1868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FEEB970-EE55-4358-A4BB-629BE5FFEFA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75E4D7-F9B0-4F76-A9DE-EA7526A1868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FEEB970-EE55-4358-A4BB-629BE5FFEFA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75E4D7-F9B0-4F76-A9DE-EA7526A1868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FEEB970-EE55-4358-A4BB-629BE5FFEFA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75E4D7-F9B0-4F76-A9DE-EA7526A1868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EEB970-EE55-4358-A4BB-629BE5FFEFA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75E4D7-F9B0-4F76-A9DE-EA7526A1868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FEEB970-EE55-4358-A4BB-629BE5FFEFA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75E4D7-F9B0-4F76-A9DE-EA7526A1868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FEEB970-EE55-4358-A4BB-629BE5FFEFA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75E4D7-F9B0-4F76-A9DE-EA7526A1868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EB970-EE55-4358-A4BB-629BE5FFEFA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75E4D7-F9B0-4F76-A9DE-EA7526A1868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slideLayout" Target="../slideLayouts/slideLayout2.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椭圆 35"/>
          <p:cNvSpPr/>
          <p:nvPr/>
        </p:nvSpPr>
        <p:spPr>
          <a:xfrm>
            <a:off x="1861500" y="-805500"/>
            <a:ext cx="8469000" cy="84690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136082" y="-592050"/>
            <a:ext cx="8042100" cy="80421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3574753" y="2588421"/>
            <a:ext cx="5001060" cy="53340"/>
            <a:chOff x="3473153" y="1615665"/>
            <a:chExt cx="5001060" cy="53340"/>
          </a:xfrm>
        </p:grpSpPr>
        <p:grpSp>
          <p:nvGrpSpPr>
            <p:cNvPr id="42" name="组合 41"/>
            <p:cNvGrpSpPr/>
            <p:nvPr/>
          </p:nvGrpSpPr>
          <p:grpSpPr>
            <a:xfrm>
              <a:off x="3473153" y="1615665"/>
              <a:ext cx="1620000" cy="53340"/>
              <a:chOff x="3836010" y="1629000"/>
              <a:chExt cx="1620000" cy="53340"/>
            </a:xfrm>
          </p:grpSpPr>
          <p:cxnSp>
            <p:nvCxnSpPr>
              <p:cNvPr id="40" name="直接连接符 39"/>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854213" y="1615665"/>
              <a:ext cx="1620000" cy="53340"/>
              <a:chOff x="3836010" y="1629000"/>
              <a:chExt cx="1620000" cy="53340"/>
            </a:xfrm>
          </p:grpSpPr>
          <p:cxnSp>
            <p:nvCxnSpPr>
              <p:cNvPr id="44" name="直接连接符 43"/>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 name="组合 9"/>
          <p:cNvGrpSpPr/>
          <p:nvPr/>
        </p:nvGrpSpPr>
        <p:grpSpPr>
          <a:xfrm>
            <a:off x="7007790" y="4604400"/>
            <a:ext cx="2882292" cy="985789"/>
            <a:chOff x="5257132" y="4112846"/>
            <a:chExt cx="2162004" cy="624989"/>
          </a:xfrm>
        </p:grpSpPr>
        <p:sp>
          <p:nvSpPr>
            <p:cNvPr id="52" name="文本框 51"/>
            <p:cNvSpPr txBox="1"/>
            <p:nvPr/>
          </p:nvSpPr>
          <p:spPr>
            <a:xfrm>
              <a:off x="5499940" y="4430058"/>
              <a:ext cx="1919196" cy="307777"/>
            </a:xfrm>
            <a:prstGeom prst="rect">
              <a:avLst/>
            </a:prstGeom>
            <a:noFill/>
          </p:spPr>
          <p:txBody>
            <a:bodyPr wrap="square" rtlCol="0">
              <a:spAutoFit/>
            </a:bodyPr>
            <a:lstStyle/>
            <a:p>
              <a:r>
                <a:rPr lang="zh-CN" altLang="en-US" sz="1400" b="1" dirty="0">
                  <a:solidFill>
                    <a:srgbClr val="000000"/>
                  </a:solidFill>
                  <a:latin typeface="迷你简汉真广标" panose="02010609000101010101" pitchFamily="49" charset="-122"/>
                  <a:ea typeface="迷你简汉真广标" panose="02010609000101010101" pitchFamily="49" charset="-122"/>
                </a:rPr>
                <a:t>李彦浩</a:t>
              </a:r>
              <a:r>
                <a:rPr lang="en-US" altLang="zh-CN" sz="1400" b="1" dirty="0">
                  <a:solidFill>
                    <a:srgbClr val="000000"/>
                  </a:solidFill>
                  <a:latin typeface="迷你简汉真广标" panose="02010609000101010101" pitchFamily="49" charset="-122"/>
                  <a:ea typeface="迷你简汉真广标" panose="02010609000101010101" pitchFamily="49" charset="-122"/>
                </a:rPr>
                <a:t> </a:t>
              </a:r>
              <a:r>
                <a:rPr lang="zh-CN" altLang="en-US" sz="1400" b="1" dirty="0">
                  <a:solidFill>
                    <a:srgbClr val="000000"/>
                  </a:solidFill>
                  <a:latin typeface="迷你简汉真广标" panose="02010609000101010101" pitchFamily="49" charset="-122"/>
                  <a:ea typeface="迷你简汉真广标" panose="02010609000101010101" pitchFamily="49" charset="-122"/>
                </a:rPr>
                <a:t>徐芃恺 李世会</a:t>
              </a:r>
              <a:endParaRPr lang="en-US" altLang="zh-CN" sz="1400" b="1" dirty="0">
                <a:solidFill>
                  <a:srgbClr val="000000"/>
                </a:solidFill>
                <a:latin typeface="迷你简汉真广标" panose="02010609000101010101" pitchFamily="49" charset="-122"/>
                <a:ea typeface="迷你简汉真广标" panose="02010609000101010101" pitchFamily="49" charset="-122"/>
              </a:endParaRPr>
            </a:p>
          </p:txBody>
        </p:sp>
        <p:sp>
          <p:nvSpPr>
            <p:cNvPr id="50" name="圆角矩形 49"/>
            <p:cNvSpPr/>
            <p:nvPr/>
          </p:nvSpPr>
          <p:spPr>
            <a:xfrm>
              <a:off x="5257132" y="4112846"/>
              <a:ext cx="1800000" cy="540000"/>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rot="5400000">
            <a:off x="5746371" y="6215985"/>
            <a:ext cx="699258" cy="584775"/>
          </a:xfrm>
          <a:prstGeom prst="rect">
            <a:avLst/>
          </a:prstGeom>
          <a:noFill/>
        </p:spPr>
        <p:txBody>
          <a:bodyPr wrap="square" rtlCol="0">
            <a:spAutoFit/>
          </a:bodyPr>
          <a:lstStyle/>
          <a:p>
            <a:r>
              <a:rPr lang="zh-CN" altLang="en-US" sz="3200" dirty="0"/>
              <a:t>→</a:t>
            </a:r>
            <a:endParaRPr lang="zh-CN" altLang="en-US" sz="3200" dirty="0"/>
          </a:p>
        </p:txBody>
      </p:sp>
      <p:grpSp>
        <p:nvGrpSpPr>
          <p:cNvPr id="2" name="组合 1"/>
          <p:cNvGrpSpPr/>
          <p:nvPr/>
        </p:nvGrpSpPr>
        <p:grpSpPr>
          <a:xfrm>
            <a:off x="1820381" y="2075156"/>
            <a:ext cx="319500" cy="792801"/>
            <a:chOff x="1820381" y="2075156"/>
            <a:chExt cx="319500" cy="792801"/>
          </a:xfrm>
        </p:grpSpPr>
        <p:sp>
          <p:nvSpPr>
            <p:cNvPr id="57" name="椭圆 56"/>
            <p:cNvSpPr/>
            <p:nvPr/>
          </p:nvSpPr>
          <p:spPr>
            <a:xfrm>
              <a:off x="1975944" y="2075156"/>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820381" y="2331550"/>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820381" y="270402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椭圆 27"/>
          <p:cNvSpPr/>
          <p:nvPr/>
        </p:nvSpPr>
        <p:spPr>
          <a:xfrm>
            <a:off x="9900088" y="504900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687375" y="5324444"/>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39737" y="5696914"/>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76557" y="1163728"/>
            <a:ext cx="1443937" cy="1623167"/>
          </a:xfrm>
          <a:prstGeom prst="rect">
            <a:avLst/>
          </a:prstGeom>
        </p:spPr>
      </p:pic>
      <p:grpSp>
        <p:nvGrpSpPr>
          <p:cNvPr id="7" name="组合 6"/>
          <p:cNvGrpSpPr/>
          <p:nvPr/>
        </p:nvGrpSpPr>
        <p:grpSpPr>
          <a:xfrm>
            <a:off x="3068569" y="3038037"/>
            <a:ext cx="6452728" cy="1005194"/>
            <a:chOff x="3203300" y="3038037"/>
            <a:chExt cx="6452728" cy="1005194"/>
          </a:xfrm>
        </p:grpSpPr>
        <p:sp>
          <p:nvSpPr>
            <p:cNvPr id="5" name="矩形 4"/>
            <p:cNvSpPr/>
            <p:nvPr/>
          </p:nvSpPr>
          <p:spPr>
            <a:xfrm>
              <a:off x="3203300" y="3038037"/>
              <a:ext cx="6452728" cy="523220"/>
            </a:xfrm>
            <a:prstGeom prst="rect">
              <a:avLst/>
            </a:prstGeom>
          </p:spPr>
          <p:txBody>
            <a:bodyPr wrap="none">
              <a:spAutoFit/>
            </a:bodyPr>
            <a:lstStyle/>
            <a:p>
              <a:r>
                <a:rPr lang="en-US" altLang="zh-CN" sz="2800" dirty="0">
                  <a:latin typeface="迷你简汉真广标" panose="02010609000101010101" pitchFamily="49" charset="-122"/>
                  <a:ea typeface="迷你简汉真广标" panose="02010609000101010101" pitchFamily="49" charset="-122"/>
                </a:rPr>
                <a:t>Neural 3D Reconstruction in the wild</a:t>
              </a:r>
              <a:endParaRPr lang="zh-CN" altLang="en-US" sz="2800" dirty="0">
                <a:latin typeface="迷你简汉真广标" panose="02010609000101010101" pitchFamily="49" charset="-122"/>
                <a:ea typeface="迷你简汉真广标" panose="02010609000101010101" pitchFamily="49" charset="-122"/>
              </a:endParaRPr>
            </a:p>
          </p:txBody>
        </p:sp>
        <p:sp>
          <p:nvSpPr>
            <p:cNvPr id="6" name="矩形 5"/>
            <p:cNvSpPr/>
            <p:nvPr/>
          </p:nvSpPr>
          <p:spPr>
            <a:xfrm>
              <a:off x="5644834" y="3581566"/>
              <a:ext cx="1569660" cy="461665"/>
            </a:xfrm>
            <a:prstGeom prst="rect">
              <a:avLst/>
            </a:prstGeom>
          </p:spPr>
          <p:txBody>
            <a:bodyPr wrap="none">
              <a:spAutoFit/>
            </a:bodyPr>
            <a:lstStyle/>
            <a:p>
              <a:r>
                <a:rPr lang="zh-CN" altLang="en-US" sz="2400" spc="300" dirty="0">
                  <a:latin typeface="造字工房悦黑体验版纤细体" pitchFamily="50" charset="-122"/>
                  <a:ea typeface="造字工房悦黑体验版纤细体" pitchFamily="50" charset="-122"/>
                </a:rPr>
                <a:t>论文汇报</a:t>
              </a:r>
              <a:endParaRPr lang="zh-CN" altLang="en-US" sz="2400" spc="300" dirty="0">
                <a:latin typeface="造字工房悦黑体验版纤细体" pitchFamily="50" charset="-122"/>
                <a:ea typeface="造字工房悦黑体验版纤细体" pitchFamily="50" charset="-122"/>
              </a:endParaRPr>
            </a:p>
          </p:txBody>
        </p:sp>
      </p:grpSp>
      <p:sp>
        <p:nvSpPr>
          <p:cNvPr id="8" name="文本框 7"/>
          <p:cNvSpPr txBox="1"/>
          <p:nvPr/>
        </p:nvSpPr>
        <p:spPr>
          <a:xfrm>
            <a:off x="7556687" y="4722491"/>
            <a:ext cx="1800000" cy="307777"/>
          </a:xfrm>
          <a:prstGeom prst="rect">
            <a:avLst/>
          </a:prstGeom>
          <a:noFill/>
        </p:spPr>
        <p:txBody>
          <a:bodyPr wrap="square" rtlCol="0">
            <a:spAutoFit/>
          </a:bodyPr>
          <a:lstStyle/>
          <a:p>
            <a:r>
              <a:rPr lang="en-US" altLang="zh-CN" sz="1400" b="1" dirty="0">
                <a:solidFill>
                  <a:srgbClr val="000000"/>
                </a:solidFill>
                <a:latin typeface="迷你简汉真广标" panose="02010609000101010101" pitchFamily="49" charset="-122"/>
                <a:ea typeface="迷你简汉真广标" panose="02010609000101010101" pitchFamily="49" charset="-122"/>
              </a:rPr>
              <a:t>21</a:t>
            </a:r>
            <a:r>
              <a:rPr lang="zh-CN" altLang="en-US" sz="1400" b="1" dirty="0">
                <a:solidFill>
                  <a:srgbClr val="000000"/>
                </a:solidFill>
                <a:latin typeface="迷你简汉真广标" panose="02010609000101010101" pitchFamily="49" charset="-122"/>
                <a:ea typeface="迷你简汉真广标" panose="02010609000101010101" pitchFamily="49" charset="-122"/>
              </a:rPr>
              <a:t>软件菁英班</a:t>
            </a:r>
            <a:endParaRPr lang="zh-CN"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3396000" y="306834"/>
            <a:ext cx="6107313" cy="697028"/>
            <a:chOff x="3396000" y="306834"/>
            <a:chExt cx="6107313" cy="697028"/>
          </a:xfrm>
        </p:grpSpPr>
        <p:sp>
          <p:nvSpPr>
            <p:cNvPr id="12" name="矩形 11"/>
            <p:cNvSpPr/>
            <p:nvPr/>
          </p:nvSpPr>
          <p:spPr>
            <a:xfrm>
              <a:off x="3396000" y="306834"/>
              <a:ext cx="6107313"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Hierarchical volume sampling </a:t>
              </a:r>
              <a:endParaRPr lang="zh-CN" altLang="en-US" sz="3200" dirty="0">
                <a:latin typeface="迷你简汉真广标" panose="02010609000101010101" pitchFamily="49" charset="-122"/>
                <a:ea typeface="迷你简汉真广标" panose="02010609000101010101" pitchFamily="49" charset="-122"/>
              </a:endParaRPr>
            </a:p>
          </p:txBody>
        </p:sp>
        <p:sp>
          <p:nvSpPr>
            <p:cNvPr id="13" name="矩形 12"/>
            <p:cNvSpPr/>
            <p:nvPr/>
          </p:nvSpPr>
          <p:spPr>
            <a:xfrm>
              <a:off x="4538523" y="696085"/>
              <a:ext cx="184731" cy="307777"/>
            </a:xfrm>
            <a:prstGeom prst="rect">
              <a:avLst/>
            </a:prstGeom>
          </p:spPr>
          <p:txBody>
            <a:bodyPr wrap="none">
              <a:spAutoFit/>
            </a:bodyPr>
            <a:lstStyle/>
            <a:p>
              <a:endParaRPr lang="zh-CN" altLang="en-US" sz="1400" dirty="0">
                <a:latin typeface="造字工房悦黑体验版纤细体" pitchFamily="50" charset="-122"/>
                <a:ea typeface="造字工房悦黑体验版纤细体" pitchFamily="50" charset="-122"/>
              </a:endParaRPr>
            </a:p>
          </p:txBody>
        </p:sp>
      </p:grpSp>
      <p:sp>
        <p:nvSpPr>
          <p:cNvPr id="16" name="矩形 15"/>
          <p:cNvSpPr/>
          <p:nvPr/>
        </p:nvSpPr>
        <p:spPr>
          <a:xfrm>
            <a:off x="1055885" y="1341572"/>
            <a:ext cx="6608499" cy="4579620"/>
          </a:xfrm>
          <a:prstGeom prst="rect">
            <a:avLst/>
          </a:prstGeom>
        </p:spPr>
        <p:txBody>
          <a:bodyPr wrap="square">
            <a:spAutoFit/>
          </a:bodyPr>
          <a:lstStyle/>
          <a:p>
            <a:pPr indent="457200" algn="just">
              <a:lnSpc>
                <a:spcPts val="2500"/>
              </a:lnSpc>
            </a:pPr>
            <a:r>
              <a:rPr lang="zh-CN" altLang="en-US" sz="1600" dirty="0">
                <a:latin typeface="微软雅黑" panose="020B0503020204020204" pitchFamily="34" charset="-122"/>
                <a:ea typeface="微软雅黑" panose="020B0503020204020204" pitchFamily="34" charset="-122"/>
              </a:rPr>
              <a:t>采样点过多开销过大，采样点过少近似误差又太大。</a:t>
            </a:r>
            <a:endParaRPr lang="zh-CN" altLang="en-US" sz="1600" dirty="0">
              <a:latin typeface="微软雅黑" panose="020B0503020204020204" pitchFamily="34" charset="-122"/>
              <a:ea typeface="微软雅黑" panose="020B0503020204020204" pitchFamily="34" charset="-122"/>
            </a:endParaRPr>
          </a:p>
          <a:p>
            <a:pPr indent="457200" algn="just">
              <a:lnSpc>
                <a:spcPts val="2500"/>
              </a:lnSpc>
            </a:pPr>
            <a:endParaRPr lang="en-US" altLang="zh-CN" sz="1600" dirty="0">
              <a:latin typeface="微软雅黑" panose="020B0503020204020204" pitchFamily="34" charset="-122"/>
              <a:ea typeface="微软雅黑" panose="020B0503020204020204" pitchFamily="34" charset="-122"/>
            </a:endParaRPr>
          </a:p>
          <a:p>
            <a:pPr indent="457200" algn="just">
              <a:lnSpc>
                <a:spcPts val="2500"/>
              </a:lnSpc>
            </a:pPr>
            <a:endParaRPr lang="en-US" altLang="zh-CN" sz="1600" dirty="0">
              <a:latin typeface="微软雅黑" panose="020B0503020204020204" pitchFamily="34" charset="-122"/>
              <a:ea typeface="微软雅黑" panose="020B0503020204020204" pitchFamily="34" charset="-122"/>
            </a:endParaRPr>
          </a:p>
          <a:p>
            <a:pPr indent="457200" algn="just">
              <a:lnSpc>
                <a:spcPts val="2500"/>
              </a:lnSpc>
            </a:pPr>
            <a:endParaRPr lang="en-US" altLang="zh-CN" sz="1600" dirty="0">
              <a:latin typeface="微软雅黑" panose="020B0503020204020204" pitchFamily="34" charset="-122"/>
              <a:ea typeface="微软雅黑" panose="020B0503020204020204" pitchFamily="34" charset="-122"/>
            </a:endParaRPr>
          </a:p>
          <a:p>
            <a:pPr indent="457200" algn="just">
              <a:lnSpc>
                <a:spcPts val="2500"/>
              </a:lnSpc>
            </a:pPr>
            <a:r>
              <a:rPr lang="zh-CN" altLang="en-US" sz="1600" dirty="0">
                <a:latin typeface="微软雅黑" panose="020B0503020204020204" pitchFamily="34" charset="-122"/>
                <a:ea typeface="微软雅黑" panose="020B0503020204020204" pitchFamily="34" charset="-122"/>
              </a:rPr>
              <a:t>直观的一个想法是，最好尽可能的避免在空缺部分以及被遮挡了的部分进行过多的采样，因为这些部分的颜色贡献是很少的。</a:t>
            </a:r>
            <a:endParaRPr lang="zh-CN" altLang="en-US" sz="1600" dirty="0">
              <a:latin typeface="微软雅黑" panose="020B0503020204020204" pitchFamily="34" charset="-122"/>
              <a:ea typeface="微软雅黑" panose="020B0503020204020204" pitchFamily="34" charset="-122"/>
            </a:endParaRPr>
          </a:p>
          <a:p>
            <a:pPr indent="457200" algn="just">
              <a:lnSpc>
                <a:spcPts val="2500"/>
              </a:lnSpc>
            </a:pPr>
            <a:endParaRPr lang="zh-CN" altLang="en-US" sz="1600" dirty="0">
              <a:latin typeface="微软雅黑" panose="020B0503020204020204" pitchFamily="34" charset="-122"/>
              <a:ea typeface="微软雅黑" panose="020B0503020204020204" pitchFamily="34" charset="-122"/>
            </a:endParaRPr>
          </a:p>
          <a:p>
            <a:pPr indent="457200" algn="just">
              <a:lnSpc>
                <a:spcPts val="2500"/>
              </a:lnSpc>
            </a:pPr>
            <a:endParaRPr lang="en-US" altLang="zh-CN" sz="1600" dirty="0">
              <a:latin typeface="微软雅黑" panose="020B0503020204020204" pitchFamily="34" charset="-122"/>
              <a:ea typeface="微软雅黑" panose="020B0503020204020204" pitchFamily="34" charset="-122"/>
            </a:endParaRPr>
          </a:p>
          <a:p>
            <a:pPr indent="457200" algn="just">
              <a:lnSpc>
                <a:spcPts val="2500"/>
              </a:lnSpc>
            </a:pPr>
            <a:endParaRPr lang="en-US" altLang="zh-CN" sz="1600" dirty="0">
              <a:latin typeface="微软雅黑" panose="020B0503020204020204" pitchFamily="34" charset="-122"/>
              <a:ea typeface="微软雅黑" panose="020B0503020204020204" pitchFamily="34" charset="-122"/>
            </a:endParaRPr>
          </a:p>
          <a:p>
            <a:pPr indent="457200" algn="just">
              <a:lnSpc>
                <a:spcPts val="2500"/>
              </a:lnSpc>
            </a:pPr>
            <a:r>
              <a:rPr lang="zh-CN" altLang="en-US" sz="1600" dirty="0">
                <a:latin typeface="微软雅黑" panose="020B0503020204020204" pitchFamily="34" charset="-122"/>
                <a:ea typeface="微软雅黑" panose="020B0503020204020204" pitchFamily="34" charset="-122"/>
              </a:rPr>
              <a:t>基于这一想法 </a:t>
            </a:r>
            <a:r>
              <a:rPr lang="en-US" altLang="zh-CN" sz="1600" dirty="0" err="1">
                <a:latin typeface="微软雅黑" panose="020B0503020204020204" pitchFamily="34" charset="-122"/>
                <a:ea typeface="微软雅黑" panose="020B0503020204020204" pitchFamily="34" charset="-122"/>
              </a:rPr>
              <a:t>NeRF</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提出分层采样训练的方式。如图所示，使用两个网络同时进行训练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后称 </a:t>
            </a:r>
            <a:r>
              <a:rPr lang="en-US" altLang="zh-CN" sz="1600" dirty="0">
                <a:latin typeface="微软雅黑" panose="020B0503020204020204" pitchFamily="34" charset="-122"/>
                <a:ea typeface="微软雅黑" panose="020B0503020204020204" pitchFamily="34" charset="-122"/>
              </a:rPr>
              <a:t>coarse </a:t>
            </a:r>
            <a:r>
              <a:rPr lang="zh-CN" altLang="en-US" sz="1600" dirty="0">
                <a:latin typeface="微软雅黑" panose="020B0503020204020204" pitchFamily="34" charset="-122"/>
                <a:ea typeface="微软雅黑" panose="020B0503020204020204" pitchFamily="34" charset="-122"/>
              </a:rPr>
              <a:t>和 </a:t>
            </a:r>
            <a:r>
              <a:rPr lang="en-US" altLang="zh-CN" sz="1600" dirty="0">
                <a:latin typeface="微软雅黑" panose="020B0503020204020204" pitchFamily="34" charset="-122"/>
                <a:ea typeface="微软雅黑" panose="020B0503020204020204" pitchFamily="34" charset="-122"/>
              </a:rPr>
              <a:t>fine </a:t>
            </a:r>
            <a:r>
              <a:rPr lang="zh-CN" altLang="en-US" sz="1600" dirty="0">
                <a:latin typeface="微软雅黑" panose="020B0503020204020204" pitchFamily="34" charset="-122"/>
                <a:ea typeface="微软雅黑" panose="020B0503020204020204" pitchFamily="34" charset="-122"/>
              </a:rPr>
              <a:t>网络</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coarse </a:t>
            </a:r>
            <a:r>
              <a:rPr lang="zh-CN" altLang="en-US" sz="1600" dirty="0">
                <a:latin typeface="微软雅黑" panose="020B0503020204020204" pitchFamily="34" charset="-122"/>
                <a:ea typeface="微软雅黑" panose="020B0503020204020204" pitchFamily="34" charset="-122"/>
              </a:rPr>
              <a:t>网络输入的点是通过对光线均匀采样得到的，根据 </a:t>
            </a:r>
            <a:r>
              <a:rPr lang="en-US" altLang="zh-CN" sz="1600" dirty="0">
                <a:latin typeface="微软雅黑" panose="020B0503020204020204" pitchFamily="34" charset="-122"/>
                <a:ea typeface="微软雅黑" panose="020B0503020204020204" pitchFamily="34" charset="-122"/>
              </a:rPr>
              <a:t>coarse </a:t>
            </a:r>
            <a:r>
              <a:rPr lang="zh-CN" altLang="en-US" sz="1600" dirty="0">
                <a:latin typeface="微软雅黑" panose="020B0503020204020204" pitchFamily="34" charset="-122"/>
                <a:ea typeface="微软雅黑" panose="020B0503020204020204" pitchFamily="34" charset="-122"/>
              </a:rPr>
              <a:t>网络预测的体密度值，对光线的分布进行估计，然后根据估计出的分布进行第二次重要性采样，然后再把所有的采样点（</a:t>
            </a:r>
            <a:r>
              <a:rPr lang="en-US" altLang="zh-CN" sz="1600" dirty="0" err="1">
                <a:latin typeface="微软雅黑" panose="020B0503020204020204" pitchFamily="34" charset="-122"/>
                <a:ea typeface="微软雅黑" panose="020B0503020204020204" pitchFamily="34" charset="-122"/>
              </a:rPr>
              <a:t>Nc+Nf</a:t>
            </a:r>
            <a:r>
              <a:rPr lang="zh-CN" altLang="en-US" sz="1600" dirty="0">
                <a:latin typeface="微软雅黑" panose="020B0503020204020204" pitchFamily="34" charset="-122"/>
                <a:ea typeface="微软雅黑" panose="020B0503020204020204" pitchFamily="34" charset="-122"/>
              </a:rPr>
              <a:t>）一起输入到 </a:t>
            </a:r>
            <a:r>
              <a:rPr lang="en-US" altLang="zh-CN" sz="1600" dirty="0">
                <a:latin typeface="微软雅黑" panose="020B0503020204020204" pitchFamily="34" charset="-122"/>
                <a:ea typeface="微软雅黑" panose="020B0503020204020204" pitchFamily="34" charset="-122"/>
              </a:rPr>
              <a:t>fine </a:t>
            </a:r>
            <a:r>
              <a:rPr lang="zh-CN" altLang="en-US" sz="1600" dirty="0">
                <a:latin typeface="微软雅黑" panose="020B0503020204020204" pitchFamily="34" charset="-122"/>
                <a:ea typeface="微软雅黑" panose="020B0503020204020204" pitchFamily="34" charset="-122"/>
              </a:rPr>
              <a:t>网络进行预测。</a:t>
            </a:r>
            <a:endParaRPr lang="zh-CN" altLang="en-US" sz="16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96000" y="1341998"/>
            <a:ext cx="2964690" cy="2338735"/>
          </a:xfrm>
          <a:prstGeom prst="rect">
            <a:avLst/>
          </a:prstGeom>
        </p:spPr>
      </p:pic>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48854"/>
          <a:stretch>
            <a:fillRect/>
          </a:stretch>
        </p:blipFill>
        <p:spPr>
          <a:xfrm>
            <a:off x="7896000" y="3969000"/>
            <a:ext cx="2976065" cy="2338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18" name="组合 17"/>
          <p:cNvGrpSpPr/>
          <p:nvPr/>
        </p:nvGrpSpPr>
        <p:grpSpPr>
          <a:xfrm>
            <a:off x="1041078" y="1537424"/>
            <a:ext cx="10109843" cy="4407325"/>
            <a:chOff x="1056000" y="1361675"/>
            <a:chExt cx="10109843" cy="4407325"/>
          </a:xfrm>
        </p:grpSpPr>
        <p:sp>
          <p:nvSpPr>
            <p:cNvPr id="16" name="矩形 15"/>
            <p:cNvSpPr/>
            <p:nvPr/>
          </p:nvSpPr>
          <p:spPr>
            <a:xfrm>
              <a:off x="1056000" y="1361675"/>
              <a:ext cx="10080313" cy="44073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236000" y="1361675"/>
              <a:ext cx="9929843" cy="422732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2503219" y="2786011"/>
            <a:ext cx="7598361" cy="1546577"/>
          </a:xfrm>
          <a:prstGeom prst="rect">
            <a:avLst/>
          </a:prstGeom>
        </p:spPr>
        <p:txBody>
          <a:bodyPr wrap="square">
            <a:spAutoFit/>
          </a:bodyPr>
          <a:lstStyle/>
          <a:p>
            <a:pPr>
              <a:lnSpc>
                <a:spcPts val="2500"/>
              </a:lnSpc>
            </a:pPr>
            <a:r>
              <a:rPr lang="zh-CN" altLang="en-US" sz="1600" dirty="0">
                <a:latin typeface="微软雅黑" panose="020B0503020204020204" pitchFamily="34" charset="-122"/>
                <a:ea typeface="微软雅黑" panose="020B0503020204020204" pitchFamily="34" charset="-122"/>
              </a:rPr>
              <a:t>       使用一个符号距离函数（</a:t>
            </a:r>
            <a:r>
              <a:rPr lang="en-US" altLang="zh-CN" sz="1600" dirty="0">
                <a:latin typeface="微软雅黑" panose="020B0503020204020204" pitchFamily="34" charset="-122"/>
                <a:ea typeface="微软雅黑" panose="020B0503020204020204" pitchFamily="34" charset="-122"/>
              </a:rPr>
              <a:t>SDF</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signed distance function</a:t>
            </a:r>
            <a:r>
              <a:rPr lang="zh-CN" altLang="en-US" sz="1600" dirty="0">
                <a:latin typeface="微软雅黑" panose="020B0503020204020204" pitchFamily="34" charset="-122"/>
                <a:ea typeface="微软雅黑" panose="020B0503020204020204" pitchFamily="34" charset="-122"/>
              </a:rPr>
              <a:t>，指输入一个空间中的点，输出为该点到某个表面（可以是曲面）最近的距离，符号在表面外部为正，内部为负）的零级集合（</a:t>
            </a:r>
            <a:r>
              <a:rPr lang="en-US" altLang="zh-CN" sz="1600" dirty="0">
                <a:latin typeface="微软雅黑" panose="020B0503020204020204" pitchFamily="34" charset="-122"/>
                <a:ea typeface="微软雅黑" panose="020B0503020204020204" pitchFamily="34" charset="-122"/>
              </a:rPr>
              <a:t>zero-level set</a:t>
            </a:r>
            <a:r>
              <a:rPr lang="zh-CN" altLang="en-US" sz="1600" dirty="0">
                <a:latin typeface="微软雅黑" panose="020B0503020204020204" pitchFamily="34" charset="-122"/>
                <a:ea typeface="微软雅黑" panose="020B0503020204020204" pitchFamily="34" charset="-122"/>
              </a:rPr>
              <a:t>，指该集合中仅有零元素）来表示一个表面。</a:t>
            </a:r>
            <a:endParaRPr lang="zh-CN" altLang="en-US" sz="1600" dirty="0">
              <a:latin typeface="微软雅黑" panose="020B0503020204020204" pitchFamily="34" charset="-122"/>
              <a:ea typeface="微软雅黑" panose="020B0503020204020204" pitchFamily="34" charset="-122"/>
            </a:endParaRPr>
          </a:p>
          <a:p>
            <a:pPr algn="just"/>
            <a:endParaRPr lang="en-US" altLang="zh-CN" sz="1600" dirty="0">
              <a:latin typeface="微软雅黑" panose="020B0503020204020204" pitchFamily="34" charset="-122"/>
              <a:ea typeface="微软雅黑" panose="020B0503020204020204" pitchFamily="34" charset="-122"/>
            </a:endParaRPr>
          </a:p>
          <a:p>
            <a:pPr algn="just"/>
            <a:endParaRPr lang="zh-CN" altLang="en-US" sz="16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556000" y="628926"/>
            <a:ext cx="8459960" cy="1569660"/>
          </a:xfrm>
          <a:prstGeom prst="rect">
            <a:avLst/>
          </a:prstGeom>
          <a:noFill/>
        </p:spPr>
        <p:txBody>
          <a:bodyPr wrap="square" rtlCol="0">
            <a:spAutoFit/>
          </a:bodyPr>
          <a:lstStyle/>
          <a:p>
            <a:r>
              <a:rPr lang="en-US" altLang="zh-CN" sz="3200" dirty="0" err="1">
                <a:latin typeface="迷你简汉真广标" panose="02010609000101010101" pitchFamily="49" charset="-122"/>
                <a:ea typeface="迷你简汉真广标" panose="02010609000101010101" pitchFamily="49" charset="-122"/>
              </a:rPr>
              <a:t>Neus</a:t>
            </a:r>
            <a:endParaRPr lang="en-US" altLang="zh-CN" sz="3200" dirty="0">
              <a:latin typeface="迷你简汉真广标" panose="02010609000101010101" pitchFamily="49" charset="-122"/>
              <a:ea typeface="迷你简汉真广标" panose="02010609000101010101" pitchFamily="49" charset="-122"/>
            </a:endParaRPr>
          </a:p>
          <a:p>
            <a:endParaRPr lang="zh-CN" altLang="en-US" sz="3200" dirty="0">
              <a:latin typeface="迷你简汉真广标" panose="02010609000101010101" pitchFamily="49" charset="-122"/>
              <a:ea typeface="迷你简汉真广标" panose="02010609000101010101" pitchFamily="49" charset="-122"/>
            </a:endParaRPr>
          </a:p>
          <a:p>
            <a:endParaRPr lang="zh-CN" altLang="en-US" sz="3200" spc="600" dirty="0">
              <a:solidFill>
                <a:schemeClr val="tx1">
                  <a:lumMod val="95000"/>
                  <a:lumOff val="5000"/>
                </a:schemeClr>
              </a:solidFill>
              <a:latin typeface="迷你简汉真广标" panose="02010609000101010101" pitchFamily="49" charset="-122"/>
              <a:ea typeface="迷你简汉真广标" panose="02010609000101010101" pitchFamily="49" charset="-122"/>
            </a:endParaRPr>
          </a:p>
        </p:txBody>
      </p:sp>
      <p:grpSp>
        <p:nvGrpSpPr>
          <p:cNvPr id="15" name="组合 14"/>
          <p:cNvGrpSpPr/>
          <p:nvPr/>
        </p:nvGrpSpPr>
        <p:grpSpPr>
          <a:xfrm>
            <a:off x="4116000" y="1234715"/>
            <a:ext cx="3960000" cy="45719"/>
            <a:chOff x="4145550" y="1403281"/>
            <a:chExt cx="3960000" cy="45719"/>
          </a:xfrm>
        </p:grpSpPr>
        <p:cxnSp>
          <p:nvCxnSpPr>
            <p:cNvPr id="8" name="直接连接符 7"/>
            <p:cNvCxnSpPr/>
            <p:nvPr/>
          </p:nvCxnSpPr>
          <p:spPr>
            <a:xfrm>
              <a:off x="4145550" y="1426140"/>
              <a:ext cx="396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05550" y="1403281"/>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889600" y="6309000"/>
            <a:ext cx="412800" cy="108000"/>
            <a:chOff x="5909001" y="6309000"/>
            <a:chExt cx="412800" cy="108000"/>
          </a:xfrm>
          <a:solidFill>
            <a:schemeClr val="bg1">
              <a:lumMod val="75000"/>
            </a:schemeClr>
          </a:solidFill>
        </p:grpSpPr>
        <p:sp>
          <p:nvSpPr>
            <p:cNvPr id="11" name="椭圆 10"/>
            <p:cNvSpPr/>
            <p:nvPr/>
          </p:nvSpPr>
          <p:spPr>
            <a:xfrm>
              <a:off x="59090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614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2138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0636814" y="4121804"/>
            <a:ext cx="720000" cy="300260"/>
          </a:xfrm>
          <a:prstGeom prst="rect">
            <a:avLst/>
          </a:prstGeom>
          <a:solidFill>
            <a:srgbClr val="0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70765" y="1244479"/>
            <a:ext cx="3780000" cy="615553"/>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short for </a:t>
            </a:r>
            <a:r>
              <a:rPr lang="en-US" altLang="zh-CN" sz="1600" dirty="0">
                <a:solidFill>
                  <a:srgbClr val="FF0000"/>
                </a:solidFill>
                <a:latin typeface="微软雅黑" panose="020B0503020204020204" pitchFamily="34" charset="-122"/>
                <a:ea typeface="微软雅黑" panose="020B0503020204020204" pitchFamily="34" charset="-122"/>
              </a:rPr>
              <a:t>N</a:t>
            </a:r>
            <a:r>
              <a:rPr lang="en-US" altLang="zh-CN" sz="1600" dirty="0">
                <a:latin typeface="微软雅黑" panose="020B0503020204020204" pitchFamily="34" charset="-122"/>
                <a:ea typeface="微软雅黑" panose="020B0503020204020204" pitchFamily="34" charset="-122"/>
              </a:rPr>
              <a:t>eural </a:t>
            </a:r>
            <a:r>
              <a:rPr lang="en-US" altLang="zh-CN" sz="1600" dirty="0">
                <a:solidFill>
                  <a:srgbClr val="FF0000"/>
                </a:solidFill>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mplicit </a:t>
            </a:r>
            <a:r>
              <a:rPr lang="en-US" altLang="zh-CN" sz="1600" dirty="0">
                <a:solidFill>
                  <a:srgbClr val="FF0000"/>
                </a:solidFill>
                <a:latin typeface="微软雅黑" panose="020B0503020204020204" pitchFamily="34" charset="-122"/>
                <a:ea typeface="微软雅黑" panose="020B0503020204020204" pitchFamily="34" charset="-122"/>
              </a:rPr>
              <a:t>S</a:t>
            </a:r>
            <a:r>
              <a:rPr lang="en-US" altLang="zh-CN" sz="1600" dirty="0">
                <a:latin typeface="微软雅黑" panose="020B0503020204020204" pitchFamily="34" charset="-122"/>
                <a:ea typeface="微软雅黑" panose="020B0503020204020204" pitchFamily="34" charset="-122"/>
              </a:rPr>
              <a:t>urface</a:t>
            </a:r>
            <a:endParaRPr lang="en-US" altLang="zh-CN" sz="1600"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矩形标注 6"/>
          <p:cNvSpPr/>
          <p:nvPr/>
        </p:nvSpPr>
        <p:spPr>
          <a:xfrm flipV="1">
            <a:off x="2496000" y="4149000"/>
            <a:ext cx="6300000" cy="1455758"/>
          </a:xfrm>
          <a:prstGeom prst="wedgeRectCallout">
            <a:avLst>
              <a:gd name="adj1" fmla="val -4818"/>
              <a:gd name="adj2" fmla="val 59255"/>
            </a:avLst>
          </a:prstGeom>
          <a:solidFill>
            <a:schemeClr val="tx1">
              <a:lumMod val="95000"/>
              <a:lumOff val="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788008" y="342604"/>
            <a:ext cx="4913525" cy="661258"/>
            <a:chOff x="3788008" y="342604"/>
            <a:chExt cx="4913525" cy="661258"/>
          </a:xfrm>
        </p:grpSpPr>
        <p:sp>
          <p:nvSpPr>
            <p:cNvPr id="16" name="矩形 15"/>
            <p:cNvSpPr/>
            <p:nvPr/>
          </p:nvSpPr>
          <p:spPr>
            <a:xfrm>
              <a:off x="3788008" y="342604"/>
              <a:ext cx="4913525"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Appearance Embedding</a:t>
              </a:r>
              <a:endParaRPr lang="zh-CN" altLang="en-US" sz="3200" dirty="0">
                <a:latin typeface="迷你简汉真广标" panose="02010609000101010101" pitchFamily="49" charset="-122"/>
                <a:ea typeface="迷你简汉真广标" panose="02010609000101010101" pitchFamily="49" charset="-122"/>
              </a:endParaRPr>
            </a:p>
          </p:txBody>
        </p:sp>
        <p:sp>
          <p:nvSpPr>
            <p:cNvPr id="17" name="矩形 16"/>
            <p:cNvSpPr/>
            <p:nvPr/>
          </p:nvSpPr>
          <p:spPr>
            <a:xfrm>
              <a:off x="4538523" y="696085"/>
              <a:ext cx="184731" cy="307777"/>
            </a:xfrm>
            <a:prstGeom prst="rect">
              <a:avLst/>
            </a:prstGeom>
          </p:spPr>
          <p:txBody>
            <a:bodyPr wrap="none">
              <a:spAutoFit/>
            </a:bodyPr>
            <a:lstStyle/>
            <a:p>
              <a:endParaRPr lang="zh-CN" altLang="en-US" sz="1400" dirty="0">
                <a:latin typeface="造字工房悦黑体验版纤细体" pitchFamily="50" charset="-122"/>
                <a:ea typeface="造字工房悦黑体验版纤细体" pitchFamily="50" charset="-122"/>
              </a:endParaRPr>
            </a:p>
          </p:txBody>
        </p:sp>
      </p:grpSp>
      <p:sp>
        <p:nvSpPr>
          <p:cNvPr id="18" name="矩形 17"/>
          <p:cNvSpPr/>
          <p:nvPr/>
        </p:nvSpPr>
        <p:spPr>
          <a:xfrm>
            <a:off x="2761533" y="4205156"/>
            <a:ext cx="5940000" cy="1343445"/>
          </a:xfrm>
          <a:prstGeom prst="rect">
            <a:avLst/>
          </a:prstGeom>
        </p:spPr>
        <p:txBody>
          <a:bodyPr wrap="square">
            <a:spAutoFit/>
          </a:bodyPr>
          <a:lstStyle/>
          <a:p>
            <a:pPr indent="457200">
              <a:lnSpc>
                <a:spcPts val="2500"/>
              </a:lnSpc>
            </a:pPr>
            <a:r>
              <a:rPr lang="zh-CN" altLang="en-US" sz="1600" dirty="0">
                <a:solidFill>
                  <a:schemeClr val="bg1"/>
                </a:solidFill>
                <a:latin typeface="微软雅黑" panose="020B0503020204020204" pitchFamily="34" charset="-122"/>
                <a:ea typeface="微软雅黑" panose="020B0503020204020204" pitchFamily="34" charset="-122"/>
              </a:rPr>
              <a:t>将外观特征编码成向量，将高维特征向量转换（通过矩阵乘法的方式）为低维表示，从而减少数据的维度和复杂度，同时保留数据的重要特征和结构。</a:t>
            </a:r>
            <a:endParaRPr lang="zh-CN" altLang="en-US" sz="1600" dirty="0">
              <a:solidFill>
                <a:schemeClr val="bg1"/>
              </a:solidFill>
              <a:latin typeface="微软雅黑" panose="020B0503020204020204" pitchFamily="34" charset="-122"/>
              <a:ea typeface="微软雅黑" panose="020B0503020204020204" pitchFamily="34" charset="-122"/>
            </a:endParaRPr>
          </a:p>
          <a:p>
            <a:pPr indent="457200">
              <a:lnSpc>
                <a:spcPts val="2500"/>
              </a:lnSpc>
            </a:pPr>
            <a:r>
              <a:rPr lang="zh-CN" altLang="en-US" sz="1600" dirty="0">
                <a:solidFill>
                  <a:schemeClr val="bg1"/>
                </a:solidFill>
                <a:latin typeface="微软雅黑" panose="020B0503020204020204" pitchFamily="34" charset="-122"/>
                <a:ea typeface="微软雅黑" panose="020B0503020204020204" pitchFamily="34" charset="-122"/>
              </a:rPr>
              <a:t>简单来说就是特征提取技术。</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25843" y="1742241"/>
            <a:ext cx="9540313" cy="19264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18" name="组合 17"/>
          <p:cNvGrpSpPr/>
          <p:nvPr/>
        </p:nvGrpSpPr>
        <p:grpSpPr>
          <a:xfrm>
            <a:off x="1041078" y="1537424"/>
            <a:ext cx="10109843" cy="4407325"/>
            <a:chOff x="1056000" y="1361675"/>
            <a:chExt cx="10109843" cy="4407325"/>
          </a:xfrm>
        </p:grpSpPr>
        <p:sp>
          <p:nvSpPr>
            <p:cNvPr id="16" name="矩形 15"/>
            <p:cNvSpPr/>
            <p:nvPr/>
          </p:nvSpPr>
          <p:spPr>
            <a:xfrm>
              <a:off x="1056000" y="1361675"/>
              <a:ext cx="10080313" cy="44073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236000" y="1361675"/>
              <a:ext cx="9929843" cy="422732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4766711" y="636955"/>
            <a:ext cx="8459960" cy="584775"/>
          </a:xfrm>
          <a:prstGeom prst="rect">
            <a:avLst/>
          </a:prstGeom>
          <a:noFill/>
        </p:spPr>
        <p:txBody>
          <a:bodyPr wrap="square" rtlCol="0">
            <a:spAutoFit/>
          </a:bodyPr>
          <a:lstStyle/>
          <a:p>
            <a:r>
              <a:rPr lang="en-US" altLang="zh-CN" sz="3200" dirty="0">
                <a:latin typeface="迷你简汉真广标" panose="02010609000101010101" pitchFamily="49" charset="-122"/>
                <a:ea typeface="迷你简汉真广标" panose="02010609000101010101" pitchFamily="49" charset="-122"/>
              </a:rPr>
              <a:t>NERF-W:LAM</a:t>
            </a:r>
            <a:endParaRPr lang="zh-CN" altLang="en-US" sz="3200" dirty="0">
              <a:latin typeface="迷你简汉真广标" panose="02010609000101010101" pitchFamily="49" charset="-122"/>
              <a:ea typeface="迷你简汉真广标" panose="02010609000101010101" pitchFamily="49" charset="-122"/>
            </a:endParaRPr>
          </a:p>
        </p:txBody>
      </p:sp>
      <p:grpSp>
        <p:nvGrpSpPr>
          <p:cNvPr id="15" name="组合 14"/>
          <p:cNvGrpSpPr/>
          <p:nvPr/>
        </p:nvGrpSpPr>
        <p:grpSpPr>
          <a:xfrm>
            <a:off x="4116000" y="1234715"/>
            <a:ext cx="3960000" cy="45719"/>
            <a:chOff x="4145550" y="1403281"/>
            <a:chExt cx="3960000" cy="45719"/>
          </a:xfrm>
        </p:grpSpPr>
        <p:cxnSp>
          <p:nvCxnSpPr>
            <p:cNvPr id="8" name="直接连接符 7"/>
            <p:cNvCxnSpPr/>
            <p:nvPr/>
          </p:nvCxnSpPr>
          <p:spPr>
            <a:xfrm>
              <a:off x="4145550" y="1426140"/>
              <a:ext cx="396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05550" y="1403281"/>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889600" y="6309000"/>
            <a:ext cx="412800" cy="108000"/>
            <a:chOff x="5909001" y="6309000"/>
            <a:chExt cx="412800" cy="108000"/>
          </a:xfrm>
          <a:solidFill>
            <a:schemeClr val="bg1">
              <a:lumMod val="75000"/>
            </a:schemeClr>
          </a:solidFill>
        </p:grpSpPr>
        <p:sp>
          <p:nvSpPr>
            <p:cNvPr id="11" name="椭圆 10"/>
            <p:cNvSpPr/>
            <p:nvPr/>
          </p:nvSpPr>
          <p:spPr>
            <a:xfrm>
              <a:off x="59090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614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2138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0636814" y="4121804"/>
            <a:ext cx="720000" cy="300260"/>
          </a:xfrm>
          <a:prstGeom prst="rect">
            <a:avLst/>
          </a:prstGeom>
          <a:solidFill>
            <a:srgbClr val="0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608109" y="2433773"/>
            <a:ext cx="5388582" cy="1343445"/>
          </a:xfrm>
          <a:prstGeom prst="rect">
            <a:avLst/>
          </a:prstGeom>
        </p:spPr>
        <p:txBody>
          <a:bodyPr wrap="square">
            <a:spAutoFit/>
          </a:bodyPr>
          <a:lstStyle/>
          <a:p>
            <a:pPr indent="457200" algn="just">
              <a:lnSpc>
                <a:spcPts val="2500"/>
              </a:lnSpc>
            </a:pPr>
            <a:r>
              <a:rPr lang="zh-CN" altLang="en-US" sz="1600" dirty="0">
                <a:latin typeface="微软雅黑" panose="020B0503020204020204" pitchFamily="34" charset="-122"/>
                <a:ea typeface="微软雅黑" panose="020B0503020204020204" pitchFamily="34" charset="-122"/>
              </a:rPr>
              <a:t>解决</a:t>
            </a:r>
            <a:r>
              <a:rPr lang="zh-CN" altLang="en-US" sz="1600" dirty="0">
                <a:solidFill>
                  <a:srgbClr val="FF0000"/>
                </a:solidFill>
                <a:effectLst/>
                <a:latin typeface="微软雅黑" panose="020B0503020204020204" pitchFamily="34" charset="-122"/>
                <a:ea typeface="微软雅黑" panose="020B0503020204020204" pitchFamily="34" charset="-122"/>
              </a:rPr>
              <a:t>光度变化的问题</a:t>
            </a:r>
            <a:r>
              <a:rPr lang="zh-CN" altLang="en-US" sz="1600" dirty="0">
                <a:latin typeface="微软雅黑" panose="020B0503020204020204" pitchFamily="34" charset="-122"/>
                <a:ea typeface="微软雅黑" panose="020B0503020204020204" pitchFamily="34" charset="-122"/>
              </a:rPr>
              <a:t>。令每张图像</a:t>
            </a:r>
            <a:r>
              <a:rPr lang="en-US" altLang="zh-CN" sz="1600" dirty="0">
                <a:latin typeface="微软雅黑" panose="020B0503020204020204" pitchFamily="34" charset="-122"/>
                <a:ea typeface="微软雅黑" panose="020B0503020204020204" pitchFamily="34" charset="-122"/>
              </a:rPr>
              <a:t>Ti</a:t>
            </a:r>
            <a:r>
              <a:rPr lang="zh-CN" altLang="en-US" sz="1600" dirty="0">
                <a:latin typeface="微软雅黑" panose="020B0503020204020204" pitchFamily="34" charset="-122"/>
                <a:ea typeface="微软雅黑" panose="020B0503020204020204" pitchFamily="34" charset="-122"/>
              </a:rPr>
              <a:t>都附带一个长度为</a:t>
            </a:r>
            <a:r>
              <a:rPr lang="en-US" altLang="zh-CN" sz="1600" dirty="0">
                <a:latin typeface="微软雅黑" panose="020B0503020204020204" pitchFamily="34" charset="-122"/>
                <a:ea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rPr>
              <a:t>的是外观嵌入向量</a:t>
            </a:r>
            <a:r>
              <a:rPr lang="en-US" altLang="zh-CN" sz="1600" dirty="0">
                <a:latin typeface="微软雅黑" panose="020B0503020204020204" pitchFamily="34" charset="-122"/>
                <a:ea typeface="微软雅黑" panose="020B0503020204020204" pitchFamily="34" charset="-122"/>
              </a:rPr>
              <a:t>li</a:t>
            </a:r>
            <a:r>
              <a:rPr lang="zh-CN" altLang="en-US" sz="1600" dirty="0">
                <a:latin typeface="微软雅黑" panose="020B0503020204020204" pitchFamily="34" charset="-122"/>
                <a:ea typeface="微软雅黑" panose="020B0503020204020204" pitchFamily="34" charset="-122"/>
              </a:rPr>
              <a:t>，并且重新定义了与图像相关的辐射值</a:t>
            </a:r>
            <a:r>
              <a:rPr lang="en-US" altLang="zh-CN" sz="1600" dirty="0">
                <a:latin typeface="微软雅黑" panose="020B0503020204020204" pitchFamily="34" charset="-122"/>
                <a:ea typeface="微软雅黑" panose="020B0503020204020204" pitchFamily="34" charset="-122"/>
              </a:rPr>
              <a:t>ci</a:t>
            </a:r>
            <a:r>
              <a:rPr lang="zh-CN" altLang="en-US" sz="1600" dirty="0">
                <a:latin typeface="微软雅黑" panose="020B0503020204020204" pitchFamily="34" charset="-122"/>
                <a:ea typeface="微软雅黑" panose="020B0503020204020204" pitchFamily="34" charset="-122"/>
              </a:rPr>
              <a:t>，以及最后合成后的像素颜色</a:t>
            </a:r>
            <a:r>
              <a:rPr lang="en-US" altLang="zh-CN" sz="1600" dirty="0">
                <a:latin typeface="微软雅黑" panose="020B0503020204020204" pitchFamily="34" charset="-122"/>
                <a:ea typeface="微软雅黑" panose="020B0503020204020204" pitchFamily="34" charset="-122"/>
              </a:rPr>
              <a:t>Ci</a:t>
            </a:r>
            <a:r>
              <a:rPr lang="zh-CN" altLang="en-US" sz="1600" dirty="0"/>
              <a:t>。</a:t>
            </a:r>
            <a:endParaRPr lang="en-US" altLang="zh-CN" sz="1600" dirty="0"/>
          </a:p>
          <a:p>
            <a:pPr indent="457200" algn="just">
              <a:lnSpc>
                <a:spcPts val="2500"/>
              </a:lnSpc>
            </a:pPr>
            <a:r>
              <a:rPr lang="zh-CN" altLang="en-US" sz="1600" dirty="0">
                <a:latin typeface="微软雅黑" panose="020B0503020204020204" pitchFamily="34" charset="-122"/>
                <a:ea typeface="微软雅黑" panose="020B0503020204020204" pitchFamily="34" charset="-122"/>
              </a:rPr>
              <a:t>公式如下：</a:t>
            </a:r>
            <a:endParaRPr lang="zh-CN" altLang="en-US" sz="16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7" name="文本框 6"/>
              <p:cNvSpPr txBox="1"/>
              <p:nvPr/>
            </p:nvSpPr>
            <p:spPr>
              <a:xfrm>
                <a:off x="5053879" y="3872445"/>
                <a:ext cx="1831142" cy="2864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smtClean="0">
                              <a:solidFill>
                                <a:srgbClr val="836967"/>
                              </a:solidFill>
                              <a:latin typeface="Cambria Math" panose="02040503050406030204" pitchFamily="18" charset="0"/>
                            </a:rPr>
                          </m:ctrlPr>
                        </m:sSubPr>
                        <m:e>
                          <m:acc>
                            <m:accPr>
                              <m:ctrlPr>
                                <a:rPr lang="zh-CN" altLang="en-US">
                                  <a:solidFill>
                                    <a:srgbClr val="836967"/>
                                  </a:solidFill>
                                  <a:latin typeface="Cambria Math" panose="02040503050406030204" pitchFamily="18" charset="0"/>
                                </a:rPr>
                              </m:ctrlPr>
                            </m:accPr>
                            <m:e>
                              <m:r>
                                <a:rPr lang="zh-CN" altLang="en-US" i="1">
                                  <a:latin typeface="Cambria Math" panose="02040503050406030204" pitchFamily="18" charset="0"/>
                                </a:rPr>
                                <m:t>𝐶</m:t>
                              </m:r>
                            </m:e>
                          </m:acc>
                        </m:e>
                        <m:sub>
                          <m:r>
                            <a:rPr lang="zh-CN" altLang="en-US" i="1">
                              <a:latin typeface="Cambria Math" panose="02040503050406030204" pitchFamily="18" charset="0"/>
                            </a:rPr>
                            <m:t>𝑖</m:t>
                          </m:r>
                        </m:sub>
                      </m:s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𝑟</m:t>
                          </m:r>
                        </m:e>
                      </m:d>
                      <m:r>
                        <a:rPr lang="zh-CN" altLang="en-US" i="0">
                          <a:latin typeface="Cambria Math" panose="02040503050406030204" pitchFamily="18" charset="0"/>
                        </a:rPr>
                        <m:t>=</m:t>
                      </m:r>
                      <m:r>
                        <a:rPr lang="zh-CN" altLang="en-US" i="1">
                          <a:latin typeface="Cambria Math" panose="02040503050406030204" pitchFamily="18" charset="0"/>
                        </a:rPr>
                        <m:t>𝑅</m:t>
                      </m:r>
                      <m:d>
                        <m:dPr>
                          <m:ctrlPr>
                            <a:rPr lang="zh-CN" altLang="en-US" i="1">
                              <a:solidFill>
                                <a:srgbClr val="836967"/>
                              </a:solidFill>
                              <a:latin typeface="Cambria Math" panose="02040503050406030204" pitchFamily="18" charset="0"/>
                            </a:rPr>
                          </m:ctrlPr>
                        </m:dPr>
                        <m:e>
                          <m:r>
                            <a:rPr lang="zh-CN" altLang="en-US" i="1" smtClean="0">
                              <a:solidFill>
                                <a:schemeClr val="tx1"/>
                              </a:solidFill>
                              <a:latin typeface="Cambria Math" panose="02040503050406030204" pitchFamily="18" charset="0"/>
                            </a:rPr>
                            <m:t>𝑟</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𝜎</m:t>
                          </m:r>
                        </m:e>
                      </m:d>
                    </m:oMath>
                  </m:oMathPara>
                </a14:m>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5053879" y="3872445"/>
                <a:ext cx="1831142" cy="286425"/>
              </a:xfrm>
              <a:prstGeom prst="rect">
                <a:avLst/>
              </a:prstGeom>
              <a:blipFill rotWithShape="1">
                <a:blip r:embed="rId1"/>
                <a:stretch>
                  <a:fillRect l="-30" t="-75" r="-640" b="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5046774" y="4299327"/>
                <a:ext cx="11671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smtClean="0">
                              <a:solidFill>
                                <a:srgbClr val="836967"/>
                              </a:solidFill>
                              <a:latin typeface="Cambria Math" panose="02040503050406030204" pitchFamily="18" charset="0"/>
                            </a:rPr>
                          </m:ctrlPr>
                        </m:sSubPr>
                        <m:e>
                          <m:r>
                            <m:rPr>
                              <m:sty m:val="p"/>
                            </m:rPr>
                            <a:rPr lang="en-US" altLang="zh-CN" i="1" smtClean="0">
                              <a:solidFill>
                                <a:schemeClr val="tx1"/>
                              </a:solidFill>
                              <a:latin typeface="Cambria Math" panose="02040503050406030204" pitchFamily="18" charset="0"/>
                            </a:rPr>
                            <m:t>c</m:t>
                          </m:r>
                        </m:e>
                        <m:sub>
                          <m:r>
                            <a:rPr lang="zh-CN" altLang="en-US" i="1">
                              <a:latin typeface="Cambria Math" panose="02040503050406030204" pitchFamily="18" charset="0"/>
                            </a:rPr>
                            <m:t>𝑖</m:t>
                          </m:r>
                        </m:sub>
                      </m:s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r>
                        <a:rPr lang="zh-CN" altLang="en-US" i="1">
                          <a:latin typeface="Cambria Math" panose="02040503050406030204" pitchFamily="18" charset="0"/>
                        </a:rPr>
                        <m:t>𝑀𝐿</m:t>
                      </m:r>
                    </m:oMath>
                  </m:oMathPara>
                </a14:m>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5046774" y="4299327"/>
                <a:ext cx="1167178" cy="276999"/>
              </a:xfrm>
              <a:prstGeom prst="rect">
                <a:avLst/>
              </a:prstGeom>
              <a:blipFill rotWithShape="1">
                <a:blip r:embed="rId2"/>
                <a:stretch>
                  <a:fillRect l="-37" t="-136" r="41" b="1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p:cNvSpPr txBox="1"/>
              <p:nvPr/>
            </p:nvSpPr>
            <p:spPr>
              <a:xfrm>
                <a:off x="6170364" y="4230557"/>
                <a:ext cx="2142318" cy="4145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smtClean="0">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𝜃</m:t>
                              </m:r>
                            </m:e>
                            <m:sub>
                              <m:r>
                                <a:rPr lang="zh-CN" altLang="en-US" i="0">
                                  <a:latin typeface="Cambria Math" panose="02040503050406030204" pitchFamily="18" charset="0"/>
                                </a:rPr>
                                <m:t>2</m:t>
                              </m:r>
                            </m:sub>
                          </m:sSub>
                        </m:sub>
                      </m:s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𝑧</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𝑑</m:t>
                              </m:r>
                            </m:sub>
                          </m:sSub>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𝑑</m:t>
                              </m:r>
                            </m:e>
                          </m:d>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𝑙</m:t>
                              </m:r>
                            </m:e>
                            <m:sub>
                              <m:r>
                                <a:rPr lang="zh-CN" altLang="en-US" i="1">
                                  <a:latin typeface="Cambria Math" panose="02040503050406030204" pitchFamily="18" charset="0"/>
                                </a:rPr>
                                <m:t>𝑖</m:t>
                              </m:r>
                            </m:sub>
                            <m:sup>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𝑎</m:t>
                                  </m:r>
                                </m:e>
                              </m:d>
                            </m:sup>
                          </m:sSubSup>
                        </m:e>
                      </m:d>
                    </m:oMath>
                  </m:oMathPara>
                </a14:m>
                <a:endParaRPr lang="zh-CN" altLang="en-US" dirty="0"/>
              </a:p>
            </p:txBody>
          </p:sp>
        </mc:Choice>
        <mc:Fallback>
          <p:sp>
            <p:nvSpPr>
              <p:cNvPr id="19" name="文本框 18"/>
              <p:cNvSpPr txBox="1">
                <a:spLocks noRot="1" noChangeAspect="1" noMove="1" noResize="1" noEditPoints="1" noAdjustHandles="1" noChangeArrowheads="1" noChangeShapeType="1" noTextEdit="1"/>
              </p:cNvSpPr>
              <p:nvPr/>
            </p:nvSpPr>
            <p:spPr>
              <a:xfrm>
                <a:off x="6170364" y="4230557"/>
                <a:ext cx="2142318" cy="414537"/>
              </a:xfrm>
              <a:prstGeom prst="rect">
                <a:avLst/>
              </a:prstGeom>
              <a:blipFill rotWithShape="1">
                <a:blip r:embed="rId3"/>
                <a:stretch>
                  <a:fillRect l="-3" t="-45" r="25" b="17"/>
                </a:stretch>
              </a:blipFill>
            </p:spPr>
            <p:txBody>
              <a:bodyPr/>
              <a:lstStyle/>
              <a:p>
                <a:r>
                  <a:rPr lang="zh-CN" altLang="en-US">
                    <a:noFill/>
                  </a:rPr>
                  <a:t> </a:t>
                </a:r>
              </a:p>
            </p:txBody>
          </p:sp>
        </mc:Fallback>
      </mc:AlternateContent>
      <p:sp>
        <p:nvSpPr>
          <p:cNvPr id="20" name="文本框 19"/>
          <p:cNvSpPr txBox="1"/>
          <p:nvPr/>
        </p:nvSpPr>
        <p:spPr>
          <a:xfrm>
            <a:off x="4604139" y="1290500"/>
            <a:ext cx="4320000" cy="584775"/>
          </a:xfrm>
          <a:prstGeom prst="rect">
            <a:avLst/>
          </a:prstGeom>
          <a:noFill/>
        </p:spPr>
        <p:txBody>
          <a:bodyPr wrap="square" rtlCol="0">
            <a:spAutoFit/>
          </a:bodyPr>
          <a:lstStyle/>
          <a:p>
            <a:r>
              <a:rPr lang="en-US" altLang="zh-CN" sz="1400" dirty="0">
                <a:latin typeface="造字工房悦黑体验版纤细体" pitchFamily="50" charset="-122"/>
                <a:ea typeface="造字工房悦黑体验版纤细体" pitchFamily="50" charset="-122"/>
              </a:rPr>
              <a:t>short for </a:t>
            </a:r>
            <a:r>
              <a:rPr lang="en-US" altLang="zh-CN" sz="1400" dirty="0">
                <a:solidFill>
                  <a:srgbClr val="FF0000"/>
                </a:solidFill>
                <a:latin typeface="造字工房悦黑体验版纤细体" pitchFamily="50" charset="-122"/>
                <a:ea typeface="造字工房悦黑体验版纤细体" pitchFamily="50" charset="-122"/>
              </a:rPr>
              <a:t>L</a:t>
            </a:r>
            <a:r>
              <a:rPr lang="en-US" altLang="zh-CN" sz="1400" dirty="0">
                <a:latin typeface="造字工房悦黑体验版纤细体" pitchFamily="50" charset="-122"/>
                <a:ea typeface="造字工房悦黑体验版纤细体" pitchFamily="50" charset="-122"/>
              </a:rPr>
              <a:t>atent </a:t>
            </a:r>
            <a:r>
              <a:rPr lang="en-US" altLang="zh-CN" sz="1400" dirty="0">
                <a:solidFill>
                  <a:srgbClr val="FF0000"/>
                </a:solidFill>
                <a:latin typeface="造字工房悦黑体验版纤细体" pitchFamily="50" charset="-122"/>
                <a:ea typeface="造字工房悦黑体验版纤细体" pitchFamily="50" charset="-122"/>
              </a:rPr>
              <a:t>A</a:t>
            </a:r>
            <a:r>
              <a:rPr lang="en-US" altLang="zh-CN" sz="1400" dirty="0">
                <a:latin typeface="造字工房悦黑体验版纤细体" pitchFamily="50" charset="-122"/>
                <a:ea typeface="造字工房悦黑体验版纤细体" pitchFamily="50" charset="-122"/>
              </a:rPr>
              <a:t>ppearance </a:t>
            </a:r>
            <a:r>
              <a:rPr lang="en-US" altLang="zh-CN" sz="1400" dirty="0">
                <a:solidFill>
                  <a:srgbClr val="FF0000"/>
                </a:solidFill>
                <a:latin typeface="造字工房悦黑体验版纤细体" pitchFamily="50" charset="-122"/>
                <a:ea typeface="造字工房悦黑体验版纤细体" pitchFamily="50" charset="-122"/>
              </a:rPr>
              <a:t>M</a:t>
            </a:r>
            <a:r>
              <a:rPr lang="en-US" altLang="zh-CN" sz="1400" dirty="0">
                <a:latin typeface="造字工房悦黑体验版纤细体" pitchFamily="50" charset="-122"/>
                <a:ea typeface="造字工房悦黑体验版纤细体" pitchFamily="50" charset="-122"/>
              </a:rPr>
              <a:t>odeling</a:t>
            </a:r>
            <a:endParaRPr lang="zh-CN" altLang="en-US" sz="1400" dirty="0">
              <a:latin typeface="造字工房悦黑体验版纤细体" pitchFamily="50" charset="-122"/>
              <a:ea typeface="造字工房悦黑体验版纤细体" pitchFamily="50" charset="-122"/>
            </a:endParaRP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538523" y="220981"/>
            <a:ext cx="2081018" cy="782881"/>
            <a:chOff x="4538523" y="220981"/>
            <a:chExt cx="2081018" cy="782881"/>
          </a:xfrm>
        </p:grpSpPr>
        <p:sp>
          <p:nvSpPr>
            <p:cNvPr id="12" name="矩形 11"/>
            <p:cNvSpPr/>
            <p:nvPr/>
          </p:nvSpPr>
          <p:spPr>
            <a:xfrm>
              <a:off x="5572459" y="220981"/>
              <a:ext cx="1047082"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MLP</a:t>
              </a:r>
              <a:endParaRPr lang="zh-CN" altLang="en-US" sz="3200" dirty="0">
                <a:latin typeface="迷你简汉真广标" panose="02010609000101010101" pitchFamily="49" charset="-122"/>
                <a:ea typeface="迷你简汉真广标" panose="02010609000101010101" pitchFamily="49" charset="-122"/>
              </a:endParaRPr>
            </a:p>
          </p:txBody>
        </p:sp>
        <p:sp>
          <p:nvSpPr>
            <p:cNvPr id="13" name="矩形 12"/>
            <p:cNvSpPr/>
            <p:nvPr/>
          </p:nvSpPr>
          <p:spPr>
            <a:xfrm>
              <a:off x="4538523" y="696085"/>
              <a:ext cx="184731" cy="307777"/>
            </a:xfrm>
            <a:prstGeom prst="rect">
              <a:avLst/>
            </a:prstGeom>
          </p:spPr>
          <p:txBody>
            <a:bodyPr wrap="none">
              <a:spAutoFit/>
            </a:bodyPr>
            <a:lstStyle/>
            <a:p>
              <a:endParaRPr lang="zh-CN" altLang="en-US" sz="1400" dirty="0">
                <a:latin typeface="造字工房悦黑体验版纤细体" pitchFamily="50" charset="-122"/>
                <a:ea typeface="造字工房悦黑体验版纤细体" pitchFamily="50" charset="-122"/>
              </a:endParaRPr>
            </a:p>
          </p:txBody>
        </p:sp>
      </p:grpSp>
      <p:sp>
        <p:nvSpPr>
          <p:cNvPr id="16" name="矩形 15"/>
          <p:cNvSpPr/>
          <p:nvPr/>
        </p:nvSpPr>
        <p:spPr>
          <a:xfrm>
            <a:off x="1236000" y="2869815"/>
            <a:ext cx="2964690" cy="1664045"/>
          </a:xfrm>
          <a:prstGeom prst="rect">
            <a:avLst/>
          </a:prstGeom>
        </p:spPr>
        <p:txBody>
          <a:bodyPr wrap="square">
            <a:spAutoFit/>
          </a:bodyPr>
          <a:lstStyle/>
          <a:p>
            <a:pPr indent="457200" algn="just">
              <a:lnSpc>
                <a:spcPts val="2500"/>
              </a:lnSpc>
            </a:pPr>
            <a:r>
              <a:rPr lang="en-US" altLang="zh-CN" sz="1600" dirty="0">
                <a:latin typeface="微软雅黑" panose="020B0503020204020204" pitchFamily="34" charset="-122"/>
                <a:ea typeface="微软雅黑" panose="020B0503020204020204" pitchFamily="34" charset="-122"/>
              </a:rPr>
              <a:t>MLP</a:t>
            </a:r>
            <a:r>
              <a:rPr lang="zh-CN" altLang="en-US" sz="1600" dirty="0">
                <a:latin typeface="微软雅黑" panose="020B0503020204020204" pitchFamily="34" charset="-122"/>
                <a:ea typeface="微软雅黑" panose="020B0503020204020204" pitchFamily="34" charset="-122"/>
              </a:rPr>
              <a:t>是神经网络的一种结构，</a:t>
            </a:r>
            <a:r>
              <a:rPr lang="en-US" altLang="zh-CN" sz="1600" dirty="0">
                <a:latin typeface="微软雅黑" panose="020B0503020204020204" pitchFamily="34" charset="-122"/>
                <a:ea typeface="微软雅黑" panose="020B0503020204020204" pitchFamily="34" charset="-122"/>
              </a:rPr>
              <a:t>MLP</a:t>
            </a:r>
            <a:r>
              <a:rPr lang="zh-CN" altLang="en-US" sz="1600" dirty="0">
                <a:latin typeface="微软雅黑" panose="020B0503020204020204" pitchFamily="34" charset="-122"/>
                <a:ea typeface="微软雅黑" panose="020B0503020204020204" pitchFamily="34" charset="-122"/>
              </a:rPr>
              <a:t>神经网络的不同层之间是全连接的，也就是上一层的任意一个神经元都和下一层的所有神经元连接。</a:t>
            </a:r>
            <a:endParaRPr lang="zh-CN" altLang="en-US" sz="1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27956" y="1571180"/>
            <a:ext cx="5886712" cy="426125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446400" y="1395602"/>
            <a:ext cx="11407200" cy="5136562"/>
            <a:chOff x="1056000" y="1361675"/>
            <a:chExt cx="10109843" cy="4407325"/>
          </a:xfrm>
        </p:grpSpPr>
        <p:sp>
          <p:nvSpPr>
            <p:cNvPr id="3" name="矩形 2"/>
            <p:cNvSpPr/>
            <p:nvPr/>
          </p:nvSpPr>
          <p:spPr>
            <a:xfrm>
              <a:off x="1056000" y="1361675"/>
              <a:ext cx="10080313" cy="44073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36000" y="1361675"/>
              <a:ext cx="9929843" cy="422732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6" name="矩形 5"/>
              <p:cNvSpPr/>
              <p:nvPr/>
            </p:nvSpPr>
            <p:spPr>
              <a:xfrm>
                <a:off x="1036991" y="1546937"/>
                <a:ext cx="6300000" cy="4881657"/>
              </a:xfrm>
              <a:prstGeom prst="rect">
                <a:avLst/>
              </a:prstGeom>
            </p:spPr>
            <p:txBody>
              <a:bodyPr wrap="square">
                <a:spAutoFit/>
              </a:bodyPr>
              <a:lstStyle/>
              <a:p>
                <a:pPr indent="457200" algn="just"/>
                <a:r>
                  <a:rPr lang="zh-CN" altLang="en-US" sz="1600" dirty="0">
                    <a:effectLst/>
                    <a:latin typeface="微软雅黑" panose="020B0503020204020204" pitchFamily="34" charset="-122"/>
                    <a:ea typeface="微软雅黑" panose="020B0503020204020204" pitchFamily="34" charset="-122"/>
                  </a:rPr>
                  <a:t>通过优化图像重建损失来重建</a:t>
                </a:r>
                <a:r>
                  <a:rPr lang="en-US" altLang="zh-CN" sz="1600" dirty="0">
                    <a:effectLst/>
                    <a:latin typeface="微软雅黑" panose="020B0503020204020204" pitchFamily="34" charset="-122"/>
                    <a:ea typeface="微软雅黑" panose="020B0503020204020204" pitchFamily="34" charset="-122"/>
                  </a:rPr>
                  <a:t>3D</a:t>
                </a:r>
                <a:r>
                  <a:rPr lang="zh-CN" altLang="en-US" sz="1600" dirty="0">
                    <a:effectLst/>
                    <a:latin typeface="微软雅黑" panose="020B0503020204020204" pitchFamily="34" charset="-122"/>
                    <a:ea typeface="微软雅黑" panose="020B0503020204020204" pitchFamily="34" charset="-122"/>
                  </a:rPr>
                  <a:t>场景作为神经网络的权重</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indent="457200" algn="just"/>
                <a:r>
                  <a:rPr lang="zh-CN" altLang="en-US" sz="1600" dirty="0">
                    <a:latin typeface="微软雅黑" panose="020B0503020204020204" pitchFamily="34" charset="-122"/>
                    <a:ea typeface="微软雅黑" panose="020B0503020204020204" pitchFamily="34" charset="-122"/>
                  </a:rPr>
                  <a:t>根据</a:t>
                </a:r>
                <a:r>
                  <a:rPr lang="en-US" altLang="zh-CN" sz="1600" dirty="0">
                    <a:latin typeface="微软雅黑" panose="020B0503020204020204" pitchFamily="34" charset="-122"/>
                    <a:ea typeface="微软雅黑" panose="020B0503020204020204" pitchFamily="34" charset="-122"/>
                  </a:rPr>
                  <a:t>LAM</a:t>
                </a:r>
                <a:r>
                  <a:rPr lang="zh-CN" altLang="en-US" sz="1600" dirty="0">
                    <a:latin typeface="微软雅黑" panose="020B0503020204020204" pitchFamily="34" charset="-122"/>
                    <a:ea typeface="微软雅黑" panose="020B0503020204020204" pitchFamily="34" charset="-122"/>
                  </a:rPr>
                  <a:t>方法，使用</a:t>
                </a:r>
                <a:r>
                  <a:rPr lang="en-US" altLang="zh-CN" sz="1600" dirty="0">
                    <a:latin typeface="微软雅黑" panose="020B0503020204020204" pitchFamily="34" charset="-122"/>
                    <a:ea typeface="微软雅黑" panose="020B0503020204020204" pitchFamily="34" charset="-122"/>
                  </a:rPr>
                  <a:t>MLP</a:t>
                </a:r>
                <a:r>
                  <a:rPr lang="zh-CN" altLang="en-US" sz="1600" dirty="0">
                    <a:latin typeface="微软雅黑" panose="020B0503020204020204" pitchFamily="34" charset="-122"/>
                    <a:ea typeface="微软雅黑" panose="020B0503020204020204" pitchFamily="34" charset="-122"/>
                  </a:rPr>
                  <a:t>编码了两个隐式神经网络函数</a:t>
                </a:r>
                <a:r>
                  <a:rPr lang="en-US" altLang="zh-CN" sz="1600" dirty="0">
                    <a:latin typeface="微软雅黑" panose="020B0503020204020204" pitchFamily="34" charset="-122"/>
                    <a:ea typeface="微软雅黑" panose="020B0503020204020204" pitchFamily="34" charset="-122"/>
                  </a:rPr>
                  <a:t>d</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ci</a:t>
                </a:r>
                <a:r>
                  <a:rPr lang="zh-CN" altLang="en-US" sz="1600" dirty="0">
                    <a:latin typeface="微软雅黑" panose="020B0503020204020204" pitchFamily="34" charset="-122"/>
                    <a:ea typeface="微软雅黑" panose="020B0503020204020204" pitchFamily="34" charset="-122"/>
                  </a:rPr>
                  <a:t>。给出三维场景中的一个点</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，一个球坐标系下的视线方向</a:t>
                </a:r>
                <a:r>
                  <a:rPr lang="en-US" altLang="zh-CN" sz="1600" dirty="0">
                    <a:latin typeface="微软雅黑" panose="020B0503020204020204" pitchFamily="34" charset="-122"/>
                    <a:ea typeface="微软雅黑" panose="020B0503020204020204" pitchFamily="34" charset="-122"/>
                  </a:rPr>
                  <a:t>v</a:t>
                </a:r>
                <a:r>
                  <a:rPr lang="zh-CN" altLang="en-US" sz="1600" dirty="0">
                    <a:latin typeface="微软雅黑" panose="020B0503020204020204" pitchFamily="34" charset="-122"/>
                    <a:ea typeface="微软雅黑" panose="020B0503020204020204" pitchFamily="34" charset="-122"/>
                  </a:rPr>
                  <a:t>和一个图像的索引</a:t>
                </a:r>
                <a:r>
                  <a:rPr lang="en-US" altLang="zh-CN" sz="1600" dirty="0" err="1">
                    <a:latin typeface="微软雅黑" panose="020B0503020204020204" pitchFamily="34" charset="-122"/>
                    <a:ea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rPr>
                  <a:t>，有：</a:t>
                </a:r>
                <a:endParaRPr lang="en-US" altLang="zh-CN" sz="1600" dirty="0">
                  <a:latin typeface="微软雅黑" panose="020B0503020204020204" pitchFamily="34" charset="-122"/>
                  <a:ea typeface="微软雅黑" panose="020B0503020204020204" pitchFamily="34" charset="-122"/>
                </a:endParaRPr>
              </a:p>
              <a:p>
                <a:pPr indent="457200" algn="just"/>
                <a:endParaRPr lang="en-US" altLang="zh-CN" sz="1600" dirty="0">
                  <a:latin typeface="微软雅黑" panose="020B0503020204020204" pitchFamily="34" charset="-122"/>
                  <a:ea typeface="微软雅黑" panose="020B0503020204020204" pitchFamily="34" charset="-122"/>
                </a:endParaRPr>
              </a:p>
              <a:p>
                <a:pPr indent="457200" algn="just"/>
                <a:endParaRPr lang="en-US" altLang="zh-CN" sz="1600" dirty="0">
                  <a:latin typeface="微软雅黑" panose="020B0503020204020204" pitchFamily="34" charset="-122"/>
                  <a:ea typeface="微软雅黑" panose="020B0503020204020204" pitchFamily="34" charset="-122"/>
                </a:endParaRPr>
              </a:p>
              <a:p>
                <a:pPr indent="457200" algn="just"/>
                <a:r>
                  <a:rPr lang="zh-CN" altLang="en-US" sz="1600" dirty="0">
                    <a:latin typeface="微软雅黑" panose="020B0503020204020204" pitchFamily="34" charset="-122"/>
                    <a:ea typeface="微软雅黑" panose="020B0503020204020204" pitchFamily="34" charset="-122"/>
                  </a:rPr>
                  <a:t>其中</a:t>
                </a:r>
                <a:r>
                  <a:rPr lang="en-US" altLang="zh-CN" sz="1600" dirty="0" err="1">
                    <a:latin typeface="微软雅黑" panose="020B0503020204020204" pitchFamily="34" charset="-122"/>
                    <a:ea typeface="微软雅黑" panose="020B0503020204020204" pitchFamily="34" charset="-122"/>
                  </a:rPr>
                  <a:t>ei</a:t>
                </a:r>
                <a:r>
                  <a:rPr lang="zh-CN" altLang="en-US" sz="1600" dirty="0">
                    <a:latin typeface="微软雅黑" panose="020B0503020204020204" pitchFamily="34" charset="-122"/>
                    <a:ea typeface="微软雅黑" panose="020B0503020204020204" pitchFamily="34" charset="-122"/>
                  </a:rPr>
                  <a:t>是对应于每张输入图像的外观嵌入，与</a:t>
                </a:r>
                <a:r>
                  <a:rPr lang="en-US" altLang="zh-CN" sz="1600" dirty="0">
                    <a:latin typeface="微软雅黑" panose="020B0503020204020204" pitchFamily="34" charset="-122"/>
                    <a:ea typeface="微软雅黑" panose="020B0503020204020204" pitchFamily="34" charset="-122"/>
                  </a:rPr>
                  <a:t>MLP</a:t>
                </a:r>
                <a:r>
                  <a:rPr lang="zh-CN" altLang="en-US" sz="1600" dirty="0">
                    <a:latin typeface="微软雅黑" panose="020B0503020204020204" pitchFamily="34" charset="-122"/>
                    <a:ea typeface="微软雅黑" panose="020B0503020204020204" pitchFamily="34" charset="-122"/>
                  </a:rPr>
                  <a:t>的参数同时进行优化。</a:t>
                </a:r>
                <a:endParaRPr lang="en-US" altLang="zh-CN" sz="1600" dirty="0">
                  <a:latin typeface="微软雅黑" panose="020B0503020204020204" pitchFamily="34" charset="-122"/>
                  <a:ea typeface="微软雅黑" panose="020B0503020204020204" pitchFamily="34" charset="-122"/>
                </a:endParaRPr>
              </a:p>
              <a:p>
                <a:pPr indent="457200" algn="just"/>
                <a:r>
                  <a:rPr lang="zh-CN" altLang="en-US" sz="1600" dirty="0">
                    <a:latin typeface="微软雅黑" panose="020B0503020204020204" pitchFamily="34" charset="-122"/>
                    <a:ea typeface="微软雅黑" panose="020B0503020204020204" pitchFamily="34" charset="-122"/>
                  </a:rPr>
                  <a:t>利用</a:t>
                </a:r>
                <a:r>
                  <a:rPr lang="en-US" altLang="zh-CN" sz="1600" dirty="0">
                    <a:latin typeface="微软雅黑" panose="020B0503020204020204" pitchFamily="34" charset="-122"/>
                    <a:ea typeface="微软雅黑" panose="020B0503020204020204" pitchFamily="34" charset="-122"/>
                  </a:rPr>
                  <a:t>d</a:t>
                </a:r>
                <a:r>
                  <a:rPr lang="zh-CN" altLang="en-US" sz="1600" dirty="0">
                    <a:latin typeface="微软雅黑" panose="020B0503020204020204" pitchFamily="34" charset="-122"/>
                    <a:ea typeface="微软雅黑" panose="020B0503020204020204" pitchFamily="34" charset="-122"/>
                  </a:rPr>
                  <a:t>函数来估计到真实外表</a:t>
                </a:r>
                <a:r>
                  <a:rPr lang="en-US" altLang="zh-CN" sz="1600" dirty="0">
                    <a:latin typeface="微软雅黑" panose="020B0503020204020204" pitchFamily="34" charset="-122"/>
                    <a:ea typeface="微软雅黑" panose="020B0503020204020204" pitchFamily="34" charset="-122"/>
                  </a:rPr>
                  <a:t>S</a:t>
                </a:r>
                <a:r>
                  <a:rPr lang="zh-CN" altLang="en-US" sz="1600" dirty="0">
                    <a:latin typeface="微软雅黑" panose="020B0503020204020204" pitchFamily="34" charset="-122"/>
                    <a:ea typeface="微软雅黑" panose="020B0503020204020204" pitchFamily="34" charset="-122"/>
                  </a:rPr>
                  <a:t>的符号距离，表达为该函数的零水平集：</a:t>
                </a:r>
                <a:endParaRPr lang="zh-CN" altLang="en-US" sz="1600" dirty="0">
                  <a:latin typeface="微软雅黑" panose="020B0503020204020204" pitchFamily="34" charset="-122"/>
                  <a:ea typeface="微软雅黑" panose="020B0503020204020204" pitchFamily="34" charset="-122"/>
                </a:endParaRPr>
              </a:p>
              <a:p>
                <a:pPr indent="457200" algn="just"/>
                <a:r>
                  <a:rPr lang="zh-CN" altLang="en-US" sz="1600" dirty="0">
                    <a:ea typeface="微软雅黑" panose="020B0503020204020204" pitchFamily="34" charset="-122"/>
                  </a:rPr>
                  <a:t>                 </a:t>
                </a:r>
                <a:r>
                  <a:rPr lang="zh-CN" altLang="en-US" dirty="0">
                    <a:ea typeface="微软雅黑" panose="020B0503020204020204" pitchFamily="34" charset="-122"/>
                  </a:rPr>
                  <a:t>𝑆 </a:t>
                </a:r>
                <a:r>
                  <a:rPr lang="en-US" altLang="zh-CN" dirty="0">
                    <a:ea typeface="微软雅黑" panose="020B0503020204020204" pitchFamily="34" charset="-122"/>
                  </a:rPr>
                  <a:t>= {x|</a:t>
                </a:r>
                <a:r>
                  <a:rPr lang="zh-CN" altLang="en-US" dirty="0">
                    <a:ea typeface="微软雅黑" panose="020B0503020204020204" pitchFamily="34" charset="-122"/>
                  </a:rPr>
                  <a:t>𝑑 </a:t>
                </a:r>
                <a:r>
                  <a:rPr lang="en-US" altLang="zh-CN" dirty="0">
                    <a:ea typeface="微软雅黑" panose="020B0503020204020204" pitchFamily="34" charset="-122"/>
                  </a:rPr>
                  <a:t>(x) = 0}.   </a:t>
                </a:r>
                <a:r>
                  <a:rPr lang="en-US" altLang="zh-CN" dirty="0">
                    <a:latin typeface="微软雅黑" panose="020B0503020204020204" pitchFamily="34" charset="-122"/>
                    <a:ea typeface="微软雅黑" panose="020B0503020204020204" pitchFamily="34" charset="-122"/>
                  </a:rPr>
                  <a:t>(3)</a:t>
                </a:r>
                <a:endParaRPr lang="en-US" altLang="zh-CN" dirty="0">
                  <a:latin typeface="微软雅黑" panose="020B0503020204020204" pitchFamily="34" charset="-122"/>
                  <a:ea typeface="微软雅黑" panose="020B0503020204020204" pitchFamily="34" charset="-122"/>
                </a:endParaRPr>
              </a:p>
              <a:p>
                <a:pPr indent="457200" algn="just"/>
                <a:r>
                  <a:rPr lang="en-US" altLang="zh-CN" sz="1600" dirty="0">
                    <a:latin typeface="微软雅黑" panose="020B0503020204020204" pitchFamily="34" charset="-122"/>
                    <a:ea typeface="微软雅黑" panose="020B0503020204020204" pitchFamily="34" charset="-122"/>
                  </a:rPr>
                  <a:t>ci</a:t>
                </a:r>
                <a:r>
                  <a:rPr lang="zh-CN" altLang="en-US" sz="1600" dirty="0">
                    <a:latin typeface="微软雅黑" panose="020B0503020204020204" pitchFamily="34" charset="-122"/>
                    <a:ea typeface="微软雅黑" panose="020B0503020204020204" pitchFamily="34" charset="-122"/>
                  </a:rPr>
                  <a:t>函数建立了三维点</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在给定图像</a:t>
                </a:r>
                <a:r>
                  <a:rPr lang="en-US" altLang="zh-CN" sz="1600" dirty="0" err="1">
                    <a:latin typeface="微软雅黑" panose="020B0503020204020204" pitchFamily="34" charset="-122"/>
                    <a:ea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rPr>
                  <a:t>中的外观，考虑了每个输入图像的可变外观。</a:t>
                </a:r>
                <a:r>
                  <a:rPr lang="en-US" altLang="zh-CN" sz="1600" dirty="0">
                    <a:latin typeface="微软雅黑" panose="020B0503020204020204" pitchFamily="34" charset="-122"/>
                    <a:ea typeface="微软雅黑" panose="020B0503020204020204" pitchFamily="34" charset="-122"/>
                  </a:rPr>
                  <a:t>MLP</a:t>
                </a:r>
                <a:r>
                  <a:rPr lang="zh-CN" altLang="en-US" sz="1600" dirty="0">
                    <a:latin typeface="微软雅黑" panose="020B0503020204020204" pitchFamily="34" charset="-122"/>
                    <a:ea typeface="微软雅黑" panose="020B0503020204020204" pitchFamily="34" charset="-122"/>
                  </a:rPr>
                  <a:t>参数和外观嵌入是通过优化真实图像和经过体积渲染策略渲染后的图像间的色彩一致性学习到的。体积渲染策略的思想是：给定一束光</a:t>
                </a:r>
                <a:r>
                  <a:rPr lang="en-US" altLang="zh-CN" sz="1600" b="1" dirty="0">
                    <a:effectLst/>
                    <a:latin typeface="微软雅黑" panose="020B0503020204020204" pitchFamily="34" charset="-122"/>
                    <a:ea typeface="微软雅黑" panose="020B0503020204020204" pitchFamily="34" charset="-122"/>
                  </a:rPr>
                  <a:t>{r(</a:t>
                </a:r>
                <a:r>
                  <a:rPr lang="zh-CN" altLang="en-US" sz="1600" b="1" dirty="0">
                    <a:effectLst/>
                    <a:latin typeface="微软雅黑" panose="020B0503020204020204" pitchFamily="34" charset="-122"/>
                    <a:ea typeface="微软雅黑" panose="020B0503020204020204" pitchFamily="34" charset="-122"/>
                  </a:rPr>
                  <a:t>𝑡</a:t>
                </a:r>
                <a:r>
                  <a:rPr lang="en-US" altLang="zh-CN" sz="1600" b="1" dirty="0">
                    <a:effectLst/>
                    <a:latin typeface="微软雅黑" panose="020B0503020204020204" pitchFamily="34" charset="-122"/>
                    <a:ea typeface="微软雅黑" panose="020B0503020204020204" pitchFamily="34" charset="-122"/>
                  </a:rPr>
                  <a:t>) = o + </a:t>
                </a:r>
                <a:r>
                  <a:rPr lang="zh-CN" altLang="en-US" sz="1600" b="1" dirty="0">
                    <a:effectLst/>
                    <a:latin typeface="微软雅黑" panose="020B0503020204020204" pitchFamily="34" charset="-122"/>
                    <a:ea typeface="微软雅黑" panose="020B0503020204020204" pitchFamily="34" charset="-122"/>
                  </a:rPr>
                  <a:t>𝑡</a:t>
                </a:r>
                <a:r>
                  <a:rPr lang="en-US" altLang="zh-CN" sz="1600" b="1" dirty="0">
                    <a:effectLst/>
                    <a:latin typeface="微软雅黑" panose="020B0503020204020204" pitchFamily="34" charset="-122"/>
                    <a:ea typeface="微软雅黑" panose="020B0503020204020204" pitchFamily="34" charset="-122"/>
                  </a:rPr>
                  <a:t>v|</a:t>
                </a:r>
                <a:r>
                  <a:rPr lang="zh-CN" altLang="en-US" sz="1600" b="1" dirty="0">
                    <a:effectLst/>
                    <a:latin typeface="微软雅黑" panose="020B0503020204020204" pitchFamily="34" charset="-122"/>
                    <a:ea typeface="微软雅黑" panose="020B0503020204020204" pitchFamily="34" charset="-122"/>
                  </a:rPr>
                  <a:t>𝑡 ≥ </a:t>
                </a:r>
                <a:r>
                  <a:rPr lang="en-US" altLang="zh-CN" sz="1600" b="1" dirty="0">
                    <a:effectLst/>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，其中</a:t>
                </a:r>
                <a:r>
                  <a:rPr lang="en-US" altLang="zh-CN" sz="1600" dirty="0">
                    <a:latin typeface="微软雅黑" panose="020B0503020204020204" pitchFamily="34" charset="-122"/>
                    <a:ea typeface="微软雅黑" panose="020B0503020204020204" pitchFamily="34" charset="-122"/>
                  </a:rPr>
                  <a:t>o</a:t>
                </a:r>
                <a:r>
                  <a:rPr lang="zh-CN" altLang="en-US" sz="1600" dirty="0">
                    <a:latin typeface="微软雅黑" panose="020B0503020204020204" pitchFamily="34" charset="-122"/>
                    <a:ea typeface="微软雅黑" panose="020B0503020204020204" pitchFamily="34" charset="-122"/>
                  </a:rPr>
                  <a:t>代表了相机中心坐标，可以将对应于图像</a:t>
                </a:r>
                <a:r>
                  <a:rPr lang="en-US" altLang="zh-CN" sz="1600" dirty="0" err="1">
                    <a:latin typeface="微软雅黑" panose="020B0503020204020204" pitchFamily="34" charset="-122"/>
                    <a:ea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rPr>
                  <a:t>的光线的预期颜色渲染为：</a:t>
                </a:r>
                <a:endParaRPr lang="en-US" altLang="zh-CN" sz="1600" dirty="0">
                  <a:latin typeface="微软雅黑" panose="020B0503020204020204" pitchFamily="34" charset="-122"/>
                  <a:ea typeface="微软雅黑" panose="020B0503020204020204" pitchFamily="34" charset="-122"/>
                </a:endParaRPr>
              </a:p>
              <a:p>
                <a:pPr indent="457200" algn="just"/>
                <a:r>
                  <a:rPr lang="en-US" altLang="zh-CN" dirty="0">
                    <a:solidFill>
                      <a:srgbClr val="836967"/>
                    </a:solidFill>
                  </a:rPr>
                  <a:t>                   </a:t>
                </a:r>
                <a14:m>
                  <m:oMath xmlns:m="http://schemas.openxmlformats.org/officeDocument/2006/math">
                    <m:sSub>
                      <m:sSubPr>
                        <m:ctrlPr>
                          <a:rPr lang="en-US" altLang="zh-CN" smtClean="0">
                            <a:solidFill>
                              <a:srgbClr val="836967"/>
                            </a:solidFill>
                            <a:latin typeface="Cambria Math" panose="02040503050406030204" pitchFamily="18" charset="0"/>
                          </a:rPr>
                        </m:ctrlPr>
                      </m:sSubPr>
                      <m:e>
                        <m:acc>
                          <m:accPr>
                            <m:ctrlPr>
                              <a:rPr lang="en-US" altLang="zh-CN" smtClean="0">
                                <a:solidFill>
                                  <a:srgbClr val="836967"/>
                                </a:solidFill>
                                <a:latin typeface="Cambria Math" panose="02040503050406030204" pitchFamily="18" charset="0"/>
                              </a:rPr>
                            </m:ctrlPr>
                          </m:accPr>
                          <m:e>
                            <m:r>
                              <a:rPr lang="en-US" altLang="zh-CN" i="1" smtClean="0">
                                <a:latin typeface="Cambria Math" panose="02040503050406030204" pitchFamily="18" charset="0"/>
                              </a:rPr>
                              <m:t>𝐶</m:t>
                            </m:r>
                          </m:e>
                        </m:acc>
                      </m:e>
                      <m:sub>
                        <m:r>
                          <a:rPr lang="en-US" altLang="zh-CN" i="1" smtClean="0">
                            <a:latin typeface="Cambria Math" panose="02040503050406030204" pitchFamily="18" charset="0"/>
                          </a:rPr>
                          <m:t>𝑖</m:t>
                        </m:r>
                      </m:sub>
                    </m:sSub>
                    <m:d>
                      <m:dPr>
                        <m:ctrlPr>
                          <a:rPr lang="en-US" altLang="zh-CN" i="1" smtClean="0">
                            <a:solidFill>
                              <a:srgbClr val="836967"/>
                            </a:solidFill>
                            <a:latin typeface="Cambria Math" panose="02040503050406030204" pitchFamily="18" charset="0"/>
                          </a:rPr>
                        </m:ctrlPr>
                      </m:dPr>
                      <m:e>
                        <m:r>
                          <a:rPr lang="en-US" altLang="zh-CN" i="1" smtClean="0">
                            <a:latin typeface="Cambria Math" panose="02040503050406030204" pitchFamily="18" charset="0"/>
                          </a:rPr>
                          <m:t>𝑟</m:t>
                        </m:r>
                      </m:e>
                    </m:d>
                    <m:r>
                      <a:rPr lang="en-US" altLang="zh-CN" i="0" smtClean="0">
                        <a:latin typeface="Cambria Math" panose="02040503050406030204" pitchFamily="18" charset="0"/>
                      </a:rPr>
                      <m:t>=</m:t>
                    </m:r>
                    <m:nary>
                      <m:naryPr>
                        <m:grow m:val="on"/>
                        <m:limLoc m:val="subSup"/>
                        <m:ctrlPr>
                          <a:rPr lang="en-US" altLang="zh-CN" smtClean="0">
                            <a:latin typeface="Cambria Math" panose="02040503050406030204" pitchFamily="18" charset="0"/>
                          </a:rPr>
                        </m:ctrlPr>
                      </m:naryPr>
                      <m:sub>
                        <m:r>
                          <a:rPr lang="en-US" altLang="zh-CN" i="0" smtClean="0">
                            <a:latin typeface="Cambria Math" panose="02040503050406030204" pitchFamily="18" charset="0"/>
                          </a:rPr>
                          <m:t>0</m:t>
                        </m:r>
                      </m:sub>
                      <m:sup>
                        <m:r>
                          <a:rPr lang="en-US" altLang="zh-CN" i="0" smtClean="0">
                            <a:latin typeface="Cambria Math" panose="02040503050406030204" pitchFamily="18" charset="0"/>
                          </a:rPr>
                          <m:t>+∞</m:t>
                        </m:r>
                      </m:sup>
                      <m:e>
                        <m:r>
                          <a:rPr lang="en-US" altLang="zh-CN" i="1" smtClean="0">
                            <a:latin typeface="Cambria Math" panose="02040503050406030204" pitchFamily="18" charset="0"/>
                          </a:rPr>
                          <m:t>𝑤</m:t>
                        </m:r>
                        <m:d>
                          <m:dPr>
                            <m:ctrlPr>
                              <a:rPr lang="en-US" altLang="zh-CN" i="1" smtClean="0">
                                <a:solidFill>
                                  <a:srgbClr val="836967"/>
                                </a:solidFill>
                                <a:latin typeface="Cambria Math" panose="02040503050406030204" pitchFamily="18" charset="0"/>
                              </a:rPr>
                            </m:ctrlPr>
                          </m:dPr>
                          <m:e>
                            <m:r>
                              <a:rPr lang="en-US" altLang="zh-CN" i="1" smtClean="0">
                                <a:latin typeface="Cambria Math" panose="02040503050406030204" pitchFamily="18" charset="0"/>
                              </a:rPr>
                              <m:t>𝑡</m:t>
                            </m:r>
                          </m:e>
                        </m:d>
                        <m:sSub>
                          <m:sSubPr>
                            <m:ctrlPr>
                              <a:rPr lang="en-US" altLang="zh-CN" i="1" smtClean="0">
                                <a:solidFill>
                                  <a:srgbClr val="836967"/>
                                </a:solidFill>
                                <a:latin typeface="Cambria Math" panose="02040503050406030204" pitchFamily="18" charset="0"/>
                              </a:rPr>
                            </m:ctrlPr>
                          </m:sSubPr>
                          <m:e>
                            <m:r>
                              <a:rPr lang="en-US" altLang="zh-CN" i="1" smtClean="0">
                                <a:latin typeface="Cambria Math" panose="02040503050406030204" pitchFamily="18" charset="0"/>
                              </a:rPr>
                              <m:t>𝑐</m:t>
                            </m:r>
                          </m:e>
                          <m:sub>
                            <m:r>
                              <a:rPr lang="en-US" altLang="zh-CN" i="1" smtClean="0">
                                <a:latin typeface="Cambria Math" panose="02040503050406030204" pitchFamily="18" charset="0"/>
                              </a:rPr>
                              <m:t>𝑖</m:t>
                            </m:r>
                          </m:sub>
                        </m:sSub>
                        <m:d>
                          <m:dPr>
                            <m:ctrlPr>
                              <a:rPr lang="en-US" altLang="zh-CN" i="1" smtClean="0">
                                <a:solidFill>
                                  <a:srgbClr val="836967"/>
                                </a:solidFill>
                                <a:latin typeface="Cambria Math" panose="02040503050406030204" pitchFamily="18" charset="0"/>
                              </a:rPr>
                            </m:ctrlPr>
                          </m:dPr>
                          <m:e>
                            <m:r>
                              <a:rPr lang="en-US" altLang="zh-CN" i="1" smtClean="0">
                                <a:latin typeface="Cambria Math" panose="02040503050406030204" pitchFamily="18" charset="0"/>
                              </a:rPr>
                              <m:t>𝑟</m:t>
                            </m:r>
                            <m:d>
                              <m:dPr>
                                <m:ctrlPr>
                                  <a:rPr lang="en-US" altLang="zh-CN" i="1" smtClean="0">
                                    <a:solidFill>
                                      <a:srgbClr val="836967"/>
                                    </a:solidFill>
                                    <a:latin typeface="Cambria Math" panose="02040503050406030204" pitchFamily="18" charset="0"/>
                                  </a:rPr>
                                </m:ctrlPr>
                              </m:dPr>
                              <m:e>
                                <m:r>
                                  <a:rPr lang="en-US" altLang="zh-CN" i="1" smtClean="0">
                                    <a:latin typeface="Cambria Math" panose="02040503050406030204" pitchFamily="18" charset="0"/>
                                  </a:rPr>
                                  <m:t>𝑡</m:t>
                                </m:r>
                              </m:e>
                            </m:d>
                            <m:r>
                              <a:rPr lang="en-US" altLang="zh-CN" i="0" smtClean="0">
                                <a:latin typeface="Cambria Math" panose="02040503050406030204" pitchFamily="18" charset="0"/>
                              </a:rPr>
                              <m:t>,</m:t>
                            </m:r>
                            <m:r>
                              <a:rPr lang="en-US" altLang="zh-CN" i="1" smtClean="0">
                                <a:latin typeface="Cambria Math" panose="02040503050406030204" pitchFamily="18" charset="0"/>
                              </a:rPr>
                              <m:t>𝑣</m:t>
                            </m:r>
                            <m:r>
                              <a:rPr lang="en-US" altLang="zh-CN" i="0" smtClean="0">
                                <a:latin typeface="Cambria Math" panose="02040503050406030204" pitchFamily="18" charset="0"/>
                              </a:rPr>
                              <m:t>,</m:t>
                            </m:r>
                            <m:sSub>
                              <m:sSubPr>
                                <m:ctrlPr>
                                  <a:rPr lang="en-US" altLang="zh-CN" i="1" smtClean="0">
                                    <a:solidFill>
                                      <a:srgbClr val="836967"/>
                                    </a:solidFill>
                                    <a:latin typeface="Cambria Math" panose="02040503050406030204" pitchFamily="18" charset="0"/>
                                  </a:rPr>
                                </m:ctrlPr>
                              </m:sSubPr>
                              <m:e>
                                <m:r>
                                  <a:rPr lang="en-US" altLang="zh-CN" i="1" smtClean="0">
                                    <a:latin typeface="Cambria Math" panose="02040503050406030204" pitchFamily="18" charset="0"/>
                                  </a:rPr>
                                  <m:t>𝑒</m:t>
                                </m:r>
                              </m:e>
                              <m:sub>
                                <m:r>
                                  <a:rPr lang="en-US" altLang="zh-CN" i="1" smtClean="0">
                                    <a:latin typeface="Cambria Math" panose="02040503050406030204" pitchFamily="18" charset="0"/>
                                  </a:rPr>
                                  <m:t>𝑖</m:t>
                                </m:r>
                              </m:sub>
                            </m:sSub>
                          </m:e>
                        </m:d>
                        <m:r>
                          <a:rPr lang="en-US" altLang="zh-CN" i="0" smtClean="0">
                            <a:latin typeface="Cambria Math" panose="02040503050406030204" pitchFamily="18" charset="0"/>
                          </a:rPr>
                          <m:t>ⅆ</m:t>
                        </m:r>
                        <m:r>
                          <a:rPr lang="en-US" altLang="zh-CN" i="1" smtClean="0">
                            <a:latin typeface="Cambria Math" panose="02040503050406030204" pitchFamily="18" charset="0"/>
                          </a:rPr>
                          <m:t>𝑡</m:t>
                        </m:r>
                      </m:e>
                    </m:nary>
                    <m:r>
                      <a:rPr lang="en-US" altLang="zh-CN" b="0" i="1" smtClean="0">
                        <a:latin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  (4)</a:t>
                </a:r>
                <a:endParaRPr lang="en-US" altLang="zh-CN" dirty="0">
                  <a:latin typeface="微软雅黑" panose="020B0503020204020204" pitchFamily="34" charset="-122"/>
                  <a:ea typeface="微软雅黑" panose="020B0503020204020204" pitchFamily="34" charset="-122"/>
                </a:endParaRPr>
              </a:p>
              <a:p>
                <a:pPr indent="457200" algn="just"/>
                <a:r>
                  <a:rPr lang="zh-CN" altLang="en-US" sz="1600" dirty="0">
                    <a:latin typeface="微软雅黑" panose="020B0503020204020204" pitchFamily="34" charset="-122"/>
                    <a:ea typeface="微软雅黑" panose="020B0503020204020204" pitchFamily="34" charset="-122"/>
                  </a:rPr>
                  <a:t>其中</a:t>
                </a:r>
                <a:r>
                  <a:rPr lang="en-US" altLang="zh-CN" sz="1600" dirty="0">
                    <a:latin typeface="微软雅黑" panose="020B0503020204020204" pitchFamily="34" charset="-122"/>
                    <a:ea typeface="微软雅黑" panose="020B0503020204020204" pitchFamily="34" charset="-122"/>
                  </a:rPr>
                  <a:t>w(t)</a:t>
                </a:r>
                <a:r>
                  <a:rPr lang="zh-CN" altLang="en-US" sz="1600" dirty="0">
                    <a:latin typeface="微软雅黑" panose="020B0503020204020204" pitchFamily="34" charset="-122"/>
                    <a:ea typeface="微软雅黑" panose="020B0503020204020204" pitchFamily="34" charset="-122"/>
                  </a:rPr>
                  <a:t>是一个无偏且能够识别遮挡问题的函数。</a:t>
                </a:r>
                <a:endParaRPr lang="zh-CN" altLang="en-US" sz="1600" dirty="0">
                  <a:latin typeface="微软雅黑" panose="020B0503020204020204" pitchFamily="34" charset="-122"/>
                  <a:ea typeface="微软雅黑" panose="020B0503020204020204" pitchFamily="34" charset="-122"/>
                </a:endParaRPr>
              </a:p>
              <a:p>
                <a:pPr algn="just"/>
                <a:endParaRPr lang="zh-CN" altLang="en-US" sz="1600" dirty="0">
                  <a:latin typeface="微软雅黑" panose="020B0503020204020204" pitchFamily="34" charset="-122"/>
                  <a:ea typeface="微软雅黑" panose="020B0503020204020204" pitchFamily="34" charset="-122"/>
                </a:endParaRPr>
              </a:p>
            </p:txBody>
          </p:sp>
        </mc:Choice>
        <mc:Fallback>
          <p:sp>
            <p:nvSpPr>
              <p:cNvPr id="6" name="矩形 5"/>
              <p:cNvSpPr>
                <a:spLocks noRot="1" noChangeAspect="1" noMove="1" noResize="1" noEditPoints="1" noAdjustHandles="1" noChangeArrowheads="1" noChangeShapeType="1" noTextEdit="1"/>
              </p:cNvSpPr>
              <p:nvPr/>
            </p:nvSpPr>
            <p:spPr>
              <a:xfrm>
                <a:off x="1036991" y="1546937"/>
                <a:ext cx="6300000" cy="4881657"/>
              </a:xfrm>
              <a:prstGeom prst="rect">
                <a:avLst/>
              </a:prstGeom>
              <a:blipFill rotWithShape="1">
                <a:blip r:embed="rId1"/>
                <a:stretch>
                  <a:fillRect l="-1" t="-2" r="3" b="10"/>
                </a:stretch>
              </a:blipFill>
            </p:spPr>
            <p:txBody>
              <a:bodyPr/>
              <a:lstStyle/>
              <a:p>
                <a:r>
                  <a:rPr lang="zh-CN" altLang="en-US">
                    <a:noFill/>
                  </a:rPr>
                  <a:t> </a:t>
                </a:r>
              </a:p>
            </p:txBody>
          </p:sp>
        </mc:Fallback>
      </mc:AlternateContent>
      <p:grpSp>
        <p:nvGrpSpPr>
          <p:cNvPr id="7" name="组合 6"/>
          <p:cNvGrpSpPr/>
          <p:nvPr/>
        </p:nvGrpSpPr>
        <p:grpSpPr>
          <a:xfrm>
            <a:off x="4116000" y="1234715"/>
            <a:ext cx="3960000" cy="45719"/>
            <a:chOff x="4145550" y="1403281"/>
            <a:chExt cx="3960000" cy="45719"/>
          </a:xfrm>
        </p:grpSpPr>
        <p:cxnSp>
          <p:nvCxnSpPr>
            <p:cNvPr id="8" name="直接连接符 7"/>
            <p:cNvCxnSpPr/>
            <p:nvPr/>
          </p:nvCxnSpPr>
          <p:spPr>
            <a:xfrm>
              <a:off x="4145550" y="1426140"/>
              <a:ext cx="396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05550" y="1403281"/>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5889600" y="6309000"/>
            <a:ext cx="412800" cy="108000"/>
            <a:chOff x="5909001" y="6309000"/>
            <a:chExt cx="412800" cy="108000"/>
          </a:xfrm>
          <a:solidFill>
            <a:schemeClr val="bg1">
              <a:lumMod val="75000"/>
            </a:schemeClr>
          </a:solidFill>
        </p:grpSpPr>
        <p:sp>
          <p:nvSpPr>
            <p:cNvPr id="11" name="椭圆 10"/>
            <p:cNvSpPr/>
            <p:nvPr/>
          </p:nvSpPr>
          <p:spPr>
            <a:xfrm>
              <a:off x="59090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614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2138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9015" y="1465825"/>
            <a:ext cx="3660616" cy="2132804"/>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090" y="4509000"/>
            <a:ext cx="4320000" cy="1526368"/>
          </a:xfrm>
          <a:prstGeom prst="rect">
            <a:avLst/>
          </a:prstGeom>
        </p:spPr>
      </p:pic>
      <p:sp>
        <p:nvSpPr>
          <p:cNvPr id="17" name="文本框 16"/>
          <p:cNvSpPr txBox="1"/>
          <p:nvPr/>
        </p:nvSpPr>
        <p:spPr>
          <a:xfrm>
            <a:off x="5016000" y="609496"/>
            <a:ext cx="2700000" cy="861774"/>
          </a:xfrm>
          <a:prstGeom prst="rect">
            <a:avLst/>
          </a:prstGeom>
          <a:noFill/>
        </p:spPr>
        <p:txBody>
          <a:bodyPr wrap="square" rtlCol="0">
            <a:spAutoFit/>
          </a:bodyPr>
          <a:lstStyle/>
          <a:p>
            <a:r>
              <a:rPr lang="en-US" altLang="zh-CN" sz="3200" spc="600" dirty="0">
                <a:solidFill>
                  <a:schemeClr val="tx1">
                    <a:lumMod val="95000"/>
                    <a:lumOff val="5000"/>
                  </a:schemeClr>
                </a:solidFill>
                <a:latin typeface="迷你简汉真广标" panose="02010609000101010101" pitchFamily="49" charset="-122"/>
                <a:ea typeface="迷你简汉真广标" panose="02010609000101010101" pitchFamily="49" charset="-122"/>
              </a:rPr>
              <a:t>Method</a:t>
            </a:r>
            <a:endParaRPr lang="zh-CN" altLang="en-US" sz="3200" spc="600" dirty="0">
              <a:solidFill>
                <a:schemeClr val="tx1">
                  <a:lumMod val="95000"/>
                  <a:lumOff val="5000"/>
                </a:schemeClr>
              </a:solidFill>
              <a:latin typeface="迷你简汉真广标" panose="02010609000101010101" pitchFamily="49" charset="-122"/>
              <a:ea typeface="迷你简汉真广标" panose="02010609000101010101" pitchFamily="49" charset="-122"/>
            </a:endParaRPr>
          </a:p>
          <a:p>
            <a:endParaRPr lang="zh-CN" altLang="en-US" dirty="0"/>
          </a:p>
        </p:txBody>
      </p:sp>
      <mc:AlternateContent xmlns:mc="http://schemas.openxmlformats.org/markup-compatibility/2006">
        <mc:Choice xmlns:a14="http://schemas.microsoft.com/office/drawing/2010/main" Requires="a14">
          <p:sp>
            <p:nvSpPr>
              <p:cNvPr id="4" name="文本框 3"/>
              <p:cNvSpPr txBox="1"/>
              <p:nvPr/>
            </p:nvSpPr>
            <p:spPr>
              <a:xfrm>
                <a:off x="2240840" y="2532227"/>
                <a:ext cx="25365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𝑑</m:t>
                      </m:r>
                      <m:r>
                        <a:rPr lang="zh-CN" altLang="en-US" i="0">
                          <a:latin typeface="Cambria Math" panose="02040503050406030204" pitchFamily="18" charset="0"/>
                        </a:rPr>
                        <m:t>=</m:t>
                      </m:r>
                      <m:r>
                        <a:rPr lang="zh-CN" altLang="en-US" i="1">
                          <a:latin typeface="Cambria Math" panose="02040503050406030204" pitchFamily="18" charset="0"/>
                        </a:rPr>
                        <m:t>𝑀𝐿</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𝑆𝐷𝐹</m:t>
                          </m:r>
                        </m:sub>
                      </m:sSub>
                      <m:d>
                        <m:dPr>
                          <m:ctrlPr>
                            <a:rPr lang="zh-CN" altLang="en-US" dirty="0" smtClean="0">
                              <a:solidFill>
                                <a:srgbClr val="836967"/>
                              </a:solidFill>
                              <a:latin typeface="Cambria Math" panose="02040503050406030204" pitchFamily="18" charset="0"/>
                            </a:rPr>
                          </m:ctrlPr>
                        </m:dPr>
                        <m:e>
                          <m:r>
                            <a:rPr lang="zh-CN" altLang="en-US" i="1" dirty="0">
                              <a:latin typeface="Cambria Math" panose="02040503050406030204" pitchFamily="18" charset="0"/>
                            </a:rPr>
                            <m:t>𝑥</m:t>
                          </m:r>
                        </m:e>
                      </m:d>
                      <m:r>
                        <a:rPr lang="en-US" altLang="zh-CN" b="0" i="0" dirty="0" smtClean="0">
                          <a:latin typeface="Cambria Math" panose="02040503050406030204" pitchFamily="18" charset="0"/>
                        </a:rPr>
                        <m:t>,  (</m:t>
                      </m:r>
                      <m:r>
                        <a:rPr lang="en-US" altLang="zh-CN" b="0" i="0" dirty="0" smtClean="0">
                          <a:latin typeface="Cambria Math" panose="02040503050406030204" pitchFamily="18" charset="0"/>
                        </a:rPr>
                        <m:t>1</m:t>
                      </m:r>
                      <m:r>
                        <a:rPr lang="en-US" altLang="zh-CN" b="0" i="0" dirty="0" smtClean="0">
                          <a:latin typeface="Cambria Math" panose="02040503050406030204" pitchFamily="18" charset="0"/>
                        </a:rPr>
                        <m:t>)  </m:t>
                      </m:r>
                    </m:oMath>
                  </m:oMathPara>
                </a14:m>
                <a:endParaRPr lang="zh-CN" altLang="en-US" dirty="0">
                  <a:latin typeface="微软雅黑" panose="020B0503020204020204" pitchFamily="34" charset="-122"/>
                  <a:ea typeface="微软雅黑" panose="020B0503020204020204" pitchFamily="34"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2240840" y="2532227"/>
                <a:ext cx="2536592" cy="276999"/>
              </a:xfrm>
              <a:prstGeom prst="rect">
                <a:avLst/>
              </a:prstGeom>
              <a:blipFill rotWithShape="1">
                <a:blip r:embed="rId4"/>
                <a:stretch>
                  <a:fillRect l="-22" t="-174" r="13" b="2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2237627" y="2790129"/>
                <a:ext cx="2861489" cy="276999"/>
              </a:xfrm>
              <a:prstGeom prst="rect">
                <a:avLst/>
              </a:prstGeom>
              <a:noFill/>
            </p:spPr>
            <p:txBody>
              <a:bodyPr wrap="none" lIns="0" tIns="0" rIns="0" bIns="0" rtlCol="0">
                <a:spAutoFit/>
              </a:bodyPr>
              <a:lstStyle/>
              <a:p>
                <a14:m>
                  <m:oMath xmlns:m="http://schemas.openxmlformats.org/officeDocument/2006/math">
                    <m:sSub>
                      <m:sSubPr>
                        <m:ctrlPr>
                          <a:rPr lang="zh-CN" altLang="en-US" smtClean="0">
                            <a:solidFill>
                              <a:srgbClr val="836967"/>
                            </a:solidFill>
                            <a:latin typeface="Cambria Math" panose="02040503050406030204" pitchFamily="18" charset="0"/>
                          </a:rPr>
                        </m:ctrlPr>
                      </m:sSubPr>
                      <m:e>
                        <m:r>
                          <a:rPr lang="zh-CN" altLang="en-US" i="1">
                            <a:latin typeface="Cambria Math" panose="02040503050406030204" pitchFamily="18" charset="0"/>
                          </a:rPr>
                          <m:t>𝑐</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𝑀𝐿</m:t>
                    </m:r>
                    <m:sSub>
                      <m:sSubPr>
                        <m:ctrlPr>
                          <a:rPr lang="zh-CN" altLang="en-US" dirty="0" smtClean="0">
                            <a:solidFill>
                              <a:srgbClr val="836967"/>
                            </a:solidFill>
                            <a:latin typeface="Cambria Math" panose="02040503050406030204" pitchFamily="18" charset="0"/>
                          </a:rPr>
                        </m:ctrlPr>
                      </m:sSubPr>
                      <m:e>
                        <m:r>
                          <a:rPr lang="zh-CN" altLang="en-US" i="1" dirty="0">
                            <a:latin typeface="Cambria Math" panose="02040503050406030204" pitchFamily="18" charset="0"/>
                          </a:rPr>
                          <m:t>𝑃</m:t>
                        </m:r>
                      </m:e>
                      <m:sub>
                        <m:r>
                          <a:rPr lang="zh-CN" altLang="en-US" i="1" dirty="0">
                            <a:latin typeface="Cambria Math" panose="02040503050406030204" pitchFamily="18" charset="0"/>
                          </a:rPr>
                          <m:t>𝐶𝑂𝐿𝑂𝑅</m:t>
                        </m:r>
                      </m:sub>
                    </m:sSub>
                    <m:d>
                      <m:dPr>
                        <m:ctrlPr>
                          <a:rPr lang="zh-CN" altLang="en-US" dirty="0" smtClean="0">
                            <a:solidFill>
                              <a:srgbClr val="836967"/>
                            </a:solidFill>
                            <a:latin typeface="Cambria Math" panose="02040503050406030204" pitchFamily="18" charset="0"/>
                          </a:rPr>
                        </m:ctrlPr>
                      </m:dPr>
                      <m:e>
                        <m:r>
                          <a:rPr lang="zh-CN" altLang="en-US" i="1" dirty="0">
                            <a:latin typeface="Cambria Math" panose="02040503050406030204" pitchFamily="18" charset="0"/>
                          </a:rPr>
                          <m:t>𝑥</m:t>
                        </m:r>
                        <m:r>
                          <a:rPr lang="zh-CN" altLang="en-US" i="0" dirty="0">
                            <a:latin typeface="Cambria Math" panose="02040503050406030204" pitchFamily="18" charset="0"/>
                          </a:rPr>
                          <m:t>,</m:t>
                        </m:r>
                        <m:r>
                          <a:rPr lang="zh-CN" altLang="en-US" i="1" dirty="0">
                            <a:latin typeface="Cambria Math" panose="02040503050406030204" pitchFamily="18" charset="0"/>
                          </a:rPr>
                          <m:t>𝑣</m:t>
                        </m:r>
                        <m:r>
                          <a:rPr lang="zh-CN" altLang="en-US" i="0" dirty="0">
                            <a:latin typeface="Cambria Math" panose="02040503050406030204" pitchFamily="18" charset="0"/>
                          </a:rPr>
                          <m:t>,</m:t>
                        </m:r>
                        <m:sSub>
                          <m:sSubPr>
                            <m:ctrlPr>
                              <a:rPr lang="zh-CN" altLang="en-US" i="1" dirty="0">
                                <a:solidFill>
                                  <a:srgbClr val="836967"/>
                                </a:solidFill>
                                <a:latin typeface="Cambria Math" panose="02040503050406030204" pitchFamily="18" charset="0"/>
                              </a:rPr>
                            </m:ctrlPr>
                          </m:sSubPr>
                          <m:e>
                            <m:r>
                              <a:rPr lang="zh-CN" altLang="en-US" i="1" dirty="0">
                                <a:latin typeface="Cambria Math" panose="02040503050406030204" pitchFamily="18" charset="0"/>
                              </a:rPr>
                              <m:t>𝑒</m:t>
                            </m:r>
                          </m:e>
                          <m:sub>
                            <m:r>
                              <a:rPr lang="zh-CN" altLang="en-US" i="1" dirty="0">
                                <a:latin typeface="Cambria Math" panose="02040503050406030204" pitchFamily="18" charset="0"/>
                              </a:rPr>
                              <m:t>𝑖</m:t>
                            </m:r>
                          </m:sub>
                        </m:sSub>
                      </m:e>
                    </m:d>
                  </m:oMath>
                </a14:m>
                <a:r>
                  <a:rPr lang="en-US" altLang="zh-CN" dirty="0"/>
                  <a:t>,     (2)</a:t>
                </a:r>
                <a:endParaRPr lang="zh-CN" altLang="en-US" sz="1600" dirty="0">
                  <a:latin typeface="微软雅黑" panose="020B0503020204020204" pitchFamily="34" charset="-122"/>
                  <a:ea typeface="微软雅黑" panose="020B0503020204020204" pitchFamily="34" charset="-122"/>
                </a:endParaRPr>
              </a:p>
            </p:txBody>
          </p:sp>
        </mc:Choice>
        <mc:Fallback>
          <p:sp>
            <p:nvSpPr>
              <p:cNvPr id="18" name="文本框 17"/>
              <p:cNvSpPr txBox="1">
                <a:spLocks noRot="1" noChangeAspect="1" noMove="1" noResize="1" noEditPoints="1" noAdjustHandles="1" noChangeArrowheads="1" noChangeShapeType="1" noTextEdit="1"/>
              </p:cNvSpPr>
              <p:nvPr/>
            </p:nvSpPr>
            <p:spPr>
              <a:xfrm>
                <a:off x="2237627" y="2790129"/>
                <a:ext cx="2861489" cy="276999"/>
              </a:xfrm>
              <a:prstGeom prst="rect">
                <a:avLst/>
              </a:prstGeom>
              <a:blipFill rotWithShape="1">
                <a:blip r:embed="rId5"/>
                <a:stretch>
                  <a:fillRect l="-18" t="-1124" r="-2150" b="28"/>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233150" y="265198"/>
            <a:ext cx="3725700" cy="738664"/>
            <a:chOff x="4233150" y="265198"/>
            <a:chExt cx="3725700" cy="738664"/>
          </a:xfrm>
        </p:grpSpPr>
        <p:sp>
          <p:nvSpPr>
            <p:cNvPr id="12" name="矩形 11"/>
            <p:cNvSpPr/>
            <p:nvPr/>
          </p:nvSpPr>
          <p:spPr>
            <a:xfrm>
              <a:off x="4233150" y="265198"/>
              <a:ext cx="3725700"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Efficient Sampling</a:t>
              </a:r>
              <a:endParaRPr lang="zh-CN" altLang="en-US" sz="3200" dirty="0">
                <a:latin typeface="迷你简汉真广标" panose="02010609000101010101" pitchFamily="49" charset="-122"/>
                <a:ea typeface="迷你简汉真广标" panose="02010609000101010101" pitchFamily="49" charset="-122"/>
              </a:endParaRPr>
            </a:p>
          </p:txBody>
        </p:sp>
        <p:sp>
          <p:nvSpPr>
            <p:cNvPr id="13" name="矩形 12"/>
            <p:cNvSpPr/>
            <p:nvPr/>
          </p:nvSpPr>
          <p:spPr>
            <a:xfrm>
              <a:off x="4538523" y="696085"/>
              <a:ext cx="184731" cy="307777"/>
            </a:xfrm>
            <a:prstGeom prst="rect">
              <a:avLst/>
            </a:prstGeom>
          </p:spPr>
          <p:txBody>
            <a:bodyPr wrap="none">
              <a:spAutoFit/>
            </a:bodyPr>
            <a:lstStyle/>
            <a:p>
              <a:endParaRPr lang="zh-CN" altLang="en-US" sz="1400" dirty="0">
                <a:latin typeface="造字工房悦黑体验版纤细体" pitchFamily="50" charset="-122"/>
                <a:ea typeface="造字工房悦黑体验版纤细体" pitchFamily="50" charset="-122"/>
              </a:endParaRPr>
            </a:p>
          </p:txBody>
        </p:sp>
      </p:grpSp>
      <p:sp>
        <p:nvSpPr>
          <p:cNvPr id="16" name="矩形 15"/>
          <p:cNvSpPr/>
          <p:nvPr/>
        </p:nvSpPr>
        <p:spPr>
          <a:xfrm>
            <a:off x="991750" y="2120264"/>
            <a:ext cx="6608499" cy="338554"/>
          </a:xfrm>
          <a:prstGeom prst="rect">
            <a:avLst/>
          </a:prstGeom>
        </p:spPr>
        <p:txBody>
          <a:bodyPr wrap="square">
            <a:spAutoFit/>
          </a:bodyPr>
          <a:lstStyle/>
          <a:p>
            <a:pPr algn="just">
              <a:buSzPct val="110000"/>
            </a:pPr>
            <a:r>
              <a:rPr lang="en-US" altLang="zh-CN" sz="1600" b="1" dirty="0">
                <a:latin typeface="微软雅黑" panose="020B0503020204020204" pitchFamily="34" charset="-122"/>
                <a:ea typeface="微软雅黑" panose="020B0503020204020204" pitchFamily="34" charset="-122"/>
              </a:rPr>
              <a:t>Bounding Sphere </a:t>
            </a:r>
            <a:r>
              <a:rPr lang="zh-CN" altLang="en-US" sz="1600" dirty="0">
                <a:latin typeface="微软雅黑" panose="020B0503020204020204" pitchFamily="34" charset="-122"/>
                <a:ea typeface="微软雅黑" panose="020B0503020204020204" pitchFamily="34" charset="-122"/>
              </a:rPr>
              <a:t>：减少非必要采样。</a:t>
            </a:r>
            <a:endParaRPr lang="en-US" altLang="zh-CN" sz="16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32000" y="1353091"/>
            <a:ext cx="11160000" cy="646331"/>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现有的</a:t>
            </a:r>
            <a:r>
              <a:rPr lang="en-US" altLang="zh-CN" sz="1800" dirty="0" err="1">
                <a:latin typeface="微软雅黑" panose="020B0503020204020204" pitchFamily="34" charset="-122"/>
                <a:ea typeface="微软雅黑" panose="020B0503020204020204" pitchFamily="34" charset="-122"/>
              </a:rPr>
              <a:t>NeRF</a:t>
            </a:r>
            <a:r>
              <a:rPr lang="en-US" altLang="zh-CN" sz="1800" dirty="0">
                <a:latin typeface="微软雅黑" panose="020B0503020204020204" pitchFamily="34" charset="-122"/>
                <a:ea typeface="微软雅黑" panose="020B0503020204020204" pitchFamily="34" charset="-122"/>
              </a:rPr>
              <a:t>-W</a:t>
            </a:r>
            <a:r>
              <a:rPr lang="zh-CN" altLang="en-US" sz="1800" dirty="0">
                <a:latin typeface="微软雅黑" panose="020B0503020204020204" pitchFamily="34" charset="-122"/>
                <a:ea typeface="微软雅黑" panose="020B0503020204020204" pitchFamily="34" charset="-122"/>
              </a:rPr>
              <a:t>技术面对大型自然场景的训练效率太低。该实验室提出一套方法，用来优化采样。</a:t>
            </a:r>
            <a:endParaRPr lang="zh-CN" altLang="en-US" sz="1800" dirty="0">
              <a:latin typeface="微软雅黑" panose="020B0503020204020204" pitchFamily="34" charset="-122"/>
              <a:ea typeface="微软雅黑" panose="020B0503020204020204" pitchFamily="34" charset="-122"/>
            </a:endParaRPr>
          </a:p>
          <a:p>
            <a:endParaRPr lang="zh-CN" altLang="en-US" dirty="0"/>
          </a:p>
        </p:txBody>
      </p:sp>
      <p:pic>
        <p:nvPicPr>
          <p:cNvPr id="3" name="图片 2"/>
          <p:cNvPicPr>
            <a:picLocks noChangeAspect="1"/>
          </p:cNvPicPr>
          <p:nvPr/>
        </p:nvPicPr>
        <p:blipFill>
          <a:blip r:embed="rId1"/>
          <a:stretch>
            <a:fillRect/>
          </a:stretch>
        </p:blipFill>
        <p:spPr>
          <a:xfrm>
            <a:off x="991750" y="2889000"/>
            <a:ext cx="4293520" cy="2222813"/>
          </a:xfrm>
          <a:prstGeom prst="rect">
            <a:avLst/>
          </a:prstGeom>
        </p:spPr>
      </p:pic>
      <p:sp>
        <p:nvSpPr>
          <p:cNvPr id="4" name="文本框 3"/>
          <p:cNvSpPr txBox="1"/>
          <p:nvPr/>
        </p:nvSpPr>
        <p:spPr>
          <a:xfrm>
            <a:off x="6276001" y="2012267"/>
            <a:ext cx="5104250" cy="2728952"/>
          </a:xfrm>
          <a:prstGeom prst="rect">
            <a:avLst/>
          </a:prstGeom>
          <a:noFill/>
        </p:spPr>
        <p:txBody>
          <a:bodyPr wrap="square" rtlCol="0">
            <a:spAutoFit/>
          </a:bodyPr>
          <a:lstStyle/>
          <a:p>
            <a:pPr>
              <a:lnSpc>
                <a:spcPts val="2300"/>
              </a:lnSpc>
            </a:pPr>
            <a:r>
              <a:rPr lang="en-US" altLang="zh-CN" sz="1600" b="1" dirty="0">
                <a:effectLst/>
                <a:latin typeface="微软雅黑" panose="020B0503020204020204" pitchFamily="34" charset="-122"/>
                <a:ea typeface="微软雅黑" panose="020B0503020204020204" pitchFamily="34" charset="-122"/>
              </a:rPr>
              <a:t>Voxel-guided sampling</a:t>
            </a:r>
            <a:r>
              <a:rPr lang="zh-CN" altLang="en-US" sz="1600" b="1" dirty="0">
                <a:effectLst/>
                <a:latin typeface="微软雅黑" panose="020B0503020204020204" pitchFamily="34" charset="-122"/>
                <a:ea typeface="微软雅黑" panose="020B0503020204020204" pitchFamily="34" charset="-122"/>
              </a:rPr>
              <a:t>（体素采样）</a:t>
            </a:r>
            <a:r>
              <a:rPr lang="zh-CN" altLang="en-US" sz="1600" dirty="0">
                <a:effectLst/>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通过将搜索空间从整个单位球缩小到一个包含真实表面位置的小的空间的方式来删除不必要的训练样本。在开始训练时，先生成根据稀疏点云生成一个稀疏体</a:t>
            </a:r>
            <a:r>
              <a:rPr lang="en-US" altLang="zh-CN" sz="1600" dirty="0" err="1">
                <a:latin typeface="微软雅黑" panose="020B0503020204020204" pitchFamily="34" charset="-122"/>
                <a:ea typeface="微软雅黑" panose="020B0503020204020204" pitchFamily="34" charset="-122"/>
              </a:rPr>
              <a:t>Vsfm</a:t>
            </a:r>
            <a:r>
              <a:rPr lang="zh-CN" altLang="en-US" sz="1600" dirty="0">
                <a:latin typeface="微软雅黑" panose="020B0503020204020204" pitchFamily="34" charset="-122"/>
                <a:ea typeface="微软雅黑" panose="020B0503020204020204" pitchFamily="34" charset="-122"/>
              </a:rPr>
              <a:t>。这个稀疏体通过一个三维的膨胀操作生成，确保大部分可视的表面都已经包括进这个稀疏体了。对于给定光束的采样范围，可以缩减为每条光束和</a:t>
            </a:r>
            <a:r>
              <a:rPr lang="en-US" altLang="zh-CN" sz="1600" dirty="0" err="1">
                <a:latin typeface="微软雅黑" panose="020B0503020204020204" pitchFamily="34" charset="-122"/>
                <a:ea typeface="微软雅黑" panose="020B0503020204020204" pitchFamily="34" charset="-122"/>
              </a:rPr>
              <a:t>Vsfm</a:t>
            </a:r>
            <a:r>
              <a:rPr lang="zh-CN" altLang="en-US" sz="1600" dirty="0">
                <a:latin typeface="微软雅黑" panose="020B0503020204020204" pitchFamily="34" charset="-122"/>
                <a:ea typeface="微软雅黑" panose="020B0503020204020204" pitchFamily="34" charset="-122"/>
              </a:rPr>
              <a:t>这个稀疏体的出入交点间的范围。</a:t>
            </a:r>
            <a:endParaRPr lang="en-US" altLang="zh-CN" sz="1600" dirty="0">
              <a:latin typeface="微软雅黑" panose="020B0503020204020204" pitchFamily="34" charset="-122"/>
              <a:ea typeface="微软雅黑" panose="020B0503020204020204" pitchFamily="34" charset="-122"/>
            </a:endParaRPr>
          </a:p>
          <a:p>
            <a:endParaRPr lang="zh-CN" altLang="en-US" dirty="0"/>
          </a:p>
        </p:txBody>
      </p:sp>
      <p:cxnSp>
        <p:nvCxnSpPr>
          <p:cNvPr id="7" name="直接连接符 6"/>
          <p:cNvCxnSpPr/>
          <p:nvPr/>
        </p:nvCxnSpPr>
        <p:spPr>
          <a:xfrm>
            <a:off x="5916000" y="1999422"/>
            <a:ext cx="0" cy="4592525"/>
          </a:xfrm>
          <a:prstGeom prst="line">
            <a:avLst/>
          </a:prstGeom>
          <a:ln>
            <a:prstDash val="solid"/>
          </a:ln>
        </p:spPr>
        <p:style>
          <a:lnRef idx="1">
            <a:schemeClr val="dk1"/>
          </a:lnRef>
          <a:fillRef idx="0">
            <a:schemeClr val="dk1"/>
          </a:fillRef>
          <a:effectRef idx="0">
            <a:schemeClr val="dk1"/>
          </a:effectRef>
          <a:fontRef idx="minor">
            <a:schemeClr val="tx1"/>
          </a:fontRef>
        </p:style>
      </p:cxn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000" y="4426986"/>
            <a:ext cx="1800000" cy="1956316"/>
          </a:xfrm>
          <a:prstGeom prst="rect">
            <a:avLst/>
          </a:prstGeom>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0922" y="4394606"/>
            <a:ext cx="2201172" cy="20210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225500" y="265198"/>
            <a:ext cx="3725700" cy="738664"/>
            <a:chOff x="4225500" y="265198"/>
            <a:chExt cx="3725700" cy="738664"/>
          </a:xfrm>
        </p:grpSpPr>
        <p:sp>
          <p:nvSpPr>
            <p:cNvPr id="12" name="矩形 11"/>
            <p:cNvSpPr/>
            <p:nvPr/>
          </p:nvSpPr>
          <p:spPr>
            <a:xfrm>
              <a:off x="4225500" y="265198"/>
              <a:ext cx="3725700"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Efficient Sampling</a:t>
              </a:r>
              <a:endParaRPr lang="zh-CN" altLang="en-US" sz="3200" dirty="0">
                <a:latin typeface="迷你简汉真广标" panose="02010609000101010101" pitchFamily="49" charset="-122"/>
                <a:ea typeface="迷你简汉真广标" panose="02010609000101010101" pitchFamily="49" charset="-122"/>
              </a:endParaRPr>
            </a:p>
          </p:txBody>
        </p:sp>
        <p:sp>
          <p:nvSpPr>
            <p:cNvPr id="13" name="矩形 12"/>
            <p:cNvSpPr/>
            <p:nvPr/>
          </p:nvSpPr>
          <p:spPr>
            <a:xfrm>
              <a:off x="4538523" y="696085"/>
              <a:ext cx="184731" cy="307777"/>
            </a:xfrm>
            <a:prstGeom prst="rect">
              <a:avLst/>
            </a:prstGeom>
          </p:spPr>
          <p:txBody>
            <a:bodyPr wrap="none">
              <a:spAutoFit/>
            </a:bodyPr>
            <a:lstStyle/>
            <a:p>
              <a:endParaRPr lang="zh-CN" altLang="en-US" sz="1400" dirty="0">
                <a:latin typeface="造字工房悦黑体验版纤细体" pitchFamily="50" charset="-122"/>
                <a:ea typeface="造字工房悦黑体验版纤细体" pitchFamily="50" charset="-122"/>
              </a:endParaRPr>
            </a:p>
          </p:txBody>
        </p:sp>
      </p:grpSp>
      <p:sp>
        <p:nvSpPr>
          <p:cNvPr id="16" name="矩形 15"/>
          <p:cNvSpPr/>
          <p:nvPr/>
        </p:nvSpPr>
        <p:spPr>
          <a:xfrm>
            <a:off x="898625" y="1725966"/>
            <a:ext cx="6653749" cy="4020460"/>
          </a:xfrm>
          <a:prstGeom prst="rect">
            <a:avLst/>
          </a:prstGeom>
        </p:spPr>
        <p:txBody>
          <a:bodyPr wrap="square">
            <a:spAutoFit/>
          </a:bodyPr>
          <a:lstStyle/>
          <a:p>
            <a:pPr>
              <a:lnSpc>
                <a:spcPts val="2200"/>
              </a:lnSpc>
            </a:pPr>
            <a:endParaRPr lang="en-US" altLang="zh-CN" sz="1600" dirty="0">
              <a:latin typeface="微软雅黑" panose="020B0503020204020204" pitchFamily="34" charset="-122"/>
              <a:ea typeface="微软雅黑" panose="020B0503020204020204" pitchFamily="34" charset="-122"/>
            </a:endParaRPr>
          </a:p>
          <a:p>
            <a:pPr indent="457200">
              <a:lnSpc>
                <a:spcPts val="2200"/>
              </a:lnSpc>
            </a:pPr>
            <a:r>
              <a:rPr lang="en-US" altLang="zh-CN" sz="1600" dirty="0" err="1">
                <a:latin typeface="微软雅黑" panose="020B0503020204020204" pitchFamily="34" charset="-122"/>
                <a:ea typeface="微软雅黑" panose="020B0503020204020204" pitchFamily="34" charset="-122"/>
              </a:rPr>
              <a:t>Neus</a:t>
            </a:r>
            <a:r>
              <a:rPr lang="zh-CN" altLang="en-US" sz="1600" dirty="0">
                <a:latin typeface="微软雅黑" panose="020B0503020204020204" pitchFamily="34" charset="-122"/>
                <a:ea typeface="微软雅黑" panose="020B0503020204020204" pitchFamily="34" charset="-122"/>
              </a:rPr>
              <a:t>的多轮</a:t>
            </a:r>
            <a:r>
              <a:rPr lang="en-US" altLang="zh-CN" sz="1600" dirty="0">
                <a:latin typeface="微软雅黑" panose="020B0503020204020204" pitchFamily="34" charset="-122"/>
                <a:ea typeface="微软雅黑" panose="020B0503020204020204" pitchFamily="34" charset="-122"/>
              </a:rPr>
              <a:t>Fine-Level</a:t>
            </a:r>
            <a:r>
              <a:rPr lang="zh-CN" altLang="en-US" sz="1600" dirty="0">
                <a:latin typeface="微软雅黑" panose="020B0503020204020204" pitchFamily="34" charset="-122"/>
                <a:ea typeface="微软雅黑" panose="020B0503020204020204" pitchFamily="34" charset="-122"/>
              </a:rPr>
              <a:t>采样策略非常耗时，因为会产生之前所说的</a:t>
            </a:r>
            <a:r>
              <a:rPr lang="en-US" altLang="zh-CN" sz="1600" dirty="0">
                <a:latin typeface="微软雅黑" panose="020B0503020204020204" pitchFamily="34" charset="-122"/>
                <a:ea typeface="微软雅黑" panose="020B0503020204020204" pitchFamily="34" charset="-122"/>
              </a:rPr>
              <a:t>Unnecessary Samples</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indent="457200">
              <a:lnSpc>
                <a:spcPts val="2200"/>
              </a:lnSpc>
            </a:pPr>
            <a:r>
              <a:rPr lang="zh-CN" altLang="en-US" sz="1600" dirty="0">
                <a:latin typeface="微软雅黑" panose="020B0503020204020204" pitchFamily="34" charset="-122"/>
                <a:ea typeface="微软雅黑" panose="020B0503020204020204" pitchFamily="34" charset="-122"/>
              </a:rPr>
              <a:t>新的思路：</a:t>
            </a:r>
            <a:r>
              <a:rPr lang="zh-CN" altLang="en-US" sz="1600" b="1" dirty="0">
                <a:solidFill>
                  <a:srgbClr val="FF0000"/>
                </a:solidFill>
                <a:latin typeface="微软雅黑" panose="020B0503020204020204" pitchFamily="34" charset="-122"/>
                <a:ea typeface="微软雅黑" panose="020B0503020204020204" pitchFamily="34" charset="-122"/>
              </a:rPr>
              <a:t>仅提升真实表面周围的样本密度来提高</a:t>
            </a:r>
            <a:r>
              <a:rPr lang="en-US" altLang="zh-CN" sz="1600" b="1" dirty="0">
                <a:solidFill>
                  <a:srgbClr val="FF0000"/>
                </a:solidFill>
                <a:latin typeface="微软雅黑" panose="020B0503020204020204" pitchFamily="34" charset="-122"/>
                <a:ea typeface="微软雅黑" panose="020B0503020204020204" pitchFamily="34" charset="-122"/>
              </a:rPr>
              <a:t>reconstruction accuracy</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nSpc>
                <a:spcPts val="2200"/>
              </a:lnSpc>
              <a:buFont typeface="+mj-lt"/>
              <a:buAutoNum type="arabicPeriod"/>
            </a:pPr>
            <a:r>
              <a:rPr lang="zh-CN" altLang="en-US" sz="1600" dirty="0">
                <a:latin typeface="微软雅黑" panose="020B0503020204020204" pitchFamily="34" charset="-122"/>
                <a:ea typeface="微软雅黑" panose="020B0503020204020204" pitchFamily="34" charset="-122"/>
              </a:rPr>
              <a:t>先利用</a:t>
            </a:r>
            <a:r>
              <a:rPr lang="en-US" altLang="zh-CN" sz="1600" dirty="0">
                <a:latin typeface="微软雅黑" panose="020B0503020204020204" pitchFamily="34" charset="-122"/>
                <a:ea typeface="微软雅黑" panose="020B0503020204020204" pitchFamily="34" charset="-122"/>
              </a:rPr>
              <a:t>VGS</a:t>
            </a:r>
            <a:r>
              <a:rPr lang="zh-CN" altLang="en-US" sz="1600" dirty="0">
                <a:latin typeface="微软雅黑" panose="020B0503020204020204" pitchFamily="34" charset="-122"/>
                <a:ea typeface="微软雅黑" panose="020B0503020204020204" pitchFamily="34" charset="-122"/>
              </a:rPr>
              <a:t>初始化采样点。</a:t>
            </a:r>
            <a:endParaRPr lang="zh-CN" altLang="en-US" sz="1600" dirty="0">
              <a:latin typeface="微软雅黑" panose="020B0503020204020204" pitchFamily="34" charset="-122"/>
              <a:ea typeface="微软雅黑" panose="020B0503020204020204" pitchFamily="34" charset="-122"/>
            </a:endParaRPr>
          </a:p>
          <a:p>
            <a:pPr>
              <a:lnSpc>
                <a:spcPts val="2200"/>
              </a:lnSpc>
              <a:buFont typeface="+mj-lt"/>
              <a:buAutoNum type="arabicPeriod"/>
            </a:pPr>
            <a:r>
              <a:rPr lang="zh-CN" altLang="en-US" sz="1600" dirty="0">
                <a:latin typeface="微软雅黑" panose="020B0503020204020204" pitchFamily="34" charset="-122"/>
                <a:ea typeface="微软雅黑" panose="020B0503020204020204" pitchFamily="34" charset="-122"/>
              </a:rPr>
              <a:t>基于</a:t>
            </a:r>
            <a:r>
              <a:rPr lang="en-US" altLang="zh-CN" sz="1600" dirty="0">
                <a:latin typeface="微软雅黑" panose="020B0503020204020204" pitchFamily="34" charset="-122"/>
                <a:ea typeface="微软雅黑" panose="020B0503020204020204" pitchFamily="34" charset="-122"/>
              </a:rPr>
              <a:t>SFM</a:t>
            </a:r>
            <a:r>
              <a:rPr lang="zh-CN" altLang="en-US" sz="1600" dirty="0">
                <a:latin typeface="微软雅黑" panose="020B0503020204020204" pitchFamily="34" charset="-122"/>
                <a:ea typeface="微软雅黑" panose="020B0503020204020204" pitchFamily="34" charset="-122"/>
              </a:rPr>
              <a:t>算法给出的稀疏体</a:t>
            </a:r>
            <a:r>
              <a:rPr lang="en-US" altLang="zh-CN" sz="1600" dirty="0" err="1">
                <a:latin typeface="微软雅黑" panose="020B0503020204020204" pitchFamily="34" charset="-122"/>
                <a:ea typeface="微软雅黑" panose="020B0503020204020204" pitchFamily="34" charset="-122"/>
              </a:rPr>
              <a:t>Vsfm</a:t>
            </a:r>
            <a:r>
              <a:rPr lang="zh-CN" altLang="en-US" sz="1600" dirty="0">
                <a:latin typeface="微软雅黑" panose="020B0503020204020204" pitchFamily="34" charset="-122"/>
                <a:ea typeface="微软雅黑" panose="020B0503020204020204" pitchFamily="34" charset="-122"/>
              </a:rPr>
              <a:t>，构建八叉树</a:t>
            </a:r>
            <a:r>
              <a:rPr lang="en-US" altLang="zh-CN" sz="1600" dirty="0" err="1">
                <a:latin typeface="微软雅黑" panose="020B0503020204020204" pitchFamily="34" charset="-122"/>
                <a:ea typeface="微软雅黑" panose="020B0503020204020204" pitchFamily="34" charset="-122"/>
              </a:rPr>
              <a:t>Vcache</a:t>
            </a:r>
            <a:r>
              <a:rPr lang="zh-CN" altLang="en-US" sz="1600" dirty="0">
                <a:latin typeface="微软雅黑" panose="020B0503020204020204" pitchFamily="34" charset="-122"/>
                <a:ea typeface="微软雅黑" panose="020B0503020204020204" pitchFamily="34" charset="-122"/>
              </a:rPr>
              <a:t>，缓存前一轮迭代中的</a:t>
            </a:r>
            <a:r>
              <a:rPr lang="en-US" altLang="zh-CN" sz="1600" dirty="0">
                <a:latin typeface="微软雅黑" panose="020B0503020204020204" pitchFamily="34" charset="-122"/>
                <a:ea typeface="微软雅黑" panose="020B0503020204020204" pitchFamily="34" charset="-122"/>
              </a:rPr>
              <a:t>SDF</a:t>
            </a:r>
            <a:r>
              <a:rPr lang="zh-CN" altLang="en-US" sz="1600" dirty="0">
                <a:latin typeface="微软雅黑" panose="020B0503020204020204" pitchFamily="34" charset="-122"/>
                <a:ea typeface="微软雅黑" panose="020B0503020204020204" pitchFamily="34" charset="-122"/>
              </a:rPr>
              <a:t>预测。</a:t>
            </a:r>
            <a:endParaRPr lang="zh-CN" altLang="en-US" sz="1600" dirty="0">
              <a:latin typeface="微软雅黑" panose="020B0503020204020204" pitchFamily="34" charset="-122"/>
              <a:ea typeface="微软雅黑" panose="020B0503020204020204" pitchFamily="34" charset="-122"/>
            </a:endParaRPr>
          </a:p>
          <a:p>
            <a:pPr>
              <a:lnSpc>
                <a:spcPts val="2200"/>
              </a:lnSpc>
              <a:buFont typeface="+mj-lt"/>
              <a:buAutoNum type="arabicPeriod"/>
            </a:pPr>
            <a:r>
              <a:rPr lang="zh-CN" altLang="en-US" sz="1600" dirty="0">
                <a:latin typeface="微软雅黑" panose="020B0503020204020204" pitchFamily="34" charset="-122"/>
                <a:ea typeface="微软雅黑" panose="020B0503020204020204" pitchFamily="34" charset="-122"/>
              </a:rPr>
              <a:t>在每轮训练迭代中，从</a:t>
            </a:r>
            <a:r>
              <a:rPr lang="en-US" altLang="zh-CN" sz="1600" dirty="0" err="1">
                <a:latin typeface="微软雅黑" panose="020B0503020204020204" pitchFamily="34" charset="-122"/>
                <a:ea typeface="微软雅黑" panose="020B0503020204020204" pitchFamily="34" charset="-122"/>
              </a:rPr>
              <a:t>Vcache</a:t>
            </a:r>
            <a:r>
              <a:rPr lang="zh-CN" altLang="en-US" sz="1600" dirty="0">
                <a:latin typeface="微软雅黑" panose="020B0503020204020204" pitchFamily="34" charset="-122"/>
                <a:ea typeface="微软雅黑" panose="020B0503020204020204" pitchFamily="34" charset="-122"/>
              </a:rPr>
              <a:t>中查询表面位置</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，围绕该表面位置的一个窄区间内进行采样。</a:t>
            </a:r>
            <a:endParaRPr lang="zh-CN" altLang="en-US" sz="1600" dirty="0">
              <a:latin typeface="微软雅黑" panose="020B0503020204020204" pitchFamily="34" charset="-122"/>
              <a:ea typeface="微软雅黑" panose="020B0503020204020204" pitchFamily="34" charset="-122"/>
            </a:endParaRPr>
          </a:p>
          <a:p>
            <a:pPr>
              <a:lnSpc>
                <a:spcPts val="2200"/>
              </a:lnSpc>
              <a:buFont typeface="+mj-lt"/>
              <a:buAutoNum type="arabicPeriod"/>
            </a:pPr>
            <a:r>
              <a:rPr lang="zh-CN" altLang="en-US" sz="1600" dirty="0">
                <a:latin typeface="微软雅黑" panose="020B0503020204020204" pitchFamily="34" charset="-122"/>
                <a:ea typeface="微软雅黑" panose="020B0503020204020204" pitchFamily="34" charset="-122"/>
              </a:rPr>
              <a:t>根据新样本点重新预测</a:t>
            </a:r>
            <a:r>
              <a:rPr lang="en-US" altLang="zh-CN" sz="1600" dirty="0">
                <a:latin typeface="微软雅黑" panose="020B0503020204020204" pitchFamily="34" charset="-122"/>
                <a:ea typeface="微软雅黑" panose="020B0503020204020204" pitchFamily="34" charset="-122"/>
              </a:rPr>
              <a:t>SDF</a:t>
            </a:r>
            <a:r>
              <a:rPr lang="zh-CN" altLang="en-US" sz="1600" dirty="0">
                <a:latin typeface="微软雅黑" panose="020B0503020204020204" pitchFamily="34" charset="-122"/>
                <a:ea typeface="微软雅黑" panose="020B0503020204020204" pitchFamily="34" charset="-122"/>
              </a:rPr>
              <a:t>，缓存进入</a:t>
            </a:r>
            <a:r>
              <a:rPr lang="en-US" altLang="zh-CN" sz="1600" dirty="0" err="1">
                <a:latin typeface="微软雅黑" panose="020B0503020204020204" pitchFamily="34" charset="-122"/>
                <a:ea typeface="微软雅黑" panose="020B0503020204020204" pitchFamily="34" charset="-122"/>
              </a:rPr>
              <a:t>Vcache</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indent="457200">
              <a:lnSpc>
                <a:spcPts val="2200"/>
              </a:lnSpc>
            </a:pPr>
            <a:r>
              <a:rPr lang="zh-CN" altLang="en-US" sz="1600" dirty="0">
                <a:latin typeface="微软雅黑" panose="020B0503020204020204" pitchFamily="34" charset="-122"/>
                <a:ea typeface="微软雅黑" panose="020B0503020204020204" pitchFamily="34" charset="-122"/>
              </a:rPr>
              <a:t>缓存的表面位置提供了真实表面的位置的良好估计，使得网络可以在先前的估计上进一步提升自己。表面采样引导网络根据真实表面位置的采样点解释渲染颜色，允许网络更准确的贴合几何特征。</a:t>
            </a:r>
            <a:endParaRPr lang="en-US" altLang="zh-CN" sz="1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40617" y="805834"/>
            <a:ext cx="3097884" cy="2579027"/>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0617" y="3429000"/>
            <a:ext cx="3352736" cy="2579028"/>
          </a:xfrm>
          <a:prstGeom prst="rect">
            <a:avLst/>
          </a:prstGeom>
        </p:spPr>
      </p:pic>
      <p:sp>
        <p:nvSpPr>
          <p:cNvPr id="9" name="矩形 8"/>
          <p:cNvSpPr/>
          <p:nvPr/>
        </p:nvSpPr>
        <p:spPr>
          <a:xfrm>
            <a:off x="696000" y="1593222"/>
            <a:ext cx="5902051" cy="338554"/>
          </a:xfrm>
          <a:prstGeom prst="rect">
            <a:avLst/>
          </a:prstGeom>
        </p:spPr>
        <p:txBody>
          <a:bodyPr wrap="square">
            <a:spAutoFit/>
          </a:bodyPr>
          <a:lstStyle/>
          <a:p>
            <a:r>
              <a:rPr lang="en-US" altLang="zh-CN" sz="1600" b="1" dirty="0">
                <a:latin typeface="微软雅黑" panose="020B0503020204020204" pitchFamily="34" charset="-122"/>
                <a:ea typeface="微软雅黑" panose="020B0503020204020204" pitchFamily="34" charset="-122"/>
              </a:rPr>
              <a:t>Surface-guided sampling</a:t>
            </a:r>
            <a:r>
              <a:rPr lang="zh-CN" altLang="en-US" sz="1600" b="1" dirty="0">
                <a:latin typeface="微软雅黑" panose="020B0503020204020204" pitchFamily="34" charset="-122"/>
                <a:ea typeface="微软雅黑" panose="020B0503020204020204" pitchFamily="34" charset="-122"/>
              </a:rPr>
              <a:t>（表面采样）：</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599" y="4728767"/>
            <a:ext cx="12192000" cy="345414"/>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1043" y="4869000"/>
            <a:ext cx="12192000" cy="3263461"/>
            <a:chOff x="0" y="3429000"/>
            <a:chExt cx="12192000" cy="3429000"/>
          </a:xfrm>
          <a:solidFill>
            <a:schemeClr val="tx1">
              <a:lumMod val="95000"/>
              <a:lumOff val="5000"/>
            </a:schemeClr>
          </a:solidFill>
        </p:grpSpPr>
        <p:sp>
          <p:nvSpPr>
            <p:cNvPr id="10" name="矩形 9"/>
            <p:cNvSpPr/>
            <p:nvPr/>
          </p:nvSpPr>
          <p:spPr>
            <a:xfrm>
              <a:off x="0" y="3618000"/>
              <a:ext cx="12192000" cy="32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3429000"/>
              <a:ext cx="12192000" cy="3276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4296000" y="0"/>
            <a:ext cx="3600000" cy="189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216319" y="198070"/>
            <a:ext cx="3759362" cy="805792"/>
            <a:chOff x="4216319" y="198070"/>
            <a:chExt cx="3759362" cy="805792"/>
          </a:xfrm>
        </p:grpSpPr>
        <p:sp>
          <p:nvSpPr>
            <p:cNvPr id="12" name="矩形 11"/>
            <p:cNvSpPr/>
            <p:nvPr/>
          </p:nvSpPr>
          <p:spPr>
            <a:xfrm>
              <a:off x="4216319" y="198070"/>
              <a:ext cx="3759362"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Additional Details</a:t>
              </a:r>
              <a:endParaRPr lang="zh-CN" altLang="en-US" sz="3200" dirty="0">
                <a:latin typeface="迷你简汉真广标" panose="02010609000101010101" pitchFamily="49" charset="-122"/>
                <a:ea typeface="迷你简汉真广标" panose="02010609000101010101" pitchFamily="49" charset="-122"/>
              </a:endParaRPr>
            </a:p>
          </p:txBody>
        </p:sp>
        <p:sp>
          <p:nvSpPr>
            <p:cNvPr id="13" name="矩形 12"/>
            <p:cNvSpPr/>
            <p:nvPr/>
          </p:nvSpPr>
          <p:spPr>
            <a:xfrm>
              <a:off x="4538523" y="696085"/>
              <a:ext cx="184731" cy="307777"/>
            </a:xfrm>
            <a:prstGeom prst="rect">
              <a:avLst/>
            </a:prstGeom>
          </p:spPr>
          <p:txBody>
            <a:bodyPr wrap="none">
              <a:spAutoFit/>
            </a:bodyPr>
            <a:lstStyle/>
            <a:p>
              <a:endParaRPr lang="zh-CN" altLang="en-US" sz="1400" dirty="0">
                <a:latin typeface="造字工房悦黑体验版纤细体" pitchFamily="50" charset="-122"/>
                <a:ea typeface="造字工房悦黑体验版纤细体" pitchFamily="50" charset="-122"/>
              </a:endParaRPr>
            </a:p>
          </p:txBody>
        </p:sp>
      </p:grpSp>
      <p:sp>
        <p:nvSpPr>
          <p:cNvPr id="14" name="矩形 13"/>
          <p:cNvSpPr/>
          <p:nvPr/>
        </p:nvSpPr>
        <p:spPr>
          <a:xfrm>
            <a:off x="1234562" y="4987842"/>
            <a:ext cx="9180000" cy="2000548"/>
          </a:xfrm>
          <a:prstGeom prst="rect">
            <a:avLst/>
          </a:prstGeom>
        </p:spPr>
        <p:txBody>
          <a:bodyPr wrap="square">
            <a:spAutoFit/>
          </a:bodyPr>
          <a:lstStyle/>
          <a:p>
            <a:pPr algn="just">
              <a:buSzPct val="110000"/>
            </a:pPr>
            <a:r>
              <a:rPr lang="en-US" altLang="zh-CN" sz="1600" b="1" dirty="0">
                <a:solidFill>
                  <a:schemeClr val="bg1"/>
                </a:solidFill>
                <a:effectLst/>
                <a:latin typeface="微软雅黑" panose="020B0503020204020204" pitchFamily="34" charset="-122"/>
                <a:ea typeface="微软雅黑" panose="020B0503020204020204" pitchFamily="34" charset="-122"/>
              </a:rPr>
              <a:t>Segmentation Masks</a:t>
            </a:r>
            <a:endParaRPr lang="en-US" altLang="zh-CN" sz="1600" b="1" dirty="0">
              <a:solidFill>
                <a:schemeClr val="bg1"/>
              </a:solidFill>
              <a:effectLst/>
              <a:latin typeface="微软雅黑" panose="020B0503020204020204" pitchFamily="34" charset="-122"/>
              <a:ea typeface="微软雅黑" panose="020B0503020204020204" pitchFamily="34" charset="-122"/>
            </a:endParaRPr>
          </a:p>
          <a:p>
            <a:r>
              <a:rPr lang="zh-CN" altLang="en-US" sz="1600" dirty="0">
                <a:solidFill>
                  <a:schemeClr val="bg1"/>
                </a:solidFill>
                <a:latin typeface="微软雅黑" panose="020B0503020204020204" pitchFamily="34" charset="-122"/>
                <a:ea typeface="微软雅黑" panose="020B0503020204020204" pitchFamily="34" charset="-122"/>
              </a:rPr>
              <a:t>图像分割的技术，它通过识别图像中的不同对象或区域，将它们从图像中切割出来，并对每个对象或区域进行单独处理。</a:t>
            </a:r>
            <a:endParaRPr lang="zh-CN" altLang="en-US" sz="1600" dirty="0">
              <a:solidFill>
                <a:schemeClr val="bg1"/>
              </a:solidFill>
              <a:latin typeface="微软雅黑" panose="020B0503020204020204" pitchFamily="34" charset="-122"/>
              <a:ea typeface="微软雅黑" panose="020B0503020204020204" pitchFamily="34" charset="-122"/>
            </a:endParaRPr>
          </a:p>
          <a:p>
            <a:pPr>
              <a:buFont typeface="+mj-lt"/>
              <a:buAutoNum type="arabicPeriod"/>
            </a:pPr>
            <a:r>
              <a:rPr lang="zh-CN" altLang="en-US" sz="1600" dirty="0">
                <a:solidFill>
                  <a:schemeClr val="bg1"/>
                </a:solidFill>
                <a:latin typeface="微软雅黑" panose="020B0503020204020204" pitchFamily="34" charset="-122"/>
                <a:ea typeface="微软雅黑" panose="020B0503020204020204" pitchFamily="34" charset="-122"/>
              </a:rPr>
              <a:t>先使用目标检测方法（如</a:t>
            </a:r>
            <a:r>
              <a:rPr lang="en-US" altLang="zh-CN" sz="1600" dirty="0">
                <a:solidFill>
                  <a:schemeClr val="bg1"/>
                </a:solidFill>
                <a:latin typeface="微软雅黑" panose="020B0503020204020204" pitchFamily="34" charset="-122"/>
                <a:ea typeface="微软雅黑" panose="020B0503020204020204" pitchFamily="34" charset="-122"/>
              </a:rPr>
              <a:t>RCNN</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err="1">
                <a:solidFill>
                  <a:schemeClr val="bg1"/>
                </a:solidFill>
                <a:latin typeface="微软雅黑" panose="020B0503020204020204" pitchFamily="34" charset="-122"/>
                <a:ea typeface="微软雅黑" panose="020B0503020204020204" pitchFamily="34" charset="-122"/>
              </a:rPr>
              <a:t>DeepMask</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err="1">
                <a:solidFill>
                  <a:schemeClr val="bg1"/>
                </a:solidFill>
                <a:latin typeface="微软雅黑" panose="020B0503020204020204" pitchFamily="34" charset="-122"/>
                <a:ea typeface="微软雅黑" panose="020B0503020204020204" pitchFamily="34" charset="-122"/>
              </a:rPr>
              <a:t>MultiPath</a:t>
            </a:r>
            <a:r>
              <a:rPr lang="zh-CN" altLang="en-US" sz="1600" dirty="0">
                <a:solidFill>
                  <a:schemeClr val="bg1"/>
                </a:solidFill>
                <a:latin typeface="微软雅黑" panose="020B0503020204020204" pitchFamily="34" charset="-122"/>
                <a:ea typeface="微软雅黑" panose="020B0503020204020204" pitchFamily="34" charset="-122"/>
              </a:rPr>
              <a:t>等）识别出图像中潜在的目标候选对象。</a:t>
            </a:r>
            <a:endParaRPr lang="en-US" altLang="zh-CN" sz="1600" dirty="0">
              <a:solidFill>
                <a:schemeClr val="bg1"/>
              </a:solidFill>
              <a:latin typeface="微软雅黑" panose="020B0503020204020204" pitchFamily="34" charset="-122"/>
              <a:ea typeface="微软雅黑" panose="020B0503020204020204" pitchFamily="34" charset="-122"/>
            </a:endParaRPr>
          </a:p>
          <a:p>
            <a:pPr>
              <a:buFont typeface="+mj-lt"/>
              <a:buAutoNum type="arabicPeriod"/>
            </a:pPr>
            <a:r>
              <a:rPr lang="zh-CN" altLang="en-US" sz="1600" dirty="0">
                <a:solidFill>
                  <a:schemeClr val="bg1"/>
                </a:solidFill>
                <a:latin typeface="微软雅黑" panose="020B0503020204020204" pitchFamily="34" charset="-122"/>
                <a:ea typeface="微软雅黑" panose="020B0503020204020204" pitchFamily="34" charset="-122"/>
              </a:rPr>
              <a:t>然后将它们从原有的大图片中切割出来，形成带有目标候选对象的小图片</a:t>
            </a:r>
            <a:r>
              <a:rPr lang="en-US" altLang="zh-CN" sz="1600" dirty="0">
                <a:solidFill>
                  <a:schemeClr val="bg1"/>
                </a:solidFill>
                <a:latin typeface="微软雅黑" panose="020B0503020204020204" pitchFamily="34" charset="-122"/>
                <a:ea typeface="微软雅黑" panose="020B0503020204020204" pitchFamily="34" charset="-122"/>
              </a:rPr>
              <a:t>patch</a:t>
            </a:r>
            <a:r>
              <a:rPr lang="zh-CN" altLang="en-US"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a:p>
            <a:pPr>
              <a:buFont typeface="+mj-lt"/>
              <a:buAutoNum type="arabicPeriod"/>
            </a:pPr>
            <a:r>
              <a:rPr lang="zh-CN" altLang="en-US" sz="1600" dirty="0">
                <a:solidFill>
                  <a:schemeClr val="bg1"/>
                </a:solidFill>
                <a:latin typeface="微软雅黑" panose="020B0503020204020204" pitchFamily="34" charset="-122"/>
                <a:ea typeface="微软雅黑" panose="020B0503020204020204" pitchFamily="34" charset="-122"/>
              </a:rPr>
              <a:t>接着，通过目标检测技术对目标候选区域中的像素进行二分类，得到分割掩码。</a:t>
            </a:r>
            <a:endParaRPr lang="zh-CN" altLang="en-US" sz="1600" dirty="0">
              <a:solidFill>
                <a:schemeClr val="bg1"/>
              </a:solidFill>
              <a:latin typeface="微软雅黑" panose="020B0503020204020204" pitchFamily="34" charset="-122"/>
              <a:ea typeface="微软雅黑" panose="020B0503020204020204" pitchFamily="34" charset="-122"/>
            </a:endParaRPr>
          </a:p>
          <a:p>
            <a:pPr>
              <a:buFont typeface="+mj-lt"/>
              <a:buAutoNum type="arabicPeriod"/>
            </a:pPr>
            <a:endParaRPr lang="zh-CN" altLang="en-US" sz="1400" dirty="0">
              <a:solidFill>
                <a:schemeClr val="bg1"/>
              </a:solidFill>
            </a:endParaRPr>
          </a:p>
          <a:p>
            <a:pPr algn="just">
              <a:buSzPct val="110000"/>
            </a:pPr>
            <a:endParaRPr lang="en-US" altLang="zh-CN" sz="1400" dirty="0">
              <a:solidFill>
                <a:schemeClr val="bg1"/>
              </a:solidFill>
              <a:latin typeface="造字工房悦黑体验版纤细体" pitchFamily="50" charset="-122"/>
              <a:ea typeface="造字工房悦黑体验版纤细体" pitchFamily="50" charset="-122"/>
            </a:endParaRPr>
          </a:p>
        </p:txBody>
      </p:sp>
      <p:sp>
        <p:nvSpPr>
          <p:cNvPr id="16" name="椭圆 15"/>
          <p:cNvSpPr/>
          <p:nvPr/>
        </p:nvSpPr>
        <p:spPr>
          <a:xfrm>
            <a:off x="1213748" y="2518085"/>
            <a:ext cx="720000" cy="72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272232" y="3651407"/>
            <a:ext cx="3716939" cy="461665"/>
          </a:xfrm>
          <a:prstGeom prst="rect">
            <a:avLst/>
          </a:prstGeom>
        </p:spPr>
        <p:txBody>
          <a:bodyPr wrap="square">
            <a:spAutoFit/>
          </a:bodyPr>
          <a:lstStyle/>
          <a:p>
            <a:r>
              <a:rPr lang="en-US" altLang="zh-CN" sz="2400" dirty="0">
                <a:latin typeface="迷你简汉真广标" panose="02010609000101010101" pitchFamily="49" charset="-122"/>
                <a:ea typeface="迷你简汉真广标" panose="02010609000101010101" pitchFamily="49" charset="-122"/>
              </a:rPr>
              <a:t>Transient Objects</a:t>
            </a:r>
            <a:endParaRPr lang="zh-CN" altLang="en-US" sz="2400" dirty="0">
              <a:latin typeface="迷你简汉真广标" panose="02010609000101010101" pitchFamily="49" charset="-122"/>
              <a:ea typeface="迷你简汉真广标" panose="02010609000101010101" pitchFamily="49" charset="-122"/>
            </a:endParaRPr>
          </a:p>
        </p:txBody>
      </p:sp>
      <p:sp>
        <p:nvSpPr>
          <p:cNvPr id="18" name="矩形 17"/>
          <p:cNvSpPr/>
          <p:nvPr/>
        </p:nvSpPr>
        <p:spPr>
          <a:xfrm>
            <a:off x="1234562" y="4092278"/>
            <a:ext cx="9160594" cy="584775"/>
          </a:xfrm>
          <a:prstGeom prst="rect">
            <a:avLst/>
          </a:prstGeom>
        </p:spPr>
        <p:txBody>
          <a:bodyPr wrap="square">
            <a:spAutoFit/>
          </a:bodyPr>
          <a:lstStyle/>
          <a:p>
            <a:pPr algn="just"/>
            <a:r>
              <a:rPr lang="en-US" altLang="zh-CN" sz="1600" dirty="0">
                <a:latin typeface="微软雅黑" panose="020B0503020204020204" pitchFamily="34" charset="-122"/>
                <a:ea typeface="微软雅黑" panose="020B0503020204020204" pitchFamily="34" charset="-122"/>
              </a:rPr>
              <a:t>Transient </a:t>
            </a:r>
            <a:r>
              <a:rPr lang="en-US" altLang="zh-CN" sz="1600" dirty="0" err="1">
                <a:latin typeface="微软雅黑" panose="020B0503020204020204" pitchFamily="34" charset="-122"/>
                <a:ea typeface="微软雅黑" panose="020B0503020204020204" pitchFamily="34" charset="-122"/>
              </a:rPr>
              <a:t>NeRF</a:t>
            </a:r>
            <a:r>
              <a:rPr lang="zh-CN" altLang="en-US" sz="1600" dirty="0">
                <a:latin typeface="微软雅黑" panose="020B0503020204020204" pitchFamily="34" charset="-122"/>
                <a:ea typeface="微软雅黑" panose="020B0503020204020204" pitchFamily="34" charset="-122"/>
              </a:rPr>
              <a:t>决定了渲染颜色。因此最终的建模结果将依赖于</a:t>
            </a:r>
            <a:r>
              <a:rPr lang="en-US" altLang="zh-CN" sz="1600" dirty="0" err="1">
                <a:latin typeface="微软雅黑" panose="020B0503020204020204" pitchFamily="34" charset="-122"/>
                <a:ea typeface="微软雅黑" panose="020B0503020204020204" pitchFamily="34" charset="-122"/>
              </a:rPr>
              <a:t>NerF</a:t>
            </a:r>
            <a:r>
              <a:rPr lang="zh-CN" altLang="en-US" sz="1600" dirty="0">
                <a:latin typeface="微软雅黑" panose="020B0503020204020204" pitchFamily="34" charset="-122"/>
                <a:ea typeface="微软雅黑" panose="020B0503020204020204" pitchFamily="34" charset="-122"/>
              </a:rPr>
              <a:t>而非</a:t>
            </a:r>
            <a:r>
              <a:rPr lang="en-US" altLang="zh-CN" sz="1600" dirty="0">
                <a:latin typeface="微软雅黑" panose="020B0503020204020204" pitchFamily="34" charset="-122"/>
                <a:ea typeface="微软雅黑" panose="020B0503020204020204" pitchFamily="34" charset="-122"/>
              </a:rPr>
              <a:t>MLP d</a:t>
            </a:r>
            <a:r>
              <a:rPr lang="zh-CN" altLang="en-US" sz="1600" dirty="0">
                <a:latin typeface="微软雅黑" panose="020B0503020204020204" pitchFamily="34" charset="-122"/>
                <a:ea typeface="微软雅黑" panose="020B0503020204020204" pitchFamily="34" charset="-122"/>
              </a:rPr>
              <a:t>，因为后者的覆盖速度远远慢于前者。故采用了分段掩膜的技术</a:t>
            </a:r>
            <a:r>
              <a:rPr lang="en-US" altLang="zh-CN" sz="1600" dirty="0">
                <a:latin typeface="微软雅黑" panose="020B0503020204020204" pitchFamily="34" charset="-122"/>
                <a:ea typeface="微软雅黑" panose="020B0503020204020204" pitchFamily="34" charset="-122"/>
              </a:rPr>
              <a:t>(segmentation masks)</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7292" y="963232"/>
            <a:ext cx="2748708" cy="2597974"/>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000" y="867003"/>
            <a:ext cx="2677649" cy="2712890"/>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6000" y="874009"/>
            <a:ext cx="2771871" cy="272328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矩形 12"/>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4219994" y="189000"/>
            <a:ext cx="3676006" cy="840650"/>
            <a:chOff x="4219994" y="189000"/>
            <a:chExt cx="3676006" cy="840650"/>
          </a:xfrm>
        </p:grpSpPr>
        <p:sp>
          <p:nvSpPr>
            <p:cNvPr id="15" name="矩形 14"/>
            <p:cNvSpPr/>
            <p:nvPr/>
          </p:nvSpPr>
          <p:spPr>
            <a:xfrm>
              <a:off x="4219994" y="189000"/>
              <a:ext cx="3676006"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Additional Details</a:t>
              </a:r>
              <a:endParaRPr lang="zh-CN" altLang="en-US" sz="3200" dirty="0">
                <a:latin typeface="迷你简汉真广标" panose="02010609000101010101" pitchFamily="49" charset="-122"/>
                <a:ea typeface="迷你简汉真广标" panose="02010609000101010101" pitchFamily="49" charset="-122"/>
              </a:endParaRPr>
            </a:p>
          </p:txBody>
        </p:sp>
        <p:sp>
          <p:nvSpPr>
            <p:cNvPr id="16" name="矩形 15"/>
            <p:cNvSpPr/>
            <p:nvPr/>
          </p:nvSpPr>
          <p:spPr>
            <a:xfrm>
              <a:off x="4296000" y="721873"/>
              <a:ext cx="184731" cy="307777"/>
            </a:xfrm>
            <a:prstGeom prst="rect">
              <a:avLst/>
            </a:prstGeom>
          </p:spPr>
          <p:txBody>
            <a:bodyPr wrap="none">
              <a:spAutoFit/>
            </a:bodyPr>
            <a:lstStyle/>
            <a:p>
              <a:endParaRPr lang="zh-CN" altLang="en-US" sz="1400" dirty="0">
                <a:latin typeface="造字工房悦黑体验版纤细体" pitchFamily="50" charset="-122"/>
                <a:ea typeface="造字工房悦黑体验版纤细体" pitchFamily="50" charset="-122"/>
              </a:endParaRPr>
            </a:p>
          </p:txBody>
        </p:sp>
      </p:gr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6736" y="1089000"/>
            <a:ext cx="3604731" cy="5273714"/>
          </a:xfrm>
          <a:prstGeom prst="rect">
            <a:avLst/>
          </a:prstGeom>
        </p:spPr>
      </p:pic>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0205" y="735177"/>
            <a:ext cx="6378002" cy="275463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205" y="3609000"/>
            <a:ext cx="6378002" cy="306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矩形 4"/>
          <p:cNvSpPr/>
          <p:nvPr/>
        </p:nvSpPr>
        <p:spPr>
          <a:xfrm>
            <a:off x="1387500" y="4795289"/>
            <a:ext cx="9382100" cy="1976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451469" y="339526"/>
            <a:ext cx="3406702" cy="769441"/>
          </a:xfrm>
          <a:prstGeom prst="rect">
            <a:avLst/>
          </a:prstGeom>
        </p:spPr>
        <p:txBody>
          <a:bodyPr wrap="none">
            <a:spAutoFit/>
          </a:bodyPr>
          <a:lstStyle/>
          <a:p>
            <a:r>
              <a:rPr lang="en-US" altLang="zh-CN" sz="4400" b="1" spc="600" dirty="0">
                <a:latin typeface="迷你简汉真广标" panose="02010609000101010101" pitchFamily="49" charset="-122"/>
                <a:ea typeface="迷你简汉真广标" panose="02010609000101010101" pitchFamily="49" charset="-122"/>
              </a:rPr>
              <a:t>contents</a:t>
            </a:r>
            <a:endParaRPr lang="zh-CN" altLang="en-US" sz="4400" b="1" spc="600" dirty="0">
              <a:latin typeface="迷你简汉真广标" panose="02010609000101010101" pitchFamily="49" charset="-122"/>
              <a:ea typeface="迷你简汉真广标" panose="02010609000101010101" pitchFamily="49" charset="-122"/>
            </a:endParaRPr>
          </a:p>
        </p:txBody>
      </p:sp>
      <p:grpSp>
        <p:nvGrpSpPr>
          <p:cNvPr id="11" name="组合 10"/>
          <p:cNvGrpSpPr/>
          <p:nvPr/>
        </p:nvGrpSpPr>
        <p:grpSpPr>
          <a:xfrm>
            <a:off x="1387500" y="2401955"/>
            <a:ext cx="9396000" cy="432421"/>
            <a:chOff x="1398000" y="1592579"/>
            <a:chExt cx="9396000" cy="432421"/>
          </a:xfrm>
          <a:solidFill>
            <a:schemeClr val="tx1">
              <a:lumMod val="95000"/>
              <a:lumOff val="5000"/>
            </a:schemeClr>
          </a:solidFill>
        </p:grpSpPr>
        <p:sp>
          <p:nvSpPr>
            <p:cNvPr id="7" name="矩形 6"/>
            <p:cNvSpPr/>
            <p:nvPr/>
          </p:nvSpPr>
          <p:spPr>
            <a:xfrm>
              <a:off x="1398000" y="1989000"/>
              <a:ext cx="9396000" cy="36000"/>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98000" y="1592579"/>
              <a:ext cx="330960" cy="413335"/>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5036244" y="1602707"/>
              <a:ext cx="330960" cy="413335"/>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10463040" y="1592579"/>
              <a:ext cx="330960" cy="413335"/>
            </a:xfrm>
            <a:prstGeom prst="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397280" y="2445958"/>
            <a:ext cx="321180" cy="369332"/>
          </a:xfrm>
          <a:prstGeom prst="rect">
            <a:avLst/>
          </a:prstGeom>
          <a:solidFill>
            <a:schemeClr val="tx1">
              <a:lumMod val="95000"/>
              <a:lumOff val="5000"/>
            </a:schemeClr>
          </a:solidFill>
          <a:ln>
            <a:solidFill>
              <a:schemeClr val="tx1">
                <a:lumMod val="95000"/>
                <a:lumOff val="5000"/>
              </a:schemeClr>
            </a:solidFill>
          </a:ln>
        </p:spPr>
        <p:txBody>
          <a:bodyPr wrap="square" rtlCol="0">
            <a:spAutoFit/>
          </a:bodyPr>
          <a:lstStyle/>
          <a:p>
            <a:r>
              <a:rPr lang="en-US" altLang="zh-CN" b="1" dirty="0">
                <a:solidFill>
                  <a:schemeClr val="bg1">
                    <a:lumMod val="95000"/>
                  </a:schemeClr>
                </a:solidFill>
                <a:latin typeface="微软雅黑 Light" panose="020B0502040204020203" pitchFamily="34" charset="-122"/>
                <a:ea typeface="微软雅黑 Light" panose="020B0502040204020203" pitchFamily="34" charset="-122"/>
              </a:rPr>
              <a:t>1</a:t>
            </a:r>
            <a:endParaRPr lang="zh-CN" altLang="en-US" b="1"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10452540" y="2417881"/>
            <a:ext cx="321180" cy="369332"/>
          </a:xfrm>
          <a:prstGeom prst="rect">
            <a:avLst/>
          </a:prstGeom>
          <a:solidFill>
            <a:schemeClr val="tx1">
              <a:lumMod val="95000"/>
              <a:lumOff val="5000"/>
            </a:schemeClr>
          </a:solidFill>
          <a:ln>
            <a:solidFill>
              <a:schemeClr val="tx1">
                <a:lumMod val="95000"/>
                <a:lumOff val="5000"/>
              </a:schemeClr>
            </a:solidFill>
          </a:ln>
        </p:spPr>
        <p:txBody>
          <a:bodyPr wrap="square" rtlCol="0">
            <a:spAutoFit/>
          </a:bodyPr>
          <a:lstStyle/>
          <a:p>
            <a:r>
              <a:rPr lang="en-US" altLang="zh-CN" b="1" dirty="0">
                <a:solidFill>
                  <a:schemeClr val="bg1">
                    <a:lumMod val="95000"/>
                  </a:schemeClr>
                </a:solidFill>
                <a:latin typeface="微软雅黑 Light" panose="020B0502040204020203" pitchFamily="34" charset="-122"/>
                <a:ea typeface="微软雅黑 Light" panose="020B0502040204020203" pitchFamily="34" charset="-122"/>
              </a:rPr>
              <a:t>6</a:t>
            </a:r>
            <a:endParaRPr lang="zh-CN" altLang="en-US" b="1"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3211512" y="2420564"/>
            <a:ext cx="321180" cy="369332"/>
          </a:xfrm>
          <a:prstGeom prst="rect">
            <a:avLst/>
          </a:prstGeom>
          <a:solidFill>
            <a:schemeClr val="tx1">
              <a:lumMod val="95000"/>
              <a:lumOff val="5000"/>
            </a:schemeClr>
          </a:solidFill>
          <a:ln>
            <a:solidFill>
              <a:schemeClr val="tx1">
                <a:lumMod val="95000"/>
                <a:lumOff val="5000"/>
              </a:schemeClr>
            </a:solidFill>
          </a:ln>
        </p:spPr>
        <p:txBody>
          <a:bodyPr wrap="square" rtlCol="0">
            <a:spAutoFit/>
          </a:bodyPr>
          <a:lstStyle/>
          <a:p>
            <a:r>
              <a:rPr lang="en-US" altLang="zh-CN" b="1" dirty="0">
                <a:solidFill>
                  <a:schemeClr val="bg1">
                    <a:lumMod val="95000"/>
                  </a:schemeClr>
                </a:solidFill>
                <a:latin typeface="微软雅黑 Light" panose="020B0502040204020203" pitchFamily="34" charset="-122"/>
                <a:ea typeface="微软雅黑 Light" panose="020B0502040204020203" pitchFamily="34" charset="-122"/>
              </a:rPr>
              <a:t>2</a:t>
            </a:r>
            <a:endParaRPr lang="zh-CN" altLang="en-US" b="1"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8" name="矩形 17"/>
          <p:cNvSpPr/>
          <p:nvPr/>
        </p:nvSpPr>
        <p:spPr>
          <a:xfrm>
            <a:off x="1387500" y="4777289"/>
            <a:ext cx="9396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7149" y="2963722"/>
            <a:ext cx="2435543" cy="523220"/>
          </a:xfrm>
          <a:prstGeom prst="rect">
            <a:avLst/>
          </a:prstGeom>
        </p:spPr>
        <p:txBody>
          <a:bodyPr wrap="square">
            <a:spAutoFit/>
          </a:bodyPr>
          <a:lstStyle/>
          <a:p>
            <a:r>
              <a:rPr lang="en-US" altLang="zh-CN" sz="1400" dirty="0">
                <a:latin typeface="造字工房悦黑体验版纤细体" pitchFamily="50" charset="-122"/>
                <a:ea typeface="造字工房悦黑体验版纤细体" pitchFamily="50" charset="-122"/>
              </a:rPr>
              <a:t>Research </a:t>
            </a:r>
            <a:endParaRPr lang="en-US" altLang="zh-CN" sz="1400" dirty="0">
              <a:latin typeface="造字工房悦黑体验版纤细体" pitchFamily="50" charset="-122"/>
              <a:ea typeface="造字工房悦黑体验版纤细体" pitchFamily="50" charset="-122"/>
            </a:endParaRPr>
          </a:p>
          <a:p>
            <a:r>
              <a:rPr lang="en-US" altLang="zh-CN" sz="1400" dirty="0">
                <a:latin typeface="造字工房悦黑体验版纤细体" pitchFamily="50" charset="-122"/>
                <a:ea typeface="造字工房悦黑体验版纤细体" pitchFamily="50" charset="-122"/>
              </a:rPr>
              <a:t>Motivation</a:t>
            </a:r>
            <a:endParaRPr lang="zh-CN" altLang="en-US" sz="1400" dirty="0">
              <a:latin typeface="幼圆" panose="02010509060101010101" pitchFamily="49" charset="-122"/>
              <a:ea typeface="造字工房悦黑体验版纤细体"/>
            </a:endParaRPr>
          </a:p>
        </p:txBody>
      </p:sp>
      <p:sp>
        <p:nvSpPr>
          <p:cNvPr id="19" name="矩形 18"/>
          <p:cNvSpPr/>
          <p:nvPr/>
        </p:nvSpPr>
        <p:spPr>
          <a:xfrm>
            <a:off x="2921161" y="2935681"/>
            <a:ext cx="2435543" cy="523220"/>
          </a:xfrm>
          <a:prstGeom prst="rect">
            <a:avLst/>
          </a:prstGeom>
        </p:spPr>
        <p:txBody>
          <a:bodyPr wrap="square">
            <a:spAutoFit/>
          </a:bodyPr>
          <a:lstStyle/>
          <a:p>
            <a:r>
              <a:rPr lang="en-US" altLang="zh-CN" sz="1400" dirty="0">
                <a:latin typeface="造字工房悦黑体验版纤细体" pitchFamily="50" charset="-122"/>
                <a:ea typeface="造字工房悦黑体验版纤细体" pitchFamily="50" charset="-122"/>
              </a:rPr>
              <a:t>Research</a:t>
            </a:r>
            <a:endParaRPr lang="en-US" altLang="zh-CN" sz="1400" dirty="0">
              <a:latin typeface="造字工房悦黑体验版纤细体" pitchFamily="50" charset="-122"/>
              <a:ea typeface="造字工房悦黑体验版纤细体" pitchFamily="50" charset="-122"/>
            </a:endParaRPr>
          </a:p>
          <a:p>
            <a:r>
              <a:rPr lang="en-US" altLang="zh-CN" sz="1400" dirty="0">
                <a:latin typeface="造字工房悦黑体验版纤细体" pitchFamily="50" charset="-122"/>
                <a:ea typeface="造字工房悦黑体验版纤细体" pitchFamily="50" charset="-122"/>
              </a:rPr>
              <a:t>Background</a:t>
            </a:r>
            <a:endParaRPr lang="zh-CN" altLang="en-US" sz="1400" dirty="0">
              <a:latin typeface="造字工房悦黑体验版纤细体" pitchFamily="50" charset="-122"/>
              <a:ea typeface="造字工房悦黑体验版纤细体" pitchFamily="50" charset="-122"/>
            </a:endParaRPr>
          </a:p>
        </p:txBody>
      </p:sp>
      <p:sp>
        <p:nvSpPr>
          <p:cNvPr id="20" name="矩形 19"/>
          <p:cNvSpPr/>
          <p:nvPr/>
        </p:nvSpPr>
        <p:spPr>
          <a:xfrm>
            <a:off x="4768957" y="2951281"/>
            <a:ext cx="2435543" cy="523220"/>
          </a:xfrm>
          <a:prstGeom prst="rect">
            <a:avLst/>
          </a:prstGeom>
        </p:spPr>
        <p:txBody>
          <a:bodyPr wrap="square">
            <a:spAutoFit/>
          </a:bodyPr>
          <a:lstStyle/>
          <a:p>
            <a:r>
              <a:rPr lang="en-US" altLang="zh-CN" sz="1400" dirty="0">
                <a:latin typeface="造字工房悦黑体验版纤细体" pitchFamily="50" charset="-122"/>
                <a:ea typeface="造字工房悦黑体验版纤细体" pitchFamily="50" charset="-122"/>
              </a:rPr>
              <a:t>Research</a:t>
            </a:r>
            <a:endParaRPr lang="en-US" altLang="zh-CN" sz="1400" dirty="0">
              <a:latin typeface="造字工房悦黑体验版纤细体" pitchFamily="50" charset="-122"/>
              <a:ea typeface="造字工房悦黑体验版纤细体" pitchFamily="50" charset="-122"/>
            </a:endParaRPr>
          </a:p>
          <a:p>
            <a:r>
              <a:rPr lang="en-US" altLang="zh-CN" sz="1400" dirty="0">
                <a:latin typeface="造字工房悦黑体验版纤细体" pitchFamily="50" charset="-122"/>
                <a:ea typeface="造字工房悦黑体验版纤细体" pitchFamily="50" charset="-122"/>
              </a:rPr>
              <a:t>Method</a:t>
            </a:r>
            <a:endParaRPr lang="zh-CN" altLang="en-US" sz="1400" dirty="0">
              <a:latin typeface="造字工房悦黑体验版纤细体" pitchFamily="50" charset="-122"/>
              <a:ea typeface="造字工房悦黑体验版纤细体" pitchFamily="50" charset="-122"/>
            </a:endParaRPr>
          </a:p>
        </p:txBody>
      </p:sp>
      <p:sp>
        <p:nvSpPr>
          <p:cNvPr id="2" name="文本框 1"/>
          <p:cNvSpPr txBox="1"/>
          <p:nvPr/>
        </p:nvSpPr>
        <p:spPr>
          <a:xfrm>
            <a:off x="5045138" y="2441877"/>
            <a:ext cx="883350" cy="646331"/>
          </a:xfrm>
          <a:prstGeom prst="rect">
            <a:avLst/>
          </a:prstGeom>
          <a:noFill/>
        </p:spPr>
        <p:txBody>
          <a:bodyPr wrap="square" rtlCol="0">
            <a:spAutoFit/>
          </a:bodyPr>
          <a:lstStyle/>
          <a:p>
            <a:r>
              <a:rPr lang="en-US" altLang="zh-CN" b="1" dirty="0">
                <a:solidFill>
                  <a:schemeClr val="bg1">
                    <a:lumMod val="95000"/>
                  </a:schemeClr>
                </a:solidFill>
                <a:latin typeface="微软雅黑 Light" panose="020B0502040204020203" pitchFamily="34" charset="-122"/>
                <a:ea typeface="微软雅黑 Light" panose="020B0502040204020203" pitchFamily="34" charset="-122"/>
              </a:rPr>
              <a:t>3</a:t>
            </a:r>
            <a:endParaRPr lang="zh-CN" altLang="en-US" b="1" dirty="0">
              <a:solidFill>
                <a:schemeClr val="bg1">
                  <a:lumMod val="95000"/>
                </a:schemeClr>
              </a:solidFill>
              <a:latin typeface="微软雅黑 Light" panose="020B0502040204020203" pitchFamily="34" charset="-122"/>
              <a:ea typeface="微软雅黑 Light" panose="020B0502040204020203" pitchFamily="34" charset="-122"/>
            </a:endParaRPr>
          </a:p>
          <a:p>
            <a:endParaRPr lang="zh-CN" altLang="en-US" dirty="0"/>
          </a:p>
        </p:txBody>
      </p:sp>
      <p:sp>
        <p:nvSpPr>
          <p:cNvPr id="15" name="文本框 14"/>
          <p:cNvSpPr txBox="1"/>
          <p:nvPr/>
        </p:nvSpPr>
        <p:spPr>
          <a:xfrm>
            <a:off x="6933210" y="2423120"/>
            <a:ext cx="321180" cy="369332"/>
          </a:xfrm>
          <a:prstGeom prst="rect">
            <a:avLst/>
          </a:prstGeom>
          <a:solidFill>
            <a:schemeClr val="tx1">
              <a:lumMod val="95000"/>
              <a:lumOff val="5000"/>
            </a:schemeClr>
          </a:solidFill>
          <a:ln>
            <a:solidFill>
              <a:schemeClr val="tx1">
                <a:lumMod val="95000"/>
                <a:lumOff val="5000"/>
              </a:schemeClr>
            </a:solidFill>
          </a:ln>
        </p:spPr>
        <p:txBody>
          <a:bodyPr wrap="square" rtlCol="0">
            <a:spAutoFit/>
          </a:bodyPr>
          <a:lstStyle/>
          <a:p>
            <a:r>
              <a:rPr lang="en-US" altLang="zh-CN" b="1" dirty="0">
                <a:solidFill>
                  <a:schemeClr val="bg1">
                    <a:lumMod val="95000"/>
                  </a:schemeClr>
                </a:solidFill>
                <a:latin typeface="微软雅黑 Light" panose="020B0502040204020203" pitchFamily="34" charset="-122"/>
                <a:ea typeface="微软雅黑 Light" panose="020B0502040204020203" pitchFamily="34" charset="-122"/>
              </a:rPr>
              <a:t>4</a:t>
            </a:r>
            <a:endParaRPr lang="zh-CN" altLang="en-US" b="1"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8748225" y="2435461"/>
            <a:ext cx="321180" cy="369332"/>
          </a:xfrm>
          <a:prstGeom prst="rect">
            <a:avLst/>
          </a:prstGeom>
          <a:solidFill>
            <a:schemeClr val="tx1">
              <a:lumMod val="95000"/>
              <a:lumOff val="5000"/>
            </a:schemeClr>
          </a:solidFill>
          <a:ln>
            <a:solidFill>
              <a:schemeClr val="tx1">
                <a:lumMod val="95000"/>
                <a:lumOff val="5000"/>
              </a:schemeClr>
            </a:solidFill>
          </a:ln>
        </p:spPr>
        <p:txBody>
          <a:bodyPr wrap="square" rtlCol="0">
            <a:spAutoFit/>
          </a:bodyPr>
          <a:lstStyle/>
          <a:p>
            <a:r>
              <a:rPr lang="en-US" altLang="zh-CN" b="1" dirty="0">
                <a:solidFill>
                  <a:schemeClr val="bg1">
                    <a:lumMod val="95000"/>
                  </a:schemeClr>
                </a:solidFill>
                <a:latin typeface="微软雅黑 Light" panose="020B0502040204020203" pitchFamily="34" charset="-122"/>
                <a:ea typeface="微软雅黑 Light" panose="020B0502040204020203" pitchFamily="34" charset="-122"/>
              </a:rPr>
              <a:t>5</a:t>
            </a:r>
            <a:endParaRPr lang="zh-CN" altLang="en-US" b="1" dirty="0">
              <a:solidFill>
                <a:schemeClr val="bg1">
                  <a:lumMod val="95000"/>
                </a:schemeClr>
              </a:solidFill>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6375994" y="2951281"/>
            <a:ext cx="1980000" cy="800219"/>
          </a:xfrm>
          <a:prstGeom prst="rect">
            <a:avLst/>
          </a:prstGeom>
          <a:noFill/>
        </p:spPr>
        <p:txBody>
          <a:bodyPr wrap="square" rtlCol="0">
            <a:spAutoFit/>
          </a:bodyPr>
          <a:lstStyle/>
          <a:p>
            <a:r>
              <a:rPr lang="en-US" altLang="zh-CN" sz="1400" dirty="0">
                <a:latin typeface="迷你简汉真广标" panose="02010609000101010101" pitchFamily="49" charset="-122"/>
                <a:ea typeface="迷你简汉真广标" panose="02010609000101010101" pitchFamily="49" charset="-122"/>
              </a:rPr>
              <a:t>Heritage-Recon</a:t>
            </a:r>
            <a:endParaRPr lang="en-US" altLang="zh-CN" sz="1400" dirty="0">
              <a:latin typeface="迷你简汉真广标" panose="02010609000101010101" pitchFamily="49" charset="-122"/>
              <a:ea typeface="迷你简汉真广标" panose="02010609000101010101" pitchFamily="49" charset="-122"/>
            </a:endParaRPr>
          </a:p>
          <a:p>
            <a:r>
              <a:rPr lang="en-US" altLang="zh-CN" sz="1400" dirty="0">
                <a:latin typeface="迷你简汉真广标" panose="02010609000101010101" pitchFamily="49" charset="-122"/>
                <a:ea typeface="迷你简汉真广标" panose="02010609000101010101" pitchFamily="49" charset="-122"/>
              </a:rPr>
              <a:t>Benchmark</a:t>
            </a:r>
            <a:endParaRPr lang="zh-CN" altLang="en-US" sz="1400" dirty="0">
              <a:latin typeface="迷你简汉真广标" panose="02010609000101010101" pitchFamily="49" charset="-122"/>
              <a:ea typeface="迷你简汉真广标" panose="02010609000101010101" pitchFamily="49" charset="-122"/>
            </a:endParaRPr>
          </a:p>
          <a:p>
            <a:endParaRPr lang="zh-CN" altLang="en-US" dirty="0"/>
          </a:p>
        </p:txBody>
      </p:sp>
      <p:sp>
        <p:nvSpPr>
          <p:cNvPr id="21" name="文本框 20"/>
          <p:cNvSpPr txBox="1"/>
          <p:nvPr/>
        </p:nvSpPr>
        <p:spPr>
          <a:xfrm>
            <a:off x="8399402" y="3003322"/>
            <a:ext cx="1340006" cy="307777"/>
          </a:xfrm>
          <a:prstGeom prst="rect">
            <a:avLst/>
          </a:prstGeom>
          <a:noFill/>
        </p:spPr>
        <p:txBody>
          <a:bodyPr wrap="square" rtlCol="0">
            <a:spAutoFit/>
          </a:bodyPr>
          <a:lstStyle/>
          <a:p>
            <a:r>
              <a:rPr lang="en-US" altLang="zh-CN" sz="1400" dirty="0">
                <a:latin typeface="迷你简汉真广标" panose="02010609000101010101" pitchFamily="49" charset="-122"/>
                <a:ea typeface="迷你简汉真广标" panose="02010609000101010101" pitchFamily="49" charset="-122"/>
              </a:rPr>
              <a:t>Evaluation</a:t>
            </a:r>
            <a:endParaRPr lang="zh-CN" altLang="en-US" sz="1400" dirty="0">
              <a:latin typeface="迷你简汉真广标" panose="02010609000101010101" pitchFamily="49" charset="-122"/>
              <a:ea typeface="迷你简汉真广标" panose="02010609000101010101" pitchFamily="49" charset="-122"/>
            </a:endParaRPr>
          </a:p>
        </p:txBody>
      </p:sp>
      <p:sp>
        <p:nvSpPr>
          <p:cNvPr id="23" name="文本框 22"/>
          <p:cNvSpPr txBox="1"/>
          <p:nvPr/>
        </p:nvSpPr>
        <p:spPr>
          <a:xfrm>
            <a:off x="10160408" y="2921168"/>
            <a:ext cx="1403460" cy="1015663"/>
          </a:xfrm>
          <a:prstGeom prst="rect">
            <a:avLst/>
          </a:prstGeom>
          <a:noFill/>
        </p:spPr>
        <p:txBody>
          <a:bodyPr wrap="square" rtlCol="0">
            <a:spAutoFit/>
          </a:bodyPr>
          <a:lstStyle/>
          <a:p>
            <a:r>
              <a:rPr lang="en-US" altLang="zh-CN" sz="1400" dirty="0">
                <a:latin typeface="迷你简汉真广标" panose="02010609000101010101" pitchFamily="49" charset="-122"/>
                <a:ea typeface="迷你简汉真广标" panose="02010609000101010101" pitchFamily="49" charset="-122"/>
              </a:rPr>
              <a:t>Limitations</a:t>
            </a:r>
            <a:endParaRPr lang="en-US" altLang="zh-CN" sz="1400" dirty="0">
              <a:latin typeface="迷你简汉真广标" panose="02010609000101010101" pitchFamily="49" charset="-122"/>
              <a:ea typeface="迷你简汉真广标" panose="02010609000101010101" pitchFamily="49" charset="-122"/>
            </a:endParaRPr>
          </a:p>
          <a:p>
            <a:r>
              <a:rPr lang="en-US" altLang="zh-CN" sz="1400" dirty="0">
                <a:latin typeface="迷你简汉真广标" panose="02010609000101010101" pitchFamily="49" charset="-122"/>
                <a:ea typeface="迷你简汉真广标" panose="02010609000101010101" pitchFamily="49" charset="-122"/>
              </a:rPr>
              <a:t>And</a:t>
            </a:r>
            <a:endParaRPr lang="en-US" altLang="zh-CN" sz="1400" dirty="0">
              <a:latin typeface="迷你简汉真广标" panose="02010609000101010101" pitchFamily="49" charset="-122"/>
              <a:ea typeface="迷你简汉真广标" panose="02010609000101010101" pitchFamily="49" charset="-122"/>
            </a:endParaRPr>
          </a:p>
          <a:p>
            <a:r>
              <a:rPr lang="en-US" altLang="zh-CN" sz="1400" dirty="0">
                <a:latin typeface="迷你简汉真广标" panose="02010609000101010101" pitchFamily="49" charset="-122"/>
                <a:ea typeface="迷你简汉真广标" panose="02010609000101010101" pitchFamily="49" charset="-122"/>
              </a:rPr>
              <a:t>Conclusions</a:t>
            </a:r>
            <a:endParaRPr lang="zh-CN" altLang="en-US" sz="1400" dirty="0">
              <a:latin typeface="迷你简汉真广标" panose="02010609000101010101" pitchFamily="49" charset="-122"/>
              <a:ea typeface="迷你简汉真广标" panose="02010609000101010101" pitchFamily="49" charset="-122"/>
            </a:endParaRP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矩形 23"/>
          <p:cNvSpPr/>
          <p:nvPr/>
        </p:nvSpPr>
        <p:spPr>
          <a:xfrm>
            <a:off x="6996000" y="0"/>
            <a:ext cx="360000" cy="6858000"/>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176000" y="0"/>
            <a:ext cx="5016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056000" y="3795426"/>
            <a:ext cx="10260000" cy="1938992"/>
          </a:xfrm>
          <a:prstGeom prst="rect">
            <a:avLst/>
          </a:prstGeom>
          <a:noFill/>
        </p:spPr>
        <p:txBody>
          <a:bodyPr wrap="square" rtlCol="0">
            <a:spAutoFit/>
          </a:bodyPr>
          <a:lstStyle/>
          <a:p>
            <a:r>
              <a:rPr lang="en-US" altLang="zh-CN" sz="6000" dirty="0">
                <a:latin typeface="迷你简汉真广标" panose="02010609000101010101" pitchFamily="49" charset="-122"/>
                <a:ea typeface="迷你简汉真广标" panose="02010609000101010101" pitchFamily="49" charset="-122"/>
              </a:rPr>
              <a:t>Heritage-Recon</a:t>
            </a:r>
            <a:endParaRPr lang="en-US" altLang="zh-CN" sz="6000" dirty="0">
              <a:latin typeface="迷你简汉真广标" panose="02010609000101010101" pitchFamily="49" charset="-122"/>
              <a:ea typeface="迷你简汉真广标" panose="02010609000101010101" pitchFamily="49" charset="-122"/>
            </a:endParaRPr>
          </a:p>
          <a:p>
            <a:r>
              <a:rPr lang="en-US" altLang="zh-CN" sz="6000" dirty="0">
                <a:latin typeface="迷你简汉真广标" panose="02010609000101010101" pitchFamily="49" charset="-122"/>
                <a:ea typeface="迷你简汉真广标" panose="02010609000101010101" pitchFamily="49" charset="-122"/>
              </a:rPr>
              <a:t>Benchmark</a:t>
            </a:r>
            <a:endParaRPr lang="zh-CN" altLang="en-US" sz="6000" dirty="0">
              <a:latin typeface="迷你简汉真广标" panose="02010609000101010101" pitchFamily="49" charset="-122"/>
              <a:ea typeface="迷你简汉真广标" panose="0201060900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3646123" y="271480"/>
            <a:ext cx="5696175" cy="732382"/>
            <a:chOff x="3646123" y="271480"/>
            <a:chExt cx="5696175" cy="732382"/>
          </a:xfrm>
        </p:grpSpPr>
        <p:sp>
          <p:nvSpPr>
            <p:cNvPr id="12" name="矩形 11"/>
            <p:cNvSpPr/>
            <p:nvPr/>
          </p:nvSpPr>
          <p:spPr>
            <a:xfrm>
              <a:off x="3646123" y="271480"/>
              <a:ext cx="5696175" cy="584775"/>
            </a:xfrm>
            <a:prstGeom prst="rect">
              <a:avLst/>
            </a:prstGeom>
          </p:spPr>
          <p:txBody>
            <a:bodyPr wrap="none">
              <a:spAutoFit/>
            </a:bodyPr>
            <a:lstStyle/>
            <a:p>
              <a:r>
                <a:rPr lang="en-US" altLang="zh-CN" sz="3200" dirty="0" err="1">
                  <a:latin typeface="迷你简汉真广标" panose="02010609000101010101" pitchFamily="49" charset="-122"/>
                  <a:ea typeface="迷你简汉真广标" panose="02010609000101010101" pitchFamily="49" charset="-122"/>
                </a:rPr>
                <a:t>Heratage</a:t>
              </a:r>
              <a:r>
                <a:rPr lang="en-US" altLang="zh-CN" sz="3200" dirty="0">
                  <a:latin typeface="迷你简汉真广标" panose="02010609000101010101" pitchFamily="49" charset="-122"/>
                  <a:ea typeface="迷你简汉真广标" panose="02010609000101010101" pitchFamily="49" charset="-122"/>
                </a:rPr>
                <a:t>-Recon Benchmark</a:t>
              </a:r>
              <a:endParaRPr lang="zh-CN" altLang="en-US" sz="3200" dirty="0">
                <a:latin typeface="迷你简汉真广标" panose="02010609000101010101" pitchFamily="49" charset="-122"/>
                <a:ea typeface="迷你简汉真广标" panose="02010609000101010101" pitchFamily="49" charset="-122"/>
              </a:endParaRPr>
            </a:p>
          </p:txBody>
        </p:sp>
        <p:sp>
          <p:nvSpPr>
            <p:cNvPr id="13" name="矩形 12"/>
            <p:cNvSpPr/>
            <p:nvPr/>
          </p:nvSpPr>
          <p:spPr>
            <a:xfrm>
              <a:off x="4538523" y="696085"/>
              <a:ext cx="184731" cy="307777"/>
            </a:xfrm>
            <a:prstGeom prst="rect">
              <a:avLst/>
            </a:prstGeom>
          </p:spPr>
          <p:txBody>
            <a:bodyPr wrap="none">
              <a:spAutoFit/>
            </a:bodyPr>
            <a:lstStyle/>
            <a:p>
              <a:endParaRPr lang="zh-CN" altLang="en-US" sz="1400" dirty="0">
                <a:latin typeface="造字工房悦黑体验版纤细体" pitchFamily="50" charset="-122"/>
                <a:ea typeface="造字工房悦黑体验版纤细体" pitchFamily="50" charset="-122"/>
              </a:endParaRPr>
            </a:p>
          </p:txBody>
        </p:sp>
      </p:grpSp>
      <p:sp>
        <p:nvSpPr>
          <p:cNvPr id="15" name="矩形 14"/>
          <p:cNvSpPr/>
          <p:nvPr/>
        </p:nvSpPr>
        <p:spPr>
          <a:xfrm>
            <a:off x="1346841" y="2822122"/>
            <a:ext cx="6549159" cy="1984646"/>
          </a:xfrm>
          <a:prstGeom prst="rect">
            <a:avLst/>
          </a:prstGeom>
        </p:spPr>
        <p:txBody>
          <a:bodyPr wrap="square">
            <a:spAutoFit/>
          </a:bodyPr>
          <a:lstStyle/>
          <a:p>
            <a:pPr indent="457200">
              <a:lnSpc>
                <a:spcPts val="2500"/>
              </a:lnSpc>
            </a:pPr>
            <a:r>
              <a:rPr lang="zh-CN" altLang="en-US" sz="1600" dirty="0">
                <a:latin typeface="微软雅黑" panose="020B0503020204020204" pitchFamily="34" charset="-122"/>
                <a:ea typeface="微软雅黑" panose="020B0503020204020204" pitchFamily="34" charset="-122"/>
              </a:rPr>
              <a:t>由于三维重建和</a:t>
            </a:r>
            <a:r>
              <a:rPr lang="en-US" altLang="zh-CN" sz="1600" dirty="0">
                <a:latin typeface="微软雅黑" panose="020B0503020204020204" pitchFamily="34" charset="-122"/>
                <a:ea typeface="微软雅黑" panose="020B0503020204020204" pitchFamily="34" charset="-122"/>
              </a:rPr>
              <a:t>LiDAR</a:t>
            </a:r>
            <a:r>
              <a:rPr lang="zh-CN" altLang="en-US" sz="1600" dirty="0">
                <a:latin typeface="微软雅黑" panose="020B0503020204020204" pitchFamily="34" charset="-122"/>
                <a:ea typeface="微软雅黑" panose="020B0503020204020204" pitchFamily="34" charset="-122"/>
              </a:rPr>
              <a:t>扫描具有不同的坐标系，因此在评估之前必须对它们进行对齐。</a:t>
            </a:r>
            <a:endParaRPr lang="en-US" altLang="zh-CN" sz="1600" dirty="0">
              <a:latin typeface="微软雅黑" panose="020B0503020204020204" pitchFamily="34" charset="-122"/>
              <a:ea typeface="微软雅黑" panose="020B0503020204020204" pitchFamily="34" charset="-122"/>
            </a:endParaRPr>
          </a:p>
          <a:p>
            <a:pPr indent="457200">
              <a:lnSpc>
                <a:spcPts val="2500"/>
              </a:lnSpc>
            </a:pPr>
            <a:r>
              <a:rPr lang="en-US" altLang="zh-CN" sz="1600" dirty="0">
                <a:latin typeface="微软雅黑" panose="020B0503020204020204" pitchFamily="34" charset="-122"/>
                <a:ea typeface="微软雅黑" panose="020B0503020204020204" pitchFamily="34" charset="-122"/>
              </a:rPr>
              <a:t>The rendered depth maps are color-coded by depth (warmer colors are closer) and overlaid with the corresponding images. The accuracy of the alignment can be observed in, for instance, the agreement of image and depth edges.</a:t>
            </a:r>
            <a:endParaRPr lang="zh-CN" altLang="en-US" sz="16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388523" y="1061691"/>
            <a:ext cx="6300000" cy="1343445"/>
          </a:xfrm>
          <a:prstGeom prst="rect">
            <a:avLst/>
          </a:prstGeom>
          <a:noFill/>
        </p:spPr>
        <p:txBody>
          <a:bodyPr wrap="square" rtlCol="0">
            <a:spAutoFit/>
          </a:bodyPr>
          <a:lstStyle/>
          <a:p>
            <a:pPr>
              <a:lnSpc>
                <a:spcPts val="2500"/>
              </a:lnSpc>
            </a:pPr>
            <a:r>
              <a:rPr lang="zh-CN" altLang="en-US" sz="1600" dirty="0">
                <a:latin typeface="微软雅黑" panose="020B0503020204020204" pitchFamily="34" charset="-122"/>
                <a:ea typeface="微软雅黑" panose="020B0503020204020204" pitchFamily="34" charset="-122"/>
              </a:rPr>
              <a:t>目前互联网图集并没有配套的数据集，该实验室自己基于</a:t>
            </a:r>
            <a:r>
              <a:rPr lang="en-US" altLang="zh-CN" sz="1600" dirty="0">
                <a:latin typeface="微软雅黑" panose="020B0503020204020204" pitchFamily="34" charset="-122"/>
                <a:ea typeface="微软雅黑" panose="020B0503020204020204" pitchFamily="34" charset="-122"/>
              </a:rPr>
              <a:t>LiDAR</a:t>
            </a:r>
            <a:r>
              <a:rPr lang="zh-CN" altLang="en-US" sz="1600" dirty="0">
                <a:latin typeface="微软雅黑" panose="020B0503020204020204" pitchFamily="34" charset="-122"/>
                <a:ea typeface="微软雅黑" panose="020B0503020204020204" pitchFamily="34" charset="-122"/>
              </a:rPr>
              <a:t>（一个开源</a:t>
            </a:r>
            <a:r>
              <a:rPr lang="en-US" altLang="zh-CN" sz="1600" dirty="0">
                <a:latin typeface="微软雅黑" panose="020B0503020204020204" pitchFamily="34" charset="-122"/>
                <a:ea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rPr>
              <a:t>数据集，该数据集为数百个文化遗产遗址提供了公共的、免费许可的</a:t>
            </a:r>
            <a:r>
              <a:rPr lang="en-US" altLang="zh-CN" sz="1600" dirty="0">
                <a:latin typeface="微软雅黑" panose="020B0503020204020204" pitchFamily="34" charset="-122"/>
                <a:ea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rPr>
              <a:t>扫描数据），再加上来自互联网的图集，自己做了一套</a:t>
            </a:r>
            <a:r>
              <a:rPr lang="en-US" altLang="zh-CN" sz="1600" dirty="0">
                <a:latin typeface="微软雅黑" panose="020B0503020204020204" pitchFamily="34" charset="-122"/>
                <a:ea typeface="微软雅黑" panose="020B0503020204020204" pitchFamily="34" charset="-122"/>
              </a:rPr>
              <a:t>benchmark</a:t>
            </a:r>
            <a:r>
              <a:rPr lang="zh-CN" altLang="en-US" sz="1600"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388523" y="2504517"/>
            <a:ext cx="5940000"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Coordinate alignment</a:t>
            </a:r>
            <a:endParaRPr lang="zh-CN" altLang="en-US" sz="16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1388523" y="4979732"/>
            <a:ext cx="6687477" cy="1022844"/>
          </a:xfrm>
          <a:prstGeom prst="rect">
            <a:avLst/>
          </a:prstGeom>
          <a:noFill/>
        </p:spPr>
        <p:txBody>
          <a:bodyPr wrap="square" rtlCol="0">
            <a:spAutoFit/>
          </a:bodyPr>
          <a:lstStyle/>
          <a:p>
            <a:pPr>
              <a:lnSpc>
                <a:spcPts val="2500"/>
              </a:lnSpc>
            </a:pPr>
            <a:r>
              <a:rPr lang="en-US" altLang="zh-CN" sz="1600" b="1" dirty="0">
                <a:latin typeface="微软雅黑" panose="020B0503020204020204" pitchFamily="34" charset="-122"/>
                <a:ea typeface="微软雅黑" panose="020B0503020204020204" pitchFamily="34" charset="-122"/>
              </a:rPr>
              <a:t>Visibility Check</a:t>
            </a:r>
            <a:endParaRPr lang="en-US" altLang="zh-CN" sz="1600" b="1" dirty="0">
              <a:latin typeface="微软雅黑" panose="020B0503020204020204" pitchFamily="34" charset="-122"/>
              <a:ea typeface="微软雅黑" panose="020B0503020204020204" pitchFamily="34" charset="-122"/>
            </a:endParaRPr>
          </a:p>
          <a:p>
            <a:pPr>
              <a:lnSpc>
                <a:spcPts val="2500"/>
              </a:lnSpc>
            </a:pPr>
            <a:r>
              <a:rPr lang="en-US" altLang="zh-CN" sz="1600" dirty="0">
                <a:latin typeface="微软雅黑" panose="020B0503020204020204" pitchFamily="34" charset="-122"/>
                <a:ea typeface="微软雅黑" panose="020B0503020204020204" pitchFamily="34" charset="-122"/>
              </a:rPr>
              <a:t>LiDAR</a:t>
            </a:r>
            <a:r>
              <a:rPr lang="zh-CN" altLang="en-US" sz="1600" dirty="0">
                <a:latin typeface="微软雅黑" panose="020B0503020204020204" pitchFamily="34" charset="-122"/>
                <a:ea typeface="微软雅黑" panose="020B0503020204020204" pitchFamily="34" charset="-122"/>
              </a:rPr>
              <a:t>扫描和图像覆盖场景的不同部分。只应将扫描中可见于输入图像的区域用于评估。</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76000" y="2169000"/>
            <a:ext cx="3971241" cy="264749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矩形 23"/>
          <p:cNvSpPr/>
          <p:nvPr/>
        </p:nvSpPr>
        <p:spPr>
          <a:xfrm>
            <a:off x="6996000" y="0"/>
            <a:ext cx="360000" cy="6858000"/>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176000" y="0"/>
            <a:ext cx="5016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856000" y="3789000"/>
            <a:ext cx="10260000" cy="1015663"/>
          </a:xfrm>
          <a:prstGeom prst="rect">
            <a:avLst/>
          </a:prstGeom>
          <a:noFill/>
        </p:spPr>
        <p:txBody>
          <a:bodyPr wrap="square" rtlCol="0">
            <a:spAutoFit/>
          </a:bodyPr>
          <a:lstStyle/>
          <a:p>
            <a:r>
              <a:rPr lang="en-US" altLang="zh-CN" sz="6000" dirty="0">
                <a:latin typeface="迷你简汉真广标" panose="02010609000101010101" pitchFamily="49" charset="-122"/>
                <a:ea typeface="迷你简汉真广标" panose="02010609000101010101" pitchFamily="49" charset="-122"/>
              </a:rPr>
              <a:t>Evaluation</a:t>
            </a:r>
            <a:endParaRPr lang="zh-CN" altLang="en-US" sz="6000" dirty="0">
              <a:latin typeface="迷你简汉真广标" panose="02010609000101010101" pitchFamily="49" charset="-122"/>
              <a:ea typeface="迷你简汉真广标" panose="0201060900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18" name="组合 17"/>
          <p:cNvGrpSpPr/>
          <p:nvPr/>
        </p:nvGrpSpPr>
        <p:grpSpPr>
          <a:xfrm>
            <a:off x="702813" y="1345818"/>
            <a:ext cx="10793187" cy="4598931"/>
            <a:chOff x="1056000" y="1361675"/>
            <a:chExt cx="10109843" cy="4407325"/>
          </a:xfrm>
        </p:grpSpPr>
        <p:sp>
          <p:nvSpPr>
            <p:cNvPr id="16" name="矩形 15"/>
            <p:cNvSpPr/>
            <p:nvPr/>
          </p:nvSpPr>
          <p:spPr>
            <a:xfrm>
              <a:off x="1056000" y="1361675"/>
              <a:ext cx="10080313" cy="44073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236000" y="1361675"/>
              <a:ext cx="9929843" cy="422732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316000" y="543196"/>
            <a:ext cx="8459960" cy="584775"/>
          </a:xfrm>
          <a:prstGeom prst="rect">
            <a:avLst/>
          </a:prstGeom>
          <a:noFill/>
        </p:spPr>
        <p:txBody>
          <a:bodyPr wrap="square" rtlCol="0">
            <a:spAutoFit/>
          </a:bodyPr>
          <a:lstStyle/>
          <a:p>
            <a:r>
              <a:rPr lang="en-US" altLang="zh-CN" sz="3200" dirty="0">
                <a:latin typeface="迷你简汉真广标" panose="02010609000101010101" pitchFamily="49" charset="-122"/>
                <a:ea typeface="迷你简汉真广标" panose="02010609000101010101" pitchFamily="49" charset="-122"/>
              </a:rPr>
              <a:t>Evaluation metrics in machine learning</a:t>
            </a:r>
            <a:endParaRPr lang="zh-CN" altLang="en-US" sz="3200" dirty="0">
              <a:latin typeface="迷你简汉真广标" panose="02010609000101010101" pitchFamily="49" charset="-122"/>
              <a:ea typeface="迷你简汉真广标" panose="02010609000101010101" pitchFamily="49" charset="-122"/>
            </a:endParaRPr>
          </a:p>
        </p:txBody>
      </p:sp>
      <p:grpSp>
        <p:nvGrpSpPr>
          <p:cNvPr id="15" name="组合 14"/>
          <p:cNvGrpSpPr/>
          <p:nvPr/>
        </p:nvGrpSpPr>
        <p:grpSpPr>
          <a:xfrm>
            <a:off x="4116000" y="1234715"/>
            <a:ext cx="3960000" cy="45719"/>
            <a:chOff x="4145550" y="1403281"/>
            <a:chExt cx="3960000" cy="45719"/>
          </a:xfrm>
        </p:grpSpPr>
        <p:cxnSp>
          <p:nvCxnSpPr>
            <p:cNvPr id="8" name="直接连接符 7"/>
            <p:cNvCxnSpPr/>
            <p:nvPr/>
          </p:nvCxnSpPr>
          <p:spPr>
            <a:xfrm>
              <a:off x="4145550" y="1426140"/>
              <a:ext cx="396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05550" y="1403281"/>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889600" y="6309000"/>
            <a:ext cx="412800" cy="108000"/>
            <a:chOff x="5909001" y="6309000"/>
            <a:chExt cx="412800" cy="108000"/>
          </a:xfrm>
          <a:solidFill>
            <a:schemeClr val="bg1">
              <a:lumMod val="75000"/>
            </a:schemeClr>
          </a:solidFill>
        </p:grpSpPr>
        <p:sp>
          <p:nvSpPr>
            <p:cNvPr id="11" name="椭圆 10"/>
            <p:cNvSpPr/>
            <p:nvPr/>
          </p:nvSpPr>
          <p:spPr>
            <a:xfrm>
              <a:off x="59090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614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2138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0769187" y="4149000"/>
            <a:ext cx="720000" cy="300260"/>
          </a:xfrm>
          <a:prstGeom prst="rect">
            <a:avLst/>
          </a:prstGeom>
          <a:solidFill>
            <a:srgbClr val="0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1622" y="1460737"/>
            <a:ext cx="9089218" cy="4683333"/>
          </a:xfrm>
          <a:prstGeom prst="rect">
            <a:avLst/>
          </a:prstGeom>
          <a:noFill/>
        </p:spPr>
        <p:txBody>
          <a:bodyPr wrap="square" rtlCol="0">
            <a:spAutoFit/>
          </a:bodyPr>
          <a:lstStyle/>
          <a:p>
            <a:r>
              <a:rPr lang="en-US" altLang="zh-CN" sz="1800" b="1" dirty="0">
                <a:effectLst/>
                <a:latin typeface="微软雅黑" panose="020B0503020204020204" pitchFamily="34" charset="-122"/>
                <a:ea typeface="微软雅黑" panose="020B0503020204020204" pitchFamily="34" charset="-122"/>
              </a:rPr>
              <a:t>Recall</a:t>
            </a:r>
            <a:endParaRPr lang="en-US" altLang="zh-CN" sz="1800" b="1" dirty="0">
              <a:effectLst/>
              <a:latin typeface="微软雅黑" panose="020B0503020204020204" pitchFamily="34" charset="-122"/>
              <a:ea typeface="微软雅黑" panose="020B0503020204020204" pitchFamily="34" charset="-122"/>
            </a:endParaRPr>
          </a:p>
          <a:p>
            <a:endParaRPr lang="en-US" altLang="zh-CN" sz="1800" b="1" dirty="0">
              <a:effectLst/>
              <a:latin typeface="微软雅黑" panose="020B0503020204020204" pitchFamily="34" charset="-122"/>
              <a:ea typeface="微软雅黑" panose="020B0503020204020204" pitchFamily="34" charset="-122"/>
            </a:endParaRPr>
          </a:p>
          <a:p>
            <a:r>
              <a:rPr lang="zh-CN" altLang="en-US" sz="1800" b="1" dirty="0">
                <a:effectLst/>
                <a:latin typeface="微软雅黑" panose="020B0503020204020204" pitchFamily="34" charset="-122"/>
                <a:ea typeface="微软雅黑" panose="020B0503020204020204" pitchFamily="34" charset="-122"/>
              </a:rPr>
              <a:t>（一）</a:t>
            </a:r>
            <a:r>
              <a:rPr lang="en-US" altLang="zh-CN" sz="1800" b="1" dirty="0">
                <a:effectLst/>
                <a:latin typeface="微软雅黑" panose="020B0503020204020204" pitchFamily="34" charset="-122"/>
                <a:ea typeface="微软雅黑" panose="020B0503020204020204" pitchFamily="34" charset="-122"/>
              </a:rPr>
              <a:t>Recall</a:t>
            </a:r>
            <a:r>
              <a:rPr lang="zh-CN" altLang="en-US" sz="1800" b="1" dirty="0">
                <a:effectLst/>
                <a:latin typeface="微软雅黑" panose="020B0503020204020204" pitchFamily="34" charset="-122"/>
                <a:ea typeface="微软雅黑" panose="020B0503020204020204" pitchFamily="34" charset="-122"/>
              </a:rPr>
              <a:t>的定义</a:t>
            </a:r>
            <a:endParaRPr lang="en-US" altLang="zh-CN" sz="1600" b="1" dirty="0">
              <a:effectLst/>
              <a:latin typeface="微软雅黑" panose="020B0503020204020204" pitchFamily="34" charset="-122"/>
              <a:ea typeface="微软雅黑" panose="020B0503020204020204" pitchFamily="34" charset="-122"/>
            </a:endParaRPr>
          </a:p>
          <a:p>
            <a:pPr indent="457200">
              <a:lnSpc>
                <a:spcPts val="2500"/>
              </a:lnSpc>
            </a:pP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，中文是召回率，指的是，</a:t>
            </a:r>
            <a:r>
              <a:rPr lang="zh-CN" altLang="en-US" sz="1600" b="1" dirty="0">
                <a:latin typeface="微软雅黑" panose="020B0503020204020204" pitchFamily="34" charset="-122"/>
                <a:ea typeface="微软雅黑" panose="020B0503020204020204" pitchFamily="34" charset="-122"/>
              </a:rPr>
              <a:t>实际上为</a:t>
            </a:r>
            <a:r>
              <a:rPr lang="en-US" altLang="zh-CN" sz="1600" b="1" dirty="0">
                <a:latin typeface="微软雅黑" panose="020B0503020204020204" pitchFamily="34" charset="-122"/>
                <a:ea typeface="微软雅黑" panose="020B0503020204020204" pitchFamily="34" charset="-122"/>
              </a:rPr>
              <a:t>True</a:t>
            </a:r>
            <a:r>
              <a:rPr lang="zh-CN" altLang="en-US" sz="1600" b="1" dirty="0">
                <a:latin typeface="微软雅黑" panose="020B0503020204020204" pitchFamily="34" charset="-122"/>
                <a:ea typeface="微软雅黑" panose="020B0503020204020204" pitchFamily="34" charset="-122"/>
              </a:rPr>
              <a:t>的样本有多少被我们挑出来了</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如果我们要求</a:t>
            </a: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高，我们实际上是在求“大而全”，也就是我们希望一定要把所有的</a:t>
            </a:r>
            <a:r>
              <a:rPr lang="en-US" altLang="zh-CN" sz="1600" dirty="0">
                <a:latin typeface="微软雅黑" panose="020B0503020204020204" pitchFamily="34" charset="-122"/>
                <a:ea typeface="微软雅黑" panose="020B0503020204020204" pitchFamily="34" charset="-122"/>
              </a:rPr>
              <a:t>positive samples</a:t>
            </a:r>
            <a:r>
              <a:rPr lang="zh-CN" altLang="en-US" sz="1600" dirty="0">
                <a:latin typeface="微软雅黑" panose="020B0503020204020204" pitchFamily="34" charset="-122"/>
                <a:ea typeface="微软雅黑" panose="020B0503020204020204" pitchFamily="34" charset="-122"/>
              </a:rPr>
              <a:t>全部找出来，哪怕我们找出来的样本里面有很多“滥竽充数”的</a:t>
            </a:r>
            <a:r>
              <a:rPr lang="en-US" altLang="zh-CN" sz="1600" dirty="0">
                <a:latin typeface="微软雅黑" panose="020B0503020204020204" pitchFamily="34" charset="-122"/>
                <a:ea typeface="微软雅黑" panose="020B0503020204020204" pitchFamily="34" charset="-122"/>
              </a:rPr>
              <a:t>negative</a:t>
            </a:r>
            <a:r>
              <a:rPr lang="zh-CN" altLang="en-US" sz="1600" dirty="0">
                <a:latin typeface="微软雅黑" panose="020B0503020204020204" pitchFamily="34" charset="-122"/>
                <a:ea typeface="微软雅黑" panose="020B0503020204020204" pitchFamily="34" charset="-122"/>
              </a:rPr>
              <a:t>样本在里面。追求</a:t>
            </a: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高，实际上的原则是，不管你是否真的是</a:t>
            </a:r>
            <a:r>
              <a:rPr lang="en-US" altLang="zh-CN" sz="1600" dirty="0">
                <a:latin typeface="微软雅黑" panose="020B0503020204020204" pitchFamily="34" charset="-122"/>
                <a:ea typeface="微软雅黑" panose="020B0503020204020204" pitchFamily="34" charset="-122"/>
              </a:rPr>
              <a:t>positive</a:t>
            </a:r>
            <a:r>
              <a:rPr lang="zh-CN" altLang="en-US" sz="1600" dirty="0">
                <a:latin typeface="微软雅黑" panose="020B0503020204020204" pitchFamily="34" charset="-122"/>
                <a:ea typeface="微软雅黑" panose="020B0503020204020204" pitchFamily="34" charset="-122"/>
              </a:rPr>
              <a:t>，只要我看着你“很可疑”，我就管他三七二十一先把你抓出来，哪怕有冤假错案也在所不惜。</a:t>
            </a:r>
            <a:endParaRPr lang="zh-CN" altLang="en-US" sz="1600" dirty="0">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我们可以把高</a:t>
            </a: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的模型看做是一个很贪婪的“检察官”，他对“量”要求很高，虽然可能经常抓错人，但是几乎没有犯人能够成功的流窜在外。</a:t>
            </a:r>
            <a:endParaRPr lang="zh-CN" altLang="en-US" sz="1600" dirty="0">
              <a:latin typeface="微软雅黑" panose="020B0503020204020204" pitchFamily="34" charset="-122"/>
              <a:ea typeface="微软雅黑" panose="020B0503020204020204" pitchFamily="34" charset="-122"/>
            </a:endParaRPr>
          </a:p>
          <a:p>
            <a:pPr indent="457200">
              <a:lnSpc>
                <a:spcPts val="2500"/>
              </a:lnSpc>
            </a:pP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的分母是样本的真实值。也就是，当你进行完预测以后，挑选出了一批你预测为</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的样本。这时候有一个检查的人，他说“我要看看有多少样本被你漏掉了没预测出来”。你“漏掉的越少”，</a:t>
            </a: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越大。简记为“</a:t>
            </a: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对应着</a:t>
            </a:r>
            <a:r>
              <a:rPr lang="zh-CN" altLang="en-US" sz="1600" b="1" dirty="0">
                <a:latin typeface="微软雅黑" panose="020B0503020204020204" pitchFamily="34" charset="-122"/>
                <a:ea typeface="微软雅黑" panose="020B0503020204020204" pitchFamily="34" charset="-122"/>
              </a:rPr>
              <a:t>样本</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endParaRPr lang="en-US" altLang="zh-CN" sz="1800" b="1" dirty="0">
              <a:effectLst/>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18" name="组合 17"/>
          <p:cNvGrpSpPr/>
          <p:nvPr/>
        </p:nvGrpSpPr>
        <p:grpSpPr>
          <a:xfrm>
            <a:off x="547207" y="1437244"/>
            <a:ext cx="11128793" cy="4691756"/>
            <a:chOff x="1056000" y="1361675"/>
            <a:chExt cx="10109843" cy="4407325"/>
          </a:xfrm>
        </p:grpSpPr>
        <p:sp>
          <p:nvSpPr>
            <p:cNvPr id="16" name="矩形 15"/>
            <p:cNvSpPr/>
            <p:nvPr/>
          </p:nvSpPr>
          <p:spPr>
            <a:xfrm>
              <a:off x="1056000" y="1361675"/>
              <a:ext cx="10080313" cy="44073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236000" y="1361675"/>
              <a:ext cx="9929843" cy="422732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316000" y="543196"/>
            <a:ext cx="8459960" cy="584775"/>
          </a:xfrm>
          <a:prstGeom prst="rect">
            <a:avLst/>
          </a:prstGeom>
          <a:noFill/>
        </p:spPr>
        <p:txBody>
          <a:bodyPr wrap="square" rtlCol="0">
            <a:spAutoFit/>
          </a:bodyPr>
          <a:lstStyle/>
          <a:p>
            <a:r>
              <a:rPr lang="en-US" altLang="zh-CN" sz="3200" dirty="0">
                <a:latin typeface="迷你简汉真广标" panose="02010609000101010101" pitchFamily="49" charset="-122"/>
                <a:ea typeface="迷你简汉真广标" panose="02010609000101010101" pitchFamily="49" charset="-122"/>
              </a:rPr>
              <a:t>Evaluation metrics in machine learning</a:t>
            </a:r>
            <a:endParaRPr lang="zh-CN" altLang="en-US" sz="3200" dirty="0">
              <a:latin typeface="迷你简汉真广标" panose="02010609000101010101" pitchFamily="49" charset="-122"/>
              <a:ea typeface="迷你简汉真广标" panose="02010609000101010101" pitchFamily="49" charset="-122"/>
            </a:endParaRPr>
          </a:p>
        </p:txBody>
      </p:sp>
      <p:grpSp>
        <p:nvGrpSpPr>
          <p:cNvPr id="15" name="组合 14"/>
          <p:cNvGrpSpPr/>
          <p:nvPr/>
        </p:nvGrpSpPr>
        <p:grpSpPr>
          <a:xfrm>
            <a:off x="4116000" y="1234715"/>
            <a:ext cx="3960000" cy="45719"/>
            <a:chOff x="4145550" y="1403281"/>
            <a:chExt cx="3960000" cy="45719"/>
          </a:xfrm>
        </p:grpSpPr>
        <p:cxnSp>
          <p:nvCxnSpPr>
            <p:cNvPr id="8" name="直接连接符 7"/>
            <p:cNvCxnSpPr/>
            <p:nvPr/>
          </p:nvCxnSpPr>
          <p:spPr>
            <a:xfrm>
              <a:off x="4145550" y="1426140"/>
              <a:ext cx="396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05550" y="1403281"/>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889600" y="6309000"/>
            <a:ext cx="412800" cy="108000"/>
            <a:chOff x="5909001" y="6309000"/>
            <a:chExt cx="412800" cy="108000"/>
          </a:xfrm>
          <a:solidFill>
            <a:schemeClr val="bg1">
              <a:lumMod val="75000"/>
            </a:schemeClr>
          </a:solidFill>
        </p:grpSpPr>
        <p:sp>
          <p:nvSpPr>
            <p:cNvPr id="11" name="椭圆 10"/>
            <p:cNvSpPr/>
            <p:nvPr/>
          </p:nvSpPr>
          <p:spPr>
            <a:xfrm>
              <a:off x="59090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614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2138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0924793" y="4149000"/>
            <a:ext cx="720000" cy="300260"/>
          </a:xfrm>
          <a:prstGeom prst="rect">
            <a:avLst/>
          </a:prstGeom>
          <a:solidFill>
            <a:srgbClr val="0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065176" y="1437244"/>
            <a:ext cx="9953648" cy="5060360"/>
          </a:xfrm>
          <a:prstGeom prst="rect">
            <a:avLst/>
          </a:prstGeom>
          <a:noFill/>
        </p:spPr>
        <p:txBody>
          <a:bodyPr wrap="square" rtlCol="0">
            <a:spAutoFit/>
          </a:bodyPr>
          <a:lstStyle/>
          <a:p>
            <a:pPr indent="457200"/>
            <a:r>
              <a:rPr lang="zh-CN" altLang="en-US" sz="1600" b="1" dirty="0">
                <a:latin typeface="微软雅黑" panose="020B0503020204020204" pitchFamily="34" charset="-122"/>
                <a:ea typeface="微软雅黑" panose="020B0503020204020204" pitchFamily="34" charset="-122"/>
              </a:rPr>
              <a:t>（二）什么情况下我们要求</a:t>
            </a:r>
            <a:r>
              <a:rPr lang="en-US" altLang="zh-CN" sz="1600" b="1" dirty="0">
                <a:latin typeface="微软雅黑" panose="020B0503020204020204" pitchFamily="34" charset="-122"/>
                <a:ea typeface="微软雅黑" panose="020B0503020204020204" pitchFamily="34" charset="-122"/>
              </a:rPr>
              <a:t>Recall</a:t>
            </a:r>
            <a:r>
              <a:rPr lang="zh-CN" altLang="en-US" sz="1600" b="1" dirty="0">
                <a:latin typeface="微软雅黑" panose="020B0503020204020204" pitchFamily="34" charset="-122"/>
                <a:ea typeface="微软雅黑" panose="020B0503020204020204" pitchFamily="34" charset="-122"/>
              </a:rPr>
              <a:t>要高？</a:t>
            </a:r>
            <a:endParaRPr lang="zh-CN" altLang="en-US" sz="1600" dirty="0">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很简单，就是和</a:t>
            </a:r>
            <a:r>
              <a:rPr lang="en-US" altLang="zh-CN" sz="1600" dirty="0">
                <a:latin typeface="微软雅黑" panose="020B0503020204020204" pitchFamily="34" charset="-122"/>
                <a:ea typeface="微软雅黑" panose="020B0503020204020204" pitchFamily="34" charset="-122"/>
              </a:rPr>
              <a:t>precision</a:t>
            </a:r>
            <a:r>
              <a:rPr lang="zh-CN" altLang="en-US" sz="1600" dirty="0">
                <a:latin typeface="微软雅黑" panose="020B0503020204020204" pitchFamily="34" charset="-122"/>
                <a:ea typeface="微软雅黑" panose="020B0503020204020204" pitchFamily="34" charset="-122"/>
              </a:rPr>
              <a:t>一节中所说的相反的情况。</a:t>
            </a:r>
            <a:endParaRPr lang="zh-CN" altLang="en-US" sz="1600" dirty="0">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当“把一个实际是</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的样本错标为</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的成本很低，但是“把一个实际是</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的样本错标为</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成本很高的时候。</a:t>
            </a:r>
            <a:endParaRPr lang="zh-CN" altLang="en-US" sz="1600" dirty="0">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也可以简记为：</a:t>
            </a:r>
            <a:r>
              <a:rPr lang="zh-CN" altLang="en-US" sz="1600" b="1" dirty="0">
                <a:latin typeface="微软雅黑" panose="020B0503020204020204" pitchFamily="34" charset="-122"/>
                <a:ea typeface="微软雅黑" panose="020B0503020204020204" pitchFamily="34" charset="-122"/>
              </a:rPr>
              <a:t>“冤假错案”成本低，“漏网之鱼”成本高。</a:t>
            </a:r>
            <a:r>
              <a:rPr lang="zh-CN" altLang="en-US" sz="1600" dirty="0">
                <a:latin typeface="微软雅黑" panose="020B0503020204020204" pitchFamily="34" charset="-122"/>
                <a:ea typeface="微软雅黑" panose="020B0503020204020204" pitchFamily="34" charset="-122"/>
              </a:rPr>
              <a:t>这里我们举一个例子，还是用开头关于地震的例子。</a:t>
            </a:r>
            <a:endParaRPr lang="zh-CN" altLang="en-US" sz="1600" dirty="0">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例：判断某一天是否会发生地震，是则为</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，否则为</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“冤假错案”成本低：如果某一天没有地震，但是我们预测为有地震。那么大不了就是所有人都紧急避难到空旷地带，损失了一天之内的某几个小时的时间。可以承受。</a:t>
            </a:r>
            <a:endParaRPr lang="zh-CN" altLang="en-US" sz="1600" dirty="0">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“漏网之鱼”成本高：如果某一天有地震，但是我们预测为没有地震，那么所有的人都跟没事人似的在高楼大厦里面待着，那等地震真的发生了的时候，影响为极为重大，代价极为惨重。</a:t>
            </a:r>
            <a:endParaRPr lang="zh-CN" altLang="en-US" sz="1600" dirty="0">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这时候，我们就要求预测地震的过程中，</a:t>
            </a: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要高，也就是有地震迹象了，我们尽量预测为</a:t>
            </a:r>
            <a:r>
              <a:rPr lang="en-US" altLang="zh-CN" sz="1600" dirty="0">
                <a:latin typeface="微软雅黑" panose="020B0503020204020204" pitchFamily="34" charset="-122"/>
                <a:ea typeface="微软雅黑" panose="020B0503020204020204" pitchFamily="34" charset="-122"/>
              </a:rPr>
              <a:t>positive</a:t>
            </a:r>
            <a:r>
              <a:rPr lang="zh-CN" altLang="en-US" sz="1600" dirty="0">
                <a:latin typeface="微软雅黑" panose="020B0503020204020204" pitchFamily="34" charset="-122"/>
                <a:ea typeface="微软雅黑" panose="020B0503020204020204" pitchFamily="34" charset="-122"/>
              </a:rPr>
              <a:t>，即当天会有地震。哪怕是有那么两出“冤假错案”也没事，因为大家都会理解，毕竟真有地震发生了，如果大家没有紧急避难，那代价太大了。</a:t>
            </a:r>
            <a:endParaRPr lang="zh-CN" altLang="en-US" sz="1600" dirty="0">
              <a:latin typeface="微软雅黑" panose="020B0503020204020204" pitchFamily="34" charset="-122"/>
              <a:ea typeface="微软雅黑" panose="020B0503020204020204" pitchFamily="34" charset="-122"/>
            </a:endParaRPr>
          </a:p>
          <a:p>
            <a:endParaRPr lang="en-US" altLang="zh-CN" sz="1800" b="1" dirty="0">
              <a:effectLst/>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18" name="组合 17"/>
          <p:cNvGrpSpPr/>
          <p:nvPr/>
        </p:nvGrpSpPr>
        <p:grpSpPr>
          <a:xfrm>
            <a:off x="547207" y="1437244"/>
            <a:ext cx="11128793" cy="4691756"/>
            <a:chOff x="1056000" y="1361675"/>
            <a:chExt cx="10109843" cy="4407325"/>
          </a:xfrm>
        </p:grpSpPr>
        <p:sp>
          <p:nvSpPr>
            <p:cNvPr id="16" name="矩形 15"/>
            <p:cNvSpPr/>
            <p:nvPr/>
          </p:nvSpPr>
          <p:spPr>
            <a:xfrm>
              <a:off x="1056000" y="1361675"/>
              <a:ext cx="10080313" cy="44073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236000" y="1361675"/>
              <a:ext cx="9929843" cy="422732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316000" y="543196"/>
            <a:ext cx="8459960" cy="584775"/>
          </a:xfrm>
          <a:prstGeom prst="rect">
            <a:avLst/>
          </a:prstGeom>
          <a:noFill/>
        </p:spPr>
        <p:txBody>
          <a:bodyPr wrap="square" rtlCol="0">
            <a:spAutoFit/>
          </a:bodyPr>
          <a:lstStyle/>
          <a:p>
            <a:r>
              <a:rPr lang="en-US" altLang="zh-CN" sz="3200" dirty="0">
                <a:latin typeface="迷你简汉真广标" panose="02010609000101010101" pitchFamily="49" charset="-122"/>
                <a:ea typeface="迷你简汉真广标" panose="02010609000101010101" pitchFamily="49" charset="-122"/>
              </a:rPr>
              <a:t>Evaluation metrics in machine learning</a:t>
            </a:r>
            <a:endParaRPr lang="zh-CN" altLang="en-US" sz="3200" dirty="0">
              <a:latin typeface="迷你简汉真广标" panose="02010609000101010101" pitchFamily="49" charset="-122"/>
              <a:ea typeface="迷你简汉真广标" panose="02010609000101010101" pitchFamily="49" charset="-122"/>
            </a:endParaRPr>
          </a:p>
        </p:txBody>
      </p:sp>
      <p:grpSp>
        <p:nvGrpSpPr>
          <p:cNvPr id="15" name="组合 14"/>
          <p:cNvGrpSpPr/>
          <p:nvPr/>
        </p:nvGrpSpPr>
        <p:grpSpPr>
          <a:xfrm>
            <a:off x="4116000" y="1234715"/>
            <a:ext cx="3960000" cy="45719"/>
            <a:chOff x="4145550" y="1403281"/>
            <a:chExt cx="3960000" cy="45719"/>
          </a:xfrm>
        </p:grpSpPr>
        <p:cxnSp>
          <p:nvCxnSpPr>
            <p:cNvPr id="8" name="直接连接符 7"/>
            <p:cNvCxnSpPr/>
            <p:nvPr/>
          </p:nvCxnSpPr>
          <p:spPr>
            <a:xfrm>
              <a:off x="4145550" y="1426140"/>
              <a:ext cx="396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05550" y="1403281"/>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889600" y="6309000"/>
            <a:ext cx="412800" cy="108000"/>
            <a:chOff x="5909001" y="6309000"/>
            <a:chExt cx="412800" cy="108000"/>
          </a:xfrm>
          <a:solidFill>
            <a:schemeClr val="bg1">
              <a:lumMod val="75000"/>
            </a:schemeClr>
          </a:solidFill>
        </p:grpSpPr>
        <p:sp>
          <p:nvSpPr>
            <p:cNvPr id="11" name="椭圆 10"/>
            <p:cNvSpPr/>
            <p:nvPr/>
          </p:nvSpPr>
          <p:spPr>
            <a:xfrm>
              <a:off x="59090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614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2138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0924793" y="4149000"/>
            <a:ext cx="720000" cy="300260"/>
          </a:xfrm>
          <a:prstGeom prst="rect">
            <a:avLst/>
          </a:prstGeom>
          <a:solidFill>
            <a:srgbClr val="0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065176" y="1437244"/>
            <a:ext cx="9953648" cy="4814138"/>
          </a:xfrm>
          <a:prstGeom prst="rect">
            <a:avLst/>
          </a:prstGeom>
          <a:noFill/>
        </p:spPr>
        <p:txBody>
          <a:bodyPr wrap="square" rtlCol="0">
            <a:spAutoFit/>
          </a:bodyPr>
          <a:lstStyle/>
          <a:p>
            <a:pPr>
              <a:lnSpc>
                <a:spcPts val="2500"/>
              </a:lnSpc>
            </a:pPr>
            <a:r>
              <a:rPr lang="en-US" altLang="zh-CN" sz="1600" b="1" dirty="0">
                <a:latin typeface="微软雅黑" panose="020B0503020204020204" pitchFamily="34" charset="-122"/>
                <a:ea typeface="微软雅黑" panose="020B0503020204020204" pitchFamily="34" charset="-122"/>
              </a:rPr>
              <a:t>Accuracy</a:t>
            </a:r>
            <a:r>
              <a:rPr lang="zh-CN" altLang="en-US" sz="1600" b="1" dirty="0">
                <a:latin typeface="微软雅黑" panose="020B0503020204020204" pitchFamily="34" charset="-122"/>
                <a:ea typeface="微软雅黑" panose="020B0503020204020204" pitchFamily="34" charset="-122"/>
              </a:rPr>
              <a:t>和</a:t>
            </a:r>
            <a:r>
              <a:rPr lang="en-US" altLang="zh-CN" sz="1600" b="1" dirty="0">
                <a:latin typeface="微软雅黑" panose="020B0503020204020204" pitchFamily="34" charset="-122"/>
                <a:ea typeface="微软雅黑" panose="020B0503020204020204" pitchFamily="34" charset="-122"/>
              </a:rPr>
              <a:t>Recall</a:t>
            </a:r>
            <a:r>
              <a:rPr lang="zh-CN" altLang="en-US" sz="1600" b="1" dirty="0">
                <a:latin typeface="微软雅黑" panose="020B0503020204020204" pitchFamily="34" charset="-122"/>
                <a:ea typeface="微软雅黑" panose="020B0503020204020204" pitchFamily="34" charset="-122"/>
              </a:rPr>
              <a:t>的调和指标：</a:t>
            </a:r>
            <a:r>
              <a:rPr lang="en-US" altLang="zh-CN" sz="1600" b="1" dirty="0">
                <a:latin typeface="微软雅黑" panose="020B0503020204020204" pitchFamily="34" charset="-122"/>
                <a:ea typeface="微软雅黑" panose="020B0503020204020204" pitchFamily="34" charset="-122"/>
              </a:rPr>
              <a:t>F1 Score</a:t>
            </a:r>
            <a:endParaRPr lang="en-US" altLang="zh-CN" sz="1600" b="1" dirty="0">
              <a:latin typeface="微软雅黑" panose="020B0503020204020204" pitchFamily="34" charset="-122"/>
              <a:ea typeface="微软雅黑" panose="020B0503020204020204" pitchFamily="34" charset="-122"/>
            </a:endParaRPr>
          </a:p>
          <a:p>
            <a:pPr>
              <a:lnSpc>
                <a:spcPts val="2500"/>
              </a:lnSpc>
            </a:pPr>
            <a:endParaRPr lang="en-US" altLang="zh-CN" sz="1600" b="1" dirty="0">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看了上面的介绍，我们当然是希望</a:t>
            </a:r>
            <a:r>
              <a:rPr lang="en-US" altLang="zh-CN" sz="1600" dirty="0">
                <a:latin typeface="微软雅黑" panose="020B0503020204020204" pitchFamily="34" charset="-122"/>
                <a:ea typeface="微软雅黑" panose="020B0503020204020204" pitchFamily="34" charset="-122"/>
              </a:rPr>
              <a:t>Precision</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都要高。但是这两者很多时候是“鱼与熊掌不可兼得”的。这里我们继续用前面关于垃圾邮件的例子做一些极端的假设作为示范。</a:t>
            </a:r>
            <a:endParaRPr lang="zh-CN" altLang="en-US" sz="1600" dirty="0">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例如，我们有</a:t>
            </a:r>
            <a:r>
              <a:rPr lang="en-US" altLang="zh-CN" sz="1600" dirty="0">
                <a:latin typeface="微软雅黑" panose="020B0503020204020204" pitchFamily="34" charset="-122"/>
                <a:ea typeface="微软雅黑" panose="020B0503020204020204" pitchFamily="34" charset="-122"/>
              </a:rPr>
              <a:t>1000</a:t>
            </a:r>
            <a:r>
              <a:rPr lang="zh-CN" altLang="en-US" sz="1600" dirty="0">
                <a:latin typeface="微软雅黑" panose="020B0503020204020204" pitchFamily="34" charset="-122"/>
                <a:ea typeface="微软雅黑" panose="020B0503020204020204" pitchFamily="34" charset="-122"/>
              </a:rPr>
              <a:t>封邮件，其中垃圾邮件有</a:t>
            </a:r>
            <a:r>
              <a:rPr lang="en-US" altLang="zh-CN" sz="1600" dirty="0">
                <a:latin typeface="微软雅黑" panose="020B0503020204020204" pitchFamily="34" charset="-122"/>
                <a:ea typeface="微软雅黑" panose="020B0503020204020204" pitchFamily="34" charset="-122"/>
              </a:rPr>
              <a:t>100</a:t>
            </a:r>
            <a:r>
              <a:rPr lang="zh-CN" altLang="en-US" sz="1600" dirty="0">
                <a:latin typeface="微软雅黑" panose="020B0503020204020204" pitchFamily="34" charset="-122"/>
                <a:ea typeface="微软雅黑" panose="020B0503020204020204" pitchFamily="34" charset="-122"/>
              </a:rPr>
              <a:t>封，仍然是希望预测出其中的垃圾邮件。</a:t>
            </a:r>
            <a:endParaRPr lang="zh-CN" altLang="en-US" sz="1600" dirty="0">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如果我们希望</a:t>
            </a:r>
            <a:r>
              <a:rPr lang="en-US" altLang="zh-CN" sz="1600" dirty="0">
                <a:latin typeface="微软雅黑" panose="020B0503020204020204" pitchFamily="34" charset="-122"/>
                <a:ea typeface="微软雅黑" panose="020B0503020204020204" pitchFamily="34" charset="-122"/>
              </a:rPr>
              <a:t>precision</a:t>
            </a:r>
            <a:r>
              <a:rPr lang="zh-CN" altLang="en-US" sz="1600" dirty="0">
                <a:latin typeface="微软雅黑" panose="020B0503020204020204" pitchFamily="34" charset="-122"/>
                <a:ea typeface="微软雅黑" panose="020B0503020204020204" pitchFamily="34" charset="-122"/>
              </a:rPr>
              <a:t>高，那么在极端情况下，我们只把最最可能是垃圾邮件的那</a:t>
            </a:r>
            <a:r>
              <a:rPr lang="zh-CN" altLang="en-US" sz="1600" b="1" dirty="0">
                <a:latin typeface="微软雅黑" panose="020B0503020204020204" pitchFamily="34" charset="-122"/>
                <a:ea typeface="微软雅黑" panose="020B0503020204020204" pitchFamily="34" charset="-122"/>
              </a:rPr>
              <a:t>一封</a:t>
            </a:r>
            <a:r>
              <a:rPr lang="zh-CN" altLang="en-US" sz="1600" dirty="0">
                <a:latin typeface="微软雅黑" panose="020B0503020204020204" pitchFamily="34" charset="-122"/>
                <a:ea typeface="微软雅黑" panose="020B0503020204020204" pitchFamily="34" charset="-122"/>
              </a:rPr>
              <a:t>邮件，也就是</a:t>
            </a:r>
            <a:r>
              <a:rPr lang="en-US" altLang="zh-CN" sz="1600" dirty="0">
                <a:latin typeface="微软雅黑" panose="020B0503020204020204" pitchFamily="34" charset="-122"/>
                <a:ea typeface="微软雅黑" panose="020B0503020204020204" pitchFamily="34" charset="-122"/>
              </a:rPr>
              <a:t>No.1</a:t>
            </a:r>
            <a:r>
              <a:rPr lang="zh-CN" altLang="en-US" sz="1600" dirty="0">
                <a:latin typeface="微软雅黑" panose="020B0503020204020204" pitchFamily="34" charset="-122"/>
                <a:ea typeface="微软雅黑" panose="020B0503020204020204" pitchFamily="34" charset="-122"/>
              </a:rPr>
              <a:t>的那一封挑出来。在这种“千里选一”的情况下，这一封肯定是垃圾邮件，这时候</a:t>
            </a:r>
            <a:r>
              <a:rPr lang="en-US" altLang="zh-CN" sz="1600" dirty="0">
                <a:latin typeface="微软雅黑" panose="020B0503020204020204" pitchFamily="34" charset="-122"/>
                <a:ea typeface="微软雅黑" panose="020B0503020204020204" pitchFamily="34" charset="-122"/>
              </a:rPr>
              <a:t>precision</a:t>
            </a:r>
            <a:r>
              <a:rPr lang="zh-CN" altLang="en-US" sz="1600" dirty="0">
                <a:latin typeface="微软雅黑" panose="020B0503020204020204" pitchFamily="34" charset="-122"/>
                <a:ea typeface="微软雅黑" panose="020B0503020204020204" pitchFamily="34" charset="-122"/>
              </a:rPr>
              <a:t>高达</a:t>
            </a:r>
            <a:r>
              <a:rPr lang="en-US" altLang="zh-CN" sz="1600" dirty="0">
                <a:latin typeface="微软雅黑" panose="020B0503020204020204" pitchFamily="34" charset="-122"/>
                <a:ea typeface="微软雅黑" panose="020B0503020204020204" pitchFamily="34" charset="-122"/>
              </a:rPr>
              <a:t>100%</a:t>
            </a:r>
            <a:r>
              <a:rPr lang="zh-CN" altLang="en-US" sz="1600" dirty="0">
                <a:latin typeface="微软雅黑" panose="020B0503020204020204" pitchFamily="34" charset="-122"/>
                <a:ea typeface="微软雅黑" panose="020B0503020204020204" pitchFamily="34" charset="-122"/>
              </a:rPr>
              <a:t>。但是，</a:t>
            </a: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相应的就会非常低就只有</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如果我们希望</a:t>
            </a: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高，那么极端情况下，我们只要无脑把</a:t>
            </a:r>
            <a:r>
              <a:rPr lang="zh-CN" altLang="en-US" sz="1600" b="1" dirty="0">
                <a:latin typeface="微软雅黑" panose="020B0503020204020204" pitchFamily="34" charset="-122"/>
                <a:ea typeface="微软雅黑" panose="020B0503020204020204" pitchFamily="34" charset="-122"/>
              </a:rPr>
              <a:t>所有</a:t>
            </a:r>
            <a:r>
              <a:rPr lang="zh-CN" altLang="en-US" sz="1600" dirty="0">
                <a:latin typeface="微软雅黑" panose="020B0503020204020204" pitchFamily="34" charset="-122"/>
                <a:ea typeface="微软雅黑" panose="020B0503020204020204" pitchFamily="34" charset="-122"/>
              </a:rPr>
              <a:t>的样本都预测为垃圾邮件，那么此时我们的</a:t>
            </a: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就可以高达</a:t>
            </a:r>
            <a:r>
              <a:rPr lang="en-US" altLang="zh-CN" sz="1600" dirty="0">
                <a:latin typeface="微软雅黑" panose="020B0503020204020204" pitchFamily="34" charset="-122"/>
                <a:ea typeface="微软雅黑" panose="020B0503020204020204" pitchFamily="34" charset="-122"/>
              </a:rPr>
              <a:t>100%</a:t>
            </a:r>
            <a:r>
              <a:rPr lang="zh-CN" altLang="en-US" sz="1600" dirty="0">
                <a:latin typeface="微软雅黑" panose="020B0503020204020204" pitchFamily="34" charset="-122"/>
                <a:ea typeface="微软雅黑" panose="020B0503020204020204" pitchFamily="34" charset="-122"/>
              </a:rPr>
              <a:t>，但是此时</a:t>
            </a:r>
            <a:r>
              <a:rPr lang="en-US" altLang="zh-CN" sz="1600" dirty="0">
                <a:latin typeface="微软雅黑" panose="020B0503020204020204" pitchFamily="34" charset="-122"/>
                <a:ea typeface="微软雅黑" panose="020B0503020204020204" pitchFamily="34" charset="-122"/>
              </a:rPr>
              <a:t>precision</a:t>
            </a:r>
            <a:r>
              <a:rPr lang="zh-CN" altLang="en-US" sz="1600" dirty="0">
                <a:latin typeface="微软雅黑" panose="020B0503020204020204" pitchFamily="34" charset="-122"/>
                <a:ea typeface="微软雅黑" panose="020B0503020204020204" pitchFamily="34" charset="-122"/>
              </a:rPr>
              <a:t>相应的只有</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我们发现，如果仅仅看</a:t>
            </a: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或者</a:t>
            </a:r>
            <a:r>
              <a:rPr lang="en-US" altLang="zh-CN" sz="1600" dirty="0">
                <a:latin typeface="微软雅黑" panose="020B0503020204020204" pitchFamily="34" charset="-122"/>
                <a:ea typeface="微软雅黑" panose="020B0503020204020204" pitchFamily="34" charset="-122"/>
              </a:rPr>
              <a:t>precision</a:t>
            </a:r>
            <a:r>
              <a:rPr lang="zh-CN" altLang="en-US" sz="1600" dirty="0">
                <a:latin typeface="微软雅黑" panose="020B0503020204020204" pitchFamily="34" charset="-122"/>
                <a:ea typeface="微软雅黑" panose="020B0503020204020204" pitchFamily="34" charset="-122"/>
              </a:rPr>
              <a:t>中的一个，有可能会在不知情的情况下走向极端；而</a:t>
            </a:r>
            <a:r>
              <a:rPr lang="en-US" altLang="zh-CN" sz="1600" dirty="0">
                <a:latin typeface="微软雅黑" panose="020B0503020204020204" pitchFamily="34" charset="-122"/>
                <a:ea typeface="微软雅黑" panose="020B0503020204020204" pitchFamily="34" charset="-122"/>
              </a:rPr>
              <a:t>Accuracy</a:t>
            </a:r>
            <a:r>
              <a:rPr lang="zh-CN" altLang="en-US" sz="1600" dirty="0">
                <a:latin typeface="微软雅黑" panose="020B0503020204020204" pitchFamily="34" charset="-122"/>
                <a:ea typeface="微软雅黑" panose="020B0503020204020204" pitchFamily="34" charset="-122"/>
              </a:rPr>
              <a:t>又会受到不平衡样本的影响。那有没有一个万能指标，既能兼顾</a:t>
            </a: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precision</a:t>
            </a:r>
            <a:r>
              <a:rPr lang="zh-CN" altLang="en-US" sz="1600" dirty="0">
                <a:latin typeface="微软雅黑" panose="020B0503020204020204" pitchFamily="34" charset="-122"/>
                <a:ea typeface="微软雅黑" panose="020B0503020204020204" pitchFamily="34" charset="-122"/>
              </a:rPr>
              <a:t>两个方面，又不会受到不平衡样本的影响呢？答案是有的。</a:t>
            </a:r>
            <a:endParaRPr lang="zh-CN" altLang="en-US" sz="1600" dirty="0">
              <a:latin typeface="微软雅黑" panose="020B0503020204020204" pitchFamily="34" charset="-122"/>
              <a:ea typeface="微软雅黑" panose="020B0503020204020204" pitchFamily="34" charset="-122"/>
            </a:endParaRPr>
          </a:p>
          <a:p>
            <a:endParaRPr lang="en-US" altLang="zh-CN" sz="1800" b="1" dirty="0">
              <a:effectLst/>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18" name="组合 17"/>
          <p:cNvGrpSpPr/>
          <p:nvPr/>
        </p:nvGrpSpPr>
        <p:grpSpPr>
          <a:xfrm>
            <a:off x="547207" y="1437244"/>
            <a:ext cx="11128793" cy="4691756"/>
            <a:chOff x="1056000" y="1361675"/>
            <a:chExt cx="10109843" cy="4407325"/>
          </a:xfrm>
        </p:grpSpPr>
        <p:sp>
          <p:nvSpPr>
            <p:cNvPr id="16" name="矩形 15"/>
            <p:cNvSpPr/>
            <p:nvPr/>
          </p:nvSpPr>
          <p:spPr>
            <a:xfrm>
              <a:off x="1056000" y="1361675"/>
              <a:ext cx="10080313" cy="44073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236000" y="1361675"/>
              <a:ext cx="9929843" cy="422732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316000" y="543196"/>
            <a:ext cx="8459960" cy="584775"/>
          </a:xfrm>
          <a:prstGeom prst="rect">
            <a:avLst/>
          </a:prstGeom>
          <a:noFill/>
        </p:spPr>
        <p:txBody>
          <a:bodyPr wrap="square" rtlCol="0">
            <a:spAutoFit/>
          </a:bodyPr>
          <a:lstStyle/>
          <a:p>
            <a:r>
              <a:rPr lang="en-US" altLang="zh-CN" sz="3200" dirty="0">
                <a:latin typeface="迷你简汉真广标" panose="02010609000101010101" pitchFamily="49" charset="-122"/>
                <a:ea typeface="迷你简汉真广标" panose="02010609000101010101" pitchFamily="49" charset="-122"/>
              </a:rPr>
              <a:t>Evaluation metrics in machine learning</a:t>
            </a:r>
            <a:endParaRPr lang="zh-CN" altLang="en-US" sz="3200" dirty="0">
              <a:latin typeface="迷你简汉真广标" panose="02010609000101010101" pitchFamily="49" charset="-122"/>
              <a:ea typeface="迷你简汉真广标" panose="02010609000101010101" pitchFamily="49" charset="-122"/>
            </a:endParaRPr>
          </a:p>
        </p:txBody>
      </p:sp>
      <p:grpSp>
        <p:nvGrpSpPr>
          <p:cNvPr id="15" name="组合 14"/>
          <p:cNvGrpSpPr/>
          <p:nvPr/>
        </p:nvGrpSpPr>
        <p:grpSpPr>
          <a:xfrm>
            <a:off x="4116000" y="1234715"/>
            <a:ext cx="3960000" cy="45719"/>
            <a:chOff x="4145550" y="1403281"/>
            <a:chExt cx="3960000" cy="45719"/>
          </a:xfrm>
        </p:grpSpPr>
        <p:cxnSp>
          <p:nvCxnSpPr>
            <p:cNvPr id="8" name="直接连接符 7"/>
            <p:cNvCxnSpPr/>
            <p:nvPr/>
          </p:nvCxnSpPr>
          <p:spPr>
            <a:xfrm>
              <a:off x="4145550" y="1426140"/>
              <a:ext cx="396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05550" y="1403281"/>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889600" y="6309000"/>
            <a:ext cx="412800" cy="108000"/>
            <a:chOff x="5909001" y="6309000"/>
            <a:chExt cx="412800" cy="108000"/>
          </a:xfrm>
          <a:solidFill>
            <a:schemeClr val="bg1">
              <a:lumMod val="75000"/>
            </a:schemeClr>
          </a:solidFill>
        </p:grpSpPr>
        <p:sp>
          <p:nvSpPr>
            <p:cNvPr id="11" name="椭圆 10"/>
            <p:cNvSpPr/>
            <p:nvPr/>
          </p:nvSpPr>
          <p:spPr>
            <a:xfrm>
              <a:off x="59090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614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2138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0924793" y="4149000"/>
            <a:ext cx="720000" cy="300260"/>
          </a:xfrm>
          <a:prstGeom prst="rect">
            <a:avLst/>
          </a:prstGeom>
          <a:solidFill>
            <a:srgbClr val="0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1065176" y="1387178"/>
                <a:ext cx="9953648" cy="4857740"/>
              </a:xfrm>
              <a:prstGeom prst="rect">
                <a:avLst/>
              </a:prstGeom>
              <a:noFill/>
            </p:spPr>
            <p:txBody>
              <a:bodyPr wrap="square" rtlCol="0">
                <a:spAutoFit/>
              </a:bodyPr>
              <a:lstStyle/>
              <a:p>
                <a:pPr>
                  <a:lnSpc>
                    <a:spcPts val="2500"/>
                  </a:lnSpc>
                </a:pPr>
                <a:r>
                  <a:rPr lang="zh-CN" altLang="en-US" sz="1600" dirty="0">
                    <a:latin typeface="微软雅黑" panose="020B0503020204020204" pitchFamily="34" charset="-122"/>
                    <a:ea typeface="微软雅黑" panose="020B0503020204020204" pitchFamily="34" charset="-122"/>
                  </a:rPr>
                  <a:t>此时就要用到我们的</a:t>
                </a:r>
                <a:r>
                  <a:rPr lang="en-US" altLang="zh-CN" sz="1600" b="1" dirty="0">
                    <a:effectLst/>
                    <a:latin typeface="微软雅黑" panose="020B0503020204020204" pitchFamily="34" charset="-122"/>
                    <a:ea typeface="微软雅黑" panose="020B0503020204020204" pitchFamily="34" charset="-122"/>
                  </a:rPr>
                  <a:t>F-Measure</a:t>
                </a:r>
                <a:r>
                  <a:rPr lang="zh-CN" altLang="en-US" sz="1600" b="1" dirty="0">
                    <a:effectLst/>
                    <a:latin typeface="微软雅黑" panose="020B0503020204020204" pitchFamily="34" charset="-122"/>
                    <a:ea typeface="微软雅黑" panose="020B0503020204020204" pitchFamily="34" charset="-122"/>
                  </a:rPr>
                  <a:t>。</a:t>
                </a:r>
                <a:endParaRPr lang="en-US" altLang="zh-CN" sz="1600" b="1" dirty="0">
                  <a:effectLst/>
                  <a:latin typeface="微软雅黑" panose="020B0503020204020204" pitchFamily="34" charset="-122"/>
                  <a:ea typeface="微软雅黑" panose="020B0503020204020204" pitchFamily="34" charset="-122"/>
                </a:endParaRPr>
              </a:p>
              <a:p>
                <a:pPr>
                  <a:lnSpc>
                    <a:spcPts val="2500"/>
                  </a:lnSpc>
                </a:pPr>
                <a:r>
                  <a:rPr lang="en-US" altLang="zh-CN" sz="1600" dirty="0">
                    <a:effectLst/>
                    <a:latin typeface="微软雅黑" panose="020B0503020204020204" pitchFamily="34" charset="-122"/>
                    <a:ea typeface="微软雅黑" panose="020B0503020204020204" pitchFamily="34" charset="-122"/>
                  </a:rPr>
                  <a:t>F-Measure</a:t>
                </a:r>
                <a:r>
                  <a:rPr lang="zh-CN" altLang="en-US" sz="1600" dirty="0">
                    <a:effectLst/>
                    <a:latin typeface="微软雅黑" panose="020B0503020204020204" pitchFamily="34" charset="-122"/>
                    <a:ea typeface="微软雅黑" panose="020B0503020204020204" pitchFamily="34" charset="-122"/>
                  </a:rPr>
                  <a:t>是</a:t>
                </a:r>
                <a:r>
                  <a:rPr lang="en-US" altLang="zh-CN" sz="1600" dirty="0">
                    <a:effectLst/>
                    <a:latin typeface="微软雅黑" panose="020B0503020204020204" pitchFamily="34" charset="-122"/>
                    <a:ea typeface="微软雅黑" panose="020B0503020204020204" pitchFamily="34" charset="-122"/>
                  </a:rPr>
                  <a:t>Precision</a:t>
                </a:r>
                <a:r>
                  <a:rPr lang="zh-CN" altLang="en-US" sz="1600" dirty="0">
                    <a:effectLst/>
                    <a:latin typeface="微软雅黑" panose="020B0503020204020204" pitchFamily="34" charset="-122"/>
                    <a:ea typeface="微软雅黑" panose="020B0503020204020204" pitchFamily="34" charset="-122"/>
                  </a:rPr>
                  <a:t>和</a:t>
                </a:r>
                <a:r>
                  <a:rPr lang="en-US" altLang="zh-CN" sz="1600" dirty="0">
                    <a:effectLst/>
                    <a:latin typeface="微软雅黑" panose="020B0503020204020204" pitchFamily="34" charset="-122"/>
                    <a:ea typeface="微软雅黑" panose="020B0503020204020204" pitchFamily="34" charset="-122"/>
                  </a:rPr>
                  <a:t>Recall</a:t>
                </a:r>
                <a:r>
                  <a:rPr lang="zh-CN" altLang="en-US" sz="1600" dirty="0">
                    <a:effectLst/>
                    <a:latin typeface="微软雅黑" panose="020B0503020204020204" pitchFamily="34" charset="-122"/>
                    <a:ea typeface="微软雅黑" panose="020B0503020204020204" pitchFamily="34" charset="-122"/>
                  </a:rPr>
                  <a:t>的加权调和平均：</a:t>
                </a:r>
                <a:endParaRPr lang="en-US" altLang="zh-CN" sz="1600" dirty="0">
                  <a:effectLst/>
                  <a:latin typeface="微软雅黑" panose="020B0503020204020204" pitchFamily="34" charset="-122"/>
                  <a:ea typeface="微软雅黑" panose="020B0503020204020204" pitchFamily="34" charset="-122"/>
                </a:endParaRPr>
              </a:p>
              <a:p>
                <a:pPr>
                  <a:lnSpc>
                    <a:spcPts val="2500"/>
                  </a:lnSpc>
                </a:pPr>
                <a:endParaRPr lang="en-US" altLang="zh-CN" sz="1600" dirty="0">
                  <a:latin typeface="微软雅黑" panose="020B0503020204020204" pitchFamily="34" charset="-122"/>
                  <a:ea typeface="微软雅黑" panose="020B0503020204020204" pitchFamily="34" charset="-122"/>
                </a:endParaRPr>
              </a:p>
              <a:p>
                <a:pPr>
                  <a:lnSpc>
                    <a:spcPts val="2500"/>
                  </a:lnSpc>
                </a:pPr>
                <a:endParaRPr lang="en-US" altLang="zh-CN" sz="1600" dirty="0">
                  <a:effectLst/>
                  <a:latin typeface="微软雅黑" panose="020B0503020204020204" pitchFamily="34" charset="-122"/>
                  <a:ea typeface="微软雅黑" panose="020B0503020204020204" pitchFamily="34" charset="-122"/>
                </a:endParaRPr>
              </a:p>
              <a:p>
                <a:pPr>
                  <a:lnSpc>
                    <a:spcPts val="2500"/>
                  </a:lnSpc>
                </a:pPr>
                <a:r>
                  <a:rPr lang="zh-CN" altLang="en-US" sz="1600" dirty="0">
                    <a:latin typeface="微软雅黑" panose="020B0503020204020204" pitchFamily="34" charset="-122"/>
                    <a:ea typeface="微软雅黑" panose="020B0503020204020204" pitchFamily="34" charset="-122"/>
                  </a:rPr>
                  <a:t>在确定参数</a:t>
                </a:r>
                <a:r>
                  <a:rPr lang="en-US" altLang="zh-CN" sz="1600" dirty="0">
                    <a:latin typeface="微软雅黑" panose="020B0503020204020204" pitchFamily="34" charset="-122"/>
                    <a:ea typeface="微软雅黑" panose="020B0503020204020204" pitchFamily="34" charset="-122"/>
                  </a:rPr>
                  <a:t>α</a:t>
                </a:r>
                <a:r>
                  <a:rPr lang="zh-CN" altLang="en-US" sz="1600" dirty="0">
                    <a:latin typeface="微软雅黑" panose="020B0503020204020204" pitchFamily="34" charset="-122"/>
                    <a:ea typeface="微软雅黑" panose="020B0503020204020204" pitchFamily="34" charset="-122"/>
                  </a:rPr>
                  <a:t>的值的时候，如果我们越关注</a:t>
                </a: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（相比于</a:t>
                </a:r>
                <a:r>
                  <a:rPr lang="en-US" altLang="zh-CN" sz="1600" dirty="0">
                    <a:latin typeface="微软雅黑" panose="020B0503020204020204" pitchFamily="34" charset="-122"/>
                    <a:ea typeface="微软雅黑" panose="020B0503020204020204" pitchFamily="34" charset="-122"/>
                  </a:rPr>
                  <a:t>precision</a:t>
                </a:r>
                <a:r>
                  <a:rPr lang="zh-CN" altLang="en-US" sz="1600" dirty="0">
                    <a:latin typeface="微软雅黑" panose="020B0503020204020204" pitchFamily="34" charset="-122"/>
                    <a:ea typeface="微软雅黑" panose="020B0503020204020204" pitchFamily="34" charset="-122"/>
                  </a:rPr>
                  <a:t>），我们要选择越大的</a:t>
                </a:r>
                <a:r>
                  <a:rPr lang="en-US" altLang="zh-CN" sz="1600" dirty="0">
                    <a:latin typeface="微软雅黑" panose="020B0503020204020204" pitchFamily="34" charset="-122"/>
                    <a:ea typeface="微软雅黑" panose="020B0503020204020204" pitchFamily="34" charset="-122"/>
                  </a:rPr>
                  <a:t>α</a:t>
                </a:r>
                <a:r>
                  <a:rPr lang="zh-CN" altLang="en-US" sz="1600" dirty="0">
                    <a:latin typeface="微软雅黑" panose="020B0503020204020204" pitchFamily="34" charset="-122"/>
                    <a:ea typeface="微软雅黑" panose="020B0503020204020204" pitchFamily="34" charset="-122"/>
                  </a:rPr>
                  <a:t>。例如，</a:t>
                </a:r>
                <a:r>
                  <a:rPr lang="en-US" altLang="zh-CN" sz="1600" dirty="0">
                    <a:latin typeface="微软雅黑" panose="020B0503020204020204" pitchFamily="34" charset="-122"/>
                    <a:ea typeface="微软雅黑" panose="020B0503020204020204" pitchFamily="34" charset="-122"/>
                  </a:rPr>
                  <a:t>F2 score</a:t>
                </a:r>
                <a:r>
                  <a:rPr lang="zh-CN" altLang="en-US" sz="1600" dirty="0">
                    <a:latin typeface="微软雅黑" panose="020B0503020204020204" pitchFamily="34" charset="-122"/>
                    <a:ea typeface="微软雅黑" panose="020B0503020204020204" pitchFamily="34" charset="-122"/>
                  </a:rPr>
                  <a:t>相比于</a:t>
                </a:r>
                <a:r>
                  <a:rPr lang="en-US" altLang="zh-CN" sz="1600" dirty="0">
                    <a:latin typeface="微软雅黑" panose="020B0503020204020204" pitchFamily="34" charset="-122"/>
                    <a:ea typeface="微软雅黑" panose="020B0503020204020204" pitchFamily="34" charset="-122"/>
                  </a:rPr>
                  <a:t>F1 score</a:t>
                </a:r>
                <a:r>
                  <a:rPr lang="zh-CN" altLang="en-US" sz="1600" dirty="0">
                    <a:latin typeface="微软雅黑" panose="020B0503020204020204" pitchFamily="34" charset="-122"/>
                    <a:ea typeface="微软雅黑" panose="020B0503020204020204" pitchFamily="34" charset="-122"/>
                  </a:rPr>
                  <a:t>，赋予了</a:t>
                </a: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两倍的重要性。</a:t>
                </a:r>
                <a:endParaRPr lang="zh-CN" altLang="en-US" sz="1600" dirty="0">
                  <a:latin typeface="微软雅黑" panose="020B0503020204020204" pitchFamily="34" charset="-122"/>
                  <a:ea typeface="微软雅黑" panose="020B0503020204020204" pitchFamily="34" charset="-122"/>
                </a:endParaRPr>
              </a:p>
              <a:p>
                <a:pPr>
                  <a:lnSpc>
                    <a:spcPts val="2500"/>
                  </a:lnSpc>
                </a:pPr>
                <a:r>
                  <a:rPr lang="zh-CN" altLang="en-US" sz="1600" dirty="0">
                    <a:latin typeface="微软雅黑" panose="020B0503020204020204" pitchFamily="34" charset="-122"/>
                    <a:ea typeface="微软雅黑" panose="020B0503020204020204" pitchFamily="34" charset="-122"/>
                  </a:rPr>
                  <a:t>当参数</a:t>
                </a:r>
                <a:r>
                  <a:rPr lang="en-US" altLang="zh-CN" sz="1600" dirty="0">
                    <a:latin typeface="微软雅黑" panose="020B0503020204020204" pitchFamily="34" charset="-122"/>
                    <a:ea typeface="微软雅黑" panose="020B0503020204020204" pitchFamily="34" charset="-122"/>
                  </a:rPr>
                  <a:t>α=1</a:t>
                </a:r>
                <a:r>
                  <a:rPr lang="zh-CN" altLang="en-US" sz="1600" dirty="0">
                    <a:latin typeface="微软雅黑" panose="020B0503020204020204" pitchFamily="34" charset="-122"/>
                    <a:ea typeface="微软雅黑" panose="020B0503020204020204" pitchFamily="34" charset="-122"/>
                  </a:rPr>
                  <a:t>时，就是最常见的</a:t>
                </a:r>
                <a:r>
                  <a:rPr lang="en-US" altLang="zh-CN" sz="1600" dirty="0">
                    <a:latin typeface="微软雅黑" panose="020B0503020204020204" pitchFamily="34" charset="-122"/>
                    <a:ea typeface="微软雅黑" panose="020B0503020204020204" pitchFamily="34" charset="-122"/>
                  </a:rPr>
                  <a:t>F1</a:t>
                </a:r>
                <a:r>
                  <a:rPr lang="zh-CN" altLang="en-US" sz="1600" dirty="0">
                    <a:latin typeface="微软雅黑" panose="020B0503020204020204" pitchFamily="34" charset="-122"/>
                    <a:ea typeface="微软雅黑" panose="020B0503020204020204" pitchFamily="34" charset="-122"/>
                  </a:rPr>
                  <a:t>，也即</a:t>
                </a:r>
                <a:endParaRPr lang="en-US" altLang="zh-CN" sz="1600" dirty="0">
                  <a:latin typeface="微软雅黑" panose="020B0503020204020204" pitchFamily="34" charset="-122"/>
                  <a:ea typeface="微软雅黑" panose="020B0503020204020204" pitchFamily="34" charset="-122"/>
                </a:endParaRPr>
              </a:p>
              <a:p>
                <a:pPr>
                  <a:lnSpc>
                    <a:spcPts val="2500"/>
                  </a:lnSpc>
                </a:pPr>
                <a:endParaRPr lang="en-US" altLang="zh-CN" sz="1600" dirty="0">
                  <a:latin typeface="微软雅黑" panose="020B0503020204020204" pitchFamily="34" charset="-122"/>
                  <a:ea typeface="微软雅黑" panose="020B0503020204020204" pitchFamily="34" charset="-122"/>
                </a:endParaRPr>
              </a:p>
              <a:p>
                <a:pPr>
                  <a:lnSpc>
                    <a:spcPts val="2500"/>
                  </a:lnSpc>
                </a:pP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𝐹</m:t>
                      </m:r>
                      <m:r>
                        <a:rPr lang="zh-CN" altLang="en-US" sz="1600" i="0">
                          <a:latin typeface="Cambria Math" panose="02040503050406030204" pitchFamily="18" charset="0"/>
                        </a:rPr>
                        <m:t>=</m:t>
                      </m:r>
                      <m:f>
                        <m:fPr>
                          <m:ctrlPr>
                            <a:rPr lang="zh-CN" altLang="en-US" sz="1600" i="1" dirty="0" smtClean="0">
                              <a:solidFill>
                                <a:srgbClr val="836967"/>
                              </a:solidFill>
                              <a:latin typeface="Cambria Math" panose="02040503050406030204" pitchFamily="18" charset="0"/>
                            </a:rPr>
                          </m:ctrlPr>
                        </m:fPr>
                        <m:num>
                          <m:sSup>
                            <m:sSupPr>
                              <m:ctrlPr>
                                <a:rPr lang="zh-CN" altLang="en-US" sz="1600" i="1" dirty="0">
                                  <a:solidFill>
                                    <a:srgbClr val="836967"/>
                                  </a:solidFill>
                                  <a:latin typeface="Cambria Math" panose="02040503050406030204" pitchFamily="18" charset="0"/>
                                </a:rPr>
                              </m:ctrlPr>
                            </m:sSupPr>
                            <m:e>
                              <m:r>
                                <a:rPr lang="en-US" altLang="zh-CN" sz="1600" b="0" i="1" dirty="0" smtClean="0">
                                  <a:solidFill>
                                    <a:srgbClr val="836967"/>
                                  </a:solidFill>
                                  <a:latin typeface="Cambria Math" panose="02040503050406030204" pitchFamily="18" charset="0"/>
                                </a:rPr>
                                <m:t>2</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𝑝𝑟𝑒𝑐𝑖𝑠𝑖𝑜𝑛</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𝑟𝑒𝑐𝑎𝑙𝑙</m:t>
                              </m:r>
                            </m:e>
                            <m:sup/>
                          </m:sSup>
                        </m:num>
                        <m:den>
                          <m:r>
                            <a:rPr lang="en-US" altLang="zh-CN" sz="1600" i="1" dirty="0">
                              <a:latin typeface="Cambria Math" panose="02040503050406030204" pitchFamily="18" charset="0"/>
                            </a:rPr>
                            <m:t>𝑝𝑟𝑒𝑐𝑖𝑠𝑖𝑜𝑛</m:t>
                          </m:r>
                          <m:r>
                            <a:rPr lang="zh-CN" altLang="en-US" sz="1600" i="0" dirty="0">
                              <a:latin typeface="Cambria Math" panose="02040503050406030204" pitchFamily="18" charset="0"/>
                            </a:rPr>
                            <m:t>+</m:t>
                          </m:r>
                          <m:r>
                            <a:rPr lang="en-US" altLang="zh-CN" sz="1600" i="1" dirty="0">
                              <a:latin typeface="Cambria Math" panose="02040503050406030204" pitchFamily="18" charset="0"/>
                            </a:rPr>
                            <m:t>𝑟𝑒𝑐𝑎𝑙𝑙</m:t>
                          </m:r>
                        </m:den>
                      </m:f>
                    </m:oMath>
                  </m:oMathPara>
                </a14:m>
                <a:endParaRPr lang="en-US" altLang="zh-CN" sz="1600" dirty="0">
                  <a:latin typeface="微软雅黑" panose="020B0503020204020204" pitchFamily="34" charset="-122"/>
                  <a:ea typeface="微软雅黑" panose="020B0503020204020204" pitchFamily="34" charset="-122"/>
                </a:endParaRPr>
              </a:p>
              <a:p>
                <a:pPr>
                  <a:lnSpc>
                    <a:spcPts val="2500"/>
                  </a:lnSpc>
                </a:pPr>
                <a:r>
                  <a:rPr lang="en-US" altLang="zh-CN" sz="1600" dirty="0">
                    <a:latin typeface="微软雅黑" panose="020B0503020204020204" pitchFamily="34" charset="-122"/>
                    <a:ea typeface="微软雅黑" panose="020B0503020204020204" pitchFamily="34" charset="-122"/>
                  </a:rPr>
                  <a:t>F1 score</a:t>
                </a:r>
                <a:r>
                  <a:rPr lang="zh-CN" altLang="en-US" sz="1600" dirty="0">
                    <a:latin typeface="微软雅黑" panose="020B0503020204020204" pitchFamily="34" charset="-122"/>
                    <a:ea typeface="微软雅黑" panose="020B0503020204020204" pitchFamily="34" charset="-122"/>
                  </a:rPr>
                  <a:t>综合考虑了</a:t>
                </a:r>
                <a:r>
                  <a:rPr lang="en-US" altLang="zh-CN" sz="1600" dirty="0">
                    <a:latin typeface="微软雅黑" panose="020B0503020204020204" pitchFamily="34" charset="-122"/>
                    <a:ea typeface="微软雅黑" panose="020B0503020204020204" pitchFamily="34" charset="-122"/>
                  </a:rPr>
                  <a:t>precision</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两方面的因素，做到了对于两者的调和，即：既要“求精”也要“求全”，做到不偏科。使用</a:t>
                </a:r>
                <a:r>
                  <a:rPr lang="en-US" altLang="zh-CN" sz="1600" dirty="0">
                    <a:latin typeface="微软雅黑" panose="020B0503020204020204" pitchFamily="34" charset="-122"/>
                    <a:ea typeface="微软雅黑" panose="020B0503020204020204" pitchFamily="34" charset="-122"/>
                  </a:rPr>
                  <a:t>f1 score</a:t>
                </a:r>
                <a:r>
                  <a:rPr lang="zh-CN" altLang="en-US" sz="1600" dirty="0">
                    <a:latin typeface="微软雅黑" panose="020B0503020204020204" pitchFamily="34" charset="-122"/>
                    <a:ea typeface="微软雅黑" panose="020B0503020204020204" pitchFamily="34" charset="-122"/>
                  </a:rPr>
                  <a:t>作为评价指标，可以避免上述例子中的极端情况出现。</a:t>
                </a:r>
                <a:endParaRPr lang="zh-CN" altLang="en-US" sz="1600" dirty="0">
                  <a:latin typeface="微软雅黑" panose="020B0503020204020204" pitchFamily="34" charset="-122"/>
                  <a:ea typeface="微软雅黑" panose="020B0503020204020204" pitchFamily="34" charset="-122"/>
                </a:endParaRPr>
              </a:p>
              <a:p>
                <a:pPr>
                  <a:lnSpc>
                    <a:spcPts val="2500"/>
                  </a:lnSpc>
                </a:pPr>
                <a:r>
                  <a:rPr lang="zh-CN" altLang="en-US" sz="1600" dirty="0">
                    <a:latin typeface="微软雅黑" panose="020B0503020204020204" pitchFamily="34" charset="-122"/>
                    <a:ea typeface="微软雅黑" panose="020B0503020204020204" pitchFamily="34" charset="-122"/>
                  </a:rPr>
                  <a:t>绝大多数情况下，我们可以直接用</a:t>
                </a:r>
                <a:r>
                  <a:rPr lang="en-US" altLang="zh-CN" sz="1600" dirty="0">
                    <a:latin typeface="微软雅黑" panose="020B0503020204020204" pitchFamily="34" charset="-122"/>
                    <a:ea typeface="微软雅黑" panose="020B0503020204020204" pitchFamily="34" charset="-122"/>
                  </a:rPr>
                  <a:t>f1 score</a:t>
                </a:r>
                <a:r>
                  <a:rPr lang="zh-CN" altLang="en-US" sz="1600" dirty="0">
                    <a:latin typeface="微软雅黑" panose="020B0503020204020204" pitchFamily="34" charset="-122"/>
                    <a:ea typeface="微软雅黑" panose="020B0503020204020204" pitchFamily="34" charset="-122"/>
                  </a:rPr>
                  <a:t>来评价和选择模型。但如果在上面提到的“两类错误的成本”差距比较大的时候，也可以结合</a:t>
                </a:r>
                <a:r>
                  <a:rPr lang="en-US" altLang="zh-CN" sz="1600" dirty="0">
                    <a:latin typeface="微软雅黑" panose="020B0503020204020204" pitchFamily="34" charset="-122"/>
                    <a:ea typeface="微软雅黑" panose="020B0503020204020204" pitchFamily="34" charset="-122"/>
                  </a:rPr>
                  <a:t>recall</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precision</a:t>
                </a:r>
                <a:r>
                  <a:rPr lang="zh-CN" altLang="en-US" sz="1600" dirty="0">
                    <a:latin typeface="微软雅黑" panose="020B0503020204020204" pitchFamily="34" charset="-122"/>
                    <a:ea typeface="微软雅黑" panose="020B0503020204020204" pitchFamily="34" charset="-122"/>
                  </a:rPr>
                  <a:t>的其中一个做参考。</a:t>
                </a:r>
                <a:endParaRPr lang="zh-CN" altLang="en-US" sz="1600" dirty="0">
                  <a:latin typeface="微软雅黑" panose="020B0503020204020204" pitchFamily="34" charset="-122"/>
                  <a:ea typeface="微软雅黑" panose="020B0503020204020204" pitchFamily="34" charset="-122"/>
                </a:endParaRPr>
              </a:p>
              <a:p>
                <a:pPr>
                  <a:lnSpc>
                    <a:spcPts val="2500"/>
                  </a:lnSpc>
                </a:pPr>
                <a:r>
                  <a:rPr lang="zh-CN" altLang="en-US" sz="1600" i="1" dirty="0">
                    <a:latin typeface="微软雅黑" panose="020B0503020204020204" pitchFamily="34" charset="-122"/>
                    <a:ea typeface="微软雅黑" panose="020B0503020204020204" pitchFamily="34" charset="-122"/>
                  </a:rPr>
                  <a:t>注意，</a:t>
                </a:r>
                <a:r>
                  <a:rPr lang="en-US" altLang="zh-CN" sz="1600" i="1" dirty="0">
                    <a:latin typeface="微软雅黑" panose="020B0503020204020204" pitchFamily="34" charset="-122"/>
                    <a:ea typeface="微软雅黑" panose="020B0503020204020204" pitchFamily="34" charset="-122"/>
                  </a:rPr>
                  <a:t>f1 score</a:t>
                </a:r>
                <a:r>
                  <a:rPr lang="zh-CN" altLang="en-US" sz="1600" i="1" dirty="0">
                    <a:latin typeface="微软雅黑" panose="020B0503020204020204" pitchFamily="34" charset="-122"/>
                    <a:ea typeface="微软雅黑" panose="020B0503020204020204" pitchFamily="34" charset="-122"/>
                  </a:rPr>
                  <a:t>衡量的是模型寻找正例的能力，因为</a:t>
                </a:r>
                <a:r>
                  <a:rPr lang="en-US" altLang="zh-CN" sz="1600" i="1" dirty="0">
                    <a:latin typeface="微软雅黑" panose="020B0503020204020204" pitchFamily="34" charset="-122"/>
                    <a:ea typeface="微软雅黑" panose="020B0503020204020204" pitchFamily="34" charset="-122"/>
                  </a:rPr>
                  <a:t>Precision</a:t>
                </a:r>
                <a:r>
                  <a:rPr lang="zh-CN" altLang="en-US" sz="1600" i="1" dirty="0">
                    <a:latin typeface="微软雅黑" panose="020B0503020204020204" pitchFamily="34" charset="-122"/>
                    <a:ea typeface="微软雅黑" panose="020B0503020204020204" pitchFamily="34" charset="-122"/>
                  </a:rPr>
                  <a:t>和</a:t>
                </a:r>
                <a:r>
                  <a:rPr lang="en-US" altLang="zh-CN" sz="1600" i="1" dirty="0">
                    <a:latin typeface="微软雅黑" panose="020B0503020204020204" pitchFamily="34" charset="-122"/>
                    <a:ea typeface="微软雅黑" panose="020B0503020204020204" pitchFamily="34" charset="-122"/>
                  </a:rPr>
                  <a:t>recall</a:t>
                </a:r>
                <a:r>
                  <a:rPr lang="zh-CN" altLang="en-US" sz="1600" i="1" dirty="0">
                    <a:latin typeface="微软雅黑" panose="020B0503020204020204" pitchFamily="34" charset="-122"/>
                    <a:ea typeface="微软雅黑" panose="020B0503020204020204" pitchFamily="34" charset="-122"/>
                  </a:rPr>
                  <a:t>都是衡量寻找正例的指标。</a:t>
                </a:r>
                <a:endParaRPr lang="zh-CN" altLang="en-US" sz="1600" dirty="0">
                  <a:latin typeface="微软雅黑" panose="020B0503020204020204" pitchFamily="34" charset="-122"/>
                  <a:ea typeface="微软雅黑" panose="020B0503020204020204" pitchFamily="34" charset="-122"/>
                </a:endParaRPr>
              </a:p>
              <a:p>
                <a:endParaRPr lang="zh-CN" altLang="en-US" dirty="0"/>
              </a:p>
            </p:txBody>
          </p:sp>
        </mc:Choice>
        <mc:Fallback>
          <p:sp>
            <p:nvSpPr>
              <p:cNvPr id="3" name="文本框 2"/>
              <p:cNvSpPr txBox="1">
                <a:spLocks noRot="1" noChangeAspect="1" noMove="1" noResize="1" noEditPoints="1" noAdjustHandles="1" noChangeArrowheads="1" noChangeShapeType="1" noTextEdit="1"/>
              </p:cNvSpPr>
              <p:nvPr/>
            </p:nvSpPr>
            <p:spPr>
              <a:xfrm>
                <a:off x="1065176" y="1387178"/>
                <a:ext cx="9953648" cy="4857740"/>
              </a:xfrm>
              <a:prstGeom prst="rect">
                <a:avLst/>
              </a:prstGeom>
              <a:blipFill rotWithShape="1">
                <a:blip r:embed="rId1"/>
                <a:stretch>
                  <a:fillRect l="-3" t="-7" r="3"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4380640" y="2169000"/>
                <a:ext cx="3125920" cy="55739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𝐹</m:t>
                      </m:r>
                      <m:r>
                        <a:rPr lang="zh-CN" altLang="en-US" sz="1600" i="0">
                          <a:latin typeface="Cambria Math" panose="02040503050406030204" pitchFamily="18" charset="0"/>
                        </a:rPr>
                        <m:t>=</m:t>
                      </m:r>
                      <m:f>
                        <m:fPr>
                          <m:ctrlPr>
                            <a:rPr lang="zh-CN" altLang="en-US" sz="1600" dirty="0" smtClean="0">
                              <a:solidFill>
                                <a:srgbClr val="836967"/>
                              </a:solidFill>
                              <a:latin typeface="Cambria Math" panose="02040503050406030204" pitchFamily="18" charset="0"/>
                            </a:rPr>
                          </m:ctrlPr>
                        </m:fPr>
                        <m:num>
                          <m:sSup>
                            <m:sSupPr>
                              <m:ctrlPr>
                                <a:rPr lang="zh-CN" altLang="en-US" sz="1600" dirty="0">
                                  <a:solidFill>
                                    <a:srgbClr val="836967"/>
                                  </a:solidFill>
                                  <a:latin typeface="Cambria Math" panose="02040503050406030204" pitchFamily="18" charset="0"/>
                                </a:rPr>
                              </m:ctrlPr>
                            </m:sSupPr>
                            <m:e>
                              <m:d>
                                <m:dPr>
                                  <m:ctrlPr>
                                    <a:rPr lang="zh-CN" altLang="en-US" sz="1600" dirty="0">
                                      <a:solidFill>
                                        <a:srgbClr val="836967"/>
                                      </a:solidFill>
                                      <a:latin typeface="Cambria Math" panose="02040503050406030204" pitchFamily="18" charset="0"/>
                                    </a:rPr>
                                  </m:ctrlPr>
                                </m:dPr>
                                <m:e>
                                  <m:sSup>
                                    <m:sSupPr>
                                      <m:ctrlPr>
                                        <a:rPr lang="zh-CN" altLang="en-US" sz="1600" dirty="0">
                                          <a:solidFill>
                                            <a:srgbClr val="836967"/>
                                          </a:solidFill>
                                          <a:latin typeface="Cambria Math" panose="02040503050406030204" pitchFamily="18" charset="0"/>
                                        </a:rPr>
                                      </m:ctrlPr>
                                    </m:sSupPr>
                                    <m:e>
                                      <m:r>
                                        <a:rPr lang="zh-CN" altLang="en-US" sz="1600" i="1" dirty="0">
                                          <a:latin typeface="Cambria Math" panose="02040503050406030204" pitchFamily="18" charset="0"/>
                                        </a:rPr>
                                        <m:t>𝑎</m:t>
                                      </m:r>
                                    </m:e>
                                    <m:sup>
                                      <m:r>
                                        <a:rPr lang="zh-CN" altLang="en-US" sz="1600" i="0" dirty="0">
                                          <a:latin typeface="Cambria Math" panose="02040503050406030204" pitchFamily="18" charset="0"/>
                                        </a:rPr>
                                        <m:t>2</m:t>
                                      </m:r>
                                    </m:sup>
                                  </m:sSup>
                                  <m:r>
                                    <a:rPr lang="zh-CN" altLang="en-US" sz="1600" i="0" dirty="0">
                                      <a:latin typeface="Cambria Math" panose="02040503050406030204" pitchFamily="18" charset="0"/>
                                    </a:rPr>
                                    <m:t>+</m:t>
                                  </m:r>
                                  <m:r>
                                    <a:rPr lang="zh-CN" altLang="en-US" sz="1600" i="0" dirty="0">
                                      <a:latin typeface="Cambria Math" panose="02040503050406030204" pitchFamily="18" charset="0"/>
                                    </a:rPr>
                                    <m:t>1</m:t>
                                  </m:r>
                                </m:e>
                              </m:d>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𝑝𝑟𝑒𝑐𝑖𝑠𝑖𝑜𝑛</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𝑟𝑒𝑐𝑎𝑙𝑙</m:t>
                              </m:r>
                            </m:e>
                            <m:sup/>
                          </m:sSup>
                        </m:num>
                        <m:den>
                          <m:sSup>
                            <m:sSupPr>
                              <m:ctrlPr>
                                <a:rPr lang="zh-CN" altLang="en-US" sz="1600" i="1" dirty="0">
                                  <a:solidFill>
                                    <a:srgbClr val="836967"/>
                                  </a:solidFill>
                                  <a:latin typeface="Cambria Math" panose="02040503050406030204" pitchFamily="18" charset="0"/>
                                </a:rPr>
                              </m:ctrlPr>
                            </m:sSupPr>
                            <m:e>
                              <m:r>
                                <a:rPr lang="zh-CN" altLang="en-US" sz="1600" i="1" dirty="0">
                                  <a:latin typeface="Cambria Math" panose="02040503050406030204" pitchFamily="18" charset="0"/>
                                </a:rPr>
                                <m:t>𝑎</m:t>
                              </m:r>
                            </m:e>
                            <m:sup>
                              <m:r>
                                <a:rPr lang="zh-CN" altLang="en-US" sz="1600" i="0" dirty="0">
                                  <a:latin typeface="Cambria Math" panose="02040503050406030204" pitchFamily="18" charset="0"/>
                                </a:rPr>
                                <m:t>2</m:t>
                              </m:r>
                            </m:sup>
                          </m:sSup>
                          <m:r>
                            <a:rPr lang="zh-CN" altLang="en-US" sz="1600" i="0" dirty="0">
                              <a:latin typeface="Cambria Math" panose="02040503050406030204" pitchFamily="18" charset="0"/>
                            </a:rPr>
                            <m:t>∗</m:t>
                          </m:r>
                          <m:r>
                            <a:rPr lang="en-US" altLang="zh-CN" sz="1600" i="1" dirty="0">
                              <a:latin typeface="Cambria Math" panose="02040503050406030204" pitchFamily="18" charset="0"/>
                            </a:rPr>
                            <m:t>𝑝𝑟𝑒𝑐𝑖𝑠𝑖𝑜𝑛</m:t>
                          </m:r>
                          <m:r>
                            <a:rPr lang="zh-CN" altLang="en-US" sz="1600" i="0" dirty="0">
                              <a:latin typeface="Cambria Math" panose="02040503050406030204" pitchFamily="18" charset="0"/>
                            </a:rPr>
                            <m:t>+</m:t>
                          </m:r>
                          <m:r>
                            <a:rPr lang="en-US" altLang="zh-CN" sz="1600" i="1" dirty="0">
                              <a:latin typeface="Cambria Math" panose="02040503050406030204" pitchFamily="18" charset="0"/>
                            </a:rPr>
                            <m:t>𝑟𝑒𝑐𝑎𝑙𝑙</m:t>
                          </m:r>
                        </m:den>
                      </m:f>
                    </m:oMath>
                  </m:oMathPara>
                </a14:m>
                <a:endParaRPr lang="zh-CN" altLang="en-US" sz="1600" dirty="0"/>
              </a:p>
            </p:txBody>
          </p:sp>
        </mc:Choice>
        <mc:Fallback>
          <p:sp>
            <p:nvSpPr>
              <p:cNvPr id="4" name="文本框 3"/>
              <p:cNvSpPr txBox="1">
                <a:spLocks noRot="1" noChangeAspect="1" noMove="1" noResize="1" noEditPoints="1" noAdjustHandles="1" noChangeArrowheads="1" noChangeShapeType="1" noTextEdit="1"/>
              </p:cNvSpPr>
              <p:nvPr/>
            </p:nvSpPr>
            <p:spPr>
              <a:xfrm>
                <a:off x="4380640" y="2169000"/>
                <a:ext cx="3125920" cy="557397"/>
              </a:xfrm>
              <a:prstGeom prst="rect">
                <a:avLst/>
              </a:prstGeom>
              <a:blipFill rotWithShape="1">
                <a:blip r:embed="rId2"/>
                <a:stretch>
                  <a:fillRect l="-13" t="-85" r="7" b="61"/>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18" name="组合 17"/>
          <p:cNvGrpSpPr/>
          <p:nvPr/>
        </p:nvGrpSpPr>
        <p:grpSpPr>
          <a:xfrm>
            <a:off x="547207" y="1437244"/>
            <a:ext cx="11128793" cy="4691756"/>
            <a:chOff x="1056000" y="1361675"/>
            <a:chExt cx="10109843" cy="4407325"/>
          </a:xfrm>
        </p:grpSpPr>
        <p:sp>
          <p:nvSpPr>
            <p:cNvPr id="16" name="矩形 15"/>
            <p:cNvSpPr/>
            <p:nvPr/>
          </p:nvSpPr>
          <p:spPr>
            <a:xfrm>
              <a:off x="1056000" y="1361675"/>
              <a:ext cx="10080313" cy="44073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236000" y="1361675"/>
              <a:ext cx="9929843" cy="422732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998691" y="521132"/>
            <a:ext cx="8459960" cy="1077218"/>
          </a:xfrm>
          <a:prstGeom prst="rect">
            <a:avLst/>
          </a:prstGeom>
          <a:noFill/>
        </p:spPr>
        <p:txBody>
          <a:bodyPr wrap="square" rtlCol="0">
            <a:spAutoFit/>
          </a:bodyPr>
          <a:lstStyle/>
          <a:p>
            <a:r>
              <a:rPr lang="en-US" altLang="zh-CN" sz="3200" dirty="0">
                <a:latin typeface="迷你简汉真广标" panose="02010609000101010101" pitchFamily="49" charset="-122"/>
                <a:ea typeface="迷你简汉真广标" panose="02010609000101010101" pitchFamily="49" charset="-122"/>
              </a:rPr>
              <a:t>Metrics and Evaluation Protocol</a:t>
            </a:r>
            <a:endParaRPr lang="en-US" altLang="zh-CN" sz="3200" dirty="0">
              <a:latin typeface="迷你简汉真广标" panose="02010609000101010101" pitchFamily="49" charset="-122"/>
              <a:ea typeface="迷你简汉真广标" panose="02010609000101010101" pitchFamily="49" charset="-122"/>
            </a:endParaRPr>
          </a:p>
          <a:p>
            <a:endParaRPr lang="en-US" altLang="zh-CN" sz="3200" dirty="0"/>
          </a:p>
        </p:txBody>
      </p:sp>
      <p:grpSp>
        <p:nvGrpSpPr>
          <p:cNvPr id="15" name="组合 14"/>
          <p:cNvGrpSpPr/>
          <p:nvPr/>
        </p:nvGrpSpPr>
        <p:grpSpPr>
          <a:xfrm>
            <a:off x="4116000" y="1234715"/>
            <a:ext cx="3960000" cy="45719"/>
            <a:chOff x="4145550" y="1403281"/>
            <a:chExt cx="3960000" cy="45719"/>
          </a:xfrm>
        </p:grpSpPr>
        <p:cxnSp>
          <p:nvCxnSpPr>
            <p:cNvPr id="8" name="直接连接符 7"/>
            <p:cNvCxnSpPr/>
            <p:nvPr/>
          </p:nvCxnSpPr>
          <p:spPr>
            <a:xfrm>
              <a:off x="4145550" y="1426140"/>
              <a:ext cx="396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05550" y="1403281"/>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889600" y="6309000"/>
            <a:ext cx="412800" cy="108000"/>
            <a:chOff x="5909001" y="6309000"/>
            <a:chExt cx="412800" cy="108000"/>
          </a:xfrm>
          <a:solidFill>
            <a:schemeClr val="bg1">
              <a:lumMod val="75000"/>
            </a:schemeClr>
          </a:solidFill>
        </p:grpSpPr>
        <p:sp>
          <p:nvSpPr>
            <p:cNvPr id="11" name="椭圆 10"/>
            <p:cNvSpPr/>
            <p:nvPr/>
          </p:nvSpPr>
          <p:spPr>
            <a:xfrm>
              <a:off x="59090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614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2138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0924793" y="4149000"/>
            <a:ext cx="720000" cy="300260"/>
          </a:xfrm>
          <a:prstGeom prst="rect">
            <a:avLst/>
          </a:prstGeom>
          <a:solidFill>
            <a:srgbClr val="0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73176" y="1986347"/>
            <a:ext cx="9953648" cy="3895938"/>
          </a:xfrm>
          <a:prstGeom prst="rect">
            <a:avLst/>
          </a:prstGeom>
          <a:noFill/>
        </p:spPr>
        <p:txBody>
          <a:bodyPr wrap="square" rtlCol="0">
            <a:spAutoFit/>
          </a:bodyPr>
          <a:lstStyle/>
          <a:p>
            <a:pPr indent="457200">
              <a:lnSpc>
                <a:spcPts val="2500"/>
              </a:lnSpc>
            </a:pPr>
            <a:r>
              <a:rPr lang="en-US" altLang="zh-CN" sz="1600" dirty="0">
                <a:latin typeface="微软雅黑" panose="020B0503020204020204" pitchFamily="34" charset="-122"/>
                <a:ea typeface="微软雅黑" panose="020B0503020204020204" pitchFamily="34" charset="-122"/>
              </a:rPr>
              <a:t>We first select a maximal threshold </a:t>
            </a:r>
            <a:r>
              <a:rPr lang="zh-CN" altLang="en-US" sz="1600" dirty="0">
                <a:latin typeface="微软雅黑" panose="020B0503020204020204" pitchFamily="34" charset="-122"/>
                <a:ea typeface="微软雅黑" panose="020B0503020204020204" pitchFamily="34" charset="-122"/>
              </a:rPr>
              <a:t>𝜃</a:t>
            </a:r>
            <a:r>
              <a:rPr lang="en-US" altLang="zh-CN" sz="1600" dirty="0">
                <a:latin typeface="微软雅黑" panose="020B0503020204020204" pitchFamily="34" charset="-122"/>
                <a:ea typeface="微软雅黑" panose="020B0503020204020204" pitchFamily="34" charset="-122"/>
              </a:rPr>
              <a:t>max to compute the AUC (F1) metric, which integrates the F1 scores from 0 to </a:t>
            </a:r>
            <a:r>
              <a:rPr lang="zh-CN" altLang="en-US" sz="1600" dirty="0">
                <a:latin typeface="微软雅黑" panose="020B0503020204020204" pitchFamily="34" charset="-122"/>
                <a:ea typeface="微软雅黑" panose="020B0503020204020204" pitchFamily="34" charset="-122"/>
              </a:rPr>
              <a:t>𝜃</a:t>
            </a:r>
            <a:r>
              <a:rPr lang="en-US" altLang="zh-CN" sz="1600" dirty="0">
                <a:latin typeface="微软雅黑" panose="020B0503020204020204" pitchFamily="34" charset="-122"/>
                <a:ea typeface="微软雅黑" panose="020B0503020204020204" pitchFamily="34" charset="-122"/>
              </a:rPr>
              <a:t>max. The maximal threshold is selected as the first threshold that reaches a F1-score of 80 on each scene. The Low, Medium and High thresholds are then evenly sampled between (0, </a:t>
            </a:r>
            <a:r>
              <a:rPr lang="zh-CN" altLang="en-US" sz="1600" dirty="0">
                <a:latin typeface="微软雅黑" panose="020B0503020204020204" pitchFamily="34" charset="-122"/>
                <a:ea typeface="微软雅黑" panose="020B0503020204020204" pitchFamily="34" charset="-122"/>
              </a:rPr>
              <a:t>𝜃</a:t>
            </a:r>
            <a:r>
              <a:rPr lang="en-US" altLang="zh-CN" sz="1600" dirty="0">
                <a:latin typeface="微软雅黑" panose="020B0503020204020204" pitchFamily="34" charset="-122"/>
                <a:ea typeface="微软雅黑" panose="020B0503020204020204" pitchFamily="34" charset="-122"/>
              </a:rPr>
              <a:t>max).</a:t>
            </a:r>
            <a:endParaRPr lang="en-US" altLang="zh-CN" sz="1600" dirty="0">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从</a:t>
            </a:r>
            <a:r>
              <a:rPr lang="en-US" altLang="zh-CN" sz="1600" dirty="0">
                <a:latin typeface="微软雅黑" panose="020B0503020204020204" pitchFamily="34" charset="-122"/>
                <a:ea typeface="微软雅黑" panose="020B0503020204020204" pitchFamily="34" charset="-122"/>
              </a:rPr>
              <a:t>AUC</a:t>
            </a:r>
            <a:r>
              <a:rPr lang="zh-CN" altLang="en-US" sz="1600" dirty="0">
                <a:latin typeface="微软雅黑" panose="020B0503020204020204" pitchFamily="34" charset="-122"/>
                <a:ea typeface="微软雅黑" panose="020B0503020204020204" pitchFamily="34" charset="-122"/>
              </a:rPr>
              <a:t>判断分类器（预测模型）优劣的标准：</a:t>
            </a:r>
            <a:endParaRPr lang="zh-CN" altLang="en-US" sz="1600" dirty="0">
              <a:latin typeface="微软雅黑" panose="020B0503020204020204" pitchFamily="34" charset="-122"/>
              <a:ea typeface="微软雅黑" panose="020B0503020204020204" pitchFamily="34" charset="-122"/>
            </a:endParaRPr>
          </a:p>
          <a:p>
            <a:pPr indent="457200">
              <a:lnSpc>
                <a:spcPts val="2500"/>
              </a:lnSpc>
            </a:pPr>
            <a:r>
              <a:rPr lang="en-US" altLang="zh-CN" sz="1600" dirty="0">
                <a:latin typeface="微软雅黑" panose="020B0503020204020204" pitchFamily="34" charset="-122"/>
                <a:ea typeface="微软雅黑" panose="020B0503020204020204" pitchFamily="34" charset="-122"/>
              </a:rPr>
              <a:t>AUC = 1</a:t>
            </a:r>
            <a:r>
              <a:rPr lang="zh-CN" altLang="en-US" sz="1600" dirty="0">
                <a:latin typeface="微软雅黑" panose="020B0503020204020204" pitchFamily="34" charset="-122"/>
                <a:ea typeface="微软雅黑" panose="020B0503020204020204" pitchFamily="34" charset="-122"/>
              </a:rPr>
              <a:t>，是完美分类器，采用这个预测模型时，存在至少一个阈值能得出完美预测。绝大多数预测的场合，不存在完美分类器。 </a:t>
            </a:r>
            <a:endParaRPr lang="en-US" altLang="zh-CN" sz="1600" dirty="0">
              <a:latin typeface="微软雅黑" panose="020B0503020204020204" pitchFamily="34" charset="-122"/>
              <a:ea typeface="微软雅黑" panose="020B0503020204020204" pitchFamily="34" charset="-122"/>
            </a:endParaRPr>
          </a:p>
          <a:p>
            <a:pPr indent="457200">
              <a:lnSpc>
                <a:spcPts val="2500"/>
              </a:lnSpc>
            </a:pPr>
            <a:r>
              <a:rPr lang="en-US" altLang="zh-CN" sz="1600" dirty="0">
                <a:latin typeface="微软雅黑" panose="020B0503020204020204" pitchFamily="34" charset="-122"/>
                <a:ea typeface="微软雅黑" panose="020B0503020204020204" pitchFamily="34" charset="-122"/>
              </a:rPr>
              <a:t>0.5 &lt; AUC &lt; 1</a:t>
            </a:r>
            <a:r>
              <a:rPr lang="zh-CN" altLang="en-US" sz="1600" dirty="0">
                <a:latin typeface="微软雅黑" panose="020B0503020204020204" pitchFamily="34" charset="-122"/>
                <a:ea typeface="微软雅黑" panose="020B0503020204020204" pitchFamily="34" charset="-122"/>
              </a:rPr>
              <a:t>，优于随机猜测。这个分类器（模型）妥善设定阈值的话，能有预测价值。 </a:t>
            </a:r>
            <a:endParaRPr lang="en-US" altLang="zh-CN" sz="1600" dirty="0">
              <a:latin typeface="微软雅黑" panose="020B0503020204020204" pitchFamily="34" charset="-122"/>
              <a:ea typeface="微软雅黑" panose="020B0503020204020204" pitchFamily="34" charset="-122"/>
            </a:endParaRPr>
          </a:p>
          <a:p>
            <a:pPr indent="457200">
              <a:lnSpc>
                <a:spcPts val="2500"/>
              </a:lnSpc>
            </a:pPr>
            <a:r>
              <a:rPr lang="en-US" altLang="zh-CN" sz="1600" dirty="0">
                <a:latin typeface="微软雅黑" panose="020B0503020204020204" pitchFamily="34" charset="-122"/>
                <a:ea typeface="微软雅黑" panose="020B0503020204020204" pitchFamily="34" charset="-122"/>
              </a:rPr>
              <a:t>AUC = 0.5</a:t>
            </a:r>
            <a:r>
              <a:rPr lang="zh-CN" altLang="en-US" sz="1600" dirty="0">
                <a:latin typeface="微软雅黑" panose="020B0503020204020204" pitchFamily="34" charset="-122"/>
                <a:ea typeface="微软雅黑" panose="020B0503020204020204" pitchFamily="34" charset="-122"/>
              </a:rPr>
              <a:t>，跟随机猜测一样（例：丢铜板），模型没有预测价值。 </a:t>
            </a:r>
            <a:endParaRPr lang="en-US" altLang="zh-CN" sz="1600" dirty="0">
              <a:latin typeface="微软雅黑" panose="020B0503020204020204" pitchFamily="34" charset="-122"/>
              <a:ea typeface="微软雅黑" panose="020B0503020204020204" pitchFamily="34" charset="-122"/>
            </a:endParaRPr>
          </a:p>
          <a:p>
            <a:pPr indent="457200">
              <a:lnSpc>
                <a:spcPts val="2500"/>
              </a:lnSpc>
            </a:pPr>
            <a:r>
              <a:rPr lang="en-US" altLang="zh-CN" sz="1600" dirty="0">
                <a:latin typeface="微软雅黑" panose="020B0503020204020204" pitchFamily="34" charset="-122"/>
                <a:ea typeface="微软雅黑" panose="020B0503020204020204" pitchFamily="34" charset="-122"/>
              </a:rPr>
              <a:t>AUC &lt; 0.5</a:t>
            </a:r>
            <a:r>
              <a:rPr lang="zh-CN" altLang="en-US" sz="1600" dirty="0">
                <a:latin typeface="微软雅黑" panose="020B0503020204020204" pitchFamily="34" charset="-122"/>
                <a:ea typeface="微软雅黑" panose="020B0503020204020204" pitchFamily="34" charset="-122"/>
              </a:rPr>
              <a:t>，比随机猜测还差；但只要总是反预测而行，就优于随机猜测。 一句话来说，</a:t>
            </a:r>
            <a:r>
              <a:rPr lang="en-US" altLang="zh-CN" sz="1600" dirty="0">
                <a:latin typeface="微软雅黑" panose="020B0503020204020204" pitchFamily="34" charset="-122"/>
                <a:ea typeface="微软雅黑" panose="020B0503020204020204" pitchFamily="34" charset="-122"/>
              </a:rPr>
              <a:t>AUC</a:t>
            </a:r>
            <a:r>
              <a:rPr lang="zh-CN" altLang="en-US" sz="1600" dirty="0">
                <a:latin typeface="微软雅黑" panose="020B0503020204020204" pitchFamily="34" charset="-122"/>
                <a:ea typeface="微软雅黑" panose="020B0503020204020204" pitchFamily="34" charset="-122"/>
              </a:rPr>
              <a:t>值越大的分类器，正确率越高。</a:t>
            </a:r>
            <a:endParaRPr lang="zh-CN" altLang="en-US" sz="1600"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538523" y="295690"/>
            <a:ext cx="2837924" cy="708172"/>
            <a:chOff x="4538523" y="295690"/>
            <a:chExt cx="2837924" cy="708172"/>
          </a:xfrm>
        </p:grpSpPr>
        <p:sp>
          <p:nvSpPr>
            <p:cNvPr id="12" name="矩形 11"/>
            <p:cNvSpPr/>
            <p:nvPr/>
          </p:nvSpPr>
          <p:spPr>
            <a:xfrm>
              <a:off x="4815553" y="295690"/>
              <a:ext cx="2560894"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Comparison</a:t>
              </a:r>
              <a:endParaRPr lang="zh-CN" altLang="en-US" sz="3200" dirty="0">
                <a:latin typeface="迷你简汉真广标" panose="02010609000101010101" pitchFamily="49" charset="-122"/>
                <a:ea typeface="迷你简汉真广标" panose="02010609000101010101" pitchFamily="49" charset="-122"/>
              </a:endParaRPr>
            </a:p>
          </p:txBody>
        </p:sp>
        <p:sp>
          <p:nvSpPr>
            <p:cNvPr id="13" name="矩形 12"/>
            <p:cNvSpPr/>
            <p:nvPr/>
          </p:nvSpPr>
          <p:spPr>
            <a:xfrm>
              <a:off x="4538523" y="696085"/>
              <a:ext cx="184731" cy="307777"/>
            </a:xfrm>
            <a:prstGeom prst="rect">
              <a:avLst/>
            </a:prstGeom>
          </p:spPr>
          <p:txBody>
            <a:bodyPr wrap="none">
              <a:spAutoFit/>
            </a:bodyPr>
            <a:lstStyle/>
            <a:p>
              <a:endParaRPr lang="zh-CN" altLang="en-US" sz="1400" dirty="0">
                <a:latin typeface="造字工房悦黑体验版纤细体" pitchFamily="50" charset="-122"/>
                <a:ea typeface="造字工房悦黑体验版纤细体" pitchFamily="50" charset="-122"/>
              </a:endParaRPr>
            </a:p>
          </p:txBody>
        </p:sp>
      </p:grpSp>
      <p:sp>
        <p:nvSpPr>
          <p:cNvPr id="9" name="文本框 8"/>
          <p:cNvSpPr txBox="1"/>
          <p:nvPr/>
        </p:nvSpPr>
        <p:spPr>
          <a:xfrm>
            <a:off x="1956000" y="1096471"/>
            <a:ext cx="6300000"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AUC(F1)</a:t>
            </a:r>
            <a:endParaRPr lang="zh-CN" altLang="en-US" sz="20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16000" y="1589190"/>
            <a:ext cx="4500000" cy="490427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538523" y="295690"/>
            <a:ext cx="2837924" cy="708172"/>
            <a:chOff x="4538523" y="295690"/>
            <a:chExt cx="2837924" cy="708172"/>
          </a:xfrm>
        </p:grpSpPr>
        <p:sp>
          <p:nvSpPr>
            <p:cNvPr id="12" name="矩形 11"/>
            <p:cNvSpPr/>
            <p:nvPr/>
          </p:nvSpPr>
          <p:spPr>
            <a:xfrm>
              <a:off x="4815553" y="295690"/>
              <a:ext cx="2560894"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Comparison</a:t>
              </a:r>
              <a:endParaRPr lang="zh-CN" altLang="en-US" sz="3200" dirty="0">
                <a:latin typeface="迷你简汉真广标" panose="02010609000101010101" pitchFamily="49" charset="-122"/>
                <a:ea typeface="迷你简汉真广标" panose="02010609000101010101" pitchFamily="49" charset="-122"/>
              </a:endParaRPr>
            </a:p>
          </p:txBody>
        </p:sp>
        <p:sp>
          <p:nvSpPr>
            <p:cNvPr id="13" name="矩形 12"/>
            <p:cNvSpPr/>
            <p:nvPr/>
          </p:nvSpPr>
          <p:spPr>
            <a:xfrm>
              <a:off x="4538523" y="696085"/>
              <a:ext cx="184731" cy="307777"/>
            </a:xfrm>
            <a:prstGeom prst="rect">
              <a:avLst/>
            </a:prstGeom>
          </p:spPr>
          <p:txBody>
            <a:bodyPr wrap="none">
              <a:spAutoFit/>
            </a:bodyPr>
            <a:lstStyle/>
            <a:p>
              <a:endParaRPr lang="zh-CN" altLang="en-US" sz="1400" dirty="0">
                <a:latin typeface="造字工房悦黑体验版纤细体" pitchFamily="50" charset="-122"/>
                <a:ea typeface="造字工房悦黑体验版纤细体" pitchFamily="50" charset="-122"/>
              </a:endParaRPr>
            </a:p>
          </p:txBody>
        </p:sp>
      </p:grpSp>
      <p:sp>
        <p:nvSpPr>
          <p:cNvPr id="9" name="文本框 8"/>
          <p:cNvSpPr txBox="1"/>
          <p:nvPr/>
        </p:nvSpPr>
        <p:spPr>
          <a:xfrm>
            <a:off x="1956000" y="1096471"/>
            <a:ext cx="6300000"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Reconstruction time</a:t>
            </a:r>
            <a:endParaRPr lang="zh-CN" altLang="en-US" sz="20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96000" y="2347704"/>
            <a:ext cx="6840000" cy="36661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矩形 23"/>
          <p:cNvSpPr/>
          <p:nvPr/>
        </p:nvSpPr>
        <p:spPr>
          <a:xfrm>
            <a:off x="6996000" y="0"/>
            <a:ext cx="360000" cy="6858000"/>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176000" y="0"/>
            <a:ext cx="5016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676000" y="3801450"/>
            <a:ext cx="4489950" cy="1938992"/>
          </a:xfrm>
          <a:prstGeom prst="rect">
            <a:avLst/>
          </a:prstGeom>
          <a:noFill/>
        </p:spPr>
        <p:txBody>
          <a:bodyPr wrap="square" rtlCol="0">
            <a:spAutoFit/>
          </a:bodyPr>
          <a:lstStyle/>
          <a:p>
            <a:r>
              <a:rPr lang="en-US" altLang="zh-CN" sz="6000" dirty="0">
                <a:latin typeface="迷你简汉真广标" panose="02010609000101010101" pitchFamily="49" charset="-122"/>
                <a:ea typeface="迷你简汉真广标" panose="02010609000101010101" pitchFamily="49" charset="-122"/>
              </a:rPr>
              <a:t>Research Motivation</a:t>
            </a:r>
            <a:endParaRPr lang="zh-CN" altLang="en-US" sz="6000" dirty="0">
              <a:latin typeface="迷你简汉真广标" panose="02010609000101010101" pitchFamily="49" charset="-122"/>
              <a:ea typeface="迷你简汉真广标" panose="02010609000101010101" pitchFamily="49" charset="-122"/>
            </a:endParaRPr>
          </a:p>
        </p:txBody>
      </p:sp>
      <p:sp>
        <p:nvSpPr>
          <p:cNvPr id="26" name="矩形 25"/>
          <p:cNvSpPr/>
          <p:nvPr/>
        </p:nvSpPr>
        <p:spPr>
          <a:xfrm>
            <a:off x="2708035" y="5734418"/>
            <a:ext cx="3919735" cy="521970"/>
          </a:xfrm>
          <a:prstGeom prst="rect">
            <a:avLst/>
          </a:prstGeom>
        </p:spPr>
        <p:txBody>
          <a:bodyPr wrap="square">
            <a:spAutoFit/>
          </a:bodyPr>
          <a:lstStyle/>
          <a:p>
            <a:pPr algn="just"/>
            <a:r>
              <a:rPr lang="en-US" sz="1400" dirty="0">
                <a:latin typeface="微软雅黑" panose="020B0503020204020204" pitchFamily="34" charset="-122"/>
                <a:ea typeface="微软雅黑" panose="020B0503020204020204" pitchFamily="34" charset="-122"/>
              </a:rPr>
              <a:t>3D R</a:t>
            </a:r>
            <a:r>
              <a:rPr lang="en-US" sz="1400" dirty="0">
                <a:latin typeface="微软雅黑" panose="020B0503020204020204" pitchFamily="34" charset="-122"/>
                <a:ea typeface="微软雅黑" panose="020B0503020204020204" pitchFamily="34" charset="-122"/>
              </a:rPr>
              <a:t>econstruction for in-the-wild Internet image set</a:t>
            </a:r>
            <a:endParaRPr 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538523" y="295690"/>
            <a:ext cx="2837924" cy="708172"/>
            <a:chOff x="4538523" y="295690"/>
            <a:chExt cx="2837924" cy="708172"/>
          </a:xfrm>
        </p:grpSpPr>
        <p:sp>
          <p:nvSpPr>
            <p:cNvPr id="12" name="矩形 11"/>
            <p:cNvSpPr/>
            <p:nvPr/>
          </p:nvSpPr>
          <p:spPr>
            <a:xfrm>
              <a:off x="4815553" y="295690"/>
              <a:ext cx="2560894"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Comparison</a:t>
              </a:r>
              <a:endParaRPr lang="zh-CN" altLang="en-US" sz="3200" dirty="0">
                <a:latin typeface="迷你简汉真广标" panose="02010609000101010101" pitchFamily="49" charset="-122"/>
                <a:ea typeface="迷你简汉真广标" panose="02010609000101010101" pitchFamily="49" charset="-122"/>
              </a:endParaRPr>
            </a:p>
          </p:txBody>
        </p:sp>
        <p:sp>
          <p:nvSpPr>
            <p:cNvPr id="13" name="矩形 12"/>
            <p:cNvSpPr/>
            <p:nvPr/>
          </p:nvSpPr>
          <p:spPr>
            <a:xfrm>
              <a:off x="4538523" y="696085"/>
              <a:ext cx="184731" cy="307777"/>
            </a:xfrm>
            <a:prstGeom prst="rect">
              <a:avLst/>
            </a:prstGeom>
          </p:spPr>
          <p:txBody>
            <a:bodyPr wrap="none">
              <a:spAutoFit/>
            </a:bodyPr>
            <a:lstStyle/>
            <a:p>
              <a:endParaRPr lang="zh-CN" altLang="en-US" sz="1400" dirty="0">
                <a:latin typeface="造字工房悦黑体验版纤细体" pitchFamily="50" charset="-122"/>
                <a:ea typeface="造字工房悦黑体验版纤细体" pitchFamily="50" charset="-122"/>
              </a:endParaRPr>
            </a:p>
          </p:txBody>
        </p:sp>
      </p:grpSp>
      <p:sp>
        <p:nvSpPr>
          <p:cNvPr id="9" name="文本框 8"/>
          <p:cNvSpPr txBox="1"/>
          <p:nvPr/>
        </p:nvSpPr>
        <p:spPr>
          <a:xfrm>
            <a:off x="1596000" y="1089000"/>
            <a:ext cx="9900000" cy="1977464"/>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Ablation Studies</a:t>
            </a:r>
            <a:endParaRPr lang="en-US" altLang="zh-CN" sz="20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a:p>
            <a:pPr>
              <a:lnSpc>
                <a:spcPts val="2500"/>
              </a:lnSpc>
            </a:pPr>
            <a:r>
              <a:rPr lang="zh-CN" altLang="en-US" sz="1600" dirty="0">
                <a:latin typeface="微软雅黑" panose="020B0503020204020204" pitchFamily="34" charset="-122"/>
                <a:ea typeface="微软雅黑" panose="020B0503020204020204" pitchFamily="34" charset="-122"/>
              </a:rPr>
              <a:t>消融实验就是去除系统中的某个特定的模块来探究这个模块对于系统的作用，相当于控制变量法。通常用于神经网络，过删除部分网络并研究网络的性能来了解网络。</a:t>
            </a:r>
            <a:endParaRPr lang="zh-CN" altLang="en-US" sz="1600" dirty="0">
              <a:latin typeface="微软雅黑" panose="020B0503020204020204" pitchFamily="34" charset="-122"/>
              <a:ea typeface="微软雅黑" panose="020B0503020204020204" pitchFamily="34" charset="-122"/>
            </a:endParaRPr>
          </a:p>
          <a:p>
            <a:pPr>
              <a:lnSpc>
                <a:spcPts val="2500"/>
              </a:lnSpc>
            </a:pPr>
            <a:r>
              <a:rPr lang="zh-CN" altLang="en-US" sz="1600" dirty="0">
                <a:latin typeface="微软雅黑" panose="020B0503020204020204" pitchFamily="34" charset="-122"/>
                <a:ea typeface="微软雅黑" panose="020B0503020204020204" pitchFamily="34" charset="-122"/>
              </a:rPr>
              <a:t>该实验针对采样策略。</a:t>
            </a:r>
            <a:endParaRPr lang="zh-CN" altLang="en-US" sz="1600" dirty="0">
              <a:latin typeface="微软雅黑" panose="020B0503020204020204" pitchFamily="34" charset="-122"/>
              <a:ea typeface="微软雅黑" panose="020B0503020204020204" pitchFamily="34" charset="-122"/>
            </a:endParaRPr>
          </a:p>
          <a:p>
            <a:endParaRPr lang="zh-CN" altLang="en-US" sz="20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2575" y="3274999"/>
            <a:ext cx="4860000" cy="2621201"/>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532" y="3274999"/>
            <a:ext cx="5400000" cy="262120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矩形 23"/>
          <p:cNvSpPr/>
          <p:nvPr/>
        </p:nvSpPr>
        <p:spPr>
          <a:xfrm>
            <a:off x="6996000" y="0"/>
            <a:ext cx="360000" cy="6858000"/>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176000" y="0"/>
            <a:ext cx="5016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496000" y="3249000"/>
            <a:ext cx="10260000" cy="2862322"/>
          </a:xfrm>
          <a:prstGeom prst="rect">
            <a:avLst/>
          </a:prstGeom>
          <a:noFill/>
        </p:spPr>
        <p:txBody>
          <a:bodyPr wrap="square" rtlCol="0">
            <a:spAutoFit/>
          </a:bodyPr>
          <a:lstStyle/>
          <a:p>
            <a:r>
              <a:rPr lang="en-US" altLang="zh-CN" sz="6000" dirty="0">
                <a:latin typeface="迷你简汉真广标" panose="02010609000101010101" pitchFamily="49" charset="-122"/>
                <a:ea typeface="迷你简汉真广标" panose="02010609000101010101" pitchFamily="49" charset="-122"/>
              </a:rPr>
              <a:t>Limitations </a:t>
            </a:r>
            <a:endParaRPr lang="en-US" altLang="zh-CN" sz="6000" dirty="0">
              <a:latin typeface="迷你简汉真广标" panose="02010609000101010101" pitchFamily="49" charset="-122"/>
              <a:ea typeface="迷你简汉真广标" panose="02010609000101010101" pitchFamily="49" charset="-122"/>
            </a:endParaRPr>
          </a:p>
          <a:p>
            <a:r>
              <a:rPr lang="en-US" altLang="zh-CN" sz="6000" dirty="0">
                <a:latin typeface="迷你简汉真广标" panose="02010609000101010101" pitchFamily="49" charset="-122"/>
                <a:ea typeface="迷你简汉真广标" panose="02010609000101010101" pitchFamily="49" charset="-122"/>
              </a:rPr>
              <a:t>and</a:t>
            </a:r>
            <a:endParaRPr lang="en-US" altLang="zh-CN" sz="6000" dirty="0">
              <a:latin typeface="迷你简汉真广标" panose="02010609000101010101" pitchFamily="49" charset="-122"/>
              <a:ea typeface="迷你简汉真广标" panose="02010609000101010101" pitchFamily="49" charset="-122"/>
            </a:endParaRPr>
          </a:p>
          <a:p>
            <a:r>
              <a:rPr lang="en-US" altLang="zh-CN" sz="6000" dirty="0">
                <a:latin typeface="迷你简汉真广标" panose="02010609000101010101" pitchFamily="49" charset="-122"/>
                <a:ea typeface="迷你简汉真广标" panose="02010609000101010101" pitchFamily="49" charset="-122"/>
              </a:rPr>
              <a:t>conclusions</a:t>
            </a:r>
            <a:endParaRPr lang="zh-CN" altLang="en-US" sz="6000" dirty="0">
              <a:latin typeface="迷你简汉真广标" panose="02010609000101010101" pitchFamily="49" charset="-122"/>
              <a:ea typeface="迷你简汉真广标" panose="0201060900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18" name="组合 17"/>
          <p:cNvGrpSpPr/>
          <p:nvPr/>
        </p:nvGrpSpPr>
        <p:grpSpPr>
          <a:xfrm>
            <a:off x="702813" y="1345818"/>
            <a:ext cx="10793187" cy="4598931"/>
            <a:chOff x="1056000" y="1361675"/>
            <a:chExt cx="10109843" cy="4407325"/>
          </a:xfrm>
        </p:grpSpPr>
        <p:sp>
          <p:nvSpPr>
            <p:cNvPr id="16" name="矩形 15"/>
            <p:cNvSpPr/>
            <p:nvPr/>
          </p:nvSpPr>
          <p:spPr>
            <a:xfrm>
              <a:off x="1056000" y="1361675"/>
              <a:ext cx="10080313" cy="44073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236000" y="1361675"/>
              <a:ext cx="9929843" cy="422732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3351331" y="441000"/>
            <a:ext cx="8459960" cy="1077218"/>
          </a:xfrm>
          <a:prstGeom prst="rect">
            <a:avLst/>
          </a:prstGeom>
          <a:noFill/>
        </p:spPr>
        <p:txBody>
          <a:bodyPr wrap="square" rtlCol="0">
            <a:spAutoFit/>
          </a:bodyPr>
          <a:lstStyle/>
          <a:p>
            <a:r>
              <a:rPr lang="en-US" altLang="zh-CN" sz="3200" dirty="0">
                <a:latin typeface="迷你简汉真广标" panose="02010609000101010101" pitchFamily="49" charset="-122"/>
                <a:ea typeface="迷你简汉真广标" panose="02010609000101010101" pitchFamily="49" charset="-122"/>
              </a:rPr>
              <a:t>Limitations and conclusions</a:t>
            </a:r>
            <a:endParaRPr lang="zh-CN" altLang="en-US" sz="3200" dirty="0">
              <a:latin typeface="迷你简汉真广标" panose="02010609000101010101" pitchFamily="49" charset="-122"/>
              <a:ea typeface="迷你简汉真广标" panose="02010609000101010101" pitchFamily="49" charset="-122"/>
            </a:endParaRPr>
          </a:p>
          <a:p>
            <a:endParaRPr lang="zh-CN" altLang="en-US" sz="3200" dirty="0">
              <a:latin typeface="迷你简汉真广标" panose="02010609000101010101" pitchFamily="49" charset="-122"/>
              <a:ea typeface="迷你简汉真广标" panose="02010609000101010101" pitchFamily="49" charset="-122"/>
            </a:endParaRPr>
          </a:p>
        </p:txBody>
      </p:sp>
      <p:grpSp>
        <p:nvGrpSpPr>
          <p:cNvPr id="15" name="组合 14"/>
          <p:cNvGrpSpPr/>
          <p:nvPr/>
        </p:nvGrpSpPr>
        <p:grpSpPr>
          <a:xfrm>
            <a:off x="4116000" y="1234715"/>
            <a:ext cx="3960000" cy="45719"/>
            <a:chOff x="4145550" y="1403281"/>
            <a:chExt cx="3960000" cy="45719"/>
          </a:xfrm>
        </p:grpSpPr>
        <p:cxnSp>
          <p:nvCxnSpPr>
            <p:cNvPr id="8" name="直接连接符 7"/>
            <p:cNvCxnSpPr/>
            <p:nvPr/>
          </p:nvCxnSpPr>
          <p:spPr>
            <a:xfrm>
              <a:off x="4145550" y="1426140"/>
              <a:ext cx="396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05550" y="1403281"/>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889600" y="6309000"/>
            <a:ext cx="412800" cy="108000"/>
            <a:chOff x="5909001" y="6309000"/>
            <a:chExt cx="412800" cy="108000"/>
          </a:xfrm>
          <a:solidFill>
            <a:schemeClr val="bg1">
              <a:lumMod val="75000"/>
            </a:schemeClr>
          </a:solidFill>
        </p:grpSpPr>
        <p:sp>
          <p:nvSpPr>
            <p:cNvPr id="11" name="椭圆 10"/>
            <p:cNvSpPr/>
            <p:nvPr/>
          </p:nvSpPr>
          <p:spPr>
            <a:xfrm>
              <a:off x="59090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614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2138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0769187" y="4149000"/>
            <a:ext cx="720000" cy="300260"/>
          </a:xfrm>
          <a:prstGeom prst="rect">
            <a:avLst/>
          </a:prstGeom>
          <a:solidFill>
            <a:srgbClr val="0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79969" y="1396025"/>
            <a:ext cx="9089218" cy="4985980"/>
          </a:xfrm>
          <a:prstGeom prst="rect">
            <a:avLst/>
          </a:prstGeom>
          <a:noFill/>
        </p:spPr>
        <p:txBody>
          <a:bodyPr wrap="square" rtlCol="0">
            <a:spAutoFit/>
          </a:bodyPr>
          <a:lstStyle/>
          <a:p>
            <a:pPr indent="457200">
              <a:lnSpc>
                <a:spcPts val="2500"/>
              </a:lnSpc>
            </a:pPr>
            <a:r>
              <a:rPr lang="en-US" altLang="zh-CN" sz="1600" b="1" dirty="0">
                <a:effectLst/>
                <a:latin typeface="微软雅黑" panose="020B0503020204020204" pitchFamily="34" charset="-122"/>
                <a:ea typeface="微软雅黑" panose="020B0503020204020204" pitchFamily="34" charset="-122"/>
              </a:rPr>
              <a:t>Limitations</a:t>
            </a:r>
            <a:endParaRPr lang="en-US" altLang="zh-CN" sz="1600" b="1" dirty="0">
              <a:effectLst/>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该方法继承了</a:t>
            </a:r>
            <a:r>
              <a:rPr lang="en-US" altLang="zh-CN" sz="1600" dirty="0" err="1">
                <a:latin typeface="微软雅黑" panose="020B0503020204020204" pitchFamily="34" charset="-122"/>
                <a:ea typeface="微软雅黑" panose="020B0503020204020204" pitchFamily="34" charset="-122"/>
              </a:rPr>
              <a:t>NeRF</a:t>
            </a:r>
            <a:r>
              <a:rPr lang="zh-CN" altLang="en-US" sz="1600" dirty="0">
                <a:latin typeface="微软雅黑" panose="020B0503020204020204" pitchFamily="34" charset="-122"/>
                <a:ea typeface="微软雅黑" panose="020B0503020204020204" pitchFamily="34" charset="-122"/>
              </a:rPr>
              <a:t>类方法的局限性。例如，</a:t>
            </a:r>
            <a:r>
              <a:rPr lang="en-US" altLang="zh-CN" sz="1600" dirty="0">
                <a:latin typeface="微软雅黑" panose="020B0503020204020204" pitchFamily="34" charset="-122"/>
                <a:ea typeface="微软雅黑" panose="020B0503020204020204" pitchFamily="34" charset="-122"/>
              </a:rPr>
              <a:t>camera registration</a:t>
            </a:r>
            <a:r>
              <a:rPr lang="zh-CN" altLang="en-US" sz="1600" dirty="0">
                <a:latin typeface="微软雅黑" panose="020B0503020204020204" pitchFamily="34" charset="-122"/>
                <a:ea typeface="微软雅黑" panose="020B0503020204020204" pitchFamily="34" charset="-122"/>
              </a:rPr>
              <a:t>不准确会影响最终的重建质量。此外，由于该模型仅从已知图像观测中学习表面位置，而不施加领域特定的先验，因此它可能无法在看不见的区域产生准确的几何形状。</a:t>
            </a:r>
            <a:endParaRPr lang="en-US" altLang="zh-CN" sz="1600" dirty="0">
              <a:latin typeface="微软雅黑" panose="020B0503020204020204" pitchFamily="34" charset="-122"/>
              <a:ea typeface="微软雅黑" panose="020B0503020204020204" pitchFamily="34" charset="-122"/>
            </a:endParaRPr>
          </a:p>
          <a:p>
            <a:pPr indent="457200">
              <a:lnSpc>
                <a:spcPts val="2500"/>
              </a:lnSpc>
            </a:pPr>
            <a:endParaRPr lang="en-US" altLang="zh-CN" sz="1600" b="1" dirty="0">
              <a:effectLst/>
              <a:latin typeface="微软雅黑" panose="020B0503020204020204" pitchFamily="34" charset="-122"/>
              <a:ea typeface="微软雅黑" panose="020B0503020204020204" pitchFamily="34" charset="-122"/>
            </a:endParaRPr>
          </a:p>
          <a:p>
            <a:endParaRPr lang="en-US" altLang="zh-CN" sz="1600" b="1" dirty="0">
              <a:effectLst/>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       Conclusions</a:t>
            </a:r>
            <a:endParaRPr lang="en-US" altLang="zh-CN" sz="1600" b="1" dirty="0">
              <a:latin typeface="微软雅黑" panose="020B0503020204020204" pitchFamily="34" charset="-122"/>
              <a:ea typeface="微软雅黑" panose="020B0503020204020204" pitchFamily="34" charset="-122"/>
            </a:endParaRPr>
          </a:p>
          <a:p>
            <a:pPr indent="457200">
              <a:lnSpc>
                <a:spcPts val="2500"/>
              </a:lnSpc>
            </a:pPr>
            <a:r>
              <a:rPr lang="en-US" altLang="zh-CN" sz="1600" dirty="0">
                <a:latin typeface="微软雅黑" panose="020B0503020204020204" pitchFamily="34" charset="-122"/>
                <a:ea typeface="微软雅黑" panose="020B0503020204020204" pitchFamily="34" charset="-122"/>
              </a:rPr>
              <a:t>Presented a new neural method for high-quality 3D surface reconstruction from Internet photo collections.</a:t>
            </a:r>
            <a:endParaRPr lang="en-US" altLang="zh-CN" sz="1600" dirty="0">
              <a:latin typeface="微软雅黑" panose="020B0503020204020204" pitchFamily="34" charset="-122"/>
              <a:ea typeface="微软雅黑" panose="020B0503020204020204" pitchFamily="34" charset="-122"/>
            </a:endParaRPr>
          </a:p>
          <a:p>
            <a:pPr indent="457200">
              <a:lnSpc>
                <a:spcPts val="2500"/>
              </a:lnSpc>
            </a:pPr>
            <a:r>
              <a:rPr lang="en-US" altLang="zh-CN" sz="1600" dirty="0">
                <a:latin typeface="微软雅黑" panose="020B0503020204020204" pitchFamily="34" charset="-122"/>
                <a:ea typeface="微软雅黑" panose="020B0503020204020204" pitchFamily="34" charset="-122"/>
              </a:rPr>
              <a:t>To efficiently learn accurate surface locations of complex scenes, introduce a hybrid voxel-surface guided sampling technique that significantly improves training time over baseline methods.</a:t>
            </a:r>
            <a:endParaRPr lang="en-US" altLang="zh-CN" sz="1600" dirty="0">
              <a:latin typeface="微软雅黑" panose="020B0503020204020204" pitchFamily="34" charset="-122"/>
              <a:ea typeface="微软雅黑" panose="020B0503020204020204" pitchFamily="34" charset="-122"/>
            </a:endParaRPr>
          </a:p>
          <a:p>
            <a:pPr indent="457200">
              <a:lnSpc>
                <a:spcPts val="2500"/>
              </a:lnSpc>
            </a:pPr>
            <a:r>
              <a:rPr lang="en-US" altLang="zh-CN" sz="1600" dirty="0">
                <a:latin typeface="微软雅黑" panose="020B0503020204020204" pitchFamily="34" charset="-122"/>
                <a:ea typeface="微软雅黑" panose="020B0503020204020204" pitchFamily="34" charset="-122"/>
              </a:rPr>
              <a:t>In the future, will envision a full inverse rendering approach, as well as the ability to model scene dynamics across different time scales.</a:t>
            </a:r>
            <a:endParaRPr lang="en-US" altLang="zh-CN" sz="1600" dirty="0">
              <a:latin typeface="微软雅黑" panose="020B0503020204020204" pitchFamily="34" charset="-122"/>
              <a:ea typeface="微软雅黑" panose="020B0503020204020204" pitchFamily="34" charset="-122"/>
            </a:endParaRPr>
          </a:p>
          <a:p>
            <a:endParaRPr lang="en-US" altLang="zh-CN" sz="1800" b="1" dirty="0">
              <a:effectLst/>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椭圆 35"/>
          <p:cNvSpPr/>
          <p:nvPr/>
        </p:nvSpPr>
        <p:spPr>
          <a:xfrm>
            <a:off x="1861500" y="-805500"/>
            <a:ext cx="8469000" cy="846900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074950" y="-592050"/>
            <a:ext cx="8042100" cy="804210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3574753" y="2588421"/>
            <a:ext cx="5001060" cy="53340"/>
            <a:chOff x="3473153" y="1615665"/>
            <a:chExt cx="5001060" cy="53340"/>
          </a:xfrm>
        </p:grpSpPr>
        <p:grpSp>
          <p:nvGrpSpPr>
            <p:cNvPr id="42" name="组合 41"/>
            <p:cNvGrpSpPr/>
            <p:nvPr/>
          </p:nvGrpSpPr>
          <p:grpSpPr>
            <a:xfrm>
              <a:off x="3473153" y="1615665"/>
              <a:ext cx="1620000" cy="53340"/>
              <a:chOff x="3836010" y="1629000"/>
              <a:chExt cx="1620000" cy="53340"/>
            </a:xfrm>
          </p:grpSpPr>
          <p:cxnSp>
            <p:nvCxnSpPr>
              <p:cNvPr id="40" name="直接连接符 39"/>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854213" y="1615665"/>
              <a:ext cx="1620000" cy="53340"/>
              <a:chOff x="3836010" y="1629000"/>
              <a:chExt cx="1620000" cy="53340"/>
            </a:xfrm>
          </p:grpSpPr>
          <p:cxnSp>
            <p:nvCxnSpPr>
              <p:cNvPr id="44" name="直接连接符 43"/>
              <p:cNvCxnSpPr/>
              <p:nvPr/>
            </p:nvCxnSpPr>
            <p:spPr>
              <a:xfrm>
                <a:off x="3836010" y="1629000"/>
                <a:ext cx="162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836010" y="1682340"/>
                <a:ext cx="162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55" name="文本框 54"/>
          <p:cNvSpPr txBox="1"/>
          <p:nvPr/>
        </p:nvSpPr>
        <p:spPr>
          <a:xfrm rot="5400000">
            <a:off x="5746371" y="6215985"/>
            <a:ext cx="699258" cy="584775"/>
          </a:xfrm>
          <a:prstGeom prst="rect">
            <a:avLst/>
          </a:prstGeom>
          <a:noFill/>
        </p:spPr>
        <p:txBody>
          <a:bodyPr wrap="square" rtlCol="0">
            <a:spAutoFit/>
          </a:bodyPr>
          <a:lstStyle/>
          <a:p>
            <a:r>
              <a:rPr lang="zh-CN" altLang="en-US" sz="3200" dirty="0"/>
              <a:t>→</a:t>
            </a:r>
            <a:endParaRPr lang="zh-CN" altLang="en-US" sz="3200" dirty="0"/>
          </a:p>
        </p:txBody>
      </p:sp>
      <p:grpSp>
        <p:nvGrpSpPr>
          <p:cNvPr id="2" name="组合 1"/>
          <p:cNvGrpSpPr/>
          <p:nvPr/>
        </p:nvGrpSpPr>
        <p:grpSpPr>
          <a:xfrm>
            <a:off x="1820381" y="2075156"/>
            <a:ext cx="319500" cy="792801"/>
            <a:chOff x="1820381" y="2075156"/>
            <a:chExt cx="319500" cy="792801"/>
          </a:xfrm>
        </p:grpSpPr>
        <p:sp>
          <p:nvSpPr>
            <p:cNvPr id="57" name="椭圆 56"/>
            <p:cNvSpPr/>
            <p:nvPr/>
          </p:nvSpPr>
          <p:spPr>
            <a:xfrm>
              <a:off x="1975944" y="2075156"/>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820381" y="2331550"/>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820381" y="270402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9539737" y="5049000"/>
            <a:ext cx="524288" cy="811851"/>
            <a:chOff x="9539737" y="5049000"/>
            <a:chExt cx="524288" cy="811851"/>
          </a:xfrm>
        </p:grpSpPr>
        <p:sp>
          <p:nvSpPr>
            <p:cNvPr id="28" name="椭圆 27"/>
            <p:cNvSpPr/>
            <p:nvPr/>
          </p:nvSpPr>
          <p:spPr>
            <a:xfrm>
              <a:off x="9900088" y="5049000"/>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687375" y="5324444"/>
              <a:ext cx="295688" cy="2956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39737" y="5696914"/>
              <a:ext cx="163937" cy="1639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76557" y="1163728"/>
            <a:ext cx="1443937" cy="1623167"/>
          </a:xfrm>
          <a:prstGeom prst="rect">
            <a:avLst/>
          </a:prstGeom>
        </p:spPr>
      </p:pic>
      <p:grpSp>
        <p:nvGrpSpPr>
          <p:cNvPr id="4" name="组合 3"/>
          <p:cNvGrpSpPr/>
          <p:nvPr/>
        </p:nvGrpSpPr>
        <p:grpSpPr>
          <a:xfrm>
            <a:off x="3183985" y="2904687"/>
            <a:ext cx="5824030" cy="943515"/>
            <a:chOff x="3259069" y="2904687"/>
            <a:chExt cx="5824030" cy="943515"/>
          </a:xfrm>
        </p:grpSpPr>
        <p:sp>
          <p:nvSpPr>
            <p:cNvPr id="5" name="矩形 4"/>
            <p:cNvSpPr/>
            <p:nvPr/>
          </p:nvSpPr>
          <p:spPr>
            <a:xfrm>
              <a:off x="3259069" y="2904687"/>
              <a:ext cx="5824030" cy="523220"/>
            </a:xfrm>
            <a:prstGeom prst="rect">
              <a:avLst/>
            </a:prstGeom>
          </p:spPr>
          <p:txBody>
            <a:bodyPr wrap="none">
              <a:spAutoFit/>
            </a:bodyPr>
            <a:lstStyle/>
            <a:p>
              <a:r>
                <a:rPr lang="en-US" altLang="zh-CN" sz="2800" dirty="0">
                  <a:latin typeface="迷你简汉真广标" panose="02010609000101010101" pitchFamily="49" charset="-122"/>
                  <a:ea typeface="迷你简汉真广标" panose="02010609000101010101" pitchFamily="49" charset="-122"/>
                </a:rPr>
                <a:t>THANKS FOR YOUR WATCHING</a:t>
              </a:r>
              <a:endParaRPr lang="zh-CN" altLang="en-US" sz="2800" dirty="0">
                <a:latin typeface="迷你简汉真广标" panose="02010609000101010101" pitchFamily="49" charset="-122"/>
                <a:ea typeface="迷你简汉真广标" panose="02010609000101010101" pitchFamily="49" charset="-122"/>
              </a:endParaRPr>
            </a:p>
          </p:txBody>
        </p:sp>
        <p:sp>
          <p:nvSpPr>
            <p:cNvPr id="6" name="矩形 5"/>
            <p:cNvSpPr/>
            <p:nvPr/>
          </p:nvSpPr>
          <p:spPr>
            <a:xfrm>
              <a:off x="3824929" y="3540425"/>
              <a:ext cx="184731" cy="307777"/>
            </a:xfrm>
            <a:prstGeom prst="rect">
              <a:avLst/>
            </a:prstGeom>
          </p:spPr>
          <p:txBody>
            <a:bodyPr wrap="none">
              <a:spAutoFit/>
            </a:bodyPr>
            <a:lstStyle/>
            <a:p>
              <a:endParaRPr lang="zh-CN" altLang="en-US" sz="1400" spc="300" dirty="0">
                <a:latin typeface="造字工房悦黑体验版纤细体" pitchFamily="50" charset="-122"/>
                <a:ea typeface="造字工房悦黑体验版纤细体" pitchFamily="50"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0" name="矩形 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092086" y="205909"/>
            <a:ext cx="3828292" cy="797953"/>
            <a:chOff x="4092086" y="205909"/>
            <a:chExt cx="3828292" cy="797953"/>
          </a:xfrm>
        </p:grpSpPr>
        <p:sp>
          <p:nvSpPr>
            <p:cNvPr id="12" name="矩形 11"/>
            <p:cNvSpPr/>
            <p:nvPr/>
          </p:nvSpPr>
          <p:spPr>
            <a:xfrm>
              <a:off x="4092086" y="205909"/>
              <a:ext cx="3828292"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What is in the wild</a:t>
              </a:r>
              <a:endParaRPr lang="zh-CN" altLang="en-US" sz="3200" dirty="0">
                <a:latin typeface="迷你简汉真广标" panose="02010609000101010101" pitchFamily="49" charset="-122"/>
                <a:ea typeface="迷你简汉真广标" panose="02010609000101010101" pitchFamily="49" charset="-122"/>
              </a:endParaRPr>
            </a:p>
          </p:txBody>
        </p:sp>
        <p:sp>
          <p:nvSpPr>
            <p:cNvPr id="13" name="矩形 12"/>
            <p:cNvSpPr/>
            <p:nvPr/>
          </p:nvSpPr>
          <p:spPr>
            <a:xfrm>
              <a:off x="4538523" y="696085"/>
              <a:ext cx="184731" cy="307777"/>
            </a:xfrm>
            <a:prstGeom prst="rect">
              <a:avLst/>
            </a:prstGeom>
          </p:spPr>
          <p:txBody>
            <a:bodyPr wrap="none">
              <a:spAutoFit/>
            </a:bodyPr>
            <a:lstStyle/>
            <a:p>
              <a:endParaRPr lang="zh-CN" altLang="en-US" sz="1400" dirty="0">
                <a:latin typeface="造字工房悦黑体验版纤细体" pitchFamily="50" charset="-122"/>
                <a:ea typeface="造字工房悦黑体验版纤细体" pitchFamily="50" charset="-122"/>
              </a:endParaRPr>
            </a:p>
          </p:txBody>
        </p:sp>
      </p:grpSp>
      <p:sp>
        <p:nvSpPr>
          <p:cNvPr id="15" name="矩形 14"/>
          <p:cNvSpPr/>
          <p:nvPr/>
        </p:nvSpPr>
        <p:spPr>
          <a:xfrm>
            <a:off x="1356308" y="2992628"/>
            <a:ext cx="6549159" cy="917046"/>
          </a:xfrm>
          <a:prstGeom prst="rect">
            <a:avLst/>
          </a:prstGeom>
        </p:spPr>
        <p:txBody>
          <a:bodyPr wrap="square">
            <a:spAutoFit/>
          </a:bodyPr>
          <a:lstStyle/>
          <a:p>
            <a:pPr>
              <a:lnSpc>
                <a:spcPts val="2200"/>
              </a:lnSpc>
            </a:pPr>
            <a:r>
              <a:rPr lang="zh-CN" altLang="en-US" sz="1600" dirty="0">
                <a:latin typeface="微软雅黑" panose="020B0503020204020204" pitchFamily="34" charset="-122"/>
                <a:ea typeface="微软雅黑" panose="020B0503020204020204" pitchFamily="34" charset="-122"/>
              </a:rPr>
              <a:t>对比</a:t>
            </a:r>
            <a:endParaRPr lang="zh-CN" altLang="en-US" sz="1600" dirty="0">
              <a:latin typeface="微软雅黑" panose="020B0503020204020204" pitchFamily="34" charset="-122"/>
              <a:ea typeface="微软雅黑" panose="020B0503020204020204" pitchFamily="34" charset="-122"/>
            </a:endParaRPr>
          </a:p>
          <a:p>
            <a:pPr>
              <a:lnSpc>
                <a:spcPts val="2200"/>
              </a:lnSpc>
              <a:buFont typeface="+mj-lt"/>
              <a:buAutoNum type="arabicPeriod"/>
            </a:pPr>
            <a:r>
              <a:rPr lang="en-US" altLang="zh-CN" sz="1600" dirty="0">
                <a:latin typeface="微软雅黑" panose="020B0503020204020204" pitchFamily="34" charset="-122"/>
                <a:ea typeface="微软雅黑" panose="020B0503020204020204" pitchFamily="34" charset="-122"/>
              </a:rPr>
              <a:t>in-the-lab: </a:t>
            </a:r>
            <a:r>
              <a:rPr lang="zh-CN" altLang="en-US" sz="1600" dirty="0">
                <a:latin typeface="微软雅黑" panose="020B0503020204020204" pitchFamily="34" charset="-122"/>
                <a:ea typeface="微软雅黑" panose="020B0503020204020204" pitchFamily="34" charset="-122"/>
              </a:rPr>
              <a:t>摄像机按半球体均匀分布，且朝向不均为正面朝向。</a:t>
            </a:r>
            <a:endParaRPr lang="zh-CN" altLang="en-US" sz="1600" dirty="0">
              <a:latin typeface="微软雅黑" panose="020B0503020204020204" pitchFamily="34" charset="-122"/>
              <a:ea typeface="微软雅黑" panose="020B0503020204020204" pitchFamily="34" charset="-122"/>
            </a:endParaRPr>
          </a:p>
          <a:p>
            <a:pPr>
              <a:lnSpc>
                <a:spcPts val="2200"/>
              </a:lnSpc>
              <a:buFont typeface="+mj-lt"/>
              <a:buAutoNum type="arabicPeriod"/>
            </a:pPr>
            <a:r>
              <a:rPr lang="en-US" altLang="zh-CN" sz="1600" dirty="0">
                <a:latin typeface="微软雅黑" panose="020B0503020204020204" pitchFamily="34" charset="-122"/>
                <a:ea typeface="微软雅黑" panose="020B0503020204020204" pitchFamily="34" charset="-122"/>
              </a:rPr>
              <a:t>in-the-wild</a:t>
            </a:r>
            <a:r>
              <a:rPr lang="zh-CN" altLang="en-US" sz="1600" dirty="0">
                <a:latin typeface="微软雅黑" panose="020B0503020204020204" pitchFamily="34" charset="-122"/>
                <a:ea typeface="微软雅黑" panose="020B0503020204020204" pitchFamily="34" charset="-122"/>
              </a:rPr>
              <a:t>：摄像机位置分布并非均匀的，且基本都是正面朝向的。</a:t>
            </a:r>
            <a:endParaRPr lang="zh-CN" altLang="en-US" sz="16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r="60075"/>
          <a:stretch>
            <a:fillRect/>
          </a:stretch>
        </p:blipFill>
        <p:spPr>
          <a:xfrm>
            <a:off x="8254314" y="454645"/>
            <a:ext cx="3504277" cy="3368980"/>
          </a:xfrm>
          <a:prstGeom prst="rect">
            <a:avLst/>
          </a:prstGeom>
        </p:spPr>
      </p:pic>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50058" r="6941"/>
          <a:stretch>
            <a:fillRect/>
          </a:stretch>
        </p:blipFill>
        <p:spPr>
          <a:xfrm>
            <a:off x="8254314" y="3789000"/>
            <a:ext cx="3300216" cy="2945914"/>
          </a:xfrm>
          <a:prstGeom prst="rect">
            <a:avLst/>
          </a:prstGeom>
        </p:spPr>
      </p:pic>
      <p:sp>
        <p:nvSpPr>
          <p:cNvPr id="9" name="文本框 8"/>
          <p:cNvSpPr txBox="1"/>
          <p:nvPr/>
        </p:nvSpPr>
        <p:spPr>
          <a:xfrm>
            <a:off x="1388523" y="1082467"/>
            <a:ext cx="6300000" cy="2062103"/>
          </a:xfrm>
          <a:prstGeom prst="rect">
            <a:avLst/>
          </a:prstGeom>
          <a:noFill/>
        </p:spPr>
        <p:txBody>
          <a:bodyPr wrap="square" rtlCol="0">
            <a:spAutoFit/>
          </a:bodyPr>
          <a:lstStyle/>
          <a:p>
            <a:pPr>
              <a:lnSpc>
                <a:spcPts val="2200"/>
              </a:lnSpc>
            </a:pPr>
            <a:r>
              <a:rPr lang="en-US" altLang="zh-CN" sz="1600" dirty="0">
                <a:latin typeface="微软雅黑" panose="020B0503020204020204" pitchFamily="34" charset="-122"/>
                <a:ea typeface="微软雅黑" panose="020B0503020204020204" pitchFamily="34" charset="-122"/>
              </a:rPr>
              <a:t>in-the-wild image dataset</a:t>
            </a:r>
            <a:r>
              <a:rPr lang="zh-CN" altLang="en-US" sz="1600" dirty="0">
                <a:latin typeface="微软雅黑" panose="020B0503020204020204" pitchFamily="34" charset="-122"/>
                <a:ea typeface="微软雅黑" panose="020B0503020204020204" pitchFamily="34" charset="-122"/>
              </a:rPr>
              <a:t>相对于</a:t>
            </a:r>
            <a:r>
              <a:rPr lang="en-US" altLang="zh-CN" sz="1600" dirty="0">
                <a:latin typeface="微软雅黑" panose="020B0503020204020204" pitchFamily="34" charset="-122"/>
                <a:ea typeface="微软雅黑" panose="020B0503020204020204" pitchFamily="34" charset="-122"/>
              </a:rPr>
              <a:t>in-the-lab image dataset</a:t>
            </a:r>
            <a:r>
              <a:rPr lang="zh-CN" altLang="en-US" sz="1600" dirty="0">
                <a:latin typeface="微软雅黑" panose="020B0503020204020204" pitchFamily="34" charset="-122"/>
                <a:ea typeface="微软雅黑" panose="020B0503020204020204" pitchFamily="34" charset="-122"/>
              </a:rPr>
              <a:t>。即同一自然场景在</a:t>
            </a:r>
            <a:r>
              <a:rPr lang="zh-CN" altLang="en-US" sz="1600" b="1" dirty="0">
                <a:latin typeface="微软雅黑" panose="020B0503020204020204" pitchFamily="34" charset="-122"/>
                <a:ea typeface="微软雅黑" panose="020B0503020204020204" pitchFamily="34" charset="-122"/>
              </a:rPr>
              <a:t>不同光照条件、不同视角</a:t>
            </a:r>
            <a:r>
              <a:rPr lang="zh-CN" altLang="en-US" sz="1600" dirty="0">
                <a:latin typeface="微软雅黑" panose="020B0503020204020204" pitchFamily="34" charset="-122"/>
                <a:ea typeface="微软雅黑" panose="020B0503020204020204" pitchFamily="34" charset="-122"/>
              </a:rPr>
              <a:t>下捕捉拍摄到的</a:t>
            </a:r>
            <a:r>
              <a:rPr lang="zh-CN" altLang="en-US" sz="1600" b="1" dirty="0">
                <a:latin typeface="微软雅黑" panose="020B0503020204020204" pitchFamily="34" charset="-122"/>
                <a:ea typeface="微软雅黑" panose="020B0503020204020204" pitchFamily="34" charset="-122"/>
              </a:rPr>
              <a:t>巨量</a:t>
            </a:r>
            <a:r>
              <a:rPr lang="zh-CN" altLang="en-US" sz="1600" dirty="0">
                <a:latin typeface="微软雅黑" panose="020B0503020204020204" pitchFamily="34" charset="-122"/>
                <a:ea typeface="微软雅黑" panose="020B0503020204020204" pitchFamily="34" charset="-122"/>
              </a:rPr>
              <a:t>图像数据集。</a:t>
            </a:r>
            <a:endParaRPr lang="zh-CN" altLang="en-US" sz="1600" dirty="0">
              <a:latin typeface="微软雅黑" panose="020B0503020204020204" pitchFamily="34" charset="-122"/>
              <a:ea typeface="微软雅黑" panose="020B0503020204020204" pitchFamily="34" charset="-122"/>
            </a:endParaRPr>
          </a:p>
          <a:p>
            <a:pPr>
              <a:lnSpc>
                <a:spcPts val="2200"/>
              </a:lnSpc>
            </a:pPr>
            <a:r>
              <a:rPr lang="zh-CN" altLang="en-US" sz="1600" dirty="0">
                <a:latin typeface="微软雅黑" panose="020B0503020204020204" pitchFamily="34" charset="-122"/>
                <a:ea typeface="微软雅黑" panose="020B0503020204020204" pitchFamily="34" charset="-122"/>
              </a:rPr>
              <a:t>这里关注两点：</a:t>
            </a:r>
            <a:endParaRPr lang="en-US" altLang="zh-CN" sz="1600" dirty="0">
              <a:latin typeface="微软雅黑" panose="020B0503020204020204" pitchFamily="34" charset="-122"/>
              <a:ea typeface="微软雅黑" panose="020B0503020204020204" pitchFamily="34" charset="-122"/>
            </a:endParaRPr>
          </a:p>
          <a:p>
            <a:pPr>
              <a:lnSpc>
                <a:spcPts val="2200"/>
              </a:lnSpc>
            </a:pPr>
            <a:endParaRPr lang="en-US" altLang="zh-CN" sz="1600" dirty="0">
              <a:latin typeface="微软雅黑" panose="020B0503020204020204" pitchFamily="34" charset="-122"/>
              <a:ea typeface="微软雅黑" panose="020B0503020204020204" pitchFamily="34" charset="-122"/>
            </a:endParaRPr>
          </a:p>
          <a:p>
            <a:pPr>
              <a:lnSpc>
                <a:spcPts val="2200"/>
              </a:lnSpc>
            </a:pPr>
            <a:endParaRPr lang="zh-CN" altLang="en-US" sz="1600" dirty="0">
              <a:latin typeface="微软雅黑" panose="020B0503020204020204" pitchFamily="34" charset="-122"/>
              <a:ea typeface="微软雅黑" panose="020B0503020204020204" pitchFamily="34" charset="-122"/>
            </a:endParaRPr>
          </a:p>
          <a:p>
            <a:endParaRPr lang="zh-CN" altLang="en-US" dirty="0"/>
          </a:p>
        </p:txBody>
      </p:sp>
      <p:sp>
        <p:nvSpPr>
          <p:cNvPr id="14" name="文本框 13"/>
          <p:cNvSpPr txBox="1"/>
          <p:nvPr/>
        </p:nvSpPr>
        <p:spPr>
          <a:xfrm>
            <a:off x="1326000" y="2623296"/>
            <a:ext cx="5940000" cy="369332"/>
          </a:xfrm>
          <a:prstGeom prst="rect">
            <a:avLst/>
          </a:prstGeom>
          <a:noFill/>
        </p:spPr>
        <p:txBody>
          <a:bodyPr wrap="square" rtlCol="0">
            <a:spAutoFit/>
          </a:bodyPr>
          <a:lstStyle/>
          <a:p>
            <a:r>
              <a:rPr lang="en-US" altLang="zh-CN" b="1" dirty="0"/>
              <a:t>Different (light conditions + perspectives)</a:t>
            </a:r>
            <a:endParaRPr lang="zh-CN" altLang="en-US" b="1" dirty="0"/>
          </a:p>
        </p:txBody>
      </p:sp>
      <p:sp>
        <p:nvSpPr>
          <p:cNvPr id="17" name="文本框 16"/>
          <p:cNvSpPr txBox="1"/>
          <p:nvPr/>
        </p:nvSpPr>
        <p:spPr>
          <a:xfrm>
            <a:off x="1356308" y="4394353"/>
            <a:ext cx="7020000" cy="1779974"/>
          </a:xfrm>
          <a:prstGeom prst="rect">
            <a:avLst/>
          </a:prstGeom>
          <a:noFill/>
        </p:spPr>
        <p:txBody>
          <a:bodyPr wrap="square" rtlCol="0">
            <a:spAutoFit/>
          </a:bodyPr>
          <a:lstStyle/>
          <a:p>
            <a:pPr>
              <a:lnSpc>
                <a:spcPts val="2200"/>
              </a:lnSpc>
            </a:pPr>
            <a:r>
              <a:rPr lang="en-US" altLang="zh-CN" sz="1600" b="1" dirty="0">
                <a:latin typeface="微软雅黑" panose="020B0503020204020204" pitchFamily="34" charset="-122"/>
                <a:ea typeface="微软雅黑" panose="020B0503020204020204" pitchFamily="34" charset="-122"/>
              </a:rPr>
              <a:t>Dataset size</a:t>
            </a:r>
            <a:endParaRPr lang="en-US" altLang="zh-CN" sz="1600" b="1" dirty="0">
              <a:latin typeface="微软雅黑" panose="020B0503020204020204" pitchFamily="34" charset="-122"/>
              <a:ea typeface="微软雅黑" panose="020B0503020204020204" pitchFamily="34" charset="-122"/>
            </a:endParaRPr>
          </a:p>
          <a:p>
            <a:pPr>
              <a:lnSpc>
                <a:spcPts val="2200"/>
              </a:lnSpc>
            </a:pPr>
            <a:r>
              <a:rPr lang="zh-CN" altLang="en-US" sz="1600" dirty="0">
                <a:latin typeface="微软雅黑" panose="020B0503020204020204" pitchFamily="34" charset="-122"/>
                <a:ea typeface="微软雅黑" panose="020B0503020204020204" pitchFamily="34" charset="-122"/>
              </a:rPr>
              <a:t>对比</a:t>
            </a:r>
            <a:endParaRPr lang="en-US" altLang="zh-CN" sz="1600" dirty="0">
              <a:latin typeface="微软雅黑" panose="020B0503020204020204" pitchFamily="34" charset="-122"/>
              <a:ea typeface="微软雅黑" panose="020B0503020204020204" pitchFamily="34" charset="-122"/>
            </a:endParaRPr>
          </a:p>
          <a:p>
            <a:pPr>
              <a:lnSpc>
                <a:spcPts val="2200"/>
              </a:lnSpc>
              <a:buFont typeface="+mj-lt"/>
              <a:buAutoNum type="arabicPeriod"/>
            </a:pPr>
            <a:r>
              <a:rPr lang="en-US" altLang="zh-CN" sz="1600" dirty="0">
                <a:latin typeface="微软雅黑" panose="020B0503020204020204" pitchFamily="34" charset="-122"/>
                <a:ea typeface="微软雅黑" panose="020B0503020204020204" pitchFamily="34" charset="-122"/>
              </a:rPr>
              <a:t>in-the-lab</a:t>
            </a:r>
            <a:r>
              <a:rPr lang="zh-CN" altLang="en-US" sz="1600" dirty="0">
                <a:latin typeface="微软雅黑" panose="020B0503020204020204" pitchFamily="34" charset="-122"/>
                <a:ea typeface="微软雅黑" panose="020B0503020204020204" pitchFamily="34" charset="-122"/>
              </a:rPr>
              <a:t>：类似于</a:t>
            </a:r>
            <a:r>
              <a:rPr lang="en-US" altLang="zh-CN" sz="1600" dirty="0">
                <a:latin typeface="微软雅黑" panose="020B0503020204020204" pitchFamily="34" charset="-122"/>
                <a:ea typeface="微软雅黑" panose="020B0503020204020204" pitchFamily="34" charset="-122"/>
              </a:rPr>
              <a:t>DTU</a:t>
            </a:r>
            <a:r>
              <a:rPr lang="zh-CN" altLang="en-US" sz="1600" dirty="0">
                <a:latin typeface="微软雅黑" panose="020B0503020204020204" pitchFamily="34" charset="-122"/>
                <a:ea typeface="微软雅黑" panose="020B0503020204020204" pitchFamily="34" charset="-122"/>
              </a:rPr>
              <a:t>等传统数据集，对于每个场景仅提供</a:t>
            </a:r>
            <a:r>
              <a:rPr lang="en-US" altLang="zh-CN" sz="1600" dirty="0">
                <a:latin typeface="微软雅黑" panose="020B0503020204020204" pitchFamily="34" charset="-122"/>
                <a:ea typeface="微软雅黑" panose="020B0503020204020204" pitchFamily="34" charset="-122"/>
              </a:rPr>
              <a:t>49-64</a:t>
            </a:r>
            <a:r>
              <a:rPr lang="zh-CN" altLang="en-US" sz="1600" dirty="0">
                <a:latin typeface="微软雅黑" panose="020B0503020204020204" pitchFamily="34" charset="-122"/>
                <a:ea typeface="微软雅黑" panose="020B0503020204020204" pitchFamily="34" charset="-122"/>
              </a:rPr>
              <a:t>张图像。</a:t>
            </a:r>
            <a:endParaRPr lang="zh-CN" altLang="en-US" sz="1600" dirty="0">
              <a:latin typeface="微软雅黑" panose="020B0503020204020204" pitchFamily="34" charset="-122"/>
              <a:ea typeface="微软雅黑" panose="020B0503020204020204" pitchFamily="34" charset="-122"/>
            </a:endParaRPr>
          </a:p>
          <a:p>
            <a:pPr>
              <a:lnSpc>
                <a:spcPts val="2200"/>
              </a:lnSpc>
              <a:buFont typeface="+mj-lt"/>
              <a:buAutoNum type="arabicPeriod"/>
            </a:pPr>
            <a:r>
              <a:rPr lang="en-US" altLang="zh-CN" sz="1600" dirty="0">
                <a:latin typeface="微软雅黑" panose="020B0503020204020204" pitchFamily="34" charset="-122"/>
                <a:ea typeface="微软雅黑" panose="020B0503020204020204" pitchFamily="34" charset="-122"/>
              </a:rPr>
              <a:t>in-the-wild</a:t>
            </a:r>
            <a:r>
              <a:rPr lang="zh-CN" altLang="en-US" sz="1600" dirty="0">
                <a:latin typeface="微软雅黑" panose="020B0503020204020204" pitchFamily="34" charset="-122"/>
                <a:ea typeface="微软雅黑" panose="020B0503020204020204" pitchFamily="34" charset="-122"/>
              </a:rPr>
              <a:t>：图像数据集来自网络，有大量网友为数据集做出贡献。同一个场景的数据集大小能达到万</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十万数量级</a:t>
            </a:r>
            <a:r>
              <a:rPr lang="zh-CN" altLang="en-US" dirty="0"/>
              <a:t>。</a:t>
            </a:r>
            <a:endParaRPr lang="zh-CN" altLang="en-US"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5" name="组合 4"/>
          <p:cNvGrpSpPr/>
          <p:nvPr/>
        </p:nvGrpSpPr>
        <p:grpSpPr>
          <a:xfrm>
            <a:off x="3871413" y="2638680"/>
            <a:ext cx="4449173" cy="2590320"/>
            <a:chOff x="4692650" y="1927225"/>
            <a:chExt cx="2714625" cy="4293500"/>
          </a:xfrm>
        </p:grpSpPr>
        <p:sp>
          <p:nvSpPr>
            <p:cNvPr id="7" name="MH_Other_1"/>
            <p:cNvSpPr/>
            <p:nvPr>
              <p:custDataLst>
                <p:tags r:id="rId1"/>
              </p:custDataLst>
            </p:nvPr>
          </p:nvSpPr>
          <p:spPr>
            <a:xfrm>
              <a:off x="4896433" y="5351566"/>
              <a:ext cx="2297598" cy="869159"/>
            </a:xfrm>
            <a:prstGeom prst="ellipse">
              <a:avLst/>
            </a:prstGeom>
            <a:gradFill flip="none" rotWithShape="1">
              <a:gsLst>
                <a:gs pos="15000">
                  <a:srgbClr val="333333">
                    <a:alpha val="52000"/>
                  </a:srgbClr>
                </a:gs>
                <a:gs pos="100000">
                  <a:srgbClr val="333333">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8" name="MH_Other_2"/>
            <p:cNvSpPr/>
            <p:nvPr>
              <p:custDataLst>
                <p:tags r:id="rId2"/>
              </p:custDataLst>
            </p:nvPr>
          </p:nvSpPr>
          <p:spPr>
            <a:xfrm>
              <a:off x="6046789" y="1927225"/>
              <a:ext cx="604837" cy="1182688"/>
            </a:xfrm>
            <a:custGeom>
              <a:avLst/>
              <a:gdLst>
                <a:gd name="connsiteX0" fmla="*/ 2381 w 733425"/>
                <a:gd name="connsiteY0" fmla="*/ 0 h 1434603"/>
                <a:gd name="connsiteX1" fmla="*/ 733425 w 733425"/>
                <a:gd name="connsiteY1" fmla="*/ 383266 h 1434603"/>
                <a:gd name="connsiteX2" fmla="*/ 733425 w 733425"/>
                <a:gd name="connsiteY2" fmla="*/ 1434603 h 1434603"/>
                <a:gd name="connsiteX3" fmla="*/ 0 w 733425"/>
                <a:gd name="connsiteY3" fmla="*/ 1235868 h 1434603"/>
                <a:gd name="connsiteX4" fmla="*/ 2381 w 733425"/>
                <a:gd name="connsiteY4" fmla="*/ 0 h 1434603"/>
                <a:gd name="connsiteX0-1" fmla="*/ 105 w 735912"/>
                <a:gd name="connsiteY0-2" fmla="*/ 0 h 1436984"/>
                <a:gd name="connsiteX1-3" fmla="*/ 735912 w 735912"/>
                <a:gd name="connsiteY1-4" fmla="*/ 385647 h 1436984"/>
                <a:gd name="connsiteX2-5" fmla="*/ 735912 w 735912"/>
                <a:gd name="connsiteY2-6" fmla="*/ 1436984 h 1436984"/>
                <a:gd name="connsiteX3-7" fmla="*/ 2487 w 735912"/>
                <a:gd name="connsiteY3-8" fmla="*/ 1238249 h 1436984"/>
                <a:gd name="connsiteX4-9" fmla="*/ 105 w 735912"/>
                <a:gd name="connsiteY4-10" fmla="*/ 0 h 14369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5912" h="1436984">
                  <a:moveTo>
                    <a:pt x="105" y="0"/>
                  </a:moveTo>
                  <a:lnTo>
                    <a:pt x="735912" y="385647"/>
                  </a:lnTo>
                  <a:lnTo>
                    <a:pt x="735912" y="1436984"/>
                  </a:lnTo>
                  <a:lnTo>
                    <a:pt x="2487" y="1238249"/>
                  </a:lnTo>
                  <a:cubicBezTo>
                    <a:pt x="3281" y="826293"/>
                    <a:pt x="-689" y="411956"/>
                    <a:pt x="105"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01</a:t>
              </a:r>
              <a:endParaRPr lang="zh-CN" altLang="en-US" sz="2800"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9" name="MH_Other_3"/>
            <p:cNvSpPr/>
            <p:nvPr>
              <p:custDataLst>
                <p:tags r:id="rId3"/>
              </p:custDataLst>
            </p:nvPr>
          </p:nvSpPr>
          <p:spPr>
            <a:xfrm>
              <a:off x="6048375" y="2940050"/>
              <a:ext cx="603250" cy="1028700"/>
            </a:xfrm>
            <a:custGeom>
              <a:avLst/>
              <a:gdLst>
                <a:gd name="connsiteX0" fmla="*/ 0 w 733425"/>
                <a:gd name="connsiteY0" fmla="*/ 0 h 1250156"/>
                <a:gd name="connsiteX1" fmla="*/ 733425 w 733425"/>
                <a:gd name="connsiteY1" fmla="*/ 195262 h 1250156"/>
                <a:gd name="connsiteX2" fmla="*/ 733425 w 733425"/>
                <a:gd name="connsiteY2" fmla="*/ 1250156 h 1250156"/>
                <a:gd name="connsiteX3" fmla="*/ 0 w 733425"/>
                <a:gd name="connsiteY3" fmla="*/ 1245393 h 1250156"/>
                <a:gd name="connsiteX4" fmla="*/ 0 w 733425"/>
                <a:gd name="connsiteY4" fmla="*/ 0 h 1250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50156">
                  <a:moveTo>
                    <a:pt x="0" y="0"/>
                  </a:moveTo>
                  <a:lnTo>
                    <a:pt x="733425" y="195262"/>
                  </a:lnTo>
                  <a:lnTo>
                    <a:pt x="733425" y="1250156"/>
                  </a:lnTo>
                  <a:lnTo>
                    <a:pt x="0" y="12453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10" name="MH_Other_4"/>
            <p:cNvSpPr/>
            <p:nvPr>
              <p:custDataLst>
                <p:tags r:id="rId4"/>
              </p:custDataLst>
            </p:nvPr>
          </p:nvSpPr>
          <p:spPr>
            <a:xfrm>
              <a:off x="6048375" y="3965576"/>
              <a:ext cx="603250" cy="1020763"/>
            </a:xfrm>
            <a:custGeom>
              <a:avLst/>
              <a:gdLst>
                <a:gd name="connsiteX0" fmla="*/ 0 w 733425"/>
                <a:gd name="connsiteY0" fmla="*/ 0 h 1240631"/>
                <a:gd name="connsiteX1" fmla="*/ 733425 w 733425"/>
                <a:gd name="connsiteY1" fmla="*/ 2381 h 1240631"/>
                <a:gd name="connsiteX2" fmla="*/ 733425 w 733425"/>
                <a:gd name="connsiteY2" fmla="*/ 1047750 h 1240631"/>
                <a:gd name="connsiteX3" fmla="*/ 0 w 733425"/>
                <a:gd name="connsiteY3" fmla="*/ 1240631 h 1240631"/>
                <a:gd name="connsiteX4" fmla="*/ 0 w 733425"/>
                <a:gd name="connsiteY4" fmla="*/ 0 h 1240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40631">
                  <a:moveTo>
                    <a:pt x="0" y="0"/>
                  </a:moveTo>
                  <a:lnTo>
                    <a:pt x="733425" y="2381"/>
                  </a:lnTo>
                  <a:lnTo>
                    <a:pt x="733425" y="1047750"/>
                  </a:lnTo>
                  <a:lnTo>
                    <a:pt x="0" y="1240631"/>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03</a:t>
              </a:r>
              <a:endParaRPr lang="zh-CN" altLang="en-US" sz="280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11" name="MH_Other_5"/>
            <p:cNvSpPr/>
            <p:nvPr>
              <p:custDataLst>
                <p:tags r:id="rId5"/>
              </p:custDataLst>
            </p:nvPr>
          </p:nvSpPr>
          <p:spPr>
            <a:xfrm>
              <a:off x="6043613" y="4822826"/>
              <a:ext cx="608012" cy="1184275"/>
            </a:xfrm>
            <a:custGeom>
              <a:avLst/>
              <a:gdLst>
                <a:gd name="connsiteX0" fmla="*/ 731044 w 731044"/>
                <a:gd name="connsiteY0" fmla="*/ 0 h 1438275"/>
                <a:gd name="connsiteX1" fmla="*/ 731044 w 731044"/>
                <a:gd name="connsiteY1" fmla="*/ 1057275 h 1438275"/>
                <a:gd name="connsiteX2" fmla="*/ 0 w 731044"/>
                <a:gd name="connsiteY2" fmla="*/ 1438275 h 1438275"/>
                <a:gd name="connsiteX3" fmla="*/ 0 w 731044"/>
                <a:gd name="connsiteY3" fmla="*/ 197644 h 1438275"/>
                <a:gd name="connsiteX4" fmla="*/ 731044 w 731044"/>
                <a:gd name="connsiteY4" fmla="*/ 0 h 1438275"/>
                <a:gd name="connsiteX0-1" fmla="*/ 738761 w 738761"/>
                <a:gd name="connsiteY0-2" fmla="*/ 0 h 1438275"/>
                <a:gd name="connsiteX1-3" fmla="*/ 738761 w 738761"/>
                <a:gd name="connsiteY1-4" fmla="*/ 1057275 h 1438275"/>
                <a:gd name="connsiteX2-5" fmla="*/ 7717 w 738761"/>
                <a:gd name="connsiteY2-6" fmla="*/ 1438275 h 1438275"/>
                <a:gd name="connsiteX3-7" fmla="*/ 0 w 738761"/>
                <a:gd name="connsiteY3-8" fmla="*/ 197645 h 1438275"/>
                <a:gd name="connsiteX4-9" fmla="*/ 738761 w 738761"/>
                <a:gd name="connsiteY4-10" fmla="*/ 0 h 1438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8761" h="1438275">
                  <a:moveTo>
                    <a:pt x="738761" y="0"/>
                  </a:moveTo>
                  <a:lnTo>
                    <a:pt x="738761" y="1057275"/>
                  </a:lnTo>
                  <a:lnTo>
                    <a:pt x="7717" y="1438275"/>
                  </a:lnTo>
                  <a:cubicBezTo>
                    <a:pt x="5145" y="1024732"/>
                    <a:pt x="2572" y="611188"/>
                    <a:pt x="0" y="197645"/>
                  </a:cubicBezTo>
                  <a:lnTo>
                    <a:pt x="73876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12" name="MH_Other_6"/>
            <p:cNvSpPr/>
            <p:nvPr>
              <p:custDataLst>
                <p:tags r:id="rId6"/>
              </p:custDataLst>
            </p:nvPr>
          </p:nvSpPr>
          <p:spPr>
            <a:xfrm flipH="1">
              <a:off x="5443538" y="1928813"/>
              <a:ext cx="603250" cy="1181100"/>
            </a:xfrm>
            <a:custGeom>
              <a:avLst/>
              <a:gdLst>
                <a:gd name="connsiteX0" fmla="*/ 2381 w 733425"/>
                <a:gd name="connsiteY0" fmla="*/ 0 h 1434603"/>
                <a:gd name="connsiteX1" fmla="*/ 733425 w 733425"/>
                <a:gd name="connsiteY1" fmla="*/ 383266 h 1434603"/>
                <a:gd name="connsiteX2" fmla="*/ 733425 w 733425"/>
                <a:gd name="connsiteY2" fmla="*/ 1434603 h 1434603"/>
                <a:gd name="connsiteX3" fmla="*/ 0 w 733425"/>
                <a:gd name="connsiteY3" fmla="*/ 1235868 h 1434603"/>
                <a:gd name="connsiteX4" fmla="*/ 2381 w 733425"/>
                <a:gd name="connsiteY4" fmla="*/ 0 h 1434603"/>
                <a:gd name="connsiteX0-1" fmla="*/ 229 w 733654"/>
                <a:gd name="connsiteY0-2" fmla="*/ 0 h 1434603"/>
                <a:gd name="connsiteX1-3" fmla="*/ 733654 w 733654"/>
                <a:gd name="connsiteY1-4" fmla="*/ 383266 h 1434603"/>
                <a:gd name="connsiteX2-5" fmla="*/ 733654 w 733654"/>
                <a:gd name="connsiteY2-6" fmla="*/ 1434603 h 1434603"/>
                <a:gd name="connsiteX3-7" fmla="*/ 229 w 733654"/>
                <a:gd name="connsiteY3-8" fmla="*/ 1235868 h 1434603"/>
                <a:gd name="connsiteX4-9" fmla="*/ 229 w 733654"/>
                <a:gd name="connsiteY4-10" fmla="*/ 0 h 14346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3654" h="1434603">
                  <a:moveTo>
                    <a:pt x="229" y="0"/>
                  </a:moveTo>
                  <a:lnTo>
                    <a:pt x="733654" y="383266"/>
                  </a:lnTo>
                  <a:lnTo>
                    <a:pt x="733654" y="1434603"/>
                  </a:lnTo>
                  <a:lnTo>
                    <a:pt x="229" y="1235868"/>
                  </a:lnTo>
                  <a:cubicBezTo>
                    <a:pt x="1023" y="823912"/>
                    <a:pt x="-565" y="411956"/>
                    <a:pt x="2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13" name="MH_Other_7"/>
            <p:cNvSpPr/>
            <p:nvPr>
              <p:custDataLst>
                <p:tags r:id="rId7"/>
              </p:custDataLst>
            </p:nvPr>
          </p:nvSpPr>
          <p:spPr>
            <a:xfrm flipH="1">
              <a:off x="5443538" y="2940050"/>
              <a:ext cx="603250" cy="1028700"/>
            </a:xfrm>
            <a:custGeom>
              <a:avLst/>
              <a:gdLst>
                <a:gd name="connsiteX0" fmla="*/ 0 w 733425"/>
                <a:gd name="connsiteY0" fmla="*/ 0 h 1250156"/>
                <a:gd name="connsiteX1" fmla="*/ 733425 w 733425"/>
                <a:gd name="connsiteY1" fmla="*/ 195262 h 1250156"/>
                <a:gd name="connsiteX2" fmla="*/ 733425 w 733425"/>
                <a:gd name="connsiteY2" fmla="*/ 1250156 h 1250156"/>
                <a:gd name="connsiteX3" fmla="*/ 0 w 733425"/>
                <a:gd name="connsiteY3" fmla="*/ 1245393 h 1250156"/>
                <a:gd name="connsiteX4" fmla="*/ 0 w 733425"/>
                <a:gd name="connsiteY4" fmla="*/ 0 h 1250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50156">
                  <a:moveTo>
                    <a:pt x="0" y="0"/>
                  </a:moveTo>
                  <a:lnTo>
                    <a:pt x="733425" y="195262"/>
                  </a:lnTo>
                  <a:lnTo>
                    <a:pt x="733425" y="1250156"/>
                  </a:lnTo>
                  <a:lnTo>
                    <a:pt x="0" y="1245393"/>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02</a:t>
              </a:r>
              <a:endParaRPr lang="zh-CN" altLang="en-US" sz="280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14" name="MH_Other_8"/>
            <p:cNvSpPr/>
            <p:nvPr>
              <p:custDataLst>
                <p:tags r:id="rId8"/>
              </p:custDataLst>
            </p:nvPr>
          </p:nvSpPr>
          <p:spPr>
            <a:xfrm flipH="1">
              <a:off x="5443538" y="3965576"/>
              <a:ext cx="603250" cy="1020763"/>
            </a:xfrm>
            <a:custGeom>
              <a:avLst/>
              <a:gdLst>
                <a:gd name="connsiteX0" fmla="*/ 0 w 733425"/>
                <a:gd name="connsiteY0" fmla="*/ 0 h 1240631"/>
                <a:gd name="connsiteX1" fmla="*/ 733425 w 733425"/>
                <a:gd name="connsiteY1" fmla="*/ 2381 h 1240631"/>
                <a:gd name="connsiteX2" fmla="*/ 733425 w 733425"/>
                <a:gd name="connsiteY2" fmla="*/ 1047750 h 1240631"/>
                <a:gd name="connsiteX3" fmla="*/ 0 w 733425"/>
                <a:gd name="connsiteY3" fmla="*/ 1240631 h 1240631"/>
                <a:gd name="connsiteX4" fmla="*/ 0 w 733425"/>
                <a:gd name="connsiteY4" fmla="*/ 0 h 1240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425" h="1240631">
                  <a:moveTo>
                    <a:pt x="0" y="0"/>
                  </a:moveTo>
                  <a:lnTo>
                    <a:pt x="733425" y="2381"/>
                  </a:lnTo>
                  <a:lnTo>
                    <a:pt x="733425" y="1047750"/>
                  </a:lnTo>
                  <a:lnTo>
                    <a:pt x="0" y="124063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15" name="MH_Other_9"/>
            <p:cNvSpPr/>
            <p:nvPr>
              <p:custDataLst>
                <p:tags r:id="rId9"/>
              </p:custDataLst>
            </p:nvPr>
          </p:nvSpPr>
          <p:spPr>
            <a:xfrm flipH="1">
              <a:off x="5443538" y="4822826"/>
              <a:ext cx="608012" cy="1184275"/>
            </a:xfrm>
            <a:custGeom>
              <a:avLst/>
              <a:gdLst>
                <a:gd name="connsiteX0" fmla="*/ 731044 w 731044"/>
                <a:gd name="connsiteY0" fmla="*/ 0 h 1438275"/>
                <a:gd name="connsiteX1" fmla="*/ 731044 w 731044"/>
                <a:gd name="connsiteY1" fmla="*/ 1057275 h 1438275"/>
                <a:gd name="connsiteX2" fmla="*/ 0 w 731044"/>
                <a:gd name="connsiteY2" fmla="*/ 1438275 h 1438275"/>
                <a:gd name="connsiteX3" fmla="*/ 0 w 731044"/>
                <a:gd name="connsiteY3" fmla="*/ 197644 h 1438275"/>
                <a:gd name="connsiteX4" fmla="*/ 731044 w 731044"/>
                <a:gd name="connsiteY4" fmla="*/ 0 h 1438275"/>
                <a:gd name="connsiteX0-1" fmla="*/ 738761 w 738761"/>
                <a:gd name="connsiteY0-2" fmla="*/ 0 h 1438275"/>
                <a:gd name="connsiteX1-3" fmla="*/ 738761 w 738761"/>
                <a:gd name="connsiteY1-4" fmla="*/ 1057275 h 1438275"/>
                <a:gd name="connsiteX2-5" fmla="*/ 7717 w 738761"/>
                <a:gd name="connsiteY2-6" fmla="*/ 1438275 h 1438275"/>
                <a:gd name="connsiteX3-7" fmla="*/ 0 w 738761"/>
                <a:gd name="connsiteY3-8" fmla="*/ 189928 h 1438275"/>
                <a:gd name="connsiteX4-9" fmla="*/ 738761 w 738761"/>
                <a:gd name="connsiteY4-10" fmla="*/ 0 h 14382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8761" h="1438275">
                  <a:moveTo>
                    <a:pt x="738761" y="0"/>
                  </a:moveTo>
                  <a:lnTo>
                    <a:pt x="738761" y="1057275"/>
                  </a:lnTo>
                  <a:lnTo>
                    <a:pt x="7717" y="1438275"/>
                  </a:lnTo>
                  <a:cubicBezTo>
                    <a:pt x="5145" y="1022159"/>
                    <a:pt x="2572" y="606044"/>
                    <a:pt x="0" y="189928"/>
                  </a:cubicBezTo>
                  <a:lnTo>
                    <a:pt x="738761"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04</a:t>
              </a:r>
              <a:endParaRPr lang="zh-CN" altLang="en-US" sz="280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sp>
          <p:nvSpPr>
            <p:cNvPr id="16" name="MH_Other_10"/>
            <p:cNvSpPr/>
            <p:nvPr>
              <p:custDataLst>
                <p:tags r:id="rId10"/>
              </p:custDataLst>
            </p:nvPr>
          </p:nvSpPr>
          <p:spPr>
            <a:xfrm>
              <a:off x="6569075" y="2438400"/>
              <a:ext cx="838200" cy="419100"/>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no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11"/>
            <p:cNvSpPr/>
            <p:nvPr>
              <p:custDataLst>
                <p:tags r:id="rId11"/>
              </p:custDataLst>
            </p:nvPr>
          </p:nvSpPr>
          <p:spPr>
            <a:xfrm>
              <a:off x="6569075" y="4289425"/>
              <a:ext cx="838200" cy="419100"/>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no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MH_Other_12"/>
            <p:cNvSpPr/>
            <p:nvPr>
              <p:custDataLst>
                <p:tags r:id="rId12"/>
              </p:custDataLst>
            </p:nvPr>
          </p:nvSpPr>
          <p:spPr>
            <a:xfrm flipH="1">
              <a:off x="4692650" y="3330575"/>
              <a:ext cx="838200" cy="419100"/>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no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MH_Other_13"/>
            <p:cNvSpPr/>
            <p:nvPr>
              <p:custDataLst>
                <p:tags r:id="rId13"/>
              </p:custDataLst>
            </p:nvPr>
          </p:nvSpPr>
          <p:spPr>
            <a:xfrm flipH="1">
              <a:off x="4692650" y="5180013"/>
              <a:ext cx="838200" cy="419100"/>
            </a:xfrm>
            <a:custGeom>
              <a:avLst/>
              <a:gdLst>
                <a:gd name="connsiteX0" fmla="*/ 0 w 838200"/>
                <a:gd name="connsiteY0" fmla="*/ 419100 h 419100"/>
                <a:gd name="connsiteX1" fmla="*/ 419100 w 838200"/>
                <a:gd name="connsiteY1" fmla="*/ 0 h 419100"/>
                <a:gd name="connsiteX2" fmla="*/ 838200 w 838200"/>
                <a:gd name="connsiteY2" fmla="*/ 0 h 419100"/>
              </a:gdLst>
              <a:ahLst/>
              <a:cxnLst>
                <a:cxn ang="0">
                  <a:pos x="connsiteX0" y="connsiteY0"/>
                </a:cxn>
                <a:cxn ang="0">
                  <a:pos x="connsiteX1" y="connsiteY1"/>
                </a:cxn>
                <a:cxn ang="0">
                  <a:pos x="connsiteX2" y="connsiteY2"/>
                </a:cxn>
              </a:cxnLst>
              <a:rect l="l" t="t" r="r" b="b"/>
              <a:pathLst>
                <a:path w="838200" h="419100">
                  <a:moveTo>
                    <a:pt x="0" y="419100"/>
                  </a:moveTo>
                  <a:lnTo>
                    <a:pt x="419100" y="0"/>
                  </a:lnTo>
                  <a:lnTo>
                    <a:pt x="838200" y="0"/>
                  </a:lnTo>
                </a:path>
              </a:pathLst>
            </a:custGeom>
            <a:noFill/>
            <a:ln>
              <a:solidFill>
                <a:srgbClr val="B2B2B2"/>
              </a:solidFill>
              <a:prstDash val="dash"/>
              <a:tailEnd w="sm"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0" name="矩形 19"/>
          <p:cNvSpPr/>
          <p:nvPr/>
        </p:nvSpPr>
        <p:spPr>
          <a:xfrm>
            <a:off x="4296000" y="0"/>
            <a:ext cx="3600000" cy="189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390245" y="189716"/>
            <a:ext cx="3357009" cy="814146"/>
            <a:chOff x="4390245" y="189716"/>
            <a:chExt cx="3357009" cy="814146"/>
          </a:xfrm>
        </p:grpSpPr>
        <p:sp>
          <p:nvSpPr>
            <p:cNvPr id="2" name="矩形 1"/>
            <p:cNvSpPr/>
            <p:nvPr/>
          </p:nvSpPr>
          <p:spPr>
            <a:xfrm>
              <a:off x="4390245" y="189716"/>
              <a:ext cx="3357009" cy="584775"/>
            </a:xfrm>
            <a:prstGeom prst="rect">
              <a:avLst/>
            </a:prstGeom>
          </p:spPr>
          <p:txBody>
            <a:bodyPr wrap="none">
              <a:spAutoFit/>
            </a:bodyPr>
            <a:lstStyle/>
            <a:p>
              <a:r>
                <a:rPr lang="en-US" altLang="zh-CN" sz="3200" dirty="0">
                  <a:latin typeface="迷你简汉真广标" panose="02010609000101010101" pitchFamily="49" charset="-122"/>
                  <a:ea typeface="迷你简汉真广标" panose="02010609000101010101" pitchFamily="49" charset="-122"/>
                </a:rPr>
                <a:t>Why in-the-wild</a:t>
              </a:r>
              <a:endParaRPr lang="zh-CN" altLang="en-US" sz="3200" dirty="0">
                <a:latin typeface="迷你简汉真广标" panose="02010609000101010101" pitchFamily="49" charset="-122"/>
                <a:ea typeface="迷你简汉真广标" panose="02010609000101010101" pitchFamily="49" charset="-122"/>
              </a:endParaRPr>
            </a:p>
          </p:txBody>
        </p:sp>
        <p:sp>
          <p:nvSpPr>
            <p:cNvPr id="25" name="矩形 24"/>
            <p:cNvSpPr/>
            <p:nvPr/>
          </p:nvSpPr>
          <p:spPr>
            <a:xfrm>
              <a:off x="4538523" y="696085"/>
              <a:ext cx="184731" cy="307777"/>
            </a:xfrm>
            <a:prstGeom prst="rect">
              <a:avLst/>
            </a:prstGeom>
          </p:spPr>
          <p:txBody>
            <a:bodyPr wrap="none">
              <a:spAutoFit/>
            </a:bodyPr>
            <a:lstStyle/>
            <a:p>
              <a:endParaRPr lang="zh-CN" altLang="en-US" sz="1400" dirty="0">
                <a:latin typeface="造字工房悦黑体验版纤细体" pitchFamily="50" charset="-122"/>
                <a:ea typeface="造字工房悦黑体验版纤细体" pitchFamily="50" charset="-122"/>
              </a:endParaRPr>
            </a:p>
          </p:txBody>
        </p:sp>
      </p:grpSp>
      <p:sp>
        <p:nvSpPr>
          <p:cNvPr id="26" name="矩形 25"/>
          <p:cNvSpPr/>
          <p:nvPr/>
        </p:nvSpPr>
        <p:spPr>
          <a:xfrm>
            <a:off x="1407516" y="3107553"/>
            <a:ext cx="2435543" cy="612475"/>
          </a:xfrm>
          <a:prstGeom prst="rect">
            <a:avLst/>
          </a:prstGeom>
        </p:spPr>
        <p:txBody>
          <a:bodyPr wrap="square">
            <a:spAutoFit/>
          </a:bodyPr>
          <a:lstStyle/>
          <a:p>
            <a:pPr>
              <a:lnSpc>
                <a:spcPts val="2100"/>
              </a:lnSpc>
            </a:pPr>
            <a:r>
              <a:rPr lang="zh-CN" altLang="en-US" sz="1600" dirty="0">
                <a:latin typeface="微软雅黑" panose="020B0503020204020204" pitchFamily="34" charset="-122"/>
                <a:ea typeface="微软雅黑" panose="020B0503020204020204" pitchFamily="34" charset="-122"/>
              </a:rPr>
              <a:t>自然环境空间跨度大，要求算法的兼容性。</a:t>
            </a:r>
            <a:endParaRPr lang="zh-CN" altLang="en-US" sz="1600" dirty="0">
              <a:latin typeface="微软雅黑" panose="020B0503020204020204" pitchFamily="34" charset="-122"/>
              <a:ea typeface="微软雅黑" panose="020B0503020204020204" pitchFamily="34" charset="-122"/>
            </a:endParaRPr>
          </a:p>
        </p:txBody>
      </p:sp>
      <p:sp>
        <p:nvSpPr>
          <p:cNvPr id="27" name="矩形 26"/>
          <p:cNvSpPr/>
          <p:nvPr/>
        </p:nvSpPr>
        <p:spPr>
          <a:xfrm>
            <a:off x="8390368" y="3978118"/>
            <a:ext cx="2435543"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提出新的三维重建标准。</a:t>
            </a:r>
            <a:endParaRPr lang="zh-CN" altLang="en-US" sz="1600" dirty="0">
              <a:latin typeface="微软雅黑" panose="020B0503020204020204" pitchFamily="34" charset="-122"/>
              <a:ea typeface="微软雅黑" panose="020B0503020204020204" pitchFamily="34" charset="-122"/>
            </a:endParaRPr>
          </a:p>
        </p:txBody>
      </p:sp>
      <p:sp>
        <p:nvSpPr>
          <p:cNvPr id="28" name="矩形 27"/>
          <p:cNvSpPr/>
          <p:nvPr/>
        </p:nvSpPr>
        <p:spPr>
          <a:xfrm>
            <a:off x="8390368" y="2511065"/>
            <a:ext cx="2745632" cy="1151084"/>
          </a:xfrm>
          <a:prstGeom prst="rect">
            <a:avLst/>
          </a:prstGeom>
        </p:spPr>
        <p:txBody>
          <a:bodyPr wrap="square">
            <a:spAutoFit/>
          </a:bodyPr>
          <a:lstStyle/>
          <a:p>
            <a:pPr>
              <a:lnSpc>
                <a:spcPts val="2100"/>
              </a:lnSpc>
            </a:pPr>
            <a:r>
              <a:rPr lang="zh-CN" altLang="en-US" sz="1600" dirty="0">
                <a:latin typeface="微软雅黑" panose="020B0503020204020204" pitchFamily="34" charset="-122"/>
                <a:ea typeface="微软雅黑" panose="020B0503020204020204" pitchFamily="34" charset="-122"/>
              </a:rPr>
              <a:t>不同光照条件和拍摄视角考察算法鲁棒性、普适性、泛化能力，尽可能有能力作为现实工艺流程中的一环。</a:t>
            </a:r>
            <a:endParaRPr lang="zh-CN" altLang="en-US" sz="1600" dirty="0">
              <a:latin typeface="微软雅黑" panose="020B0503020204020204" pitchFamily="34" charset="-122"/>
              <a:ea typeface="微软雅黑" panose="020B0503020204020204" pitchFamily="34" charset="-122"/>
            </a:endParaRPr>
          </a:p>
        </p:txBody>
      </p:sp>
      <p:sp>
        <p:nvSpPr>
          <p:cNvPr id="29" name="矩形 28"/>
          <p:cNvSpPr/>
          <p:nvPr/>
        </p:nvSpPr>
        <p:spPr>
          <a:xfrm>
            <a:off x="1190332" y="4385631"/>
            <a:ext cx="2745632" cy="881780"/>
          </a:xfrm>
          <a:prstGeom prst="rect">
            <a:avLst/>
          </a:prstGeom>
        </p:spPr>
        <p:txBody>
          <a:bodyPr wrap="square">
            <a:spAutoFit/>
          </a:bodyPr>
          <a:lstStyle/>
          <a:p>
            <a:pPr>
              <a:lnSpc>
                <a:spcPts val="2100"/>
              </a:lnSpc>
            </a:pPr>
            <a:r>
              <a:rPr lang="zh-CN" altLang="en-US" sz="1600" dirty="0">
                <a:latin typeface="微软雅黑" panose="020B0503020204020204" pitchFamily="34" charset="-122"/>
                <a:ea typeface="微软雅黑" panose="020B0503020204020204" pitchFamily="34" charset="-122"/>
              </a:rPr>
              <a:t>数据集体量大，实验设备受现实物理限制，对算法执行效率要求高。</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矩形 23"/>
          <p:cNvSpPr/>
          <p:nvPr/>
        </p:nvSpPr>
        <p:spPr>
          <a:xfrm>
            <a:off x="6996000" y="0"/>
            <a:ext cx="360000" cy="6858000"/>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176000" y="0"/>
            <a:ext cx="5016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496000" y="3801450"/>
            <a:ext cx="4669950" cy="1938992"/>
          </a:xfrm>
          <a:prstGeom prst="rect">
            <a:avLst/>
          </a:prstGeom>
          <a:noFill/>
        </p:spPr>
        <p:txBody>
          <a:bodyPr wrap="square" rtlCol="0">
            <a:spAutoFit/>
          </a:bodyPr>
          <a:lstStyle/>
          <a:p>
            <a:r>
              <a:rPr lang="en-US" altLang="zh-CN" sz="6000" dirty="0">
                <a:latin typeface="迷你简汉真广标" panose="02010609000101010101" pitchFamily="49" charset="-122"/>
                <a:ea typeface="迷你简汉真广标" panose="02010609000101010101" pitchFamily="49" charset="-122"/>
              </a:rPr>
              <a:t>Research Background</a:t>
            </a:r>
            <a:endParaRPr lang="zh-CN" altLang="en-US" sz="6000" dirty="0">
              <a:latin typeface="迷你简汉真广标" panose="02010609000101010101" pitchFamily="49" charset="-122"/>
              <a:ea typeface="迷你简汉真广标" panose="0201060900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18" name="组合 17"/>
          <p:cNvGrpSpPr/>
          <p:nvPr/>
        </p:nvGrpSpPr>
        <p:grpSpPr>
          <a:xfrm>
            <a:off x="1041078" y="1537424"/>
            <a:ext cx="10109843" cy="4407325"/>
            <a:chOff x="1056000" y="1361675"/>
            <a:chExt cx="10109843" cy="4407325"/>
          </a:xfrm>
        </p:grpSpPr>
        <p:sp>
          <p:nvSpPr>
            <p:cNvPr id="16" name="矩形 15"/>
            <p:cNvSpPr/>
            <p:nvPr/>
          </p:nvSpPr>
          <p:spPr>
            <a:xfrm>
              <a:off x="1056000" y="1361675"/>
              <a:ext cx="10080313" cy="44073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236000" y="1361675"/>
              <a:ext cx="9929843" cy="422732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2572095" y="1740435"/>
            <a:ext cx="5580157" cy="1300356"/>
          </a:xfrm>
          <a:prstGeom prst="rect">
            <a:avLst/>
          </a:prstGeom>
        </p:spPr>
        <p:txBody>
          <a:bodyPr wrap="square">
            <a:spAutoFit/>
          </a:bodyPr>
          <a:lstStyle/>
          <a:p>
            <a:pPr>
              <a:lnSpc>
                <a:spcPts val="2500"/>
              </a:lnSpc>
              <a:buFont typeface="+mj-lt"/>
              <a:buAutoNum type="arabicPeriod"/>
            </a:pPr>
            <a:r>
              <a:rPr lang="en-US" altLang="zh-CN" sz="1600" dirty="0">
                <a:latin typeface="微软雅黑" panose="020B0503020204020204" pitchFamily="34" charset="-122"/>
                <a:ea typeface="微软雅黑" panose="020B0503020204020204" pitchFamily="34" charset="-122"/>
              </a:rPr>
              <a:t>Multi-view reconstruction</a:t>
            </a:r>
            <a:endParaRPr lang="en-US" altLang="zh-CN" sz="1600" dirty="0">
              <a:latin typeface="微软雅黑" panose="020B0503020204020204" pitchFamily="34" charset="-122"/>
              <a:ea typeface="微软雅黑" panose="020B0503020204020204" pitchFamily="34" charset="-122"/>
            </a:endParaRPr>
          </a:p>
          <a:p>
            <a:pPr>
              <a:lnSpc>
                <a:spcPts val="2500"/>
              </a:lnSpc>
              <a:buFont typeface="+mj-lt"/>
              <a:buAutoNum type="arabicPeriod"/>
            </a:pPr>
            <a:r>
              <a:rPr lang="en-US" altLang="zh-CN" sz="1600" dirty="0">
                <a:latin typeface="微软雅黑" panose="020B0503020204020204" pitchFamily="34" charset="-122"/>
                <a:ea typeface="微软雅黑" panose="020B0503020204020204" pitchFamily="34" charset="-122"/>
              </a:rPr>
              <a:t>Reconstruction in the wild</a:t>
            </a:r>
            <a:endParaRPr lang="en-US" altLang="zh-CN" sz="1600" dirty="0">
              <a:latin typeface="微软雅黑" panose="020B0503020204020204" pitchFamily="34" charset="-122"/>
              <a:ea typeface="微软雅黑" panose="020B0503020204020204" pitchFamily="34" charset="-122"/>
            </a:endParaRPr>
          </a:p>
          <a:p>
            <a:pPr>
              <a:lnSpc>
                <a:spcPts val="2500"/>
              </a:lnSpc>
              <a:buFont typeface="+mj-lt"/>
              <a:buAutoNum type="arabicPeriod"/>
            </a:pPr>
            <a:r>
              <a:rPr lang="en-US" altLang="zh-CN" sz="1600" dirty="0">
                <a:latin typeface="微软雅黑" panose="020B0503020204020204" pitchFamily="34" charset="-122"/>
                <a:ea typeface="微软雅黑" panose="020B0503020204020204" pitchFamily="34" charset="-122"/>
              </a:rPr>
              <a:t>Neural implicit representations</a:t>
            </a:r>
            <a:endParaRPr lang="en-US" altLang="zh-CN" sz="1600" dirty="0">
              <a:latin typeface="微软雅黑" panose="020B0503020204020204" pitchFamily="34" charset="-122"/>
              <a:ea typeface="微软雅黑" panose="020B0503020204020204" pitchFamily="34" charset="-122"/>
            </a:endParaRPr>
          </a:p>
          <a:p>
            <a:pPr algn="just"/>
            <a:endParaRPr lang="zh-CN" altLang="en-US" sz="16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025921" y="585397"/>
            <a:ext cx="8459960" cy="584775"/>
          </a:xfrm>
          <a:prstGeom prst="rect">
            <a:avLst/>
          </a:prstGeom>
          <a:noFill/>
        </p:spPr>
        <p:txBody>
          <a:bodyPr wrap="square" rtlCol="0">
            <a:spAutoFit/>
          </a:bodyPr>
          <a:lstStyle/>
          <a:p>
            <a:r>
              <a:rPr lang="en-US" altLang="zh-CN" sz="3200" dirty="0">
                <a:latin typeface="迷你简汉真广标" panose="02010609000101010101" pitchFamily="49" charset="-122"/>
                <a:ea typeface="迷你简汉真广标" panose="02010609000101010101" pitchFamily="49" charset="-122"/>
              </a:rPr>
              <a:t>Research Background</a:t>
            </a:r>
            <a:endParaRPr lang="zh-CN" altLang="en-US" sz="3200" dirty="0">
              <a:latin typeface="迷你简汉真广标" panose="02010609000101010101" pitchFamily="49" charset="-122"/>
              <a:ea typeface="迷你简汉真广标" panose="02010609000101010101" pitchFamily="49" charset="-122"/>
            </a:endParaRPr>
          </a:p>
        </p:txBody>
      </p:sp>
      <p:grpSp>
        <p:nvGrpSpPr>
          <p:cNvPr id="15" name="组合 14"/>
          <p:cNvGrpSpPr/>
          <p:nvPr/>
        </p:nvGrpSpPr>
        <p:grpSpPr>
          <a:xfrm>
            <a:off x="4116000" y="1234715"/>
            <a:ext cx="3960000" cy="45719"/>
            <a:chOff x="4145550" y="1403281"/>
            <a:chExt cx="3960000" cy="45719"/>
          </a:xfrm>
        </p:grpSpPr>
        <p:cxnSp>
          <p:nvCxnSpPr>
            <p:cNvPr id="8" name="直接连接符 7"/>
            <p:cNvCxnSpPr/>
            <p:nvPr/>
          </p:nvCxnSpPr>
          <p:spPr>
            <a:xfrm>
              <a:off x="4145550" y="1426140"/>
              <a:ext cx="396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05550" y="1403281"/>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889600" y="6309000"/>
            <a:ext cx="412800" cy="108000"/>
            <a:chOff x="5909001" y="6309000"/>
            <a:chExt cx="412800" cy="108000"/>
          </a:xfrm>
          <a:solidFill>
            <a:schemeClr val="bg1">
              <a:lumMod val="75000"/>
            </a:schemeClr>
          </a:solidFill>
        </p:grpSpPr>
        <p:sp>
          <p:nvSpPr>
            <p:cNvPr id="11" name="椭圆 10"/>
            <p:cNvSpPr/>
            <p:nvPr/>
          </p:nvSpPr>
          <p:spPr>
            <a:xfrm>
              <a:off x="59090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614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2138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0636814" y="4121804"/>
            <a:ext cx="720000" cy="300260"/>
          </a:xfrm>
          <a:prstGeom prst="rect">
            <a:avLst/>
          </a:prstGeom>
          <a:solidFill>
            <a:srgbClr val="0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85921" y="3570106"/>
            <a:ext cx="7420814" cy="1665328"/>
          </a:xfrm>
          <a:prstGeom prst="rect">
            <a:avLst/>
          </a:prstGeom>
          <a:noFill/>
        </p:spPr>
        <p:txBody>
          <a:bodyPr wrap="square" rtlCol="0">
            <a:spAutoFit/>
          </a:bodyPr>
          <a:lstStyle/>
          <a:p>
            <a:pPr>
              <a:lnSpc>
                <a:spcPts val="2500"/>
              </a:lnSpc>
            </a:pPr>
            <a:r>
              <a:rPr lang="fr-FR" altLang="zh-CN" sz="2000" b="1" dirty="0"/>
              <a:t>NIR(Neural Implicit Representations)</a:t>
            </a:r>
            <a:endParaRPr lang="fr-FR" altLang="zh-CN" sz="2000" b="1" dirty="0"/>
          </a:p>
          <a:p>
            <a:pPr>
              <a:lnSpc>
                <a:spcPts val="2500"/>
              </a:lnSpc>
            </a:pPr>
            <a:r>
              <a:rPr lang="fr-FR" altLang="zh-CN" sz="1600" b="1" dirty="0">
                <a:latin typeface="微软雅黑" panose="020B0503020204020204" pitchFamily="34" charset="-122"/>
                <a:ea typeface="微软雅黑" panose="020B0503020204020204" pitchFamily="34" charset="-122"/>
              </a:rPr>
              <a:t>Concept</a:t>
            </a:r>
            <a:endParaRPr lang="en-US" altLang="zh-CN" sz="1600" dirty="0">
              <a:latin typeface="微软雅黑" panose="020B0503020204020204" pitchFamily="34" charset="-122"/>
              <a:ea typeface="微软雅黑" panose="020B0503020204020204" pitchFamily="34" charset="-122"/>
            </a:endParaRPr>
          </a:p>
          <a:p>
            <a:pPr indent="457200">
              <a:lnSpc>
                <a:spcPts val="2500"/>
              </a:lnSpc>
            </a:pPr>
            <a:r>
              <a:rPr lang="zh-CN" altLang="en-US" sz="1600" dirty="0">
                <a:latin typeface="微软雅黑" panose="020B0503020204020204" pitchFamily="34" charset="-122"/>
                <a:ea typeface="微软雅黑" panose="020B0503020204020204" pitchFamily="34" charset="-122"/>
              </a:rPr>
              <a:t>可以使用一个连续函数来将图像上离散的像素点表示成真实的连续的图像，而用神经网络来逼近这个连续函数的方法叫隐式神经表示（</a:t>
            </a:r>
            <a:r>
              <a:rPr lang="fr-FR" altLang="zh-CN" sz="1600" dirty="0">
                <a:latin typeface="微软雅黑" panose="020B0503020204020204" pitchFamily="34" charset="-122"/>
                <a:ea typeface="微软雅黑" panose="020B0503020204020204" pitchFamily="34" charset="-122"/>
              </a:rPr>
              <a:t>Neural Implicit Representations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NIR</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矩形 23"/>
          <p:cNvSpPr/>
          <p:nvPr/>
        </p:nvSpPr>
        <p:spPr>
          <a:xfrm>
            <a:off x="6996000" y="0"/>
            <a:ext cx="360000" cy="6858000"/>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176000" y="0"/>
            <a:ext cx="5016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396000" y="3789000"/>
            <a:ext cx="4669950" cy="1938992"/>
          </a:xfrm>
          <a:prstGeom prst="rect">
            <a:avLst/>
          </a:prstGeom>
          <a:noFill/>
        </p:spPr>
        <p:txBody>
          <a:bodyPr wrap="square" rtlCol="0">
            <a:spAutoFit/>
          </a:bodyPr>
          <a:lstStyle/>
          <a:p>
            <a:r>
              <a:rPr lang="en-US" altLang="zh-CN" sz="6000" dirty="0">
                <a:latin typeface="迷你简汉真广标" panose="02010609000101010101" pitchFamily="49" charset="-122"/>
                <a:ea typeface="迷你简汉真广标" panose="02010609000101010101" pitchFamily="49" charset="-122"/>
              </a:rPr>
              <a:t>Research</a:t>
            </a:r>
            <a:endParaRPr lang="en-US" altLang="zh-CN" sz="6000" dirty="0">
              <a:latin typeface="迷你简汉真广标" panose="02010609000101010101" pitchFamily="49" charset="-122"/>
              <a:ea typeface="迷你简汉真广标" panose="02010609000101010101" pitchFamily="49" charset="-122"/>
            </a:endParaRPr>
          </a:p>
          <a:p>
            <a:r>
              <a:rPr lang="en-US" altLang="zh-CN" sz="6000" dirty="0">
                <a:latin typeface="迷你简汉真广标" panose="02010609000101010101" pitchFamily="49" charset="-122"/>
                <a:ea typeface="迷你简汉真广标" panose="02010609000101010101" pitchFamily="49" charset="-122"/>
              </a:rPr>
              <a:t>Method</a:t>
            </a:r>
            <a:endParaRPr lang="zh-CN" altLang="en-US" sz="6000" dirty="0">
              <a:latin typeface="迷你简汉真广标" panose="02010609000101010101" pitchFamily="49" charset="-122"/>
              <a:ea typeface="迷你简汉真广标" panose="0201060900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18" name="组合 17"/>
          <p:cNvGrpSpPr/>
          <p:nvPr/>
        </p:nvGrpSpPr>
        <p:grpSpPr>
          <a:xfrm>
            <a:off x="1041078" y="1537424"/>
            <a:ext cx="10109843" cy="4407325"/>
            <a:chOff x="1056000" y="1361675"/>
            <a:chExt cx="10109843" cy="4407325"/>
          </a:xfrm>
        </p:grpSpPr>
        <p:sp>
          <p:nvSpPr>
            <p:cNvPr id="16" name="矩形 15"/>
            <p:cNvSpPr/>
            <p:nvPr/>
          </p:nvSpPr>
          <p:spPr>
            <a:xfrm>
              <a:off x="1056000" y="1361675"/>
              <a:ext cx="10080313" cy="4407325"/>
            </a:xfrm>
            <a:prstGeom prst="rect">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236000" y="1361675"/>
              <a:ext cx="9929843" cy="422732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2350819" y="1963309"/>
            <a:ext cx="7598361" cy="3659976"/>
          </a:xfrm>
          <a:prstGeom prst="rect">
            <a:avLst/>
          </a:prstGeom>
        </p:spPr>
        <p:txBody>
          <a:bodyPr wrap="square">
            <a:spAutoFit/>
          </a:bodyPr>
          <a:lstStyle/>
          <a:p>
            <a:pPr algn="just"/>
            <a:r>
              <a:rPr lang="zh-CN" altLang="en-US" sz="1600" dirty="0">
                <a:latin typeface="微软雅黑" panose="020B0503020204020204" pitchFamily="34" charset="-122"/>
                <a:ea typeface="微软雅黑" panose="020B0503020204020204" pitchFamily="34" charset="-122"/>
              </a:rPr>
              <a:t>该团队重点采用了</a:t>
            </a:r>
            <a:r>
              <a:rPr lang="en-US" altLang="zh-CN" sz="1600" dirty="0" err="1">
                <a:latin typeface="微软雅黑" panose="020B0503020204020204" pitchFamily="34" charset="-122"/>
                <a:ea typeface="微软雅黑" panose="020B0503020204020204" pitchFamily="34" charset="-122"/>
              </a:rPr>
              <a:t>NeRF</a:t>
            </a:r>
            <a:r>
              <a:rPr lang="en-US" altLang="zh-CN" sz="1600" dirty="0">
                <a:latin typeface="微软雅黑" panose="020B0503020204020204" pitchFamily="34" charset="-122"/>
                <a:ea typeface="微软雅黑" panose="020B0503020204020204" pitchFamily="34" charset="-122"/>
              </a:rPr>
              <a:t>-W (</a:t>
            </a:r>
            <a:r>
              <a:rPr lang="en-US" altLang="zh-CN" sz="1600" dirty="0" err="1">
                <a:latin typeface="微软雅黑" panose="020B0503020204020204" pitchFamily="34" charset="-122"/>
                <a:ea typeface="微软雅黑" panose="020B0503020204020204" pitchFamily="34" charset="-122"/>
              </a:rPr>
              <a:t>NeRF</a:t>
            </a:r>
            <a:r>
              <a:rPr lang="en-US" altLang="zh-CN" sz="1600" dirty="0">
                <a:latin typeface="微软雅黑" panose="020B0503020204020204" pitchFamily="34" charset="-122"/>
                <a:ea typeface="微软雅黑" panose="020B0503020204020204" pitchFamily="34" charset="-122"/>
              </a:rPr>
              <a:t> in-the-wild) </a:t>
            </a:r>
            <a:r>
              <a:rPr lang="zh-CN" altLang="en-US" sz="1600" dirty="0">
                <a:latin typeface="微软雅黑" panose="020B0503020204020204" pitchFamily="34" charset="-122"/>
                <a:ea typeface="微软雅黑" panose="020B0503020204020204" pitchFamily="34" charset="-122"/>
              </a:rPr>
              <a:t>技术。</a:t>
            </a:r>
            <a:endParaRPr lang="en-US" altLang="zh-CN" sz="1600" dirty="0">
              <a:latin typeface="微软雅黑" panose="020B0503020204020204" pitchFamily="34" charset="-122"/>
              <a:ea typeface="微软雅黑" panose="020B0503020204020204" pitchFamily="34" charset="-122"/>
            </a:endParaRPr>
          </a:p>
          <a:p>
            <a:pPr algn="just"/>
            <a:endParaRPr lang="en-US" altLang="zh-CN" sz="1600" dirty="0">
              <a:latin typeface="微软雅黑" panose="020B0503020204020204" pitchFamily="34" charset="-122"/>
              <a:ea typeface="微软雅黑" panose="020B0503020204020204" pitchFamily="34" charset="-122"/>
            </a:endParaRPr>
          </a:p>
          <a:p>
            <a:pPr algn="just"/>
            <a:endParaRPr lang="en-US" altLang="zh-CN" sz="1600" dirty="0">
              <a:latin typeface="微软雅黑" panose="020B0503020204020204" pitchFamily="34" charset="-122"/>
              <a:ea typeface="微软雅黑" panose="020B0503020204020204" pitchFamily="34" charset="-122"/>
            </a:endParaRPr>
          </a:p>
          <a:p>
            <a:pPr algn="just"/>
            <a:endParaRPr lang="en-US" altLang="zh-CN" sz="1600" dirty="0">
              <a:latin typeface="微软雅黑" panose="020B0503020204020204" pitchFamily="34" charset="-122"/>
              <a:ea typeface="微软雅黑" panose="020B0503020204020204" pitchFamily="34" charset="-122"/>
            </a:endParaRPr>
          </a:p>
          <a:p>
            <a:pPr algn="just"/>
            <a:r>
              <a:rPr lang="en-US" altLang="zh-CN" sz="2000" b="1" dirty="0" err="1">
                <a:latin typeface="微软雅黑" panose="020B0503020204020204" pitchFamily="34" charset="-122"/>
                <a:ea typeface="微软雅黑" panose="020B0503020204020204" pitchFamily="34" charset="-122"/>
              </a:rPr>
              <a:t>NeRF</a:t>
            </a:r>
            <a:endParaRPr lang="en-US" altLang="zh-CN" sz="2000" b="1" dirty="0">
              <a:latin typeface="微软雅黑" panose="020B0503020204020204" pitchFamily="34" charset="-122"/>
              <a:ea typeface="微软雅黑" panose="020B0503020204020204" pitchFamily="34" charset="-122"/>
            </a:endParaRPr>
          </a:p>
          <a:p>
            <a:pPr algn="just"/>
            <a:endParaRPr lang="en-US" altLang="zh-CN" sz="2000" b="1" dirty="0">
              <a:latin typeface="微软雅黑" panose="020B0503020204020204" pitchFamily="34" charset="-122"/>
              <a:ea typeface="微软雅黑" panose="020B0503020204020204" pitchFamily="34" charset="-122"/>
            </a:endParaRPr>
          </a:p>
          <a:p>
            <a:pPr>
              <a:lnSpc>
                <a:spcPts val="2300"/>
              </a:lnSpc>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NeRF</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Neural Radiance Field</a:t>
            </a:r>
            <a:r>
              <a:rPr lang="zh-CN" altLang="en-US" sz="1600" dirty="0">
                <a:latin typeface="微软雅黑" panose="020B0503020204020204" pitchFamily="34" charset="-122"/>
                <a:ea typeface="微软雅黑" panose="020B0503020204020204" pitchFamily="34" charset="-122"/>
              </a:rPr>
              <a:t>）是一种神经网络模型，用于在已知视角下对场景进行一系列的捕获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包括拍摄到的图像，以及每张图像对应的内外参</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，合成新视角下的图像。</a:t>
            </a:r>
            <a:endParaRPr lang="zh-CN" altLang="en-US" sz="1600" dirty="0">
              <a:latin typeface="微软雅黑" panose="020B0503020204020204" pitchFamily="34" charset="-122"/>
              <a:ea typeface="微软雅黑" panose="020B0503020204020204" pitchFamily="34" charset="-122"/>
            </a:endParaRPr>
          </a:p>
          <a:p>
            <a:pPr>
              <a:lnSpc>
                <a:spcPts val="2300"/>
              </a:lnSpc>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NeRF</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想做这样一件事，</a:t>
            </a:r>
            <a:r>
              <a:rPr lang="zh-CN" altLang="en-US" sz="1600" b="1" dirty="0">
                <a:solidFill>
                  <a:srgbClr val="FF0000"/>
                </a:solidFill>
                <a:latin typeface="微软雅黑" panose="020B0503020204020204" pitchFamily="34" charset="-122"/>
                <a:ea typeface="微软雅黑" panose="020B0503020204020204" pitchFamily="34" charset="-122"/>
              </a:rPr>
              <a:t>不需要中间三维重建的过程，仅根据位姿内参和图像，直接合成新视角下的图像</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gn="just"/>
            <a:endParaRPr lang="en-US" altLang="zh-CN" sz="1600" dirty="0">
              <a:latin typeface="微软雅黑" panose="020B0503020204020204" pitchFamily="34" charset="-122"/>
              <a:ea typeface="微软雅黑" panose="020B0503020204020204" pitchFamily="34" charset="-122"/>
            </a:endParaRPr>
          </a:p>
          <a:p>
            <a:pPr algn="just"/>
            <a:endParaRPr lang="zh-CN" altLang="en-US" sz="16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3216000" y="620624"/>
            <a:ext cx="8459960" cy="1077218"/>
          </a:xfrm>
          <a:prstGeom prst="rect">
            <a:avLst/>
          </a:prstGeom>
          <a:noFill/>
        </p:spPr>
        <p:txBody>
          <a:bodyPr wrap="square" rtlCol="0">
            <a:spAutoFit/>
          </a:bodyPr>
          <a:lstStyle/>
          <a:p>
            <a:r>
              <a:rPr lang="en-US" altLang="zh-CN" sz="3200" dirty="0">
                <a:latin typeface="迷你简汉真广标" panose="02010609000101010101" pitchFamily="49" charset="-122"/>
                <a:ea typeface="迷你简汉真广标" panose="02010609000101010101" pitchFamily="49" charset="-122"/>
              </a:rPr>
              <a:t>Important Technical Reference</a:t>
            </a:r>
            <a:endParaRPr lang="zh-CN" altLang="en-US" sz="3200" dirty="0">
              <a:latin typeface="迷你简汉真广标" panose="02010609000101010101" pitchFamily="49" charset="-122"/>
              <a:ea typeface="迷你简汉真广标" panose="02010609000101010101" pitchFamily="49" charset="-122"/>
            </a:endParaRPr>
          </a:p>
          <a:p>
            <a:endParaRPr lang="zh-CN" altLang="en-US" sz="3200" spc="600" dirty="0">
              <a:solidFill>
                <a:schemeClr val="tx1">
                  <a:lumMod val="95000"/>
                  <a:lumOff val="5000"/>
                </a:schemeClr>
              </a:solidFill>
              <a:latin typeface="迷你简汉真广标" panose="02010609000101010101" pitchFamily="49" charset="-122"/>
              <a:ea typeface="迷你简汉真广标" panose="02010609000101010101" pitchFamily="49" charset="-122"/>
            </a:endParaRPr>
          </a:p>
        </p:txBody>
      </p:sp>
      <p:grpSp>
        <p:nvGrpSpPr>
          <p:cNvPr id="15" name="组合 14"/>
          <p:cNvGrpSpPr/>
          <p:nvPr/>
        </p:nvGrpSpPr>
        <p:grpSpPr>
          <a:xfrm>
            <a:off x="4116000" y="1234715"/>
            <a:ext cx="3960000" cy="45719"/>
            <a:chOff x="4145550" y="1403281"/>
            <a:chExt cx="3960000" cy="45719"/>
          </a:xfrm>
        </p:grpSpPr>
        <p:cxnSp>
          <p:nvCxnSpPr>
            <p:cNvPr id="8" name="直接连接符 7"/>
            <p:cNvCxnSpPr/>
            <p:nvPr/>
          </p:nvCxnSpPr>
          <p:spPr>
            <a:xfrm>
              <a:off x="4145550" y="1426140"/>
              <a:ext cx="396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05550" y="1403281"/>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889600" y="6309000"/>
            <a:ext cx="412800" cy="108000"/>
            <a:chOff x="5909001" y="6309000"/>
            <a:chExt cx="412800" cy="108000"/>
          </a:xfrm>
          <a:solidFill>
            <a:schemeClr val="bg1">
              <a:lumMod val="75000"/>
            </a:schemeClr>
          </a:solidFill>
        </p:grpSpPr>
        <p:sp>
          <p:nvSpPr>
            <p:cNvPr id="11" name="椭圆 10"/>
            <p:cNvSpPr/>
            <p:nvPr/>
          </p:nvSpPr>
          <p:spPr>
            <a:xfrm>
              <a:off x="59090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614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213801" y="6309000"/>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0636814" y="4121804"/>
            <a:ext cx="720000" cy="300260"/>
          </a:xfrm>
          <a:prstGeom prst="rect">
            <a:avLst/>
          </a:prstGeom>
          <a:solidFill>
            <a:srgbClr val="0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p="http://schemas.openxmlformats.org/presentationml/2006/main">
  <p:tag name="MH" val="20160520220250"/>
  <p:tag name="MH_LIBRARY" val="GRAPHIC"/>
  <p:tag name="MH_TYPE" val="Other"/>
  <p:tag name="MH_ORDER" val="1"/>
</p:tagLst>
</file>

<file path=ppt/tags/tag10.xml><?xml version="1.0" encoding="utf-8"?>
<p:tagLst xmlns:p="http://schemas.openxmlformats.org/presentationml/2006/main">
  <p:tag name="MH" val="20160520220250"/>
  <p:tag name="MH_LIBRARY" val="GRAPHIC"/>
  <p:tag name="MH_TYPE" val="Other"/>
  <p:tag name="MH_ORDER" val="10"/>
</p:tagLst>
</file>

<file path=ppt/tags/tag11.xml><?xml version="1.0" encoding="utf-8"?>
<p:tagLst xmlns:p="http://schemas.openxmlformats.org/presentationml/2006/main">
  <p:tag name="MH" val="20160520220250"/>
  <p:tag name="MH_LIBRARY" val="GRAPHIC"/>
  <p:tag name="MH_TYPE" val="Other"/>
  <p:tag name="MH_ORDER" val="11"/>
</p:tagLst>
</file>

<file path=ppt/tags/tag12.xml><?xml version="1.0" encoding="utf-8"?>
<p:tagLst xmlns:p="http://schemas.openxmlformats.org/presentationml/2006/main">
  <p:tag name="MH" val="20160520220250"/>
  <p:tag name="MH_LIBRARY" val="GRAPHIC"/>
  <p:tag name="MH_TYPE" val="Other"/>
  <p:tag name="MH_ORDER" val="12"/>
</p:tagLst>
</file>

<file path=ppt/tags/tag13.xml><?xml version="1.0" encoding="utf-8"?>
<p:tagLst xmlns:p="http://schemas.openxmlformats.org/presentationml/2006/main">
  <p:tag name="MH" val="20160520220250"/>
  <p:tag name="MH_LIBRARY" val="GRAPHIC"/>
  <p:tag name="MH_TYPE" val="Other"/>
  <p:tag name="MH_ORDER" val="13"/>
</p:tagLst>
</file>

<file path=ppt/tags/tag14.xml><?xml version="1.0" encoding="utf-8"?>
<p:tagLst xmlns:p="http://schemas.openxmlformats.org/presentationml/2006/main">
  <p:tag name="commondata" val="eyJoZGlkIjoiYmQxZmFmNmU2MjgyNTZmNmI0ZDVkYmU2NDNlODIzZWMifQ=="/>
</p:tagLst>
</file>

<file path=ppt/tags/tag2.xml><?xml version="1.0" encoding="utf-8"?>
<p:tagLst xmlns:p="http://schemas.openxmlformats.org/presentationml/2006/main">
  <p:tag name="MH" val="20160520220250"/>
  <p:tag name="MH_LIBRARY" val="GRAPHIC"/>
  <p:tag name="MH_TYPE" val="Other"/>
  <p:tag name="MH_ORDER" val="2"/>
</p:tagLst>
</file>

<file path=ppt/tags/tag3.xml><?xml version="1.0" encoding="utf-8"?>
<p:tagLst xmlns:p="http://schemas.openxmlformats.org/presentationml/2006/main">
  <p:tag name="MH" val="20160520220250"/>
  <p:tag name="MH_LIBRARY" val="GRAPHIC"/>
  <p:tag name="MH_TYPE" val="Other"/>
  <p:tag name="MH_ORDER" val="3"/>
</p:tagLst>
</file>

<file path=ppt/tags/tag4.xml><?xml version="1.0" encoding="utf-8"?>
<p:tagLst xmlns:p="http://schemas.openxmlformats.org/presentationml/2006/main">
  <p:tag name="MH" val="20160520220250"/>
  <p:tag name="MH_LIBRARY" val="GRAPHIC"/>
  <p:tag name="MH_TYPE" val="Other"/>
  <p:tag name="MH_ORDER" val="4"/>
</p:tagLst>
</file>

<file path=ppt/tags/tag5.xml><?xml version="1.0" encoding="utf-8"?>
<p:tagLst xmlns:p="http://schemas.openxmlformats.org/presentationml/2006/main">
  <p:tag name="MH" val="20160520220250"/>
  <p:tag name="MH_LIBRARY" val="GRAPHIC"/>
  <p:tag name="MH_TYPE" val="Other"/>
  <p:tag name="MH_ORDER" val="5"/>
</p:tagLst>
</file>

<file path=ppt/tags/tag6.xml><?xml version="1.0" encoding="utf-8"?>
<p:tagLst xmlns:p="http://schemas.openxmlformats.org/presentationml/2006/main">
  <p:tag name="MH" val="20160520220250"/>
  <p:tag name="MH_LIBRARY" val="GRAPHIC"/>
  <p:tag name="MH_TYPE" val="Other"/>
  <p:tag name="MH_ORDER" val="6"/>
</p:tagLst>
</file>

<file path=ppt/tags/tag7.xml><?xml version="1.0" encoding="utf-8"?>
<p:tagLst xmlns:p="http://schemas.openxmlformats.org/presentationml/2006/main">
  <p:tag name="MH" val="20160520220250"/>
  <p:tag name="MH_LIBRARY" val="GRAPHIC"/>
  <p:tag name="MH_TYPE" val="Other"/>
  <p:tag name="MH_ORDER" val="7"/>
</p:tagLst>
</file>

<file path=ppt/tags/tag8.xml><?xml version="1.0" encoding="utf-8"?>
<p:tagLst xmlns:p="http://schemas.openxmlformats.org/presentationml/2006/main">
  <p:tag name="MH" val="20160520220250"/>
  <p:tag name="MH_LIBRARY" val="GRAPHIC"/>
  <p:tag name="MH_TYPE" val="Other"/>
  <p:tag name="MH_ORDER" val="8"/>
</p:tagLst>
</file>

<file path=ppt/tags/tag9.xml><?xml version="1.0" encoding="utf-8"?>
<p:tagLst xmlns:p="http://schemas.openxmlformats.org/presentationml/2006/main">
  <p:tag name="MH" val="20160520220250"/>
  <p:tag name="MH_LIBRARY" val="GRAPHIC"/>
  <p:tag name="MH_TYPE" val="Other"/>
  <p:tag name="MH_ORDER" val="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7579</Words>
  <Application>WPS 演示</Application>
  <PresentationFormat>宽屏</PresentationFormat>
  <Paragraphs>340</Paragraphs>
  <Slides>33</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33</vt:i4>
      </vt:variant>
    </vt:vector>
  </HeadingPairs>
  <TitlesOfParts>
    <vt:vector size="52" baseType="lpstr">
      <vt:lpstr>Arial</vt:lpstr>
      <vt:lpstr>宋体</vt:lpstr>
      <vt:lpstr>Wingdings</vt:lpstr>
      <vt:lpstr>迷你简汉真广标</vt:lpstr>
      <vt:lpstr>造字工房悦黑体验版纤细体</vt:lpstr>
      <vt:lpstr>微软雅黑 Light</vt:lpstr>
      <vt:lpstr>幼圆</vt:lpstr>
      <vt:lpstr>造字工房悦黑体验版纤细体</vt:lpstr>
      <vt:lpstr>微软雅黑</vt:lpstr>
      <vt:lpstr>Impact</vt:lpstr>
      <vt:lpstr>Arial Unicode MS</vt:lpstr>
      <vt:lpstr>Calibri</vt:lpstr>
      <vt:lpstr>黑体</vt:lpstr>
      <vt:lpstr>Arial Unicode MS</vt:lpstr>
      <vt:lpstr>Calibri Light</vt:lpstr>
      <vt:lpstr>Cambria Math</vt:lpstr>
      <vt:lpstr>BatangChe</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dc:creator>
  <cp:lastModifiedBy>李大帅哥</cp:lastModifiedBy>
  <cp:revision>67</cp:revision>
  <dcterms:created xsi:type="dcterms:W3CDTF">2016-05-20T08:26:00Z</dcterms:created>
  <dcterms:modified xsi:type="dcterms:W3CDTF">2023-11-30T01:18:06Z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ED0B2190F43244F7A7B11AF48629A814_13</vt:lpwstr>
  </property>
  <property fmtid="{D5CDD505-2E9C-101B-9397-08002B2CF9AE}" pid="3" name="KSOProductBuildVer">
    <vt:lpwstr>2052-12.1.0.15712</vt:lpwstr>
  </property>
</Properties>
</file>