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7" r:id="rId2"/>
    <p:sldId id="371" r:id="rId3"/>
    <p:sldId id="367" r:id="rId4"/>
    <p:sldId id="368" r:id="rId5"/>
    <p:sldId id="369" r:id="rId6"/>
    <p:sldId id="370" r:id="rId7"/>
    <p:sldId id="335" r:id="rId8"/>
    <p:sldId id="350" r:id="rId9"/>
    <p:sldId id="362" r:id="rId10"/>
    <p:sldId id="363" r:id="rId11"/>
    <p:sldId id="352" r:id="rId12"/>
    <p:sldId id="353" r:id="rId13"/>
    <p:sldId id="354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64" r:id="rId25"/>
    <p:sldId id="356" r:id="rId26"/>
    <p:sldId id="355" r:id="rId27"/>
    <p:sldId id="357" r:id="rId28"/>
    <p:sldId id="358" r:id="rId29"/>
    <p:sldId id="360" r:id="rId30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9"/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785" autoAdjust="0"/>
  </p:normalViewPr>
  <p:slideViewPr>
    <p:cSldViewPr>
      <p:cViewPr varScale="1">
        <p:scale>
          <a:sx n="89" d="100"/>
          <a:sy n="89" d="100"/>
        </p:scale>
        <p:origin x="108" y="8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27206-BB21-487F-9A3B-08B0842F8548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4C5CC-3518-47AD-A38A-79F498AF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7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C5CC-3518-47AD-A38A-79F498AF00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0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392A-AA51-4A81-A948-D367EC67A4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97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49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0050" y="1612900"/>
            <a:ext cx="71247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4711700"/>
            <a:ext cx="11404600" cy="3769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69800" y="9344253"/>
            <a:ext cx="24384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6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163.com/newview/movie/courseintro?newurl=M6UTT5U0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53787" y="4699000"/>
            <a:ext cx="7450428" cy="193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CN" sz="384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Algorithms Design and Analysis</a:t>
            </a:r>
            <a:endParaRPr lang="en-US" sz="512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 eaLnBrk="1" hangingPunct="1">
              <a:lnSpc>
                <a:spcPct val="110000"/>
              </a:lnSpc>
              <a:defRPr/>
            </a:pPr>
            <a:r>
              <a:rPr lang="zh-CN" altLang="en-US" sz="7040" dirty="0">
                <a:solidFill>
                  <a:srgbClr val="C00000"/>
                </a:solidFill>
                <a:latin typeface="文鼎习字体" panose="020B0602010101010101" pitchFamily="33" charset="-122"/>
                <a:ea typeface="文鼎习字体" panose="020B0602010101010101" pitchFamily="33" charset="-122"/>
              </a:rPr>
              <a:t>算法设计与分析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0"/>
            <a:ext cx="4785360" cy="35814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102600" y="7315200"/>
            <a:ext cx="3877614" cy="54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文鼎习字体" panose="020B0602010101010101" pitchFamily="33" charset="-122"/>
              </a:rPr>
              <a:t>山东大学软件学院 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文鼎习字体" panose="020B0602010101010101" pitchFamily="33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文鼎习字体" panose="020B0602010101010101" pitchFamily="33" charset="-122"/>
              </a:rPr>
              <a:t>2023</a:t>
            </a:r>
            <a:endParaRPr lang="zh-CN" altLang="en-US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1734" y="417693"/>
            <a:ext cx="1612053" cy="16120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371373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sz="2800" b="0" spc="65" dirty="0">
                <a:latin typeface="Arial"/>
                <a:cs typeface="Arial"/>
              </a:rPr>
              <a:t>Framework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333500"/>
            <a:ext cx="9638310" cy="7935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Problem formalization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Algorithm (pseudo-code, design)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Analysis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7477" y="1981200"/>
            <a:ext cx="11822545" cy="2125495"/>
            <a:chOff x="530571" y="2168910"/>
            <a:chExt cx="11822545" cy="212549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71" y="2580620"/>
              <a:ext cx="11822545" cy="171378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146098" y="2168910"/>
              <a:ext cx="2727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Sorting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2051" y="5029200"/>
            <a:ext cx="11822545" cy="3152679"/>
            <a:chOff x="862051" y="5029200"/>
            <a:chExt cx="11822545" cy="315267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051" y="5029200"/>
              <a:ext cx="11822545" cy="315267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159000" y="5372282"/>
              <a:ext cx="338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5135" y="5383433"/>
              <a:ext cx="338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90538" y="5383433"/>
              <a:ext cx="338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08298" y="6976947"/>
              <a:ext cx="338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992947" y="6969888"/>
              <a:ext cx="338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1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sz="2800" b="0" spc="65" dirty="0">
                <a:latin typeface="Arial"/>
                <a:cs typeface="Arial"/>
              </a:rPr>
              <a:t>Framework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333500"/>
            <a:ext cx="9638310" cy="7935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Problem formalization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Algorithm (pseudo-code, design)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Analysis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4800600"/>
            <a:ext cx="8272652" cy="371410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97477" y="1981200"/>
            <a:ext cx="11822545" cy="2125495"/>
            <a:chOff x="530571" y="2168910"/>
            <a:chExt cx="11822545" cy="212549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571" y="2580620"/>
              <a:ext cx="11822545" cy="171378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146098" y="2168910"/>
              <a:ext cx="2727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Sorting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7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14400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sz="2800" b="0" spc="65" dirty="0">
                <a:latin typeface="Arial"/>
                <a:cs typeface="Arial"/>
              </a:rPr>
              <a:t>Framework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333500"/>
            <a:ext cx="11798300" cy="5668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Problem formalization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Algorithm (pseudo-code, design)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Analysis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Font typeface="+mj-ea"/>
              <a:buAutoNum type="circleNumDbPlain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Correctness (</a:t>
            </a:r>
            <a:r>
              <a:rPr lang="en-US" sz="2000" spc="80" dirty="0">
                <a:solidFill>
                  <a:srgbClr val="0048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simple, so omitted here</a:t>
            </a: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)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Font typeface="+mj-ea"/>
              <a:buAutoNum type="circleNumDbPlain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Efficiency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659650"/>
            <a:ext cx="2899514" cy="13017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4" y="2090610"/>
            <a:ext cx="7340870" cy="1064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3004" y="1802957"/>
            <a:ext cx="1650961" cy="330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4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98171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sz="2800" b="0" spc="65" dirty="0">
                <a:solidFill>
                  <a:srgbClr val="0070C0"/>
                </a:solidFill>
                <a:latin typeface="Arial"/>
                <a:cs typeface="Arial"/>
              </a:rPr>
              <a:t>Efficiency</a:t>
            </a:r>
            <a:r>
              <a:rPr lang="en-US" sz="2800" b="0" spc="65" dirty="0">
                <a:latin typeface="Arial"/>
                <a:cs typeface="Arial"/>
              </a:rPr>
              <a:t>:  </a:t>
            </a:r>
            <a:r>
              <a:rPr sz="2800" b="0" spc="65" dirty="0">
                <a:latin typeface="Arial"/>
                <a:cs typeface="Arial"/>
              </a:rPr>
              <a:t>Models</a:t>
            </a:r>
            <a:r>
              <a:rPr sz="2800" b="0" spc="90" dirty="0">
                <a:latin typeface="Arial"/>
                <a:cs typeface="Arial"/>
              </a:rPr>
              <a:t> </a:t>
            </a:r>
            <a:r>
              <a:rPr sz="2800" b="0" spc="85" dirty="0">
                <a:latin typeface="Arial"/>
                <a:cs typeface="Arial"/>
              </a:rPr>
              <a:t>of</a:t>
            </a:r>
            <a:r>
              <a:rPr sz="2800" b="0" spc="90" dirty="0">
                <a:latin typeface="Arial"/>
                <a:cs typeface="Arial"/>
              </a:rPr>
              <a:t> </a:t>
            </a:r>
            <a:r>
              <a:rPr sz="2800" b="0" spc="35" dirty="0">
                <a:latin typeface="Arial"/>
                <a:cs typeface="Arial"/>
              </a:rPr>
              <a:t>computation</a:t>
            </a:r>
            <a:r>
              <a:rPr lang="en-US" sz="2800" b="0" spc="35" dirty="0">
                <a:latin typeface="Arial"/>
                <a:cs typeface="Arial"/>
              </a:rPr>
              <a:t> -- </a:t>
            </a:r>
            <a:r>
              <a:rPr sz="2800" b="0" spc="-35" dirty="0">
                <a:latin typeface="Arial"/>
                <a:cs typeface="Arial"/>
              </a:rPr>
              <a:t>Turing</a:t>
            </a:r>
            <a:r>
              <a:rPr sz="2800" b="0" spc="40" dirty="0">
                <a:latin typeface="Arial"/>
                <a:cs typeface="Arial"/>
              </a:rPr>
              <a:t> </a:t>
            </a:r>
            <a:r>
              <a:rPr sz="2800" b="0" spc="-35" dirty="0">
                <a:latin typeface="Arial"/>
                <a:cs typeface="Arial"/>
              </a:rPr>
              <a:t>machines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333500"/>
            <a:ext cx="96383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5665" algn="l"/>
              </a:tabLst>
            </a:pPr>
            <a:r>
              <a:rPr sz="2400" spc="80" dirty="0">
                <a:solidFill>
                  <a:srgbClr val="0048AA"/>
                </a:solidFill>
                <a:latin typeface="Trebuchet MS"/>
                <a:cs typeface="Trebuchet MS"/>
              </a:rPr>
              <a:t>Deterministic</a:t>
            </a:r>
            <a:r>
              <a:rPr sz="2400" spc="60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0048AA"/>
                </a:solidFill>
                <a:latin typeface="Trebuchet MS"/>
                <a:cs typeface="Trebuchet MS"/>
              </a:rPr>
              <a:t>Turing</a:t>
            </a:r>
            <a:r>
              <a:rPr sz="2400" spc="60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0048AA"/>
                </a:solidFill>
                <a:latin typeface="Trebuchet MS"/>
                <a:cs typeface="Trebuchet MS"/>
              </a:rPr>
              <a:t>machine</a:t>
            </a:r>
            <a:r>
              <a:rPr lang="en-US" sz="2400" spc="75" dirty="0">
                <a:solidFill>
                  <a:srgbClr val="0048AA"/>
                </a:solidFill>
                <a:latin typeface="Trebuchet MS"/>
                <a:cs typeface="Trebuchet MS"/>
              </a:rPr>
              <a:t> (DTM)</a:t>
            </a:r>
            <a:r>
              <a:rPr sz="2400" spc="75" dirty="0">
                <a:solidFill>
                  <a:srgbClr val="0048AA"/>
                </a:solidFill>
                <a:latin typeface="Trebuchet MS"/>
                <a:cs typeface="Trebuchet MS"/>
              </a:rPr>
              <a:t>.</a:t>
            </a:r>
            <a:r>
              <a:rPr sz="2400" spc="75">
                <a:solidFill>
                  <a:srgbClr val="0048AA"/>
                </a:solidFill>
                <a:latin typeface="Trebuchet MS"/>
                <a:cs typeface="Trebuchet MS"/>
              </a:rPr>
              <a:t>	</a:t>
            </a:r>
            <a:r>
              <a:rPr sz="2400" spc="95">
                <a:latin typeface="Trebuchet MS"/>
                <a:cs typeface="Trebuchet MS"/>
              </a:rPr>
              <a:t>Simple </a:t>
            </a:r>
            <a:r>
              <a:rPr sz="2400" spc="135" dirty="0">
                <a:latin typeface="Trebuchet MS"/>
                <a:cs typeface="Trebuchet MS"/>
              </a:rPr>
              <a:t>and </a:t>
            </a:r>
            <a:r>
              <a:rPr sz="2400" spc="50" dirty="0">
                <a:latin typeface="Trebuchet MS"/>
                <a:cs typeface="Trebuchet MS"/>
              </a:rPr>
              <a:t>idealistic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model.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5486400"/>
            <a:ext cx="5291207" cy="28748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1981200"/>
            <a:ext cx="3398988" cy="44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022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sz="2800" b="0" spc="-35" dirty="0">
                <a:solidFill>
                  <a:srgbClr val="0070C0"/>
                </a:solidFill>
                <a:latin typeface="Arial"/>
                <a:cs typeface="Arial"/>
              </a:rPr>
              <a:t>Efficiency</a:t>
            </a:r>
            <a:r>
              <a:rPr lang="en-US" sz="2800" b="0" spc="-35" dirty="0">
                <a:latin typeface="Arial"/>
                <a:cs typeface="Arial"/>
              </a:rPr>
              <a:t>:   </a:t>
            </a:r>
            <a:r>
              <a:rPr sz="2800" b="0" spc="-35" dirty="0">
                <a:latin typeface="Arial"/>
                <a:cs typeface="Arial"/>
              </a:rPr>
              <a:t>Turing</a:t>
            </a:r>
            <a:r>
              <a:rPr sz="2800" b="0" spc="40" dirty="0">
                <a:latin typeface="Arial"/>
                <a:cs typeface="Arial"/>
              </a:rPr>
              <a:t> </a:t>
            </a:r>
            <a:r>
              <a:rPr sz="2800" b="0" spc="-35" dirty="0">
                <a:latin typeface="Arial"/>
                <a:cs typeface="Arial"/>
              </a:rPr>
              <a:t>machines</a:t>
            </a:r>
            <a:r>
              <a:rPr lang="en-US" sz="2800" b="0" spc="-35" dirty="0">
                <a:latin typeface="Arial"/>
                <a:cs typeface="Arial"/>
              </a:rPr>
              <a:t> demo 1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78" y="1044534"/>
            <a:ext cx="5291207" cy="28748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2" y="5366577"/>
            <a:ext cx="2952427" cy="816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33428"/>
              </p:ext>
            </p:extLst>
          </p:nvPr>
        </p:nvGraphicFramePr>
        <p:xfrm>
          <a:off x="2692400" y="6398066"/>
          <a:ext cx="6781800" cy="2686228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4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0, 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1, 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0, 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1,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0,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1,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006600" y="53284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2D050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5500" y="4134614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400" spc="105" dirty="0">
                <a:solidFill>
                  <a:srgbClr val="0048AA"/>
                </a:solidFill>
                <a:latin typeface="Trebuchet MS"/>
                <a:cs typeface="Trebuchet MS"/>
              </a:rPr>
              <a:t>Task. </a:t>
            </a:r>
            <a:r>
              <a:rPr lang="en-US" altLang="zh-CN" sz="2400" spc="150" dirty="0">
                <a:latin typeface="Trebuchet MS"/>
                <a:cs typeface="Trebuchet MS"/>
              </a:rPr>
              <a:t>Determine the parity of an integer</a:t>
            </a:r>
            <a:endParaRPr lang="en-US" altLang="zh-CN" sz="2400" dirty="0">
              <a:latin typeface="Trebuchet MS" panose="020B0603020202020204" pitchFamily="34" charset="0"/>
            </a:endParaRPr>
          </a:p>
          <a:p>
            <a:pPr marL="342900" indent="-342900" algn="just"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Trebuchet MS" panose="020B0603020202020204" pitchFamily="34" charset="0"/>
            </a:endParaRPr>
          </a:p>
          <a:p>
            <a:pPr marL="342900" indent="-342900" algn="just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400" spc="105" dirty="0">
                <a:solidFill>
                  <a:srgbClr val="0048AA"/>
                </a:solidFill>
                <a:latin typeface="Trebuchet MS"/>
                <a:cs typeface="Trebuchet MS"/>
              </a:rPr>
              <a:t>Machine configuration: </a:t>
            </a:r>
            <a:endParaRPr lang="zh-CN" altLang="en-US" sz="2400" spc="105" dirty="0">
              <a:solidFill>
                <a:srgbClr val="0048AA"/>
              </a:solidFill>
              <a:latin typeface="Trebuchet MS"/>
              <a:cs typeface="Trebuchet M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6600" y="58163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2D050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06600" y="623495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2D050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5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sz="2800" b="0" spc="-35" dirty="0">
                <a:latin typeface="Arial"/>
                <a:cs typeface="Arial"/>
              </a:rPr>
              <a:t>Turing</a:t>
            </a:r>
            <a:r>
              <a:rPr sz="2800" b="0" spc="40" dirty="0">
                <a:latin typeface="Arial"/>
                <a:cs typeface="Arial"/>
              </a:rPr>
              <a:t> </a:t>
            </a:r>
            <a:r>
              <a:rPr sz="2800" b="0" spc="-35" dirty="0">
                <a:latin typeface="Arial"/>
                <a:cs typeface="Arial"/>
              </a:rPr>
              <a:t>machines</a:t>
            </a:r>
            <a:r>
              <a:rPr lang="en-US" sz="2800" b="0" spc="-35" dirty="0">
                <a:latin typeface="Arial"/>
                <a:cs typeface="Arial"/>
              </a:rPr>
              <a:t> demo 1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4" name="Group 121"/>
          <p:cNvGraphicFramePr>
            <a:graphicFrameLocks noGrp="1"/>
          </p:cNvGraphicFramePr>
          <p:nvPr/>
        </p:nvGraphicFramePr>
        <p:xfrm>
          <a:off x="3382979" y="4851194"/>
          <a:ext cx="5413380" cy="930910"/>
        </p:xfrm>
        <a:graphic>
          <a:graphicData uri="http://schemas.openxmlformats.org/drawingml/2006/table">
            <a:tbl>
              <a:tblPr/>
              <a:tblGrid>
                <a:gridCol w="45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717997" y="6574771"/>
            <a:ext cx="756458" cy="72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02442" y="657477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00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952704" y="5418798"/>
            <a:ext cx="3558" cy="59774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>
            <a:off x="4946145" y="6016539"/>
            <a:ext cx="1143522" cy="55823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1151"/>
              </p:ext>
            </p:extLst>
          </p:nvPr>
        </p:nvGraphicFramePr>
        <p:xfrm>
          <a:off x="7112000" y="1181580"/>
          <a:ext cx="5638800" cy="190923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9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b="0" spc="-35" dirty="0">
                <a:latin typeface="Arial"/>
                <a:cs typeface="Arial"/>
              </a:rPr>
              <a:t>Turing</a:t>
            </a:r>
            <a:r>
              <a:rPr lang="en-US" altLang="zh-CN" sz="2800" b="0" spc="40" dirty="0">
                <a:latin typeface="Arial"/>
                <a:cs typeface="Arial"/>
              </a:rPr>
              <a:t> </a:t>
            </a:r>
            <a:r>
              <a:rPr lang="en-US" altLang="zh-CN" sz="2800" b="0" spc="-35" dirty="0">
                <a:latin typeface="Arial"/>
                <a:cs typeface="Arial"/>
              </a:rPr>
              <a:t>machines demo 1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4" name="Group 121"/>
          <p:cNvGraphicFramePr>
            <a:graphicFrameLocks noGrp="1"/>
          </p:cNvGraphicFramePr>
          <p:nvPr/>
        </p:nvGraphicFramePr>
        <p:xfrm>
          <a:off x="3382979" y="4851194"/>
          <a:ext cx="5413380" cy="930910"/>
        </p:xfrm>
        <a:graphic>
          <a:graphicData uri="http://schemas.openxmlformats.org/drawingml/2006/table">
            <a:tbl>
              <a:tblPr/>
              <a:tblGrid>
                <a:gridCol w="45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717997" y="6574771"/>
            <a:ext cx="756458" cy="72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408125" y="5415240"/>
            <a:ext cx="3558" cy="59774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>
            <a:off x="5408125" y="6012981"/>
            <a:ext cx="688101" cy="561790"/>
          </a:xfrm>
          <a:prstGeom prst="bentConnector3">
            <a:avLst>
              <a:gd name="adj1" fmla="val 9931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02442" y="657477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0000" dirty="0"/>
          </a:p>
        </p:txBody>
      </p:sp>
      <p:graphicFrame>
        <p:nvGraphicFramePr>
          <p:cNvPr id="12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1151"/>
              </p:ext>
            </p:extLst>
          </p:nvPr>
        </p:nvGraphicFramePr>
        <p:xfrm>
          <a:off x="7112000" y="1181580"/>
          <a:ext cx="5638800" cy="190923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8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b="0" spc="-35" dirty="0">
                <a:latin typeface="Arial"/>
                <a:cs typeface="Arial"/>
              </a:rPr>
              <a:t>Turing</a:t>
            </a:r>
            <a:r>
              <a:rPr lang="en-US" altLang="zh-CN" sz="2800" b="0" spc="40" dirty="0">
                <a:latin typeface="Arial"/>
                <a:cs typeface="Arial"/>
              </a:rPr>
              <a:t> </a:t>
            </a:r>
            <a:r>
              <a:rPr lang="en-US" altLang="zh-CN" sz="2800" b="0" spc="-35" dirty="0">
                <a:latin typeface="Arial"/>
                <a:cs typeface="Arial"/>
              </a:rPr>
              <a:t>machines demo 1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4" name="Group 121"/>
          <p:cNvGraphicFramePr>
            <a:graphicFrameLocks noGrp="1"/>
          </p:cNvGraphicFramePr>
          <p:nvPr/>
        </p:nvGraphicFramePr>
        <p:xfrm>
          <a:off x="3382979" y="4851194"/>
          <a:ext cx="5413380" cy="930910"/>
        </p:xfrm>
        <a:graphic>
          <a:graphicData uri="http://schemas.openxmlformats.org/drawingml/2006/table">
            <a:tbl>
              <a:tblPr/>
              <a:tblGrid>
                <a:gridCol w="45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717997" y="6574771"/>
            <a:ext cx="756458" cy="72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867104" y="5418798"/>
            <a:ext cx="3558" cy="59774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16200000" flipH="1">
            <a:off x="5695990" y="6181094"/>
            <a:ext cx="558232" cy="229122"/>
          </a:xfrm>
          <a:prstGeom prst="bentConnector3">
            <a:avLst>
              <a:gd name="adj1" fmla="val -4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02442" y="657477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0000" dirty="0"/>
          </a:p>
        </p:txBody>
      </p:sp>
      <p:graphicFrame>
        <p:nvGraphicFramePr>
          <p:cNvPr id="1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1151"/>
              </p:ext>
            </p:extLst>
          </p:nvPr>
        </p:nvGraphicFramePr>
        <p:xfrm>
          <a:off x="7112000" y="1181580"/>
          <a:ext cx="5638800" cy="190923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8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b="0" spc="-35" dirty="0">
                <a:latin typeface="Arial"/>
                <a:cs typeface="Arial"/>
              </a:rPr>
              <a:t>Turing</a:t>
            </a:r>
            <a:r>
              <a:rPr lang="en-US" altLang="zh-CN" sz="2800" b="0" spc="40" dirty="0">
                <a:latin typeface="Arial"/>
                <a:cs typeface="Arial"/>
              </a:rPr>
              <a:t> </a:t>
            </a:r>
            <a:r>
              <a:rPr lang="en-US" altLang="zh-CN" sz="2800" b="0" spc="-35" dirty="0">
                <a:latin typeface="Arial"/>
                <a:cs typeface="Arial"/>
              </a:rPr>
              <a:t>machines demo 1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4" name="Group 121"/>
          <p:cNvGraphicFramePr>
            <a:graphicFrameLocks noGrp="1"/>
          </p:cNvGraphicFramePr>
          <p:nvPr/>
        </p:nvGraphicFramePr>
        <p:xfrm>
          <a:off x="3382979" y="4851194"/>
          <a:ext cx="5413380" cy="930910"/>
        </p:xfrm>
        <a:graphic>
          <a:graphicData uri="http://schemas.openxmlformats.org/drawingml/2006/table">
            <a:tbl>
              <a:tblPr/>
              <a:tblGrid>
                <a:gridCol w="45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717997" y="6574771"/>
            <a:ext cx="756458" cy="72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311852" y="5422356"/>
            <a:ext cx="3558" cy="59774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>
            <a:off x="5920143" y="6189621"/>
            <a:ext cx="554674" cy="215626"/>
          </a:xfrm>
          <a:prstGeom prst="bentConnector3">
            <a:avLst>
              <a:gd name="adj1" fmla="val -80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02442" y="657477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0000" dirty="0"/>
          </a:p>
        </p:txBody>
      </p:sp>
      <p:graphicFrame>
        <p:nvGraphicFramePr>
          <p:cNvPr id="1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1151"/>
              </p:ext>
            </p:extLst>
          </p:nvPr>
        </p:nvGraphicFramePr>
        <p:xfrm>
          <a:off x="7112000" y="1181580"/>
          <a:ext cx="5638800" cy="190923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72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b="0" spc="-35" dirty="0">
                <a:latin typeface="Arial"/>
                <a:cs typeface="Arial"/>
              </a:rPr>
              <a:t>Turing</a:t>
            </a:r>
            <a:r>
              <a:rPr lang="en-US" altLang="zh-CN" sz="2800" b="0" spc="40" dirty="0">
                <a:latin typeface="Arial"/>
                <a:cs typeface="Arial"/>
              </a:rPr>
              <a:t> </a:t>
            </a:r>
            <a:r>
              <a:rPr lang="en-US" altLang="zh-CN" sz="2800" b="0" spc="-35" dirty="0">
                <a:latin typeface="Arial"/>
                <a:cs typeface="Arial"/>
              </a:rPr>
              <a:t>machines demo 1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4" name="Group 121"/>
          <p:cNvGraphicFramePr>
            <a:graphicFrameLocks noGrp="1"/>
          </p:cNvGraphicFramePr>
          <p:nvPr/>
        </p:nvGraphicFramePr>
        <p:xfrm>
          <a:off x="3382979" y="4851194"/>
          <a:ext cx="5413380" cy="930910"/>
        </p:xfrm>
        <a:graphic>
          <a:graphicData uri="http://schemas.openxmlformats.org/drawingml/2006/table">
            <a:tbl>
              <a:tblPr/>
              <a:tblGrid>
                <a:gridCol w="45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717997" y="6574771"/>
            <a:ext cx="756458" cy="72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753041" y="5418798"/>
            <a:ext cx="3558" cy="59774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10800000" flipV="1">
            <a:off x="6096227" y="6016539"/>
            <a:ext cx="656815" cy="558232"/>
          </a:xfrm>
          <a:prstGeom prst="bentConnector3">
            <a:avLst>
              <a:gd name="adj1" fmla="val 10078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02442" y="657477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3200" baseline="-20000" dirty="0"/>
          </a:p>
        </p:txBody>
      </p:sp>
      <p:graphicFrame>
        <p:nvGraphicFramePr>
          <p:cNvPr id="1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1151"/>
              </p:ext>
            </p:extLst>
          </p:nvPr>
        </p:nvGraphicFramePr>
        <p:xfrm>
          <a:off x="7112000" y="1181580"/>
          <a:ext cx="5638800" cy="190923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92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00F702-4E96-4558-B968-63D8565E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" y="685801"/>
            <a:ext cx="5535465" cy="3197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93F8D1-8712-40AC-BD05-FA0DD68D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22" y="3914889"/>
            <a:ext cx="7911755" cy="2563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97C43F-F368-4235-96D3-D41ACBBD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688489"/>
            <a:ext cx="6760876" cy="31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3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b="0" spc="-35" dirty="0">
                <a:latin typeface="Arial"/>
                <a:cs typeface="Arial"/>
              </a:rPr>
              <a:t>Turing</a:t>
            </a:r>
            <a:r>
              <a:rPr lang="en-US" altLang="zh-CN" sz="2800" b="0" spc="40" dirty="0">
                <a:latin typeface="Arial"/>
                <a:cs typeface="Arial"/>
              </a:rPr>
              <a:t> </a:t>
            </a:r>
            <a:r>
              <a:rPr lang="en-US" altLang="zh-CN" sz="2800" b="0" spc="-35" dirty="0">
                <a:latin typeface="Arial"/>
                <a:cs typeface="Arial"/>
              </a:rPr>
              <a:t>machines demo 1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4" name="Group 121"/>
          <p:cNvGraphicFramePr>
            <a:graphicFrameLocks noGrp="1"/>
          </p:cNvGraphicFramePr>
          <p:nvPr/>
        </p:nvGraphicFramePr>
        <p:xfrm>
          <a:off x="3382979" y="4851194"/>
          <a:ext cx="5413380" cy="930910"/>
        </p:xfrm>
        <a:graphic>
          <a:graphicData uri="http://schemas.openxmlformats.org/drawingml/2006/table">
            <a:tbl>
              <a:tblPr/>
              <a:tblGrid>
                <a:gridCol w="45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717997" y="6574771"/>
            <a:ext cx="756458" cy="72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310218" y="5418798"/>
            <a:ext cx="3558" cy="59774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>
            <a:off x="5918153" y="6189621"/>
            <a:ext cx="554674" cy="215626"/>
          </a:xfrm>
          <a:prstGeom prst="bentConnector3">
            <a:avLst>
              <a:gd name="adj1" fmla="val -184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02442" y="657477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200" baseline="-20000" dirty="0"/>
          </a:p>
        </p:txBody>
      </p:sp>
      <p:graphicFrame>
        <p:nvGraphicFramePr>
          <p:cNvPr id="1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1151"/>
              </p:ext>
            </p:extLst>
          </p:nvPr>
        </p:nvGraphicFramePr>
        <p:xfrm>
          <a:off x="7112000" y="1181580"/>
          <a:ext cx="5638800" cy="190923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60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b="0" spc="-35" dirty="0">
                <a:latin typeface="Arial"/>
                <a:cs typeface="Arial"/>
              </a:rPr>
              <a:t>Turing</a:t>
            </a:r>
            <a:r>
              <a:rPr lang="en-US" altLang="zh-CN" sz="2800" b="0" spc="40" dirty="0">
                <a:latin typeface="Arial"/>
                <a:cs typeface="Arial"/>
              </a:rPr>
              <a:t> </a:t>
            </a:r>
            <a:r>
              <a:rPr lang="en-US" altLang="zh-CN" sz="2800" b="0" spc="-35" dirty="0">
                <a:latin typeface="Arial"/>
                <a:cs typeface="Arial"/>
              </a:rPr>
              <a:t>machines demo 1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4" name="Group 121"/>
          <p:cNvGraphicFramePr>
            <a:graphicFrameLocks noGrp="1"/>
          </p:cNvGraphicFramePr>
          <p:nvPr/>
        </p:nvGraphicFramePr>
        <p:xfrm>
          <a:off x="3382979" y="4851194"/>
          <a:ext cx="5413380" cy="930910"/>
        </p:xfrm>
        <a:graphic>
          <a:graphicData uri="http://schemas.openxmlformats.org/drawingml/2006/table">
            <a:tbl>
              <a:tblPr/>
              <a:tblGrid>
                <a:gridCol w="45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717997" y="6574771"/>
            <a:ext cx="756458" cy="72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310218" y="5418798"/>
            <a:ext cx="3558" cy="59774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>
            <a:off x="5920143" y="6189621"/>
            <a:ext cx="554674" cy="215626"/>
          </a:xfrm>
          <a:prstGeom prst="bentConnector3">
            <a:avLst>
              <a:gd name="adj1" fmla="val -184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02442" y="657477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0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3200" baseline="-20000" dirty="0"/>
          </a:p>
        </p:txBody>
      </p:sp>
      <p:graphicFrame>
        <p:nvGraphicFramePr>
          <p:cNvPr id="12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1151"/>
              </p:ext>
            </p:extLst>
          </p:nvPr>
        </p:nvGraphicFramePr>
        <p:xfrm>
          <a:off x="7112000" y="1181580"/>
          <a:ext cx="5638800" cy="190923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61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b="0" spc="-35" dirty="0">
                <a:latin typeface="Arial"/>
                <a:cs typeface="Arial"/>
              </a:rPr>
              <a:t>Turing</a:t>
            </a:r>
            <a:r>
              <a:rPr lang="en-US" altLang="zh-CN" sz="2800" b="0" spc="40" dirty="0">
                <a:latin typeface="Arial"/>
                <a:cs typeface="Arial"/>
              </a:rPr>
              <a:t> </a:t>
            </a:r>
            <a:r>
              <a:rPr lang="en-US" altLang="zh-CN" sz="2800" b="0" spc="-35" dirty="0">
                <a:latin typeface="Arial"/>
                <a:cs typeface="Arial"/>
              </a:rPr>
              <a:t>machines demo 1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4" name="Group 121"/>
          <p:cNvGraphicFramePr>
            <a:graphicFrameLocks noGrp="1"/>
          </p:cNvGraphicFramePr>
          <p:nvPr/>
        </p:nvGraphicFramePr>
        <p:xfrm>
          <a:off x="3382979" y="4851194"/>
          <a:ext cx="5413380" cy="930910"/>
        </p:xfrm>
        <a:graphic>
          <a:graphicData uri="http://schemas.openxmlformats.org/drawingml/2006/table">
            <a:tbl>
              <a:tblPr/>
              <a:tblGrid>
                <a:gridCol w="45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717997" y="6574771"/>
            <a:ext cx="756458" cy="72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310218" y="5418798"/>
            <a:ext cx="3558" cy="59774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>
            <a:off x="5920143" y="6189621"/>
            <a:ext cx="554674" cy="215626"/>
          </a:xfrm>
          <a:prstGeom prst="bentConnector3">
            <a:avLst>
              <a:gd name="adj1" fmla="val -184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02442" y="657477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i="1" baseline="-20000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3200" i="1" baseline="-20000" dirty="0"/>
          </a:p>
        </p:txBody>
      </p:sp>
      <p:graphicFrame>
        <p:nvGraphicFramePr>
          <p:cNvPr id="12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1151"/>
              </p:ext>
            </p:extLst>
          </p:nvPr>
        </p:nvGraphicFramePr>
        <p:xfrm>
          <a:off x="7112000" y="1181580"/>
          <a:ext cx="5638800" cy="190923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6" marB="4568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R)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i="1" u="none" strike="noStrike" cap="none" normalizeH="0" baseline="-300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u="none" strike="noStrike" cap="none" normalizeH="0" baseline="-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b, 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360742" y="7382407"/>
            <a:ext cx="4637458" cy="696645"/>
            <a:chOff x="8667406" y="8229606"/>
            <a:chExt cx="4637458" cy="696645"/>
          </a:xfrm>
        </p:grpSpPr>
        <p:sp>
          <p:nvSpPr>
            <p:cNvPr id="13" name="object 26"/>
            <p:cNvSpPr txBox="1"/>
            <p:nvPr/>
          </p:nvSpPr>
          <p:spPr>
            <a:xfrm>
              <a:off x="9027704" y="8618474"/>
              <a:ext cx="4277160" cy="307777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40"/>
                </a:spcBef>
              </a:pPr>
              <a:r>
                <a:rPr lang="en-US" sz="1800" i="1" dirty="0" err="1">
                  <a:solidFill>
                    <a:srgbClr val="8D3124"/>
                  </a:solidFill>
                  <a:latin typeface="Times New Roman"/>
                  <a:cs typeface="Times New Roman"/>
                </a:rPr>
                <a:t>s</a:t>
              </a:r>
              <a:r>
                <a:rPr lang="en-US" sz="1800" i="1" baseline="-25000" dirty="0" err="1">
                  <a:solidFill>
                    <a:srgbClr val="8D3124"/>
                  </a:solidFill>
                  <a:latin typeface="Times New Roman"/>
                  <a:cs typeface="Times New Roman"/>
                </a:rPr>
                <a:t>y</a:t>
              </a:r>
              <a:r>
                <a:rPr lang="en-US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55" dirty="0">
                  <a:solidFill>
                    <a:srgbClr val="8D3124"/>
                  </a:solidFill>
                  <a:latin typeface="Trebuchet MS"/>
                  <a:cs typeface="Trebuchet MS"/>
                </a:rPr>
                <a:t>means the input is an even integer. 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7057082">
              <a:off x="8845809" y="8051203"/>
              <a:ext cx="278993" cy="635800"/>
              <a:chOff x="5666892" y="6701281"/>
              <a:chExt cx="278993" cy="635800"/>
            </a:xfrm>
          </p:grpSpPr>
          <p:sp>
            <p:nvSpPr>
              <p:cNvPr id="17" name="object 27"/>
              <p:cNvSpPr/>
              <p:nvPr/>
            </p:nvSpPr>
            <p:spPr>
              <a:xfrm>
                <a:off x="5666892" y="6801776"/>
                <a:ext cx="227965" cy="535305"/>
              </a:xfrm>
              <a:custGeom>
                <a:avLst/>
                <a:gdLst/>
                <a:ahLst/>
                <a:cxnLst/>
                <a:rect l="l" t="t" r="r" b="b"/>
                <a:pathLst>
                  <a:path w="227964" h="535304">
                    <a:moveTo>
                      <a:pt x="0" y="534683"/>
                    </a:moveTo>
                    <a:lnTo>
                      <a:pt x="222690" y="11684"/>
                    </a:lnTo>
                    <a:lnTo>
                      <a:pt x="227665" y="0"/>
                    </a:lnTo>
                  </a:path>
                </a:pathLst>
              </a:custGeom>
              <a:ln w="25399">
                <a:solidFill>
                  <a:srgbClr val="8D31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28"/>
              <p:cNvSpPr/>
              <p:nvPr/>
            </p:nvSpPr>
            <p:spPr>
              <a:xfrm>
                <a:off x="5833490" y="6701281"/>
                <a:ext cx="11239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36525">
                    <a:moveTo>
                      <a:pt x="103847" y="0"/>
                    </a:moveTo>
                    <a:lnTo>
                      <a:pt x="0" y="88290"/>
                    </a:lnTo>
                    <a:lnTo>
                      <a:pt x="112179" y="136055"/>
                    </a:lnTo>
                    <a:lnTo>
                      <a:pt x="103847" y="0"/>
                    </a:lnTo>
                    <a:close/>
                  </a:path>
                </a:pathLst>
              </a:custGeom>
              <a:solidFill>
                <a:srgbClr val="8D31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73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6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sz="2800" b="0" spc="65" dirty="0">
                <a:latin typeface="Arial"/>
                <a:cs typeface="Arial"/>
              </a:rPr>
              <a:t>Models</a:t>
            </a:r>
            <a:r>
              <a:rPr sz="2800" b="0" spc="90" dirty="0">
                <a:latin typeface="Arial"/>
                <a:cs typeface="Arial"/>
              </a:rPr>
              <a:t> </a:t>
            </a:r>
            <a:r>
              <a:rPr sz="2800" b="0" spc="85" dirty="0">
                <a:latin typeface="Arial"/>
                <a:cs typeface="Arial"/>
              </a:rPr>
              <a:t>of</a:t>
            </a:r>
            <a:r>
              <a:rPr sz="2800" b="0" spc="90" dirty="0">
                <a:latin typeface="Arial"/>
                <a:cs typeface="Arial"/>
              </a:rPr>
              <a:t> </a:t>
            </a:r>
            <a:r>
              <a:rPr sz="2800" b="0" spc="35" dirty="0">
                <a:latin typeface="Arial"/>
                <a:cs typeface="Arial"/>
              </a:rPr>
              <a:t>computation:	</a:t>
            </a:r>
            <a:r>
              <a:rPr sz="2800" b="0" spc="-35" dirty="0">
                <a:latin typeface="Arial"/>
                <a:cs typeface="Arial"/>
              </a:rPr>
              <a:t>Turing</a:t>
            </a:r>
            <a:r>
              <a:rPr sz="2800" b="0" spc="40" dirty="0">
                <a:latin typeface="Arial"/>
                <a:cs typeface="Arial"/>
              </a:rPr>
              <a:t> </a:t>
            </a:r>
            <a:r>
              <a:rPr sz="2800" b="0" spc="-35" dirty="0">
                <a:latin typeface="Arial"/>
                <a:cs typeface="Arial"/>
              </a:rPr>
              <a:t>machines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333500"/>
            <a:ext cx="96383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5665" algn="l"/>
              </a:tabLst>
            </a:pPr>
            <a:r>
              <a:rPr sz="2400" spc="80" dirty="0">
                <a:solidFill>
                  <a:srgbClr val="0048AA"/>
                </a:solidFill>
                <a:latin typeface="Trebuchet MS"/>
                <a:cs typeface="Trebuchet MS"/>
              </a:rPr>
              <a:t>Deterministic</a:t>
            </a:r>
            <a:r>
              <a:rPr sz="2400" spc="60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0048AA"/>
                </a:solidFill>
                <a:latin typeface="Trebuchet MS"/>
                <a:cs typeface="Trebuchet MS"/>
              </a:rPr>
              <a:t>Turing</a:t>
            </a:r>
            <a:r>
              <a:rPr sz="2400" spc="60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0048AA"/>
                </a:solidFill>
                <a:latin typeface="Trebuchet MS"/>
                <a:cs typeface="Trebuchet MS"/>
              </a:rPr>
              <a:t>machine</a:t>
            </a:r>
            <a:r>
              <a:rPr lang="en-US" sz="2400" spc="75" dirty="0">
                <a:solidFill>
                  <a:srgbClr val="0048AA"/>
                </a:solidFill>
                <a:latin typeface="Trebuchet MS"/>
                <a:cs typeface="Trebuchet MS"/>
              </a:rPr>
              <a:t> (DTM)</a:t>
            </a:r>
            <a:r>
              <a:rPr sz="2400" spc="75" dirty="0">
                <a:solidFill>
                  <a:srgbClr val="0048AA"/>
                </a:solidFill>
                <a:latin typeface="Trebuchet MS"/>
                <a:cs typeface="Trebuchet MS"/>
              </a:rPr>
              <a:t>.</a:t>
            </a:r>
            <a:r>
              <a:rPr sz="2400" spc="75">
                <a:solidFill>
                  <a:srgbClr val="0048AA"/>
                </a:solidFill>
                <a:latin typeface="Trebuchet MS"/>
                <a:cs typeface="Trebuchet MS"/>
              </a:rPr>
              <a:t>	</a:t>
            </a:r>
            <a:r>
              <a:rPr sz="2400" spc="95">
                <a:latin typeface="Trebuchet MS"/>
                <a:cs typeface="Trebuchet MS"/>
              </a:rPr>
              <a:t>Simple </a:t>
            </a:r>
            <a:r>
              <a:rPr sz="2400" spc="135" dirty="0">
                <a:latin typeface="Trebuchet MS"/>
                <a:cs typeface="Trebuchet MS"/>
              </a:rPr>
              <a:t>and </a:t>
            </a:r>
            <a:r>
              <a:rPr sz="2400" spc="50" dirty="0">
                <a:latin typeface="Trebuchet MS"/>
                <a:cs typeface="Trebuchet MS"/>
              </a:rPr>
              <a:t>idealistic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model.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7044474"/>
            <a:ext cx="9810750" cy="93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25570">
              <a:lnSpc>
                <a:spcPct val="131900"/>
              </a:lnSpc>
              <a:spcBef>
                <a:spcPts val="100"/>
              </a:spcBef>
              <a:tabLst>
                <a:tab pos="1503045" algn="l"/>
                <a:tab pos="2280920" algn="l"/>
              </a:tabLst>
            </a:pPr>
            <a:r>
              <a:rPr sz="2400" spc="160" dirty="0">
                <a:solidFill>
                  <a:srgbClr val="0048AA"/>
                </a:solidFill>
                <a:latin typeface="Trebuchet MS"/>
                <a:cs typeface="Trebuchet MS"/>
              </a:rPr>
              <a:t>Running</a:t>
            </a:r>
            <a:r>
              <a:rPr sz="2400" spc="50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0048AA"/>
                </a:solidFill>
                <a:latin typeface="Trebuchet MS"/>
                <a:cs typeface="Trebuchet MS"/>
              </a:rPr>
              <a:t>time.	</a:t>
            </a:r>
            <a:r>
              <a:rPr sz="2400" spc="150" dirty="0">
                <a:latin typeface="Trebuchet MS"/>
                <a:cs typeface="Trebuchet MS"/>
              </a:rPr>
              <a:t>Number </a:t>
            </a:r>
            <a:r>
              <a:rPr sz="2400" spc="85" dirty="0">
                <a:latin typeface="Trebuchet MS"/>
                <a:cs typeface="Trebuchet MS"/>
              </a:rPr>
              <a:t>of steps.  </a:t>
            </a:r>
            <a:r>
              <a:rPr sz="2400" spc="130" dirty="0">
                <a:solidFill>
                  <a:srgbClr val="0048AA"/>
                </a:solidFill>
                <a:latin typeface="Trebuchet MS"/>
                <a:cs typeface="Trebuchet MS"/>
              </a:rPr>
              <a:t>Memory.	</a:t>
            </a:r>
            <a:r>
              <a:rPr sz="2400" spc="150" dirty="0">
                <a:latin typeface="Trebuchet MS"/>
                <a:cs typeface="Trebuchet MS"/>
              </a:rPr>
              <a:t>Number </a:t>
            </a:r>
            <a:r>
              <a:rPr sz="2400" spc="85" dirty="0">
                <a:latin typeface="Trebuchet MS"/>
                <a:cs typeface="Trebuchet MS"/>
              </a:rPr>
              <a:t>of </a:t>
            </a:r>
            <a:r>
              <a:rPr sz="2400" spc="50" dirty="0">
                <a:latin typeface="Trebuchet MS"/>
                <a:cs typeface="Trebuchet MS"/>
              </a:rPr>
              <a:t>tape </a:t>
            </a:r>
            <a:r>
              <a:rPr sz="2400" spc="60" dirty="0">
                <a:latin typeface="Trebuchet MS"/>
                <a:cs typeface="Trebuchet MS"/>
              </a:rPr>
              <a:t>cells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utilized.</a:t>
            </a:r>
            <a:endParaRPr sz="4100" dirty="0">
              <a:latin typeface="Times New Roman"/>
              <a:cs typeface="Times New Roma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71" y="2940639"/>
            <a:ext cx="5291207" cy="28748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560" y="1093736"/>
            <a:ext cx="1951188" cy="25638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0100" y="8611539"/>
            <a:ext cx="1089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latin typeface="Trebuchet MS" panose="020B0603020202020204" pitchFamily="34" charset="0"/>
              </a:rPr>
              <a:t>  DTM does not really capture what we can do with modern computers. </a:t>
            </a:r>
            <a:endParaRPr lang="zh-CN" altLang="en-US" sz="24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6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5831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sz="2800" b="0" spc="65" dirty="0">
                <a:latin typeface="Arial"/>
                <a:cs typeface="Arial"/>
              </a:rPr>
              <a:t>Models</a:t>
            </a:r>
            <a:r>
              <a:rPr sz="2800" b="0" spc="90" dirty="0">
                <a:latin typeface="Arial"/>
                <a:cs typeface="Arial"/>
              </a:rPr>
              <a:t> </a:t>
            </a:r>
            <a:r>
              <a:rPr sz="2800" b="0" spc="85" dirty="0">
                <a:latin typeface="Arial"/>
                <a:cs typeface="Arial"/>
              </a:rPr>
              <a:t>of</a:t>
            </a:r>
            <a:r>
              <a:rPr sz="2800" b="0" spc="90" dirty="0">
                <a:latin typeface="Arial"/>
                <a:cs typeface="Arial"/>
              </a:rPr>
              <a:t> </a:t>
            </a:r>
            <a:r>
              <a:rPr sz="2800" b="0" spc="35" dirty="0">
                <a:latin typeface="Arial"/>
                <a:cs typeface="Arial"/>
              </a:rPr>
              <a:t>computation:	</a:t>
            </a:r>
            <a:r>
              <a:rPr sz="2800" b="0" spc="70" dirty="0">
                <a:latin typeface="Arial"/>
                <a:cs typeface="Arial"/>
              </a:rPr>
              <a:t>RAM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803198" y="1211900"/>
            <a:ext cx="61316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0" dirty="0">
                <a:solidFill>
                  <a:srgbClr val="C00000"/>
                </a:solidFill>
                <a:latin typeface="Trebuchet MS"/>
                <a:cs typeface="Trebuchet MS"/>
              </a:rPr>
              <a:t>RAM</a:t>
            </a:r>
            <a:r>
              <a:rPr lang="en-US" sz="2400" b="1" spc="150" dirty="0">
                <a:solidFill>
                  <a:srgbClr val="C00000"/>
                </a:solidFill>
                <a:latin typeface="Trebuchet MS"/>
                <a:cs typeface="Trebuchet MS"/>
              </a:rPr>
              <a:t> (Random-Access Machine)</a:t>
            </a:r>
            <a:endParaRPr sz="2400" b="1" dirty="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  <p:sp>
        <p:nvSpPr>
          <p:cNvPr id="22" name="object 5"/>
          <p:cNvSpPr txBox="1"/>
          <p:nvPr/>
        </p:nvSpPr>
        <p:spPr>
          <a:xfrm>
            <a:off x="1029966" y="1594056"/>
            <a:ext cx="12204700" cy="38587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ts val="4210"/>
              </a:lnSpc>
              <a:spcBef>
                <a:spcPts val="9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spc="75" dirty="0">
                <a:solidFill>
                  <a:srgbClr val="C00000"/>
                </a:solidFill>
                <a:latin typeface="Trebuchet MS"/>
                <a:cs typeface="Trebuchet MS"/>
              </a:rPr>
              <a:t>Single processor</a:t>
            </a:r>
            <a:r>
              <a:rPr lang="en-US" sz="2400" spc="50" dirty="0">
                <a:latin typeface="Trebuchet MS"/>
                <a:cs typeface="Trebuchet MS"/>
              </a:rPr>
              <a:t>; instructions are executed one after another; </a:t>
            </a:r>
            <a:r>
              <a:rPr lang="en-US" sz="2400" spc="50" dirty="0">
                <a:solidFill>
                  <a:srgbClr val="C00000"/>
                </a:solidFill>
                <a:latin typeface="Trebuchet MS"/>
                <a:cs typeface="Trebuchet MS"/>
              </a:rPr>
              <a:t>no concurrency</a:t>
            </a:r>
          </a:p>
          <a:p>
            <a:pPr marL="355600" indent="-342900">
              <a:lnSpc>
                <a:spcPts val="4210"/>
              </a:lnSpc>
              <a:spcBef>
                <a:spcPts val="9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spc="50" dirty="0">
                <a:solidFill>
                  <a:srgbClr val="C00000"/>
                </a:solidFill>
                <a:latin typeface="Trebuchet MS"/>
                <a:cs typeface="Trebuchet MS"/>
              </a:rPr>
              <a:t>Primitive</a:t>
            </a:r>
            <a:r>
              <a:rPr lang="en-US" altLang="zh-CN" sz="2400" spc="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altLang="zh-CN" sz="2400" spc="85" dirty="0">
                <a:solidFill>
                  <a:srgbClr val="C00000"/>
                </a:solidFill>
                <a:latin typeface="Trebuchet MS"/>
                <a:cs typeface="Trebuchet MS"/>
              </a:rPr>
              <a:t>operations </a:t>
            </a:r>
            <a:r>
              <a:rPr lang="en-US" altLang="zh-CN" sz="2400" spc="85" dirty="0">
                <a:latin typeface="Trebuchet MS"/>
                <a:cs typeface="Trebuchet MS"/>
              </a:rPr>
              <a:t>(Instructions):</a:t>
            </a:r>
            <a:r>
              <a:rPr lang="en-US" altLang="zh-CN" sz="2400" spc="35" dirty="0">
                <a:latin typeface="Trebuchet MS"/>
                <a:cs typeface="Trebuchet MS"/>
              </a:rPr>
              <a:t> </a:t>
            </a:r>
          </a:p>
          <a:p>
            <a:pPr marL="812800" lvl="1" indent="-342900">
              <a:lnSpc>
                <a:spcPts val="4210"/>
              </a:lnSpc>
              <a:spcBef>
                <a:spcPts val="90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zh-CN" sz="2400" spc="60" dirty="0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lang="en-US" altLang="zh-CN" sz="2400" spc="60" dirty="0">
                <a:latin typeface="Trebuchet MS"/>
                <a:cs typeface="Trebuchet MS"/>
              </a:rPr>
              <a:t> (such as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zh-CN" sz="2400" spc="60" dirty="0">
                <a:latin typeface="Trebuchet MS"/>
                <a:cs typeface="Trebuchet MS"/>
              </a:rPr>
              <a:t>,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altLang="zh-CN" sz="2400" spc="60" dirty="0">
                <a:latin typeface="Trebuchet MS"/>
                <a:cs typeface="Trebuchet MS"/>
              </a:rPr>
              <a:t>,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lang="en-US" altLang="zh-CN" sz="2400" spc="60" dirty="0">
                <a:latin typeface="Trebuchet MS"/>
                <a:cs typeface="Trebuchet MS"/>
              </a:rPr>
              <a:t>,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zh-CN" sz="2400" spc="60" dirty="0">
                <a:latin typeface="Trebuchet MS"/>
                <a:cs typeface="Trebuchet MS"/>
              </a:rPr>
              <a:t>,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remainder</a:t>
            </a:r>
            <a:r>
              <a:rPr lang="en-US" altLang="zh-CN" sz="2400" spc="60" dirty="0">
                <a:latin typeface="Trebuchet MS"/>
                <a:cs typeface="Trebuchet MS"/>
              </a:rPr>
              <a:t>,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en-US" altLang="zh-CN" sz="2400" spc="60" dirty="0">
                <a:latin typeface="Trebuchet MS"/>
                <a:cs typeface="Trebuchet MS"/>
              </a:rPr>
              <a:t>,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ceiling</a:t>
            </a:r>
            <a:r>
              <a:rPr lang="en-US" altLang="zh-CN" sz="2400" spc="60" dirty="0">
                <a:latin typeface="Trebuchet MS"/>
                <a:cs typeface="Trebuchet MS"/>
              </a:rPr>
              <a:t>)</a:t>
            </a:r>
          </a:p>
          <a:p>
            <a:pPr marL="812800" lvl="1" indent="-342900">
              <a:lnSpc>
                <a:spcPts val="4210"/>
              </a:lnSpc>
              <a:spcBef>
                <a:spcPts val="90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Trebuchet MS"/>
                <a:cs typeface="Trebuchet MS"/>
              </a:rPr>
              <a:t>data movement </a:t>
            </a:r>
            <a:r>
              <a:rPr lang="en-US" altLang="zh-CN" sz="2400" dirty="0">
                <a:latin typeface="Trebuchet MS"/>
                <a:cs typeface="Trebuchet MS"/>
              </a:rPr>
              <a:t>(such as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sz="2400" dirty="0">
                <a:latin typeface="Trebuchet MS"/>
                <a:cs typeface="Trebuchet MS"/>
              </a:rPr>
              <a:t>,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zh-CN" sz="2400" dirty="0">
                <a:latin typeface="Trebuchet MS"/>
                <a:cs typeface="Trebuchet MS"/>
              </a:rPr>
              <a:t>,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altLang="zh-CN" sz="2400" dirty="0">
                <a:latin typeface="Trebuchet MS"/>
                <a:cs typeface="Trebuchet MS"/>
              </a:rPr>
              <a:t>)</a:t>
            </a:r>
          </a:p>
          <a:p>
            <a:pPr marL="812800" lvl="1" indent="-342900">
              <a:lnSpc>
                <a:spcPts val="4210"/>
              </a:lnSpc>
              <a:spcBef>
                <a:spcPts val="90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Trebuchet MS"/>
                <a:cs typeface="Trebuchet MS"/>
              </a:rPr>
              <a:t>control</a:t>
            </a:r>
            <a:r>
              <a:rPr lang="en-US" altLang="zh-CN" sz="2400" dirty="0">
                <a:latin typeface="Trebuchet MS"/>
                <a:cs typeface="Trebuchet MS"/>
              </a:rPr>
              <a:t> (such as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r>
              <a:rPr lang="en-US" altLang="zh-CN" sz="2400" dirty="0">
                <a:latin typeface="Trebuchet MS"/>
                <a:cs typeface="Trebuchet MS"/>
              </a:rPr>
              <a:t>,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rebuchet MS"/>
                <a:cs typeface="Trebuchet MS"/>
              </a:rPr>
              <a:t>and </a:t>
            </a:r>
            <a:r>
              <a:rPr lang="en-US" altLang="zh-CN"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latin typeface="Trebuchet MS"/>
                <a:cs typeface="Trebuchet MS"/>
              </a:rPr>
              <a:t>)</a:t>
            </a:r>
            <a:endParaRPr lang="en-US" sz="2400" spc="50" dirty="0">
              <a:latin typeface="Trebuchet MS"/>
              <a:cs typeface="Trebuchet MS"/>
            </a:endParaRPr>
          </a:p>
          <a:p>
            <a:pPr marL="355600" indent="-342900">
              <a:lnSpc>
                <a:spcPts val="4210"/>
              </a:lnSpc>
              <a:spcBef>
                <a:spcPts val="9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spc="50" dirty="0">
                <a:latin typeface="Trebuchet MS"/>
                <a:cs typeface="Trebuchet MS"/>
              </a:rPr>
              <a:t>Each such instruction takes a </a:t>
            </a:r>
            <a:r>
              <a:rPr lang="en-US" sz="2400" spc="50" dirty="0">
                <a:solidFill>
                  <a:srgbClr val="C00000"/>
                </a:solidFill>
                <a:latin typeface="Trebuchet MS"/>
                <a:cs typeface="Trebuchet MS"/>
              </a:rPr>
              <a:t>constant amount of time</a:t>
            </a:r>
          </a:p>
          <a:p>
            <a:pPr marL="355600" indent="-342900">
              <a:lnSpc>
                <a:spcPts val="4210"/>
              </a:lnSpc>
              <a:spcBef>
                <a:spcPts val="9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822263" y="8526935"/>
            <a:ext cx="11346815" cy="98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87520">
              <a:lnSpc>
                <a:spcPct val="131900"/>
              </a:lnSpc>
              <a:spcBef>
                <a:spcPts val="100"/>
              </a:spcBef>
              <a:tabLst>
                <a:tab pos="1503045" algn="l"/>
                <a:tab pos="2280920" algn="l"/>
              </a:tabLst>
            </a:pPr>
            <a:r>
              <a:rPr sz="2400" spc="160" dirty="0">
                <a:solidFill>
                  <a:srgbClr val="C00000"/>
                </a:solidFill>
                <a:latin typeface="Trebuchet MS"/>
                <a:cs typeface="Trebuchet MS"/>
              </a:rPr>
              <a:t>Running</a:t>
            </a:r>
            <a:r>
              <a:rPr sz="2400" spc="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400" spc="20" dirty="0">
                <a:solidFill>
                  <a:srgbClr val="0048AA"/>
                </a:solidFill>
                <a:latin typeface="Trebuchet MS"/>
                <a:cs typeface="Trebuchet MS"/>
              </a:rPr>
              <a:t>.	</a:t>
            </a:r>
            <a:r>
              <a:rPr sz="2400" spc="150" dirty="0">
                <a:latin typeface="Trebuchet MS"/>
                <a:cs typeface="Trebuchet MS"/>
              </a:rPr>
              <a:t>Number </a:t>
            </a:r>
            <a:r>
              <a:rPr sz="2400" spc="85" dirty="0">
                <a:latin typeface="Trebuchet MS"/>
                <a:cs typeface="Trebuchet MS"/>
              </a:rPr>
              <a:t>of </a:t>
            </a:r>
            <a:r>
              <a:rPr sz="2400" spc="70" dirty="0">
                <a:latin typeface="Trebuchet MS"/>
                <a:cs typeface="Trebuchet MS"/>
              </a:rPr>
              <a:t>primitive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operations.  </a:t>
            </a:r>
            <a:r>
              <a:rPr sz="2400" spc="13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400" spc="130" dirty="0">
                <a:solidFill>
                  <a:srgbClr val="0048AA"/>
                </a:solidFill>
                <a:latin typeface="Trebuchet MS"/>
                <a:cs typeface="Trebuchet MS"/>
              </a:rPr>
              <a:t>.	</a:t>
            </a:r>
            <a:r>
              <a:rPr sz="2400" spc="150" dirty="0">
                <a:latin typeface="Trebuchet MS"/>
                <a:cs typeface="Trebuchet MS"/>
              </a:rPr>
              <a:t>Number </a:t>
            </a:r>
            <a:r>
              <a:rPr sz="2400" spc="85" dirty="0">
                <a:latin typeface="Trebuchet MS"/>
                <a:cs typeface="Trebuchet MS"/>
              </a:rPr>
              <a:t>of </a:t>
            </a:r>
            <a:r>
              <a:rPr sz="2400" spc="155" dirty="0">
                <a:latin typeface="Trebuchet MS"/>
                <a:cs typeface="Trebuchet MS"/>
              </a:rPr>
              <a:t>memory </a:t>
            </a:r>
            <a:r>
              <a:rPr sz="2400" spc="60" dirty="0">
                <a:latin typeface="Trebuchet MS"/>
                <a:cs typeface="Trebuchet MS"/>
              </a:rPr>
              <a:t>cells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lang="en-US" sz="2400" spc="-254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utilized.</a:t>
            </a:r>
            <a:endParaRPr sz="2400" dirty="0">
              <a:latin typeface="Trebuchet MS"/>
              <a:cs typeface="Trebuchet MS"/>
            </a:endParaRPr>
          </a:p>
        </p:txBody>
      </p:sp>
      <p:graphicFrame>
        <p:nvGraphicFramePr>
          <p:cNvPr id="24" name="object 8"/>
          <p:cNvGraphicFramePr>
            <a:graphicFrameLocks noGrp="1"/>
          </p:cNvGraphicFramePr>
          <p:nvPr>
            <p:extLst/>
          </p:nvPr>
        </p:nvGraphicFramePr>
        <p:xfrm>
          <a:off x="2667658" y="5498884"/>
          <a:ext cx="2992116" cy="347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solidFill>
                            <a:srgbClr val="0048AA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9"/>
          <p:cNvSpPr txBox="1"/>
          <p:nvPr/>
        </p:nvSpPr>
        <p:spPr>
          <a:xfrm>
            <a:off x="1792273" y="5536045"/>
            <a:ext cx="575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0" dirty="0">
                <a:latin typeface="DejaVu Sans"/>
                <a:cs typeface="DejaVu Sans"/>
              </a:rPr>
              <a:t>i</a:t>
            </a:r>
            <a:r>
              <a:rPr sz="1600" b="1" spc="-85" dirty="0">
                <a:latin typeface="DejaVu Sans"/>
                <a:cs typeface="DejaVu Sans"/>
              </a:rPr>
              <a:t>n</a:t>
            </a:r>
            <a:r>
              <a:rPr sz="1600" b="1" spc="-95" dirty="0">
                <a:latin typeface="DejaVu Sans"/>
                <a:cs typeface="DejaVu Sans"/>
              </a:rPr>
              <a:t>pu</a:t>
            </a:r>
            <a:r>
              <a:rPr sz="1600" b="1" spc="-120" dirty="0">
                <a:latin typeface="DejaVu Sans"/>
                <a:cs typeface="DejaVu Sans"/>
              </a:rPr>
              <a:t>t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6" name="object 10"/>
          <p:cNvSpPr txBox="1"/>
          <p:nvPr/>
        </p:nvSpPr>
        <p:spPr>
          <a:xfrm>
            <a:off x="1716073" y="7606145"/>
            <a:ext cx="7219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5" dirty="0">
                <a:latin typeface="DejaVu Sans"/>
                <a:cs typeface="DejaVu Sans"/>
              </a:rPr>
              <a:t>out</a:t>
            </a:r>
            <a:r>
              <a:rPr sz="1600" b="1" spc="-100" dirty="0">
                <a:latin typeface="DejaVu Sans"/>
                <a:cs typeface="DejaVu Sans"/>
              </a:rPr>
              <a:t>put</a:t>
            </a:r>
            <a:endParaRPr sz="1600">
              <a:latin typeface="DejaVu Sans"/>
              <a:cs typeface="DejaVu Sans"/>
            </a:endParaRPr>
          </a:p>
        </p:txBody>
      </p:sp>
      <p:graphicFrame>
        <p:nvGraphicFramePr>
          <p:cNvPr id="27" name="object 11"/>
          <p:cNvGraphicFramePr>
            <a:graphicFrameLocks noGrp="1"/>
          </p:cNvGraphicFramePr>
          <p:nvPr>
            <p:extLst/>
          </p:nvPr>
        </p:nvGraphicFramePr>
        <p:xfrm>
          <a:off x="2667658" y="7562571"/>
          <a:ext cx="2992116" cy="347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solidFill>
                            <a:srgbClr val="0048AA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12"/>
          <p:cNvSpPr txBox="1"/>
          <p:nvPr/>
        </p:nvSpPr>
        <p:spPr>
          <a:xfrm>
            <a:off x="7100873" y="5497945"/>
            <a:ext cx="879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5" dirty="0">
                <a:latin typeface="DejaVu Sans"/>
                <a:cs typeface="DejaVu Sans"/>
              </a:rPr>
              <a:t>memory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9" name="object 16"/>
          <p:cNvSpPr txBox="1"/>
          <p:nvPr/>
        </p:nvSpPr>
        <p:spPr>
          <a:xfrm>
            <a:off x="2674008" y="6061583"/>
            <a:ext cx="4447540" cy="1270000"/>
          </a:xfrm>
          <a:prstGeom prst="rect">
            <a:avLst/>
          </a:prstGeom>
          <a:solidFill>
            <a:srgbClr val="F2F6F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010285">
              <a:lnSpc>
                <a:spcPct val="100000"/>
              </a:lnSpc>
              <a:tabLst>
                <a:tab pos="4375785" algn="l"/>
              </a:tabLst>
            </a:pPr>
            <a:r>
              <a:rPr sz="1600" b="1" spc="-95" dirty="0">
                <a:latin typeface="DejaVu Sans"/>
                <a:cs typeface="DejaVu Sans"/>
              </a:rPr>
              <a:t>program	</a:t>
            </a:r>
            <a:r>
              <a:rPr sz="2400" spc="7" baseline="3472" dirty="0">
                <a:solidFill>
                  <a:srgbClr val="0048AA"/>
                </a:solidFill>
                <a:latin typeface="Trebuchet MS"/>
                <a:cs typeface="Trebuchet MS"/>
              </a:rPr>
              <a:t>i</a:t>
            </a:r>
            <a:endParaRPr sz="2400" baseline="3472" dirty="0">
              <a:latin typeface="Trebuchet MS"/>
              <a:cs typeface="Trebuchet MS"/>
            </a:endParaRPr>
          </a:p>
        </p:txBody>
      </p:sp>
      <p:graphicFrame>
        <p:nvGraphicFramePr>
          <p:cNvPr id="30" name="object 17"/>
          <p:cNvGraphicFramePr>
            <a:graphicFrameLocks noGrp="1"/>
          </p:cNvGraphicFramePr>
          <p:nvPr>
            <p:extLst/>
          </p:nvPr>
        </p:nvGraphicFramePr>
        <p:xfrm>
          <a:off x="6533881" y="5476596"/>
          <a:ext cx="374015" cy="243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25" dirty="0">
                          <a:solidFill>
                            <a:srgbClr val="0048AA"/>
                          </a:solidFill>
                          <a:latin typeface="Trebuchet MS"/>
                          <a:cs typeface="Trebuchet MS"/>
                        </a:rPr>
                        <a:t>a[i]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669">
                <a:tc>
                  <a:txBody>
                    <a:bodyPr/>
                    <a:lstStyle/>
                    <a:p>
                      <a:pPr marL="36195" algn="ctr">
                        <a:lnSpc>
                          <a:spcPts val="1760"/>
                        </a:lnSpc>
                        <a:spcBef>
                          <a:spcPts val="1265"/>
                        </a:spcBef>
                      </a:pPr>
                      <a:r>
                        <a:rPr sz="1600" dirty="0">
                          <a:solidFill>
                            <a:srgbClr val="0048AA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6195" algn="ctr">
                        <a:lnSpc>
                          <a:spcPts val="1600"/>
                        </a:lnSpc>
                      </a:pPr>
                      <a:r>
                        <a:rPr sz="1600" dirty="0">
                          <a:solidFill>
                            <a:srgbClr val="0048AA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36195" algn="ctr">
                        <a:lnSpc>
                          <a:spcPts val="1760"/>
                        </a:lnSpc>
                      </a:pPr>
                      <a:r>
                        <a:rPr sz="1600" dirty="0">
                          <a:solidFill>
                            <a:srgbClr val="0048AA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401113" y="7619288"/>
            <a:ext cx="2697431" cy="1028836"/>
            <a:chOff x="7401113" y="7619288"/>
            <a:chExt cx="2697431" cy="1028836"/>
          </a:xfrm>
        </p:grpSpPr>
        <p:sp>
          <p:nvSpPr>
            <p:cNvPr id="33" name="object 26"/>
            <p:cNvSpPr txBox="1"/>
            <p:nvPr/>
          </p:nvSpPr>
          <p:spPr>
            <a:xfrm>
              <a:off x="7865658" y="7619288"/>
              <a:ext cx="2232886" cy="523220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40"/>
                </a:spcBef>
              </a:pPr>
              <a:r>
                <a:rPr lang="en-US" sz="1600" spc="55" dirty="0">
                  <a:solidFill>
                    <a:srgbClr val="8D3124"/>
                  </a:solidFill>
                  <a:latin typeface="Trebuchet MS"/>
                  <a:cs typeface="Trebuchet MS"/>
                </a:rPr>
                <a:t>expressed as function of </a:t>
              </a:r>
              <a:r>
                <a:rPr lang="en-US" sz="1600" b="1" spc="55" dirty="0">
                  <a:solidFill>
                    <a:srgbClr val="8D3124"/>
                  </a:solidFill>
                  <a:latin typeface="Trebuchet MS"/>
                  <a:cs typeface="Trebuchet MS"/>
                </a:rPr>
                <a:t>input size </a:t>
              </a:r>
              <a:r>
                <a:rPr lang="en-US" sz="1600" i="1" spc="55" dirty="0">
                  <a:solidFill>
                    <a:srgbClr val="8D3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sz="1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 rot="12030680">
              <a:off x="7401113" y="8012324"/>
              <a:ext cx="278993" cy="635800"/>
              <a:chOff x="5666892" y="6701281"/>
              <a:chExt cx="278993" cy="635800"/>
            </a:xfrm>
          </p:grpSpPr>
          <p:sp>
            <p:nvSpPr>
              <p:cNvPr id="35" name="object 27"/>
              <p:cNvSpPr/>
              <p:nvPr/>
            </p:nvSpPr>
            <p:spPr>
              <a:xfrm>
                <a:off x="5666892" y="6801776"/>
                <a:ext cx="227965" cy="535305"/>
              </a:xfrm>
              <a:custGeom>
                <a:avLst/>
                <a:gdLst/>
                <a:ahLst/>
                <a:cxnLst/>
                <a:rect l="l" t="t" r="r" b="b"/>
                <a:pathLst>
                  <a:path w="227964" h="535304">
                    <a:moveTo>
                      <a:pt x="0" y="534683"/>
                    </a:moveTo>
                    <a:lnTo>
                      <a:pt x="222690" y="11684"/>
                    </a:lnTo>
                    <a:lnTo>
                      <a:pt x="227665" y="0"/>
                    </a:lnTo>
                  </a:path>
                </a:pathLst>
              </a:custGeom>
              <a:ln w="25399">
                <a:solidFill>
                  <a:srgbClr val="8D31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28"/>
              <p:cNvSpPr/>
              <p:nvPr/>
            </p:nvSpPr>
            <p:spPr>
              <a:xfrm>
                <a:off x="5833490" y="6701281"/>
                <a:ext cx="11239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36525">
                    <a:moveTo>
                      <a:pt x="103847" y="0"/>
                    </a:moveTo>
                    <a:lnTo>
                      <a:pt x="0" y="88290"/>
                    </a:lnTo>
                    <a:lnTo>
                      <a:pt x="112179" y="136055"/>
                    </a:lnTo>
                    <a:lnTo>
                      <a:pt x="103847" y="0"/>
                    </a:lnTo>
                    <a:close/>
                  </a:path>
                </a:pathLst>
              </a:custGeom>
              <a:solidFill>
                <a:srgbClr val="8D31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095722" y="8196532"/>
            <a:ext cx="3238845" cy="942866"/>
            <a:chOff x="8667406" y="8229606"/>
            <a:chExt cx="3238845" cy="942866"/>
          </a:xfrm>
        </p:grpSpPr>
        <p:sp>
          <p:nvSpPr>
            <p:cNvPr id="38" name="object 26"/>
            <p:cNvSpPr txBox="1"/>
            <p:nvPr/>
          </p:nvSpPr>
          <p:spPr>
            <a:xfrm>
              <a:off x="9027705" y="8618474"/>
              <a:ext cx="2878546" cy="553998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40"/>
                </a:spcBef>
              </a:pPr>
              <a:r>
                <a:rPr sz="18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n</a:t>
              </a:r>
              <a:r>
                <a:rPr lang="en-US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spc="55" dirty="0">
                  <a:solidFill>
                    <a:srgbClr val="8D3124"/>
                  </a:solidFill>
                  <a:latin typeface="Trebuchet MS"/>
                  <a:cs typeface="Trebuchet MS"/>
                </a:rPr>
                <a:t>is # of units of bits needed to represent the input. 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 rot="17057082">
              <a:off x="8845809" y="8051203"/>
              <a:ext cx="278993" cy="635800"/>
              <a:chOff x="5666892" y="6701281"/>
              <a:chExt cx="278993" cy="635800"/>
            </a:xfrm>
          </p:grpSpPr>
          <p:sp>
            <p:nvSpPr>
              <p:cNvPr id="40" name="object 27"/>
              <p:cNvSpPr/>
              <p:nvPr/>
            </p:nvSpPr>
            <p:spPr>
              <a:xfrm>
                <a:off x="5666892" y="6801776"/>
                <a:ext cx="227965" cy="535305"/>
              </a:xfrm>
              <a:custGeom>
                <a:avLst/>
                <a:gdLst/>
                <a:ahLst/>
                <a:cxnLst/>
                <a:rect l="l" t="t" r="r" b="b"/>
                <a:pathLst>
                  <a:path w="227964" h="535304">
                    <a:moveTo>
                      <a:pt x="0" y="534683"/>
                    </a:moveTo>
                    <a:lnTo>
                      <a:pt x="222690" y="11684"/>
                    </a:lnTo>
                    <a:lnTo>
                      <a:pt x="227665" y="0"/>
                    </a:lnTo>
                  </a:path>
                </a:pathLst>
              </a:custGeom>
              <a:ln w="25399">
                <a:solidFill>
                  <a:srgbClr val="8D31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28"/>
              <p:cNvSpPr/>
              <p:nvPr/>
            </p:nvSpPr>
            <p:spPr>
              <a:xfrm>
                <a:off x="5833490" y="6701281"/>
                <a:ext cx="11239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36525">
                    <a:moveTo>
                      <a:pt x="103847" y="0"/>
                    </a:moveTo>
                    <a:lnTo>
                      <a:pt x="0" y="88290"/>
                    </a:lnTo>
                    <a:lnTo>
                      <a:pt x="112179" y="136055"/>
                    </a:lnTo>
                    <a:lnTo>
                      <a:pt x="103847" y="0"/>
                    </a:lnTo>
                    <a:close/>
                  </a:path>
                </a:pathLst>
              </a:custGeom>
              <a:solidFill>
                <a:srgbClr val="8D31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410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978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sz="2800" b="0" spc="65" dirty="0">
                <a:latin typeface="Arial"/>
                <a:cs typeface="Arial"/>
              </a:rPr>
              <a:t>Running time analysis of </a:t>
            </a:r>
            <a:r>
              <a:rPr lang="en-US" sz="2800" b="0" spc="65" dirty="0" err="1">
                <a:latin typeface="Arial"/>
                <a:cs typeface="Arial"/>
              </a:rPr>
              <a:t>Insertsort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6400" y="1295400"/>
            <a:ext cx="10747768" cy="2036601"/>
            <a:chOff x="211253" y="3657600"/>
            <a:chExt cx="10747768" cy="2036601"/>
          </a:xfrm>
        </p:grpSpPr>
        <p:sp>
          <p:nvSpPr>
            <p:cNvPr id="12" name="文本框 11"/>
            <p:cNvSpPr txBox="1"/>
            <p:nvPr/>
          </p:nvSpPr>
          <p:spPr>
            <a:xfrm>
              <a:off x="766027" y="3657600"/>
              <a:ext cx="2727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Sorting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253" y="4136215"/>
              <a:ext cx="10747768" cy="1557986"/>
            </a:xfrm>
            <a:prstGeom prst="rect">
              <a:avLst/>
            </a:prstGeom>
          </p:spPr>
        </p:pic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549400" y="3657600"/>
            <a:ext cx="8001000" cy="4191000"/>
            <a:chOff x="336" y="720"/>
            <a:chExt cx="5040" cy="2640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768"/>
              <a:ext cx="4992" cy="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888" y="720"/>
              <a:ext cx="1488" cy="2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85900" y="7848600"/>
            <a:ext cx="9512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i="1" baseline="-25000" dirty="0">
                <a:solidFill>
                  <a:srgbClr val="333399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the number of times the while loop test in line 5 is executed for the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value. 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340600" y="3581400"/>
            <a:ext cx="2149475" cy="38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cost       times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64190"/>
              </p:ext>
            </p:extLst>
          </p:nvPr>
        </p:nvGraphicFramePr>
        <p:xfrm>
          <a:off x="8520113" y="5365750"/>
          <a:ext cx="725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公式" r:id="rId5" imgW="469800" imgH="304560" progId="Equation.3">
                  <p:embed/>
                </p:oleObj>
              </mc:Choice>
              <mc:Fallback>
                <p:oleObj name="公式" r:id="rId5" imgW="469800" imgH="304560" progId="Equation.3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365750"/>
                        <a:ext cx="7254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264400" y="3960813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kumimoji="1" lang="en-US" altLang="zh-CN" sz="2000" baseline="-2500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331200" y="3954463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n</a:t>
            </a:r>
            <a:endParaRPr kumimoji="1" lang="en-US" altLang="zh-CN" sz="2000" baseline="-25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264400" y="429895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kumimoji="1" lang="en-US" altLang="zh-CN" sz="2000" baseline="-2500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8331200" y="432117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n-1</a:t>
            </a:r>
            <a:endParaRPr kumimoji="1" lang="en-US" altLang="zh-CN" sz="2000" baseline="-25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264400" y="467995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endParaRPr kumimoji="1" lang="en-US" altLang="zh-CN" sz="2000" baseline="-25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8331200" y="4673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n-1</a:t>
            </a:r>
            <a:endParaRPr kumimoji="1" lang="en-US" altLang="zh-CN" sz="2000" baseline="-25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7264400" y="4970463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kumimoji="1" lang="en-US" altLang="zh-CN" sz="2000" baseline="-25000">
                <a:solidFill>
                  <a:srgbClr val="0000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8331200" y="499268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n-1</a:t>
            </a:r>
            <a:endParaRPr kumimoji="1" lang="en-US" altLang="zh-CN" sz="2000" baseline="-25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7264400" y="53943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kumimoji="1" lang="en-US" altLang="zh-CN" sz="2000" baseline="-25000">
                <a:solidFill>
                  <a:srgbClr val="000000"/>
                </a:solidFill>
                <a:latin typeface="Tahoma" panose="020B0604030504040204" pitchFamily="34" charset="0"/>
              </a:rPr>
              <a:t>5</a:t>
            </a:r>
          </a:p>
        </p:txBody>
      </p: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1473200" y="4362450"/>
            <a:ext cx="8305800" cy="3333750"/>
            <a:chOff x="288" y="1164"/>
            <a:chExt cx="5232" cy="2100"/>
          </a:xfrm>
        </p:grpSpPr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88" y="1164"/>
              <a:ext cx="5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88" y="1374"/>
              <a:ext cx="5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88" y="1575"/>
              <a:ext cx="5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88" y="1788"/>
              <a:ext cx="5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288" y="2103"/>
              <a:ext cx="5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288" y="2490"/>
              <a:ext cx="5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288" y="2877"/>
              <a:ext cx="5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88" y="3264"/>
              <a:ext cx="5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3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26102"/>
              </p:ext>
            </p:extLst>
          </p:nvPr>
        </p:nvGraphicFramePr>
        <p:xfrm>
          <a:off x="8304213" y="5902325"/>
          <a:ext cx="1157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公式" r:id="rId7" imgW="749160" imgH="304560" progId="Equation.3">
                  <p:embed/>
                </p:oleObj>
              </mc:Choice>
              <mc:Fallback>
                <p:oleObj name="公式" r:id="rId7" imgW="749160" imgH="304560" progId="Equation.3">
                  <p:embed/>
                  <p:pic>
                    <p:nvPicPr>
                      <p:cNvPr id="164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5902325"/>
                        <a:ext cx="1157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264400" y="59309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kumimoji="1" lang="en-US" altLang="zh-CN" sz="2000" baseline="-2500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</a:p>
        </p:txBody>
      </p:sp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135671"/>
              </p:ext>
            </p:extLst>
          </p:nvPr>
        </p:nvGraphicFramePr>
        <p:xfrm>
          <a:off x="8304213" y="6540500"/>
          <a:ext cx="1157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公式" r:id="rId9" imgW="749160" imgH="304560" progId="Equation.3">
                  <p:embed/>
                </p:oleObj>
              </mc:Choice>
              <mc:Fallback>
                <p:oleObj name="公式" r:id="rId9" imgW="749160" imgH="304560" progId="Equation.3">
                  <p:embed/>
                  <p:pic>
                    <p:nvPicPr>
                      <p:cNvPr id="164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6540500"/>
                        <a:ext cx="1157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7264400" y="656907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kumimoji="1" lang="en-US" altLang="zh-CN" sz="2000" baseline="-25000">
                <a:solidFill>
                  <a:srgbClr val="000000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7264400" y="7162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kumimoji="1" lang="en-US" altLang="zh-CN" sz="2000" baseline="-25000">
                <a:solidFill>
                  <a:srgbClr val="000000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8331200" y="71850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n-1</a:t>
            </a:r>
            <a:endParaRPr kumimoji="1" lang="en-US" altLang="zh-CN" sz="2000" baseline="-25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473200" y="8701249"/>
            <a:ext cx="96809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Note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When a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for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or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loop exits in the usual way (i.e., due to the test in the loop header), the test is executed one time more than the loop body. </a:t>
            </a:r>
          </a:p>
        </p:txBody>
      </p:sp>
    </p:spTree>
    <p:extLst>
      <p:ext uri="{BB962C8B-B14F-4D97-AF65-F5344CB8AC3E}">
        <p14:creationId xmlns:p14="http://schemas.microsoft.com/office/powerpoint/2010/main" val="33774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5" grpId="0"/>
      <p:bldP spid="37" grpId="0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978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b="0" spc="65" dirty="0">
                <a:latin typeface="Arial"/>
                <a:cs typeface="Arial"/>
              </a:rPr>
              <a:t>Running time analysis of </a:t>
            </a:r>
            <a:r>
              <a:rPr lang="en-US" altLang="zh-CN" sz="2800" b="0" spc="65" dirty="0" err="1">
                <a:latin typeface="Arial"/>
                <a:cs typeface="Arial"/>
              </a:rPr>
              <a:t>Insertsort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825500" y="1181187"/>
            <a:ext cx="12204700" cy="2204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ts val="4210"/>
              </a:lnSpc>
              <a:spcBef>
                <a:spcPts val="9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spc="75" dirty="0">
                <a:latin typeface="Trebuchet MS"/>
                <a:cs typeface="Trebuchet MS"/>
              </a:rPr>
              <a:t>Input size</a:t>
            </a:r>
          </a:p>
          <a:p>
            <a:pPr marL="355600" indent="-342900">
              <a:lnSpc>
                <a:spcPts val="4210"/>
              </a:lnSpc>
              <a:spcBef>
                <a:spcPts val="9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400" spc="75" dirty="0">
                <a:latin typeface="Trebuchet MS"/>
                <a:cs typeface="Trebuchet MS"/>
              </a:rPr>
              <a:t>Running time</a:t>
            </a:r>
          </a:p>
          <a:p>
            <a:pPr marL="355600" indent="-342900">
              <a:lnSpc>
                <a:spcPts val="4210"/>
              </a:lnSpc>
              <a:spcBef>
                <a:spcPts val="9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</a:pPr>
            <a:endParaRPr lang="en-US" sz="2400" spc="50" dirty="0">
              <a:solidFill>
                <a:srgbClr val="C00000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ts val="4210"/>
              </a:lnSpc>
              <a:spcBef>
                <a:spcPts val="9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58" y="2338650"/>
            <a:ext cx="8587528" cy="387089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5" name="矩形 14"/>
          <p:cNvSpPr/>
          <p:nvPr/>
        </p:nvSpPr>
        <p:spPr>
          <a:xfrm>
            <a:off x="7416800" y="2338650"/>
            <a:ext cx="3015586" cy="387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716677" y="3305416"/>
            <a:ext cx="3206606" cy="1456285"/>
            <a:chOff x="9716677" y="3305416"/>
            <a:chExt cx="3206606" cy="1456285"/>
          </a:xfrm>
        </p:grpSpPr>
        <p:grpSp>
          <p:nvGrpSpPr>
            <p:cNvPr id="21" name="组合 20"/>
            <p:cNvGrpSpPr/>
            <p:nvPr/>
          </p:nvGrpSpPr>
          <p:grpSpPr>
            <a:xfrm rot="1028657">
              <a:off x="9716677" y="4014642"/>
              <a:ext cx="345515" cy="747059"/>
              <a:chOff x="9485274" y="3984668"/>
              <a:chExt cx="345515" cy="747059"/>
            </a:xfrm>
          </p:grpSpPr>
          <p:sp>
            <p:nvSpPr>
              <p:cNvPr id="19" name="object 135"/>
              <p:cNvSpPr/>
              <p:nvPr/>
            </p:nvSpPr>
            <p:spPr>
              <a:xfrm>
                <a:off x="9538646" y="3984668"/>
                <a:ext cx="292143" cy="651999"/>
              </a:xfrm>
              <a:custGeom>
                <a:avLst/>
                <a:gdLst/>
                <a:ahLst/>
                <a:cxnLst/>
                <a:rect l="l" t="t" r="r" b="b"/>
                <a:pathLst>
                  <a:path w="869950" h="1553209">
                    <a:moveTo>
                      <a:pt x="869587" y="0"/>
                    </a:moveTo>
                    <a:lnTo>
                      <a:pt x="6205" y="1541533"/>
                    </a:lnTo>
                    <a:lnTo>
                      <a:pt x="0" y="1552614"/>
                    </a:lnTo>
                  </a:path>
                </a:pathLst>
              </a:custGeom>
              <a:ln w="25399">
                <a:solidFill>
                  <a:srgbClr val="8D31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36"/>
              <p:cNvSpPr/>
              <p:nvPr/>
            </p:nvSpPr>
            <p:spPr>
              <a:xfrm>
                <a:off x="9485274" y="4595202"/>
                <a:ext cx="11303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113029" h="136525">
                    <a:moveTo>
                      <a:pt x="6388" y="0"/>
                    </a:moveTo>
                    <a:lnTo>
                      <a:pt x="0" y="136169"/>
                    </a:lnTo>
                    <a:lnTo>
                      <a:pt x="112763" y="59575"/>
                    </a:lnTo>
                    <a:lnTo>
                      <a:pt x="6388" y="0"/>
                    </a:lnTo>
                    <a:close/>
                  </a:path>
                </a:pathLst>
              </a:custGeom>
              <a:solidFill>
                <a:srgbClr val="8D31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34"/>
            <p:cNvSpPr txBox="1"/>
            <p:nvPr/>
          </p:nvSpPr>
          <p:spPr>
            <a:xfrm>
              <a:off x="9980205" y="3305416"/>
              <a:ext cx="2943078" cy="770852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 marL="12700" marR="5080">
                <a:lnSpc>
                  <a:spcPct val="104200"/>
                </a:lnSpc>
                <a:spcBef>
                  <a:spcPts val="20"/>
                </a:spcBef>
              </a:pPr>
              <a:r>
                <a:rPr lang="en-US" sz="1600" i="1" spc="70" dirty="0">
                  <a:solidFill>
                    <a:srgbClr val="8D3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600" i="1" spc="70" baseline="-16000" dirty="0">
                  <a:solidFill>
                    <a:srgbClr val="8D3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600" spc="70" dirty="0">
                  <a:solidFill>
                    <a:srgbClr val="8D3124"/>
                  </a:solidFill>
                  <a:latin typeface="Trebuchet MS"/>
                  <a:cs typeface="Trebuchet MS"/>
                </a:rPr>
                <a:t>: the number of times the while loop test is executed for that value of </a:t>
              </a:r>
              <a:r>
                <a:rPr lang="en-US" sz="1600" i="1" spc="70" dirty="0">
                  <a:solidFill>
                    <a:srgbClr val="8D3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600" spc="70" dirty="0">
                  <a:solidFill>
                    <a:srgbClr val="8D3124"/>
                  </a:solidFill>
                  <a:latin typeface="Trebuchet MS"/>
                  <a:cs typeface="Trebuchet MS"/>
                </a:rPr>
                <a:t> </a:t>
              </a:r>
              <a:endParaRPr sz="1600" dirty="0">
                <a:latin typeface="Trebuchet MS"/>
                <a:cs typeface="Trebuchet MS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6324600"/>
            <a:ext cx="10540911" cy="254410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2431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978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b="0" spc="65" dirty="0">
                <a:latin typeface="Arial"/>
                <a:cs typeface="Arial"/>
              </a:rPr>
              <a:t>Running time analysis of </a:t>
            </a:r>
            <a:r>
              <a:rPr lang="en-US" altLang="zh-CN" sz="2800" b="0" spc="65" dirty="0" err="1">
                <a:latin typeface="Arial"/>
                <a:cs typeface="Arial"/>
              </a:rPr>
              <a:t>Insertsort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951557"/>
            <a:ext cx="9770698" cy="2358212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33" name="组合 32"/>
          <p:cNvGrpSpPr/>
          <p:nvPr/>
        </p:nvGrpSpPr>
        <p:grpSpPr>
          <a:xfrm>
            <a:off x="757150" y="2286000"/>
            <a:ext cx="7916831" cy="2838463"/>
            <a:chOff x="757150" y="2286000"/>
            <a:chExt cx="7916831" cy="2838463"/>
          </a:xfrm>
        </p:grpSpPr>
        <p:sp>
          <p:nvSpPr>
            <p:cNvPr id="23" name="左弧形箭头 22"/>
            <p:cNvSpPr/>
            <p:nvPr/>
          </p:nvSpPr>
          <p:spPr>
            <a:xfrm>
              <a:off x="757150" y="2286000"/>
              <a:ext cx="370841" cy="1974968"/>
            </a:xfrm>
            <a:prstGeom prst="curvedRightArrow">
              <a:avLst>
                <a:gd name="adj1" fmla="val 9164"/>
                <a:gd name="adj2" fmla="val 38759"/>
                <a:gd name="adj3" fmla="val 32205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572" y="3456002"/>
              <a:ext cx="664557" cy="253019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1333111" y="3855254"/>
              <a:ext cx="7340870" cy="1269209"/>
              <a:chOff x="1333111" y="3855254"/>
              <a:chExt cx="7340870" cy="1269209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3111" y="3855254"/>
                <a:ext cx="7340870" cy="1073775"/>
              </a:xfrm>
              <a:prstGeom prst="rect">
                <a:avLst/>
              </a:prstGeom>
              <a:effectLst>
                <a:softEdge rad="127000"/>
              </a:effectLst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2400" y="4805340"/>
                <a:ext cx="848301" cy="319123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5289" y="4863578"/>
                <a:ext cx="254491" cy="165622"/>
              </a:xfrm>
              <a:prstGeom prst="rect">
                <a:avLst/>
              </a:prstGeom>
            </p:spPr>
          </p:pic>
        </p:grpSp>
      </p:grpSp>
      <p:grpSp>
        <p:nvGrpSpPr>
          <p:cNvPr id="35" name="组合 34"/>
          <p:cNvGrpSpPr/>
          <p:nvPr/>
        </p:nvGrpSpPr>
        <p:grpSpPr>
          <a:xfrm>
            <a:off x="635000" y="2292300"/>
            <a:ext cx="9385135" cy="7100528"/>
            <a:chOff x="635000" y="2292300"/>
            <a:chExt cx="9385135" cy="7100528"/>
          </a:xfrm>
        </p:grpSpPr>
        <p:sp>
          <p:nvSpPr>
            <p:cNvPr id="24" name="左弧形箭头 23"/>
            <p:cNvSpPr/>
            <p:nvPr/>
          </p:nvSpPr>
          <p:spPr>
            <a:xfrm>
              <a:off x="635000" y="2292300"/>
              <a:ext cx="499761" cy="4565699"/>
            </a:xfrm>
            <a:prstGeom prst="curvedRightArrow">
              <a:avLst>
                <a:gd name="adj1" fmla="val 9164"/>
                <a:gd name="adj2" fmla="val 38759"/>
                <a:gd name="adj3" fmla="val 2077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01" y="5728773"/>
              <a:ext cx="658460" cy="251495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1137682" y="6257082"/>
              <a:ext cx="8882453" cy="3135746"/>
              <a:chOff x="1137682" y="6257082"/>
              <a:chExt cx="8882453" cy="3135746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7682" y="6257082"/>
                <a:ext cx="8882453" cy="2649244"/>
              </a:xfrm>
              <a:prstGeom prst="rect">
                <a:avLst/>
              </a:prstGeom>
              <a:effectLst>
                <a:softEdge rad="127000"/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9000" y="9100329"/>
                <a:ext cx="254491" cy="165622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6200" y="8973452"/>
                <a:ext cx="1693633" cy="419376"/>
              </a:xfrm>
              <a:prstGeom prst="rect">
                <a:avLst/>
              </a:prstGeom>
            </p:spPr>
          </p:pic>
        </p:grpSp>
      </p:grpSp>
      <p:sp>
        <p:nvSpPr>
          <p:cNvPr id="19" name="object 134"/>
          <p:cNvSpPr txBox="1"/>
          <p:nvPr/>
        </p:nvSpPr>
        <p:spPr>
          <a:xfrm>
            <a:off x="1940071" y="3311790"/>
            <a:ext cx="8587777" cy="45070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lang="en-US" sz="2800" b="1" i="1" spc="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best-case running time</a:t>
            </a:r>
            <a:r>
              <a:rPr lang="zh-CN" altLang="en-US" sz="2800" b="1" i="1" spc="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i="1" spc="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linear function of n</a:t>
            </a:r>
            <a:r>
              <a:rPr lang="en-US" altLang="zh-CN" sz="2800" b="1" i="1" spc="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b="1" dirty="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  <p:sp>
        <p:nvSpPr>
          <p:cNvPr id="20" name="object 134"/>
          <p:cNvSpPr txBox="1"/>
          <p:nvPr/>
        </p:nvSpPr>
        <p:spPr>
          <a:xfrm>
            <a:off x="1940070" y="5645298"/>
            <a:ext cx="9210530" cy="45070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lang="en-US" sz="2800" b="1" i="1" spc="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worst-case running time</a:t>
            </a:r>
            <a:r>
              <a:rPr lang="zh-CN" altLang="en-US" sz="2800" b="1" i="1" spc="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i="1" spc="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quadratic function of n</a:t>
            </a:r>
            <a:r>
              <a:rPr lang="en-US" altLang="zh-CN" sz="2800" b="1" i="1" spc="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b="1" dirty="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07860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163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45" dirty="0">
                <a:latin typeface="Arial"/>
                <a:cs typeface="Arial"/>
              </a:rPr>
              <a:t>Worst-case</a:t>
            </a:r>
            <a:r>
              <a:rPr sz="2800" b="0" spc="15" dirty="0">
                <a:latin typeface="Arial"/>
                <a:cs typeface="Arial"/>
              </a:rPr>
              <a:t> </a:t>
            </a:r>
            <a:r>
              <a:rPr sz="2800" b="0" spc="-5" dirty="0"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333500"/>
            <a:ext cx="11036300" cy="312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200"/>
              </a:lnSpc>
              <a:spcBef>
                <a:spcPts val="100"/>
              </a:spcBef>
              <a:tabLst>
                <a:tab pos="1891030" algn="l"/>
              </a:tabLst>
            </a:pPr>
            <a:r>
              <a:rPr sz="2400" spc="85" dirty="0">
                <a:solidFill>
                  <a:srgbClr val="0048AA"/>
                </a:solidFill>
                <a:latin typeface="Trebuchet MS"/>
                <a:cs typeface="Trebuchet MS"/>
              </a:rPr>
              <a:t>Worst</a:t>
            </a:r>
            <a:r>
              <a:rPr lang="en-US" sz="2400" spc="40" dirty="0">
                <a:solidFill>
                  <a:srgbClr val="0048AA"/>
                </a:solidFill>
                <a:latin typeface="Trebuchet MS"/>
                <a:cs typeface="Trebuchet MS"/>
              </a:rPr>
              <a:t>-</a:t>
            </a:r>
            <a:r>
              <a:rPr sz="2400" spc="55" dirty="0">
                <a:solidFill>
                  <a:srgbClr val="0048AA"/>
                </a:solidFill>
                <a:latin typeface="Trebuchet MS"/>
                <a:cs typeface="Trebuchet MS"/>
              </a:rPr>
              <a:t>case</a:t>
            </a:r>
            <a:r>
              <a:rPr lang="en-US" sz="2400" spc="55" dirty="0">
                <a:solidFill>
                  <a:srgbClr val="0048AA"/>
                </a:solidFill>
                <a:latin typeface="Trebuchet MS"/>
                <a:cs typeface="Trebuchet MS"/>
              </a:rPr>
              <a:t> running time</a:t>
            </a:r>
            <a:r>
              <a:rPr sz="2400" spc="55" dirty="0">
                <a:solidFill>
                  <a:srgbClr val="0048AA"/>
                </a:solidFill>
                <a:latin typeface="Trebuchet MS"/>
                <a:cs typeface="Trebuchet MS"/>
              </a:rPr>
              <a:t>.	</a:t>
            </a:r>
            <a:r>
              <a:rPr lang="en-US" sz="2400" b="1" spc="55" dirty="0">
                <a:solidFill>
                  <a:srgbClr val="FF0000"/>
                </a:solidFill>
                <a:latin typeface="Trebuchet MS"/>
                <a:cs typeface="Trebuchet MS"/>
              </a:rPr>
              <a:t>the longest running time for any input of size </a:t>
            </a:r>
            <a:r>
              <a:rPr lang="en-US" sz="2400" b="1" i="1" spc="5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lang="en-US" sz="2400" b="1" spc="5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</a:p>
          <a:p>
            <a:pPr marL="12700" algn="just">
              <a:lnSpc>
                <a:spcPts val="2615"/>
              </a:lnSpc>
              <a:spcBef>
                <a:spcPts val="100"/>
              </a:spcBef>
              <a:tabLst>
                <a:tab pos="1891030" algn="l"/>
              </a:tabLst>
            </a:pPr>
            <a:r>
              <a:rPr sz="2400" spc="160" dirty="0">
                <a:latin typeface="Trebuchet MS"/>
                <a:cs typeface="Trebuchet MS"/>
              </a:rPr>
              <a:t>Running </a:t>
            </a:r>
            <a:r>
              <a:rPr sz="2400" spc="55" dirty="0">
                <a:latin typeface="Trebuchet MS"/>
                <a:cs typeface="Trebuchet MS"/>
              </a:rPr>
              <a:t>time </a:t>
            </a:r>
            <a:r>
              <a:rPr sz="2400" spc="90" dirty="0">
                <a:latin typeface="Trebuchet MS"/>
                <a:cs typeface="Trebuchet MS"/>
              </a:rPr>
              <a:t>guarantee </a:t>
            </a:r>
            <a:r>
              <a:rPr sz="2400" spc="75" dirty="0">
                <a:latin typeface="Trebuchet MS"/>
                <a:cs typeface="Trebuchet MS"/>
              </a:rPr>
              <a:t>for </a:t>
            </a:r>
            <a:r>
              <a:rPr sz="2400" spc="140" dirty="0">
                <a:solidFill>
                  <a:srgbClr val="8D3124"/>
                </a:solidFill>
                <a:latin typeface="Trebuchet MS"/>
                <a:cs typeface="Trebuchet MS"/>
              </a:rPr>
              <a:t>any </a:t>
            </a:r>
            <a:r>
              <a:rPr sz="2400" spc="95" dirty="0">
                <a:solidFill>
                  <a:srgbClr val="8D3124"/>
                </a:solidFill>
                <a:latin typeface="Trebuchet MS"/>
                <a:cs typeface="Trebuchet MS"/>
              </a:rPr>
              <a:t>input </a:t>
            </a:r>
            <a:r>
              <a:rPr sz="2400" spc="85" dirty="0">
                <a:latin typeface="Trebuchet MS"/>
                <a:cs typeface="Trebuchet MS"/>
              </a:rPr>
              <a:t>of </a:t>
            </a:r>
            <a:r>
              <a:rPr sz="2400" spc="130" dirty="0">
                <a:latin typeface="Trebuchet MS"/>
                <a:cs typeface="Trebuchet MS"/>
              </a:rPr>
              <a:t>size</a:t>
            </a:r>
            <a:r>
              <a:rPr lang="en-US" sz="2400" spc="130" dirty="0">
                <a:latin typeface="Trebuchet MS"/>
                <a:cs typeface="Trebuchet MS"/>
              </a:rPr>
              <a:t> </a:t>
            </a:r>
            <a:r>
              <a:rPr sz="2400" spc="-455" dirty="0">
                <a:latin typeface="Trebuchet MS"/>
                <a:cs typeface="Trebuchet MS"/>
              </a:rPr>
              <a:t> </a:t>
            </a:r>
            <a:r>
              <a:rPr sz="2400" i="1" spc="-6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482600" indent="-342900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spc="65" dirty="0">
                <a:latin typeface="Trebuchet MS"/>
                <a:cs typeface="Trebuchet MS"/>
              </a:rPr>
              <a:t>The worst-case running time of an algorithm gives us </a:t>
            </a:r>
            <a:r>
              <a:rPr lang="en-US" sz="2400" b="1" spc="65" dirty="0">
                <a:solidFill>
                  <a:srgbClr val="FF0000"/>
                </a:solidFill>
                <a:latin typeface="Trebuchet MS"/>
                <a:cs typeface="Trebuchet MS"/>
              </a:rPr>
              <a:t>an upper bound </a:t>
            </a:r>
            <a:r>
              <a:rPr lang="en-US" sz="2400" spc="65" dirty="0">
                <a:latin typeface="Trebuchet MS"/>
                <a:cs typeface="Trebuchet MS"/>
              </a:rPr>
              <a:t>on the running time for any input.</a:t>
            </a:r>
          </a:p>
          <a:p>
            <a:pPr marL="482600" indent="-3429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spc="65" dirty="0">
                <a:latin typeface="Trebuchet MS"/>
                <a:cs typeface="Trebuchet MS"/>
              </a:rPr>
              <a:t>For some algorithms, </a:t>
            </a:r>
            <a:r>
              <a:rPr lang="en-US" sz="2400" b="1" spc="65" dirty="0">
                <a:solidFill>
                  <a:srgbClr val="FF0000"/>
                </a:solidFill>
                <a:latin typeface="Trebuchet MS"/>
                <a:cs typeface="Trebuchet MS"/>
              </a:rPr>
              <a:t>the worst case occurs fairly often</a:t>
            </a:r>
            <a:r>
              <a:rPr lang="en-US" sz="2400" spc="6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4826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spc="120" dirty="0">
                <a:latin typeface="Trebuchet MS"/>
                <a:cs typeface="Trebuchet MS"/>
              </a:rPr>
              <a:t>The </a:t>
            </a:r>
            <a:r>
              <a:rPr lang="en-US" sz="2400" b="1" spc="120" dirty="0">
                <a:solidFill>
                  <a:srgbClr val="FF0000"/>
                </a:solidFill>
                <a:latin typeface="Trebuchet MS"/>
                <a:cs typeface="Trebuchet MS"/>
              </a:rPr>
              <a:t>“average case” is often roughly as bad as the worst case</a:t>
            </a:r>
            <a:r>
              <a:rPr lang="en-US" sz="2400" spc="120" dirty="0">
                <a:latin typeface="Trebuchet MS"/>
                <a:cs typeface="Trebuchet MS"/>
              </a:rPr>
              <a:t>. Generally captures efficiency in practice</a:t>
            </a:r>
            <a:r>
              <a:rPr sz="2400" spc="3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800100" y="4876800"/>
            <a:ext cx="108451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sz="2400" spc="105" dirty="0">
                <a:solidFill>
                  <a:srgbClr val="0048AA"/>
                </a:solidFill>
                <a:latin typeface="Trebuchet MS"/>
                <a:cs typeface="Trebuchet MS"/>
              </a:rPr>
              <a:t>Also.	</a:t>
            </a:r>
            <a:r>
              <a:rPr sz="2400" b="1" spc="95" dirty="0">
                <a:solidFill>
                  <a:srgbClr val="C00000"/>
                </a:solidFill>
                <a:latin typeface="Trebuchet MS"/>
                <a:cs typeface="Trebuchet MS"/>
              </a:rPr>
              <a:t>Average-case analysis</a:t>
            </a:r>
            <a:r>
              <a:rPr sz="2400" spc="95" dirty="0">
                <a:latin typeface="Trebuchet MS"/>
                <a:cs typeface="Trebuchet MS"/>
              </a:rPr>
              <a:t>, </a:t>
            </a:r>
            <a:r>
              <a:rPr lang="en-US" sz="2400" spc="95" dirty="0">
                <a:latin typeface="Trebuchet MS"/>
                <a:cs typeface="Trebuchet MS"/>
              </a:rPr>
              <a:t>probabilistic analysis, amortized analysis, </a:t>
            </a:r>
            <a:r>
              <a:rPr sz="2400" spc="145" dirty="0">
                <a:latin typeface="Trebuchet MS"/>
                <a:cs typeface="Trebuchet MS"/>
              </a:rPr>
              <a:t>smoothed </a:t>
            </a:r>
            <a:r>
              <a:rPr sz="2400" spc="95" dirty="0">
                <a:latin typeface="Trebuchet MS"/>
                <a:cs typeface="Trebuchet MS"/>
              </a:rPr>
              <a:t>analysis, </a:t>
            </a:r>
            <a:r>
              <a:rPr lang="en-US" sz="2400" spc="95" dirty="0">
                <a:latin typeface="Trebuchet MS"/>
                <a:cs typeface="Trebuchet MS"/>
              </a:rPr>
              <a:t>and </a:t>
            </a:r>
            <a:r>
              <a:rPr sz="2400" spc="75" dirty="0">
                <a:latin typeface="Trebuchet MS"/>
                <a:cs typeface="Trebuchet MS"/>
              </a:rPr>
              <a:t>competitive </a:t>
            </a:r>
            <a:r>
              <a:rPr sz="2400" spc="95" dirty="0">
                <a:latin typeface="Trebuchet MS"/>
                <a:cs typeface="Trebuchet MS"/>
              </a:rPr>
              <a:t>analysis,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...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656" y="142372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2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163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45" dirty="0">
                <a:latin typeface="Arial"/>
                <a:cs typeface="Arial"/>
              </a:rPr>
              <a:t>O</a:t>
            </a:r>
            <a:r>
              <a:rPr sz="2800" b="0" spc="-45" dirty="0">
                <a:latin typeface="Arial"/>
                <a:cs typeface="Arial"/>
              </a:rPr>
              <a:t>r</a:t>
            </a:r>
            <a:r>
              <a:rPr lang="en-US" sz="2800" b="0" spc="-45" dirty="0">
                <a:latin typeface="Arial"/>
                <a:cs typeface="Arial"/>
              </a:rPr>
              <a:t>der of growth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019149"/>
            <a:ext cx="10502900" cy="453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1891030" algn="l"/>
              </a:tabLst>
            </a:pPr>
            <a:r>
              <a:rPr lang="en-US" sz="2400" spc="85" dirty="0">
                <a:solidFill>
                  <a:srgbClr val="0048AA"/>
                </a:solidFill>
                <a:latin typeface="Trebuchet MS"/>
                <a:cs typeface="Trebuchet MS"/>
              </a:rPr>
              <a:t>Ignore </a:t>
            </a:r>
            <a:r>
              <a:rPr lang="en-US" sz="2400" spc="85" dirty="0">
                <a:latin typeface="Trebuchet MS"/>
                <a:cs typeface="Trebuchet MS"/>
              </a:rPr>
              <a:t>the actual cost of each statement by abstract cost </a:t>
            </a:r>
            <a:r>
              <a:rPr lang="en-US" sz="2400"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spc="85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1891030" algn="l"/>
              </a:tabLst>
            </a:pPr>
            <a:endParaRPr lang="en-US" altLang="zh-CN" sz="2400" spc="85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1891030" algn="l"/>
              </a:tabLst>
            </a:pPr>
            <a:endParaRPr lang="en-US" altLang="zh-CN" sz="2400" spc="85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1891030" algn="l"/>
              </a:tabLst>
            </a:pPr>
            <a:r>
              <a:rPr lang="en-US" altLang="zh-CN" sz="2400" spc="85" dirty="0">
                <a:solidFill>
                  <a:srgbClr val="0048AA"/>
                </a:solidFill>
                <a:latin typeface="Trebuchet MS"/>
                <a:cs typeface="Trebuchet MS"/>
              </a:rPr>
              <a:t>Ignore </a:t>
            </a:r>
            <a:r>
              <a:rPr lang="en-US" altLang="zh-CN" sz="2400" spc="85" dirty="0">
                <a:latin typeface="Trebuchet MS"/>
                <a:cs typeface="Trebuchet MS"/>
              </a:rPr>
              <a:t>the abstract cost </a:t>
            </a:r>
            <a:r>
              <a:rPr lang="en-US" altLang="zh-CN" sz="2400" i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spc="85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1891030" algn="l"/>
              </a:tabLst>
            </a:pPr>
            <a:endParaRPr lang="en-US" sz="2400" spc="85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1891030" algn="l"/>
              </a:tabLst>
            </a:pPr>
            <a:r>
              <a:rPr lang="en-US" altLang="zh-CN" sz="2400" spc="85" dirty="0">
                <a:solidFill>
                  <a:srgbClr val="0048AA"/>
                </a:solidFill>
                <a:latin typeface="Trebuchet MS"/>
                <a:cs typeface="Trebuchet MS"/>
              </a:rPr>
              <a:t>Ignore </a:t>
            </a:r>
            <a:r>
              <a:rPr lang="en-US" altLang="zh-CN" sz="2400" spc="85" dirty="0">
                <a:latin typeface="Trebuchet MS"/>
                <a:cs typeface="Trebuchet MS"/>
              </a:rPr>
              <a:t>the lower-order terms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1891030" algn="l"/>
              </a:tabLst>
            </a:pPr>
            <a:endParaRPr lang="en-US" altLang="zh-CN" sz="2400" spc="85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1891030" algn="l"/>
              </a:tabLst>
            </a:pPr>
            <a:r>
              <a:rPr lang="en-US" altLang="zh-CN" sz="2400" spc="85" dirty="0">
                <a:solidFill>
                  <a:srgbClr val="0048AA"/>
                </a:solidFill>
                <a:latin typeface="Trebuchet MS"/>
                <a:cs typeface="Trebuchet MS"/>
              </a:rPr>
              <a:t>Ignore </a:t>
            </a:r>
            <a:r>
              <a:rPr lang="en-US" sz="2400" spc="85" dirty="0">
                <a:latin typeface="Trebuchet MS"/>
                <a:cs typeface="Trebuchet MS"/>
              </a:rPr>
              <a:t>the leading term’s constant coefficient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746" y="6194961"/>
            <a:ext cx="750188" cy="39675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1632446"/>
            <a:ext cx="7340871" cy="122109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40" name="组合 39"/>
          <p:cNvGrpSpPr/>
          <p:nvPr/>
        </p:nvGrpSpPr>
        <p:grpSpPr>
          <a:xfrm>
            <a:off x="5130800" y="2600211"/>
            <a:ext cx="6858000" cy="1165460"/>
            <a:chOff x="5130800" y="2600211"/>
            <a:chExt cx="6858000" cy="116546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5599" y="3346295"/>
              <a:ext cx="1693633" cy="419376"/>
            </a:xfrm>
            <a:prstGeom prst="rect">
              <a:avLst/>
            </a:prstGeom>
            <a:effectLst>
              <a:softEdge rad="31750"/>
            </a:effectLst>
          </p:spPr>
        </p:pic>
        <p:cxnSp>
          <p:nvCxnSpPr>
            <p:cNvPr id="23" name="直接连接符 22"/>
            <p:cNvCxnSpPr/>
            <p:nvPr/>
          </p:nvCxnSpPr>
          <p:spPr>
            <a:xfrm>
              <a:off x="5130800" y="3031550"/>
              <a:ext cx="6858000" cy="1159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9916840" y="2600211"/>
              <a:ext cx="0" cy="676389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5511800" y="3771702"/>
            <a:ext cx="6477000" cy="1057281"/>
            <a:chOff x="5511800" y="3771702"/>
            <a:chExt cx="6477000" cy="105728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6600" y="4379498"/>
              <a:ext cx="555942" cy="449485"/>
            </a:xfrm>
            <a:prstGeom prst="rect">
              <a:avLst/>
            </a:prstGeom>
            <a:effectLst>
              <a:softEdge rad="63500"/>
            </a:effectLst>
          </p:spPr>
        </p:pic>
        <p:cxnSp>
          <p:nvCxnSpPr>
            <p:cNvPr id="29" name="直接连接符 28"/>
            <p:cNvCxnSpPr/>
            <p:nvPr/>
          </p:nvCxnSpPr>
          <p:spPr>
            <a:xfrm flipV="1">
              <a:off x="5511800" y="4133509"/>
              <a:ext cx="6477000" cy="1216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9916840" y="3771702"/>
              <a:ext cx="0" cy="676389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026400" y="4882027"/>
            <a:ext cx="3962400" cy="986442"/>
            <a:chOff x="8026400" y="4882027"/>
            <a:chExt cx="3962400" cy="98644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41264" y="5416987"/>
              <a:ext cx="351152" cy="451482"/>
            </a:xfrm>
            <a:prstGeom prst="rect">
              <a:avLst/>
            </a:prstGeom>
            <a:effectLst>
              <a:softEdge rad="63500"/>
            </a:effectLst>
          </p:spPr>
        </p:pic>
        <p:grpSp>
          <p:nvGrpSpPr>
            <p:cNvPr id="42" name="组合 41"/>
            <p:cNvGrpSpPr/>
            <p:nvPr/>
          </p:nvGrpSpPr>
          <p:grpSpPr>
            <a:xfrm>
              <a:off x="8026400" y="4882027"/>
              <a:ext cx="3962400" cy="558999"/>
              <a:chOff x="8026400" y="4882027"/>
              <a:chExt cx="3962400" cy="558999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V="1">
                <a:off x="8026400" y="5236042"/>
                <a:ext cx="3962400" cy="518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9916840" y="4882027"/>
                <a:ext cx="0" cy="5589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58800" y="152400"/>
            <a:ext cx="567334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685800" indent="-6858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Required Textbook—</a:t>
            </a:r>
            <a:r>
              <a:rPr lang="zh-CN" altLang="en-US" sz="32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教材</a:t>
            </a:r>
            <a:r>
              <a:rPr lang="en-US" altLang="zh-CN" sz="32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:</a:t>
            </a:r>
            <a:endParaRPr lang="zh-CN" altLang="en-US" sz="3200" dirty="0">
              <a:latin typeface="DejaVu Serif" panose="02060603050605020204" pitchFamily="18" charset="0"/>
              <a:ea typeface="文鼎习字体" pitchFamily="33" charset="-122"/>
              <a:cs typeface="DejaVu Serif" panose="020606030506050202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8256" y="4442234"/>
            <a:ext cx="10583549" cy="988060"/>
            <a:chOff x="1244600" y="1237994"/>
            <a:chExt cx="10583549" cy="988060"/>
          </a:xfrm>
        </p:grpSpPr>
        <p:sp>
          <p:nvSpPr>
            <p:cNvPr id="2" name="文本框 1"/>
            <p:cNvSpPr txBox="1"/>
            <p:nvPr/>
          </p:nvSpPr>
          <p:spPr>
            <a:xfrm>
              <a:off x="1244600" y="1237994"/>
              <a:ext cx="97397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Clr>
                  <a:srgbClr val="00B05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800" dirty="0"/>
                <a:t>Kleinberg and </a:t>
              </a:r>
              <a:r>
                <a:rPr lang="en-US" altLang="zh-CN" sz="2800" dirty="0" err="1"/>
                <a:t>Tardos</a:t>
              </a:r>
              <a:r>
                <a:rPr lang="en-US" altLang="zh-CN" sz="2800" dirty="0"/>
                <a:t>, </a:t>
              </a:r>
              <a:r>
                <a:rPr lang="en-US" altLang="zh-CN" sz="2800" i="1" dirty="0">
                  <a:solidFill>
                    <a:srgbClr val="C00000"/>
                  </a:solidFill>
                </a:rPr>
                <a:t>Algorithm Design</a:t>
              </a:r>
              <a:r>
                <a:rPr lang="en-US" altLang="zh-CN" sz="2800" dirty="0"/>
                <a:t>, Addison Wesley, 2006</a:t>
              </a:r>
              <a:endParaRPr lang="zh-CN" altLang="en-US" sz="2800" dirty="0">
                <a:latin typeface="DejaVu Sans Light" panose="020B0203030804020204" pitchFamily="34" charset="0"/>
                <a:cs typeface="DejaVu Sans Light" panose="020B0203030804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93549" y="1702834"/>
              <a:ext cx="10134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B050"/>
                </a:buClr>
                <a:buFont typeface="Arial" panose="020B0604020202020204" pitchFamily="34" charset="0"/>
                <a:buChar char="•"/>
              </a:pPr>
              <a:r>
                <a:rPr lang="en-US" altLang="zh-CN" sz="2800" dirty="0"/>
                <a:t>Cornell</a:t>
              </a:r>
              <a:endParaRPr lang="zh-CN" altLang="en-US" sz="2800" dirty="0"/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58800" y="2743200"/>
            <a:ext cx="4549643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685800" indent="-6858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References—</a:t>
            </a:r>
            <a:r>
              <a:rPr lang="zh-CN" altLang="en-US" sz="32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参考书</a:t>
            </a:r>
            <a:r>
              <a:rPr lang="en-US" altLang="zh-CN" sz="32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:</a:t>
            </a:r>
            <a:endParaRPr lang="zh-CN" altLang="en-US" sz="3200" dirty="0">
              <a:latin typeface="DejaVu Serif" panose="02060603050605020204" pitchFamily="18" charset="0"/>
              <a:ea typeface="文鼎习字体" pitchFamily="33" charset="-122"/>
              <a:cs typeface="DejaVu Serif" panose="020606030506050202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4600" y="5410200"/>
            <a:ext cx="11089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Dasgupta</a:t>
            </a:r>
            <a:r>
              <a:rPr lang="en-US" altLang="zh-CN" sz="2800" dirty="0"/>
              <a:t>, Papadimitriou, and </a:t>
            </a:r>
            <a:r>
              <a:rPr lang="en-US" altLang="zh-CN" sz="2800" dirty="0" err="1"/>
              <a:t>Vazirani</a:t>
            </a:r>
            <a:r>
              <a:rPr lang="en-US" altLang="zh-CN" sz="2800" dirty="0"/>
              <a:t>, </a:t>
            </a:r>
            <a:r>
              <a:rPr lang="en-US" altLang="zh-CN" sz="2800" i="1" dirty="0">
                <a:solidFill>
                  <a:srgbClr val="C00000"/>
                </a:solidFill>
              </a:rPr>
              <a:t>Algorithms</a:t>
            </a:r>
            <a:r>
              <a:rPr lang="en-US" altLang="zh-CN" sz="2800" dirty="0"/>
              <a:t>, McGraw-Hill, 2007</a:t>
            </a:r>
            <a:endParaRPr lang="zh-CN" altLang="en-US" sz="2800" dirty="0">
              <a:latin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3549" y="5860105"/>
            <a:ext cx="1013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UC Berkeley</a:t>
            </a:r>
            <a:endParaRPr lang="zh-CN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193652" y="908437"/>
            <a:ext cx="11709548" cy="1832526"/>
            <a:chOff x="1244600" y="6415986"/>
            <a:chExt cx="10583549" cy="1832526"/>
          </a:xfrm>
        </p:grpSpPr>
        <p:sp>
          <p:nvSpPr>
            <p:cNvPr id="20" name="文本框 19"/>
            <p:cNvSpPr txBox="1"/>
            <p:nvPr/>
          </p:nvSpPr>
          <p:spPr>
            <a:xfrm>
              <a:off x="1244600" y="6415986"/>
              <a:ext cx="99569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00B05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800" dirty="0"/>
                <a:t>Cormen, </a:t>
              </a:r>
              <a:r>
                <a:rPr lang="en-US" altLang="zh-CN" sz="2800" dirty="0" err="1"/>
                <a:t>Leiserson</a:t>
              </a:r>
              <a:r>
                <a:rPr lang="en-US" altLang="zh-CN" sz="2800" dirty="0"/>
                <a:t>, </a:t>
              </a:r>
              <a:r>
                <a:rPr lang="en-US" altLang="zh-CN" sz="2800" dirty="0" err="1"/>
                <a:t>Rivest</a:t>
              </a:r>
              <a:r>
                <a:rPr lang="en-US" altLang="zh-CN" sz="2800" dirty="0"/>
                <a:t>, Stein, 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Introduction to Algorithms</a:t>
              </a:r>
              <a:r>
                <a:rPr lang="en-US" altLang="zh-CN" sz="2800" dirty="0"/>
                <a:t>, </a:t>
              </a:r>
            </a:p>
            <a:p>
              <a:r>
                <a:rPr lang="en-US" altLang="zh-CN" sz="2800" dirty="0"/>
                <a:t>      McGraw Hill/MIT Press</a:t>
              </a:r>
            </a:p>
            <a:p>
              <a:endParaRPr lang="zh-CN" altLang="en-US" sz="2800" dirty="0">
                <a:latin typeface="DejaVu Sans Light" panose="020B0203030804020204" pitchFamily="34" charset="0"/>
                <a:cs typeface="DejaVu Sans Light" panose="020B0203030804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93549" y="7294405"/>
              <a:ext cx="101346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B050"/>
                </a:buClr>
                <a:buFont typeface="Arial" panose="020B0604020202020204" pitchFamily="34" charset="0"/>
                <a:buChar char="•"/>
              </a:pPr>
              <a:r>
                <a:rPr lang="en-US" altLang="zh-CN" sz="2800" dirty="0"/>
                <a:t>Bible!  MIT</a:t>
              </a:r>
            </a:p>
            <a:p>
              <a:pPr marL="285750" indent="-285750">
                <a:buClr>
                  <a:srgbClr val="00B050"/>
                </a:buClr>
                <a:buFont typeface="Arial" panose="020B0604020202020204" pitchFamily="34" charset="0"/>
                <a:buChar char="•"/>
              </a:pPr>
              <a:r>
                <a:rPr lang="en-US" altLang="zh-CN" sz="2800" b="1">
                  <a:solidFill>
                    <a:srgbClr val="C00000"/>
                  </a:solidFill>
                </a:rPr>
                <a:t>3</a:t>
              </a:r>
              <a:r>
                <a:rPr lang="en-US" altLang="zh-CN" sz="2800" b="1" baseline="30000">
                  <a:solidFill>
                    <a:srgbClr val="C00000"/>
                  </a:solidFill>
                </a:rPr>
                <a:t>rd</a:t>
              </a:r>
              <a:r>
                <a:rPr lang="en-US" altLang="zh-CN" sz="2800" b="1">
                  <a:solidFill>
                    <a:srgbClr val="C00000"/>
                  </a:solidFill>
                </a:rPr>
                <a:t>  edition</a:t>
              </a:r>
              <a:endParaRPr lang="zh-CN" altLang="en-US" sz="2800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600" y="6400800"/>
            <a:ext cx="1093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/>
              <a:t>Steven S. </a:t>
            </a:r>
            <a:r>
              <a:rPr lang="en-US" altLang="zh-CN" sz="2800" dirty="0" err="1"/>
              <a:t>Skiena</a:t>
            </a:r>
            <a:r>
              <a:rPr lang="en-US" altLang="zh-CN" sz="2800" dirty="0"/>
              <a:t>, </a:t>
            </a:r>
            <a:r>
              <a:rPr lang="en-US" altLang="zh-CN" sz="2800" i="1" dirty="0">
                <a:solidFill>
                  <a:srgbClr val="C00000"/>
                </a:solidFill>
              </a:rPr>
              <a:t>The Algorithm Design Manual</a:t>
            </a:r>
            <a:r>
              <a:rPr lang="en-US" altLang="zh-CN" sz="2800" dirty="0"/>
              <a:t>, 2nd Ed., Springer, 2008</a:t>
            </a:r>
            <a:endParaRPr lang="zh-CN" altLang="en-US" sz="2800" dirty="0">
              <a:latin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38256" y="3334365"/>
            <a:ext cx="10674344" cy="988060"/>
            <a:chOff x="1244600" y="1237994"/>
            <a:chExt cx="10674344" cy="988060"/>
          </a:xfrm>
        </p:grpSpPr>
        <p:sp>
          <p:nvSpPr>
            <p:cNvPr id="14" name="文本框 13"/>
            <p:cNvSpPr txBox="1"/>
            <p:nvPr/>
          </p:nvSpPr>
          <p:spPr>
            <a:xfrm>
              <a:off x="1244600" y="1237994"/>
              <a:ext cx="10674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00B05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sz="2800" dirty="0"/>
                <a:t>M.H. </a:t>
              </a:r>
              <a:r>
                <a:rPr lang="en-US" altLang="zh-CN" sz="2800" dirty="0" err="1"/>
                <a:t>Alsuwaiyel</a:t>
              </a:r>
              <a:r>
                <a:rPr lang="en-US" altLang="zh-CN" sz="2800" dirty="0"/>
                <a:t> , </a:t>
              </a:r>
              <a:r>
                <a:rPr lang="en-US" altLang="zh-CN" sz="2800" i="1" dirty="0">
                  <a:solidFill>
                    <a:srgbClr val="C00000"/>
                  </a:solidFill>
                </a:rPr>
                <a:t>Algorithm Design Techniques and Analysis</a:t>
              </a:r>
              <a:r>
                <a:rPr lang="en-US" altLang="zh-CN" sz="2800" dirty="0"/>
                <a:t>, 2003</a:t>
              </a:r>
              <a:endParaRPr lang="zh-CN" altLang="en-US" sz="2800" dirty="0">
                <a:latin typeface="DejaVu Sans Light" panose="020B0203030804020204" pitchFamily="34" charset="0"/>
                <a:cs typeface="DejaVu Sans Light" panose="020B0203030804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93549" y="1702834"/>
              <a:ext cx="10134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B050"/>
                </a:buClr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电子工业出版社</a:t>
              </a: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58800" y="6973926"/>
            <a:ext cx="518603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685800" indent="-6858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Open courses &amp; MOOC</a:t>
            </a:r>
            <a:r>
              <a:rPr lang="en-US" altLang="zh-CN" sz="3200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:</a:t>
            </a:r>
            <a:endParaRPr lang="zh-CN" altLang="en-US" sz="3200" dirty="0">
              <a:latin typeface="DejaVu Serif" panose="02060603050605020204" pitchFamily="18" charset="0"/>
              <a:ea typeface="文鼎习字体" pitchFamily="33" charset="-122"/>
              <a:cs typeface="DejaVu Serif" panose="020606030506050202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3652" y="7613809"/>
            <a:ext cx="1101628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DejaVu Sans Light" panose="020B0203030804020204" pitchFamily="34" charset="0"/>
                <a:cs typeface="DejaVu Sans Light" panose="020B0203030804020204" pitchFamily="34" charset="0"/>
              </a:rPr>
              <a:t>麻省理工学院公开课：算法导论</a:t>
            </a:r>
            <a:r>
              <a:rPr lang="en-US" altLang="zh-CN" sz="2800" b="1" dirty="0">
                <a:solidFill>
                  <a:srgbClr val="C00000"/>
                </a:solidFill>
                <a:latin typeface="DejaVu Sans Light" panose="020B0203030804020204" pitchFamily="34" charset="0"/>
                <a:cs typeface="DejaVu Sans Light" panose="020B0203030804020204" pitchFamily="34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hlinkClick r:id="rId2"/>
              </a:rPr>
              <a:t>https://open.163.com/newview/movie/courseintro?newurl=M6UTT5U0I</a:t>
            </a:r>
            <a:endParaRPr lang="en-US" altLang="zh-CN" sz="2800" b="1" i="1" dirty="0">
              <a:solidFill>
                <a:srgbClr val="C00000"/>
              </a:solidFill>
            </a:endParaRPr>
          </a:p>
          <a:p>
            <a:pPr marL="457200" indent="-457200">
              <a:spcBef>
                <a:spcPts val="12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C00000"/>
                </a:solidFill>
                <a:latin typeface="DejaVu Sans Light" panose="020B0203030804020204" pitchFamily="34" charset="0"/>
                <a:cs typeface="DejaVu Sans Light" panose="020B0203030804020204" pitchFamily="34" charset="0"/>
              </a:rPr>
              <a:t>其它大学的慕课资源，算法设计与分析等课程</a:t>
            </a:r>
            <a:endParaRPr lang="zh-CN" altLang="en-US" sz="2800" dirty="0">
              <a:latin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7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68400" y="1143000"/>
            <a:ext cx="11353800" cy="7378943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330200" algn="l"/>
              </a:tabLst>
            </a:pPr>
            <a:r>
              <a:rPr lang="en-US" sz="3000" spc="-114" dirty="0">
                <a:latin typeface="Arial"/>
                <a:cs typeface="Arial"/>
              </a:rPr>
              <a:t>Study unifying principles and concepts of algorithm design</a:t>
            </a:r>
          </a:p>
          <a:p>
            <a:pPr marL="927100" lvl="1" indent="-457200">
              <a:lnSpc>
                <a:spcPct val="150000"/>
              </a:lnSpc>
              <a:spcBef>
                <a:spcPts val="1500"/>
              </a:spcBef>
              <a:buClr>
                <a:srgbClr val="92D050"/>
              </a:buClr>
              <a:buSzPct val="800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n-US" altLang="zh-CN" sz="2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Algorithmic problems form the heart of computer science </a:t>
            </a:r>
          </a:p>
          <a:p>
            <a:pPr marL="469900" indent="-457200">
              <a:lnSpc>
                <a:spcPct val="100000"/>
              </a:lnSpc>
              <a:spcBef>
                <a:spcPts val="15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330200" algn="l"/>
              </a:tabLst>
            </a:pPr>
            <a:r>
              <a:rPr lang="en-US" altLang="zh-CN" sz="3000" spc="-114" dirty="0">
                <a:latin typeface="Arial"/>
                <a:cs typeface="Arial"/>
              </a:rPr>
              <a:t>Polish our </a:t>
            </a:r>
            <a:r>
              <a:rPr lang="en-US" altLang="zh-CN" sz="3000" spc="-114" dirty="0">
                <a:solidFill>
                  <a:srgbClr val="FF0000"/>
                </a:solidFill>
                <a:latin typeface="Arial"/>
                <a:cs typeface="Arial"/>
              </a:rPr>
              <a:t>critical thinking </a:t>
            </a:r>
            <a:r>
              <a:rPr lang="en-US" altLang="zh-CN" sz="3000" spc="-114" dirty="0">
                <a:latin typeface="Arial"/>
                <a:cs typeface="Arial"/>
              </a:rPr>
              <a:t>and </a:t>
            </a:r>
            <a:r>
              <a:rPr lang="en-US" altLang="zh-CN" sz="3000" spc="-114" dirty="0">
                <a:solidFill>
                  <a:srgbClr val="FF0000"/>
                </a:solidFill>
                <a:latin typeface="Arial"/>
                <a:cs typeface="Arial"/>
              </a:rPr>
              <a:t>problem-solving</a:t>
            </a:r>
            <a:r>
              <a:rPr lang="en-US" altLang="zh-CN" sz="3000" spc="-114" dirty="0">
                <a:latin typeface="Arial"/>
                <a:cs typeface="Arial"/>
              </a:rPr>
              <a:t> technique</a:t>
            </a:r>
          </a:p>
          <a:p>
            <a:pPr marL="927100" lvl="1" indent="-457200">
              <a:lnSpc>
                <a:spcPct val="150000"/>
              </a:lnSpc>
              <a:spcBef>
                <a:spcPts val="1500"/>
              </a:spcBef>
              <a:buClr>
                <a:srgbClr val="92D050"/>
              </a:buClr>
              <a:buSzPct val="800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n-US" altLang="zh-CN" sz="2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Algorithmic problems tend to come bundled together with lots of messy, application-specific detail, some of it essential, some of it extraneous</a:t>
            </a:r>
          </a:p>
          <a:p>
            <a:pPr marL="927100" lvl="1" indent="-457200">
              <a:lnSpc>
                <a:spcPct val="150000"/>
              </a:lnSpc>
              <a:spcBef>
                <a:spcPts val="1500"/>
              </a:spcBef>
              <a:buClr>
                <a:srgbClr val="92D050"/>
              </a:buClr>
              <a:buSzPct val="800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n-US" altLang="zh-CN" sz="2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Two fundamental components</a:t>
            </a:r>
          </a:p>
          <a:p>
            <a:pPr marL="1384300" lvl="2" indent="-457200">
              <a:lnSpc>
                <a:spcPct val="150000"/>
              </a:lnSpc>
              <a:spcBef>
                <a:spcPts val="15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ü"/>
              <a:tabLst>
                <a:tab pos="330200" algn="l"/>
              </a:tabLst>
            </a:pPr>
            <a:r>
              <a:rPr lang="en-US" altLang="zh-CN" sz="2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Get to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the mathematically clean core </a:t>
            </a:r>
            <a:r>
              <a:rPr lang="en-US" altLang="zh-CN" sz="2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 a problem</a:t>
            </a:r>
          </a:p>
          <a:p>
            <a:pPr marL="1384300" lvl="2" indent="-457200">
              <a:lnSpc>
                <a:spcPct val="150000"/>
              </a:lnSpc>
              <a:spcBef>
                <a:spcPts val="15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ü"/>
              <a:tabLst>
                <a:tab pos="330200" algn="l"/>
              </a:tabLst>
            </a:pPr>
            <a:r>
              <a:rPr lang="en-US" altLang="zh-CN" sz="2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Identify the appropriate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algorithm design techniques </a:t>
            </a:r>
            <a:r>
              <a:rPr lang="en-US" altLang="zh-CN" sz="24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based on the structure of the problem</a:t>
            </a:r>
          </a:p>
          <a:p>
            <a:pPr marL="927100" lvl="1" indent="-457200">
              <a:lnSpc>
                <a:spcPts val="1500"/>
              </a:lnSpc>
              <a:spcBef>
                <a:spcPts val="1500"/>
              </a:spcBef>
              <a:buClr>
                <a:srgbClr val="92D050"/>
              </a:buClr>
              <a:buFont typeface="Arial" panose="020B0604020202020204" pitchFamily="34" charset="0"/>
              <a:buChar char="•"/>
              <a:tabLst>
                <a:tab pos="330200" algn="l"/>
              </a:tabLst>
            </a:pPr>
            <a:endParaRPr lang="en-US" altLang="zh-CN" sz="2400" spc="-5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469900" lvl="1">
              <a:spcBef>
                <a:spcPts val="1500"/>
              </a:spcBef>
              <a:tabLst>
                <a:tab pos="330200" algn="l"/>
              </a:tabLst>
            </a:pPr>
            <a:endParaRPr sz="3000" dirty="0">
              <a:latin typeface="Arial"/>
              <a:cs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0200" y="304801"/>
            <a:ext cx="6781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spc="-300" dirty="0">
                <a:latin typeface="Tiger" panose="02070300020205020404" pitchFamily="18" charset="0"/>
              </a:rPr>
              <a:t>Course Objectives</a:t>
            </a:r>
            <a:r>
              <a:rPr lang="en-US" altLang="zh-CN" b="1" kern="0" spc="-300" dirty="0"/>
              <a:t>	</a:t>
            </a:r>
            <a:endParaRPr lang="en-US" altLang="zh-CN" b="1" kern="0" dirty="0"/>
          </a:p>
          <a:p>
            <a:endParaRPr lang="zh-CN" altLang="en-US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06400" y="1066800"/>
            <a:ext cx="11353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68400" y="1143000"/>
            <a:ext cx="11353800" cy="208422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69900" indent="-457200">
              <a:lnSpc>
                <a:spcPct val="13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330200" algn="l"/>
              </a:tabLst>
            </a:pPr>
            <a:r>
              <a:rPr lang="en-US" sz="3000" spc="-114" dirty="0">
                <a:latin typeface="Arial"/>
                <a:cs typeface="Arial"/>
              </a:rPr>
              <a:t>Data structures</a:t>
            </a:r>
          </a:p>
          <a:p>
            <a:pPr marL="469900" indent="-457200">
              <a:lnSpc>
                <a:spcPct val="13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330200" algn="l"/>
              </a:tabLst>
            </a:pPr>
            <a:r>
              <a:rPr lang="en-US" sz="3000" spc="-114" dirty="0">
                <a:latin typeface="Arial"/>
                <a:cs typeface="Arial"/>
              </a:rPr>
              <a:t>Discrete mathematics</a:t>
            </a:r>
          </a:p>
          <a:p>
            <a:pPr marL="469900" indent="-457200">
              <a:lnSpc>
                <a:spcPct val="13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330200" algn="l"/>
              </a:tabLst>
            </a:pPr>
            <a:r>
              <a:rPr lang="en-US" sz="3000" spc="-114" dirty="0">
                <a:latin typeface="Arial"/>
                <a:cs typeface="Arial"/>
              </a:rPr>
              <a:t>Computer programming in C, C++, Java, Python, etc.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0200" y="304801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spc="-300" dirty="0">
                <a:latin typeface="Tiger" panose="02070300020205020404" pitchFamily="18" charset="0"/>
              </a:rPr>
              <a:t>Course Prerequisites and Skeleton</a:t>
            </a:r>
            <a:endParaRPr lang="zh-CN" altLang="en-US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06400" y="1066800"/>
            <a:ext cx="11353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939800" y="3733800"/>
            <a:ext cx="9906000" cy="5323496"/>
            <a:chOff x="838200" y="2667000"/>
            <a:chExt cx="7010400" cy="38242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38400" y="2667000"/>
              <a:ext cx="1828800" cy="4572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019800" y="2667000"/>
              <a:ext cx="1828800" cy="4572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000125" y="3124200"/>
              <a:ext cx="4257675" cy="1600200"/>
              <a:chOff x="630" y="1968"/>
              <a:chExt cx="2682" cy="1008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630" y="2160"/>
                <a:ext cx="636" cy="816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Divide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&amp;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Conquer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1458" y="2160"/>
                <a:ext cx="450" cy="816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Greedy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100" y="2160"/>
                <a:ext cx="720" cy="816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Dynamic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Programming</a:t>
                </a: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240" cy="816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…</a:t>
                </a:r>
              </a:p>
            </p:txBody>
          </p:sp>
          <p:cxnSp>
            <p:nvCxnSpPr>
              <p:cNvPr id="14" name="AutoShape 12"/>
              <p:cNvCxnSpPr>
                <a:cxnSpLocks noChangeShapeType="1"/>
                <a:stCxn id="5" idx="2"/>
                <a:endCxn id="9" idx="0"/>
              </p:cNvCxnSpPr>
              <p:nvPr/>
            </p:nvCxnSpPr>
            <p:spPr bwMode="auto">
              <a:xfrm flipH="1">
                <a:off x="948" y="1968"/>
                <a:ext cx="1164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13"/>
              <p:cNvCxnSpPr>
                <a:cxnSpLocks noChangeShapeType="1"/>
                <a:stCxn id="5" idx="2"/>
                <a:endCxn id="11" idx="0"/>
              </p:cNvCxnSpPr>
              <p:nvPr/>
            </p:nvCxnSpPr>
            <p:spPr bwMode="auto">
              <a:xfrm flipH="1">
                <a:off x="1683" y="1968"/>
                <a:ext cx="429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4"/>
              <p:cNvCxnSpPr>
                <a:cxnSpLocks noChangeShapeType="1"/>
                <a:stCxn id="5" idx="2"/>
                <a:endCxn id="12" idx="0"/>
              </p:cNvCxnSpPr>
              <p:nvPr/>
            </p:nvCxnSpPr>
            <p:spPr bwMode="auto">
              <a:xfrm>
                <a:off x="2112" y="1968"/>
                <a:ext cx="348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5"/>
              <p:cNvCxnSpPr>
                <a:cxnSpLocks noChangeShapeType="1"/>
                <a:stCxn id="5" idx="2"/>
                <a:endCxn id="13" idx="0"/>
              </p:cNvCxnSpPr>
              <p:nvPr/>
            </p:nvCxnSpPr>
            <p:spPr bwMode="auto">
              <a:xfrm>
                <a:off x="2112" y="1968"/>
                <a:ext cx="1080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942975" y="4724400"/>
              <a:ext cx="4543425" cy="1600200"/>
              <a:chOff x="594" y="2976"/>
              <a:chExt cx="2862" cy="1008"/>
            </a:xfrm>
          </p:grpSpPr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594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834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Q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1074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1338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A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S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1566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H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u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f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f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a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1806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124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A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C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3264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50000">
                    <a:srgbClr val="FF9900"/>
                  </a:gs>
                  <a:gs pos="100000">
                    <a:srgbClr val="FFCF01"/>
                  </a:gs>
                </a:gsLst>
                <a:lin ang="5400000" scaled="1"/>
              </a:gra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H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Arial" panose="020B0604020202020204" pitchFamily="34" charset="0"/>
                  </a:rPr>
                  <a:t>S</a:t>
                </a:r>
              </a:p>
            </p:txBody>
          </p:sp>
          <p:cxnSp>
            <p:nvCxnSpPr>
              <p:cNvPr id="30" name="AutoShape 28"/>
              <p:cNvCxnSpPr>
                <a:cxnSpLocks noChangeShapeType="1"/>
                <a:stCxn id="9" idx="2"/>
                <a:endCxn id="19" idx="0"/>
              </p:cNvCxnSpPr>
              <p:nvPr/>
            </p:nvCxnSpPr>
            <p:spPr bwMode="auto">
              <a:xfrm flipH="1">
                <a:off x="690" y="2976"/>
                <a:ext cx="258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29"/>
              <p:cNvCxnSpPr>
                <a:cxnSpLocks noChangeShapeType="1"/>
                <a:stCxn id="9" idx="2"/>
                <a:endCxn id="20" idx="0"/>
              </p:cNvCxnSpPr>
              <p:nvPr/>
            </p:nvCxnSpPr>
            <p:spPr bwMode="auto">
              <a:xfrm flipH="1">
                <a:off x="930" y="2976"/>
                <a:ext cx="18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30"/>
              <p:cNvCxnSpPr>
                <a:cxnSpLocks noChangeShapeType="1"/>
                <a:stCxn id="9" idx="2"/>
                <a:endCxn id="21" idx="0"/>
              </p:cNvCxnSpPr>
              <p:nvPr/>
            </p:nvCxnSpPr>
            <p:spPr bwMode="auto">
              <a:xfrm>
                <a:off x="948" y="2976"/>
                <a:ext cx="222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31"/>
              <p:cNvCxnSpPr>
                <a:cxnSpLocks noChangeShapeType="1"/>
                <a:stCxn id="11" idx="2"/>
                <a:endCxn id="22" idx="0"/>
              </p:cNvCxnSpPr>
              <p:nvPr/>
            </p:nvCxnSpPr>
            <p:spPr bwMode="auto">
              <a:xfrm flipH="1">
                <a:off x="1434" y="2976"/>
                <a:ext cx="249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32"/>
              <p:cNvCxnSpPr>
                <a:cxnSpLocks noChangeShapeType="1"/>
                <a:stCxn id="11" idx="2"/>
                <a:endCxn id="23" idx="0"/>
              </p:cNvCxnSpPr>
              <p:nvPr/>
            </p:nvCxnSpPr>
            <p:spPr bwMode="auto">
              <a:xfrm flipH="1">
                <a:off x="1662" y="2976"/>
                <a:ext cx="21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33"/>
              <p:cNvCxnSpPr>
                <a:cxnSpLocks noChangeShapeType="1"/>
                <a:stCxn id="11" idx="2"/>
                <a:endCxn id="24" idx="0"/>
              </p:cNvCxnSpPr>
              <p:nvPr/>
            </p:nvCxnSpPr>
            <p:spPr bwMode="auto">
              <a:xfrm>
                <a:off x="1683" y="2976"/>
                <a:ext cx="219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34"/>
              <p:cNvCxnSpPr>
                <a:cxnSpLocks noChangeShapeType="1"/>
                <a:stCxn id="12" idx="2"/>
                <a:endCxn id="25" idx="0"/>
              </p:cNvCxnSpPr>
              <p:nvPr/>
            </p:nvCxnSpPr>
            <p:spPr bwMode="auto">
              <a:xfrm flipH="1">
                <a:off x="2220" y="2976"/>
                <a:ext cx="240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35"/>
              <p:cNvCxnSpPr>
                <a:cxnSpLocks noChangeShapeType="1"/>
                <a:stCxn id="12" idx="2"/>
                <a:endCxn id="26" idx="0"/>
              </p:cNvCxnSpPr>
              <p:nvPr/>
            </p:nvCxnSpPr>
            <p:spPr bwMode="auto">
              <a:xfrm flipH="1">
                <a:off x="2448" y="2976"/>
                <a:ext cx="12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36"/>
              <p:cNvCxnSpPr>
                <a:cxnSpLocks noChangeShapeType="1"/>
                <a:stCxn id="12" idx="2"/>
                <a:endCxn id="27" idx="0"/>
              </p:cNvCxnSpPr>
              <p:nvPr/>
            </p:nvCxnSpPr>
            <p:spPr bwMode="auto">
              <a:xfrm>
                <a:off x="2460" y="2976"/>
                <a:ext cx="228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37"/>
              <p:cNvCxnSpPr>
                <a:cxnSpLocks noChangeShapeType="1"/>
                <a:stCxn id="13" idx="2"/>
                <a:endCxn id="29" idx="0"/>
              </p:cNvCxnSpPr>
              <p:nvPr/>
            </p:nvCxnSpPr>
            <p:spPr bwMode="auto">
              <a:xfrm flipH="1">
                <a:off x="3024" y="2976"/>
                <a:ext cx="168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38"/>
              <p:cNvCxnSpPr>
                <a:cxnSpLocks noChangeShapeType="1"/>
                <a:stCxn id="13" idx="2"/>
                <a:endCxn id="28" idx="0"/>
              </p:cNvCxnSpPr>
              <p:nvPr/>
            </p:nvCxnSpPr>
            <p:spPr bwMode="auto">
              <a:xfrm>
                <a:off x="3192" y="2976"/>
                <a:ext cx="168" cy="192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248400" y="3429000"/>
              <a:ext cx="381000" cy="12954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B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s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500" b="1" dirty="0" err="1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i</a:t>
              </a:r>
              <a:endParaRPr kumimoji="1"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endParaRP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c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7239000" y="3429000"/>
              <a:ext cx="381000" cy="12954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C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s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e</a:t>
              </a:r>
            </a:p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s</a:t>
              </a:r>
            </a:p>
          </p:txBody>
        </p:sp>
        <p:cxnSp>
          <p:nvCxnSpPr>
            <p:cNvPr id="43" name="AutoShape 41"/>
            <p:cNvCxnSpPr>
              <a:cxnSpLocks noChangeShapeType="1"/>
              <a:stCxn id="7" idx="2"/>
              <a:endCxn id="41" idx="0"/>
            </p:cNvCxnSpPr>
            <p:nvPr/>
          </p:nvCxnSpPr>
          <p:spPr bwMode="auto">
            <a:xfrm flipH="1">
              <a:off x="6438900" y="3124200"/>
              <a:ext cx="495300" cy="304800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42"/>
            <p:cNvCxnSpPr>
              <a:cxnSpLocks noChangeShapeType="1"/>
              <a:stCxn id="7" idx="2"/>
              <a:endCxn id="42" idx="0"/>
            </p:cNvCxnSpPr>
            <p:nvPr/>
          </p:nvCxnSpPr>
          <p:spPr bwMode="auto">
            <a:xfrm>
              <a:off x="6934200" y="3124200"/>
              <a:ext cx="495300" cy="304800"/>
            </a:xfrm>
            <a:prstGeom prst="straightConnector1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7453313" y="4724400"/>
              <a:ext cx="0" cy="144780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5715000" y="6172200"/>
              <a:ext cx="1752600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838200" y="6096000"/>
              <a:ext cx="4876800" cy="395288"/>
              <a:chOff x="192" y="3888"/>
              <a:chExt cx="3696" cy="249"/>
            </a:xfrm>
          </p:grpSpPr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>
                <a:off x="192" y="388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>
                <a:off x="3888" y="388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" name="AutoShape 48"/>
              <p:cNvCxnSpPr>
                <a:cxnSpLocks noChangeShapeType="1"/>
                <a:stCxn id="48" idx="1"/>
                <a:endCxn id="49" idx="1"/>
              </p:cNvCxnSpPr>
              <p:nvPr/>
            </p:nvCxnSpPr>
            <p:spPr bwMode="auto">
              <a:xfrm>
                <a:off x="192" y="4137"/>
                <a:ext cx="3696" cy="0"/>
              </a:xfrm>
              <a:prstGeom prst="straightConnector1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4826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9750" y="1097280"/>
            <a:ext cx="6362700" cy="8502328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章 算法的基本概念</a:t>
            </a:r>
          </a:p>
          <a:p>
            <a:r>
              <a:rPr lang="zh-CN" altLang="zh-CN" dirty="0"/>
              <a:t>（算法导论第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章，选讲部分内容）</a:t>
            </a:r>
          </a:p>
          <a:p>
            <a:r>
              <a:rPr lang="en-US" altLang="zh-CN" dirty="0"/>
              <a:t>1.1 </a:t>
            </a:r>
            <a:r>
              <a:rPr lang="zh-CN" altLang="zh-CN" dirty="0"/>
              <a:t>问题、算法的基本概念，算法和问题的关系。</a:t>
            </a:r>
          </a:p>
          <a:p>
            <a:r>
              <a:rPr lang="en-US" altLang="zh-CN" dirty="0"/>
              <a:t>1.2 </a:t>
            </a:r>
            <a:r>
              <a:rPr lang="zh-CN" altLang="zh-CN" dirty="0"/>
              <a:t>对算法的衡量，时间复杂性，空间复杂性（算法的复杂性）。</a:t>
            </a:r>
          </a:p>
          <a:p>
            <a:r>
              <a:rPr lang="en-US" altLang="zh-CN" dirty="0"/>
              <a:t>1.3 </a:t>
            </a:r>
            <a:r>
              <a:rPr lang="zh-CN" altLang="zh-CN" dirty="0"/>
              <a:t>函数的增长，渐进符号</a:t>
            </a:r>
            <a:r>
              <a:rPr lang="en-US" altLang="zh-CN" dirty="0"/>
              <a:t>O</a:t>
            </a:r>
            <a:r>
              <a:rPr lang="zh-CN" altLang="zh-CN" dirty="0"/>
              <a:t>，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zh-CN" altLang="zh-CN" dirty="0"/>
              <a:t>，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zh-CN" altLang="zh-CN" dirty="0"/>
              <a:t>。了解渐近符号</a:t>
            </a:r>
            <a:r>
              <a:rPr lang="en-US" altLang="zh-CN" dirty="0"/>
              <a:t>o</a:t>
            </a:r>
            <a:r>
              <a:rPr lang="zh-CN" altLang="zh-CN" dirty="0"/>
              <a:t>和</a:t>
            </a:r>
            <a:r>
              <a:rPr lang="en-US" altLang="zh-CN" dirty="0">
                <a:sym typeface="Symbol" panose="05050102010706020507" pitchFamily="18" charset="2"/>
              </a:rPr>
              <a:t>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1.4* </a:t>
            </a:r>
            <a:r>
              <a:rPr lang="zh-CN" altLang="zh-CN" dirty="0"/>
              <a:t>计算复杂性非常简单的、导入性的介绍（问题的复杂性）。</a:t>
            </a:r>
          </a:p>
          <a:p>
            <a:endParaRPr lang="en-US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章 分治法</a:t>
            </a:r>
          </a:p>
          <a:p>
            <a:r>
              <a:rPr lang="zh-CN" altLang="zh-CN" dirty="0"/>
              <a:t>（算法导论第</a:t>
            </a:r>
            <a:r>
              <a:rPr lang="en-US" altLang="zh-CN" dirty="0"/>
              <a:t>2.3</a:t>
            </a:r>
            <a:r>
              <a:rPr lang="zh-CN" altLang="zh-CN" dirty="0"/>
              <a:t>节（归并排序），第</a:t>
            </a:r>
            <a:r>
              <a:rPr lang="en-US" altLang="zh-CN" dirty="0"/>
              <a:t>4</a:t>
            </a:r>
            <a:r>
              <a:rPr lang="zh-CN" altLang="zh-CN" dirty="0"/>
              <a:t>章）</a:t>
            </a:r>
          </a:p>
          <a:p>
            <a:r>
              <a:rPr lang="en-US" altLang="zh-CN" dirty="0"/>
              <a:t>2.1 </a:t>
            </a:r>
            <a:r>
              <a:rPr lang="zh-CN" altLang="zh-CN" dirty="0"/>
              <a:t>分治法的基本思想，归并排序。</a:t>
            </a:r>
          </a:p>
          <a:p>
            <a:r>
              <a:rPr lang="en-US" altLang="zh-CN" dirty="0"/>
              <a:t>2.2 </a:t>
            </a:r>
            <a:r>
              <a:rPr lang="zh-CN" altLang="zh-CN" dirty="0"/>
              <a:t>最大子数组问题；</a:t>
            </a:r>
          </a:p>
          <a:p>
            <a:r>
              <a:rPr lang="en-US" altLang="zh-CN" dirty="0"/>
              <a:t>2.3* </a:t>
            </a:r>
            <a:r>
              <a:rPr lang="zh-CN" altLang="zh-CN" dirty="0"/>
              <a:t>斯特拉斯矩阵乘法。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章 动态规划</a:t>
            </a:r>
          </a:p>
          <a:p>
            <a:r>
              <a:rPr lang="zh-CN" altLang="zh-CN" dirty="0"/>
              <a:t>（算法导论第</a:t>
            </a:r>
            <a:r>
              <a:rPr lang="en-US" altLang="zh-CN" dirty="0"/>
              <a:t>15</a:t>
            </a:r>
            <a:r>
              <a:rPr lang="zh-CN" altLang="zh-CN" dirty="0"/>
              <a:t>章）</a:t>
            </a:r>
          </a:p>
          <a:p>
            <a:r>
              <a:rPr lang="en-US" altLang="zh-CN" dirty="0"/>
              <a:t>3.1 </a:t>
            </a:r>
            <a:r>
              <a:rPr lang="zh-CN" altLang="zh-CN" dirty="0"/>
              <a:t>通过钢条切割、矩阵链乘法的例子，引入动态规划的设计方法。</a:t>
            </a:r>
          </a:p>
          <a:p>
            <a:r>
              <a:rPr lang="en-US" altLang="zh-CN" dirty="0"/>
              <a:t>3.2 </a:t>
            </a:r>
            <a:r>
              <a:rPr lang="zh-CN" altLang="zh-CN" dirty="0"/>
              <a:t>动态规划原理，最优子结构性质，子问题重叠性质，设计和分析动态规划算法； 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最长公共子序列问题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 贪心法</a:t>
            </a:r>
          </a:p>
          <a:p>
            <a:r>
              <a:rPr lang="zh-CN" altLang="zh-CN" dirty="0"/>
              <a:t>（算法导论第</a:t>
            </a:r>
            <a:r>
              <a:rPr lang="en-US" altLang="zh-CN" dirty="0"/>
              <a:t>16</a:t>
            </a:r>
            <a:r>
              <a:rPr lang="zh-CN" altLang="zh-CN" dirty="0"/>
              <a:t>章）</a:t>
            </a:r>
          </a:p>
          <a:p>
            <a:r>
              <a:rPr lang="en-US" altLang="zh-CN" dirty="0"/>
              <a:t>4.1 </a:t>
            </a:r>
            <a:r>
              <a:rPr lang="zh-CN" altLang="zh-CN" dirty="0"/>
              <a:t>通过活动选择问题引入贪心算法。</a:t>
            </a:r>
          </a:p>
          <a:p>
            <a:r>
              <a:rPr lang="en-US" altLang="zh-CN" dirty="0"/>
              <a:t>4.2 </a:t>
            </a:r>
            <a:r>
              <a:rPr lang="zh-CN" altLang="zh-CN" dirty="0"/>
              <a:t>贪心算法原理，设计和分析贪心算法。</a:t>
            </a:r>
          </a:p>
          <a:p>
            <a:r>
              <a:rPr lang="en-US" altLang="zh-CN" dirty="0"/>
              <a:t>4.3 Dijkstra</a:t>
            </a:r>
            <a:r>
              <a:rPr lang="zh-CN" altLang="zh-CN" dirty="0"/>
              <a:t>的最短路算法。</a:t>
            </a:r>
          </a:p>
          <a:p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章 最短路问题</a:t>
            </a:r>
          </a:p>
          <a:p>
            <a:r>
              <a:rPr lang="zh-CN" altLang="zh-CN" dirty="0"/>
              <a:t>（算法导论第第</a:t>
            </a:r>
            <a:r>
              <a:rPr lang="en-US" altLang="zh-CN" dirty="0"/>
              <a:t>24</a:t>
            </a:r>
            <a:r>
              <a:rPr lang="zh-CN" altLang="zh-CN" dirty="0"/>
              <a:t>、</a:t>
            </a:r>
            <a:r>
              <a:rPr lang="en-US" altLang="zh-CN" dirty="0"/>
              <a:t>25</a:t>
            </a:r>
            <a:r>
              <a:rPr lang="zh-CN" altLang="zh-CN" dirty="0"/>
              <a:t>章）</a:t>
            </a:r>
          </a:p>
          <a:p>
            <a:r>
              <a:rPr lang="en-US" altLang="zh-CN" dirty="0"/>
              <a:t>5.1 Bellman-Ford</a:t>
            </a:r>
            <a:r>
              <a:rPr lang="zh-CN" altLang="zh-CN" dirty="0"/>
              <a:t>算法。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0200" y="304800"/>
            <a:ext cx="6781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spc="-300" dirty="0">
                <a:latin typeface="Tiger" panose="02070300020205020404" pitchFamily="18" charset="0"/>
              </a:rPr>
              <a:t>Course Outline</a:t>
            </a:r>
            <a:r>
              <a:rPr lang="en-US" altLang="zh-CN" b="1" kern="0" spc="-300" dirty="0"/>
              <a:t>	</a:t>
            </a:r>
            <a:endParaRPr lang="en-US" altLang="zh-CN" b="1" kern="0" dirty="0"/>
          </a:p>
          <a:p>
            <a:endParaRPr lang="zh-CN" altLang="en-US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06400" y="1066800"/>
            <a:ext cx="11353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6">
            <a:extLst>
              <a:ext uri="{FF2B5EF4-FFF2-40B4-BE49-F238E27FC236}">
                <a16:creationId xmlns:a16="http://schemas.microsoft.com/office/drawing/2014/main" id="{9E8925A3-24C8-4D66-8E58-BB6E21982F07}"/>
              </a:ext>
            </a:extLst>
          </p:cNvPr>
          <p:cNvSpPr txBox="1"/>
          <p:nvPr/>
        </p:nvSpPr>
        <p:spPr>
          <a:xfrm>
            <a:off x="7112000" y="1320725"/>
            <a:ext cx="5600700" cy="7394332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r>
              <a:rPr lang="en-US" altLang="zh-CN" dirty="0"/>
              <a:t>5.2 </a:t>
            </a:r>
            <a:r>
              <a:rPr lang="zh-CN" altLang="zh-CN" dirty="0"/>
              <a:t>基于边数分解的动态规划算法（第</a:t>
            </a:r>
            <a:r>
              <a:rPr lang="en-US" altLang="zh-CN" dirty="0"/>
              <a:t>25.1</a:t>
            </a:r>
            <a:r>
              <a:rPr lang="zh-CN" altLang="zh-CN" dirty="0"/>
              <a:t>节）。</a:t>
            </a:r>
          </a:p>
          <a:p>
            <a:r>
              <a:rPr lang="en-US" altLang="zh-CN" dirty="0"/>
              <a:t>5.3 </a:t>
            </a:r>
            <a:r>
              <a:rPr lang="zh-CN" altLang="zh-CN" dirty="0"/>
              <a:t>基于顶点编号分解的动态规划算法（第</a:t>
            </a:r>
            <a:r>
              <a:rPr lang="en-US" altLang="zh-CN" dirty="0"/>
              <a:t>25.2</a:t>
            </a:r>
            <a:r>
              <a:rPr lang="zh-CN" altLang="zh-CN" dirty="0"/>
              <a:t>节，</a:t>
            </a:r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zh-CN" altLang="zh-CN" dirty="0"/>
              <a:t>算法）。</a:t>
            </a:r>
          </a:p>
          <a:p>
            <a:endParaRPr lang="en-US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6</a:t>
            </a:r>
            <a:r>
              <a:rPr lang="zh-CN" altLang="zh-CN" dirty="0"/>
              <a:t>章 最大流问题</a:t>
            </a:r>
          </a:p>
          <a:p>
            <a:r>
              <a:rPr lang="zh-CN" altLang="zh-CN" dirty="0"/>
              <a:t>（算法导论第</a:t>
            </a:r>
            <a:r>
              <a:rPr lang="en-US" altLang="zh-CN" dirty="0"/>
              <a:t>26</a:t>
            </a:r>
            <a:r>
              <a:rPr lang="zh-CN" altLang="zh-CN" dirty="0"/>
              <a:t>章）</a:t>
            </a:r>
          </a:p>
          <a:p>
            <a:r>
              <a:rPr lang="en-US" altLang="zh-CN" dirty="0"/>
              <a:t>6.1 </a:t>
            </a:r>
            <a:r>
              <a:rPr lang="zh-CN" altLang="zh-CN" dirty="0"/>
              <a:t>流网络的基本概念</a:t>
            </a:r>
          </a:p>
          <a:p>
            <a:r>
              <a:rPr lang="en-US" altLang="zh-CN" dirty="0"/>
              <a:t>6.2 Ford-Fulkerson</a:t>
            </a:r>
            <a:r>
              <a:rPr lang="zh-CN" altLang="zh-CN" dirty="0"/>
              <a:t>算法（最大流的增广路算法）</a:t>
            </a:r>
          </a:p>
          <a:p>
            <a:r>
              <a:rPr lang="en-US" altLang="zh-CN" dirty="0"/>
              <a:t>6.3 </a:t>
            </a:r>
            <a:r>
              <a:rPr lang="zh-CN" altLang="zh-CN" dirty="0"/>
              <a:t>最大匹配问题（使用最大流解二分图上的最大匹配）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7</a:t>
            </a:r>
            <a:r>
              <a:rPr lang="zh-CN" altLang="zh-CN" dirty="0"/>
              <a:t>章 </a:t>
            </a:r>
            <a:r>
              <a:rPr lang="en-US" altLang="zh-CN" dirty="0"/>
              <a:t>NP</a:t>
            </a:r>
            <a:r>
              <a:rPr lang="zh-CN" altLang="zh-CN" dirty="0"/>
              <a:t>完全性</a:t>
            </a:r>
          </a:p>
          <a:p>
            <a:r>
              <a:rPr lang="zh-CN" altLang="zh-CN" dirty="0"/>
              <a:t>（算法导论第</a:t>
            </a:r>
            <a:r>
              <a:rPr lang="en-US" altLang="zh-CN" dirty="0"/>
              <a:t>34</a:t>
            </a:r>
            <a:r>
              <a:rPr lang="zh-CN" altLang="zh-CN" dirty="0"/>
              <a:t>章）</a:t>
            </a:r>
          </a:p>
          <a:p>
            <a:r>
              <a:rPr lang="en-US" altLang="zh-CN" dirty="0"/>
              <a:t>7.1 P</a:t>
            </a:r>
            <a:r>
              <a:rPr lang="zh-CN" altLang="zh-CN" dirty="0"/>
              <a:t>和</a:t>
            </a:r>
            <a:r>
              <a:rPr lang="en-US" altLang="zh-CN" dirty="0"/>
              <a:t>NP</a:t>
            </a:r>
            <a:r>
              <a:rPr lang="zh-CN" altLang="zh-CN" dirty="0"/>
              <a:t>的基本概念（多项式时间可解和多项式时间可验证）。</a:t>
            </a:r>
          </a:p>
          <a:p>
            <a:r>
              <a:rPr lang="en-US" altLang="zh-CN" dirty="0"/>
              <a:t>*</a:t>
            </a:r>
            <a:r>
              <a:rPr lang="zh-CN" altLang="zh-CN" dirty="0"/>
              <a:t>了解</a:t>
            </a:r>
            <a:r>
              <a:rPr lang="en-US" altLang="zh-CN" dirty="0"/>
              <a:t>P =? NP</a:t>
            </a:r>
            <a:r>
              <a:rPr lang="zh-CN" altLang="zh-CN" dirty="0"/>
              <a:t>的涵义。</a:t>
            </a:r>
          </a:p>
          <a:p>
            <a:r>
              <a:rPr lang="en-US" altLang="zh-CN" dirty="0"/>
              <a:t>7.2 </a:t>
            </a:r>
            <a:r>
              <a:rPr lang="zh-CN" altLang="zh-CN" dirty="0"/>
              <a:t>归约和</a:t>
            </a:r>
            <a:r>
              <a:rPr lang="en-US" altLang="zh-CN" dirty="0"/>
              <a:t>NP</a:t>
            </a:r>
            <a:r>
              <a:rPr lang="zh-CN" altLang="zh-CN" dirty="0"/>
              <a:t>完全性</a:t>
            </a:r>
          </a:p>
          <a:p>
            <a:r>
              <a:rPr lang="en-US" altLang="zh-CN" dirty="0"/>
              <a:t>*</a:t>
            </a:r>
            <a:r>
              <a:rPr lang="zh-CN" altLang="zh-CN" dirty="0"/>
              <a:t>提及性地简要介绍</a:t>
            </a:r>
            <a:r>
              <a:rPr lang="en-US" altLang="zh-CN" dirty="0"/>
              <a:t>Cook-Levin</a:t>
            </a:r>
            <a:r>
              <a:rPr lang="zh-CN" altLang="zh-CN" dirty="0"/>
              <a:t>定理（</a:t>
            </a:r>
            <a:r>
              <a:rPr lang="en-US" altLang="zh-CN" dirty="0"/>
              <a:t>SAT</a:t>
            </a:r>
            <a:r>
              <a:rPr lang="zh-CN" altLang="zh-CN" dirty="0"/>
              <a:t>问题是</a:t>
            </a:r>
            <a:r>
              <a:rPr lang="en-US" altLang="zh-CN" dirty="0"/>
              <a:t>NP</a:t>
            </a:r>
            <a:r>
              <a:rPr lang="zh-CN" altLang="zh-CN" dirty="0"/>
              <a:t>完全的），其证明过程不需要掌握。</a:t>
            </a:r>
          </a:p>
          <a:p>
            <a:r>
              <a:rPr lang="en-US" altLang="zh-CN" dirty="0"/>
              <a:t>7.3 NP</a:t>
            </a:r>
            <a:r>
              <a:rPr lang="zh-CN" altLang="zh-CN" dirty="0"/>
              <a:t>完全问题举例（团问题、顶点覆盖问题、子集和问题）</a:t>
            </a:r>
          </a:p>
          <a:p>
            <a:r>
              <a:rPr lang="en-US" altLang="zh-CN" dirty="0"/>
              <a:t>*</a:t>
            </a:r>
            <a:r>
              <a:rPr lang="zh-CN" altLang="zh-CN" dirty="0"/>
              <a:t>提及性地简要介绍哈密尔顿回路问题的</a:t>
            </a:r>
            <a:r>
              <a:rPr lang="en-US" altLang="zh-CN" dirty="0"/>
              <a:t>NP</a:t>
            </a:r>
            <a:r>
              <a:rPr lang="zh-CN" altLang="zh-CN" dirty="0"/>
              <a:t>完全性证明。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8</a:t>
            </a:r>
            <a:r>
              <a:rPr lang="zh-CN" altLang="zh-CN" dirty="0"/>
              <a:t>章 近似算法初步</a:t>
            </a:r>
          </a:p>
          <a:p>
            <a:r>
              <a:rPr lang="zh-CN" altLang="zh-CN" dirty="0"/>
              <a:t>（算法导论第</a:t>
            </a:r>
            <a:r>
              <a:rPr lang="en-US" altLang="zh-CN" dirty="0"/>
              <a:t>35</a:t>
            </a:r>
            <a:r>
              <a:rPr lang="zh-CN" altLang="zh-CN" dirty="0"/>
              <a:t>章）</a:t>
            </a:r>
          </a:p>
          <a:p>
            <a:r>
              <a:rPr lang="en-US" altLang="zh-CN" dirty="0"/>
              <a:t>8.1* </a:t>
            </a:r>
            <a:r>
              <a:rPr lang="zh-CN" altLang="zh-CN" dirty="0"/>
              <a:t>顶点覆盖问题的近似算法。</a:t>
            </a:r>
          </a:p>
          <a:p>
            <a:r>
              <a:rPr lang="en-US" altLang="zh-CN" dirty="0"/>
              <a:t>8.2 </a:t>
            </a:r>
            <a:r>
              <a:rPr lang="zh-CN" altLang="zh-CN" dirty="0"/>
              <a:t>度量</a:t>
            </a:r>
            <a:r>
              <a:rPr lang="en-US" altLang="zh-CN" dirty="0"/>
              <a:t>TSP</a:t>
            </a:r>
            <a:r>
              <a:rPr lang="zh-CN" altLang="zh-CN" dirty="0"/>
              <a:t>问题的近似算法和一般</a:t>
            </a:r>
            <a:r>
              <a:rPr lang="en-US" altLang="zh-CN" dirty="0"/>
              <a:t>TSP</a:t>
            </a:r>
            <a:r>
              <a:rPr lang="zh-CN" altLang="zh-CN" dirty="0"/>
              <a:t>问题的不可近似性。</a:t>
            </a:r>
          </a:p>
        </p:txBody>
      </p:sp>
    </p:spTree>
    <p:extLst>
      <p:ext uri="{BB962C8B-B14F-4D97-AF65-F5344CB8AC3E}">
        <p14:creationId xmlns:p14="http://schemas.microsoft.com/office/powerpoint/2010/main" val="6032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15950" y="2961620"/>
            <a:ext cx="6515100" cy="0"/>
          </a:xfrm>
          <a:custGeom>
            <a:avLst/>
            <a:gdLst/>
            <a:ahLst/>
            <a:cxnLst/>
            <a:rect l="l" t="t" r="r" b="b"/>
            <a:pathLst>
              <a:path w="6515100">
                <a:moveTo>
                  <a:pt x="0" y="0"/>
                </a:moveTo>
                <a:lnTo>
                  <a:pt x="6515100" y="0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971800"/>
            <a:ext cx="11658600" cy="6986528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5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tabLst>
                <a:tab pos="330200" algn="l"/>
              </a:tabLst>
            </a:pPr>
            <a:r>
              <a:rPr lang="en-US" sz="3000" spc="-114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CN" sz="3000" spc="-114" dirty="0"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en-US" sz="3000" spc="-114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27100" lvl="1" indent="-457200" algn="just">
              <a:spcBef>
                <a:spcPts val="1500"/>
              </a:spcBef>
              <a:buClr>
                <a:srgbClr val="92D050"/>
              </a:buClr>
              <a:buSzPct val="800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n-US" altLang="zh-CN" sz="2400" spc="-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sz="2400" b="1" i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zh-CN" sz="2400" spc="-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any well-defined </a:t>
            </a:r>
            <a:r>
              <a:rPr lang="en-US" altLang="zh-CN" sz="2400" i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procedure </a:t>
            </a:r>
            <a:r>
              <a:rPr lang="en-US" altLang="zh-CN" sz="2400" spc="-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takes some value, or set of values, as </a:t>
            </a:r>
            <a:r>
              <a:rPr lang="en-US" altLang="zh-CN" sz="2400" b="1" i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altLang="zh-CN" sz="2400" spc="-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produces some value, or set of values, as </a:t>
            </a:r>
            <a:r>
              <a:rPr lang="en-US" altLang="zh-CN" sz="2400" b="1" i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 </a:t>
            </a:r>
            <a:endParaRPr lang="en-US" altLang="zh-CN" sz="240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457200" algn="just">
              <a:spcBef>
                <a:spcPts val="1500"/>
              </a:spcBef>
              <a:buClr>
                <a:srgbClr val="92D050"/>
              </a:buClr>
              <a:buSzPct val="800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n-US" altLang="zh-CN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problem </a:t>
            </a:r>
            <a:r>
              <a:rPr lang="en-US" altLang="zh-CN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specifies in general terms the desired input/output relationship.</a:t>
            </a:r>
          </a:p>
          <a:p>
            <a:pPr marL="927100" lvl="1" indent="-457200" algn="just">
              <a:spcBef>
                <a:spcPts val="1500"/>
              </a:spcBef>
              <a:buClr>
                <a:srgbClr val="92D050"/>
              </a:buClr>
              <a:buSzPct val="800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n-US" altLang="zh-CN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sz="2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of a problem </a:t>
            </a:r>
            <a:r>
              <a:rPr lang="en-US" altLang="zh-CN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the input needed to compute a solution to the problem.</a:t>
            </a:r>
          </a:p>
          <a:p>
            <a:pPr marL="927100" lvl="1" indent="-457200" algn="just">
              <a:spcBef>
                <a:spcPts val="1500"/>
              </a:spcBef>
              <a:buClr>
                <a:srgbClr val="92D050"/>
              </a:buClr>
              <a:buSzPct val="800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n-US" altLang="zh-CN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algorithm is said to be </a:t>
            </a:r>
            <a:r>
              <a:rPr lang="en-US" altLang="zh-CN" sz="2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if, for every input instance, it halts with the correct output. We say that a correct algorithm </a:t>
            </a:r>
            <a:r>
              <a:rPr lang="en-US" altLang="zh-CN" sz="24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solves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given computational problem.</a:t>
            </a:r>
          </a:p>
          <a:p>
            <a:pPr marL="12700" algn="just">
              <a:spcBef>
                <a:spcPts val="1500"/>
              </a:spcBef>
              <a:buClr>
                <a:srgbClr val="92D050"/>
              </a:buClr>
              <a:tabLst>
                <a:tab pos="330200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457200" algn="just"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330200" algn="l"/>
              </a:tabLst>
            </a:pPr>
            <a:endParaRPr lang="en-US" sz="3000" spc="-11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457200" algn="just">
              <a:spcBef>
                <a:spcPts val="1500"/>
              </a:spcBef>
              <a:buFont typeface="Wingdings" panose="05000000000000000000" pitchFamily="2" charset="2"/>
              <a:buChar char="p"/>
              <a:tabLst>
                <a:tab pos="330200" algn="l"/>
              </a:tabLst>
            </a:pP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304801"/>
            <a:ext cx="1267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spc="-300" dirty="0">
                <a:latin typeface="Tiger" panose="02070300020205020404" pitchFamily="18" charset="0"/>
              </a:rPr>
              <a:t>Chapter 1. The Role of Algorithms in Computing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82600" y="2438400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lang="zh-CN" altLang="en-US" sz="28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3600" y="1140032"/>
            <a:ext cx="1150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What are </a:t>
            </a:r>
            <a:r>
              <a:rPr lang="en-US" altLang="zh-CN" sz="2400" dirty="0">
                <a:solidFill>
                  <a:srgbClr val="C00000"/>
                </a:solidFill>
              </a:rPr>
              <a:t>algorithms</a:t>
            </a:r>
            <a:r>
              <a:rPr lang="en-US" altLang="zh-CN" sz="24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Why is the study of algorithms </a:t>
            </a:r>
            <a:r>
              <a:rPr lang="en-US" altLang="zh-CN" sz="2400" dirty="0">
                <a:solidFill>
                  <a:srgbClr val="C00000"/>
                </a:solidFill>
              </a:rPr>
              <a:t>worthwhile</a:t>
            </a:r>
            <a:r>
              <a:rPr lang="en-US" altLang="zh-CN" sz="24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What is the </a:t>
            </a:r>
            <a:r>
              <a:rPr lang="en-US" altLang="zh-CN" sz="2400" dirty="0">
                <a:solidFill>
                  <a:srgbClr val="C00000"/>
                </a:solidFill>
              </a:rPr>
              <a:t>role</a:t>
            </a:r>
            <a:r>
              <a:rPr lang="en-US" altLang="zh-CN" sz="2400" dirty="0"/>
              <a:t> of algorithms relative to other technologies used in computers?</a:t>
            </a:r>
            <a:endParaRPr lang="zh-CN" altLang="en-US" sz="2400" dirty="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473200" y="8610600"/>
            <a:ext cx="1981200" cy="381000"/>
            <a:chOff x="816" y="2976"/>
            <a:chExt cx="1248" cy="24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16" y="2976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Input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536" y="3120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530600" y="8610600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</a:rPr>
              <a:t>Algorithm</a:t>
            </a: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5283200" y="8610600"/>
            <a:ext cx="1981200" cy="381000"/>
            <a:chOff x="3216" y="2976"/>
            <a:chExt cx="1248" cy="240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696" y="2976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Output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216" y="3120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3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99695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sz="2800" spc="65" dirty="0">
                <a:latin typeface="Arial"/>
                <a:cs typeface="Arial"/>
              </a:rPr>
              <a:t>The Role of Algorithms in Computing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333500"/>
            <a:ext cx="11493500" cy="5486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l"/>
              <a:tabLst>
                <a:tab pos="4685665" algn="l"/>
              </a:tabLst>
            </a:pPr>
            <a:r>
              <a:rPr lang="en-US" sz="2400" b="1" spc="80" dirty="0">
                <a:solidFill>
                  <a:srgbClr val="0070C0"/>
                </a:solidFill>
                <a:latin typeface="Trebuchet MS"/>
                <a:cs typeface="Trebuchet MS"/>
              </a:rPr>
              <a:t>Data </a:t>
            </a:r>
            <a:r>
              <a:rPr lang="en-US" sz="2800" b="1" spc="80" dirty="0">
                <a:solidFill>
                  <a:srgbClr val="0070C0"/>
                </a:solidFill>
                <a:latin typeface="Trebuchet MS"/>
                <a:cs typeface="Trebuchet MS"/>
              </a:rPr>
              <a:t>structures</a:t>
            </a:r>
            <a:r>
              <a:rPr lang="en-US" sz="2400" b="1" spc="80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</a:p>
          <a:p>
            <a:pPr marL="355600" indent="-342900">
              <a:buFont typeface="Arial" panose="020B0604020202020204" pitchFamily="34" charset="0"/>
              <a:buChar char="•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A </a:t>
            </a:r>
            <a:r>
              <a:rPr lang="en-US" sz="2400" b="1" i="1" spc="80" dirty="0">
                <a:solidFill>
                  <a:srgbClr val="C00000"/>
                </a:solidFill>
                <a:latin typeface="Trebuchet MS"/>
                <a:cs typeface="Trebuchet MS"/>
              </a:rPr>
              <a:t>data structure</a:t>
            </a:r>
            <a:r>
              <a:rPr lang="en-US" sz="2400" b="1" spc="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is a way to store and organize data in order to facilitate access and modifications.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l"/>
              <a:tabLst>
                <a:tab pos="4685665" algn="l"/>
              </a:tabLst>
            </a:pPr>
            <a:r>
              <a:rPr lang="en-US" sz="2400" b="1" spc="80" dirty="0">
                <a:solidFill>
                  <a:srgbClr val="0070C0"/>
                </a:solidFill>
                <a:latin typeface="Trebuchet MS"/>
                <a:cs typeface="Trebuchet MS"/>
              </a:rPr>
              <a:t>Hard problems</a:t>
            </a:r>
            <a:r>
              <a:rPr lang="en-US" altLang="zh-CN" sz="2400" b="1" spc="80" dirty="0">
                <a:solidFill>
                  <a:srgbClr val="0070C0"/>
                </a:solidFill>
                <a:latin typeface="Trebuchet MS"/>
                <a:cs typeface="Trebuchet MS"/>
              </a:rPr>
              <a:t>——</a:t>
            </a:r>
            <a:r>
              <a:rPr lang="en-US" sz="2400" b="1" i="1" spc="80" dirty="0">
                <a:solidFill>
                  <a:srgbClr val="C00000"/>
                </a:solidFill>
                <a:latin typeface="Trebuchet MS"/>
                <a:cs typeface="Trebuchet MS"/>
              </a:rPr>
              <a:t>NP-complete problems</a:t>
            </a:r>
            <a:r>
              <a:rPr lang="en-US" sz="2400" b="1" spc="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</a:p>
          <a:p>
            <a:pPr marL="355600" indent="-342900" algn="just">
              <a:buFont typeface="Arial" panose="020B0604020202020204" pitchFamily="34" charset="0"/>
              <a:buChar char="•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First, no one knows whether or not efficient algorithms exist for NP-complete problems.</a:t>
            </a:r>
          </a:p>
          <a:p>
            <a:pPr marL="355600" indent="-342900" algn="just">
              <a:buFont typeface="Arial" panose="020B0604020202020204" pitchFamily="34" charset="0"/>
              <a:buChar char="•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Second, if an efficient algorithm exists for any one of them, then efficient algorithms exist for all of them.</a:t>
            </a:r>
          </a:p>
          <a:p>
            <a:pPr marL="355600" indent="-342900" algn="just">
              <a:buFont typeface="Arial" panose="020B0604020202020204" pitchFamily="34" charset="0"/>
              <a:buChar char="•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Third, several NP-complete problems are similar, but not identical, to problems for which we do know of efficient algorithms.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l"/>
              <a:tabLst>
                <a:tab pos="4685665" algn="l"/>
              </a:tabLst>
            </a:pPr>
            <a:r>
              <a:rPr lang="en-US" sz="2400" b="1" spc="80" dirty="0">
                <a:solidFill>
                  <a:srgbClr val="C00000"/>
                </a:solidFill>
                <a:latin typeface="Trebuchet MS"/>
                <a:cs typeface="Trebuchet MS"/>
              </a:rPr>
              <a:t>Efficiency </a:t>
            </a: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of algorithm</a:t>
            </a:r>
          </a:p>
          <a:p>
            <a:pPr marL="355600" indent="-342900">
              <a:buFont typeface="Arial" panose="020B0604020202020204" pitchFamily="34" charset="0"/>
              <a:buChar char="•"/>
              <a:tabLst>
                <a:tab pos="4685665" algn="l"/>
              </a:tabLst>
            </a:pPr>
            <a:r>
              <a:rPr lang="en-US" sz="2400" spc="80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 complexity</a:t>
            </a:r>
          </a:p>
          <a:p>
            <a:pPr marL="355600" indent="-342900">
              <a:buFont typeface="Arial" panose="020B0604020202020204" pitchFamily="34" charset="0"/>
              <a:buChar char="•"/>
              <a:tabLst>
                <a:tab pos="4685665" algn="l"/>
              </a:tabLst>
            </a:pPr>
            <a:r>
              <a:rPr lang="en-US" sz="2400" spc="80" dirty="0">
                <a:solidFill>
                  <a:srgbClr val="C00000"/>
                </a:solidFill>
                <a:latin typeface="Trebuchet MS"/>
                <a:cs typeface="Trebuchet MS"/>
              </a:rPr>
              <a:t>Space</a:t>
            </a: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 complexity</a:t>
            </a:r>
          </a:p>
        </p:txBody>
      </p:sp>
    </p:spTree>
    <p:extLst>
      <p:ext uri="{BB962C8B-B14F-4D97-AF65-F5344CB8AC3E}">
        <p14:creationId xmlns:p14="http://schemas.microsoft.com/office/powerpoint/2010/main" val="44664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902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2729" algn="l"/>
              </a:tabLst>
            </a:pPr>
            <a:r>
              <a:rPr lang="en-US" altLang="zh-CN" sz="2800" spc="65" dirty="0">
                <a:solidFill>
                  <a:prstClr val="black"/>
                </a:solidFill>
                <a:latin typeface="Arial"/>
                <a:cs typeface="Arial"/>
              </a:rPr>
              <a:t>Chapter 2  Getting Started —— An example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333500"/>
            <a:ext cx="9638310" cy="7368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Problem formalization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Algorithm (pseudo-code, design)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endParaRPr lang="en-US" sz="2400" spc="8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4685665" algn="l"/>
              </a:tabLst>
            </a:pPr>
            <a:r>
              <a:rPr lang="en-US" sz="2400" spc="80" dirty="0">
                <a:solidFill>
                  <a:srgbClr val="0048AA"/>
                </a:solidFill>
                <a:latin typeface="Trebuchet MS"/>
                <a:cs typeface="Trebuchet MS"/>
              </a:rPr>
              <a:t>Analysis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7477" y="1981200"/>
            <a:ext cx="11822545" cy="2125495"/>
            <a:chOff x="530571" y="2168910"/>
            <a:chExt cx="11822545" cy="212549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71" y="2580620"/>
              <a:ext cx="11822545" cy="171378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146098" y="2168910"/>
              <a:ext cx="2727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Sorting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950605"/>
            <a:ext cx="3639616" cy="31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0.5475"/>
  <p:tag name="ORIGINALWIDTH" val="1233.172"/>
  <p:tag name="LATEXADDIN" val="\documentclass{article}&#10;\usepackage{amsmath}&#10;\usepackage[UTF8]{ctex}&#10;\usepackage{xcolor}&#10;\pagestyle{empty}&#10;\usepackage{geometry}&#10;\geometry{a4paper,scale=0.5}&#10;\begin{document}&#10;&#10;$\Gamma = \{0,1,b\}$&#10;&#10;$Q=\{s_1,s_2,s_3,s_y,s_n\}$&#10;&#10;\end{document}"/>
  <p:tag name="IGUANATEXSIZE" val="20"/>
  <p:tag name="IGUANATEXCURSOR" val="214"/>
  <p:tag name="TRANSPARENCY" val="True"/>
  <p:tag name="FILENAME" val=""/>
  <p:tag name="LATEXENGINEID" val="1"/>
  <p:tag name="TEMPFOLDER" val="E:\TDownload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672"/>
  <p:tag name="ORIGINALWIDTH" val="324.0452"/>
  <p:tag name="LATEXADDIN" val="\documentclass{article}&#10;\usepackage{amsmath}&#10;\usepackage[UTF8]{ctex}&#10;\usepackage{color}&#10;\pagestyle{empty}&#10;\begin{document}&#10;&#10;\color{red}$t_j=j$&#10;&#10;\end{document}&#10;"/>
  <p:tag name="IGUANATEXSIZE" val="20"/>
  <p:tag name="IGUANATEXCURSOR" val="134"/>
  <p:tag name="TRANSPARENCY" val="True"/>
  <p:tag name="FILENAME" val=""/>
  <p:tag name="LATEXENGINEID" val="1"/>
  <p:tag name="TEMPFOLDER" val="E:\TDownload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327.0457"/>
  <p:tag name="LATEXADDIN" val="\documentclass{article}&#10;\usepackage{amsmath}&#10;\usepackage[UTF8]{ctex}&#10;\usepackage{color}&#10;\pagestyle{empty}&#10;\begin{document}&#10;&#10;{\color{red}$t_j=1$}&#10;&#10;\end{document}&#10;"/>
  <p:tag name="IGUANATEXSIZE" val="20"/>
  <p:tag name="IGUANATEXCURSOR" val="134"/>
  <p:tag name="TRANSPARENCY" val="True"/>
  <p:tag name="FILENAME" val=""/>
  <p:tag name="LATEXENGINEID" val="1"/>
  <p:tag name="TEMPFOLDER" val="E:\TDownload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9030</TotalTime>
  <Words>2134</Words>
  <Application>Microsoft Office PowerPoint</Application>
  <PresentationFormat>自定义</PresentationFormat>
  <Paragraphs>641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DejaVu Sans</vt:lpstr>
      <vt:lpstr>DejaVu Sans Light</vt:lpstr>
      <vt:lpstr>DejaVu Serif</vt:lpstr>
      <vt:lpstr>Tiger</vt:lpstr>
      <vt:lpstr>华文楷体</vt:lpstr>
      <vt:lpstr>华文新魏</vt:lpstr>
      <vt:lpstr>隶书</vt:lpstr>
      <vt:lpstr>宋体</vt:lpstr>
      <vt:lpstr>文鼎习字体</vt:lpstr>
      <vt:lpstr>Arial</vt:lpstr>
      <vt:lpstr>Calibri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Role of Algorithms in Computing</vt:lpstr>
      <vt:lpstr>Chapter 2  Getting Started —— An example</vt:lpstr>
      <vt:lpstr>Framework</vt:lpstr>
      <vt:lpstr>Framework</vt:lpstr>
      <vt:lpstr>Framework</vt:lpstr>
      <vt:lpstr>Efficiency:  Models of computation -- Turing machines</vt:lpstr>
      <vt:lpstr>Efficiency:   Turing machines demo 1</vt:lpstr>
      <vt:lpstr>Turing machines demo 1</vt:lpstr>
      <vt:lpstr>Turing machines demo 1</vt:lpstr>
      <vt:lpstr>Turing machines demo 1</vt:lpstr>
      <vt:lpstr>Turing machines demo 1</vt:lpstr>
      <vt:lpstr>Turing machines demo 1</vt:lpstr>
      <vt:lpstr>Turing machines demo 1</vt:lpstr>
      <vt:lpstr>Turing machines demo 1</vt:lpstr>
      <vt:lpstr>Turing machines demo 1</vt:lpstr>
      <vt:lpstr>Models of computation: Turing machines</vt:lpstr>
      <vt:lpstr>Models of computation: RAM</vt:lpstr>
      <vt:lpstr>Running time analysis of Insertsort</vt:lpstr>
      <vt:lpstr>Running time analysis of Insertsort</vt:lpstr>
      <vt:lpstr>Running time analysis of Insertsort</vt:lpstr>
      <vt:lpstr>Worst-case analysis</vt:lpstr>
      <vt:lpstr>Order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</dc:creator>
  <cp:lastModifiedBy>Wu Hao</cp:lastModifiedBy>
  <cp:revision>376</cp:revision>
  <dcterms:created xsi:type="dcterms:W3CDTF">2018-08-30T02:19:09Z</dcterms:created>
  <dcterms:modified xsi:type="dcterms:W3CDTF">2023-02-21T03:03:31Z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2018-08-30T00:00:00Z</vt:filetime>
  </property>
</Properties>
</file>