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6"/>
  </p:notesMasterIdLst>
  <p:sldIdLst>
    <p:sldId id="317" r:id="rId3"/>
    <p:sldId id="293" r:id="rId4"/>
    <p:sldId id="295" r:id="rId5"/>
    <p:sldId id="296" r:id="rId6"/>
    <p:sldId id="294" r:id="rId7"/>
    <p:sldId id="311" r:id="rId8"/>
    <p:sldId id="318" r:id="rId9"/>
    <p:sldId id="319" r:id="rId10"/>
    <p:sldId id="312" r:id="rId11"/>
    <p:sldId id="313" r:id="rId12"/>
    <p:sldId id="314" r:id="rId13"/>
    <p:sldId id="315" r:id="rId14"/>
    <p:sldId id="316" r:id="rId1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8D312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8" y="6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08:46:4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3480 0 0,'0'0'152'0'0,"0"0"40"0"0,0 0-192 0 0,0 0 0 0 0,0 0 0 0 0,0 0 0 0 0,0 0 64 0 0,0 0-64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08:46:4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0,'0'0'696'0'0,"0"0"-560"0"0,0 0-136 0 0,0 0 0 0 0,0 0-80 0 0,0 0-48 0 0,0 0 0 0 0,0 0-3224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08:46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 0 0,'0'0'64'0'0,"0"0"32"0"0,0 0-96 0 0,0 0 0 0 0,0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476AA-31AA-4C7C-9FAB-D3C06E7FE7CB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2DBE-0A8E-43D1-85B2-DEFBE5290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4C5CC-3518-47AD-A38A-79F498AF00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6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0100" y="342900"/>
            <a:ext cx="114046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5910" y="4711734"/>
            <a:ext cx="0" cy="2200275"/>
          </a:xfrm>
          <a:custGeom>
            <a:avLst/>
            <a:gdLst/>
            <a:ahLst/>
            <a:cxnLst/>
            <a:rect l="l" t="t" r="r" b="b"/>
            <a:pathLst>
              <a:path h="2200275">
                <a:moveTo>
                  <a:pt x="0" y="0"/>
                </a:moveTo>
                <a:lnTo>
                  <a:pt x="0" y="2200163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5910" y="7301280"/>
            <a:ext cx="0" cy="1807845"/>
          </a:xfrm>
          <a:custGeom>
            <a:avLst/>
            <a:gdLst/>
            <a:ahLst/>
            <a:cxnLst/>
            <a:rect l="l" t="t" r="r" b="b"/>
            <a:pathLst>
              <a:path h="1807845">
                <a:moveTo>
                  <a:pt x="0" y="0"/>
                </a:moveTo>
                <a:lnTo>
                  <a:pt x="0" y="1807527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84950" y="9089373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59">
                <a:moveTo>
                  <a:pt x="60960" y="0"/>
                </a:moveTo>
                <a:lnTo>
                  <a:pt x="0" y="60959"/>
                </a:lnTo>
                <a:lnTo>
                  <a:pt x="121919" y="60959"/>
                </a:lnTo>
                <a:lnTo>
                  <a:pt x="6096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84950" y="4670209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121919" y="0"/>
                </a:moveTo>
                <a:lnTo>
                  <a:pt x="0" y="0"/>
                </a:lnTo>
                <a:lnTo>
                  <a:pt x="60960" y="60960"/>
                </a:lnTo>
                <a:lnTo>
                  <a:pt x="12191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6717" y="6911899"/>
            <a:ext cx="673100" cy="389890"/>
          </a:xfrm>
          <a:custGeom>
            <a:avLst/>
            <a:gdLst/>
            <a:ahLst/>
            <a:cxnLst/>
            <a:rect l="l" t="t" r="r" b="b"/>
            <a:pathLst>
              <a:path w="673100" h="389890">
                <a:moveTo>
                  <a:pt x="0" y="0"/>
                </a:moveTo>
                <a:lnTo>
                  <a:pt x="673100" y="0"/>
                </a:lnTo>
                <a:lnTo>
                  <a:pt x="673100" y="389381"/>
                </a:lnTo>
                <a:lnTo>
                  <a:pt x="0" y="389381"/>
                </a:lnTo>
                <a:lnTo>
                  <a:pt x="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8601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0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5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3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5829" y="1612900"/>
            <a:ext cx="86131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001" y="4575555"/>
            <a:ext cx="9869805" cy="412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30" dirty="0"/>
              <a:t>‹#›</a:t>
            </a:fld>
            <a:endParaRPr spc="1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0050" y="1612900"/>
            <a:ext cx="7124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4711700"/>
            <a:ext cx="11404600" cy="37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7385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53787" y="4699000"/>
            <a:ext cx="7450428" cy="19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Algorithms Design and Analysis</a:t>
            </a:r>
            <a:endParaRPr kumimoji="0" lang="en-US" sz="512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文鼎习字体" panose="020B0602010101010101" pitchFamily="33" charset="-122"/>
                <a:ea typeface="文鼎习字体" panose="020B0602010101010101" pitchFamily="33" charset="-122"/>
                <a:cs typeface="+mn-cs"/>
              </a:rPr>
              <a:t>算法设计与分析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0"/>
            <a:ext cx="4785360" cy="3581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02600" y="7315200"/>
            <a:ext cx="3877614" cy="54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山东大学软件学院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734" y="417693"/>
            <a:ext cx="1612053" cy="16120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3557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481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204" dirty="0">
                <a:latin typeface="Arial"/>
                <a:cs typeface="Arial"/>
              </a:rPr>
              <a:t>A </a:t>
            </a:r>
            <a:r>
              <a:rPr sz="2800" b="0" spc="-40" dirty="0">
                <a:latin typeface="Arial"/>
                <a:cs typeface="Arial"/>
              </a:rPr>
              <a:t>useful </a:t>
            </a:r>
            <a:r>
              <a:rPr sz="2800" b="0" spc="10" dirty="0">
                <a:latin typeface="Arial"/>
                <a:cs typeface="Arial"/>
              </a:rPr>
              <a:t>recurrence</a:t>
            </a:r>
            <a:r>
              <a:rPr sz="2800" b="0" spc="50" dirty="0">
                <a:latin typeface="Arial"/>
                <a:cs typeface="Arial"/>
              </a:rPr>
              <a:t> relation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561" y="3866577"/>
            <a:ext cx="1328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0048AA"/>
                </a:solidFill>
                <a:latin typeface="Trebuchet MS"/>
                <a:cs typeface="Trebuchet MS"/>
              </a:rPr>
              <a:t>Solution.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5616" y="3863310"/>
            <a:ext cx="35208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lang="en-US" sz="2400" spc="130" dirty="0">
                <a:latin typeface="Trebuchet MS"/>
                <a:cs typeface="Trebuchet MS"/>
              </a:rPr>
              <a:t> 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775" baseline="-18018" dirty="0">
                <a:latin typeface="Times New Roman"/>
                <a:cs typeface="Times New Roman"/>
              </a:rPr>
              <a:t>2 </a:t>
            </a:r>
            <a:r>
              <a:rPr sz="2400" i="1" spc="-45" dirty="0">
                <a:latin typeface="Times New Roman"/>
                <a:cs typeface="Times New Roman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)</a:t>
            </a:r>
            <a:r>
              <a:rPr sz="2400" spc="-4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" y="4394893"/>
            <a:ext cx="11391900" cy="50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2664460" algn="l"/>
              </a:tabLst>
            </a:pPr>
            <a:r>
              <a:rPr lang="en-US" sz="2400" spc="140" dirty="0">
                <a:solidFill>
                  <a:srgbClr val="0048AA"/>
                </a:solidFill>
                <a:latin typeface="Trebuchet MS"/>
                <a:cs typeface="Trebuchet MS"/>
              </a:rPr>
              <a:t>Proofs</a:t>
            </a:r>
            <a:r>
              <a:rPr sz="2400" spc="100" dirty="0">
                <a:solidFill>
                  <a:srgbClr val="0048AA"/>
                </a:solidFill>
                <a:latin typeface="Trebuchet MS"/>
                <a:cs typeface="Trebuchet MS"/>
              </a:rPr>
              <a:t>.</a:t>
            </a:r>
            <a:r>
              <a:rPr lang="en-US" sz="2400" spc="100" dirty="0">
                <a:solidFill>
                  <a:srgbClr val="0048AA"/>
                </a:solidFill>
                <a:latin typeface="Trebuchet MS"/>
                <a:cs typeface="Trebuchet MS"/>
              </a:rPr>
              <a:t>  </a:t>
            </a:r>
            <a:r>
              <a:rPr sz="2400" spc="15" dirty="0">
                <a:latin typeface="Trebuchet MS"/>
                <a:cs typeface="Trebuchet MS"/>
              </a:rPr>
              <a:t>We </a:t>
            </a:r>
            <a:r>
              <a:rPr sz="2400" spc="95" dirty="0">
                <a:latin typeface="Trebuchet MS"/>
                <a:cs typeface="Trebuchet MS"/>
              </a:rPr>
              <a:t>describe </a:t>
            </a:r>
            <a:r>
              <a:rPr lang="en-US" sz="2400" spc="85" dirty="0">
                <a:latin typeface="Trebuchet MS"/>
                <a:cs typeface="Trebuchet MS"/>
              </a:rPr>
              <a:t>two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ways </a:t>
            </a:r>
            <a:r>
              <a:rPr sz="2400" spc="65" dirty="0">
                <a:latin typeface="Trebuchet MS"/>
                <a:cs typeface="Trebuchet MS"/>
              </a:rPr>
              <a:t>to </a:t>
            </a:r>
            <a:r>
              <a:rPr sz="2400" spc="125" dirty="0">
                <a:latin typeface="Trebuchet MS"/>
                <a:cs typeface="Trebuchet MS"/>
              </a:rPr>
              <a:t>solve </a:t>
            </a:r>
            <a:r>
              <a:rPr sz="2400" spc="95" dirty="0">
                <a:latin typeface="Trebuchet MS"/>
                <a:cs typeface="Trebuchet MS"/>
              </a:rPr>
              <a:t>this </a:t>
            </a:r>
            <a:r>
              <a:rPr sz="2400" spc="50" dirty="0">
                <a:latin typeface="Trebuchet MS"/>
                <a:cs typeface="Trebuchet MS"/>
              </a:rPr>
              <a:t>recurrence. </a:t>
            </a:r>
            <a:r>
              <a:rPr lang="en-US" sz="2400" spc="50" dirty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803399" y="1212493"/>
            <a:ext cx="42545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Recurrence</a:t>
            </a:r>
            <a:r>
              <a:rPr lang="en-US" sz="2400" spc="55" dirty="0">
                <a:solidFill>
                  <a:srgbClr val="0048AA"/>
                </a:solidFill>
                <a:latin typeface="Trebuchet MS"/>
                <a:cs typeface="Trebuchet MS"/>
              </a:rPr>
              <a:t> relation</a:t>
            </a: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R="261620" algn="r">
              <a:lnSpc>
                <a:spcPts val="2625"/>
              </a:lnSpc>
            </a:pPr>
            <a:endParaRPr sz="2400" dirty="0">
              <a:latin typeface="Arial"/>
              <a:cs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06600" y="1928039"/>
            <a:ext cx="7340870" cy="1305386"/>
            <a:chOff x="2006600" y="2761225"/>
            <a:chExt cx="7340870" cy="13053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600" y="2819400"/>
              <a:ext cx="7340870" cy="124721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340600" y="3471628"/>
              <a:ext cx="498855" cy="492443"/>
            </a:xfrm>
            <a:prstGeom prst="rect">
              <a:avLst/>
            </a:prstGeom>
            <a:solidFill>
              <a:srgbClr val="F2F6F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600" i="1" dirty="0" err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</a:t>
              </a:r>
              <a:endParaRPr lang="zh-CN" altLang="en-US" sz="26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31858" y="2761225"/>
              <a:ext cx="332142" cy="492443"/>
            </a:xfrm>
            <a:prstGeom prst="rect">
              <a:avLst/>
            </a:prstGeom>
            <a:solidFill>
              <a:srgbClr val="F2F6F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600" i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6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07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9588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5" dirty="0">
                <a:latin typeface="Arial"/>
                <a:cs typeface="Arial"/>
              </a:rPr>
              <a:t>Proof </a:t>
            </a:r>
            <a:r>
              <a:rPr sz="2800" b="0" spc="90" dirty="0">
                <a:latin typeface="Arial"/>
                <a:cs typeface="Arial"/>
              </a:rPr>
              <a:t>by</a:t>
            </a:r>
            <a:r>
              <a:rPr sz="2800" b="0" spc="85" dirty="0">
                <a:latin typeface="Arial"/>
                <a:cs typeface="Arial"/>
              </a:rPr>
              <a:t> </a:t>
            </a:r>
            <a:r>
              <a:rPr sz="2800" b="0" spc="25" dirty="0">
                <a:latin typeface="Arial"/>
                <a:cs typeface="Arial"/>
              </a:rPr>
              <a:t>induction</a:t>
            </a:r>
            <a:r>
              <a:rPr lang="en-US" sz="2800" b="0" spc="25" dirty="0">
                <a:latin typeface="Arial"/>
                <a:cs typeface="Arial"/>
              </a:rPr>
              <a:t> (restricted case: </a:t>
            </a:r>
            <a:r>
              <a:rPr lang="en-US" sz="2800" b="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spc="25" dirty="0">
                <a:latin typeface="Arial"/>
                <a:cs typeface="Arial"/>
              </a:rPr>
              <a:t> is a power of 2)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0100" y="1205877"/>
            <a:ext cx="11369980" cy="100860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1982470" algn="l"/>
              </a:tabLst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Proposition.	</a:t>
            </a:r>
            <a:r>
              <a:rPr sz="2400" spc="5" dirty="0">
                <a:latin typeface="Trebuchet MS"/>
                <a:cs typeface="Trebuchet MS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85" dirty="0">
                <a:latin typeface="Trebuchet MS"/>
                <a:cs typeface="Trebuchet MS"/>
              </a:rPr>
              <a:t>satisfies </a:t>
            </a:r>
            <a:r>
              <a:rPr sz="2400" spc="50" dirty="0">
                <a:latin typeface="Trebuchet MS"/>
                <a:cs typeface="Trebuchet MS"/>
              </a:rPr>
              <a:t>the </a:t>
            </a:r>
            <a:r>
              <a:rPr sz="2400" spc="114" dirty="0">
                <a:latin typeface="Trebuchet MS"/>
                <a:cs typeface="Trebuchet MS"/>
              </a:rPr>
              <a:t>following </a:t>
            </a:r>
            <a:r>
              <a:rPr sz="2400" spc="50" dirty="0">
                <a:latin typeface="Trebuchet MS"/>
                <a:cs typeface="Trebuchet MS"/>
              </a:rPr>
              <a:t>recurrence, </a:t>
            </a:r>
            <a:r>
              <a:rPr sz="2400" spc="80" dirty="0">
                <a:latin typeface="Trebuchet MS"/>
                <a:cs typeface="Trebuchet MS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Times New Roman"/>
                <a:cs typeface="Times New Roman"/>
                <a:sym typeface="Symbol" panose="05050102010706020507" pitchFamily="18" charset="2"/>
              </a:rPr>
              <a:t>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 err="1">
                <a:latin typeface="Times New Roman"/>
                <a:cs typeface="Times New Roman"/>
              </a:rPr>
              <a:t>cn</a:t>
            </a:r>
            <a:r>
              <a:rPr lang="en-US" altLang="zh-CN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Times New Roman"/>
                <a:cs typeface="Times New Roman"/>
              </a:rPr>
              <a:t>log</a:t>
            </a:r>
            <a:r>
              <a:rPr lang="en-US" altLang="zh-CN" sz="2400" spc="-7" baseline="-24000" dirty="0">
                <a:latin typeface="Times New Roman"/>
                <a:cs typeface="Times New Roman"/>
              </a:rPr>
              <a:t>2</a:t>
            </a:r>
            <a:r>
              <a:rPr lang="en-US" altLang="zh-CN" sz="2400" spc="-37" baseline="-6944" dirty="0">
                <a:latin typeface="Times New Roman"/>
                <a:cs typeface="Times New Roman"/>
              </a:rPr>
              <a:t> </a:t>
            </a:r>
            <a:r>
              <a:rPr lang="en-US" altLang="zh-CN" sz="2400" i="1" spc="-6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3430270">
              <a:lnSpc>
                <a:spcPct val="100000"/>
              </a:lnSpc>
              <a:spcBef>
                <a:spcPts val="990"/>
              </a:spcBef>
            </a:pPr>
            <a:endParaRPr sz="2400" dirty="0">
              <a:latin typeface="Arial"/>
              <a:cs typeface="Arial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47730" y="2070274"/>
            <a:ext cx="7340870" cy="1305386"/>
            <a:chOff x="2006600" y="2761225"/>
            <a:chExt cx="7340870" cy="130538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600" y="2819400"/>
              <a:ext cx="7340870" cy="1247211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340600" y="3471628"/>
              <a:ext cx="498855" cy="492443"/>
            </a:xfrm>
            <a:prstGeom prst="rect">
              <a:avLst/>
            </a:prstGeom>
            <a:solidFill>
              <a:srgbClr val="F2F6F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600" i="1" dirty="0" err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</a:t>
              </a:r>
              <a:endParaRPr lang="zh-CN" altLang="en-US" sz="26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858" y="2761225"/>
              <a:ext cx="332142" cy="492443"/>
            </a:xfrm>
            <a:prstGeom prst="rect">
              <a:avLst/>
            </a:prstGeom>
            <a:solidFill>
              <a:srgbClr val="F2F6F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600" i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6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24187" y="2167517"/>
            <a:ext cx="338554" cy="461665"/>
          </a:xfrm>
          <a:prstGeom prst="rect">
            <a:avLst/>
          </a:prstGeom>
          <a:solidFill>
            <a:srgbClr val="F2F6F9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51081" y="2832789"/>
            <a:ext cx="338554" cy="461665"/>
          </a:xfrm>
          <a:prstGeom prst="rect">
            <a:avLst/>
          </a:prstGeom>
          <a:solidFill>
            <a:srgbClr val="F2F6F9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53" y="2156268"/>
            <a:ext cx="2822473" cy="1209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185" y="2080355"/>
            <a:ext cx="6673519" cy="1336599"/>
          </a:xfrm>
          <a:prstGeom prst="rect">
            <a:avLst/>
          </a:prstGeom>
        </p:spPr>
      </p:pic>
      <p:sp>
        <p:nvSpPr>
          <p:cNvPr id="30" name="object 4"/>
          <p:cNvSpPr txBox="1"/>
          <p:nvPr/>
        </p:nvSpPr>
        <p:spPr>
          <a:xfrm>
            <a:off x="800100" y="4223693"/>
            <a:ext cx="82931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  <a:tabLst>
                <a:tab pos="581660" algn="l"/>
              </a:tabLst>
            </a:pPr>
            <a:r>
              <a:rPr sz="2400" spc="-50" dirty="0">
                <a:solidFill>
                  <a:srgbClr val="0048AA"/>
                </a:solidFill>
                <a:latin typeface="Trebuchet MS"/>
                <a:cs typeface="Trebuchet MS"/>
              </a:rPr>
              <a:t>Pf.	</a:t>
            </a:r>
            <a:r>
              <a:rPr sz="2400" spc="-105" dirty="0">
                <a:solidFill>
                  <a:srgbClr val="606060"/>
                </a:solidFill>
                <a:latin typeface="Trebuchet MS"/>
                <a:cs typeface="Trebuchet MS"/>
              </a:rPr>
              <a:t>[ </a:t>
            </a:r>
            <a:r>
              <a:rPr sz="2400" spc="175" dirty="0">
                <a:solidFill>
                  <a:srgbClr val="606060"/>
                </a:solidFill>
                <a:latin typeface="Trebuchet MS"/>
                <a:cs typeface="Trebuchet MS"/>
              </a:rPr>
              <a:t>by </a:t>
            </a:r>
            <a:r>
              <a:rPr sz="2400" spc="100" dirty="0">
                <a:solidFill>
                  <a:srgbClr val="606060"/>
                </a:solidFill>
                <a:latin typeface="Trebuchet MS"/>
                <a:cs typeface="Trebuchet MS"/>
              </a:rPr>
              <a:t>induction </a:t>
            </a:r>
            <a:r>
              <a:rPr sz="2400" spc="180" dirty="0">
                <a:solidFill>
                  <a:srgbClr val="606060"/>
                </a:solidFill>
                <a:latin typeface="Trebuchet MS"/>
                <a:cs typeface="Trebuchet MS"/>
              </a:rPr>
              <a:t>on </a:t>
            </a:r>
            <a:r>
              <a:rPr sz="2400" i="1" dirty="0">
                <a:solidFill>
                  <a:srgbClr val="606060"/>
                </a:solidFill>
                <a:latin typeface="Times New Roman"/>
                <a:cs typeface="Times New Roman"/>
              </a:rPr>
              <a:t>n</a:t>
            </a:r>
            <a:r>
              <a:rPr sz="2400" i="1" spc="-220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Trebuchet MS"/>
                <a:cs typeface="Trebuchet MS"/>
              </a:rPr>
              <a:t>]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945"/>
              </a:lnSpc>
              <a:buFont typeface="Arial" panose="020B0604020202020204" pitchFamily="34" charset="0"/>
              <a:buChar char="•"/>
              <a:tabLst>
                <a:tab pos="2327275" algn="l"/>
                <a:tab pos="4974590" algn="l"/>
              </a:tabLst>
            </a:pPr>
            <a:r>
              <a:rPr sz="2400" spc="90" dirty="0">
                <a:latin typeface="Trebuchet MS"/>
                <a:cs typeface="Trebuchet MS"/>
              </a:rPr>
              <a:t>Base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case:	</a:t>
            </a:r>
            <a:r>
              <a:rPr sz="2400" spc="150" dirty="0">
                <a:latin typeface="Trebuchet MS"/>
                <a:cs typeface="Trebuchet MS"/>
              </a:rPr>
              <a:t>when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2</a:t>
            </a:r>
            <a:r>
              <a:rPr sz="2400" spc="-65" dirty="0">
                <a:latin typeface="Trebuchet MS"/>
                <a:cs typeface="Trebuchet MS"/>
              </a:rPr>
              <a:t>,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lang="zh-CN" altLang="en-US" sz="2400" dirty="0">
                <a:latin typeface="Times New Roman"/>
                <a:cs typeface="Times New Roman"/>
                <a:sym typeface="Symbol" panose="05050102010706020507" pitchFamily="18" charset="2"/>
              </a:rPr>
              <a:t> 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altLang="zh-CN"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Times New Roman"/>
                <a:cs typeface="Times New Roman"/>
                <a:sym typeface="Symbol" panose="05050102010706020507" pitchFamily="18" charset="2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</a:t>
            </a:r>
            <a:r>
              <a:rPr sz="2400" spc="-7" baseline="-25000" dirty="0">
                <a:latin typeface="Times New Roman"/>
                <a:cs typeface="Times New Roman"/>
              </a:rPr>
              <a:t>2</a:t>
            </a:r>
            <a:r>
              <a:rPr sz="2400" spc="-37" baseline="-6944" dirty="0">
                <a:latin typeface="Times New Roman"/>
                <a:cs typeface="Times New Roman"/>
              </a:rPr>
              <a:t> </a:t>
            </a:r>
            <a:r>
              <a:rPr sz="2400" i="1" spc="-6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800"/>
              </a:lnSpc>
              <a:buFont typeface="Arial" panose="020B0604020202020204" pitchFamily="34" charset="0"/>
              <a:buChar char="•"/>
              <a:tabLst>
                <a:tab pos="3982085" algn="l"/>
                <a:tab pos="6126480" algn="l"/>
              </a:tabLst>
            </a:pPr>
            <a:r>
              <a:rPr sz="2400" spc="85" dirty="0">
                <a:latin typeface="Trebuchet MS"/>
                <a:cs typeface="Trebuchet MS"/>
              </a:rPr>
              <a:t>Inductive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hypothesis:	</a:t>
            </a:r>
            <a:r>
              <a:rPr sz="2400" spc="170" dirty="0">
                <a:latin typeface="Trebuchet MS"/>
                <a:cs typeface="Trebuchet MS"/>
              </a:rPr>
              <a:t>assume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Times New Roman"/>
                <a:cs typeface="Times New Roman"/>
                <a:sym typeface="Symbol" panose="05050102010706020507" pitchFamily="18" charset="2"/>
              </a:rPr>
              <a:t> </a:t>
            </a:r>
            <a:r>
              <a:rPr lang="en-US" sz="2400" i="1" dirty="0" err="1">
                <a:latin typeface="Times New Roman"/>
                <a:cs typeface="Times New Roman"/>
              </a:rPr>
              <a:t>cn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</a:t>
            </a:r>
            <a:r>
              <a:rPr sz="2400" spc="-7" baseline="-25000" dirty="0">
                <a:latin typeface="Times New Roman"/>
                <a:cs typeface="Times New Roman"/>
              </a:rPr>
              <a:t>2 </a:t>
            </a:r>
            <a:r>
              <a:rPr sz="2400" i="1" spc="-6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4210"/>
              </a:lnSpc>
              <a:buFont typeface="Arial" panose="020B0604020202020204" pitchFamily="34" charset="0"/>
              <a:buChar char="•"/>
              <a:tabLst>
                <a:tab pos="1574800" algn="l"/>
                <a:tab pos="4218305" algn="l"/>
              </a:tabLst>
            </a:pPr>
            <a:r>
              <a:rPr sz="2400" spc="40" dirty="0">
                <a:latin typeface="Trebuchet MS"/>
                <a:cs typeface="Trebuchet MS"/>
              </a:rPr>
              <a:t>Goal:	</a:t>
            </a:r>
            <a:r>
              <a:rPr sz="2400" spc="210" dirty="0">
                <a:latin typeface="Trebuchet MS"/>
                <a:cs typeface="Trebuchet MS"/>
              </a:rPr>
              <a:t>show </a:t>
            </a:r>
            <a:r>
              <a:rPr sz="2400" spc="30" dirty="0">
                <a:latin typeface="Trebuchet MS"/>
                <a:cs typeface="Trebuchet MS"/>
              </a:rPr>
              <a:t>that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(2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pt-BR" altLang="zh-CN" sz="2400" dirty="0">
                <a:latin typeface="Times New Roman"/>
                <a:cs typeface="Times New Roman"/>
                <a:sym typeface="Symbol" panose="05050102010706020507" pitchFamily="18" charset="2"/>
              </a:rPr>
              <a:t>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lang="en-US" sz="2400" i="1" spc="-5" dirty="0">
                <a:latin typeface="Times New Roman"/>
                <a:cs typeface="Times New Roman"/>
              </a:rPr>
              <a:t>cn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</a:t>
            </a:r>
            <a:r>
              <a:rPr sz="2400" spc="-7" baseline="-19097" dirty="0">
                <a:latin typeface="Times New Roman"/>
                <a:cs typeface="Times New Roman"/>
              </a:rPr>
              <a:t>2 </a:t>
            </a:r>
            <a:r>
              <a:rPr sz="2400" spc="-25" dirty="0">
                <a:latin typeface="Times New Roman"/>
                <a:cs typeface="Times New Roman"/>
              </a:rPr>
              <a:t>(2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4064000" y="6739690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(2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4940300" y="6739690"/>
            <a:ext cx="2489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" algn="l"/>
                <a:tab pos="1217295" algn="l"/>
              </a:tabLst>
            </a:pPr>
            <a:r>
              <a:rPr lang="zh-CN" altLang="en-US" sz="2400" dirty="0">
                <a:latin typeface="Times New Roman"/>
                <a:cs typeface="Times New Roman"/>
                <a:sym typeface="Symbol" panose="05050102010706020507" pitchFamily="18" charset="2"/>
              </a:rPr>
              <a:t> </a:t>
            </a:r>
            <a:r>
              <a:rPr sz="2400" dirty="0">
                <a:latin typeface="Times New Roman"/>
                <a:cs typeface="Times New Roman"/>
              </a:rPr>
              <a:t>	2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+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lang="en-US"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lang="en-US" sz="2400" i="1" spc="-5" dirty="0">
                <a:latin typeface="Times New Roman"/>
                <a:cs typeface="Times New Roman"/>
              </a:rPr>
              <a:t>cn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82800" y="7501690"/>
            <a:ext cx="2647594" cy="269240"/>
            <a:chOff x="2679700" y="7569200"/>
            <a:chExt cx="2647594" cy="269240"/>
          </a:xfrm>
        </p:grpSpPr>
        <p:sp>
          <p:nvSpPr>
            <p:cNvPr id="36" name="object 11"/>
            <p:cNvSpPr txBox="1"/>
            <p:nvPr/>
          </p:nvSpPr>
          <p:spPr>
            <a:xfrm>
              <a:off x="2679700" y="7569200"/>
              <a:ext cx="207327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inductive</a:t>
              </a:r>
              <a:r>
                <a:rPr sz="1600" spc="-3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r>
                <a:rPr sz="1600" spc="90" dirty="0">
                  <a:solidFill>
                    <a:srgbClr val="8D3124"/>
                  </a:solidFill>
                  <a:latin typeface="Trebuchet MS"/>
                  <a:cs typeface="Trebuchet MS"/>
                </a:rPr>
                <a:t>hypothesis</a:t>
              </a:r>
              <a:endParaRPr sz="1600" dirty="0">
                <a:latin typeface="Trebuchet MS"/>
                <a:cs typeface="Trebuchet MS"/>
              </a:endParaRPr>
            </a:p>
          </p:txBody>
        </p:sp>
        <p:sp>
          <p:nvSpPr>
            <p:cNvPr id="37" name="object 12"/>
            <p:cNvSpPr/>
            <p:nvPr/>
          </p:nvSpPr>
          <p:spPr>
            <a:xfrm>
              <a:off x="4866263" y="7738109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382291" y="0"/>
                  </a:moveTo>
                  <a:lnTo>
                    <a:pt x="369591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3"/>
            <p:cNvSpPr/>
            <p:nvPr/>
          </p:nvSpPr>
          <p:spPr>
            <a:xfrm>
              <a:off x="5205374" y="767715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30479" y="60960"/>
                  </a:ln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矩形 38"/>
          <p:cNvSpPr/>
          <p:nvPr/>
        </p:nvSpPr>
        <p:spPr>
          <a:xfrm>
            <a:off x="4765556" y="7274257"/>
            <a:ext cx="65024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5565" lvl="0">
              <a:lnSpc>
                <a:spcPct val="150000"/>
              </a:lnSpc>
              <a:tabLst>
                <a:tab pos="1353820" algn="l"/>
              </a:tabLst>
              <a:defRPr/>
            </a:pPr>
            <a:r>
              <a:rPr lang="pt-BR" altLang="zh-CN" sz="2400" dirty="0">
                <a:latin typeface="Times New Roman"/>
                <a:cs typeface="Times New Roman"/>
                <a:sym typeface="Symbol" panose="05050102010706020507" pitchFamily="18" charset="2"/>
              </a:rPr>
              <a:t>   </a:t>
            </a:r>
            <a:r>
              <a:rPr lang="pt-BR" altLang="zh-CN" sz="2400" dirty="0">
                <a:latin typeface="Times New Roman"/>
                <a:cs typeface="Times New Roman"/>
              </a:rPr>
              <a:t>2 </a:t>
            </a:r>
            <a:r>
              <a:rPr lang="pt-BR" altLang="zh-CN" sz="2400" i="1" spc="-5" dirty="0">
                <a:latin typeface="Times New Roman"/>
                <a:cs typeface="Times New Roman"/>
              </a:rPr>
              <a:t>c</a:t>
            </a:r>
            <a:r>
              <a:rPr lang="pt-BR" altLang="zh-CN" sz="2400" i="1" dirty="0">
                <a:latin typeface="Times New Roman"/>
                <a:cs typeface="Times New Roman"/>
              </a:rPr>
              <a:t>n</a:t>
            </a:r>
            <a:r>
              <a:rPr lang="pt-BR" altLang="zh-CN" sz="2400" i="1" spc="-195" dirty="0">
                <a:latin typeface="Times New Roman"/>
                <a:cs typeface="Times New Roman"/>
              </a:rPr>
              <a:t> </a:t>
            </a:r>
            <a:r>
              <a:rPr lang="pt-BR" altLang="zh-CN" sz="2400" spc="-5" dirty="0">
                <a:latin typeface="Times New Roman"/>
                <a:cs typeface="Times New Roman"/>
              </a:rPr>
              <a:t>log</a:t>
            </a:r>
            <a:r>
              <a:rPr lang="pt-BR" altLang="zh-CN" sz="2400" spc="-7" baseline="-6944" dirty="0">
                <a:latin typeface="Times New Roman"/>
                <a:cs typeface="Times New Roman"/>
              </a:rPr>
              <a:t>2</a:t>
            </a:r>
            <a:r>
              <a:rPr lang="pt-BR" altLang="zh-CN" sz="2400" spc="-202" baseline="-6944" dirty="0">
                <a:latin typeface="Times New Roman"/>
                <a:cs typeface="Times New Roman"/>
              </a:rPr>
              <a:t> </a:t>
            </a:r>
            <a:r>
              <a:rPr lang="pt-BR" altLang="zh-CN" sz="2400" i="1" dirty="0">
                <a:latin typeface="Times New Roman"/>
                <a:cs typeface="Times New Roman"/>
              </a:rPr>
              <a:t>n	 </a:t>
            </a:r>
            <a:r>
              <a:rPr lang="pt-BR" altLang="zh-CN" sz="2400" dirty="0">
                <a:latin typeface="Times New Roman"/>
                <a:cs typeface="Times New Roman"/>
              </a:rPr>
              <a:t>+</a:t>
            </a:r>
            <a:r>
              <a:rPr lang="pt-BR" altLang="zh-CN" sz="2400" spc="-15" dirty="0">
                <a:latin typeface="Times New Roman"/>
                <a:cs typeface="Times New Roman"/>
              </a:rPr>
              <a:t>   </a:t>
            </a:r>
            <a:r>
              <a:rPr lang="pt-BR" altLang="zh-CN" sz="2400" spc="-5" dirty="0">
                <a:latin typeface="Times New Roman"/>
                <a:cs typeface="Times New Roman"/>
              </a:rPr>
              <a:t>2</a:t>
            </a:r>
            <a:r>
              <a:rPr lang="pt-BR" altLang="zh-CN" sz="2400" i="1" spc="-5" dirty="0">
                <a:latin typeface="Times New Roman"/>
                <a:cs typeface="Times New Roman"/>
              </a:rPr>
              <a:t>cn</a:t>
            </a:r>
            <a:endParaRPr lang="pt-BR" altLang="zh-CN" sz="2400" dirty="0">
              <a:latin typeface="Times New Roman"/>
              <a:cs typeface="Times New Roman"/>
            </a:endParaRPr>
          </a:p>
          <a:p>
            <a:pPr marL="75565" lvl="0">
              <a:lnSpc>
                <a:spcPct val="150000"/>
              </a:lnSpc>
              <a:spcBef>
                <a:spcPts val="850"/>
              </a:spcBef>
              <a:defRPr/>
            </a:pPr>
            <a:r>
              <a:rPr lang="pt-BR" altLang="zh-CN" sz="2400" dirty="0">
                <a:latin typeface="Times New Roman"/>
                <a:cs typeface="Times New Roman"/>
              </a:rPr>
              <a:t>=   2 </a:t>
            </a:r>
            <a:r>
              <a:rPr lang="pt-BR" altLang="zh-CN" sz="2400" i="1" spc="-5" dirty="0">
                <a:latin typeface="Times New Roman"/>
                <a:cs typeface="Times New Roman"/>
              </a:rPr>
              <a:t>c</a:t>
            </a:r>
            <a:r>
              <a:rPr lang="pt-BR" altLang="zh-CN" sz="2400" i="1" dirty="0">
                <a:latin typeface="Times New Roman"/>
                <a:cs typeface="Times New Roman"/>
              </a:rPr>
              <a:t>n </a:t>
            </a:r>
            <a:r>
              <a:rPr lang="pt-BR" altLang="zh-CN" sz="2400" spc="-5" dirty="0">
                <a:latin typeface="Times New Roman"/>
                <a:cs typeface="Times New Roman"/>
              </a:rPr>
              <a:t>(log</a:t>
            </a:r>
            <a:r>
              <a:rPr lang="pt-BR" altLang="zh-CN" sz="2400" spc="-7" baseline="-6944" dirty="0">
                <a:latin typeface="Times New Roman"/>
                <a:cs typeface="Times New Roman"/>
              </a:rPr>
              <a:t>2 </a:t>
            </a:r>
            <a:r>
              <a:rPr lang="pt-BR" altLang="zh-CN" sz="2400" dirty="0">
                <a:latin typeface="Times New Roman"/>
                <a:cs typeface="Times New Roman"/>
              </a:rPr>
              <a:t>(2</a:t>
            </a:r>
            <a:r>
              <a:rPr lang="pt-BR" altLang="zh-CN" sz="2400" i="1" dirty="0">
                <a:latin typeface="Times New Roman"/>
                <a:cs typeface="Times New Roman"/>
              </a:rPr>
              <a:t>n</a:t>
            </a:r>
            <a:r>
              <a:rPr lang="pt-BR" altLang="zh-CN" sz="2400" dirty="0">
                <a:latin typeface="Times New Roman"/>
                <a:cs typeface="Times New Roman"/>
              </a:rPr>
              <a:t>) –</a:t>
            </a:r>
            <a:r>
              <a:rPr lang="pt-BR" altLang="zh-CN" sz="2400" spc="-395" dirty="0">
                <a:latin typeface="Times New Roman"/>
                <a:cs typeface="Times New Roman"/>
              </a:rPr>
              <a:t> </a:t>
            </a:r>
            <a:r>
              <a:rPr lang="pt-BR" altLang="zh-CN" sz="2400" dirty="0">
                <a:latin typeface="Times New Roman"/>
                <a:cs typeface="Times New Roman"/>
              </a:rPr>
              <a:t>1)   + </a:t>
            </a:r>
            <a:r>
              <a:rPr lang="pt-BR" altLang="zh-CN" sz="2400" spc="-85" dirty="0">
                <a:latin typeface="Times New Roman"/>
                <a:cs typeface="Times New Roman"/>
              </a:rPr>
              <a:t> </a:t>
            </a:r>
            <a:r>
              <a:rPr lang="pt-BR" altLang="zh-CN" sz="2400" spc="-5" dirty="0">
                <a:latin typeface="Times New Roman"/>
                <a:cs typeface="Times New Roman"/>
              </a:rPr>
              <a:t>2</a:t>
            </a:r>
            <a:r>
              <a:rPr lang="en-US" altLang="zh-CN" sz="2400" i="1" spc="-5" dirty="0">
                <a:latin typeface="Times New Roman"/>
                <a:cs typeface="Times New Roman"/>
              </a:rPr>
              <a:t>c</a:t>
            </a:r>
            <a:r>
              <a:rPr lang="pt-BR" altLang="zh-CN" sz="2400" i="1" spc="-5" dirty="0">
                <a:latin typeface="Times New Roman"/>
                <a:cs typeface="Times New Roman"/>
              </a:rPr>
              <a:t>n</a:t>
            </a:r>
            <a:endParaRPr lang="pt-BR" altLang="zh-CN" sz="2400" dirty="0">
              <a:latin typeface="Times New Roman"/>
              <a:cs typeface="Times New Roman"/>
            </a:endParaRPr>
          </a:p>
          <a:p>
            <a:pPr marL="75565" lvl="0">
              <a:lnSpc>
                <a:spcPct val="150000"/>
              </a:lnSpc>
              <a:tabLst>
                <a:tab pos="1938020" algn="l"/>
              </a:tabLst>
              <a:defRPr/>
            </a:pPr>
            <a:r>
              <a:rPr lang="pt-BR" altLang="zh-CN" sz="2400" dirty="0">
                <a:latin typeface="Times New Roman"/>
                <a:cs typeface="Times New Roman"/>
              </a:rPr>
              <a:t>=   2 </a:t>
            </a:r>
            <a:r>
              <a:rPr lang="pt-BR" altLang="zh-CN" sz="2400" i="1" spc="-5" dirty="0">
                <a:latin typeface="Times New Roman"/>
                <a:cs typeface="Times New Roman"/>
              </a:rPr>
              <a:t>c</a:t>
            </a:r>
            <a:r>
              <a:rPr lang="pt-BR" altLang="zh-CN" sz="2400" i="1" dirty="0">
                <a:latin typeface="Times New Roman"/>
                <a:cs typeface="Times New Roman"/>
              </a:rPr>
              <a:t>n</a:t>
            </a:r>
            <a:r>
              <a:rPr lang="pt-BR" altLang="zh-CN" sz="2400" i="1" spc="-195" dirty="0">
                <a:latin typeface="Times New Roman"/>
                <a:cs typeface="Times New Roman"/>
              </a:rPr>
              <a:t> </a:t>
            </a:r>
            <a:r>
              <a:rPr lang="pt-BR" altLang="zh-CN" sz="2400" spc="-5" dirty="0">
                <a:latin typeface="Times New Roman"/>
                <a:cs typeface="Times New Roman"/>
              </a:rPr>
              <a:t>log</a:t>
            </a:r>
            <a:r>
              <a:rPr lang="pt-BR" altLang="zh-CN" sz="2400" spc="-7" baseline="-6944" dirty="0">
                <a:latin typeface="Times New Roman"/>
                <a:cs typeface="Times New Roman"/>
              </a:rPr>
              <a:t>2</a:t>
            </a:r>
            <a:r>
              <a:rPr lang="pt-BR" altLang="zh-CN" sz="2400" spc="-202" baseline="-6944" dirty="0">
                <a:latin typeface="Times New Roman"/>
                <a:cs typeface="Times New Roman"/>
              </a:rPr>
              <a:t> </a:t>
            </a:r>
            <a:r>
              <a:rPr lang="pt-BR" altLang="zh-CN" sz="2400" dirty="0">
                <a:latin typeface="Times New Roman"/>
                <a:cs typeface="Times New Roman"/>
              </a:rPr>
              <a:t>(2</a:t>
            </a:r>
            <a:r>
              <a:rPr lang="pt-BR" altLang="zh-CN" sz="2400" i="1" dirty="0">
                <a:latin typeface="Times New Roman"/>
                <a:cs typeface="Times New Roman"/>
              </a:rPr>
              <a:t>n</a:t>
            </a:r>
            <a:r>
              <a:rPr lang="pt-BR" altLang="zh-CN" sz="2400" dirty="0">
                <a:latin typeface="Times New Roman"/>
                <a:cs typeface="Times New Roman"/>
              </a:rPr>
              <a:t>).	                                           </a:t>
            </a:r>
            <a:r>
              <a:rPr lang="pt-BR" altLang="zh-CN" spc="360" dirty="0">
                <a:latin typeface="Trebuchet MS"/>
                <a:cs typeface="Trebuchet MS"/>
              </a:rPr>
              <a:t>▪</a:t>
            </a:r>
            <a:endParaRPr lang="pt-BR" altLang="zh-CN" dirty="0">
              <a:latin typeface="Trebuchet MS"/>
              <a:cs typeface="Trebuchet M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59561" y="2425286"/>
            <a:ext cx="2310039" cy="798092"/>
            <a:chOff x="10563530" y="5043664"/>
            <a:chExt cx="2310039" cy="798092"/>
          </a:xfrm>
        </p:grpSpPr>
        <p:sp>
          <p:nvSpPr>
            <p:cNvPr id="40" name="object 14"/>
            <p:cNvSpPr/>
            <p:nvPr/>
          </p:nvSpPr>
          <p:spPr>
            <a:xfrm>
              <a:off x="10612403" y="5105400"/>
              <a:ext cx="247015" cy="311785"/>
            </a:xfrm>
            <a:custGeom>
              <a:avLst/>
              <a:gdLst/>
              <a:ahLst/>
              <a:cxnLst/>
              <a:rect l="l" t="t" r="r" b="b"/>
              <a:pathLst>
                <a:path w="247015" h="311785">
                  <a:moveTo>
                    <a:pt x="0" y="0"/>
                  </a:moveTo>
                  <a:lnTo>
                    <a:pt x="7882" y="9957"/>
                  </a:lnTo>
                  <a:lnTo>
                    <a:pt x="246509" y="311382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5"/>
            <p:cNvSpPr/>
            <p:nvPr/>
          </p:nvSpPr>
          <p:spPr>
            <a:xfrm>
              <a:off x="10563530" y="5043664"/>
              <a:ext cx="123825" cy="133985"/>
            </a:xfrm>
            <a:custGeom>
              <a:avLst/>
              <a:gdLst/>
              <a:ahLst/>
              <a:cxnLst/>
              <a:rect l="l" t="t" r="r" b="b"/>
              <a:pathLst>
                <a:path w="123825" h="133985">
                  <a:moveTo>
                    <a:pt x="0" y="0"/>
                  </a:moveTo>
                  <a:lnTo>
                    <a:pt x="27876" y="133426"/>
                  </a:lnTo>
                  <a:lnTo>
                    <a:pt x="56756" y="71691"/>
                  </a:lnTo>
                  <a:lnTo>
                    <a:pt x="123469" y="57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10945414" y="5305712"/>
              <a:ext cx="1928155" cy="536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120" dirty="0">
                  <a:solidFill>
                    <a:srgbClr val="8D3124"/>
                  </a:solidFill>
                  <a:latin typeface="Trebuchet MS"/>
                  <a:cs typeface="Trebuchet MS"/>
                </a:rPr>
                <a:t>For convenience,</a:t>
              </a:r>
              <a:r>
                <a:rPr sz="1600" spc="-55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r>
                <a:rPr lang="en-US" altLang="zh-CN"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85" dirty="0">
                  <a:solidFill>
                    <a:srgbClr val="8D3124"/>
                  </a:solidFill>
                  <a:latin typeface="Trebuchet MS"/>
                  <a:cs typeface="Trebuchet MS"/>
                </a:rPr>
                <a:t>starts from </a:t>
              </a:r>
              <a:r>
                <a:rPr sz="1600" spc="170" dirty="0">
                  <a:solidFill>
                    <a:srgbClr val="8D3124"/>
                  </a:solidFill>
                  <a:latin typeface="Trebuchet MS"/>
                  <a:cs typeface="Trebuchet MS"/>
                </a:rPr>
                <a:t>2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78289B-CDAE-4AFF-8CBA-FF7A847611BD}"/>
              </a:ext>
            </a:extLst>
          </p:cNvPr>
          <p:cNvGrpSpPr/>
          <p:nvPr/>
        </p:nvGrpSpPr>
        <p:grpSpPr>
          <a:xfrm>
            <a:off x="5477170" y="3294454"/>
            <a:ext cx="3106216" cy="551735"/>
            <a:chOff x="10563530" y="5043664"/>
            <a:chExt cx="3106216" cy="551735"/>
          </a:xfrm>
        </p:grpSpPr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4317E0AB-2F19-473A-AF2E-2638027D7593}"/>
                </a:ext>
              </a:extLst>
            </p:cNvPr>
            <p:cNvSpPr/>
            <p:nvPr/>
          </p:nvSpPr>
          <p:spPr>
            <a:xfrm>
              <a:off x="10612403" y="5105400"/>
              <a:ext cx="247015" cy="311785"/>
            </a:xfrm>
            <a:custGeom>
              <a:avLst/>
              <a:gdLst/>
              <a:ahLst/>
              <a:cxnLst/>
              <a:rect l="l" t="t" r="r" b="b"/>
              <a:pathLst>
                <a:path w="247015" h="311785">
                  <a:moveTo>
                    <a:pt x="0" y="0"/>
                  </a:moveTo>
                  <a:lnTo>
                    <a:pt x="7882" y="9957"/>
                  </a:lnTo>
                  <a:lnTo>
                    <a:pt x="246509" y="311382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222A3EB2-029C-4DB5-AC88-A332C7F0AEC8}"/>
                </a:ext>
              </a:extLst>
            </p:cNvPr>
            <p:cNvSpPr/>
            <p:nvPr/>
          </p:nvSpPr>
          <p:spPr>
            <a:xfrm>
              <a:off x="10563530" y="5043664"/>
              <a:ext cx="123825" cy="133985"/>
            </a:xfrm>
            <a:custGeom>
              <a:avLst/>
              <a:gdLst/>
              <a:ahLst/>
              <a:cxnLst/>
              <a:rect l="l" t="t" r="r" b="b"/>
              <a:pathLst>
                <a:path w="123825" h="133985">
                  <a:moveTo>
                    <a:pt x="0" y="0"/>
                  </a:moveTo>
                  <a:lnTo>
                    <a:pt x="27876" y="133426"/>
                  </a:lnTo>
                  <a:lnTo>
                    <a:pt x="56756" y="71691"/>
                  </a:lnTo>
                  <a:lnTo>
                    <a:pt x="123469" y="57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E7FBDC5C-AAE5-4E00-9435-C8776ED32FAC}"/>
                </a:ext>
              </a:extLst>
            </p:cNvPr>
            <p:cNvSpPr txBox="1"/>
            <p:nvPr/>
          </p:nvSpPr>
          <p:spPr>
            <a:xfrm>
              <a:off x="10995394" y="5305576"/>
              <a:ext cx="267435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120" dirty="0">
                  <a:solidFill>
                    <a:srgbClr val="8D3124"/>
                  </a:solidFill>
                  <a:latin typeface="Trebuchet MS"/>
                  <a:cs typeface="Trebuchet MS"/>
                </a:rPr>
                <a:t>Assume </a:t>
              </a: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r>
                <a:rPr lang="en-US" altLang="zh-CN"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85" dirty="0">
                  <a:solidFill>
                    <a:srgbClr val="8D3124"/>
                  </a:solidFill>
                  <a:latin typeface="Trebuchet MS"/>
                  <a:cs typeface="Trebuchet MS"/>
                </a:rPr>
                <a:t>is a power of 2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3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 1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4"/>
          <p:cNvSpPr txBox="1"/>
          <p:nvPr/>
        </p:nvSpPr>
        <p:spPr>
          <a:xfrm>
            <a:off x="800100" y="342900"/>
            <a:ext cx="107848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7645" algn="l"/>
              </a:tabLst>
            </a:pPr>
            <a:r>
              <a:rPr sz="2800" dirty="0">
                <a:latin typeface="Arial"/>
                <a:cs typeface="Arial"/>
              </a:rPr>
              <a:t>Divide-and-conquer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recurrence:	</a:t>
            </a:r>
            <a:r>
              <a:rPr sz="2800" spc="-5" dirty="0">
                <a:latin typeface="Arial"/>
                <a:cs typeface="Arial"/>
              </a:rPr>
              <a:t>recursion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tree</a:t>
            </a:r>
            <a:endParaRPr sz="3850" dirty="0">
              <a:latin typeface="Times New Roman"/>
              <a:cs typeface="Times New Roman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091612"/>
            <a:ext cx="533400" cy="370898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325" y="1023525"/>
            <a:ext cx="1833425" cy="35485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858" y="1038577"/>
            <a:ext cx="4241411" cy="354856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3124200"/>
            <a:ext cx="6755524" cy="6183021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963827" y="2475470"/>
            <a:ext cx="11482173" cy="2577096"/>
          </a:xfrm>
          <a:custGeom>
            <a:avLst/>
            <a:gdLst>
              <a:gd name="connsiteX0" fmla="*/ 0 w 11763632"/>
              <a:gd name="connsiteY0" fmla="*/ 0 h 3163330"/>
              <a:gd name="connsiteX1" fmla="*/ 2990335 w 11763632"/>
              <a:gd name="connsiteY1" fmla="*/ 469557 h 3163330"/>
              <a:gd name="connsiteX2" fmla="*/ 6845643 w 11763632"/>
              <a:gd name="connsiteY2" fmla="*/ 444844 h 3163330"/>
              <a:gd name="connsiteX3" fmla="*/ 7661189 w 11763632"/>
              <a:gd name="connsiteY3" fmla="*/ 2051222 h 3163330"/>
              <a:gd name="connsiteX4" fmla="*/ 11763632 w 11763632"/>
              <a:gd name="connsiteY4" fmla="*/ 3163330 h 316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3632" h="3163330">
                <a:moveTo>
                  <a:pt x="0" y="0"/>
                </a:moveTo>
                <a:cubicBezTo>
                  <a:pt x="924697" y="197708"/>
                  <a:pt x="1849395" y="395416"/>
                  <a:pt x="2990335" y="469557"/>
                </a:cubicBezTo>
                <a:cubicBezTo>
                  <a:pt x="4131275" y="543698"/>
                  <a:pt x="6067167" y="181233"/>
                  <a:pt x="6845643" y="444844"/>
                </a:cubicBezTo>
                <a:cubicBezTo>
                  <a:pt x="7624119" y="708455"/>
                  <a:pt x="6841524" y="1598141"/>
                  <a:pt x="7661189" y="2051222"/>
                </a:cubicBezTo>
                <a:cubicBezTo>
                  <a:pt x="8480854" y="2504303"/>
                  <a:pt x="11084010" y="2982098"/>
                  <a:pt x="11763632" y="3163330"/>
                </a:cubicBezTo>
              </a:path>
            </a:pathLst>
          </a:custGeom>
          <a:noFill/>
          <a:ln w="31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200" y="9371356"/>
            <a:ext cx="275516" cy="283388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6429718" y="9067800"/>
            <a:ext cx="83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7539005" y="8610600"/>
            <a:ext cx="152400" cy="18509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7539005" y="3294622"/>
            <a:ext cx="152400" cy="18509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7615205" y="3488887"/>
            <a:ext cx="0" cy="23634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615205" y="6388655"/>
            <a:ext cx="0" cy="226722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ject 2 2"/>
          <p:cNvSpPr txBox="1"/>
          <p:nvPr/>
        </p:nvSpPr>
        <p:spPr>
          <a:xfrm>
            <a:off x="7188200" y="5882085"/>
            <a:ext cx="1676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000" spc="-5" dirty="0">
                <a:solidFill>
                  <a:srgbClr val="8D3124"/>
                </a:solidFill>
                <a:latin typeface="Times New Roman"/>
                <a:cs typeface="Times New Roman"/>
              </a:rPr>
              <a:t>log</a:t>
            </a:r>
            <a:r>
              <a:rPr lang="en-US" altLang="zh-CN" sz="2000" spc="-5" baseline="-25000" dirty="0">
                <a:solidFill>
                  <a:srgbClr val="8D3124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000" i="1" dirty="0">
                <a:solidFill>
                  <a:srgbClr val="8D3124"/>
                </a:solidFill>
                <a:latin typeface="Times New Roman"/>
                <a:cs typeface="Times New Roman"/>
              </a:rPr>
              <a:t>n </a:t>
            </a:r>
            <a:r>
              <a:rPr lang="en-US" sz="2000" spc="-5" dirty="0">
                <a:solidFill>
                  <a:srgbClr val="8D3124"/>
                </a:solidFill>
                <a:latin typeface="Times New Roman"/>
                <a:cs typeface="Times New Roman"/>
              </a:rPr>
              <a:t>+ 1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35742" y="17017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5070" y="17017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29330" y="34782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483990" y="4202759"/>
            <a:ext cx="441146" cy="369332"/>
          </a:xfrm>
          <a:prstGeom prst="rect">
            <a:avLst/>
          </a:prstGeom>
          <a:solidFill>
            <a:srgbClr val="F2F6F9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25" y="9371356"/>
            <a:ext cx="2376249" cy="2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750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0" spc="5" dirty="0">
                <a:latin typeface="Arial"/>
                <a:cs typeface="Arial"/>
              </a:rPr>
              <a:t>Proof </a:t>
            </a:r>
            <a:r>
              <a:rPr lang="en-US" altLang="zh-CN" sz="2800" b="0" spc="90" dirty="0">
                <a:latin typeface="Arial"/>
                <a:cs typeface="Arial"/>
              </a:rPr>
              <a:t>by</a:t>
            </a:r>
            <a:r>
              <a:rPr lang="en-US" altLang="zh-CN" sz="2800" b="0" spc="85" dirty="0">
                <a:latin typeface="Arial"/>
                <a:cs typeface="Arial"/>
              </a:rPr>
              <a:t> </a:t>
            </a:r>
            <a:r>
              <a:rPr lang="en-US" altLang="zh-CN" sz="2800" b="0" spc="25" dirty="0">
                <a:latin typeface="Arial"/>
                <a:cs typeface="Arial"/>
              </a:rPr>
              <a:t>induction (general case)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5" y="1186764"/>
            <a:ext cx="11448535" cy="19830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6" y="3481992"/>
            <a:ext cx="9902852" cy="6258161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021207" y="7239000"/>
            <a:ext cx="2805793" cy="2509008"/>
            <a:chOff x="9487806" y="5568192"/>
            <a:chExt cx="2805793" cy="2509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6600" y="5715000"/>
              <a:ext cx="2398780" cy="156650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9069" y="7607140"/>
              <a:ext cx="2572931" cy="32325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9487806" y="5568192"/>
              <a:ext cx="2805793" cy="2509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 rot="1495919">
            <a:off x="7777965" y="9141415"/>
            <a:ext cx="2122886" cy="252717"/>
            <a:chOff x="7723720" y="8576150"/>
            <a:chExt cx="2122886" cy="252717"/>
          </a:xfrm>
        </p:grpSpPr>
        <p:sp>
          <p:nvSpPr>
            <p:cNvPr id="16" name="object 3"/>
            <p:cNvSpPr/>
            <p:nvPr/>
          </p:nvSpPr>
          <p:spPr>
            <a:xfrm rot="20955630">
              <a:off x="7757936" y="8576150"/>
              <a:ext cx="2088670" cy="52126"/>
            </a:xfrm>
            <a:custGeom>
              <a:avLst/>
              <a:gdLst/>
              <a:ahLst/>
              <a:cxnLst/>
              <a:rect l="l" t="t" r="r" b="b"/>
              <a:pathLst>
                <a:path w="2268220">
                  <a:moveTo>
                    <a:pt x="0" y="2"/>
                  </a:moveTo>
                  <a:lnTo>
                    <a:pt x="12700" y="2"/>
                  </a:lnTo>
                  <a:lnTo>
                    <a:pt x="2267661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 rot="21065831">
              <a:off x="7723720" y="87069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59"/>
                  </a:lnTo>
                  <a:lnTo>
                    <a:pt x="121920" y="121919"/>
                  </a:lnTo>
                  <a:lnTo>
                    <a:pt x="91440" y="6095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  <a:ln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73800" y="3127536"/>
            <a:ext cx="5621236" cy="627380"/>
            <a:chOff x="6104039" y="3248660"/>
            <a:chExt cx="5621236" cy="627380"/>
          </a:xfrm>
        </p:grpSpPr>
        <p:sp>
          <p:nvSpPr>
            <p:cNvPr id="20" name="object 28"/>
            <p:cNvSpPr txBox="1"/>
            <p:nvPr/>
          </p:nvSpPr>
          <p:spPr>
            <a:xfrm>
              <a:off x="9563100" y="3327400"/>
              <a:ext cx="2162175" cy="548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spc="120" dirty="0">
                  <a:solidFill>
                    <a:srgbClr val="8D3124"/>
                  </a:solidFill>
                  <a:latin typeface="Trebuchet MS"/>
                  <a:cs typeface="Trebuchet MS"/>
                </a:rPr>
                <a:t>no </a:t>
              </a:r>
              <a:r>
                <a:rPr sz="1600" spc="75" dirty="0">
                  <a:solidFill>
                    <a:srgbClr val="8D3124"/>
                  </a:solidFill>
                  <a:latin typeface="Trebuchet MS"/>
                  <a:cs typeface="Trebuchet MS"/>
                </a:rPr>
                <a:t>longer </a:t>
              </a:r>
              <a:r>
                <a:rPr sz="1600" spc="120" dirty="0">
                  <a:solidFill>
                    <a:srgbClr val="8D3124"/>
                  </a:solidFill>
                  <a:latin typeface="Trebuchet MS"/>
                  <a:cs typeface="Trebuchet MS"/>
                </a:rPr>
                <a:t>assuming</a:t>
              </a:r>
              <a:r>
                <a:rPr sz="1600" spc="-24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endParaRPr sz="1800" dirty="0">
                <a:latin typeface="Times New Roman"/>
                <a:cs typeface="Times New Roman"/>
              </a:endParaRPr>
            </a:p>
            <a:p>
              <a:pPr marL="2540" algn="ctr">
                <a:lnSpc>
                  <a:spcPct val="100000"/>
                </a:lnSpc>
                <a:spcBef>
                  <a:spcPts val="40"/>
                </a:spcBef>
              </a:pPr>
              <a:r>
                <a:rPr sz="1600" spc="85" dirty="0">
                  <a:solidFill>
                    <a:srgbClr val="8D3124"/>
                  </a:solidFill>
                  <a:latin typeface="Trebuchet MS"/>
                  <a:cs typeface="Trebuchet MS"/>
                </a:rPr>
                <a:t>is </a:t>
              </a:r>
              <a:r>
                <a:rPr sz="1600" spc="40" dirty="0">
                  <a:solidFill>
                    <a:srgbClr val="8D3124"/>
                  </a:solidFill>
                  <a:latin typeface="Trebuchet MS"/>
                  <a:cs typeface="Trebuchet MS"/>
                </a:rPr>
                <a:t>a </a:t>
              </a:r>
              <a:r>
                <a:rPr sz="1600" spc="85" dirty="0">
                  <a:solidFill>
                    <a:srgbClr val="8D3124"/>
                  </a:solidFill>
                  <a:latin typeface="Trebuchet MS"/>
                  <a:cs typeface="Trebuchet MS"/>
                </a:rPr>
                <a:t>power </a:t>
              </a:r>
              <a:r>
                <a:rPr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of</a:t>
              </a:r>
              <a:r>
                <a:rPr sz="1600" spc="-16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r>
                <a:rPr sz="1600" spc="170" dirty="0">
                  <a:solidFill>
                    <a:srgbClr val="8D3124"/>
                  </a:solidFill>
                  <a:latin typeface="Trebuchet MS"/>
                  <a:cs typeface="Trebuchet MS"/>
                </a:rPr>
                <a:t>2</a:t>
              </a:r>
              <a:endParaRPr sz="1600" dirty="0">
                <a:latin typeface="Trebuchet MS"/>
                <a:cs typeface="Trebuchet MS"/>
              </a:endParaRPr>
            </a:p>
          </p:txBody>
        </p:sp>
        <p:sp>
          <p:nvSpPr>
            <p:cNvPr id="21" name="object 29"/>
            <p:cNvSpPr/>
            <p:nvPr/>
          </p:nvSpPr>
          <p:spPr>
            <a:xfrm>
              <a:off x="6164999" y="3327400"/>
              <a:ext cx="3314700" cy="297815"/>
            </a:xfrm>
            <a:custGeom>
              <a:avLst/>
              <a:gdLst/>
              <a:ahLst/>
              <a:cxnLst/>
              <a:rect l="l" t="t" r="r" b="b"/>
              <a:pathLst>
                <a:path w="3314700" h="297814">
                  <a:moveTo>
                    <a:pt x="3314433" y="297498"/>
                  </a:moveTo>
                  <a:lnTo>
                    <a:pt x="0" y="297498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30"/>
            <p:cNvSpPr/>
            <p:nvPr/>
          </p:nvSpPr>
          <p:spPr>
            <a:xfrm>
              <a:off x="6104039" y="3248660"/>
              <a:ext cx="121920" cy="121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44600" y="6741160"/>
            <a:ext cx="2647594" cy="269240"/>
            <a:chOff x="952500" y="6642100"/>
            <a:chExt cx="2647594" cy="269240"/>
          </a:xfrm>
        </p:grpSpPr>
        <p:sp>
          <p:nvSpPr>
            <p:cNvPr id="24" name="object 22"/>
            <p:cNvSpPr txBox="1"/>
            <p:nvPr/>
          </p:nvSpPr>
          <p:spPr>
            <a:xfrm>
              <a:off x="952500" y="6642100"/>
              <a:ext cx="207327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inductive</a:t>
              </a:r>
              <a:r>
                <a:rPr sz="1600" spc="-3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r>
                <a:rPr sz="1600" spc="90" dirty="0">
                  <a:solidFill>
                    <a:srgbClr val="8D3124"/>
                  </a:solidFill>
                  <a:latin typeface="Trebuchet MS"/>
                  <a:cs typeface="Trebuchet MS"/>
                </a:rPr>
                <a:t>hypothesis</a:t>
              </a:r>
              <a:endParaRPr sz="1600" dirty="0">
                <a:latin typeface="Trebuchet MS"/>
                <a:cs typeface="Trebuchet MS"/>
              </a:endParaRPr>
            </a:p>
          </p:txBody>
        </p:sp>
        <p:sp>
          <p:nvSpPr>
            <p:cNvPr id="25" name="object 23"/>
            <p:cNvSpPr/>
            <p:nvPr/>
          </p:nvSpPr>
          <p:spPr>
            <a:xfrm>
              <a:off x="3139063" y="6811009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382291" y="0"/>
                  </a:moveTo>
                  <a:lnTo>
                    <a:pt x="369591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3478174" y="675005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30479" y="60960"/>
                  </a:ln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59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235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dirty="0">
                <a:latin typeface="Arial"/>
                <a:cs typeface="Arial"/>
              </a:rPr>
              <a:t>2.3  </a:t>
            </a:r>
            <a:r>
              <a:rPr sz="2800" b="0" dirty="0">
                <a:latin typeface="Arial"/>
                <a:cs typeface="Arial"/>
              </a:rPr>
              <a:t>Divide-and-conquer</a:t>
            </a:r>
            <a:r>
              <a:rPr sz="2800" b="0" spc="75" dirty="0">
                <a:latin typeface="Arial"/>
                <a:cs typeface="Arial"/>
              </a:rPr>
              <a:t> </a:t>
            </a:r>
            <a:r>
              <a:rPr sz="2800" b="0" spc="80" dirty="0">
                <a:latin typeface="Arial"/>
                <a:cs typeface="Arial"/>
              </a:rPr>
              <a:t>paradigm</a:t>
            </a:r>
            <a:endParaRPr sz="2800" b="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096011"/>
            <a:ext cx="1011301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Divide-and-conquer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20" dirty="0">
                <a:solidFill>
                  <a:srgbClr val="C00000"/>
                </a:solidFill>
                <a:latin typeface="Trebuchet MS"/>
                <a:cs typeface="Trebuchet MS"/>
              </a:rPr>
              <a:t>Divide</a:t>
            </a:r>
            <a:r>
              <a:rPr sz="2200" spc="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up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problem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lang="en-US" altLang="zh-CN" sz="2200" spc="85" dirty="0">
                <a:latin typeface="Trebuchet MS"/>
                <a:cs typeface="Trebuchet MS"/>
              </a:rPr>
              <a:t>several</a:t>
            </a:r>
            <a:r>
              <a:rPr lang="en-US" altLang="zh-CN" sz="2200" spc="40" dirty="0">
                <a:latin typeface="Trebuchet MS"/>
                <a:cs typeface="Trebuchet MS"/>
              </a:rPr>
              <a:t> </a:t>
            </a:r>
            <a:r>
              <a:rPr sz="2200" spc="150" dirty="0" err="1">
                <a:latin typeface="Trebuchet MS"/>
                <a:cs typeface="Trebuchet MS"/>
              </a:rPr>
              <a:t>subproblems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(of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the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same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kind).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sz="2200" spc="105" dirty="0">
                <a:latin typeface="Trebuchet MS"/>
                <a:cs typeface="Trebuchet MS"/>
              </a:rPr>
              <a:t>Solve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(</a:t>
            </a:r>
            <a:r>
              <a:rPr sz="2200" spc="70" dirty="0">
                <a:solidFill>
                  <a:srgbClr val="00B050"/>
                </a:solidFill>
                <a:latin typeface="Trebuchet MS"/>
                <a:cs typeface="Trebuchet MS"/>
              </a:rPr>
              <a:t>conquer</a:t>
            </a:r>
            <a:r>
              <a:rPr sz="2200" spc="70" dirty="0">
                <a:latin typeface="Trebuchet MS"/>
                <a:cs typeface="Trebuchet MS"/>
              </a:rPr>
              <a:t>)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each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subproblem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recursively.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Combine</a:t>
            </a:r>
            <a:r>
              <a:rPr sz="2200" spc="3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solutions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subproblems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overall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solution.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68" y="2971800"/>
            <a:ext cx="10307032" cy="6757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A37252B-D504-47EC-9C6E-B170D693F5BB}"/>
                  </a:ext>
                </a:extLst>
              </p14:cNvPr>
              <p14:cNvContentPartPr/>
              <p14:nvPr/>
            </p14:nvContentPartPr>
            <p14:xfrm>
              <a:off x="3997511" y="135260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A37252B-D504-47EC-9C6E-B170D693F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871" y="1343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BEA1FB0-F2B4-48BA-844A-DE57650BCBF5}"/>
                  </a:ext>
                </a:extLst>
              </p14:cNvPr>
              <p14:cNvContentPartPr/>
              <p14:nvPr/>
            </p14:nvContentPartPr>
            <p14:xfrm>
              <a:off x="3717071" y="1438283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BEA1FB0-F2B4-48BA-844A-DE57650BC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071" y="1429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BE9ECF9-7B27-40C5-BECB-DBE207DDF941}"/>
                  </a:ext>
                </a:extLst>
              </p14:cNvPr>
              <p14:cNvContentPartPr/>
              <p14:nvPr/>
            </p14:nvContentPartPr>
            <p14:xfrm>
              <a:off x="3906431" y="1325892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BE9ECF9-7B27-40C5-BECB-DBE207DDF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7431" y="13172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2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820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Arial"/>
                <a:cs typeface="Arial"/>
              </a:rPr>
              <a:t>Divide-and-conquer</a:t>
            </a:r>
            <a:r>
              <a:rPr sz="2800" b="0" spc="75" dirty="0">
                <a:latin typeface="Arial"/>
                <a:cs typeface="Arial"/>
              </a:rPr>
              <a:t> </a:t>
            </a:r>
            <a:r>
              <a:rPr sz="2800" b="0" spc="80" dirty="0">
                <a:latin typeface="Arial"/>
                <a:cs typeface="Arial"/>
              </a:rPr>
              <a:t>paradigm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2984500"/>
            <a:ext cx="9356725" cy="8292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185" dirty="0">
                <a:solidFill>
                  <a:srgbClr val="0048AA"/>
                </a:solidFill>
                <a:latin typeface="Trebuchet MS"/>
                <a:cs typeface="Trebuchet MS"/>
              </a:rPr>
              <a:t>Most </a:t>
            </a:r>
            <a:r>
              <a:rPr sz="2400" spc="180" dirty="0">
                <a:solidFill>
                  <a:srgbClr val="0048AA"/>
                </a:solidFill>
                <a:latin typeface="Trebuchet MS"/>
                <a:cs typeface="Trebuchet MS"/>
              </a:rPr>
              <a:t>common</a:t>
            </a:r>
            <a:r>
              <a:rPr sz="2400" spc="-12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0048AA"/>
                </a:solidFill>
                <a:latin typeface="Trebuchet MS"/>
                <a:cs typeface="Trebuchet MS"/>
              </a:rPr>
              <a:t>usage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4355"/>
              </a:lnSpc>
              <a:buFont typeface="Arial" panose="020B0604020202020204" pitchFamily="34" charset="0"/>
              <a:buChar char="•"/>
            </a:pPr>
            <a:r>
              <a:rPr sz="2000" spc="120" dirty="0">
                <a:latin typeface="Trebuchet MS"/>
                <a:cs typeface="Trebuchet MS"/>
              </a:rPr>
              <a:t>Divide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problem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of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size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1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into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8D3124"/>
                </a:solidFill>
                <a:latin typeface="Trebuchet MS"/>
                <a:cs typeface="Trebuchet MS"/>
              </a:rPr>
              <a:t>two</a:t>
            </a:r>
            <a:r>
              <a:rPr sz="2000" spc="40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subproblems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of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size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2</a:t>
            </a:r>
            <a:r>
              <a:rPr sz="2000" spc="-6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3859530"/>
            <a:ext cx="7283450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ts val="3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105" dirty="0">
                <a:latin typeface="Trebuchet MS"/>
                <a:cs typeface="Trebuchet MS"/>
              </a:rPr>
              <a:t>Solve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(conquer)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8D3124"/>
                </a:solidFill>
                <a:latin typeface="Trebuchet MS"/>
                <a:cs typeface="Trebuchet MS"/>
              </a:rPr>
              <a:t>two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subproblems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recursively</a:t>
            </a:r>
            <a:r>
              <a:rPr sz="2000" spc="7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sz="2000" spc="145" dirty="0">
                <a:latin typeface="Trebuchet MS"/>
                <a:cs typeface="Trebuchet MS"/>
              </a:rPr>
              <a:t>Combine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8D3124"/>
                </a:solidFill>
                <a:latin typeface="Trebuchet MS"/>
                <a:cs typeface="Trebuchet MS"/>
              </a:rPr>
              <a:t>two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solutions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into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overall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solution.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82" y="5608763"/>
            <a:ext cx="4808305" cy="3152309"/>
          </a:xfrm>
          <a:prstGeom prst="rect">
            <a:avLst/>
          </a:prstGeom>
          <a:effectLst>
            <a:softEdge rad="508000"/>
          </a:effectLst>
        </p:spPr>
      </p:pic>
      <p:sp>
        <p:nvSpPr>
          <p:cNvPr id="21" name="object 4"/>
          <p:cNvSpPr txBox="1"/>
          <p:nvPr/>
        </p:nvSpPr>
        <p:spPr>
          <a:xfrm>
            <a:off x="800100" y="1096011"/>
            <a:ext cx="1011301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Divide-and-conquer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20" dirty="0">
                <a:solidFill>
                  <a:srgbClr val="C00000"/>
                </a:solidFill>
                <a:latin typeface="Trebuchet MS"/>
                <a:cs typeface="Trebuchet MS"/>
              </a:rPr>
              <a:t>Divide</a:t>
            </a:r>
            <a:r>
              <a:rPr sz="2200" spc="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up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problem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several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subproblems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(of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the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same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kind).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sz="2200" spc="105" dirty="0">
                <a:latin typeface="Trebuchet MS"/>
                <a:cs typeface="Trebuchet MS"/>
              </a:rPr>
              <a:t>Solve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(</a:t>
            </a:r>
            <a:r>
              <a:rPr sz="2200" spc="70" dirty="0">
                <a:solidFill>
                  <a:srgbClr val="00B050"/>
                </a:solidFill>
                <a:latin typeface="Trebuchet MS"/>
                <a:cs typeface="Trebuchet MS"/>
              </a:rPr>
              <a:t>conquer</a:t>
            </a:r>
            <a:r>
              <a:rPr sz="2200" spc="70" dirty="0">
                <a:latin typeface="Trebuchet MS"/>
                <a:cs typeface="Trebuchet MS"/>
              </a:rPr>
              <a:t>)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each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subproblem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recursively.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Combine</a:t>
            </a:r>
            <a:r>
              <a:rPr sz="2200" spc="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solutions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subproblems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overall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solution.</a:t>
            </a:r>
            <a:endParaRPr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19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1708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65" dirty="0">
                <a:latin typeface="Arial"/>
                <a:cs typeface="Arial"/>
              </a:rPr>
              <a:t>Mergesort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562815"/>
            <a:ext cx="11822545" cy="1713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83936" y="117076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Problem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854" y="3862493"/>
            <a:ext cx="1157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sort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an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approach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the subarray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 the single element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its proper place, yielding the sorted subarray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800100" y="1096011"/>
            <a:ext cx="1011301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Divide-and-conquer.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20" dirty="0">
                <a:solidFill>
                  <a:srgbClr val="C00000"/>
                </a:solidFill>
                <a:latin typeface="Trebuchet MS"/>
                <a:cs typeface="Trebuchet MS"/>
              </a:rPr>
              <a:t>Divide</a:t>
            </a:r>
            <a:r>
              <a:rPr sz="2200" spc="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up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problem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lang="en-US" altLang="zh-CN" sz="2200" spc="85" dirty="0">
                <a:latin typeface="Trebuchet MS"/>
                <a:cs typeface="Trebuchet MS"/>
              </a:rPr>
              <a:t>several</a:t>
            </a:r>
            <a:r>
              <a:rPr lang="en-US" altLang="zh-CN" sz="2200" spc="40" dirty="0">
                <a:latin typeface="Trebuchet MS"/>
                <a:cs typeface="Trebuchet MS"/>
              </a:rPr>
              <a:t> </a:t>
            </a:r>
            <a:r>
              <a:rPr sz="2200" spc="150" dirty="0" err="1">
                <a:latin typeface="Trebuchet MS"/>
                <a:cs typeface="Trebuchet MS"/>
              </a:rPr>
              <a:t>subproblems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(of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the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same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kind).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sz="2200" spc="105" dirty="0">
                <a:latin typeface="Trebuchet MS"/>
                <a:cs typeface="Trebuchet MS"/>
              </a:rPr>
              <a:t>Solve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(</a:t>
            </a:r>
            <a:r>
              <a:rPr sz="2200" spc="70" dirty="0">
                <a:solidFill>
                  <a:srgbClr val="00B050"/>
                </a:solidFill>
                <a:latin typeface="Trebuchet MS"/>
                <a:cs typeface="Trebuchet MS"/>
              </a:rPr>
              <a:t>conquer</a:t>
            </a:r>
            <a:r>
              <a:rPr sz="2200" spc="70" dirty="0">
                <a:latin typeface="Trebuchet MS"/>
                <a:cs typeface="Trebuchet MS"/>
              </a:rPr>
              <a:t>)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each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subproblem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recursively.</a:t>
            </a:r>
            <a:endParaRPr sz="2200" dirty="0"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Combine</a:t>
            </a:r>
            <a:r>
              <a:rPr sz="2200" spc="3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solutions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subproblems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into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overall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solution.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725D0-AD25-4B3A-A7FE-2B388CC6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673366"/>
            <a:ext cx="9906000" cy="7593973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085CB0CF-3826-4560-A4D3-A9BD68167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1708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65" dirty="0">
                <a:latin typeface="Arial"/>
                <a:cs typeface="Arial"/>
              </a:rPr>
              <a:t>Mergesort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33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27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65" dirty="0" err="1">
                <a:latin typeface="Arial"/>
                <a:cs typeface="Arial"/>
              </a:rPr>
              <a:t>Mergesort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lang="en-US" sz="2800" b="0" spc="20" dirty="0">
                <a:latin typeface="Arial"/>
                <a:cs typeface="Arial"/>
              </a:rPr>
              <a:t>algorithm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8600" y="3843109"/>
            <a:ext cx="6305550" cy="4953000"/>
          </a:xfrm>
          <a:custGeom>
            <a:avLst/>
            <a:gdLst/>
            <a:ahLst/>
            <a:cxnLst/>
            <a:rect l="l" t="t" r="r" b="b"/>
            <a:pathLst>
              <a:path w="6305550" h="5340984">
                <a:moveTo>
                  <a:pt x="0" y="0"/>
                </a:moveTo>
                <a:lnTo>
                  <a:pt x="6304927" y="0"/>
                </a:lnTo>
                <a:lnTo>
                  <a:pt x="6304927" y="5340553"/>
                </a:lnTo>
                <a:lnTo>
                  <a:pt x="0" y="53405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effectLst>
            <a:softEdge rad="12700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700" y="4669884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9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0700" y="4109808"/>
            <a:ext cx="4790440" cy="1967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81000" marR="1613535" indent="-381000">
              <a:lnSpc>
                <a:spcPct val="142400"/>
              </a:lnSpc>
              <a:spcBef>
                <a:spcPts val="1295"/>
              </a:spcBef>
            </a:pP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I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Times New Roman"/>
                <a:cs typeface="Times New Roman"/>
              </a:rPr>
              <a:t>(list </a:t>
            </a:r>
            <a:r>
              <a:rPr sz="2400" i="1" dirty="0">
                <a:latin typeface="Times New Roman"/>
                <a:cs typeface="Times New Roman"/>
              </a:rPr>
              <a:t>L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element)  </a:t>
            </a: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R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ETURN</a:t>
            </a:r>
            <a:r>
              <a:rPr sz="1900" dirty="0">
                <a:solidFill>
                  <a:srgbClr val="003F8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Divide the list into two halves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B.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0" y="6052908"/>
            <a:ext cx="284607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458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). 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).  </a:t>
            </a:r>
            <a:r>
              <a:rPr sz="2400" i="1" dirty="0">
                <a:latin typeface="Times New Roman"/>
                <a:cs typeface="Times New Roman"/>
              </a:rPr>
              <a:t>L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1420"/>
              </a:spcBef>
            </a:pP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R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ETURN</a:t>
            </a:r>
            <a:r>
              <a:rPr sz="1900" dirty="0">
                <a:solidFill>
                  <a:srgbClr val="003F8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3060700" y="8380825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9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548671"/>
            <a:ext cx="11822545" cy="17137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0100" y="114300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Problem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27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65" dirty="0">
                <a:latin typeface="Arial"/>
                <a:cs typeface="Arial"/>
              </a:rPr>
              <a:t>Merge</a:t>
            </a:r>
            <a:r>
              <a:rPr lang="en-US" sz="2800" b="0" spc="65" dirty="0">
                <a:latin typeface="Arial"/>
                <a:cs typeface="Arial"/>
              </a:rPr>
              <a:t>(</a:t>
            </a:r>
            <a:r>
              <a:rPr lang="en-US" sz="2800" b="0" i="1" spc="65" dirty="0">
                <a:latin typeface="Arial"/>
                <a:cs typeface="Arial"/>
              </a:rPr>
              <a:t>A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p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q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r</a:t>
            </a:r>
            <a:r>
              <a:rPr lang="en-US" sz="2800" b="0" spc="6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276600"/>
            <a:ext cx="6391275" cy="6116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066800"/>
            <a:ext cx="9884093" cy="2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27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65" dirty="0">
                <a:latin typeface="Arial"/>
                <a:cs typeface="Arial"/>
              </a:rPr>
              <a:t>Merge</a:t>
            </a:r>
            <a:r>
              <a:rPr lang="en-US" sz="2800" b="0" spc="65" dirty="0">
                <a:latin typeface="Arial"/>
                <a:cs typeface="Arial"/>
              </a:rPr>
              <a:t>(</a:t>
            </a:r>
            <a:r>
              <a:rPr lang="en-US" sz="2800" b="0" i="1" spc="65" dirty="0">
                <a:latin typeface="Arial"/>
                <a:cs typeface="Arial"/>
              </a:rPr>
              <a:t>A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p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q</a:t>
            </a:r>
            <a:r>
              <a:rPr lang="en-US" sz="2800" b="0" spc="65" dirty="0">
                <a:latin typeface="Arial"/>
                <a:cs typeface="Arial"/>
              </a:rPr>
              <a:t>, </a:t>
            </a:r>
            <a:r>
              <a:rPr lang="en-US" sz="2800" b="0" i="1" spc="65" dirty="0">
                <a:latin typeface="Arial"/>
                <a:cs typeface="Arial"/>
              </a:rPr>
              <a:t>r</a:t>
            </a:r>
            <a:r>
              <a:rPr lang="en-US" sz="2800" b="0" spc="6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5" y="4038600"/>
            <a:ext cx="12283309" cy="525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163572"/>
            <a:ext cx="8686800" cy="28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997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65" dirty="0">
                <a:latin typeface="Arial"/>
                <a:cs typeface="Arial"/>
              </a:rPr>
              <a:t>Analysis of </a:t>
            </a:r>
            <a:r>
              <a:rPr sz="2800" b="0" spc="65" dirty="0" err="1">
                <a:latin typeface="Arial"/>
                <a:cs typeface="Arial"/>
              </a:rPr>
              <a:t>Mergesort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lang="en-US" sz="2800" b="0" spc="20" dirty="0">
                <a:latin typeface="Arial"/>
                <a:cs typeface="Arial"/>
              </a:rPr>
              <a:t>algorithm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500" y="1195172"/>
            <a:ext cx="6305550" cy="4953000"/>
          </a:xfrm>
          <a:custGeom>
            <a:avLst/>
            <a:gdLst/>
            <a:ahLst/>
            <a:cxnLst/>
            <a:rect l="l" t="t" r="r" b="b"/>
            <a:pathLst>
              <a:path w="6305550" h="5340984">
                <a:moveTo>
                  <a:pt x="0" y="0"/>
                </a:moveTo>
                <a:lnTo>
                  <a:pt x="6304927" y="0"/>
                </a:lnTo>
                <a:lnTo>
                  <a:pt x="6304927" y="5340553"/>
                </a:lnTo>
                <a:lnTo>
                  <a:pt x="0" y="53405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600" y="2021947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9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1461871"/>
            <a:ext cx="4790440" cy="1967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81000" marR="1613535" indent="-381000">
              <a:lnSpc>
                <a:spcPct val="142400"/>
              </a:lnSpc>
              <a:spcBef>
                <a:spcPts val="1295"/>
              </a:spcBef>
            </a:pP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I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Times New Roman"/>
                <a:cs typeface="Times New Roman"/>
              </a:rPr>
              <a:t>(list </a:t>
            </a:r>
            <a:r>
              <a:rPr sz="2400" i="1" dirty="0">
                <a:latin typeface="Times New Roman"/>
                <a:cs typeface="Times New Roman"/>
              </a:rPr>
              <a:t>L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element)  </a:t>
            </a: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R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ETURN</a:t>
            </a:r>
            <a:r>
              <a:rPr sz="1900" dirty="0">
                <a:solidFill>
                  <a:srgbClr val="003F8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Divide the list into two halves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B.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600" y="3404971"/>
            <a:ext cx="284607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458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). 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-5" dirty="0">
                <a:solidFill>
                  <a:srgbClr val="003F83"/>
                </a:solidFill>
                <a:latin typeface="Times New Roman"/>
                <a:cs typeface="Times New Roman"/>
              </a:rPr>
              <a:t>-S</a:t>
            </a:r>
            <a:r>
              <a:rPr sz="1900" spc="-5" dirty="0">
                <a:solidFill>
                  <a:srgbClr val="003F83"/>
                </a:solidFill>
                <a:latin typeface="Times New Roman"/>
                <a:cs typeface="Times New Roman"/>
              </a:rPr>
              <a:t>ORT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).  </a:t>
            </a:r>
            <a:r>
              <a:rPr sz="2400" i="1" dirty="0">
                <a:latin typeface="Times New Roman"/>
                <a:cs typeface="Times New Roman"/>
              </a:rPr>
              <a:t>L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M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ERGE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1420"/>
              </a:spcBef>
            </a:pPr>
            <a:r>
              <a:rPr sz="2400" spc="5" dirty="0">
                <a:solidFill>
                  <a:srgbClr val="003F83"/>
                </a:solidFill>
                <a:latin typeface="Times New Roman"/>
                <a:cs typeface="Times New Roman"/>
              </a:rPr>
              <a:t>R</a:t>
            </a:r>
            <a:r>
              <a:rPr sz="1900" spc="5" dirty="0">
                <a:solidFill>
                  <a:srgbClr val="003F83"/>
                </a:solidFill>
                <a:latin typeface="Times New Roman"/>
                <a:cs typeface="Times New Roman"/>
              </a:rPr>
              <a:t>ETURN</a:t>
            </a:r>
            <a:r>
              <a:rPr sz="1900" dirty="0">
                <a:solidFill>
                  <a:srgbClr val="003F8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1117600" y="5732888"/>
            <a:ext cx="5695950" cy="0"/>
          </a:xfrm>
          <a:custGeom>
            <a:avLst/>
            <a:gdLst/>
            <a:ahLst/>
            <a:cxnLst/>
            <a:rect l="l" t="t" r="r" b="b"/>
            <a:pathLst>
              <a:path w="5695950">
                <a:moveTo>
                  <a:pt x="0" y="0"/>
                </a:moveTo>
                <a:lnTo>
                  <a:pt x="56959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4127500" y="3563212"/>
            <a:ext cx="1625600" cy="330200"/>
            <a:chOff x="4127500" y="3610712"/>
            <a:chExt cx="1625600" cy="330200"/>
          </a:xfrm>
        </p:grpSpPr>
        <p:sp>
          <p:nvSpPr>
            <p:cNvPr id="10" name="object 10"/>
            <p:cNvSpPr txBox="1"/>
            <p:nvPr/>
          </p:nvSpPr>
          <p:spPr>
            <a:xfrm>
              <a:off x="4953000" y="3610712"/>
              <a:ext cx="80010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0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T</a:t>
              </a:r>
              <a:r>
                <a:rPr sz="2000" i="1" spc="-4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sz="20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(</a:t>
              </a:r>
              <a:r>
                <a:rPr sz="20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 </a:t>
              </a:r>
              <a:r>
                <a:rPr sz="20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/ 2)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06240" y="3801215"/>
              <a:ext cx="636270" cy="635"/>
            </a:xfrm>
            <a:custGeom>
              <a:avLst/>
              <a:gdLst/>
              <a:ahLst/>
              <a:cxnLst/>
              <a:rect l="l" t="t" r="r" b="b"/>
              <a:pathLst>
                <a:path w="636270" h="635">
                  <a:moveTo>
                    <a:pt x="0" y="0"/>
                  </a:moveTo>
                  <a:lnTo>
                    <a:pt x="12700" y="0"/>
                  </a:lnTo>
                  <a:lnTo>
                    <a:pt x="635646" y="28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7500" y="37402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91439" y="609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27500" y="4109312"/>
            <a:ext cx="1625600" cy="320601"/>
            <a:chOff x="4127500" y="4156812"/>
            <a:chExt cx="1625600" cy="320601"/>
          </a:xfrm>
        </p:grpSpPr>
        <p:sp>
          <p:nvSpPr>
            <p:cNvPr id="13" name="object 13"/>
            <p:cNvSpPr/>
            <p:nvPr/>
          </p:nvSpPr>
          <p:spPr>
            <a:xfrm>
              <a:off x="4206240" y="4347315"/>
              <a:ext cx="636270" cy="635"/>
            </a:xfrm>
            <a:custGeom>
              <a:avLst/>
              <a:gdLst/>
              <a:ahLst/>
              <a:cxnLst/>
              <a:rect l="l" t="t" r="r" b="b"/>
              <a:pathLst>
                <a:path w="636270" h="634">
                  <a:moveTo>
                    <a:pt x="0" y="0"/>
                  </a:moveTo>
                  <a:lnTo>
                    <a:pt x="12700" y="0"/>
                  </a:lnTo>
                  <a:lnTo>
                    <a:pt x="635646" y="28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7500" y="42863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59"/>
                  </a:lnTo>
                  <a:lnTo>
                    <a:pt x="121920" y="121919"/>
                  </a:lnTo>
                  <a:lnTo>
                    <a:pt x="91439" y="6095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953000" y="4156812"/>
              <a:ext cx="80010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0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T</a:t>
              </a:r>
              <a:r>
                <a:rPr sz="2000" i="1" spc="-4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sz="20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(</a:t>
              </a:r>
              <a:r>
                <a:rPr sz="20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 </a:t>
              </a:r>
              <a:r>
                <a:rPr sz="20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/ 2)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object 4"/>
          <p:cNvSpPr txBox="1"/>
          <p:nvPr/>
        </p:nvSpPr>
        <p:spPr>
          <a:xfrm>
            <a:off x="782205" y="6818166"/>
            <a:ext cx="63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Def.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1581085" y="6818166"/>
            <a:ext cx="949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260" dirty="0">
                <a:latin typeface="Trebuchet MS"/>
                <a:cs typeface="Trebuchet MS"/>
              </a:rPr>
              <a:t>=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max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number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compares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to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mergesort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list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length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i="1" spc="-6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27500" y="4665977"/>
            <a:ext cx="1677035" cy="320601"/>
            <a:chOff x="4127500" y="4665977"/>
            <a:chExt cx="1677035" cy="320601"/>
          </a:xfrm>
        </p:grpSpPr>
        <p:sp>
          <p:nvSpPr>
            <p:cNvPr id="16" name="object 16"/>
            <p:cNvSpPr/>
            <p:nvPr/>
          </p:nvSpPr>
          <p:spPr>
            <a:xfrm>
              <a:off x="4206240" y="4855315"/>
              <a:ext cx="636270" cy="635"/>
            </a:xfrm>
            <a:custGeom>
              <a:avLst/>
              <a:gdLst/>
              <a:ahLst/>
              <a:cxnLst/>
              <a:rect l="l" t="t" r="r" b="b"/>
              <a:pathLst>
                <a:path w="636270" h="634">
                  <a:moveTo>
                    <a:pt x="0" y="0"/>
                  </a:moveTo>
                  <a:lnTo>
                    <a:pt x="12700" y="0"/>
                  </a:lnTo>
                  <a:lnTo>
                    <a:pt x="635646" y="28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7500" y="47943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59"/>
                  </a:lnTo>
                  <a:lnTo>
                    <a:pt x="121920" y="121919"/>
                  </a:lnTo>
                  <a:lnTo>
                    <a:pt x="91439" y="6095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/>
            <p:cNvSpPr txBox="1"/>
            <p:nvPr/>
          </p:nvSpPr>
          <p:spPr>
            <a:xfrm>
              <a:off x="5004435" y="4665977"/>
              <a:ext cx="80010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600"/>
                </a:spcBef>
              </a:pPr>
              <a:r>
                <a:rPr sz="2000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Θ(</a:t>
              </a:r>
              <a:r>
                <a:rPr sz="2000" i="1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r>
                <a:rPr sz="2000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)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A4DF7D-A210-4849-8B12-67C26DC7EEAB}"/>
              </a:ext>
            </a:extLst>
          </p:cNvPr>
          <p:cNvGrpSpPr/>
          <p:nvPr/>
        </p:nvGrpSpPr>
        <p:grpSpPr>
          <a:xfrm>
            <a:off x="6065520" y="3062935"/>
            <a:ext cx="1677035" cy="320601"/>
            <a:chOff x="4127500" y="4665977"/>
            <a:chExt cx="1677035" cy="320601"/>
          </a:xfrm>
        </p:grpSpPr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92872D3C-0116-494F-BF30-6BAD09FD3E94}"/>
                </a:ext>
              </a:extLst>
            </p:cNvPr>
            <p:cNvSpPr/>
            <p:nvPr/>
          </p:nvSpPr>
          <p:spPr>
            <a:xfrm>
              <a:off x="4206240" y="4855315"/>
              <a:ext cx="636270" cy="635"/>
            </a:xfrm>
            <a:custGeom>
              <a:avLst/>
              <a:gdLst/>
              <a:ahLst/>
              <a:cxnLst/>
              <a:rect l="l" t="t" r="r" b="b"/>
              <a:pathLst>
                <a:path w="636270" h="634">
                  <a:moveTo>
                    <a:pt x="0" y="0"/>
                  </a:moveTo>
                  <a:lnTo>
                    <a:pt x="12700" y="0"/>
                  </a:lnTo>
                  <a:lnTo>
                    <a:pt x="635646" y="28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0CB2586B-44EC-4557-9E0B-E461E72D5CD8}"/>
                </a:ext>
              </a:extLst>
            </p:cNvPr>
            <p:cNvSpPr/>
            <p:nvPr/>
          </p:nvSpPr>
          <p:spPr>
            <a:xfrm>
              <a:off x="4127500" y="47943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59"/>
                  </a:lnTo>
                  <a:lnTo>
                    <a:pt x="121920" y="121919"/>
                  </a:lnTo>
                  <a:lnTo>
                    <a:pt x="91439" y="6095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3DD8AC98-89D5-42FF-8C29-1ABE929BB206}"/>
                </a:ext>
              </a:extLst>
            </p:cNvPr>
            <p:cNvSpPr txBox="1"/>
            <p:nvPr/>
          </p:nvSpPr>
          <p:spPr>
            <a:xfrm>
              <a:off x="5004435" y="4665977"/>
              <a:ext cx="80010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600"/>
                </a:spcBef>
              </a:pPr>
              <a:r>
                <a:rPr sz="2000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Θ(</a:t>
              </a:r>
              <a:r>
                <a:rPr lang="en-US" sz="2000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1</a:t>
              </a:r>
              <a:r>
                <a:rPr sz="2000" spc="55" dirty="0">
                  <a:solidFill>
                    <a:srgbClr val="8D3124"/>
                  </a:solidFill>
                  <a:latin typeface="Times New Roman"/>
                  <a:cs typeface="Times New Roman"/>
                </a:rPr>
                <a:t>)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172"/>
  <p:tag name="ORIGINALWIDTH" val="1169.413"/>
  <p:tag name="LATEXADDIN" val="\documentclass{article}&#10;\usepackage{amsmath}&#10;\usepackage[UTF8]{ctex}&#10;\usepackage{color}&#10;\pagestyle{empty}&#10;\begin{document}&#10;&#10;Total: $cn\log_2n +cn$&#10;&#10;\end{document}"/>
  <p:tag name="IGUANATEXSIZE" val="20"/>
  <p:tag name="IGUANATEXCURSOR" val="140"/>
  <p:tag name="TRANSPARENCY" val="True"/>
  <p:tag name="FILENAME" val=""/>
  <p:tag name="LATEXENGINEID" val="1"/>
  <p:tag name="TEMPFOLDER" val="E:\T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A8A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455</Words>
  <Application>Microsoft Office PowerPoint</Application>
  <PresentationFormat>自定义</PresentationFormat>
  <Paragraphs>83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华文新魏</vt:lpstr>
      <vt:lpstr>宋体</vt:lpstr>
      <vt:lpstr>文鼎习字体</vt:lpstr>
      <vt:lpstr>Arial</vt:lpstr>
      <vt:lpstr>Calibri</vt:lpstr>
      <vt:lpstr>Symbol</vt:lpstr>
      <vt:lpstr>Times New Roman</vt:lpstr>
      <vt:lpstr>Trebuchet MS</vt:lpstr>
      <vt:lpstr>Verdana</vt:lpstr>
      <vt:lpstr>Office Theme</vt:lpstr>
      <vt:lpstr>1_Office Theme</vt:lpstr>
      <vt:lpstr>PowerPoint 演示文稿</vt:lpstr>
      <vt:lpstr>2.3  Divide-and-conquer paradigm</vt:lpstr>
      <vt:lpstr>Divide-and-conquer paradigm</vt:lpstr>
      <vt:lpstr>Mergesort</vt:lpstr>
      <vt:lpstr>Mergesort</vt:lpstr>
      <vt:lpstr>Mergesort algorithm</vt:lpstr>
      <vt:lpstr>Merge(A, p, q, r)</vt:lpstr>
      <vt:lpstr>Merge(A, p, q, r)</vt:lpstr>
      <vt:lpstr>Analysis of Mergesort algorithm</vt:lpstr>
      <vt:lpstr>A useful recurrence relation</vt:lpstr>
      <vt:lpstr>Proof by induction (restricted case: n is a power of 2)</vt:lpstr>
      <vt:lpstr>PowerPoint 演示文稿</vt:lpstr>
      <vt:lpstr>Proof by induction (general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DIVIDE AND CONQUER I</dc:title>
  <dc:creator>leon</dc:creator>
  <cp:lastModifiedBy>Wu Hao</cp:lastModifiedBy>
  <cp:revision>166</cp:revision>
  <dcterms:created xsi:type="dcterms:W3CDTF">2018-08-29T11:53:03Z</dcterms:created>
  <dcterms:modified xsi:type="dcterms:W3CDTF">2023-02-21T05:05:00Z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2018-08-29T00:00:00Z</vt:filetime>
  </property>
</Properties>
</file>