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8"/>
  </p:notesMasterIdLst>
  <p:sldIdLst>
    <p:sldId id="336" r:id="rId3"/>
    <p:sldId id="261" r:id="rId4"/>
    <p:sldId id="263" r:id="rId5"/>
    <p:sldId id="337" r:id="rId6"/>
    <p:sldId id="267" r:id="rId7"/>
    <p:sldId id="268" r:id="rId8"/>
    <p:sldId id="270" r:id="rId9"/>
    <p:sldId id="334" r:id="rId10"/>
    <p:sldId id="333" r:id="rId11"/>
    <p:sldId id="342" r:id="rId12"/>
    <p:sldId id="272" r:id="rId13"/>
    <p:sldId id="338" r:id="rId14"/>
    <p:sldId id="339" r:id="rId15"/>
    <p:sldId id="340" r:id="rId16"/>
    <p:sldId id="341" r:id="rId17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1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A0E78-0F5E-4C8A-BA5B-9E8ECED05D66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392A-AA51-4A81-A948-D367EC67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4C5CC-3518-47AD-A38A-79F498AF00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74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392A-AA51-4A81-A948-D367EC67A4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1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rgbClr val="D5D5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75162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8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4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584" y="1612900"/>
            <a:ext cx="84696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8145" y="2527300"/>
            <a:ext cx="9668510" cy="256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1">
                <a:solidFill>
                  <a:srgbClr val="D5D5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2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0050" y="1612900"/>
            <a:ext cx="71247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4711700"/>
            <a:ext cx="11404600" cy="3769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9800" y="9344253"/>
            <a:ext cx="243840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42446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753787" y="4699000"/>
            <a:ext cx="7450428" cy="193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84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Algorithms Design and Analysis</a:t>
            </a:r>
            <a:endParaRPr kumimoji="0" lang="en-US" sz="512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4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文鼎习字体" panose="020B0602010101010101" pitchFamily="33" charset="-122"/>
                <a:ea typeface="文鼎习字体" panose="020B0602010101010101" pitchFamily="33" charset="-122"/>
                <a:cs typeface="+mn-cs"/>
              </a:rPr>
              <a:t>算法设计与分析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0"/>
            <a:ext cx="4785360" cy="35814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102600" y="7315200"/>
            <a:ext cx="3877614" cy="54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山东大学软件学院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文鼎习字体" panose="020B0602010101010101" pitchFamily="33" charset="-122"/>
                <a:cs typeface="+mn-cs"/>
              </a:rPr>
              <a:t>2023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1734" y="417693"/>
            <a:ext cx="1612053" cy="16120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9406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2393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Big </a:t>
            </a:r>
            <a:r>
              <a:rPr lang="el-GR" altLang="zh-CN" sz="2800" b="0" i="1" spc="10" dirty="0">
                <a:latin typeface="Times New Roman"/>
                <a:cs typeface="Times New Roman"/>
              </a:rPr>
              <a:t>Ω</a:t>
            </a:r>
            <a:r>
              <a:rPr sz="2800" b="0" spc="95" dirty="0">
                <a:latin typeface="Arial"/>
                <a:cs typeface="Arial"/>
              </a:rPr>
              <a:t> </a:t>
            </a:r>
            <a:r>
              <a:rPr sz="2800" b="0" spc="50" dirty="0">
                <a:latin typeface="Arial"/>
                <a:cs typeface="Arial"/>
              </a:rPr>
              <a:t>notation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100" y="988052"/>
            <a:ext cx="11668760" cy="500136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2392045" algn="l"/>
                <a:tab pos="9876790" algn="l"/>
              </a:tabLst>
            </a:pPr>
            <a:r>
              <a:rPr lang="en-US" sz="2400" spc="105" dirty="0">
                <a:solidFill>
                  <a:srgbClr val="0048AA"/>
                </a:solidFill>
                <a:latin typeface="Trebuchet MS"/>
                <a:cs typeface="Trebuchet MS"/>
              </a:rPr>
              <a:t>L</a:t>
            </a:r>
            <a:r>
              <a:rPr lang="en-US" altLang="zh-CN" sz="2400" spc="105" dirty="0">
                <a:solidFill>
                  <a:srgbClr val="0048AA"/>
                </a:solidFill>
                <a:latin typeface="Trebuchet MS"/>
                <a:cs typeface="Trebuchet MS"/>
              </a:rPr>
              <a:t>ow</a:t>
            </a:r>
            <a:r>
              <a:rPr sz="2400" spc="105" dirty="0">
                <a:solidFill>
                  <a:srgbClr val="0048AA"/>
                </a:solidFill>
                <a:latin typeface="Trebuchet MS"/>
                <a:cs typeface="Trebuchet MS"/>
              </a:rPr>
              <a:t>er</a:t>
            </a:r>
            <a:r>
              <a:rPr sz="2400" spc="35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0048AA"/>
                </a:solidFill>
                <a:latin typeface="Trebuchet MS"/>
                <a:cs typeface="Trebuchet MS"/>
              </a:rPr>
              <a:t>bounds.	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7" y="1590967"/>
            <a:ext cx="9539726" cy="8279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" y="3200400"/>
            <a:ext cx="12694667" cy="5897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8669" y="3162492"/>
            <a:ext cx="12651492" cy="14095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57595" y="4986338"/>
            <a:ext cx="7972567" cy="491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1746" y="5892513"/>
            <a:ext cx="12388416" cy="5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668" y="8255573"/>
            <a:ext cx="12651493" cy="880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BE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990498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10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2111" y="466636"/>
            <a:ext cx="98030" cy="9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600" y="228600"/>
            <a:ext cx="491111" cy="584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3600" y="1346200"/>
            <a:ext cx="11522364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latin typeface="DejaVu Sans"/>
                <a:cs typeface="DejaVu Sans"/>
              </a:rPr>
              <a:t>Which </a:t>
            </a:r>
            <a:r>
              <a:rPr sz="2400" b="1" spc="-60" dirty="0">
                <a:latin typeface="DejaVu Sans"/>
                <a:cs typeface="DejaVu Sans"/>
              </a:rPr>
              <a:t>is </a:t>
            </a:r>
            <a:r>
              <a:rPr sz="2400" b="1" spc="-175" dirty="0">
                <a:latin typeface="DejaVu Sans"/>
                <a:cs typeface="DejaVu Sans"/>
              </a:rPr>
              <a:t>an </a:t>
            </a:r>
            <a:r>
              <a:rPr sz="2400" b="1" spc="-150" dirty="0">
                <a:latin typeface="DejaVu Sans"/>
                <a:cs typeface="DejaVu Sans"/>
              </a:rPr>
              <a:t>equivalent </a:t>
            </a:r>
            <a:r>
              <a:rPr sz="2400" b="1" spc="-125" dirty="0">
                <a:latin typeface="DejaVu Sans"/>
                <a:cs typeface="DejaVu Sans"/>
              </a:rPr>
              <a:t>definition </a:t>
            </a:r>
            <a:r>
              <a:rPr sz="2400" b="1" spc="-85" dirty="0">
                <a:latin typeface="DejaVu Sans"/>
                <a:cs typeface="DejaVu Sans"/>
              </a:rPr>
              <a:t>of </a:t>
            </a:r>
            <a:r>
              <a:rPr sz="2400" b="1" spc="-105" dirty="0">
                <a:latin typeface="DejaVu Sans"/>
                <a:cs typeface="DejaVu Sans"/>
              </a:rPr>
              <a:t>big </a:t>
            </a:r>
            <a:r>
              <a:rPr sz="2400" b="1" spc="-165" dirty="0">
                <a:latin typeface="DejaVu Sans"/>
                <a:cs typeface="DejaVu Sans"/>
              </a:rPr>
              <a:t>Omega</a:t>
            </a:r>
            <a:r>
              <a:rPr sz="2400" b="1" spc="-150" dirty="0">
                <a:latin typeface="DejaVu Sans"/>
                <a:cs typeface="DejaVu Sans"/>
              </a:rPr>
              <a:t> notation?</a:t>
            </a:r>
            <a:endParaRPr sz="2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1700"/>
              </a:spcBef>
              <a:buClr>
                <a:srgbClr val="005493"/>
              </a:buClr>
              <a:tabLst>
                <a:tab pos="1116330" algn="l"/>
                <a:tab pos="1116965" algn="l"/>
              </a:tabLst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  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Ω(</a:t>
            </a:r>
            <a:r>
              <a:rPr sz="2400" i="1" spc="5" dirty="0">
                <a:latin typeface="Times New Roman"/>
                <a:cs typeface="Times New Roman"/>
              </a:rPr>
              <a:t>g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i="1" spc="5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))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-20" dirty="0">
                <a:latin typeface="Trebuchet MS"/>
                <a:cs typeface="Trebuchet MS"/>
              </a:rPr>
              <a:t>ff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))</a:t>
            </a:r>
            <a:r>
              <a:rPr sz="2400" spc="-25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5493"/>
              </a:buClr>
              <a:buFont typeface="DejaVu Sans"/>
              <a:buAutoNum type="alphaUcPeriod"/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5493"/>
              </a:buClr>
              <a:buFont typeface="DejaVu Sans"/>
              <a:buAutoNum type="alphaUcPeriod"/>
            </a:pPr>
            <a:endParaRPr sz="25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buClr>
                <a:srgbClr val="005493"/>
              </a:buClr>
              <a:tabLst>
                <a:tab pos="1015365" algn="l"/>
                <a:tab pos="1016000" algn="l"/>
                <a:tab pos="9342120" algn="l"/>
                <a:tab pos="9662160" algn="l"/>
                <a:tab pos="10686415" algn="l"/>
                <a:tab pos="11005820" algn="l"/>
              </a:tabLst>
            </a:pP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  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Ω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Verdana"/>
                <a:cs typeface="Verdana"/>
              </a:rPr>
              <a:t>i</a:t>
            </a:r>
            <a:r>
              <a:rPr sz="2400" spc="-45" dirty="0">
                <a:latin typeface="Trebuchet MS"/>
                <a:cs typeface="Trebuchet MS"/>
              </a:rPr>
              <a:t>ff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Verdana"/>
                <a:cs typeface="Verdana"/>
              </a:rPr>
              <a:t>th</a:t>
            </a:r>
            <a:r>
              <a:rPr sz="2400" spc="-100" dirty="0">
                <a:latin typeface="Verdana"/>
                <a:cs typeface="Verdana"/>
              </a:rPr>
              <a:t>e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95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e</a:t>
            </a:r>
            <a:r>
              <a:rPr sz="2400" spc="50" dirty="0">
                <a:latin typeface="Verdana"/>
                <a:cs typeface="Verdana"/>
              </a:rPr>
              <a:t>x</a:t>
            </a:r>
            <a:r>
              <a:rPr sz="2400" spc="35" dirty="0">
                <a:latin typeface="Verdana"/>
                <a:cs typeface="Verdana"/>
              </a:rPr>
              <a:t>i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spc="-50" dirty="0">
                <a:latin typeface="Verdana"/>
                <a:cs typeface="Verdana"/>
              </a:rPr>
              <a:t>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o</a:t>
            </a:r>
            <a:r>
              <a:rPr sz="2400" spc="-30" dirty="0">
                <a:latin typeface="Verdana"/>
                <a:cs typeface="Verdana"/>
              </a:rPr>
              <a:t>ns</a:t>
            </a:r>
            <a:r>
              <a:rPr sz="2400" spc="-70" dirty="0">
                <a:latin typeface="Verdana"/>
                <a:cs typeface="Verdana"/>
              </a:rPr>
              <a:t>t</a:t>
            </a:r>
            <a:r>
              <a:rPr sz="2400" spc="-100" dirty="0">
                <a:latin typeface="Verdana"/>
                <a:cs typeface="Verdana"/>
              </a:rPr>
              <a:t>a</a:t>
            </a:r>
            <a:r>
              <a:rPr sz="2400" spc="-30" dirty="0">
                <a:latin typeface="Verdana"/>
                <a:cs typeface="Verdana"/>
              </a:rPr>
              <a:t>n</a:t>
            </a:r>
            <a:r>
              <a:rPr sz="2400" spc="-40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&gt; 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Verdana"/>
                <a:cs typeface="Verdana"/>
              </a:rPr>
              <a:t>su</a:t>
            </a:r>
            <a:r>
              <a:rPr sz="2400" spc="-25" dirty="0">
                <a:latin typeface="Verdana"/>
                <a:cs typeface="Verdana"/>
              </a:rPr>
              <a:t>c</a:t>
            </a:r>
            <a:r>
              <a:rPr sz="2400" spc="-30" dirty="0">
                <a:latin typeface="Verdana"/>
                <a:cs typeface="Verdana"/>
              </a:rPr>
              <a:t>h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</a:t>
            </a:r>
            <a:r>
              <a:rPr sz="2400" spc="-125" dirty="0">
                <a:latin typeface="Verdana"/>
                <a:cs typeface="Verdana"/>
              </a:rPr>
              <a:t>a</a:t>
            </a:r>
            <a:r>
              <a:rPr sz="2400" spc="-50" dirty="0">
                <a:latin typeface="Verdana"/>
                <a:cs typeface="Verdana"/>
              </a:rPr>
              <a:t>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lang="en-US" sz="2400" spc="-85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	≥	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·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	≥	0</a:t>
            </a:r>
          </a:p>
          <a:p>
            <a:pPr marL="10160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Verdana"/>
                <a:cs typeface="Verdana"/>
              </a:rPr>
              <a:t>for </a:t>
            </a:r>
            <a:r>
              <a:rPr sz="2400" spc="-25" dirty="0">
                <a:latin typeface="Verdana"/>
                <a:cs typeface="Verdana"/>
              </a:rPr>
              <a:t>infinitely </a:t>
            </a:r>
            <a:r>
              <a:rPr sz="2400" spc="-105" dirty="0">
                <a:latin typeface="Verdana"/>
                <a:cs typeface="Verdana"/>
              </a:rPr>
              <a:t>many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i="1" spc="-60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buClr>
                <a:srgbClr val="005493"/>
              </a:buClr>
              <a:tabLst>
                <a:tab pos="1091565" algn="l"/>
                <a:tab pos="1092200" algn="l"/>
              </a:tabLst>
            </a:pPr>
            <a:r>
              <a:rPr lang="en-US" sz="2400" spc="-85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C.    </a:t>
            </a:r>
            <a:r>
              <a:rPr sz="2400" spc="-85" dirty="0">
                <a:latin typeface="Verdana"/>
                <a:cs typeface="Verdana"/>
              </a:rPr>
              <a:t>Both </a:t>
            </a:r>
            <a:r>
              <a:rPr sz="2400" spc="15" dirty="0">
                <a:latin typeface="Verdana"/>
                <a:cs typeface="Verdana"/>
              </a:rPr>
              <a:t>A </a:t>
            </a:r>
            <a:r>
              <a:rPr sz="2400" spc="-45" dirty="0">
                <a:latin typeface="Verdana"/>
                <a:cs typeface="Verdana"/>
              </a:rPr>
              <a:t>and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B.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5493"/>
              </a:buClr>
              <a:buFont typeface="DejaVu Sans"/>
              <a:buAutoNum type="alphaUcPeriod" startAt="3"/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5493"/>
              </a:buClr>
              <a:buFont typeface="DejaVu Sans"/>
              <a:buAutoNum type="alphaUcPeriod" startAt="3"/>
            </a:pPr>
            <a:endParaRPr sz="2600" dirty="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buClr>
                <a:srgbClr val="005493"/>
              </a:buClr>
              <a:tabLst>
                <a:tab pos="1091565" algn="l"/>
                <a:tab pos="1092200" algn="l"/>
              </a:tabLst>
            </a:pPr>
            <a:r>
              <a:rPr lang="en-US" sz="2400" spc="-45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D.    </a:t>
            </a:r>
            <a:r>
              <a:rPr sz="2400" spc="-45" dirty="0">
                <a:latin typeface="Verdana"/>
                <a:cs typeface="Verdana"/>
              </a:rPr>
              <a:t>Neither </a:t>
            </a:r>
            <a:r>
              <a:rPr sz="2400" spc="1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nor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B.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3600" y="355600"/>
            <a:ext cx="4819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75" dirty="0">
                <a:latin typeface="Arial"/>
                <a:cs typeface="Arial"/>
              </a:rPr>
              <a:t>quiz</a:t>
            </a:r>
            <a:r>
              <a:rPr sz="2800" b="0" spc="195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1054569" y="51572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190500" y="0"/>
                </a:moveTo>
                <a:lnTo>
                  <a:pt x="419100" y="0"/>
                </a:lnTo>
                <a:lnTo>
                  <a:pt x="462780" y="5031"/>
                </a:lnTo>
                <a:lnTo>
                  <a:pt x="502877" y="19362"/>
                </a:lnTo>
                <a:lnTo>
                  <a:pt x="538248" y="41850"/>
                </a:lnTo>
                <a:lnTo>
                  <a:pt x="567749" y="71351"/>
                </a:lnTo>
                <a:lnTo>
                  <a:pt x="590237" y="106722"/>
                </a:lnTo>
                <a:lnTo>
                  <a:pt x="604568" y="146820"/>
                </a:lnTo>
                <a:lnTo>
                  <a:pt x="609600" y="190500"/>
                </a:lnTo>
                <a:lnTo>
                  <a:pt x="609600" y="419100"/>
                </a:lnTo>
                <a:lnTo>
                  <a:pt x="604568" y="462780"/>
                </a:lnTo>
                <a:lnTo>
                  <a:pt x="590237" y="502877"/>
                </a:lnTo>
                <a:lnTo>
                  <a:pt x="567749" y="538248"/>
                </a:lnTo>
                <a:lnTo>
                  <a:pt x="538248" y="567749"/>
                </a:lnTo>
                <a:lnTo>
                  <a:pt x="502877" y="590237"/>
                </a:lnTo>
                <a:lnTo>
                  <a:pt x="462780" y="604568"/>
                </a:lnTo>
                <a:lnTo>
                  <a:pt x="419100" y="609600"/>
                </a:lnTo>
                <a:lnTo>
                  <a:pt x="190500" y="609600"/>
                </a:lnTo>
                <a:lnTo>
                  <a:pt x="146820" y="604568"/>
                </a:lnTo>
                <a:lnTo>
                  <a:pt x="106722" y="590237"/>
                </a:lnTo>
                <a:lnTo>
                  <a:pt x="71351" y="567749"/>
                </a:lnTo>
                <a:lnTo>
                  <a:pt x="41850" y="538248"/>
                </a:lnTo>
                <a:lnTo>
                  <a:pt x="19362" y="502877"/>
                </a:lnTo>
                <a:lnTo>
                  <a:pt x="5031" y="462780"/>
                </a:lnTo>
                <a:lnTo>
                  <a:pt x="0" y="4191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508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1054569" y="51572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190500" y="0"/>
                </a:moveTo>
                <a:lnTo>
                  <a:pt x="419100" y="0"/>
                </a:lnTo>
                <a:lnTo>
                  <a:pt x="462780" y="5031"/>
                </a:lnTo>
                <a:lnTo>
                  <a:pt x="502877" y="19362"/>
                </a:lnTo>
                <a:lnTo>
                  <a:pt x="538248" y="41850"/>
                </a:lnTo>
                <a:lnTo>
                  <a:pt x="567749" y="71351"/>
                </a:lnTo>
                <a:lnTo>
                  <a:pt x="590237" y="106722"/>
                </a:lnTo>
                <a:lnTo>
                  <a:pt x="604568" y="146820"/>
                </a:lnTo>
                <a:lnTo>
                  <a:pt x="609600" y="190500"/>
                </a:lnTo>
                <a:lnTo>
                  <a:pt x="609600" y="419100"/>
                </a:lnTo>
                <a:lnTo>
                  <a:pt x="604568" y="462780"/>
                </a:lnTo>
                <a:lnTo>
                  <a:pt x="590237" y="502877"/>
                </a:lnTo>
                <a:lnTo>
                  <a:pt x="567749" y="538248"/>
                </a:lnTo>
                <a:lnTo>
                  <a:pt x="538248" y="567749"/>
                </a:lnTo>
                <a:lnTo>
                  <a:pt x="502877" y="590237"/>
                </a:lnTo>
                <a:lnTo>
                  <a:pt x="462780" y="604568"/>
                </a:lnTo>
                <a:lnTo>
                  <a:pt x="419100" y="609600"/>
                </a:lnTo>
                <a:lnTo>
                  <a:pt x="190500" y="609600"/>
                </a:lnTo>
                <a:lnTo>
                  <a:pt x="146820" y="604568"/>
                </a:lnTo>
                <a:lnTo>
                  <a:pt x="106722" y="590237"/>
                </a:lnTo>
                <a:lnTo>
                  <a:pt x="71351" y="567749"/>
                </a:lnTo>
                <a:lnTo>
                  <a:pt x="41850" y="538248"/>
                </a:lnTo>
                <a:lnTo>
                  <a:pt x="19362" y="502877"/>
                </a:lnTo>
                <a:lnTo>
                  <a:pt x="5031" y="462780"/>
                </a:lnTo>
                <a:lnTo>
                  <a:pt x="0" y="4191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76200">
            <a:solidFill>
              <a:srgbClr val="FBE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48259"/>
            <a:ext cx="10750732" cy="116635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2393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0" spc="-10" dirty="0">
                <a:solidFill>
                  <a:prstClr val="black"/>
                </a:solidFill>
                <a:latin typeface="Arial"/>
                <a:cs typeface="Arial"/>
              </a:rPr>
              <a:t>Big </a:t>
            </a:r>
            <a:r>
              <a:rPr lang="el-GR" altLang="zh-CN" sz="2800" b="0" i="1" spc="20" dirty="0">
                <a:solidFill>
                  <a:prstClr val="black"/>
                </a:solidFill>
                <a:latin typeface="Times New Roman"/>
                <a:cs typeface="Times New Roman"/>
              </a:rPr>
              <a:t>Θ</a:t>
            </a:r>
            <a:r>
              <a:rPr lang="el-GR" altLang="zh-CN" sz="2800" b="0" spc="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2800" b="0" spc="50" dirty="0">
                <a:solidFill>
                  <a:prstClr val="black"/>
                </a:solidFill>
                <a:latin typeface="Arial"/>
                <a:cs typeface="Arial"/>
              </a:rPr>
              <a:t>notation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AA356DA-E564-4F26-8C03-88B457618619}"/>
              </a:ext>
            </a:extLst>
          </p:cNvPr>
          <p:cNvSpPr txBox="1">
            <a:spLocks/>
          </p:cNvSpPr>
          <p:nvPr/>
        </p:nvSpPr>
        <p:spPr bwMode="auto">
          <a:xfrm>
            <a:off x="800100" y="3071662"/>
            <a:ext cx="11129963" cy="6143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471488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含义：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14388" marR="0" lvl="0" indent="-342900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对所有的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n≥n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在一个常数因子内等价于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g(n)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14388" marR="0" lvl="0" indent="-342900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g(n)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的一个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渐进紧确界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asymptotically tight bound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1214438" marR="0" lvl="1" indent="-285750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从算法时间复杂度的角度看，就是算法在最好和最坏情况下的计算时间就一个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常数因子范围内而言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是相同的。可看作：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71538" marR="0" lvl="1" indent="0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既有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f(n) = </a:t>
            </a:r>
            <a:r>
              <a:rPr kumimoji="0" lang="el-GR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(g(n))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，又有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f(n) = </a:t>
            </a:r>
            <a:r>
              <a:rPr kumimoji="0" lang="el-GR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Ο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(g(n))</a:t>
            </a:r>
          </a:p>
          <a:p>
            <a:pPr marL="871538" marR="0" lvl="1" indent="0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即，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既是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的下界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又是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的上界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4E0817-F0A3-4353-8BD7-FC87CFDFA31E}"/>
              </a:ext>
            </a:extLst>
          </p:cNvPr>
          <p:cNvSpPr txBox="1"/>
          <p:nvPr/>
        </p:nvSpPr>
        <p:spPr>
          <a:xfrm>
            <a:off x="1574801" y="8496300"/>
            <a:ext cx="103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Therefore, can the insertion algorithm use </a:t>
            </a:r>
            <a:r>
              <a:rPr lang="el-GR" altLang="zh-CN" sz="2400" i="1" spc="20" dirty="0">
                <a:solidFill>
                  <a:prstClr val="black"/>
                </a:solidFill>
                <a:latin typeface="Times New Roman"/>
                <a:cs typeface="Times New Roman"/>
              </a:rPr>
              <a:t>Θ</a:t>
            </a:r>
            <a:r>
              <a:rPr lang="en-US" altLang="zh-CN" sz="2400" dirty="0"/>
              <a:t> to represent the time complexity?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11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2393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0" i="1" spc="-1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lang="en-US" altLang="zh-CN" sz="2800" b="0" spc="-1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el-GR" altLang="zh-CN" sz="2800" b="0" i="1" spc="-10" dirty="0">
                <a:solidFill>
                  <a:prstClr val="black"/>
                </a:solidFill>
                <a:latin typeface="Arial"/>
                <a:cs typeface="Arial"/>
              </a:rPr>
              <a:t>ω</a:t>
            </a:r>
            <a:r>
              <a:rPr lang="en-US" altLang="zh-CN" sz="2800" b="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2800" b="0" spc="50" dirty="0">
                <a:solidFill>
                  <a:prstClr val="black"/>
                </a:solidFill>
                <a:latin typeface="Arial"/>
                <a:cs typeface="Arial"/>
              </a:rPr>
              <a:t>notations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144AE68-C32F-44A3-874D-7EAB8124B61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5500" y="1093788"/>
                <a:ext cx="10736263" cy="3754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6223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、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Ω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给出的渐进上界或下界可能是也可能不是渐进紧确的。这里引入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o,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ω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记号专门用来表示一种非渐进紧确的上界或下界。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记号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任意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正常数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，存在常数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＞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，使对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所有的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n≥n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微软雅黑" panose="020B0503020204020204" pitchFamily="34" charset="-122"/>
                    <a:cs typeface="+mn-cs"/>
                  </a:rPr>
                  <a:t>       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微软雅黑" panose="020B0503020204020204" pitchFamily="34" charset="-122"/>
                    <a:cs typeface="+mn-cs"/>
                  </a:rPr>
                  <a:t>有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|f(n)|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c|g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(n)|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微软雅黑" panose="020B0503020204020204" pitchFamily="34" charset="-122"/>
                    <a:cs typeface="+mn-cs"/>
                  </a:rPr>
                  <a:t>则记作：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f(n) = o(g(n))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。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149475" marR="0" lvl="0" indent="-2149475" algn="l" defTabSz="914400" rtl="0" eaLnBrk="1" fontAlgn="base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        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含义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：在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表示中，当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趋于无穷时，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f(n)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相对于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g(n)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 说变得微不足道了，即                     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例：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2n = o(n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，但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2n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≠ o(n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144AE68-C32F-44A3-874D-7EAB8124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1093788"/>
                <a:ext cx="10736263" cy="3754438"/>
              </a:xfrm>
              <a:prstGeom prst="rect">
                <a:avLst/>
              </a:prstGeom>
              <a:blipFill>
                <a:blip r:embed="rId2"/>
                <a:stretch>
                  <a:fillRect l="-1135" r="-341" b="-24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05" y="4191000"/>
            <a:ext cx="1724025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13" y="4839756"/>
            <a:ext cx="10558463" cy="49138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BE5F7B-3F91-420B-8791-273BF9E2F5FC}"/>
              </a:ext>
            </a:extLst>
          </p:cNvPr>
          <p:cNvSpPr txBox="1"/>
          <p:nvPr/>
        </p:nvSpPr>
        <p:spPr>
          <a:xfrm>
            <a:off x="7594600" y="481530"/>
            <a:ext cx="28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这句话怎么理解？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9363C-7FFE-40FE-8116-E0C855398A40}"/>
              </a:ext>
            </a:extLst>
          </p:cNvPr>
          <p:cNvCxnSpPr>
            <a:stCxn id="7" idx="2"/>
          </p:cNvCxnSpPr>
          <p:nvPr/>
        </p:nvCxnSpPr>
        <p:spPr>
          <a:xfrm flipH="1">
            <a:off x="8712200" y="1004750"/>
            <a:ext cx="304800" cy="2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7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2393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0" i="1" spc="-1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lang="en-US" altLang="zh-CN" sz="2800" b="0" spc="-1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el-GR" altLang="zh-CN" sz="2800" b="0" i="1" spc="-10" dirty="0">
                <a:solidFill>
                  <a:prstClr val="black"/>
                </a:solidFill>
                <a:latin typeface="Arial"/>
                <a:cs typeface="Arial"/>
              </a:rPr>
              <a:t>ω</a:t>
            </a:r>
            <a:r>
              <a:rPr lang="en-US" altLang="zh-CN" sz="2800" b="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2800" b="0" spc="50" dirty="0">
                <a:solidFill>
                  <a:prstClr val="black"/>
                </a:solidFill>
                <a:latin typeface="Arial"/>
                <a:cs typeface="Arial"/>
              </a:rPr>
              <a:t>notations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F02071-5473-4A4C-B8FB-C36E24A2D9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6161" y="1195172"/>
                <a:ext cx="9498013" cy="35911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 b="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ω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记号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任意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正常数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，存在常数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＞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，使对所有的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n≥n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buClr>
                    <a:srgbClr val="3333CC"/>
                  </a:buClr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微软雅黑" panose="020B0503020204020204" pitchFamily="34" charset="-122"/>
                    <a:cs typeface="+mn-cs"/>
                  </a:rPr>
                  <a:t>        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微软雅黑" panose="020B0503020204020204" pitchFamily="34" charset="-122"/>
                    <a:cs typeface="+mn-cs"/>
                  </a:rPr>
                  <a:t>有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c|g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(n)|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|f(n)|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微软雅黑" panose="020B0503020204020204" pitchFamily="34" charset="-122"/>
                    <a:cs typeface="+mn-cs"/>
                  </a:rPr>
                  <a:t>则记作：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f(n) = 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ω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(g(n))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2335213" marR="0" lvl="0" indent="-2335213" algn="l" defTabSz="914400" rtl="0" eaLnBrk="1" fontAlgn="base" latinLnBrk="0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          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含义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：在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ω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表示中，当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趋于无穷时，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f(n)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相对于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g(n)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来说变得任意大了，即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1343025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ts val="18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例：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/2 = 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ω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(n)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，但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/2≠ 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ω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(n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F02071-5473-4A4C-B8FB-C36E24A2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6161" y="1195172"/>
                <a:ext cx="9498013" cy="3591141"/>
              </a:xfrm>
              <a:prstGeom prst="rect">
                <a:avLst/>
              </a:prstGeom>
              <a:blipFill>
                <a:blip r:embed="rId2"/>
                <a:stretch>
                  <a:fillRect l="-13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3338513"/>
            <a:ext cx="1809750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61" y="5614989"/>
            <a:ext cx="10956987" cy="21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4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2393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0" spc="50" dirty="0">
                <a:solidFill>
                  <a:prstClr val="black"/>
                </a:solidFill>
                <a:latin typeface="Arial"/>
                <a:cs typeface="Arial"/>
              </a:rPr>
              <a:t>notations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13095"/>
            <a:ext cx="11166475" cy="398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7" y="5821163"/>
            <a:ext cx="11804039" cy="33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51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55006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0" dirty="0">
                <a:latin typeface="Arial"/>
                <a:cs typeface="Arial"/>
              </a:rPr>
              <a:t>Chapter 3  Growth of functions</a:t>
            </a:r>
            <a:r>
              <a:rPr sz="2800" b="0" spc="2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 1"/>
          <p:cNvSpPr txBox="1"/>
          <p:nvPr/>
        </p:nvSpPr>
        <p:spPr>
          <a:xfrm>
            <a:off x="800100" y="1148418"/>
            <a:ext cx="13034653" cy="50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1921510" algn="l"/>
              </a:tabLst>
            </a:pPr>
            <a:r>
              <a:rPr lang="en-US" sz="2400" spc="40" dirty="0">
                <a:solidFill>
                  <a:srgbClr val="0048AA"/>
                </a:solidFill>
                <a:latin typeface="Trebuchet MS"/>
                <a:cs typeface="Trebuchet MS"/>
              </a:rPr>
              <a:t>Rate of growth</a:t>
            </a:r>
            <a:r>
              <a:rPr sz="2400" spc="30" dirty="0">
                <a:solidFill>
                  <a:srgbClr val="0048AA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3081236"/>
            <a:ext cx="7340871" cy="122109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3" name="组合 12"/>
          <p:cNvGrpSpPr/>
          <p:nvPr/>
        </p:nvGrpSpPr>
        <p:grpSpPr>
          <a:xfrm>
            <a:off x="5130800" y="4049001"/>
            <a:ext cx="6858000" cy="1165460"/>
            <a:chOff x="5130800" y="2600211"/>
            <a:chExt cx="6858000" cy="116546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5599" y="3346295"/>
              <a:ext cx="1693633" cy="419376"/>
            </a:xfrm>
            <a:prstGeom prst="rect">
              <a:avLst/>
            </a:prstGeom>
            <a:effectLst>
              <a:softEdge rad="31750"/>
            </a:effectLst>
          </p:spPr>
        </p:pic>
        <p:cxnSp>
          <p:nvCxnSpPr>
            <p:cNvPr id="15" name="直接连接符 14"/>
            <p:cNvCxnSpPr/>
            <p:nvPr/>
          </p:nvCxnSpPr>
          <p:spPr>
            <a:xfrm>
              <a:off x="5130800" y="3031550"/>
              <a:ext cx="6858000" cy="1159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9916840" y="2600211"/>
              <a:ext cx="0" cy="67638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511800" y="5220492"/>
            <a:ext cx="6477000" cy="1057281"/>
            <a:chOff x="5511800" y="3771702"/>
            <a:chExt cx="6477000" cy="105728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6600" y="4379498"/>
              <a:ext cx="555942" cy="449485"/>
            </a:xfrm>
            <a:prstGeom prst="rect">
              <a:avLst/>
            </a:prstGeom>
            <a:effectLst>
              <a:softEdge rad="63500"/>
            </a:effectLst>
          </p:spPr>
        </p:pic>
        <p:cxnSp>
          <p:nvCxnSpPr>
            <p:cNvPr id="19" name="直接连接符 18"/>
            <p:cNvCxnSpPr/>
            <p:nvPr/>
          </p:nvCxnSpPr>
          <p:spPr>
            <a:xfrm flipV="1">
              <a:off x="5511800" y="4133509"/>
              <a:ext cx="6477000" cy="1216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9916840" y="3771702"/>
              <a:ext cx="0" cy="67638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026400" y="6330817"/>
            <a:ext cx="3962400" cy="986442"/>
            <a:chOff x="8026400" y="4882027"/>
            <a:chExt cx="3962400" cy="98644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1264" y="5416987"/>
              <a:ext cx="351152" cy="451482"/>
            </a:xfrm>
            <a:prstGeom prst="rect">
              <a:avLst/>
            </a:prstGeom>
            <a:effectLst>
              <a:softEdge rad="63500"/>
            </a:effectLst>
          </p:spPr>
        </p:pic>
        <p:grpSp>
          <p:nvGrpSpPr>
            <p:cNvPr id="23" name="组合 22"/>
            <p:cNvGrpSpPr/>
            <p:nvPr/>
          </p:nvGrpSpPr>
          <p:grpSpPr>
            <a:xfrm>
              <a:off x="8026400" y="4882027"/>
              <a:ext cx="3962400" cy="558999"/>
              <a:chOff x="8026400" y="4882027"/>
              <a:chExt cx="3962400" cy="558999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8026400" y="5236042"/>
                <a:ext cx="3962400" cy="518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9916840" y="4882027"/>
                <a:ext cx="0" cy="5589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组合 29"/>
          <p:cNvGrpSpPr/>
          <p:nvPr/>
        </p:nvGrpSpPr>
        <p:grpSpPr>
          <a:xfrm>
            <a:off x="2660594" y="1727112"/>
            <a:ext cx="10445567" cy="804271"/>
            <a:chOff x="1437437" y="1727112"/>
            <a:chExt cx="10445567" cy="804271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7437" y="1727112"/>
              <a:ext cx="7331748" cy="80427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51560" y="1727112"/>
              <a:ext cx="3231444" cy="797203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86" y="4951340"/>
            <a:ext cx="4880214" cy="22033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37" name="组合 36"/>
          <p:cNvGrpSpPr/>
          <p:nvPr/>
        </p:nvGrpSpPr>
        <p:grpSpPr>
          <a:xfrm>
            <a:off x="8482705" y="7243831"/>
            <a:ext cx="2943078" cy="1005046"/>
            <a:chOff x="8433032" y="7175293"/>
            <a:chExt cx="2943078" cy="1005046"/>
          </a:xfrm>
        </p:grpSpPr>
        <p:grpSp>
          <p:nvGrpSpPr>
            <p:cNvPr id="33" name="组合 32"/>
            <p:cNvGrpSpPr/>
            <p:nvPr/>
          </p:nvGrpSpPr>
          <p:grpSpPr>
            <a:xfrm rot="11424311">
              <a:off x="9310220" y="7175293"/>
              <a:ext cx="345515" cy="747059"/>
              <a:chOff x="9485274" y="3984668"/>
              <a:chExt cx="345515" cy="747059"/>
            </a:xfrm>
          </p:grpSpPr>
          <p:sp>
            <p:nvSpPr>
              <p:cNvPr id="35" name="object 135"/>
              <p:cNvSpPr/>
              <p:nvPr/>
            </p:nvSpPr>
            <p:spPr>
              <a:xfrm>
                <a:off x="9538646" y="3984668"/>
                <a:ext cx="292143" cy="651999"/>
              </a:xfrm>
              <a:custGeom>
                <a:avLst/>
                <a:gdLst/>
                <a:ahLst/>
                <a:cxnLst/>
                <a:rect l="l" t="t" r="r" b="b"/>
                <a:pathLst>
                  <a:path w="869950" h="1553209">
                    <a:moveTo>
                      <a:pt x="869587" y="0"/>
                    </a:moveTo>
                    <a:lnTo>
                      <a:pt x="6205" y="1541533"/>
                    </a:lnTo>
                    <a:lnTo>
                      <a:pt x="0" y="1552614"/>
                    </a:lnTo>
                  </a:path>
                </a:pathLst>
              </a:custGeom>
              <a:ln w="25399">
                <a:solidFill>
                  <a:srgbClr val="8D31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136"/>
              <p:cNvSpPr/>
              <p:nvPr/>
            </p:nvSpPr>
            <p:spPr>
              <a:xfrm>
                <a:off x="9485274" y="4595202"/>
                <a:ext cx="11303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136525">
                    <a:moveTo>
                      <a:pt x="6388" y="0"/>
                    </a:moveTo>
                    <a:lnTo>
                      <a:pt x="0" y="136169"/>
                    </a:lnTo>
                    <a:lnTo>
                      <a:pt x="112763" y="59575"/>
                    </a:lnTo>
                    <a:lnTo>
                      <a:pt x="6388" y="0"/>
                    </a:lnTo>
                    <a:close/>
                  </a:path>
                </a:pathLst>
              </a:custGeom>
              <a:solidFill>
                <a:srgbClr val="8D31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134"/>
            <p:cNvSpPr txBox="1"/>
            <p:nvPr/>
          </p:nvSpPr>
          <p:spPr>
            <a:xfrm>
              <a:off x="8433032" y="7937772"/>
              <a:ext cx="2943078" cy="242567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 marL="12700" marR="5080">
                <a:lnSpc>
                  <a:spcPct val="104200"/>
                </a:lnSpc>
                <a:spcBef>
                  <a:spcPts val="20"/>
                </a:spcBef>
              </a:pPr>
              <a:r>
                <a:rPr lang="en-US" sz="1600" spc="70" dirty="0">
                  <a:solidFill>
                    <a:srgbClr val="8D3124"/>
                  </a:solidFill>
                  <a:latin typeface="Trebuchet MS"/>
                  <a:cs typeface="Trebuchet MS"/>
                </a:rPr>
                <a:t> rate of growth of </a:t>
              </a:r>
              <a:r>
                <a:rPr lang="en-US" sz="1600" i="1" spc="70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600" spc="70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i="1" spc="70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spc="70" dirty="0">
                  <a:solidFill>
                    <a:srgbClr val="8D3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1600" spc="70" dirty="0">
                  <a:solidFill>
                    <a:srgbClr val="8D3124"/>
                  </a:solidFill>
                  <a:latin typeface="Trebuchet MS"/>
                  <a:cs typeface="Trebuchet MS"/>
                </a:rPr>
                <a:t> </a:t>
              </a:r>
              <a:endParaRPr sz="1600" dirty="0">
                <a:latin typeface="Trebuchet MS"/>
                <a:cs typeface="Trebuchet MS"/>
              </a:endParaRPr>
            </a:p>
          </p:txBody>
        </p:sp>
      </p:grpSp>
      <p:sp>
        <p:nvSpPr>
          <p:cNvPr id="38" name="object 4 1"/>
          <p:cNvSpPr txBox="1"/>
          <p:nvPr/>
        </p:nvSpPr>
        <p:spPr>
          <a:xfrm>
            <a:off x="800100" y="8347000"/>
            <a:ext cx="13034653" cy="100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1921510" algn="l"/>
              </a:tabLst>
            </a:pPr>
            <a:r>
              <a:rPr lang="en-US" sz="2400" b="1" spc="40" dirty="0">
                <a:solidFill>
                  <a:srgbClr val="FF0000"/>
                </a:solidFill>
                <a:latin typeface="Trebuchet MS"/>
                <a:cs typeface="Trebuchet MS"/>
              </a:rPr>
              <a:t>Asymptotic</a:t>
            </a:r>
            <a:r>
              <a:rPr lang="en-US" sz="2400" spc="40" dirty="0">
                <a:solidFill>
                  <a:srgbClr val="0048AA"/>
                </a:solidFill>
                <a:latin typeface="Trebuchet MS"/>
                <a:cs typeface="Trebuchet MS"/>
              </a:rPr>
              <a:t> efficiency of algorithms.</a:t>
            </a:r>
            <a:r>
              <a:rPr sz="2400" spc="30" dirty="0">
                <a:solidFill>
                  <a:srgbClr val="0048AA"/>
                </a:solidFill>
                <a:latin typeface="Trebuchet MS"/>
                <a:cs typeface="Trebuchet MS"/>
              </a:rPr>
              <a:t>	</a:t>
            </a:r>
            <a:endParaRPr lang="en-US" sz="2400" spc="30" dirty="0">
              <a:solidFill>
                <a:srgbClr val="0048AA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1921510" algn="l"/>
              </a:tabLst>
            </a:pPr>
            <a:r>
              <a:rPr lang="en-US" sz="2400" spc="30" dirty="0">
                <a:solidFill>
                  <a:srgbClr val="0048AA"/>
                </a:solidFill>
                <a:latin typeface="Trebuchet MS"/>
                <a:cs typeface="Trebuchet MS"/>
              </a:rPr>
              <a:t>              </a:t>
            </a:r>
            <a:r>
              <a:rPr lang="en-US" sz="2400" spc="85" dirty="0">
                <a:latin typeface="Trebuchet MS"/>
                <a:cs typeface="Trebuchet MS"/>
              </a:rPr>
              <a:t>A simple characterization of the algorithm’s efficiency.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2" name="object 4 1"/>
          <p:cNvSpPr txBox="1"/>
          <p:nvPr/>
        </p:nvSpPr>
        <p:spPr>
          <a:xfrm>
            <a:off x="3252703" y="1146867"/>
            <a:ext cx="13034653" cy="50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1921510" algn="l"/>
              </a:tabLst>
            </a:pPr>
            <a:r>
              <a:rPr lang="en-US" sz="2400" spc="85" dirty="0">
                <a:latin typeface="Trebuchet MS"/>
                <a:cs typeface="Trebuchet MS"/>
              </a:rPr>
              <a:t>Recall the rate of growth of the running-time of 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NSERTION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en-US" sz="2400" spc="8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3" y="3396224"/>
            <a:ext cx="12389404" cy="3876114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 flipH="1">
            <a:off x="8272604" y="3965154"/>
            <a:ext cx="3075" cy="3033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箭头 27"/>
          <p:cNvSpPr/>
          <p:nvPr/>
        </p:nvSpPr>
        <p:spPr>
          <a:xfrm>
            <a:off x="8512452" y="2677886"/>
            <a:ext cx="3286125" cy="49975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0800000">
            <a:off x="2797453" y="2677886"/>
            <a:ext cx="5175422" cy="49975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bject 69"/>
          <p:cNvSpPr/>
          <p:nvPr/>
        </p:nvSpPr>
        <p:spPr>
          <a:xfrm>
            <a:off x="571492" y="2259411"/>
            <a:ext cx="718105" cy="977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0"/>
          <p:cNvSpPr/>
          <p:nvPr/>
        </p:nvSpPr>
        <p:spPr>
          <a:xfrm>
            <a:off x="12170053" y="2475184"/>
            <a:ext cx="571696" cy="736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/>
          <p:cNvSpPr txBox="1">
            <a:spLocks/>
          </p:cNvSpPr>
          <p:nvPr/>
        </p:nvSpPr>
        <p:spPr>
          <a:xfrm>
            <a:off x="4169053" y="2735332"/>
            <a:ext cx="1981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b="0" kern="0" spc="15" dirty="0">
                <a:latin typeface="Arial"/>
                <a:cs typeface="Arial"/>
              </a:rPr>
              <a:t>polynomial </a:t>
            </a:r>
            <a:r>
              <a:rPr lang="en-US" sz="2000" b="0" kern="0" spc="-25" dirty="0">
                <a:latin typeface="Arial"/>
                <a:cs typeface="Arial"/>
              </a:rPr>
              <a:t>time</a:t>
            </a:r>
            <a:endParaRPr lang="en-US" sz="2000" kern="0" dirty="0">
              <a:latin typeface="Arial"/>
              <a:cs typeface="Arial"/>
            </a:endParaRPr>
          </a:p>
        </p:txBody>
      </p:sp>
      <p:sp>
        <p:nvSpPr>
          <p:cNvPr id="33" name="object 3"/>
          <p:cNvSpPr txBox="1">
            <a:spLocks/>
          </p:cNvSpPr>
          <p:nvPr/>
        </p:nvSpPr>
        <p:spPr>
          <a:xfrm>
            <a:off x="8811075" y="2745260"/>
            <a:ext cx="252077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b="0" kern="0" spc="15" dirty="0">
                <a:latin typeface="Arial"/>
                <a:cs typeface="Arial"/>
              </a:rPr>
              <a:t>non-polynomial </a:t>
            </a:r>
            <a:r>
              <a:rPr lang="en-US" sz="2000" b="0" kern="0" spc="-25" dirty="0">
                <a:latin typeface="Arial"/>
                <a:cs typeface="Arial"/>
              </a:rPr>
              <a:t>time</a:t>
            </a:r>
            <a:endParaRPr lang="en-US" sz="2000" kern="0" dirty="0">
              <a:latin typeface="Arial"/>
              <a:cs typeface="Arial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355893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20" dirty="0">
                <a:latin typeface="Arial"/>
                <a:cs typeface="Arial"/>
              </a:rPr>
              <a:t>Growth of functions</a:t>
            </a:r>
            <a:r>
              <a:rPr sz="2800" b="0" spc="2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78581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Big </a:t>
            </a:r>
            <a:r>
              <a:rPr lang="el-GR" altLang="zh-CN" sz="2800" b="0" i="1" spc="20" dirty="0">
                <a:latin typeface="Times New Roman"/>
                <a:cs typeface="Times New Roman"/>
              </a:rPr>
              <a:t>Θ</a:t>
            </a:r>
            <a:r>
              <a:rPr sz="2800" b="0" spc="95" dirty="0">
                <a:latin typeface="Arial"/>
                <a:cs typeface="Arial"/>
              </a:rPr>
              <a:t> </a:t>
            </a:r>
            <a:r>
              <a:rPr sz="2800" b="0" spc="50" dirty="0">
                <a:latin typeface="Arial"/>
                <a:cs typeface="Arial"/>
              </a:rPr>
              <a:t>notation</a:t>
            </a:r>
            <a:r>
              <a:rPr lang="en-US" sz="2800" b="0" spc="50" dirty="0">
                <a:latin typeface="Arial"/>
                <a:cs typeface="Arial"/>
              </a:rPr>
              <a:t> </a:t>
            </a:r>
            <a:r>
              <a:rPr lang="en-US" altLang="zh-CN" sz="2800" b="0" spc="50" dirty="0">
                <a:latin typeface="Arial"/>
                <a:cs typeface="Arial"/>
              </a:rPr>
              <a:t>—— </a:t>
            </a:r>
            <a:r>
              <a:rPr lang="en-US" sz="2800" b="0" spc="50" dirty="0">
                <a:latin typeface="Arial"/>
                <a:cs typeface="Arial"/>
              </a:rPr>
              <a:t>asymptotically tight bound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100" y="1002340"/>
            <a:ext cx="11668760" cy="500136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Tx/>
              <a:buNone/>
              <a:tabLst>
                <a:tab pos="2392045" algn="l"/>
                <a:tab pos="9876790" algn="l"/>
              </a:tabLst>
              <a:defRPr/>
            </a:pPr>
            <a:r>
              <a:rPr kumimoji="0" lang="en-US" sz="2400" b="0" i="0" u="none" strike="noStrike" kern="1200" cap="none" spc="105" normalizeH="0" baseline="0" noProof="0" dirty="0">
                <a:ln>
                  <a:noFill/>
                </a:ln>
                <a:solidFill>
                  <a:srgbClr val="0048AA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altLang="zh-CN" sz="2400" b="0" i="0" u="none" strike="noStrike" kern="1200" cap="none" spc="105" normalizeH="0" baseline="0" noProof="0" dirty="0">
                <a:ln>
                  <a:noFill/>
                </a:ln>
                <a:solidFill>
                  <a:srgbClr val="0048AA"/>
                </a:solidFill>
                <a:effectLst/>
                <a:uLnTx/>
                <a:uFillTx/>
                <a:latin typeface="Trebuchet MS"/>
                <a:ea typeface="宋体" panose="02010600030101010101" pitchFamily="2" charset="-122"/>
                <a:cs typeface="Trebuchet MS"/>
              </a:rPr>
              <a:t>ight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0048AA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srgbClr val="0048AA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bounds.	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04" y="1576679"/>
            <a:ext cx="10148896" cy="413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16" y="2062613"/>
            <a:ext cx="6458388" cy="4021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538" y="2639507"/>
            <a:ext cx="4270107" cy="4151823"/>
          </a:xfrm>
          <a:prstGeom prst="rect">
            <a:avLst/>
          </a:prstGeom>
        </p:spPr>
      </p:pic>
      <p:sp>
        <p:nvSpPr>
          <p:cNvPr id="16" name="object 5"/>
          <p:cNvSpPr txBox="1"/>
          <p:nvPr/>
        </p:nvSpPr>
        <p:spPr>
          <a:xfrm>
            <a:off x="800100" y="2639507"/>
            <a:ext cx="337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3415" algn="l"/>
              </a:tabLst>
              <a:defRPr/>
            </a:pP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srgbClr val="0048AA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Ex.	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=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-7" normalizeH="0" baseline="1736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0" i="0" u="none" strike="noStrike" kern="1200" cap="none" spc="-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927100" y="3130022"/>
            <a:ext cx="22225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400" b="0" i="1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Θ(</a:t>
            </a:r>
            <a:r>
              <a:rPr kumimoji="0" sz="24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30" normalizeH="0" baseline="1736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927100" y="3612389"/>
            <a:ext cx="466534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400" b="0" i="1" u="none" strike="noStrike" kern="1200" cap="none" spc="-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neither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Θ(</a:t>
            </a:r>
            <a:r>
              <a:rPr kumimoji="0" sz="24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nor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Θ(</a:t>
            </a:r>
            <a:r>
              <a:rPr kumimoji="0" sz="24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30" normalizeH="0" baseline="1736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4051300" y="3198307"/>
            <a:ext cx="286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choose 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800" b="0" i="0" u="none" strike="noStrike" kern="1200" cap="none" spc="0" normalizeH="0" baseline="-6944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32, 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800" b="0" i="0" u="none" strike="noStrike" kern="1200" cap="none" spc="0" normalizeH="0" baseline="-6944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50, 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1800" b="0" i="0" u="none" strike="noStrike" kern="1200" cap="none" spc="0" normalizeH="0" baseline="-6944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1800" b="0" i="0" u="none" strike="noStrike" kern="1200" cap="none" spc="-21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4" name="object 11"/>
          <p:cNvSpPr/>
          <p:nvPr/>
        </p:nvSpPr>
        <p:spPr>
          <a:xfrm>
            <a:off x="3507740" y="3350707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12700" y="0"/>
                </a:lnTo>
                <a:lnTo>
                  <a:pt x="41737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12"/>
          <p:cNvSpPr/>
          <p:nvPr/>
        </p:nvSpPr>
        <p:spPr>
          <a:xfrm>
            <a:off x="3429000" y="3289747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60960"/>
                </a:lnTo>
                <a:lnTo>
                  <a:pt x="121920" y="121920"/>
                </a:lnTo>
                <a:lnTo>
                  <a:pt x="91439" y="60960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" y="6852290"/>
            <a:ext cx="11259360" cy="2754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31440" y="7572375"/>
            <a:ext cx="2853419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0100" y="8380769"/>
            <a:ext cx="2853419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099" y="342899"/>
            <a:ext cx="752951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Big </a:t>
            </a:r>
            <a:r>
              <a:rPr sz="2800" b="0" i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95" dirty="0">
                <a:latin typeface="Arial"/>
                <a:cs typeface="Arial"/>
              </a:rPr>
              <a:t> </a:t>
            </a:r>
            <a:r>
              <a:rPr sz="2800" b="0" spc="50" dirty="0">
                <a:latin typeface="Arial"/>
                <a:cs typeface="Arial"/>
              </a:rPr>
              <a:t>notation</a:t>
            </a:r>
            <a:r>
              <a:rPr lang="en-US" altLang="zh-CN" sz="2800" b="0" spc="50" dirty="0">
                <a:latin typeface="Arial"/>
                <a:cs typeface="Arial"/>
              </a:rPr>
              <a:t>——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asymptotic upper bound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5500" y="4899626"/>
            <a:ext cx="5477510" cy="1409700"/>
            <a:chOff x="825500" y="4899626"/>
            <a:chExt cx="5477510" cy="1409700"/>
          </a:xfrm>
        </p:grpSpPr>
        <p:sp>
          <p:nvSpPr>
            <p:cNvPr id="4" name="object 4"/>
            <p:cNvSpPr txBox="1"/>
            <p:nvPr/>
          </p:nvSpPr>
          <p:spPr>
            <a:xfrm>
              <a:off x="825500" y="4899626"/>
              <a:ext cx="337502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53415" algn="l"/>
                </a:tabLst>
              </a:pPr>
              <a:r>
                <a:rPr sz="2400" spc="50" dirty="0">
                  <a:solidFill>
                    <a:srgbClr val="0048AA"/>
                  </a:solidFill>
                  <a:latin typeface="Trebuchet MS"/>
                  <a:cs typeface="Trebuchet MS"/>
                </a:rPr>
                <a:t>Ex.	</a:t>
              </a:r>
              <a:r>
                <a:rPr sz="2400" i="1" dirty="0">
                  <a:latin typeface="Times New Roman"/>
                  <a:cs typeface="Times New Roman"/>
                </a:rPr>
                <a:t>f </a:t>
              </a:r>
              <a:r>
                <a:rPr sz="2400" dirty="0">
                  <a:latin typeface="Times New Roman"/>
                  <a:cs typeface="Times New Roman"/>
                </a:rPr>
                <a:t>(</a:t>
              </a:r>
              <a:r>
                <a:rPr sz="2400" i="1" dirty="0">
                  <a:latin typeface="Times New Roman"/>
                  <a:cs typeface="Times New Roman"/>
                </a:rPr>
                <a:t>n</a:t>
              </a:r>
              <a:r>
                <a:rPr sz="2400" dirty="0">
                  <a:latin typeface="Times New Roman"/>
                  <a:cs typeface="Times New Roman"/>
                </a:rPr>
                <a:t>) = </a:t>
              </a:r>
              <a:r>
                <a:rPr sz="2400" spc="-5" dirty="0">
                  <a:latin typeface="Times New Roman"/>
                  <a:cs typeface="Times New Roman"/>
                </a:rPr>
                <a:t>32</a:t>
              </a:r>
              <a:r>
                <a:rPr sz="2400" i="1" spc="-5" dirty="0">
                  <a:latin typeface="Times New Roman"/>
                  <a:cs typeface="Times New Roman"/>
                </a:rPr>
                <a:t>n</a:t>
              </a:r>
              <a:r>
                <a:rPr sz="2400" spc="-7" baseline="17361" dirty="0">
                  <a:latin typeface="Times New Roman"/>
                  <a:cs typeface="Times New Roman"/>
                </a:rPr>
                <a:t>2 </a:t>
              </a:r>
              <a:r>
                <a:rPr sz="2400" dirty="0">
                  <a:latin typeface="Times New Roman"/>
                  <a:cs typeface="Times New Roman"/>
                </a:rPr>
                <a:t>+ </a:t>
              </a:r>
              <a:r>
                <a:rPr sz="2400" spc="-5" dirty="0">
                  <a:latin typeface="Times New Roman"/>
                  <a:cs typeface="Times New Roman"/>
                </a:rPr>
                <a:t>17</a:t>
              </a:r>
              <a:r>
                <a:rPr sz="2400" i="1" spc="-5" dirty="0">
                  <a:latin typeface="Times New Roman"/>
                  <a:cs typeface="Times New Roman"/>
                </a:rPr>
                <a:t>n </a:t>
              </a:r>
              <a:r>
                <a:rPr sz="2400" dirty="0">
                  <a:latin typeface="Times New Roman"/>
                  <a:cs typeface="Times New Roman"/>
                </a:rPr>
                <a:t>+</a:t>
              </a:r>
              <a:r>
                <a:rPr sz="2400" spc="-420" dirty="0">
                  <a:latin typeface="Times New Roman"/>
                  <a:cs typeface="Times New Roman"/>
                </a:rPr>
                <a:t> </a:t>
              </a:r>
              <a:r>
                <a:rPr sz="2400" spc="-65" dirty="0">
                  <a:latin typeface="Times New Roman"/>
                  <a:cs typeface="Times New Roman"/>
                </a:rPr>
                <a:t>1</a:t>
              </a:r>
              <a:r>
                <a:rPr sz="2400" spc="-65" dirty="0">
                  <a:latin typeface="Trebuchet MS"/>
                  <a:cs typeface="Trebuchet MS"/>
                </a:rPr>
                <a:t>.</a:t>
              </a:r>
              <a:endParaRPr sz="2400" dirty="0">
                <a:latin typeface="Trebuchet MS"/>
                <a:cs typeface="Trebuchet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952500" y="5395053"/>
              <a:ext cx="2188210" cy="38087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90"/>
                </a:spcBef>
                <a:buFont typeface="Arial" panose="020B0604020202020204" pitchFamily="34" charset="0"/>
                <a:buChar char="•"/>
              </a:pPr>
              <a:r>
                <a:rPr sz="2400" i="1" dirty="0">
                  <a:latin typeface="Times New Roman"/>
                  <a:cs typeface="Times New Roman"/>
                </a:rPr>
                <a:t>f</a:t>
              </a:r>
              <a:r>
                <a:rPr sz="2400" i="1" spc="-37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(</a:t>
              </a:r>
              <a:r>
                <a:rPr sz="2400" i="1" dirty="0">
                  <a:latin typeface="Times New Roman"/>
                  <a:cs typeface="Times New Roman"/>
                </a:rPr>
                <a:t>n</a:t>
              </a:r>
              <a:r>
                <a:rPr sz="2400" dirty="0">
                  <a:latin typeface="Times New Roman"/>
                  <a:cs typeface="Times New Roman"/>
                </a:rPr>
                <a:t>)</a:t>
              </a:r>
              <a:r>
                <a:rPr sz="2400" spc="125" dirty="0">
                  <a:latin typeface="Times New Roman"/>
                  <a:cs typeface="Times New Roman"/>
                </a:rPr>
                <a:t> </a:t>
              </a:r>
              <a:r>
                <a:rPr sz="2400" spc="130" dirty="0">
                  <a:latin typeface="Trebuchet MS"/>
                  <a:cs typeface="Trebuchet MS"/>
                </a:rPr>
                <a:t>is</a:t>
              </a:r>
              <a:r>
                <a:rPr sz="2400" spc="5" dirty="0">
                  <a:latin typeface="Trebuchet MS"/>
                  <a:cs typeface="Trebuchet MS"/>
                </a:rPr>
                <a:t> </a:t>
              </a:r>
              <a:r>
                <a:rPr sz="2400" i="1" spc="-25" dirty="0">
                  <a:latin typeface="Times New Roman"/>
                  <a:cs typeface="Times New Roman"/>
                </a:rPr>
                <a:t>O</a:t>
              </a:r>
              <a:r>
                <a:rPr sz="2400" spc="-25" dirty="0">
                  <a:latin typeface="Times New Roman"/>
                  <a:cs typeface="Times New Roman"/>
                </a:rPr>
                <a:t>(</a:t>
              </a:r>
              <a:r>
                <a:rPr sz="2400" i="1" spc="-25" dirty="0">
                  <a:latin typeface="Times New Roman"/>
                  <a:cs typeface="Times New Roman"/>
                </a:rPr>
                <a:t>n</a:t>
              </a:r>
              <a:r>
                <a:rPr sz="2400" spc="-37" baseline="17361" dirty="0">
                  <a:latin typeface="Times New Roman"/>
                  <a:cs typeface="Times New Roman"/>
                </a:rPr>
                <a:t>2</a:t>
              </a:r>
              <a:r>
                <a:rPr sz="2400" spc="-25" dirty="0">
                  <a:latin typeface="Times New Roman"/>
                  <a:cs typeface="Times New Roman"/>
                </a:rPr>
                <a:t>)</a:t>
              </a:r>
              <a:r>
                <a:rPr sz="2400" spc="-25" dirty="0">
                  <a:latin typeface="Trebuchet MS"/>
                  <a:cs typeface="Trebuchet MS"/>
                </a:rPr>
                <a:t>.</a:t>
              </a:r>
              <a:endParaRPr sz="2400" dirty="0">
                <a:latin typeface="Trebuchet MS"/>
                <a:cs typeface="Trebuchet MS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952500" y="5928453"/>
              <a:ext cx="5170805" cy="38087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90"/>
                </a:spcBef>
                <a:buFont typeface="Arial" panose="020B0604020202020204" pitchFamily="34" charset="0"/>
                <a:buChar char="•"/>
              </a:pPr>
              <a:r>
                <a:rPr sz="2400" i="1" dirty="0">
                  <a:latin typeface="Times New Roman"/>
                  <a:cs typeface="Times New Roman"/>
                </a:rPr>
                <a:t>f</a:t>
              </a:r>
              <a:r>
                <a:rPr sz="2400" i="1" spc="-36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(</a:t>
              </a:r>
              <a:r>
                <a:rPr sz="2400" i="1" dirty="0">
                  <a:latin typeface="Times New Roman"/>
                  <a:cs typeface="Times New Roman"/>
                </a:rPr>
                <a:t>n</a:t>
              </a:r>
              <a:r>
                <a:rPr sz="2400" dirty="0">
                  <a:latin typeface="Times New Roman"/>
                  <a:cs typeface="Times New Roman"/>
                </a:rPr>
                <a:t>)</a:t>
              </a:r>
              <a:r>
                <a:rPr sz="2400" spc="150" dirty="0">
                  <a:latin typeface="Times New Roman"/>
                  <a:cs typeface="Times New Roman"/>
                </a:rPr>
                <a:t> </a:t>
              </a:r>
              <a:r>
                <a:rPr sz="2400" spc="130" dirty="0">
                  <a:latin typeface="Trebuchet MS"/>
                  <a:cs typeface="Trebuchet MS"/>
                </a:rPr>
                <a:t>is</a:t>
              </a:r>
              <a:r>
                <a:rPr sz="2400" spc="30" dirty="0">
                  <a:latin typeface="Trebuchet MS"/>
                  <a:cs typeface="Trebuchet MS"/>
                </a:rPr>
                <a:t> </a:t>
              </a:r>
              <a:r>
                <a:rPr sz="2400" spc="55" dirty="0">
                  <a:latin typeface="Trebuchet MS"/>
                  <a:cs typeface="Trebuchet MS"/>
                </a:rPr>
                <a:t>neither</a:t>
              </a:r>
              <a:r>
                <a:rPr sz="2400" spc="25" dirty="0">
                  <a:latin typeface="Trebuchet MS"/>
                  <a:cs typeface="Trebuchet MS"/>
                </a:rPr>
                <a:t> </a:t>
              </a:r>
              <a:r>
                <a:rPr sz="2400" i="1" dirty="0">
                  <a:latin typeface="Times New Roman"/>
                  <a:cs typeface="Times New Roman"/>
                </a:rPr>
                <a:t>O</a:t>
              </a:r>
              <a:r>
                <a:rPr sz="2400" dirty="0">
                  <a:latin typeface="Times New Roman"/>
                  <a:cs typeface="Times New Roman"/>
                </a:rPr>
                <a:t>(</a:t>
              </a:r>
              <a:r>
                <a:rPr sz="2400" i="1" dirty="0">
                  <a:latin typeface="Times New Roman"/>
                  <a:cs typeface="Times New Roman"/>
                </a:rPr>
                <a:t>n</a:t>
              </a:r>
              <a:r>
                <a:rPr sz="2400" dirty="0">
                  <a:latin typeface="Times New Roman"/>
                  <a:cs typeface="Times New Roman"/>
                </a:rPr>
                <a:t>)</a:t>
              </a:r>
              <a:r>
                <a:rPr sz="2400" spc="-5" dirty="0">
                  <a:latin typeface="Times New Roman"/>
                  <a:cs typeface="Times New Roman"/>
                </a:rPr>
                <a:t> </a:t>
              </a:r>
              <a:r>
                <a:rPr lang="en-US" sz="2400" spc="-5" dirty="0">
                  <a:latin typeface="Times New Roman"/>
                  <a:cs typeface="Times New Roman"/>
                </a:rPr>
                <a:t> </a:t>
              </a:r>
              <a:r>
                <a:rPr sz="2400" spc="135" dirty="0">
                  <a:latin typeface="Trebuchet MS"/>
                  <a:cs typeface="Trebuchet MS"/>
                </a:rPr>
                <a:t>nor</a:t>
              </a:r>
              <a:r>
                <a:rPr sz="2400" spc="30" dirty="0">
                  <a:latin typeface="Trebuchet MS"/>
                  <a:cs typeface="Trebuchet MS"/>
                </a:rPr>
                <a:t> </a:t>
              </a:r>
              <a:r>
                <a:rPr sz="2400" i="1" dirty="0">
                  <a:latin typeface="Times New Roman"/>
                  <a:cs typeface="Times New Roman"/>
                </a:rPr>
                <a:t>O</a:t>
              </a:r>
              <a:r>
                <a:rPr sz="2400" dirty="0">
                  <a:latin typeface="Times New Roman"/>
                  <a:cs typeface="Times New Roman"/>
                </a:rPr>
                <a:t>(</a:t>
              </a:r>
              <a:r>
                <a:rPr sz="2400" i="1" dirty="0">
                  <a:latin typeface="Times New Roman"/>
                  <a:cs typeface="Times New Roman"/>
                </a:rPr>
                <a:t>n</a:t>
              </a:r>
              <a:r>
                <a:rPr lang="en-US" sz="2400" i="1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log</a:t>
              </a:r>
              <a:r>
                <a:rPr lang="en-US" sz="2400" spc="-5" dirty="0">
                  <a:latin typeface="Times New Roman"/>
                  <a:cs typeface="Times New Roman"/>
                </a:rPr>
                <a:t> </a:t>
              </a:r>
              <a:r>
                <a:rPr sz="2400" i="1" spc="-45" dirty="0">
                  <a:latin typeface="Times New Roman"/>
                  <a:cs typeface="Times New Roman"/>
                </a:rPr>
                <a:t>n</a:t>
              </a:r>
              <a:r>
                <a:rPr sz="2400" spc="-45" dirty="0">
                  <a:latin typeface="Times New Roman"/>
                  <a:cs typeface="Times New Roman"/>
                </a:rPr>
                <a:t>)</a:t>
              </a:r>
              <a:r>
                <a:rPr sz="2400" spc="-45" dirty="0">
                  <a:latin typeface="Trebuchet MS"/>
                  <a:cs typeface="Trebuchet MS"/>
                </a:rPr>
                <a:t>.</a:t>
              </a:r>
              <a:endParaRPr sz="2400" dirty="0">
                <a:latin typeface="Trebuchet MS"/>
                <a:cs typeface="Trebuchet MS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279900" y="5458426"/>
              <a:ext cx="202311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95" dirty="0">
                  <a:solidFill>
                    <a:srgbClr val="8D3124"/>
                  </a:solidFill>
                  <a:latin typeface="Trebuchet MS"/>
                  <a:cs typeface="Trebuchet MS"/>
                </a:rPr>
                <a:t>choose </a:t>
              </a:r>
              <a:r>
                <a:rPr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c </a:t>
              </a:r>
              <a:r>
                <a:rPr sz="18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= 50, </a:t>
              </a:r>
              <a:r>
                <a:rPr sz="1800" i="1" dirty="0">
                  <a:solidFill>
                    <a:srgbClr val="8D3124"/>
                  </a:solidFill>
                  <a:latin typeface="Times New Roman"/>
                  <a:cs typeface="Times New Roman"/>
                </a:rPr>
                <a:t>n</a:t>
              </a:r>
              <a:r>
                <a:rPr sz="1800" baseline="-6944" dirty="0">
                  <a:solidFill>
                    <a:srgbClr val="8D3124"/>
                  </a:solidFill>
                  <a:latin typeface="Times New Roman"/>
                  <a:cs typeface="Times New Roman"/>
                </a:rPr>
                <a:t>0 </a:t>
              </a:r>
              <a:r>
                <a:rPr sz="18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=</a:t>
              </a:r>
              <a:r>
                <a:rPr sz="1800" spc="-21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8D3124"/>
                  </a:solidFill>
                  <a:latin typeface="Times New Roman"/>
                  <a:cs typeface="Times New Roman"/>
                </a:rPr>
                <a:t>1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545840" y="561082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12700" y="0"/>
                  </a:lnTo>
                  <a:lnTo>
                    <a:pt x="601520" y="0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7100" y="554986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91439" y="609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0100" y="1216660"/>
            <a:ext cx="11668760" cy="500136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2392045" algn="l"/>
                <a:tab pos="9876790" algn="l"/>
              </a:tabLst>
            </a:pPr>
            <a:r>
              <a:rPr sz="2400" spc="105" dirty="0">
                <a:solidFill>
                  <a:srgbClr val="0048AA"/>
                </a:solidFill>
                <a:latin typeface="Trebuchet MS"/>
                <a:cs typeface="Trebuchet MS"/>
              </a:rPr>
              <a:t>Upper</a:t>
            </a:r>
            <a:r>
              <a:rPr sz="2400" spc="35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0048AA"/>
                </a:solidFill>
                <a:latin typeface="Trebuchet MS"/>
                <a:cs typeface="Trebuchet MS"/>
              </a:rPr>
              <a:t>bounds.	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46" y="1967796"/>
            <a:ext cx="9640268" cy="81025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964399" y="3603017"/>
            <a:ext cx="9088701" cy="504103"/>
            <a:chOff x="1950278" y="3376856"/>
            <a:chExt cx="9088701" cy="50410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0278" y="3397717"/>
              <a:ext cx="2549053" cy="431742"/>
            </a:xfrm>
            <a:prstGeom prst="rect">
              <a:avLst/>
            </a:prstGeom>
          </p:spPr>
        </p:pic>
        <p:grpSp>
          <p:nvGrpSpPr>
            <p:cNvPr id="27" name="组合 26"/>
            <p:cNvGrpSpPr/>
            <p:nvPr/>
          </p:nvGrpSpPr>
          <p:grpSpPr>
            <a:xfrm>
              <a:off x="4899759" y="3378245"/>
              <a:ext cx="6139220" cy="502714"/>
              <a:chOff x="5184767" y="3380082"/>
              <a:chExt cx="6139220" cy="502714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4767" y="3385904"/>
                <a:ext cx="4246450" cy="443571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78733" y="3380082"/>
                <a:ext cx="1845254" cy="502714"/>
              </a:xfrm>
              <a:prstGeom prst="rect">
                <a:avLst/>
              </a:prstGeom>
            </p:spPr>
          </p:pic>
        </p:grpSp>
        <p:sp>
          <p:nvSpPr>
            <p:cNvPr id="26" name="文本框 25"/>
            <p:cNvSpPr txBox="1"/>
            <p:nvPr/>
          </p:nvSpPr>
          <p:spPr>
            <a:xfrm>
              <a:off x="4499331" y="337685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：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227" y="4704936"/>
            <a:ext cx="4536250" cy="4317421"/>
          </a:xfrm>
          <a:prstGeom prst="rect">
            <a:avLst/>
          </a:prstGeom>
        </p:spPr>
      </p:pic>
      <p:sp>
        <p:nvSpPr>
          <p:cNvPr id="19" name="object 4"/>
          <p:cNvSpPr txBox="1"/>
          <p:nvPr/>
        </p:nvSpPr>
        <p:spPr>
          <a:xfrm>
            <a:off x="2046605" y="2965793"/>
            <a:ext cx="11281393" cy="449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3099435" algn="l"/>
                <a:tab pos="5742305" algn="l"/>
                <a:tab pos="6112510" algn="l"/>
              </a:tabLst>
            </a:pPr>
            <a:r>
              <a:rPr lang="en-US" sz="2400" spc="105" dirty="0">
                <a:latin typeface="Trebuchet MS"/>
                <a:cs typeface="Trebuchet MS"/>
              </a:rPr>
              <a:t>C</a:t>
            </a:r>
            <a:r>
              <a:rPr sz="2400" spc="105" dirty="0">
                <a:latin typeface="Trebuchet MS"/>
                <a:cs typeface="Trebuchet MS"/>
              </a:rPr>
              <a:t>omputer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scientists  </a:t>
            </a:r>
            <a:r>
              <a:rPr sz="2400" spc="65" dirty="0">
                <a:latin typeface="Trebuchet MS"/>
                <a:cs typeface="Trebuchet MS"/>
              </a:rPr>
              <a:t>often </a:t>
            </a:r>
            <a:r>
              <a:rPr sz="2400" spc="50" dirty="0">
                <a:latin typeface="Trebuchet MS"/>
                <a:cs typeface="Trebuchet MS"/>
              </a:rPr>
              <a:t>write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=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))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instead </a:t>
            </a:r>
            <a:r>
              <a:rPr sz="2400" spc="85" dirty="0">
                <a:latin typeface="Trebuchet MS"/>
                <a:cs typeface="Trebuchet MS"/>
              </a:rPr>
              <a:t>of</a:t>
            </a:r>
            <a:r>
              <a:rPr lang="en-US" sz="2400" spc="85" dirty="0">
                <a:latin typeface="Trebuchet MS"/>
                <a:cs typeface="Trebuchet MS"/>
              </a:rPr>
              <a:t> 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lang="en-US" sz="2400" dirty="0">
                <a:latin typeface="Symbol"/>
                <a:cs typeface="Symbol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))</a:t>
            </a:r>
            <a:r>
              <a:rPr sz="2400" spc="-2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825500" y="7289950"/>
            <a:ext cx="11281393" cy="142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4768850" indent="-127000">
              <a:lnSpc>
                <a:spcPts val="3800"/>
              </a:lnSpc>
              <a:tabLst>
                <a:tab pos="653415" algn="l"/>
                <a:tab pos="2117725" algn="l"/>
                <a:tab pos="3649979" algn="l"/>
              </a:tabLst>
            </a:pPr>
            <a:r>
              <a:rPr sz="2400" spc="50" dirty="0">
                <a:solidFill>
                  <a:srgbClr val="0048AA"/>
                </a:solidFill>
                <a:latin typeface="Trebuchet MS"/>
                <a:cs typeface="Trebuchet MS"/>
              </a:rPr>
              <a:t>Ex.	</a:t>
            </a:r>
            <a:r>
              <a:rPr sz="2400" spc="135" dirty="0">
                <a:latin typeface="Trebuchet MS"/>
                <a:cs typeface="Trebuchet MS"/>
              </a:rPr>
              <a:t>Consider	</a:t>
            </a:r>
            <a:r>
              <a:rPr lang="en-US" altLang="zh-CN" sz="2400" i="1" dirty="0">
                <a:latin typeface="Times New Roman"/>
                <a:cs typeface="Times New Roman"/>
              </a:rPr>
              <a:t> f </a:t>
            </a:r>
            <a:r>
              <a:rPr sz="2400" baseline="-300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= </a:t>
            </a:r>
            <a:r>
              <a:rPr sz="2400" spc="-5" dirty="0">
                <a:latin typeface="Times New Roman"/>
                <a:cs typeface="Times New Roman"/>
              </a:rPr>
              <a:t>5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7" baseline="19097" dirty="0">
                <a:latin typeface="Times New Roman"/>
                <a:cs typeface="Times New Roman"/>
              </a:rPr>
              <a:t>3	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lang="en-US" altLang="zh-CN" sz="2400" i="1" dirty="0">
                <a:latin typeface="Times New Roman"/>
                <a:cs typeface="Times New Roman"/>
              </a:rPr>
              <a:t>f </a:t>
            </a:r>
            <a:r>
              <a:rPr sz="2400" baseline="-300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= </a:t>
            </a:r>
            <a:r>
              <a:rPr sz="2400" spc="-35" dirty="0">
                <a:latin typeface="Times New Roman"/>
                <a:cs typeface="Times New Roman"/>
              </a:rPr>
              <a:t>3</a:t>
            </a:r>
            <a:r>
              <a:rPr sz="2400" i="1" spc="-35" dirty="0">
                <a:latin typeface="Times New Roman"/>
                <a:cs typeface="Times New Roman"/>
              </a:rPr>
              <a:t>n</a:t>
            </a:r>
            <a:r>
              <a:rPr sz="2400" spc="-52" baseline="19097" dirty="0">
                <a:latin typeface="Times New Roman"/>
                <a:cs typeface="Times New Roman"/>
              </a:rPr>
              <a:t>2</a:t>
            </a:r>
            <a:r>
              <a:rPr sz="2400" spc="-35" dirty="0">
                <a:latin typeface="Trebuchet MS"/>
                <a:cs typeface="Trebuchet MS"/>
              </a:rPr>
              <a:t>.  </a:t>
            </a:r>
            <a:endParaRPr lang="en-US" sz="2400" spc="-35" dirty="0">
              <a:latin typeface="Trebuchet MS"/>
              <a:cs typeface="Trebuchet MS"/>
            </a:endParaRPr>
          </a:p>
          <a:p>
            <a:pPr marL="812800" marR="4768850" lvl="1" indent="-342900">
              <a:lnSpc>
                <a:spcPts val="3800"/>
              </a:lnSpc>
              <a:buFont typeface="Arial" panose="020B0604020202020204" pitchFamily="34" charset="0"/>
              <a:buChar char="•"/>
              <a:tabLst>
                <a:tab pos="653415" algn="l"/>
                <a:tab pos="2117725" algn="l"/>
                <a:tab pos="3649979" algn="l"/>
              </a:tabLst>
            </a:pPr>
            <a:r>
              <a:rPr sz="2400" spc="15" dirty="0">
                <a:latin typeface="Trebuchet MS"/>
                <a:cs typeface="Trebuchet MS"/>
              </a:rPr>
              <a:t>We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have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lang="en-US" altLang="zh-CN" sz="2400" i="1" dirty="0">
                <a:latin typeface="Times New Roman"/>
                <a:cs typeface="Times New Roman"/>
              </a:rPr>
              <a:t>f </a:t>
            </a:r>
            <a:r>
              <a:rPr sz="2400" baseline="-300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19097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and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lang="en-US" altLang="zh-CN" sz="2400" i="1" dirty="0">
                <a:latin typeface="Times New Roman"/>
                <a:cs typeface="Times New Roman"/>
              </a:rPr>
              <a:t>f </a:t>
            </a:r>
            <a:r>
              <a:rPr sz="2400" baseline="-300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lang="en-US" altLang="zh-CN" sz="2400" i="1" dirty="0">
                <a:latin typeface="Times New Roman"/>
                <a:cs typeface="Times New Roman"/>
              </a:rPr>
              <a:t>O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37" baseline="19097" dirty="0">
                <a:latin typeface="Times New Roman"/>
                <a:cs typeface="Times New Roman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.  </a:t>
            </a:r>
            <a:endParaRPr lang="en-US" sz="5775" spc="-75" baseline="-5772" dirty="0">
              <a:latin typeface="Droid Sans Fallback"/>
              <a:cs typeface="Trebuchet MS"/>
            </a:endParaRPr>
          </a:p>
          <a:p>
            <a:pPr marL="812800" marR="4768850" lvl="1" indent="-342900">
              <a:lnSpc>
                <a:spcPts val="3800"/>
              </a:lnSpc>
              <a:buFont typeface="Arial" panose="020B0604020202020204" pitchFamily="34" charset="0"/>
              <a:buChar char="•"/>
              <a:tabLst>
                <a:tab pos="653415" algn="l"/>
                <a:tab pos="2117725" algn="l"/>
                <a:tab pos="3649979" algn="l"/>
              </a:tabLst>
            </a:pPr>
            <a:r>
              <a:rPr sz="2400" spc="5" dirty="0">
                <a:latin typeface="Trebuchet MS"/>
                <a:cs typeface="Trebuchet MS"/>
              </a:rPr>
              <a:t>But,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do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not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conclude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lang="en-US" altLang="zh-CN" sz="2400" i="1" dirty="0">
                <a:latin typeface="Times New Roman"/>
                <a:cs typeface="Times New Roman"/>
              </a:rPr>
              <a:t>f </a:t>
            </a:r>
            <a:r>
              <a:rPr sz="2400" baseline="-300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lang="en-US" altLang="zh-CN" sz="2400" i="1" dirty="0">
                <a:latin typeface="Times New Roman"/>
                <a:cs typeface="Times New Roman"/>
              </a:rPr>
              <a:t>f </a:t>
            </a:r>
            <a:r>
              <a:rPr sz="2400" baseline="-30000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59603" y="2954910"/>
            <a:ext cx="6424874" cy="485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E932EA-AA18-4CAF-AF88-FF761C4D28AE}"/>
              </a:ext>
            </a:extLst>
          </p:cNvPr>
          <p:cNvSpPr txBox="1"/>
          <p:nvPr/>
        </p:nvSpPr>
        <p:spPr>
          <a:xfrm>
            <a:off x="6700011" y="87234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A2E951-DA04-46AD-B3FA-A313601AC13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303011" y="8683896"/>
            <a:ext cx="397000" cy="22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BE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990498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10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2111" y="466636"/>
            <a:ext cx="98030" cy="9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600" y="228600"/>
            <a:ext cx="491111" cy="584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3600" y="1346200"/>
            <a:ext cx="10766425" cy="5001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latin typeface="DejaVu Sans"/>
                <a:cs typeface="DejaVu Sans"/>
              </a:rPr>
              <a:t>Let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i="1" spc="-150" dirty="0">
                <a:latin typeface="DejaVu Sans"/>
                <a:cs typeface="DejaVu Sans"/>
              </a:rPr>
              <a:t>f</a:t>
            </a:r>
            <a:r>
              <a:rPr sz="2400" b="1" spc="-150" dirty="0">
                <a:latin typeface="DejaVu Sans"/>
                <a:cs typeface="DejaVu Sans"/>
              </a:rPr>
              <a:t>(</a:t>
            </a:r>
            <a:r>
              <a:rPr sz="2400" b="1" i="1" spc="-150" dirty="0">
                <a:latin typeface="DejaVu Sans"/>
                <a:cs typeface="DejaVu Sans"/>
              </a:rPr>
              <a:t>n</a:t>
            </a:r>
            <a:r>
              <a:rPr sz="2400" b="1" spc="-150" dirty="0">
                <a:latin typeface="DejaVu Sans"/>
                <a:cs typeface="DejaVu Sans"/>
              </a:rPr>
              <a:t>)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spc="-105" dirty="0">
                <a:latin typeface="DejaVu Sans"/>
                <a:cs typeface="DejaVu Sans"/>
              </a:rPr>
              <a:t>=</a:t>
            </a:r>
            <a:r>
              <a:rPr sz="2400" b="1" spc="-40" dirty="0">
                <a:latin typeface="DejaVu Sans"/>
                <a:cs typeface="DejaVu Sans"/>
              </a:rPr>
              <a:t> </a:t>
            </a:r>
            <a:r>
              <a:rPr sz="2400" b="1" spc="-100" dirty="0">
                <a:latin typeface="DejaVu Sans"/>
                <a:cs typeface="DejaVu Sans"/>
              </a:rPr>
              <a:t>3</a:t>
            </a:r>
            <a:r>
              <a:rPr sz="2400" b="1" i="1" spc="-100" dirty="0">
                <a:latin typeface="DejaVu Sans"/>
                <a:cs typeface="DejaVu Sans"/>
              </a:rPr>
              <a:t>n</a:t>
            </a:r>
            <a:r>
              <a:rPr sz="2400" b="1" spc="-150" baseline="20833" dirty="0">
                <a:latin typeface="DejaVu Sans"/>
                <a:cs typeface="DejaVu Sans"/>
              </a:rPr>
              <a:t>2</a:t>
            </a:r>
            <a:r>
              <a:rPr sz="2400" b="1" spc="-44" baseline="20833" dirty="0">
                <a:latin typeface="DejaVu Sans"/>
                <a:cs typeface="DejaVu Sans"/>
              </a:rPr>
              <a:t> </a:t>
            </a:r>
            <a:r>
              <a:rPr sz="2400" b="1" spc="-105" dirty="0">
                <a:latin typeface="DejaVu Sans"/>
                <a:cs typeface="DejaVu Sans"/>
              </a:rPr>
              <a:t>+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spc="-90" dirty="0">
                <a:latin typeface="DejaVu Sans"/>
                <a:cs typeface="DejaVu Sans"/>
              </a:rPr>
              <a:t>17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i="1" spc="-135" dirty="0">
                <a:latin typeface="DejaVu Sans"/>
                <a:cs typeface="DejaVu Sans"/>
              </a:rPr>
              <a:t>n</a:t>
            </a:r>
            <a:r>
              <a:rPr sz="2400" b="1" spc="-40" dirty="0">
                <a:latin typeface="DejaVu Sans"/>
                <a:cs typeface="DejaVu Sans"/>
              </a:rPr>
              <a:t> </a:t>
            </a:r>
            <a:r>
              <a:rPr sz="2400" b="1" spc="-95" dirty="0">
                <a:latin typeface="DejaVu Sans"/>
                <a:cs typeface="DejaVu Sans"/>
              </a:rPr>
              <a:t>log</a:t>
            </a:r>
            <a:r>
              <a:rPr sz="2400" b="1" spc="-142" baseline="-30000" dirty="0">
                <a:latin typeface="DejaVu Sans"/>
                <a:cs typeface="DejaVu Sans"/>
              </a:rPr>
              <a:t>2</a:t>
            </a:r>
            <a:r>
              <a:rPr sz="2800" b="1" i="1" spc="-135" baseline="14000" dirty="0">
                <a:latin typeface="DejaVu Sans"/>
                <a:cs typeface="DejaVu Sans"/>
              </a:rPr>
              <a:t>n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spc="-105" dirty="0">
                <a:latin typeface="DejaVu Sans"/>
                <a:cs typeface="DejaVu Sans"/>
              </a:rPr>
              <a:t>+</a:t>
            </a:r>
            <a:r>
              <a:rPr sz="2400" b="1" spc="-40" dirty="0">
                <a:latin typeface="DejaVu Sans"/>
                <a:cs typeface="DejaVu Sans"/>
              </a:rPr>
              <a:t> </a:t>
            </a:r>
            <a:r>
              <a:rPr sz="2400" b="1" spc="-140" dirty="0">
                <a:latin typeface="DejaVu Sans"/>
                <a:cs typeface="DejaVu Sans"/>
              </a:rPr>
              <a:t>1000.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spc="-190" dirty="0">
                <a:latin typeface="DejaVu Sans"/>
                <a:cs typeface="DejaVu Sans"/>
              </a:rPr>
              <a:t>Which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spc="-85" dirty="0">
                <a:latin typeface="DejaVu Sans"/>
                <a:cs typeface="DejaVu Sans"/>
              </a:rPr>
              <a:t>of</a:t>
            </a:r>
            <a:r>
              <a:rPr sz="2400" b="1" spc="-40" dirty="0">
                <a:latin typeface="DejaVu Sans"/>
                <a:cs typeface="DejaVu Sans"/>
              </a:rPr>
              <a:t> </a:t>
            </a:r>
            <a:r>
              <a:rPr sz="2400" b="1" spc="-180" dirty="0">
                <a:latin typeface="DejaVu Sans"/>
                <a:cs typeface="DejaVu Sans"/>
              </a:rPr>
              <a:t>the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spc="-95" dirty="0">
                <a:latin typeface="DejaVu Sans"/>
                <a:cs typeface="DejaVu Sans"/>
              </a:rPr>
              <a:t>following</a:t>
            </a:r>
            <a:r>
              <a:rPr sz="2400" b="1" spc="-45" dirty="0">
                <a:latin typeface="DejaVu Sans"/>
                <a:cs typeface="DejaVu Sans"/>
              </a:rPr>
              <a:t> </a:t>
            </a:r>
            <a:r>
              <a:rPr sz="2400" b="1" spc="-180" dirty="0">
                <a:latin typeface="DejaVu Sans"/>
                <a:cs typeface="DejaVu Sans"/>
              </a:rPr>
              <a:t>are</a:t>
            </a:r>
            <a:r>
              <a:rPr sz="2400" b="1" spc="-40" dirty="0">
                <a:latin typeface="DejaVu Sans"/>
                <a:cs typeface="DejaVu Sans"/>
              </a:rPr>
              <a:t> </a:t>
            </a:r>
            <a:r>
              <a:rPr sz="2400" b="1" spc="-165" dirty="0">
                <a:latin typeface="DejaVu Sans"/>
                <a:cs typeface="DejaVu Sans"/>
              </a:rPr>
              <a:t>true?</a:t>
            </a:r>
            <a:endParaRPr sz="24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116330" indent="-748030">
              <a:lnSpc>
                <a:spcPct val="100000"/>
              </a:lnSpc>
              <a:spcBef>
                <a:spcPts val="1700"/>
              </a:spcBef>
              <a:buClr>
                <a:srgbClr val="005493"/>
              </a:buClr>
              <a:buFont typeface="DejaVu Sans"/>
              <a:buAutoNum type="alphaUcPeriod"/>
              <a:tabLst>
                <a:tab pos="1116330" algn="l"/>
                <a:tab pos="1116965" algn="l"/>
              </a:tabLst>
            </a:pP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385" dirty="0">
                <a:latin typeface="Verdana"/>
                <a:cs typeface="Verdana"/>
              </a:rPr>
              <a:t> </a:t>
            </a:r>
            <a:r>
              <a:rPr lang="en-US" sz="2400" spc="-385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30" baseline="19097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5493"/>
              </a:buClr>
              <a:buFont typeface="DejaVu Sans"/>
              <a:buAutoNum type="alphaUcPeriod"/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5493"/>
              </a:buClr>
              <a:buFont typeface="DejaVu Sans"/>
              <a:buAutoNum type="alphaUcPeriod"/>
            </a:pPr>
            <a:endParaRPr sz="2500" dirty="0">
              <a:latin typeface="Times New Roman"/>
              <a:cs typeface="Times New Roman"/>
            </a:endParaRPr>
          </a:p>
          <a:p>
            <a:pPr marL="1116330" indent="-748030">
              <a:lnSpc>
                <a:spcPct val="100000"/>
              </a:lnSpc>
              <a:buClr>
                <a:srgbClr val="005493"/>
              </a:buClr>
              <a:buFont typeface="DejaVu Sans"/>
              <a:buAutoNum type="alphaUcPeriod"/>
              <a:tabLst>
                <a:tab pos="1116330" algn="l"/>
                <a:tab pos="1116965" algn="l"/>
              </a:tabLst>
            </a:pP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385" dirty="0">
                <a:latin typeface="Verdana"/>
                <a:cs typeface="Verdana"/>
              </a:rPr>
              <a:t> </a:t>
            </a:r>
            <a:r>
              <a:rPr lang="en-US" sz="2400" spc="-385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30" baseline="19097" dirty="0">
                <a:latin typeface="Times New Roman"/>
                <a:cs typeface="Times New Roman"/>
              </a:rPr>
              <a:t>3</a:t>
            </a:r>
            <a:r>
              <a:rPr sz="2400" spc="-2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5493"/>
              </a:buClr>
              <a:buFont typeface="DejaVu Sans"/>
              <a:buAutoNum type="alphaUcPeriod"/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5493"/>
              </a:buClr>
              <a:buFont typeface="DejaVu Sans"/>
              <a:buAutoNum type="alphaUcPeriod"/>
            </a:pPr>
            <a:endParaRPr sz="2500" dirty="0">
              <a:latin typeface="Times New Roman"/>
              <a:cs typeface="Times New Roman"/>
            </a:endParaRPr>
          </a:p>
          <a:p>
            <a:pPr marL="1092200" indent="-723900">
              <a:lnSpc>
                <a:spcPct val="100000"/>
              </a:lnSpc>
              <a:buClr>
                <a:srgbClr val="005493"/>
              </a:buClr>
              <a:buFont typeface="DejaVu Sans"/>
              <a:buAutoNum type="alphaUcPeriod"/>
              <a:tabLst>
                <a:tab pos="1091565" algn="l"/>
                <a:tab pos="1092200" algn="l"/>
              </a:tabLst>
            </a:pPr>
            <a:r>
              <a:rPr sz="2400" spc="-85" dirty="0">
                <a:latin typeface="Verdana"/>
                <a:cs typeface="Verdana"/>
              </a:rPr>
              <a:t>Both </a:t>
            </a:r>
            <a:r>
              <a:rPr sz="2400" spc="15" dirty="0">
                <a:latin typeface="Verdana"/>
                <a:cs typeface="Verdana"/>
              </a:rPr>
              <a:t>A </a:t>
            </a:r>
            <a:r>
              <a:rPr sz="2400" spc="-45" dirty="0">
                <a:latin typeface="Verdana"/>
                <a:cs typeface="Verdana"/>
              </a:rPr>
              <a:t>and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B.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5493"/>
              </a:buClr>
              <a:buFont typeface="DejaVu Sans"/>
              <a:buAutoNum type="alphaUcPeriod"/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5493"/>
              </a:buClr>
              <a:buFont typeface="DejaVu Sans"/>
              <a:buAutoNum type="alphaUcPeriod"/>
            </a:pPr>
            <a:endParaRPr sz="2600" dirty="0">
              <a:latin typeface="Times New Roman"/>
              <a:cs typeface="Times New Roman"/>
            </a:endParaRPr>
          </a:p>
          <a:p>
            <a:pPr marL="1092200" indent="-723900">
              <a:lnSpc>
                <a:spcPct val="100000"/>
              </a:lnSpc>
              <a:buClr>
                <a:srgbClr val="005493"/>
              </a:buClr>
              <a:buFont typeface="DejaVu Sans"/>
              <a:buAutoNum type="alphaUcPeriod"/>
              <a:tabLst>
                <a:tab pos="1091565" algn="l"/>
                <a:tab pos="1092200" algn="l"/>
              </a:tabLst>
            </a:pPr>
            <a:r>
              <a:rPr sz="2400" spc="-45" dirty="0">
                <a:latin typeface="Verdana"/>
                <a:cs typeface="Verdana"/>
              </a:rPr>
              <a:t>Neither </a:t>
            </a:r>
            <a:r>
              <a:rPr sz="2400" spc="1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nor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B.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3600" y="355600"/>
            <a:ext cx="4819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75" dirty="0">
                <a:latin typeface="Arial"/>
                <a:cs typeface="Arial"/>
              </a:rPr>
              <a:t>quiz</a:t>
            </a:r>
            <a:r>
              <a:rPr sz="2800" b="0" spc="195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4100" y="45847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190500" y="0"/>
                </a:moveTo>
                <a:lnTo>
                  <a:pt x="419100" y="0"/>
                </a:lnTo>
                <a:lnTo>
                  <a:pt x="462780" y="5031"/>
                </a:lnTo>
                <a:lnTo>
                  <a:pt x="502877" y="19362"/>
                </a:lnTo>
                <a:lnTo>
                  <a:pt x="538248" y="41850"/>
                </a:lnTo>
                <a:lnTo>
                  <a:pt x="567749" y="71351"/>
                </a:lnTo>
                <a:lnTo>
                  <a:pt x="590237" y="106722"/>
                </a:lnTo>
                <a:lnTo>
                  <a:pt x="604568" y="146820"/>
                </a:lnTo>
                <a:lnTo>
                  <a:pt x="609600" y="190500"/>
                </a:lnTo>
                <a:lnTo>
                  <a:pt x="609600" y="419100"/>
                </a:lnTo>
                <a:lnTo>
                  <a:pt x="604568" y="462780"/>
                </a:lnTo>
                <a:lnTo>
                  <a:pt x="590237" y="502877"/>
                </a:lnTo>
                <a:lnTo>
                  <a:pt x="567749" y="538248"/>
                </a:lnTo>
                <a:lnTo>
                  <a:pt x="538248" y="567749"/>
                </a:lnTo>
                <a:lnTo>
                  <a:pt x="502877" y="590237"/>
                </a:lnTo>
                <a:lnTo>
                  <a:pt x="462780" y="604568"/>
                </a:lnTo>
                <a:lnTo>
                  <a:pt x="419100" y="609600"/>
                </a:lnTo>
                <a:lnTo>
                  <a:pt x="190500" y="609600"/>
                </a:lnTo>
                <a:lnTo>
                  <a:pt x="146820" y="604568"/>
                </a:lnTo>
                <a:lnTo>
                  <a:pt x="106722" y="590237"/>
                </a:lnTo>
                <a:lnTo>
                  <a:pt x="71351" y="567749"/>
                </a:lnTo>
                <a:lnTo>
                  <a:pt x="41850" y="538248"/>
                </a:lnTo>
                <a:lnTo>
                  <a:pt x="19362" y="502877"/>
                </a:lnTo>
                <a:lnTo>
                  <a:pt x="5031" y="462780"/>
                </a:lnTo>
                <a:lnTo>
                  <a:pt x="0" y="4191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508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100" y="45847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190500" y="0"/>
                </a:moveTo>
                <a:lnTo>
                  <a:pt x="419100" y="0"/>
                </a:lnTo>
                <a:lnTo>
                  <a:pt x="462780" y="5031"/>
                </a:lnTo>
                <a:lnTo>
                  <a:pt x="502877" y="19362"/>
                </a:lnTo>
                <a:lnTo>
                  <a:pt x="538248" y="41850"/>
                </a:lnTo>
                <a:lnTo>
                  <a:pt x="567749" y="71351"/>
                </a:lnTo>
                <a:lnTo>
                  <a:pt x="590237" y="106722"/>
                </a:lnTo>
                <a:lnTo>
                  <a:pt x="604568" y="146820"/>
                </a:lnTo>
                <a:lnTo>
                  <a:pt x="609600" y="190500"/>
                </a:lnTo>
                <a:lnTo>
                  <a:pt x="609600" y="419100"/>
                </a:lnTo>
                <a:lnTo>
                  <a:pt x="604568" y="462780"/>
                </a:lnTo>
                <a:lnTo>
                  <a:pt x="590237" y="502877"/>
                </a:lnTo>
                <a:lnTo>
                  <a:pt x="567749" y="538248"/>
                </a:lnTo>
                <a:lnTo>
                  <a:pt x="538248" y="567749"/>
                </a:lnTo>
                <a:lnTo>
                  <a:pt x="502877" y="590237"/>
                </a:lnTo>
                <a:lnTo>
                  <a:pt x="462780" y="604568"/>
                </a:lnTo>
                <a:lnTo>
                  <a:pt x="419100" y="609600"/>
                </a:lnTo>
                <a:lnTo>
                  <a:pt x="190500" y="609600"/>
                </a:lnTo>
                <a:lnTo>
                  <a:pt x="146820" y="604568"/>
                </a:lnTo>
                <a:lnTo>
                  <a:pt x="106722" y="590237"/>
                </a:lnTo>
                <a:lnTo>
                  <a:pt x="71351" y="567749"/>
                </a:lnTo>
                <a:lnTo>
                  <a:pt x="41850" y="538248"/>
                </a:lnTo>
                <a:lnTo>
                  <a:pt x="19362" y="502877"/>
                </a:lnTo>
                <a:lnTo>
                  <a:pt x="5031" y="462780"/>
                </a:lnTo>
                <a:lnTo>
                  <a:pt x="0" y="419100"/>
                </a:lnTo>
                <a:lnTo>
                  <a:pt x="0" y="190500"/>
                </a:lnTo>
                <a:lnTo>
                  <a:pt x="5031" y="146820"/>
                </a:lnTo>
                <a:lnTo>
                  <a:pt x="19362" y="106722"/>
                </a:lnTo>
                <a:lnTo>
                  <a:pt x="41850" y="71351"/>
                </a:lnTo>
                <a:lnTo>
                  <a:pt x="71351" y="41850"/>
                </a:lnTo>
                <a:lnTo>
                  <a:pt x="106722" y="19362"/>
                </a:lnTo>
                <a:lnTo>
                  <a:pt x="146820" y="5031"/>
                </a:lnTo>
                <a:lnTo>
                  <a:pt x="190500" y="0"/>
                </a:lnTo>
                <a:close/>
              </a:path>
            </a:pathLst>
          </a:custGeom>
          <a:ln w="76200">
            <a:solidFill>
              <a:srgbClr val="FBE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1400" y="2451404"/>
            <a:ext cx="222631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600" spc="95" dirty="0">
                <a:solidFill>
                  <a:srgbClr val="8D3124"/>
                </a:solidFill>
                <a:latin typeface="Trebuchet MS"/>
                <a:cs typeface="Trebuchet MS"/>
              </a:rPr>
              <a:t>choose </a:t>
            </a:r>
            <a:r>
              <a:rPr sz="1800" i="1" dirty="0">
                <a:solidFill>
                  <a:srgbClr val="8D3124"/>
                </a:solidFill>
                <a:latin typeface="Times New Roman"/>
                <a:cs typeface="Times New Roman"/>
              </a:rPr>
              <a:t>c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= 1020, </a:t>
            </a:r>
            <a:r>
              <a:rPr sz="1800" i="1" dirty="0">
                <a:solidFill>
                  <a:srgbClr val="8D3124"/>
                </a:solidFill>
                <a:latin typeface="Times New Roman"/>
                <a:cs typeface="Times New Roman"/>
              </a:rPr>
              <a:t>n</a:t>
            </a:r>
            <a:r>
              <a:rPr sz="1800" baseline="-6944" dirty="0">
                <a:solidFill>
                  <a:srgbClr val="8D3124"/>
                </a:solidFill>
                <a:latin typeface="Times New Roman"/>
                <a:cs typeface="Times New Roman"/>
              </a:rPr>
              <a:t>0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=</a:t>
            </a:r>
            <a:r>
              <a:rPr sz="1800" spc="-210" dirty="0">
                <a:solidFill>
                  <a:srgbClr val="8D3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6700" y="250443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39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51400" y="3556304"/>
            <a:ext cx="222631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600" spc="95" dirty="0">
                <a:solidFill>
                  <a:srgbClr val="8D3124"/>
                </a:solidFill>
                <a:latin typeface="Trebuchet MS"/>
                <a:cs typeface="Trebuchet MS"/>
              </a:rPr>
              <a:t>choose </a:t>
            </a:r>
            <a:r>
              <a:rPr sz="1800" i="1" dirty="0">
                <a:solidFill>
                  <a:srgbClr val="8D3124"/>
                </a:solidFill>
                <a:latin typeface="Times New Roman"/>
                <a:cs typeface="Times New Roman"/>
              </a:rPr>
              <a:t>c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= 1020, </a:t>
            </a:r>
            <a:r>
              <a:rPr sz="1800" i="1" dirty="0">
                <a:solidFill>
                  <a:srgbClr val="8D3124"/>
                </a:solidFill>
                <a:latin typeface="Times New Roman"/>
                <a:cs typeface="Times New Roman"/>
              </a:rPr>
              <a:t>n</a:t>
            </a:r>
            <a:r>
              <a:rPr sz="1800" baseline="-6944" dirty="0">
                <a:solidFill>
                  <a:srgbClr val="8D3124"/>
                </a:solidFill>
                <a:latin typeface="Times New Roman"/>
                <a:cs typeface="Times New Roman"/>
              </a:rPr>
              <a:t>0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=</a:t>
            </a:r>
            <a:r>
              <a:rPr sz="1800" spc="-210" dirty="0">
                <a:solidFill>
                  <a:srgbClr val="8D3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76700" y="362120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60960"/>
                </a:lnTo>
                <a:lnTo>
                  <a:pt x="121920" y="121919"/>
                </a:lnTo>
                <a:lnTo>
                  <a:pt x="91439" y="60960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3881" y="2057400"/>
            <a:ext cx="3554729" cy="977900"/>
          </a:xfrm>
          <a:custGeom>
            <a:avLst/>
            <a:gdLst/>
            <a:ahLst/>
            <a:cxnLst/>
            <a:rect l="l" t="t" r="r" b="b"/>
            <a:pathLst>
              <a:path w="3554729" h="977900">
                <a:moveTo>
                  <a:pt x="0" y="0"/>
                </a:moveTo>
                <a:lnTo>
                  <a:pt x="3554729" y="0"/>
                </a:lnTo>
                <a:lnTo>
                  <a:pt x="3554729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BE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5339" y="3174161"/>
            <a:ext cx="3554729" cy="977900"/>
          </a:xfrm>
          <a:custGeom>
            <a:avLst/>
            <a:gdLst/>
            <a:ahLst/>
            <a:cxnLst/>
            <a:rect l="l" t="t" r="r" b="b"/>
            <a:pathLst>
              <a:path w="3554729" h="977900">
                <a:moveTo>
                  <a:pt x="0" y="0"/>
                </a:moveTo>
                <a:lnTo>
                  <a:pt x="3554730" y="0"/>
                </a:lnTo>
                <a:lnTo>
                  <a:pt x="3554730" y="977900"/>
                </a:lnTo>
                <a:lnTo>
                  <a:pt x="0" y="977900"/>
                </a:lnTo>
                <a:lnTo>
                  <a:pt x="0" y="0"/>
                </a:lnTo>
                <a:close/>
              </a:path>
            </a:pathLst>
          </a:custGeom>
          <a:solidFill>
            <a:srgbClr val="FBE8E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4361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8910" algn="l"/>
              </a:tabLst>
            </a:pPr>
            <a:r>
              <a:rPr sz="2800" b="0" spc="-10" dirty="0">
                <a:latin typeface="Arial"/>
                <a:cs typeface="Arial"/>
              </a:rPr>
              <a:t>Big</a:t>
            </a:r>
            <a:r>
              <a:rPr sz="2800" b="0" spc="95" dirty="0">
                <a:latin typeface="Arial"/>
                <a:cs typeface="Arial"/>
              </a:rPr>
              <a:t> </a:t>
            </a:r>
            <a:r>
              <a:rPr lang="en-US" altLang="zh-CN" sz="2800" b="0" i="1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0" spc="95" dirty="0">
                <a:latin typeface="Arial"/>
                <a:cs typeface="Arial"/>
              </a:rPr>
              <a:t> </a:t>
            </a:r>
            <a:r>
              <a:rPr sz="2800" b="0" spc="50" dirty="0">
                <a:latin typeface="Arial"/>
                <a:cs typeface="Arial"/>
              </a:rPr>
              <a:t>notation:	</a:t>
            </a:r>
            <a:r>
              <a:rPr sz="2800" b="0" spc="40" dirty="0">
                <a:latin typeface="Arial"/>
                <a:cs typeface="Arial"/>
              </a:rPr>
              <a:t>properties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333500"/>
            <a:ext cx="1678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0048AA"/>
                </a:solidFill>
                <a:latin typeface="Trebuchet MS"/>
                <a:cs typeface="Trebuchet MS"/>
              </a:rPr>
              <a:t>Reflexivity.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5968" y="1333500"/>
            <a:ext cx="15704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509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2298700"/>
            <a:ext cx="7454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4350" algn="l"/>
              </a:tabLst>
            </a:pPr>
            <a:r>
              <a:rPr sz="2400" spc="110" dirty="0">
                <a:solidFill>
                  <a:srgbClr val="0048AA"/>
                </a:solidFill>
                <a:latin typeface="Trebuchet MS"/>
                <a:cs typeface="Trebuchet MS"/>
              </a:rPr>
              <a:t>Constants.	</a:t>
            </a:r>
            <a:r>
              <a:rPr sz="2400" spc="5" dirty="0">
                <a:latin typeface="Trebuchet MS"/>
                <a:cs typeface="Trebuchet MS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65" dirty="0">
                <a:latin typeface="Times New Roman"/>
                <a:cs typeface="Times New Roman"/>
              </a:rPr>
              <a:t>0</a:t>
            </a:r>
            <a:r>
              <a:rPr sz="2400" spc="-65" dirty="0">
                <a:latin typeface="Trebuchet MS"/>
                <a:cs typeface="Trebuchet MS"/>
              </a:rPr>
              <a:t>, </a:t>
            </a:r>
            <a:r>
              <a:rPr sz="2400" spc="80" dirty="0">
                <a:latin typeface="Trebuchet MS"/>
                <a:cs typeface="Trebuchet MS"/>
              </a:rPr>
              <a:t>then </a:t>
            </a:r>
            <a:r>
              <a:rPr sz="2400" i="1" dirty="0">
                <a:latin typeface="Times New Roman"/>
                <a:cs typeface="Times New Roman"/>
              </a:rPr>
              <a:t>c f 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-400" dirty="0">
                <a:latin typeface="Trebuchet MS"/>
                <a:cs typeface="Trebuchet MS"/>
              </a:rPr>
              <a:t> </a:t>
            </a:r>
            <a:r>
              <a:rPr lang="en-US" sz="2400" spc="-400" dirty="0">
                <a:latin typeface="Trebuchet MS"/>
                <a:cs typeface="Trebuchet M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g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49532"/>
              </p:ext>
            </p:extLst>
          </p:nvPr>
        </p:nvGraphicFramePr>
        <p:xfrm>
          <a:off x="799401" y="2263140"/>
          <a:ext cx="10030196" cy="192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0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8360">
                <a:tc>
                  <a:txBody>
                    <a:bodyPr/>
                    <a:lstStyle/>
                    <a:p>
                      <a:pPr marL="31750" marR="0" lvl="0" indent="0" defTabSz="914400" eaLnBrk="1" fontAlgn="auto" latinLnBrk="0" hangingPunct="1">
                        <a:lnSpc>
                          <a:spcPts val="2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09090" algn="l"/>
                        </a:tabLst>
                        <a:defRPr/>
                      </a:pPr>
                      <a:r>
                        <a:rPr sz="2400" spc="75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Products.	</a:t>
                      </a:r>
                      <a:r>
                        <a:rPr sz="2400" spc="5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400" baseline="-7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baseline="-69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aseline="-69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130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baseline="-7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400" spc="13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400" baseline="-7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sz="2400" baseline="-69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aseline="-69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13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2400" spc="-4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400" spc="-4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i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i="1" spc="-2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baseline="-7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400" spc="-25" dirty="0"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sz="2400" spc="80" dirty="0">
                          <a:latin typeface="Trebuchet MS"/>
                          <a:cs typeface="Trebuchet MS"/>
                        </a:rPr>
                        <a:t>then</a:t>
                      </a:r>
                      <a:r>
                        <a:rPr lang="en-US" sz="240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nl-NL" altLang="zh-CN" sz="240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lang="nl-NL" altLang="zh-CN" sz="2400" i="1" spc="-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altLang="zh-CN" sz="2400" baseline="-7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nl-NL" altLang="zh-CN" sz="2400" spc="142" baseline="-69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altLang="zh-CN" sz="240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lang="nl-NL" altLang="zh-CN" sz="2400" i="1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altLang="zh-CN" sz="2400" baseline="-7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nl-NL" altLang="zh-CN" sz="2400" spc="142" baseline="-694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nl-NL" altLang="zh-CN" sz="2400" spc="13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lang="nl-NL" altLang="zh-CN" sz="24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nl-NL" altLang="zh-CN" sz="2400" i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lang="nl-NL" altLang="zh-CN" sz="24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nl-NL" altLang="zh-CN" sz="2400" i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nl-NL" altLang="zh-CN" sz="2400" baseline="-7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nl-NL" altLang="zh-CN" sz="2400" spc="-209" baseline="-69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altLang="zh-CN" sz="2400" i="1" spc="-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nl-NL" altLang="zh-CN" sz="2400" baseline="-70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nl-NL" altLang="zh-CN" sz="2400" spc="-3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nl-NL" altLang="zh-CN" sz="2400" spc="-35" dirty="0">
                          <a:latin typeface="Trebuchet MS"/>
                          <a:cs typeface="Trebuchet MS"/>
                        </a:rPr>
                        <a:t>.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400" spc="-50" dirty="0">
                          <a:solidFill>
                            <a:srgbClr val="0048AA"/>
                          </a:solidFill>
                          <a:latin typeface="Trebuchet MS"/>
                          <a:cs typeface="Trebuchet MS"/>
                        </a:rPr>
                        <a:t>Pf.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800100" marR="68580" lvl="1" indent="-342900" algn="l" defTabSz="914400" eaLnBrk="1" fontAlgn="auto" latinLnBrk="0" hangingPunct="1">
                        <a:lnSpc>
                          <a:spcPts val="39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844165" algn="l"/>
                          <a:tab pos="5110480" algn="l"/>
                          <a:tab pos="5835015" algn="l"/>
                        </a:tabLst>
                        <a:defRPr/>
                      </a:pPr>
                      <a:r>
                        <a:rPr sz="2400">
                          <a:latin typeface="DejaVu Sans"/>
                          <a:cs typeface="DejaVu Sans"/>
                        </a:rPr>
                        <a:t>∃</a:t>
                      </a:r>
                      <a:r>
                        <a:rPr sz="2400" spc="-5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40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baseline="-1909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>
                          <a:latin typeface="Times New Roman"/>
                          <a:cs typeface="Times New Roman"/>
                        </a:rPr>
                        <a:t>&gt; 0</a:t>
                      </a:r>
                      <a:r>
                        <a:rPr sz="24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4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baseline="-1909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sz="24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24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>
                          <a:latin typeface="Times New Roman"/>
                          <a:cs typeface="Times New Roman"/>
                        </a:rPr>
                        <a:t>0 ≤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40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i="1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6944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i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altLang="zh-CN" sz="2400" baseline="-6944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lang="en-US" altLang="zh-CN" sz="2400">
                          <a:latin typeface="Times New Roman"/>
                          <a:cs typeface="Times New Roman"/>
                        </a:rPr>
                        <a:t>· </a:t>
                      </a:r>
                      <a:r>
                        <a:rPr lang="en-US" altLang="zh-CN" sz="2400" i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en-US" altLang="zh-CN" sz="2400" baseline="-6944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altLang="zh-CN" sz="24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240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altLang="zh-CN" sz="2400">
                          <a:latin typeface="Times New Roman"/>
                          <a:cs typeface="Times New Roman"/>
                        </a:rPr>
                        <a:t>)   </a:t>
                      </a:r>
                      <a:r>
                        <a:rPr lang="en-US" altLang="zh-CN" sz="2400" spc="7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lang="en-US" altLang="zh-CN" sz="2400" spc="1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lang="en-US" altLang="zh-CN" sz="24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altLang="zh-CN" sz="2400" i="1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lang="en-US" altLang="zh-CN" sz="2400">
                          <a:latin typeface="Times New Roman"/>
                          <a:cs typeface="Times New Roman"/>
                        </a:rPr>
                        <a:t>≥ </a:t>
                      </a:r>
                      <a:r>
                        <a:rPr lang="en-US" altLang="zh-CN" sz="240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altLang="zh-CN" sz="2400" baseline="-19097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altLang="zh-CN" sz="2400">
                          <a:latin typeface="Trebuchet MS"/>
                          <a:cs typeface="Trebuchet MS"/>
                        </a:rPr>
                        <a:t>.</a:t>
                      </a:r>
                      <a:endParaRPr lang="en-US" altLang="zh-CN"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800100" marR="68580" lvl="1" indent="-342900" algn="l" defTabSz="914400" eaLnBrk="1" fontAlgn="auto" latinLnBrk="0" hangingPunct="1">
                        <a:lnSpc>
                          <a:spcPts val="34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844165" algn="l"/>
                          <a:tab pos="5110480" algn="l"/>
                          <a:tab pos="5835015" algn="l"/>
                        </a:tabLst>
                        <a:defRPr/>
                      </a:pPr>
                      <a:r>
                        <a:rPr sz="2400" dirty="0">
                          <a:latin typeface="DejaVu Sans"/>
                          <a:cs typeface="DejaVu Sans"/>
                        </a:rPr>
                        <a:t>∃</a:t>
                      </a:r>
                      <a:r>
                        <a:rPr sz="2400" spc="-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baseline="-19097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&gt; 0</a:t>
                      </a:r>
                      <a:r>
                        <a:rPr sz="24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baseline="-19097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≥</a:t>
                      </a: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24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 ≤</a:t>
                      </a: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i="1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694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altLang="zh-CN" sz="2400" baseline="-694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lang="en-US" altLang="zh-CN" sz="2400" dirty="0">
                          <a:latin typeface="Times New Roman"/>
                          <a:cs typeface="Times New Roman"/>
                        </a:rPr>
                        <a:t>· </a:t>
                      </a:r>
                      <a:r>
                        <a:rPr lang="en-US" altLang="zh-CN" sz="2400" i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lang="en-US" altLang="zh-CN" sz="2400" baseline="-694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altLang="zh-CN" sz="24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altLang="zh-CN" sz="2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altLang="zh-CN" sz="2400" dirty="0">
                          <a:latin typeface="Times New Roman"/>
                          <a:cs typeface="Times New Roman"/>
                        </a:rPr>
                        <a:t>)   </a:t>
                      </a:r>
                      <a:r>
                        <a:rPr lang="en-US" altLang="zh-CN" sz="2400" spc="75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lang="en-US" altLang="zh-CN" sz="2400" spc="10" dirty="0">
                          <a:latin typeface="Trebuchet MS"/>
                          <a:cs typeface="Trebuchet MS"/>
                        </a:rPr>
                        <a:t>all</a:t>
                      </a:r>
                      <a:r>
                        <a:rPr lang="en-US" altLang="zh-CN" sz="24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altLang="zh-CN" sz="2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lang="en-US" altLang="zh-CN" sz="2400" dirty="0">
                          <a:latin typeface="Times New Roman"/>
                          <a:cs typeface="Times New Roman"/>
                        </a:rPr>
                        <a:t>≥ </a:t>
                      </a:r>
                      <a:r>
                        <a:rPr lang="en-US" altLang="zh-CN" sz="2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altLang="zh-CN" sz="2400" baseline="-19097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en-US" altLang="zh-CN" sz="2400" dirty="0">
                          <a:latin typeface="Trebuchet MS"/>
                          <a:cs typeface="Trebuchet MS"/>
                        </a:rPr>
                        <a:t>.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00100" y="8572500"/>
            <a:ext cx="538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3415" algn="l"/>
              </a:tabLst>
            </a:pPr>
            <a:r>
              <a:rPr sz="2400" spc="50" dirty="0">
                <a:solidFill>
                  <a:srgbClr val="0048AA"/>
                </a:solidFill>
                <a:latin typeface="Trebuchet MS"/>
                <a:cs typeface="Trebuchet MS"/>
              </a:rPr>
              <a:t>Ex.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5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7" baseline="19097" dirty="0">
                <a:latin typeface="Times New Roman"/>
                <a:cs typeface="Times New Roman"/>
              </a:rPr>
              <a:t>3</a:t>
            </a:r>
            <a:r>
              <a:rPr sz="2400" spc="150" baseline="19097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+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19097" dirty="0">
                <a:latin typeface="Times New Roman"/>
                <a:cs typeface="Times New Roman"/>
              </a:rPr>
              <a:t>2</a:t>
            </a:r>
            <a:r>
              <a:rPr sz="2400" spc="150" baseline="19097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+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rebuchet MS"/>
                <a:cs typeface="Trebuchet MS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1234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37" baseline="19097" dirty="0">
                <a:latin typeface="Times New Roman"/>
                <a:cs typeface="Times New Roman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9401" y="5010578"/>
            <a:ext cx="10488930" cy="2042867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4267200">
              <a:lnSpc>
                <a:spcPct val="100000"/>
              </a:lnSpc>
              <a:spcBef>
                <a:spcPts val="730"/>
              </a:spcBef>
              <a:tabLst>
                <a:tab pos="8775065" algn="l"/>
              </a:tabLst>
            </a:pPr>
            <a:r>
              <a:rPr sz="1800" i="1" dirty="0">
                <a:solidFill>
                  <a:srgbClr val="606060"/>
                </a:solidFill>
                <a:latin typeface="Times New Roman"/>
                <a:cs typeface="Times New Roman"/>
              </a:rPr>
              <a:t>	</a:t>
            </a:r>
            <a:endParaRPr sz="1800" baseline="-6944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094740" algn="l"/>
              </a:tabLst>
            </a:pPr>
            <a:r>
              <a:rPr sz="2400" spc="135" dirty="0">
                <a:solidFill>
                  <a:srgbClr val="0048AA"/>
                </a:solidFill>
                <a:latin typeface="Trebuchet MS"/>
                <a:cs typeface="Trebuchet MS"/>
              </a:rPr>
              <a:t>Sums.	</a:t>
            </a:r>
            <a:r>
              <a:rPr sz="2400" spc="5" dirty="0">
                <a:latin typeface="Trebuchet MS"/>
                <a:cs typeface="Trebuchet MS"/>
              </a:rPr>
              <a:t>If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baseline="-6944" dirty="0">
                <a:latin typeface="Times New Roman"/>
                <a:cs typeface="Times New Roman"/>
              </a:rPr>
              <a:t>1</a:t>
            </a:r>
            <a:r>
              <a:rPr sz="2400" spc="157" baseline="-6944" dirty="0">
                <a:latin typeface="Times New Roman"/>
                <a:cs typeface="Times New Roman"/>
              </a:rPr>
              <a:t> </a:t>
            </a:r>
            <a:r>
              <a:rPr lang="en-US" sz="2400" spc="157" baseline="-6944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baseline="-6944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baseline="-6944" dirty="0">
                <a:latin typeface="Times New Roman"/>
                <a:cs typeface="Times New Roman"/>
              </a:rPr>
              <a:t>2</a:t>
            </a:r>
            <a:r>
              <a:rPr sz="2400" spc="157" baseline="-6944" dirty="0">
                <a:latin typeface="Times New Roman"/>
                <a:cs typeface="Times New Roman"/>
              </a:rPr>
              <a:t> </a:t>
            </a:r>
            <a:r>
              <a:rPr lang="en-US" sz="2400" spc="157" baseline="-6944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g</a:t>
            </a:r>
            <a:r>
              <a:rPr sz="2400" spc="-37" baseline="-6944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then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baseline="-6944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baseline="-6944" dirty="0">
                <a:latin typeface="Times New Roman"/>
                <a:cs typeface="Times New Roman"/>
              </a:rPr>
              <a:t>2</a:t>
            </a:r>
            <a:r>
              <a:rPr sz="2400" spc="157" baseline="-6944" dirty="0">
                <a:latin typeface="Times New Roman"/>
                <a:cs typeface="Times New Roman"/>
              </a:rPr>
              <a:t> </a:t>
            </a:r>
            <a:r>
              <a:rPr lang="en-US" sz="2400" spc="157" baseline="-6944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(max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baseline="-6944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25" dirty="0">
                <a:latin typeface="Times New Roman"/>
                <a:cs typeface="Times New Roman"/>
              </a:rPr>
              <a:t>g</a:t>
            </a:r>
            <a:r>
              <a:rPr sz="2400" spc="-37" baseline="-6944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Times New Roman"/>
                <a:cs typeface="Times New Roman"/>
              </a:rPr>
              <a:t>})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R="5080" algn="r">
              <a:lnSpc>
                <a:spcPts val="1910"/>
              </a:lnSpc>
              <a:spcBef>
                <a:spcPts val="5"/>
              </a:spcBef>
            </a:pPr>
            <a:r>
              <a:rPr sz="1600" spc="80" dirty="0">
                <a:solidFill>
                  <a:srgbClr val="8D3124"/>
                </a:solidFill>
                <a:latin typeface="Trebuchet MS"/>
                <a:cs typeface="Trebuchet MS"/>
              </a:rPr>
              <a:t>ignore </a:t>
            </a:r>
            <a:r>
              <a:rPr sz="1600" spc="50" dirty="0">
                <a:solidFill>
                  <a:srgbClr val="8D3124"/>
                </a:solidFill>
                <a:latin typeface="Trebuchet MS"/>
                <a:cs typeface="Trebuchet MS"/>
              </a:rPr>
              <a:t>lower-order</a:t>
            </a:r>
            <a:r>
              <a:rPr sz="1600" spc="-80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8D3124"/>
                </a:solidFill>
                <a:latin typeface="Trebuchet MS"/>
                <a:cs typeface="Trebuchet MS"/>
              </a:rPr>
              <a:t>terms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1039" algn="l"/>
              </a:tabLst>
            </a:pPr>
            <a:r>
              <a:rPr sz="2400" spc="60" dirty="0">
                <a:solidFill>
                  <a:srgbClr val="0048AA"/>
                </a:solidFill>
                <a:latin typeface="Trebuchet MS"/>
                <a:cs typeface="Trebuchet MS"/>
              </a:rPr>
              <a:t>Transitivity.	</a:t>
            </a:r>
            <a:r>
              <a:rPr sz="2400" spc="5" dirty="0">
                <a:latin typeface="Trebuchet MS"/>
                <a:cs typeface="Trebuchet MS"/>
              </a:rPr>
              <a:t>If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g 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 </a:t>
            </a:r>
            <a:r>
              <a:rPr sz="2400" i="1" spc="-2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, </a:t>
            </a:r>
            <a:r>
              <a:rPr sz="2400" spc="80" dirty="0">
                <a:latin typeface="Trebuchet MS"/>
                <a:cs typeface="Trebuchet MS"/>
              </a:rPr>
              <a:t>then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lang="en-US" sz="2400" spc="130" dirty="0">
                <a:latin typeface="Trebuchet MS"/>
                <a:cs typeface="Trebuchet MS"/>
              </a:rPr>
              <a:t> 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16267" y="6032011"/>
            <a:ext cx="378351" cy="404415"/>
            <a:chOff x="8456891" y="6589826"/>
            <a:chExt cx="312853" cy="312853"/>
          </a:xfrm>
        </p:grpSpPr>
        <p:sp>
          <p:nvSpPr>
            <p:cNvPr id="13" name="object 13"/>
            <p:cNvSpPr/>
            <p:nvPr/>
          </p:nvSpPr>
          <p:spPr>
            <a:xfrm>
              <a:off x="8512569" y="6645504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0" y="0"/>
                  </a:moveTo>
                  <a:lnTo>
                    <a:pt x="8980" y="8980"/>
                  </a:lnTo>
                  <a:lnTo>
                    <a:pt x="257082" y="257082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56891" y="6589826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40">
                  <a:moveTo>
                    <a:pt x="0" y="0"/>
                  </a:moveTo>
                  <a:lnTo>
                    <a:pt x="43103" y="129311"/>
                  </a:lnTo>
                  <a:lnTo>
                    <a:pt x="64655" y="64655"/>
                  </a:lnTo>
                  <a:lnTo>
                    <a:pt x="129311" y="4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8" y="4220845"/>
            <a:ext cx="10747768" cy="7897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00100" y="342900"/>
                <a:ext cx="610235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0" spc="-10" dirty="0">
                    <a:latin typeface="Arial"/>
                    <a:cs typeface="Arial"/>
                  </a:rPr>
                  <a:t>Big </a:t>
                </a:r>
                <a14:m>
                  <m:oMath xmlns:m="http://schemas.openxmlformats.org/officeDocument/2006/math">
                    <m:r>
                      <a:rPr lang="zh-CN" altLang="en-US" sz="2800" b="0" i="1" spc="-10" smtClean="0">
                        <a:latin typeface="Cambria Math" panose="02040503050406030204" pitchFamily="18" charset="0"/>
                        <a:cs typeface="Arial"/>
                      </a:rPr>
                      <m:t>𝑂</m:t>
                    </m:r>
                    <m:r>
                      <a:rPr lang="en-US" altLang="zh-CN" sz="2800" b="0" i="1" spc="-1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800" b="0" spc="50" dirty="0">
                    <a:latin typeface="Arial"/>
                    <a:cs typeface="Arial"/>
                  </a:rPr>
                  <a:t>notation </a:t>
                </a:r>
                <a:r>
                  <a:rPr lang="en-US" sz="2800" b="0" spc="55" dirty="0">
                    <a:latin typeface="Arial"/>
                    <a:cs typeface="Arial"/>
                  </a:rPr>
                  <a:t>with </a:t>
                </a:r>
                <a:r>
                  <a:rPr lang="en-US" sz="2800" b="0" spc="15" dirty="0">
                    <a:latin typeface="Arial"/>
                    <a:cs typeface="Arial"/>
                  </a:rPr>
                  <a:t>multiple</a:t>
                </a:r>
                <a:r>
                  <a:rPr lang="en-US" sz="2800" b="0" spc="-10" dirty="0">
                    <a:latin typeface="Arial"/>
                    <a:cs typeface="Arial"/>
                  </a:rPr>
                  <a:t> </a:t>
                </a:r>
                <a:r>
                  <a:rPr lang="en-US" sz="2800" b="0" spc="35" dirty="0">
                    <a:latin typeface="Arial"/>
                    <a:cs typeface="Arial"/>
                  </a:rPr>
                  <a:t>variables</a:t>
                </a:r>
                <a:endParaRPr sz="2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0100" y="342900"/>
                <a:ext cx="6102350" cy="443711"/>
              </a:xfrm>
              <a:prstGeom prst="rect">
                <a:avLst/>
              </a:prstGeom>
              <a:blipFill rotWithShape="0">
                <a:blip r:embed="rId2"/>
                <a:stretch>
                  <a:fillRect l="-3297" t="-21918" r="-899" b="-47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00100" y="1216660"/>
            <a:ext cx="10761345" cy="4414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3220">
              <a:lnSpc>
                <a:spcPct val="131900"/>
              </a:lnSpc>
              <a:spcBef>
                <a:spcPts val="100"/>
              </a:spcBef>
              <a:tabLst>
                <a:tab pos="1307465" algn="l"/>
                <a:tab pos="2392045" algn="l"/>
                <a:tab pos="4001135" algn="l"/>
                <a:tab pos="4320540" algn="l"/>
                <a:tab pos="5768340" algn="l"/>
                <a:tab pos="7033895" algn="l"/>
                <a:tab pos="7353300" algn="l"/>
                <a:tab pos="8721725" algn="l"/>
                <a:tab pos="9041130" algn="l"/>
                <a:tab pos="10140315" algn="l"/>
              </a:tabLst>
            </a:pPr>
            <a:r>
              <a:rPr sz="2400" spc="105" dirty="0">
                <a:solidFill>
                  <a:srgbClr val="0048AA"/>
                </a:solidFill>
                <a:latin typeface="Trebuchet MS"/>
                <a:cs typeface="Trebuchet MS"/>
              </a:rPr>
              <a:t>Upper</a:t>
            </a:r>
            <a:r>
              <a:rPr sz="2400" spc="35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0048AA"/>
                </a:solidFill>
                <a:latin typeface="Trebuchet MS"/>
                <a:cs typeface="Trebuchet MS"/>
              </a:rPr>
              <a:t>bounds.</a:t>
            </a:r>
            <a:r>
              <a:rPr sz="2400" dirty="0">
                <a:solidFill>
                  <a:srgbClr val="0048AA"/>
                </a:solidFill>
                <a:latin typeface="Trebuchet MS"/>
                <a:cs typeface="Trebuchet MS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rebuchet MS"/>
                <a:cs typeface="Trebuchet MS"/>
              </a:rPr>
              <a:t>if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there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exist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constants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spc="-125" dirty="0">
                <a:latin typeface="Trebuchet MS"/>
                <a:cs typeface="Trebuchet MS"/>
              </a:rPr>
              <a:t>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baseline="-19097" dirty="0">
                <a:latin typeface="Times New Roman"/>
                <a:cs typeface="Times New Roman"/>
              </a:rPr>
              <a:t>0 </a:t>
            </a:r>
            <a:r>
              <a:rPr sz="2400" spc="-202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≥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10" dirty="0">
                <a:latin typeface="Trebuchet MS"/>
                <a:cs typeface="Trebuchet MS"/>
              </a:rPr>
              <a:t>,  </a:t>
            </a:r>
            <a:r>
              <a:rPr sz="2400" spc="13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19097" dirty="0">
                <a:latin typeface="Times New Roman"/>
                <a:cs typeface="Times New Roman"/>
              </a:rPr>
              <a:t>0 </a:t>
            </a:r>
            <a:r>
              <a:rPr lang="en-US" sz="2400" baseline="-1909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≥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165" dirty="0">
                <a:latin typeface="Trebuchet MS"/>
                <a:cs typeface="Trebuchet MS"/>
              </a:rPr>
              <a:t>such </a:t>
            </a:r>
            <a:r>
              <a:rPr sz="2400" spc="30" dirty="0">
                <a:latin typeface="Trebuchet MS"/>
                <a:cs typeface="Trebuchet MS"/>
              </a:rPr>
              <a:t>that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	≤	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· 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2400" spc="75" dirty="0">
                <a:latin typeface="Trebuchet MS"/>
                <a:cs typeface="Trebuchet MS"/>
              </a:rPr>
              <a:t>for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all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≥	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-19097" dirty="0">
                <a:latin typeface="Times New Roman"/>
                <a:cs typeface="Times New Roman"/>
              </a:rPr>
              <a:t>0</a:t>
            </a:r>
            <a:r>
              <a:rPr sz="2400" spc="157" baseline="-19097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and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	</a:t>
            </a:r>
            <a:r>
              <a:rPr sz="2400" dirty="0">
                <a:latin typeface="Times New Roman"/>
                <a:cs typeface="Times New Roman"/>
              </a:rPr>
              <a:t>≥	</a:t>
            </a:r>
            <a:r>
              <a:rPr sz="2400" i="1" spc="-45" dirty="0">
                <a:latin typeface="Times New Roman"/>
                <a:cs typeface="Times New Roman"/>
              </a:rPr>
              <a:t>m</a:t>
            </a:r>
            <a:r>
              <a:rPr sz="2400" spc="-67" baseline="-19097" dirty="0">
                <a:latin typeface="Times New Roman"/>
                <a:cs typeface="Times New Roman"/>
              </a:rPr>
              <a:t>0</a:t>
            </a:r>
            <a:r>
              <a:rPr sz="2400" spc="-4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  <a:tabLst>
                <a:tab pos="653415" algn="l"/>
              </a:tabLst>
            </a:pPr>
            <a:r>
              <a:rPr sz="2400" spc="50" dirty="0">
                <a:solidFill>
                  <a:srgbClr val="0048AA"/>
                </a:solidFill>
                <a:latin typeface="Trebuchet MS"/>
                <a:cs typeface="Trebuchet MS"/>
              </a:rPr>
              <a:t>Ex.	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= </a:t>
            </a:r>
            <a:r>
              <a:rPr sz="2400" spc="-5" dirty="0">
                <a:latin typeface="Times New Roman"/>
                <a:cs typeface="Times New Roman"/>
              </a:rPr>
              <a:t>32</a:t>
            </a:r>
            <a:r>
              <a:rPr sz="2400" i="1" spc="-5" dirty="0">
                <a:latin typeface="Times New Roman"/>
                <a:cs typeface="Times New Roman"/>
              </a:rPr>
              <a:t>mn</a:t>
            </a:r>
            <a:r>
              <a:rPr sz="2400" spc="-7" baseline="17361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17</a:t>
            </a:r>
            <a:r>
              <a:rPr sz="2400" i="1" spc="-5" dirty="0">
                <a:latin typeface="Times New Roman"/>
                <a:cs typeface="Times New Roman"/>
              </a:rPr>
              <a:t>mn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32</a:t>
            </a:r>
            <a:r>
              <a:rPr sz="2400" i="1" spc="-30" dirty="0">
                <a:latin typeface="Times New Roman"/>
                <a:cs typeface="Times New Roman"/>
              </a:rPr>
              <a:t>n</a:t>
            </a:r>
            <a:r>
              <a:rPr sz="2400" spc="-44" baseline="19097" dirty="0">
                <a:latin typeface="Times New Roman"/>
                <a:cs typeface="Times New Roman"/>
              </a:rPr>
              <a:t>3</a:t>
            </a:r>
            <a:r>
              <a:rPr sz="2400" spc="-3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3945"/>
              </a:lnSpc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both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mn</a:t>
            </a:r>
            <a:r>
              <a:rPr sz="2400" spc="-7" baseline="17361" dirty="0">
                <a:latin typeface="Times New Roman"/>
                <a:cs typeface="Times New Roman"/>
              </a:rPr>
              <a:t>2</a:t>
            </a:r>
            <a:r>
              <a:rPr sz="2400" baseline="1736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17361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mn</a:t>
            </a:r>
            <a:r>
              <a:rPr sz="2400" spc="-30" baseline="17361" dirty="0">
                <a:latin typeface="Times New Roman"/>
                <a:cs typeface="Times New Roman"/>
              </a:rPr>
              <a:t>3</a:t>
            </a:r>
            <a:r>
              <a:rPr sz="2400" spc="-2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4210"/>
              </a:lnSpc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neither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baseline="17361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135" dirty="0">
                <a:latin typeface="Trebuchet MS"/>
                <a:cs typeface="Trebuchet MS"/>
              </a:rPr>
              <a:t>nor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mn</a:t>
            </a:r>
            <a:r>
              <a:rPr sz="2400" spc="-30" baseline="17361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31900"/>
              </a:lnSpc>
              <a:spcBef>
                <a:spcPts val="3510"/>
              </a:spcBef>
              <a:tabLst>
                <a:tab pos="2330450" algn="l"/>
              </a:tabLst>
            </a:pPr>
            <a:r>
              <a:rPr sz="2400" spc="80" dirty="0">
                <a:solidFill>
                  <a:srgbClr val="0048AA"/>
                </a:solidFill>
                <a:latin typeface="Trebuchet MS"/>
                <a:cs typeface="Trebuchet MS"/>
              </a:rPr>
              <a:t>Typical</a:t>
            </a:r>
            <a:r>
              <a:rPr sz="2400" spc="55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0048AA"/>
                </a:solidFill>
                <a:latin typeface="Trebuchet MS"/>
                <a:cs typeface="Trebuchet MS"/>
              </a:rPr>
              <a:t>usage.	</a:t>
            </a:r>
            <a:r>
              <a:rPr sz="2400" spc="45" dirty="0">
                <a:latin typeface="Trebuchet MS"/>
                <a:cs typeface="Trebuchet MS"/>
              </a:rPr>
              <a:t>Breadth-first </a:t>
            </a:r>
            <a:r>
              <a:rPr sz="2400" spc="100" dirty="0">
                <a:latin typeface="Trebuchet MS"/>
                <a:cs typeface="Trebuchet MS"/>
              </a:rPr>
              <a:t>search </a:t>
            </a:r>
            <a:r>
              <a:rPr sz="2400" spc="95" dirty="0">
                <a:latin typeface="Trebuchet MS"/>
                <a:cs typeface="Trebuchet MS"/>
              </a:rPr>
              <a:t>takes </a:t>
            </a:r>
            <a:r>
              <a:rPr sz="2400" i="1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 + n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55" dirty="0">
                <a:latin typeface="Trebuchet MS"/>
                <a:cs typeface="Trebuchet MS"/>
              </a:rPr>
              <a:t>time </a:t>
            </a:r>
            <a:r>
              <a:rPr sz="2400" spc="65" dirty="0">
                <a:latin typeface="Trebuchet MS"/>
                <a:cs typeface="Trebuchet MS"/>
              </a:rPr>
              <a:t>to </a:t>
            </a:r>
            <a:r>
              <a:rPr sz="2400" spc="85" dirty="0">
                <a:latin typeface="Trebuchet MS"/>
                <a:cs typeface="Trebuchet MS"/>
              </a:rPr>
              <a:t>find </a:t>
            </a:r>
            <a:r>
              <a:rPr sz="2400" spc="60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shortest  </a:t>
            </a:r>
            <a:r>
              <a:rPr sz="2400" spc="90" dirty="0">
                <a:latin typeface="Trebuchet MS"/>
                <a:cs typeface="Trebuchet MS"/>
              </a:rPr>
              <a:t>path </a:t>
            </a:r>
            <a:r>
              <a:rPr sz="2400" spc="114" dirty="0">
                <a:latin typeface="Trebuchet MS"/>
                <a:cs typeface="Trebuchet MS"/>
              </a:rPr>
              <a:t>from </a:t>
            </a:r>
            <a:r>
              <a:rPr sz="2400" i="1" dirty="0">
                <a:latin typeface="Times New Roman"/>
                <a:cs typeface="Times New Roman"/>
              </a:rPr>
              <a:t>s </a:t>
            </a:r>
            <a:r>
              <a:rPr sz="2400" spc="65" dirty="0">
                <a:latin typeface="Trebuchet MS"/>
                <a:cs typeface="Trebuchet MS"/>
              </a:rPr>
              <a:t>to </a:t>
            </a:r>
            <a:r>
              <a:rPr sz="2400" i="1" dirty="0">
                <a:latin typeface="Times New Roman"/>
                <a:cs typeface="Times New Roman"/>
              </a:rPr>
              <a:t>t 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in </a:t>
            </a:r>
            <a:r>
              <a:rPr sz="2400" spc="60" dirty="0">
                <a:latin typeface="Trebuchet MS"/>
                <a:cs typeface="Trebuchet MS"/>
              </a:rPr>
              <a:t>a </a:t>
            </a:r>
            <a:r>
              <a:rPr sz="2400" spc="130" dirty="0">
                <a:latin typeface="Trebuchet MS"/>
                <a:cs typeface="Trebuchet MS"/>
              </a:rPr>
              <a:t>digraph </a:t>
            </a:r>
            <a:r>
              <a:rPr sz="2400" spc="90" dirty="0">
                <a:latin typeface="Trebuchet MS"/>
                <a:cs typeface="Trebuchet MS"/>
              </a:rPr>
              <a:t>with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spc="160" dirty="0">
                <a:latin typeface="Trebuchet MS"/>
                <a:cs typeface="Trebuchet MS"/>
              </a:rPr>
              <a:t>nodes </a:t>
            </a:r>
            <a:r>
              <a:rPr sz="2400" spc="135" dirty="0">
                <a:latin typeface="Trebuchet MS"/>
                <a:cs typeface="Trebuchet MS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m </a:t>
            </a:r>
            <a:r>
              <a:rPr sz="2400" spc="105" dirty="0">
                <a:latin typeface="Trebuchet MS"/>
                <a:cs typeface="Trebuchet MS"/>
              </a:rPr>
              <a:t>edges.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1131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990574"/>
            <a:ext cx="11366500" cy="635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27"/>
                </a:moveTo>
                <a:lnTo>
                  <a:pt x="11366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342900"/>
            <a:ext cx="2393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"/>
                <a:cs typeface="Arial"/>
              </a:rPr>
              <a:t>Big </a:t>
            </a:r>
            <a:r>
              <a:rPr lang="el-GR" altLang="zh-CN" sz="2800" b="0" i="1" spc="10" dirty="0">
                <a:latin typeface="Times New Roman"/>
                <a:cs typeface="Times New Roman"/>
              </a:rPr>
              <a:t>Ω</a:t>
            </a:r>
            <a:r>
              <a:rPr sz="2800" b="0" spc="95" dirty="0">
                <a:latin typeface="Arial"/>
                <a:cs typeface="Arial"/>
              </a:rPr>
              <a:t> </a:t>
            </a:r>
            <a:r>
              <a:rPr sz="2800" b="0" spc="50" dirty="0">
                <a:latin typeface="Arial"/>
                <a:cs typeface="Arial"/>
              </a:rPr>
              <a:t>notation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100" y="988052"/>
            <a:ext cx="11668760" cy="500136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2392045" algn="l"/>
                <a:tab pos="9876790" algn="l"/>
              </a:tabLst>
            </a:pPr>
            <a:r>
              <a:rPr lang="en-US" sz="2400" spc="105" dirty="0">
                <a:solidFill>
                  <a:srgbClr val="0048AA"/>
                </a:solidFill>
                <a:latin typeface="Trebuchet MS"/>
                <a:cs typeface="Trebuchet MS"/>
              </a:rPr>
              <a:t>L</a:t>
            </a:r>
            <a:r>
              <a:rPr lang="en-US" altLang="zh-CN" sz="2400" spc="105" dirty="0">
                <a:solidFill>
                  <a:srgbClr val="0048AA"/>
                </a:solidFill>
                <a:latin typeface="Trebuchet MS"/>
                <a:cs typeface="Trebuchet MS"/>
              </a:rPr>
              <a:t>ow</a:t>
            </a:r>
            <a:r>
              <a:rPr sz="2400" spc="105" dirty="0">
                <a:solidFill>
                  <a:srgbClr val="0048AA"/>
                </a:solidFill>
                <a:latin typeface="Trebuchet MS"/>
                <a:cs typeface="Trebuchet MS"/>
              </a:rPr>
              <a:t>er</a:t>
            </a:r>
            <a:r>
              <a:rPr sz="2400" spc="35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0048AA"/>
                </a:solidFill>
                <a:latin typeface="Trebuchet MS"/>
                <a:cs typeface="Trebuchet MS"/>
              </a:rPr>
              <a:t>bounds.	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7" y="1590967"/>
            <a:ext cx="9539726" cy="82799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4190561"/>
            <a:ext cx="5683250" cy="5388507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800100" y="2908388"/>
            <a:ext cx="4439285" cy="139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  <a:tabLst>
                <a:tab pos="653415" algn="l"/>
              </a:tabLst>
            </a:pPr>
            <a:r>
              <a:rPr sz="2400" spc="50" dirty="0">
                <a:solidFill>
                  <a:srgbClr val="0048AA"/>
                </a:solidFill>
                <a:latin typeface="Trebuchet MS"/>
                <a:cs typeface="Trebuchet MS"/>
              </a:rPr>
              <a:t>Ex.	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 = </a:t>
            </a:r>
            <a:r>
              <a:rPr sz="2400" spc="-5" dirty="0">
                <a:latin typeface="Times New Roman"/>
                <a:cs typeface="Times New Roman"/>
              </a:rPr>
              <a:t>32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7" baseline="17361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17</a:t>
            </a:r>
            <a:r>
              <a:rPr sz="2400" i="1" spc="-5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1</a:t>
            </a:r>
            <a:r>
              <a:rPr sz="2400" spc="-6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3945"/>
              </a:lnSpc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both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Ω(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spc="15" baseline="17361" dirty="0">
                <a:latin typeface="Times New Roman"/>
                <a:cs typeface="Times New Roman"/>
              </a:rPr>
              <a:t>2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and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Ω(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482600" indent="-342900">
              <a:lnSpc>
                <a:spcPts val="4210"/>
              </a:lnSpc>
              <a:buFont typeface="Arial" panose="020B0604020202020204" pitchFamily="34" charset="0"/>
              <a:buChar char="•"/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is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not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Ω(</a:t>
            </a:r>
            <a:r>
              <a:rPr sz="2400" i="1" spc="-15" dirty="0">
                <a:latin typeface="Times New Roman"/>
                <a:cs typeface="Times New Roman"/>
              </a:rPr>
              <a:t>n</a:t>
            </a:r>
            <a:r>
              <a:rPr sz="2400" spc="-22" baseline="17361" dirty="0">
                <a:latin typeface="Times New Roman"/>
                <a:cs typeface="Times New Roman"/>
              </a:rPr>
              <a:t>3</a:t>
            </a:r>
            <a:r>
              <a:rPr sz="2400" spc="-15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9" name="object 8"/>
          <p:cNvSpPr txBox="1"/>
          <p:nvPr/>
        </p:nvSpPr>
        <p:spPr>
          <a:xfrm>
            <a:off x="6096000" y="3441788"/>
            <a:ext cx="202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5" dirty="0">
                <a:solidFill>
                  <a:srgbClr val="8D3124"/>
                </a:solidFill>
                <a:latin typeface="Trebuchet MS"/>
                <a:cs typeface="Trebuchet MS"/>
              </a:rPr>
              <a:t>choose </a:t>
            </a:r>
            <a:r>
              <a:rPr sz="1800" i="1" dirty="0">
                <a:solidFill>
                  <a:srgbClr val="8D3124"/>
                </a:solidFill>
                <a:latin typeface="Times New Roman"/>
                <a:cs typeface="Times New Roman"/>
              </a:rPr>
              <a:t>c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= 32, </a:t>
            </a:r>
            <a:r>
              <a:rPr sz="1800" i="1" dirty="0">
                <a:solidFill>
                  <a:srgbClr val="8D3124"/>
                </a:solidFill>
                <a:latin typeface="Times New Roman"/>
                <a:cs typeface="Times New Roman"/>
              </a:rPr>
              <a:t>n</a:t>
            </a:r>
            <a:r>
              <a:rPr sz="1800" baseline="-6944" dirty="0">
                <a:solidFill>
                  <a:srgbClr val="8D3124"/>
                </a:solidFill>
                <a:latin typeface="Times New Roman"/>
                <a:cs typeface="Times New Roman"/>
              </a:rPr>
              <a:t>0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=</a:t>
            </a:r>
            <a:r>
              <a:rPr sz="1800" spc="-210" dirty="0">
                <a:solidFill>
                  <a:srgbClr val="8D312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D3124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9"/>
          <p:cNvSpPr/>
          <p:nvPr/>
        </p:nvSpPr>
        <p:spPr>
          <a:xfrm>
            <a:off x="5539740" y="3619588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12700" y="0"/>
                </a:lnTo>
                <a:lnTo>
                  <a:pt x="41737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/>
          <p:cNvSpPr/>
          <p:nvPr/>
        </p:nvSpPr>
        <p:spPr>
          <a:xfrm>
            <a:off x="5461000" y="35586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60960"/>
                </a:lnTo>
                <a:lnTo>
                  <a:pt x="121920" y="121920"/>
                </a:lnTo>
                <a:lnTo>
                  <a:pt x="91439" y="60960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61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6428</TotalTime>
  <Words>819</Words>
  <Application>Microsoft Office PowerPoint</Application>
  <PresentationFormat>自定义</PresentationFormat>
  <Paragraphs>110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DejaVu Sans</vt:lpstr>
      <vt:lpstr>Droid Sans Fallback</vt:lpstr>
      <vt:lpstr>华文新魏</vt:lpstr>
      <vt:lpstr>宋体</vt:lpstr>
      <vt:lpstr>微软雅黑</vt:lpstr>
      <vt:lpstr>文鼎习字体</vt:lpstr>
      <vt:lpstr>Arial</vt:lpstr>
      <vt:lpstr>Calibri</vt:lpstr>
      <vt:lpstr>Cambria Math</vt:lpstr>
      <vt:lpstr>Symbol</vt:lpstr>
      <vt:lpstr>Times New Roman</vt:lpstr>
      <vt:lpstr>Trebuchet MS</vt:lpstr>
      <vt:lpstr>Verdana</vt:lpstr>
      <vt:lpstr>Wingdings</vt:lpstr>
      <vt:lpstr>Wingdings 2</vt:lpstr>
      <vt:lpstr>Office Theme</vt:lpstr>
      <vt:lpstr>1_Office Theme</vt:lpstr>
      <vt:lpstr>PowerPoint 演示文稿</vt:lpstr>
      <vt:lpstr>Chapter 3  Growth of functions </vt:lpstr>
      <vt:lpstr>Growth of functions </vt:lpstr>
      <vt:lpstr>Big Θ notation —— asymptotically tight bound</vt:lpstr>
      <vt:lpstr>Big O notation——asymptotic upper bound</vt:lpstr>
      <vt:lpstr>quiz </vt:lpstr>
      <vt:lpstr>Big O notation: properties</vt:lpstr>
      <vt:lpstr>Big O notation with multiple variables</vt:lpstr>
      <vt:lpstr>Big Ω notation</vt:lpstr>
      <vt:lpstr>Big Ω notation</vt:lpstr>
      <vt:lpstr>quiz </vt:lpstr>
      <vt:lpstr>Big Θ notation</vt:lpstr>
      <vt:lpstr>o,ω notations</vt:lpstr>
      <vt:lpstr>o,ω notations</vt:lpstr>
      <vt:lpstr>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ALGORITHM ANALYSIS</dc:title>
  <dc:creator>leon</dc:creator>
  <cp:lastModifiedBy>Wu Hao</cp:lastModifiedBy>
  <cp:revision>289</cp:revision>
  <dcterms:created xsi:type="dcterms:W3CDTF">2018-09-06T06:56:31Z</dcterms:created>
  <dcterms:modified xsi:type="dcterms:W3CDTF">2023-02-22T06:28:27Z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2018-09-06T00:00:00Z</vt:filetime>
  </property>
</Properties>
</file>