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40"/>
  </p:notesMasterIdLst>
  <p:sldIdLst>
    <p:sldId id="336" r:id="rId3"/>
    <p:sldId id="261" r:id="rId4"/>
    <p:sldId id="342" r:id="rId5"/>
    <p:sldId id="263" r:id="rId6"/>
    <p:sldId id="343" r:id="rId7"/>
    <p:sldId id="373" r:id="rId8"/>
    <p:sldId id="374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75" r:id="rId19"/>
    <p:sldId id="353" r:id="rId20"/>
    <p:sldId id="354" r:id="rId21"/>
    <p:sldId id="355" r:id="rId22"/>
    <p:sldId id="376" r:id="rId23"/>
    <p:sldId id="356" r:id="rId24"/>
    <p:sldId id="357" r:id="rId25"/>
    <p:sldId id="358" r:id="rId26"/>
    <p:sldId id="359" r:id="rId27"/>
    <p:sldId id="360" r:id="rId28"/>
    <p:sldId id="377" r:id="rId29"/>
    <p:sldId id="371" r:id="rId30"/>
    <p:sldId id="361" r:id="rId31"/>
    <p:sldId id="362" r:id="rId32"/>
    <p:sldId id="378" r:id="rId33"/>
    <p:sldId id="372" r:id="rId34"/>
    <p:sldId id="363" r:id="rId35"/>
    <p:sldId id="365" r:id="rId36"/>
    <p:sldId id="367" r:id="rId37"/>
    <p:sldId id="369" r:id="rId38"/>
    <p:sldId id="370" r:id="rId39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F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3963" autoAdjust="0"/>
  </p:normalViewPr>
  <p:slideViewPr>
    <p:cSldViewPr snapToGrid="0">
      <p:cViewPr varScale="1">
        <p:scale>
          <a:sx n="106" d="100"/>
          <a:sy n="106" d="100"/>
        </p:scale>
        <p:origin x="132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A0E78-0F5E-4C8A-BA5B-9E8ECED05D66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392A-AA51-4A81-A948-D367EC67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2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4C5CC-3518-47AD-A38A-79F498AF00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744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66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394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506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79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37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093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856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772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938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16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392A-AA51-4A81-A948-D367EC67A4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16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38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83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338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190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771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553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50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925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877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19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17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651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187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995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237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476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01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49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62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418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462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046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5392A-AA51-4A81-A948-D367EC67A4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02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1">
                <a:solidFill>
                  <a:srgbClr val="D5D5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375162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8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2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4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584" y="1612900"/>
            <a:ext cx="846963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8145" y="2527300"/>
            <a:ext cx="9668510" cy="256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1">
                <a:solidFill>
                  <a:srgbClr val="D5D5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0050" y="1612900"/>
            <a:ext cx="71247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4711700"/>
            <a:ext cx="11404600" cy="3769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69800" y="9344253"/>
            <a:ext cx="243840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424464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8.png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5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8.png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5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53787" y="4699000"/>
            <a:ext cx="7450428" cy="193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84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Algorithms Design and Analysis</a:t>
            </a:r>
            <a:endParaRPr kumimoji="0" lang="en-US" sz="512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4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文鼎习字体" panose="020B0602010101010101" pitchFamily="33" charset="-122"/>
                <a:ea typeface="文鼎习字体" panose="020B0602010101010101" pitchFamily="33" charset="-122"/>
                <a:cs typeface="+mn-cs"/>
              </a:rPr>
              <a:t>算法设计与分析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0"/>
            <a:ext cx="4785360" cy="35814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8102600" y="7315200"/>
            <a:ext cx="3877614" cy="54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文鼎习字体" panose="020B0602010101010101" pitchFamily="33" charset="-122"/>
                <a:cs typeface="+mn-cs"/>
              </a:rPr>
              <a:t>山东大学软件学院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文鼎习字体" panose="020B0602010101010101" pitchFamily="33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文鼎习字体" panose="020B0602010101010101" pitchFamily="33" charset="-122"/>
                <a:cs typeface="+mn-cs"/>
              </a:rPr>
              <a:t>2023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1734" y="417693"/>
            <a:ext cx="1612053" cy="16120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94067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Analyzing the divide-and-conquer algorithm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1689310"/>
            <a:ext cx="11904663" cy="49543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6899" y="7286796"/>
            <a:ext cx="118230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Exercise 4.1-5</a:t>
            </a:r>
            <a:r>
              <a:rPr lang="zh-CN" altLang="en-US" sz="2800" b="1" dirty="0">
                <a:solidFill>
                  <a:srgbClr val="FF0000"/>
                </a:solidFill>
              </a:rPr>
              <a:t>：（作业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there is in fact a </a:t>
            </a:r>
            <a:r>
              <a:rPr lang="en-US" altLang="zh-CN" sz="2800" b="1" dirty="0">
                <a:solidFill>
                  <a:srgbClr val="FF0000"/>
                </a:solidFill>
              </a:rPr>
              <a:t>linear-time algorithm for the maximum-subarray problem</a:t>
            </a:r>
            <a:r>
              <a:rPr lang="en-US" altLang="zh-CN" sz="2800" dirty="0"/>
              <a:t>, and it does not use divide-and-conquer.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1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altLang="zh-CN" sz="2800" spc="-20" dirty="0">
                <a:latin typeface="Arial"/>
                <a:cs typeface="Arial"/>
              </a:rPr>
              <a:t>Strassen’s algorithm for matrix multiplication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88" y="1295661"/>
            <a:ext cx="10058401" cy="71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6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altLang="zh-CN" sz="2800" spc="-20" dirty="0">
                <a:latin typeface="Arial"/>
                <a:cs typeface="Arial"/>
              </a:rPr>
              <a:t>SQUARE-MATRIX-MULTIPLY procedure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29" y="6758175"/>
            <a:ext cx="12035899" cy="11688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8" y="1195172"/>
            <a:ext cx="7683500" cy="52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3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altLang="zh-CN" sz="2800" spc="-20" dirty="0">
                <a:latin typeface="Arial"/>
                <a:cs typeface="Arial"/>
              </a:rPr>
              <a:t>A simple divide-and-conquer algorithm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6" y="1645767"/>
            <a:ext cx="12410635" cy="36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altLang="zh-CN" sz="2800" spc="-20" dirty="0">
                <a:latin typeface="Arial"/>
                <a:cs typeface="Arial"/>
              </a:rPr>
              <a:t>A simple divide-and-conquer algorithm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83" y="1083958"/>
            <a:ext cx="7784232" cy="22834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3467446"/>
            <a:ext cx="10189776" cy="62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altLang="zh-CN" sz="2800" spc="-20" dirty="0">
                <a:latin typeface="Arial"/>
                <a:cs typeface="Arial"/>
              </a:rPr>
              <a:t>A simple divide-and-conquer algorithm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0" y="1519882"/>
            <a:ext cx="11473680" cy="60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1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altLang="zh-CN" sz="2800" spc="-20" dirty="0">
                <a:latin typeface="Arial"/>
                <a:cs typeface="Arial"/>
              </a:rPr>
              <a:t>Strassen’s method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4" y="1366622"/>
            <a:ext cx="12505409" cy="69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altLang="zh-CN" sz="2800" spc="-20" dirty="0">
                <a:latin typeface="Arial"/>
                <a:cs typeface="Arial"/>
              </a:rPr>
              <a:t>Strassen’s method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1003184"/>
            <a:ext cx="8937624" cy="84075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0BBD3D-3901-464D-AA94-ACC03FEB7A47}"/>
              </a:ext>
            </a:extLst>
          </p:cNvPr>
          <p:cNvSpPr txBox="1"/>
          <p:nvPr/>
        </p:nvSpPr>
        <p:spPr>
          <a:xfrm>
            <a:off x="9829800" y="8162861"/>
            <a:ext cx="27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9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altLang="zh-CN" sz="2800" spc="-20" dirty="0">
                <a:latin typeface="Arial"/>
                <a:cs typeface="Arial"/>
              </a:rPr>
              <a:t>Strassen’s method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5" y="1195172"/>
            <a:ext cx="12749500" cy="45912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" y="6111422"/>
            <a:ext cx="12747625" cy="18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1018698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4.3  The substitution method for solving recurrences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87395" y="1302472"/>
            <a:ext cx="830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general method: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-- </a:t>
            </a:r>
            <a:r>
              <a:rPr lang="en-US" altLang="zh-CN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 form of the solution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-- </a:t>
            </a:r>
            <a:r>
              <a:rPr lang="en-US" altLang="zh-CN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by induction</a:t>
            </a:r>
          </a:p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-- </a:t>
            </a:r>
            <a:r>
              <a:rPr lang="en-US" altLang="zh-CN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for constants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14" y="3011945"/>
            <a:ext cx="12035499" cy="64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55006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0" dirty="0">
                <a:latin typeface="Arial"/>
                <a:cs typeface="Arial"/>
              </a:rPr>
              <a:t>Chapter </a:t>
            </a:r>
            <a:r>
              <a:rPr lang="en-US" altLang="zh-CN" sz="2800" b="0" spc="-20" dirty="0">
                <a:latin typeface="Arial"/>
                <a:cs typeface="Arial"/>
              </a:rPr>
              <a:t>4</a:t>
            </a:r>
            <a:r>
              <a:rPr lang="en-US" sz="2800" b="0" spc="-20" dirty="0">
                <a:latin typeface="Arial"/>
                <a:cs typeface="Arial"/>
              </a:rPr>
              <a:t>  Divide-and-Conquer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800100" y="1096011"/>
            <a:ext cx="1011301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sz="2400" spc="85" dirty="0">
                <a:solidFill>
                  <a:srgbClr val="0048AA"/>
                </a:solidFill>
                <a:latin typeface="Trebuchet MS"/>
                <a:cs typeface="Trebuchet MS"/>
              </a:rPr>
              <a:t>Divide-and-conquer</a:t>
            </a:r>
            <a:endParaRPr sz="24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sz="2200" spc="120" dirty="0">
                <a:solidFill>
                  <a:srgbClr val="C00000"/>
                </a:solidFill>
                <a:latin typeface="Trebuchet MS"/>
                <a:cs typeface="Trebuchet MS"/>
              </a:rPr>
              <a:t>Divide</a:t>
            </a:r>
            <a:r>
              <a:rPr sz="2200" spc="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200" spc="175" dirty="0">
                <a:solidFill>
                  <a:prstClr val="black"/>
                </a:solidFill>
                <a:latin typeface="Trebuchet MS"/>
                <a:cs typeface="Trebuchet MS"/>
              </a:rPr>
              <a:t>up</a:t>
            </a:r>
            <a:r>
              <a:rPr sz="2200" spc="4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prstClr val="black"/>
                </a:solidFill>
                <a:latin typeface="Trebuchet MS"/>
                <a:cs typeface="Trebuchet MS"/>
              </a:rPr>
              <a:t>problem</a:t>
            </a:r>
            <a:r>
              <a:rPr sz="2200" spc="4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prstClr val="black"/>
                </a:solidFill>
                <a:latin typeface="Trebuchet MS"/>
                <a:cs typeface="Trebuchet MS"/>
              </a:rPr>
              <a:t>into</a:t>
            </a:r>
            <a:r>
              <a:rPr sz="2200" spc="3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lang="en-US" altLang="zh-CN" sz="2200" spc="85" dirty="0">
                <a:solidFill>
                  <a:prstClr val="black"/>
                </a:solidFill>
                <a:latin typeface="Trebuchet MS"/>
                <a:cs typeface="Trebuchet MS"/>
              </a:rPr>
              <a:t>several</a:t>
            </a:r>
            <a:r>
              <a:rPr lang="en-US" altLang="zh-CN" sz="2200" spc="4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prstClr val="black"/>
                </a:solidFill>
                <a:latin typeface="Trebuchet MS"/>
                <a:cs typeface="Trebuchet MS"/>
              </a:rPr>
              <a:t>sub</a:t>
            </a:r>
            <a:r>
              <a:rPr lang="en-US" altLang="zh-CN" sz="2200" spc="150" dirty="0">
                <a:solidFill>
                  <a:prstClr val="black"/>
                </a:solidFill>
                <a:latin typeface="Trebuchet MS"/>
                <a:cs typeface="Trebuchet MS"/>
              </a:rPr>
              <a:t>-</a:t>
            </a:r>
            <a:r>
              <a:rPr sz="2200" spc="150" dirty="0">
                <a:solidFill>
                  <a:prstClr val="black"/>
                </a:solidFill>
                <a:latin typeface="Trebuchet MS"/>
                <a:cs typeface="Trebuchet MS"/>
              </a:rPr>
              <a:t>problems</a:t>
            </a:r>
            <a:r>
              <a:rPr sz="2200" spc="4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25" dirty="0">
                <a:solidFill>
                  <a:prstClr val="black"/>
                </a:solidFill>
                <a:latin typeface="Trebuchet MS"/>
                <a:cs typeface="Trebuchet MS"/>
              </a:rPr>
              <a:t>(of</a:t>
            </a:r>
            <a:r>
              <a:rPr sz="2200" spc="3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2200" spc="4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prstClr val="black"/>
                </a:solidFill>
                <a:latin typeface="Trebuchet MS"/>
                <a:cs typeface="Trebuchet MS"/>
              </a:rPr>
              <a:t>same</a:t>
            </a:r>
            <a:r>
              <a:rPr sz="2200" spc="4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prstClr val="black"/>
                </a:solidFill>
                <a:latin typeface="Trebuchet MS"/>
                <a:cs typeface="Trebuchet MS"/>
              </a:rPr>
              <a:t>kind).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sz="2200" spc="105" dirty="0">
                <a:solidFill>
                  <a:prstClr val="black"/>
                </a:solidFill>
                <a:latin typeface="Trebuchet MS"/>
                <a:cs typeface="Trebuchet MS"/>
              </a:rPr>
              <a:t>Solve</a:t>
            </a:r>
            <a:r>
              <a:rPr sz="2200" spc="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70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r>
              <a:rPr sz="2200" spc="70" dirty="0">
                <a:solidFill>
                  <a:srgbClr val="00B050"/>
                </a:solidFill>
                <a:latin typeface="Trebuchet MS"/>
                <a:cs typeface="Trebuchet MS"/>
              </a:rPr>
              <a:t>conquer</a:t>
            </a:r>
            <a:r>
              <a:rPr sz="2200" spc="70" dirty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  <a:r>
              <a:rPr sz="2200" spc="3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solidFill>
                  <a:prstClr val="black"/>
                </a:solidFill>
                <a:latin typeface="Trebuchet MS"/>
                <a:cs typeface="Trebuchet MS"/>
              </a:rPr>
              <a:t>each</a:t>
            </a:r>
            <a:r>
              <a:rPr sz="2200" spc="3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prstClr val="black"/>
                </a:solidFill>
                <a:latin typeface="Trebuchet MS"/>
                <a:cs typeface="Trebuchet MS"/>
              </a:rPr>
              <a:t>subproblem</a:t>
            </a:r>
            <a:r>
              <a:rPr sz="2200" spc="3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70" dirty="0">
                <a:solidFill>
                  <a:prstClr val="black"/>
                </a:solidFill>
                <a:latin typeface="Trebuchet MS"/>
                <a:cs typeface="Trebuchet MS"/>
              </a:rPr>
              <a:t>recursively.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sz="2200" spc="145" dirty="0">
                <a:solidFill>
                  <a:srgbClr val="F79646">
                    <a:lumMod val="75000"/>
                  </a:srgbClr>
                </a:solidFill>
                <a:latin typeface="Trebuchet MS"/>
                <a:cs typeface="Trebuchet MS"/>
              </a:rPr>
              <a:t>Combine</a:t>
            </a:r>
            <a:r>
              <a:rPr sz="2200" spc="35" dirty="0">
                <a:solidFill>
                  <a:srgbClr val="F79646">
                    <a:lumMod val="75000"/>
                  </a:srgbClr>
                </a:solidFill>
                <a:latin typeface="Trebuchet MS"/>
                <a:cs typeface="Trebuchet MS"/>
              </a:rPr>
              <a:t> </a:t>
            </a:r>
            <a:r>
              <a:rPr sz="2200" spc="130" dirty="0">
                <a:solidFill>
                  <a:prstClr val="black"/>
                </a:solidFill>
                <a:latin typeface="Trebuchet MS"/>
                <a:cs typeface="Trebuchet MS"/>
              </a:rPr>
              <a:t>solutions</a:t>
            </a:r>
            <a:r>
              <a:rPr sz="2200" spc="3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prstClr val="black"/>
                </a:solidFill>
                <a:latin typeface="Trebuchet MS"/>
                <a:cs typeface="Trebuchet MS"/>
              </a:rPr>
              <a:t>to</a:t>
            </a:r>
            <a:r>
              <a:rPr sz="2200" spc="4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prstClr val="black"/>
                </a:solidFill>
                <a:latin typeface="Trebuchet MS"/>
                <a:cs typeface="Trebuchet MS"/>
              </a:rPr>
              <a:t>subproblems</a:t>
            </a:r>
            <a:r>
              <a:rPr sz="2200" spc="3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prstClr val="black"/>
                </a:solidFill>
                <a:latin typeface="Trebuchet MS"/>
                <a:cs typeface="Trebuchet MS"/>
              </a:rPr>
              <a:t>into</a:t>
            </a:r>
            <a:r>
              <a:rPr sz="2200" spc="4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70" dirty="0">
                <a:solidFill>
                  <a:prstClr val="black"/>
                </a:solidFill>
                <a:latin typeface="Trebuchet MS"/>
                <a:cs typeface="Trebuchet MS"/>
              </a:rPr>
              <a:t>overall</a:t>
            </a:r>
            <a:r>
              <a:rPr sz="2200" spc="35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2200" spc="85" dirty="0">
                <a:solidFill>
                  <a:prstClr val="black"/>
                </a:solidFill>
                <a:latin typeface="Trebuchet MS"/>
                <a:cs typeface="Trebuchet MS"/>
              </a:rPr>
              <a:t>solution.</a:t>
            </a:r>
            <a:endParaRPr sz="22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80" y="2778168"/>
            <a:ext cx="10602384" cy="695088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The substitution method for solving recurrences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32207" y="3841267"/>
            <a:ext cx="830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</a:rPr>
              <a:t>  T(n) = 4T(n/2) + 100n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</a:rPr>
              <a:t>          ≤4c(n/2)</a:t>
            </a:r>
            <a:r>
              <a:rPr lang="en-US" altLang="zh-CN" sz="2400" baseline="30000">
                <a:solidFill>
                  <a:srgbClr val="000066"/>
                </a:solidFill>
              </a:rPr>
              <a:t>3</a:t>
            </a:r>
            <a:r>
              <a:rPr lang="en-US" altLang="zh-CN" sz="2400">
                <a:solidFill>
                  <a:srgbClr val="000066"/>
                </a:solidFill>
              </a:rPr>
              <a:t> + 100n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</a:rPr>
              <a:t>          = (c/2)n</a:t>
            </a:r>
            <a:r>
              <a:rPr lang="en-US" altLang="zh-CN" sz="2400" baseline="30000">
                <a:solidFill>
                  <a:srgbClr val="000066"/>
                </a:solidFill>
              </a:rPr>
              <a:t>3</a:t>
            </a:r>
            <a:r>
              <a:rPr lang="en-US" altLang="zh-CN" sz="2400">
                <a:solidFill>
                  <a:srgbClr val="000066"/>
                </a:solidFill>
              </a:rPr>
              <a:t> + 100n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</a:rPr>
              <a:t>          = cn</a:t>
            </a:r>
            <a:r>
              <a:rPr lang="en-US" altLang="zh-CN" sz="2400" baseline="30000">
                <a:solidFill>
                  <a:srgbClr val="000066"/>
                </a:solidFill>
              </a:rPr>
              <a:t>3</a:t>
            </a:r>
            <a:r>
              <a:rPr lang="en-US" altLang="zh-CN" sz="2400">
                <a:solidFill>
                  <a:srgbClr val="000066"/>
                </a:solidFill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2400">
                <a:solidFill>
                  <a:srgbClr val="000066"/>
                </a:solidFill>
              </a:rPr>
              <a:t> ((c/2)n</a:t>
            </a:r>
            <a:r>
              <a:rPr lang="en-US" altLang="zh-CN" sz="2400" baseline="30000">
                <a:solidFill>
                  <a:srgbClr val="000066"/>
                </a:solidFill>
              </a:rPr>
              <a:t>3</a:t>
            </a:r>
            <a:r>
              <a:rPr lang="en-US" altLang="zh-CN" sz="2400">
                <a:solidFill>
                  <a:srgbClr val="000066"/>
                </a:solidFill>
              </a:rPr>
              <a:t>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2400">
                <a:solidFill>
                  <a:srgbClr val="000066"/>
                </a:solidFill>
              </a:rPr>
              <a:t> 100n)</a:t>
            </a:r>
          </a:p>
          <a:p>
            <a:pPr algn="l"/>
            <a:r>
              <a:rPr lang="en-US" altLang="zh-CN" sz="2400">
                <a:solidFill>
                  <a:srgbClr val="000066"/>
                </a:solidFill>
              </a:rPr>
              <a:t>          ≤cn</a:t>
            </a:r>
            <a:r>
              <a:rPr lang="en-US" altLang="zh-CN" sz="2400" baseline="30000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32207" y="6447942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</a:rPr>
              <a:t>  Whenever </a:t>
            </a:r>
            <a:r>
              <a:rPr lang="en-US" altLang="zh-CN" sz="2400" i="1">
                <a:solidFill>
                  <a:srgbClr val="006600"/>
                </a:solidFill>
              </a:rPr>
              <a:t>(c/2)n</a:t>
            </a:r>
            <a:r>
              <a:rPr lang="en-US" altLang="zh-CN" sz="2400" i="1" baseline="30000">
                <a:solidFill>
                  <a:srgbClr val="006600"/>
                </a:solidFill>
              </a:rPr>
              <a:t>3</a:t>
            </a:r>
            <a:r>
              <a:rPr lang="en-US" altLang="zh-CN" sz="2400" i="1">
                <a:solidFill>
                  <a:srgbClr val="006600"/>
                </a:solidFill>
              </a:rPr>
              <a:t> </a:t>
            </a:r>
            <a:r>
              <a:rPr lang="en-US" altLang="zh-CN" sz="2400" i="1">
                <a:solidFill>
                  <a:srgbClr val="0066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2400" i="1">
                <a:solidFill>
                  <a:srgbClr val="006600"/>
                </a:solidFill>
              </a:rPr>
              <a:t> 100n </a:t>
            </a:r>
            <a:r>
              <a:rPr lang="el-GR" altLang="zh-CN" sz="2400" i="1">
                <a:solidFill>
                  <a:srgbClr val="006600"/>
                </a:solidFill>
              </a:rPr>
              <a:t>≥</a:t>
            </a:r>
            <a:r>
              <a:rPr lang="en-US" altLang="zh-CN" sz="2400" i="1">
                <a:solidFill>
                  <a:srgbClr val="006600"/>
                </a:solidFill>
              </a:rPr>
              <a:t> 0</a:t>
            </a:r>
            <a:r>
              <a:rPr lang="en-US" altLang="zh-CN" sz="2400">
                <a:solidFill>
                  <a:srgbClr val="000066"/>
                </a:solidFill>
              </a:rPr>
              <a:t>, for example, if </a:t>
            </a:r>
            <a:r>
              <a:rPr lang="en-US" altLang="zh-CN" sz="2400" i="1">
                <a:solidFill>
                  <a:srgbClr val="006600"/>
                </a:solidFill>
              </a:rPr>
              <a:t>c </a:t>
            </a:r>
            <a:r>
              <a:rPr lang="el-GR" altLang="zh-CN" sz="2400" i="1">
                <a:solidFill>
                  <a:srgbClr val="006600"/>
                </a:solidFill>
              </a:rPr>
              <a:t>≥</a:t>
            </a:r>
            <a:r>
              <a:rPr lang="en-US" altLang="zh-CN" sz="2400" i="1">
                <a:solidFill>
                  <a:srgbClr val="006600"/>
                </a:solidFill>
              </a:rPr>
              <a:t> 200</a:t>
            </a:r>
            <a:r>
              <a:rPr lang="en-US" altLang="zh-CN" sz="2400">
                <a:solidFill>
                  <a:srgbClr val="000066"/>
                </a:solidFill>
              </a:rPr>
              <a:t> and </a:t>
            </a:r>
            <a:r>
              <a:rPr lang="en-US" altLang="zh-CN" sz="2400" i="1">
                <a:solidFill>
                  <a:srgbClr val="006600"/>
                </a:solidFill>
              </a:rPr>
              <a:t>n </a:t>
            </a:r>
            <a:r>
              <a:rPr lang="el-GR" altLang="zh-CN" sz="2400" i="1">
                <a:solidFill>
                  <a:srgbClr val="006600"/>
                </a:solidFill>
              </a:rPr>
              <a:t>≥</a:t>
            </a:r>
            <a:r>
              <a:rPr lang="en-US" altLang="zh-CN" sz="2400" i="1">
                <a:solidFill>
                  <a:srgbClr val="006600"/>
                </a:solidFill>
              </a:rPr>
              <a:t> 1</a:t>
            </a:r>
            <a:endParaRPr lang="el-GR" altLang="zh-CN" sz="2400" i="1">
              <a:solidFill>
                <a:srgbClr val="006600"/>
              </a:solidFill>
            </a:endParaRPr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6132807" y="4984267"/>
            <a:ext cx="3240088" cy="396875"/>
            <a:chOff x="3312" y="1824"/>
            <a:chExt cx="2041" cy="250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936" y="1824"/>
              <a:ext cx="14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C0000"/>
                  </a:solidFill>
                </a:rPr>
                <a:t>desired-residual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3312" y="196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389607" y="5325580"/>
            <a:ext cx="2106613" cy="396875"/>
            <a:chOff x="1584" y="2102"/>
            <a:chExt cx="1327" cy="250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204" y="2102"/>
              <a:ext cx="7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00"/>
                  </a:solidFill>
                </a:rPr>
                <a:t>desired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584" y="22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4608807" y="6889267"/>
            <a:ext cx="1420813" cy="914400"/>
            <a:chOff x="2352" y="3024"/>
            <a:chExt cx="895" cy="576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490" y="3350"/>
              <a:ext cx="7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00"/>
                  </a:solidFill>
                </a:rPr>
                <a:t>residual</a:t>
              </a: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2352" y="3024"/>
              <a:ext cx="24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587795" y="7803667"/>
            <a:ext cx="61695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/>
              <a:t>Make a good guess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Exercises 4.3-8   (</a:t>
            </a:r>
            <a:r>
              <a:rPr lang="zh-CN" altLang="en-US" sz="2400" b="1" dirty="0"/>
              <a:t>作业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24263" y="1352137"/>
            <a:ext cx="8305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66"/>
                </a:solidFill>
              </a:rPr>
              <a:t>Ex.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006600"/>
                </a:solidFill>
              </a:rPr>
              <a:t>T(n) = 4T(n/2) + 100n</a:t>
            </a:r>
          </a:p>
          <a:p>
            <a:pPr algn="l"/>
            <a:r>
              <a:rPr lang="en-US" altLang="zh-CN" sz="2800" dirty="0"/>
              <a:t>  -- Assume that </a:t>
            </a:r>
            <a:r>
              <a:rPr lang="en-US" altLang="zh-CN" sz="2800" i="1" dirty="0">
                <a:solidFill>
                  <a:srgbClr val="006600"/>
                </a:solidFill>
              </a:rPr>
              <a:t>T(1) = </a:t>
            </a:r>
            <a:r>
              <a:rPr lang="el-GR" altLang="zh-CN" sz="2800" i="1" dirty="0">
                <a:solidFill>
                  <a:srgbClr val="006600"/>
                </a:solidFill>
                <a:cs typeface="Tahoma" panose="020B0604030504040204" pitchFamily="34" charset="0"/>
              </a:rPr>
              <a:t>Θ</a:t>
            </a:r>
            <a:r>
              <a:rPr lang="en-US" altLang="zh-CN" sz="2800" i="1" dirty="0">
                <a:solidFill>
                  <a:srgbClr val="006600"/>
                </a:solidFill>
                <a:cs typeface="Tahoma" panose="020B0604030504040204" pitchFamily="34" charset="0"/>
              </a:rPr>
              <a:t>(1)</a:t>
            </a:r>
          </a:p>
          <a:p>
            <a:pPr algn="l"/>
            <a:r>
              <a:rPr lang="en-US" altLang="zh-CN" sz="2800" dirty="0">
                <a:cs typeface="Tahoma" panose="020B0604030504040204" pitchFamily="34" charset="0"/>
              </a:rPr>
              <a:t>  -- Guess </a:t>
            </a:r>
            <a:r>
              <a:rPr lang="en-US" altLang="zh-CN" sz="2800" i="1" dirty="0">
                <a:solidFill>
                  <a:srgbClr val="006600"/>
                </a:solidFill>
                <a:cs typeface="Tahoma" panose="020B0604030504040204" pitchFamily="34" charset="0"/>
              </a:rPr>
              <a:t>O(n</a:t>
            </a:r>
            <a:r>
              <a:rPr lang="en-US" altLang="zh-CN" sz="2800" i="1" baseline="30000" dirty="0">
                <a:solidFill>
                  <a:srgbClr val="006600"/>
                </a:solidFill>
                <a:cs typeface="Tahoma" panose="020B0604030504040204" pitchFamily="34" charset="0"/>
              </a:rPr>
              <a:t>3</a:t>
            </a:r>
            <a:r>
              <a:rPr lang="en-US" altLang="zh-CN" sz="2800" i="1" dirty="0">
                <a:solidFill>
                  <a:srgbClr val="006600"/>
                </a:solidFill>
                <a:cs typeface="Tahoma" panose="020B0604030504040204" pitchFamily="34" charset="0"/>
              </a:rPr>
              <a:t>)</a:t>
            </a:r>
            <a:r>
              <a:rPr lang="en-US" altLang="zh-CN" sz="2800" dirty="0">
                <a:cs typeface="Tahoma" panose="020B0604030504040204" pitchFamily="34" charset="0"/>
              </a:rPr>
              <a:t>. (Prove </a:t>
            </a:r>
            <a:r>
              <a:rPr lang="en-US" altLang="zh-CN" sz="2800" i="1" dirty="0">
                <a:solidFill>
                  <a:srgbClr val="006600"/>
                </a:solidFill>
                <a:cs typeface="Tahoma" panose="020B0604030504040204" pitchFamily="34" charset="0"/>
              </a:rPr>
              <a:t>O</a:t>
            </a:r>
            <a:r>
              <a:rPr lang="en-US" altLang="zh-CN" sz="2800" dirty="0">
                <a:cs typeface="Tahoma" panose="020B0604030504040204" pitchFamily="34" charset="0"/>
              </a:rPr>
              <a:t> and </a:t>
            </a:r>
            <a:r>
              <a:rPr lang="el-GR" altLang="zh-CN" sz="2800" i="1" dirty="0">
                <a:solidFill>
                  <a:srgbClr val="006600"/>
                </a:solidFill>
                <a:cs typeface="Tahoma" panose="020B0604030504040204" pitchFamily="34" charset="0"/>
              </a:rPr>
              <a:t>Ω</a:t>
            </a:r>
            <a:r>
              <a:rPr lang="en-US" altLang="zh-CN" sz="2800" dirty="0">
                <a:cs typeface="Tahoma" panose="020B0604030504040204" pitchFamily="34" charset="0"/>
              </a:rPr>
              <a:t> separately for </a:t>
            </a:r>
            <a:r>
              <a:rPr lang="el-GR" altLang="zh-CN" sz="2800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Θ</a:t>
            </a:r>
            <a:r>
              <a:rPr lang="en-US" altLang="zh-CN" sz="2800" dirty="0">
                <a:cs typeface="Tahoma" panose="020B0604030504040204" pitchFamily="34" charset="0"/>
              </a:rPr>
              <a:t>.)</a:t>
            </a:r>
          </a:p>
          <a:p>
            <a:pPr algn="l"/>
            <a:r>
              <a:rPr lang="en-US" altLang="zh-CN" sz="2800" dirty="0">
                <a:cs typeface="Tahoma" panose="020B0604030504040204" pitchFamily="34" charset="0"/>
              </a:rPr>
              <a:t>  -- Assume that </a:t>
            </a:r>
            <a:r>
              <a:rPr lang="en-US" altLang="zh-CN" sz="2800" i="1" dirty="0">
                <a:solidFill>
                  <a:srgbClr val="006600"/>
                </a:solidFill>
                <a:cs typeface="Tahoma" panose="020B0604030504040204" pitchFamily="34" charset="0"/>
              </a:rPr>
              <a:t>T(k) </a:t>
            </a:r>
            <a:r>
              <a:rPr lang="en-US" altLang="zh-CN" sz="2800" i="1" dirty="0">
                <a:solidFill>
                  <a:srgbClr val="006600"/>
                </a:solidFill>
              </a:rPr>
              <a:t>≤</a:t>
            </a:r>
            <a:r>
              <a:rPr lang="en-US" altLang="zh-CN" sz="2800" i="1" dirty="0">
                <a:solidFill>
                  <a:srgbClr val="006600"/>
                </a:solidFill>
                <a:cs typeface="Tahoma" panose="020B0604030504040204" pitchFamily="34" charset="0"/>
              </a:rPr>
              <a:t>ck</a:t>
            </a:r>
            <a:r>
              <a:rPr lang="en-US" altLang="zh-CN" sz="2800" i="1" baseline="30000" dirty="0">
                <a:solidFill>
                  <a:srgbClr val="006600"/>
                </a:solidFill>
                <a:cs typeface="Tahoma" panose="020B0604030504040204" pitchFamily="34" charset="0"/>
              </a:rPr>
              <a:t>3</a:t>
            </a:r>
            <a:r>
              <a:rPr lang="en-US" altLang="zh-CN" sz="2800" dirty="0">
                <a:cs typeface="Tahoma" panose="020B0604030504040204" pitchFamily="34" charset="0"/>
              </a:rPr>
              <a:t> for </a:t>
            </a:r>
            <a:r>
              <a:rPr lang="en-US" altLang="zh-CN" sz="2800" i="1" dirty="0">
                <a:solidFill>
                  <a:srgbClr val="006600"/>
                </a:solidFill>
                <a:cs typeface="Tahoma" panose="020B0604030504040204" pitchFamily="34" charset="0"/>
              </a:rPr>
              <a:t>k &lt; n</a:t>
            </a:r>
          </a:p>
          <a:p>
            <a:pPr algn="l"/>
            <a:r>
              <a:rPr lang="en-US" altLang="zh-CN" sz="2800" dirty="0">
                <a:cs typeface="Tahoma" panose="020B0604030504040204" pitchFamily="34" charset="0"/>
              </a:rPr>
              <a:t>  -- Prove </a:t>
            </a:r>
            <a:r>
              <a:rPr lang="en-US" altLang="zh-CN" sz="2800" i="1" dirty="0">
                <a:solidFill>
                  <a:srgbClr val="006600"/>
                </a:solidFill>
                <a:cs typeface="Tahoma" panose="020B0604030504040204" pitchFamily="34" charset="0"/>
              </a:rPr>
              <a:t>T(n) </a:t>
            </a:r>
            <a:r>
              <a:rPr lang="en-US" altLang="zh-CN" sz="2800" i="1" dirty="0">
                <a:solidFill>
                  <a:srgbClr val="006600"/>
                </a:solidFill>
              </a:rPr>
              <a:t>≤cn</a:t>
            </a:r>
            <a:r>
              <a:rPr lang="en-US" altLang="zh-CN" sz="2800" i="1" baseline="30000" dirty="0">
                <a:solidFill>
                  <a:srgbClr val="006600"/>
                </a:solidFill>
              </a:rPr>
              <a:t>3</a:t>
            </a:r>
            <a:r>
              <a:rPr lang="en-US" altLang="zh-CN" sz="2800" dirty="0"/>
              <a:t> by induction</a:t>
            </a:r>
            <a:endParaRPr lang="el-GR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5477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2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Make a good guess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" y="1531128"/>
            <a:ext cx="12660313" cy="2826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3" y="4857740"/>
            <a:ext cx="12660313" cy="314874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78593" y="1491271"/>
            <a:ext cx="12533299" cy="909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8593" y="4857740"/>
            <a:ext cx="12533299" cy="909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40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Avoiding Pitfalls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59535" y="3659189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/>
              <a:t>  -- The error is that we haven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r>
              <a:rPr lang="en-US" altLang="zh-CN" sz="2400" dirty="0"/>
              <a:t>t proved the </a:t>
            </a:r>
            <a:r>
              <a:rPr lang="en-US" altLang="zh-CN" sz="2400" dirty="0">
                <a:solidFill>
                  <a:srgbClr val="CC0000"/>
                </a:solidFill>
              </a:rPr>
              <a:t>exact form</a:t>
            </a:r>
            <a:r>
              <a:rPr lang="en-US" altLang="zh-CN" sz="2400" dirty="0"/>
              <a:t> of the inductive hypothesis </a:t>
            </a:r>
            <a:r>
              <a:rPr lang="en-US" altLang="zh-CN" sz="2400" i="1" dirty="0">
                <a:solidFill>
                  <a:srgbClr val="006600"/>
                </a:solidFill>
              </a:rPr>
              <a:t>T(n) </a:t>
            </a:r>
            <a:r>
              <a:rPr lang="el-GR" altLang="zh-CN" sz="2400" i="1" dirty="0">
                <a:solidFill>
                  <a:srgbClr val="006600"/>
                </a:solidFill>
              </a:rPr>
              <a:t>≤</a:t>
            </a:r>
            <a:r>
              <a:rPr lang="en-US" altLang="zh-CN" sz="2400" i="1" dirty="0">
                <a:solidFill>
                  <a:srgbClr val="006600"/>
                </a:solidFill>
              </a:rPr>
              <a:t> </a:t>
            </a:r>
            <a:r>
              <a:rPr lang="en-US" altLang="zh-CN" sz="2400" i="1" dirty="0" err="1">
                <a:solidFill>
                  <a:srgbClr val="006600"/>
                </a:solidFill>
              </a:rPr>
              <a:t>cn</a:t>
            </a:r>
            <a:r>
              <a:rPr lang="en-US" altLang="zh-CN" sz="2400" dirty="0"/>
              <a:t>.</a:t>
            </a:r>
            <a:endParaRPr lang="el-GR" altLang="zh-CN" sz="2400" dirty="0"/>
          </a:p>
        </p:txBody>
      </p: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457200" y="1600200"/>
            <a:ext cx="10380763" cy="1938338"/>
            <a:chOff x="288" y="1104"/>
            <a:chExt cx="5419" cy="1221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288" y="1104"/>
              <a:ext cx="5419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zh-CN" sz="2400" dirty="0"/>
                <a:t>  </a:t>
              </a:r>
              <a:r>
                <a:rPr lang="en-US" altLang="zh-CN" sz="2400" dirty="0">
                  <a:solidFill>
                    <a:srgbClr val="000066"/>
                  </a:solidFill>
                </a:rPr>
                <a:t>Be careful not to misuse asymptotic notation. For example:</a:t>
              </a:r>
            </a:p>
            <a:p>
              <a:pPr algn="l"/>
              <a:r>
                <a:rPr lang="en-US" altLang="zh-CN" sz="2400" dirty="0"/>
                <a:t>  -- We can </a:t>
              </a:r>
              <a:r>
                <a:rPr lang="en-US" altLang="zh-CN" sz="2400" dirty="0">
                  <a:solidFill>
                    <a:srgbClr val="CC0000"/>
                  </a:solidFill>
                </a:rPr>
                <a:t>falsely</a:t>
              </a:r>
              <a:r>
                <a:rPr lang="en-US" altLang="zh-CN" sz="2400" dirty="0"/>
                <a:t> prove </a:t>
              </a:r>
              <a:r>
                <a:rPr lang="en-US" altLang="zh-CN" sz="2400" i="1" dirty="0">
                  <a:solidFill>
                    <a:srgbClr val="006600"/>
                  </a:solidFill>
                </a:rPr>
                <a:t>T(n) = O(n)</a:t>
              </a:r>
              <a:r>
                <a:rPr lang="en-US" altLang="zh-CN" sz="2400" dirty="0"/>
                <a:t> by guessing </a:t>
              </a:r>
              <a:r>
                <a:rPr lang="en-US" altLang="zh-CN" sz="2400" i="1" dirty="0">
                  <a:solidFill>
                    <a:srgbClr val="006600"/>
                  </a:solidFill>
                </a:rPr>
                <a:t>T(n) ≤</a:t>
              </a:r>
              <a:r>
                <a:rPr lang="en-US" altLang="zh-CN" sz="2400" i="1" dirty="0" err="1">
                  <a:solidFill>
                    <a:srgbClr val="006600"/>
                  </a:solidFill>
                </a:rPr>
                <a:t>cn</a:t>
              </a:r>
              <a:r>
                <a:rPr lang="en-US" altLang="zh-CN" sz="2400" dirty="0"/>
                <a:t> for T(n) = 2T(            ) + n</a:t>
              </a:r>
            </a:p>
            <a:p>
              <a:pPr algn="l"/>
              <a:r>
                <a:rPr lang="en-US" altLang="zh-CN" sz="2400" dirty="0"/>
                <a:t>          T(n) ≤ 2c           + n</a:t>
              </a:r>
            </a:p>
            <a:p>
              <a:pPr algn="l"/>
              <a:r>
                <a:rPr lang="en-US" altLang="zh-CN" sz="2400" dirty="0"/>
                <a:t>                 ≤ </a:t>
              </a:r>
              <a:r>
                <a:rPr lang="en-US" altLang="zh-CN" sz="2400" dirty="0" err="1"/>
                <a:t>cn</a:t>
              </a:r>
              <a:r>
                <a:rPr lang="en-US" altLang="zh-CN" sz="2400" dirty="0"/>
                <a:t> + n</a:t>
              </a:r>
            </a:p>
            <a:p>
              <a:pPr algn="l"/>
              <a:r>
                <a:rPr lang="en-US" altLang="zh-CN" sz="2400" dirty="0"/>
                <a:t>                 = O(n)</a:t>
              </a:r>
            </a:p>
          </p:txBody>
        </p:sp>
        <p:graphicFrame>
          <p:nvGraphicFramePr>
            <p:cNvPr id="2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1913437"/>
                </p:ext>
              </p:extLst>
            </p:nvPr>
          </p:nvGraphicFramePr>
          <p:xfrm>
            <a:off x="4810" y="1383"/>
            <a:ext cx="41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公式" r:id="rId4" imgW="406080" imgH="228600" progId="Equation.3">
                    <p:embed/>
                  </p:oleObj>
                </mc:Choice>
                <mc:Fallback>
                  <p:oleObj name="公式" r:id="rId4" imgW="406080" imgH="228600" progId="Equation.3">
                    <p:embed/>
                    <p:pic>
                      <p:nvPicPr>
                        <p:cNvPr id="573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383"/>
                          <a:ext cx="41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3698035" y="3141663"/>
            <a:ext cx="2019300" cy="396875"/>
            <a:chOff x="2273" y="2539"/>
            <a:chExt cx="1272" cy="250"/>
          </a:xfrm>
        </p:grpSpPr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949" y="2539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Wrong</a:t>
              </a: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H="1">
              <a:off x="2273" y="264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2253F6C9-7768-4524-94F4-FC077B1EF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936769"/>
              </p:ext>
            </p:extLst>
          </p:nvPr>
        </p:nvGraphicFramePr>
        <p:xfrm>
          <a:off x="2302847" y="2411413"/>
          <a:ext cx="79115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公式" r:id="rId4" imgW="406080" imgH="228600" progId="Equation.3">
                  <p:embed/>
                </p:oleObj>
              </mc:Choice>
              <mc:Fallback>
                <p:oleObj name="公式" r:id="rId4" imgW="406080" imgH="22860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847" y="2411413"/>
                        <a:ext cx="79115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F8B9A370-6C4B-45ED-A2D1-1BF33C4CB0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4244416"/>
            <a:ext cx="7296150" cy="51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Changing Variables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dirty="0">
                <a:solidFill>
                  <a:srgbClr val="000066"/>
                </a:solidFill>
              </a:rPr>
              <a:t>  Use algebraic manipulation to make an unknown recurrence similar to what you have seen before.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457200" y="2390775"/>
            <a:ext cx="8305800" cy="504825"/>
            <a:chOff x="288" y="1506"/>
            <a:chExt cx="5232" cy="318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88" y="1536"/>
              <a:ext cx="5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400" dirty="0"/>
                <a:t>  -- Consider T(</a:t>
              </a:r>
              <a:r>
                <a:rPr lang="en-US" altLang="zh-CN" sz="2400" i="1" dirty="0"/>
                <a:t>n</a:t>
              </a:r>
              <a:r>
                <a:rPr lang="en-US" altLang="zh-CN" sz="2400" dirty="0"/>
                <a:t>) = 2T(      ) + </a:t>
              </a:r>
              <a:r>
                <a:rPr lang="en-US" altLang="zh-CN" sz="2400" dirty="0" err="1"/>
                <a:t>lg</a:t>
              </a:r>
              <a:r>
                <a:rPr lang="en-US" altLang="zh-CN" sz="2400" i="1" dirty="0" err="1"/>
                <a:t>n</a:t>
              </a:r>
              <a:r>
                <a:rPr lang="en-US" altLang="zh-CN" sz="2400" dirty="0"/>
                <a:t>,</a:t>
              </a:r>
              <a:endParaRPr lang="el-GR" altLang="zh-CN" sz="2400" dirty="0"/>
            </a:p>
          </p:txBody>
        </p:sp>
        <p:graphicFrame>
          <p:nvGraphicFramePr>
            <p:cNvPr id="1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09598"/>
                </p:ext>
              </p:extLst>
            </p:nvPr>
          </p:nvGraphicFramePr>
          <p:xfrm>
            <a:off x="1998" y="1506"/>
            <a:ext cx="3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8" name="公式" r:id="rId4" imgW="241200" imgH="215640" progId="Equation.3">
                    <p:embed/>
                  </p:oleObj>
                </mc:Choice>
                <mc:Fallback>
                  <p:oleObj name="公式" r:id="rId4" imgW="241200" imgH="215640" progId="Equation.3">
                    <p:embed/>
                    <p:pic>
                      <p:nvPicPr>
                        <p:cNvPr id="5837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1506"/>
                          <a:ext cx="3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57200" y="3048000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/>
              <a:t>  -- Rename </a:t>
            </a:r>
            <a:r>
              <a:rPr lang="en-US" altLang="zh-CN" sz="2400" i="1" dirty="0"/>
              <a:t>m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lg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and we have</a:t>
            </a:r>
          </a:p>
          <a:p>
            <a:pPr algn="l"/>
            <a:r>
              <a:rPr lang="en-US" altLang="zh-CN" sz="2400" dirty="0"/>
              <a:t>     T(2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) = 2T(2</a:t>
            </a:r>
            <a:r>
              <a:rPr lang="en-US" altLang="zh-CN" sz="2400" i="1" baseline="30000" dirty="0"/>
              <a:t>m</a:t>
            </a:r>
            <a:r>
              <a:rPr lang="en-US" altLang="zh-CN" sz="2400" baseline="30000" dirty="0"/>
              <a:t>/2</a:t>
            </a:r>
            <a:r>
              <a:rPr lang="en-US" altLang="zh-CN" sz="2400" dirty="0"/>
              <a:t>) + </a:t>
            </a:r>
            <a:r>
              <a:rPr lang="en-US" altLang="zh-CN" sz="2400" i="1" dirty="0"/>
              <a:t>m</a:t>
            </a:r>
            <a:r>
              <a:rPr lang="en-US" altLang="zh-CN" sz="2400" dirty="0"/>
              <a:t>.</a:t>
            </a:r>
            <a:endParaRPr lang="el-GR" altLang="zh-CN" sz="2400" dirty="0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57200" y="4038600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/>
              <a:t>  -- Set S(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= T(2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) and we have</a:t>
            </a:r>
          </a:p>
          <a:p>
            <a:pPr algn="l"/>
            <a:r>
              <a:rPr lang="en-US" altLang="zh-CN" sz="2400" dirty="0"/>
              <a:t>     S(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= 2S(</a:t>
            </a:r>
            <a:r>
              <a:rPr lang="en-US" altLang="zh-CN" sz="2400" i="1" dirty="0"/>
              <a:t>m</a:t>
            </a:r>
            <a:r>
              <a:rPr lang="en-US" altLang="zh-CN" sz="2400" dirty="0"/>
              <a:t>/2) +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 S(</a:t>
            </a:r>
            <a:r>
              <a:rPr lang="en-US" altLang="zh-CN" sz="2400" i="1" dirty="0">
                <a:sym typeface="Wingdings" panose="05000000000000000000" pitchFamily="2" charset="2"/>
              </a:rPr>
              <a:t>m</a:t>
            </a:r>
            <a:r>
              <a:rPr lang="en-US" altLang="zh-CN" sz="2400" dirty="0">
                <a:sym typeface="Wingdings" panose="05000000000000000000" pitchFamily="2" charset="2"/>
              </a:rPr>
              <a:t>) = O(</a:t>
            </a:r>
            <a:r>
              <a:rPr lang="en-US" altLang="zh-CN" sz="2400" i="1" dirty="0" err="1">
                <a:sym typeface="Wingdings" panose="05000000000000000000" pitchFamily="2" charset="2"/>
              </a:rPr>
              <a:t>m</a:t>
            </a:r>
            <a:r>
              <a:rPr lang="en-US" altLang="zh-CN" sz="2400" dirty="0" err="1">
                <a:sym typeface="Wingdings" panose="05000000000000000000" pitchFamily="2" charset="2"/>
              </a:rPr>
              <a:t>lg</a:t>
            </a:r>
            <a:r>
              <a:rPr lang="en-US" altLang="zh-CN" sz="2400" i="1" dirty="0" err="1">
                <a:sym typeface="Wingdings" panose="05000000000000000000" pitchFamily="2" charset="2"/>
              </a:rPr>
              <a:t>m</a:t>
            </a:r>
            <a:r>
              <a:rPr lang="en-US" altLang="zh-CN" sz="2400" dirty="0">
                <a:sym typeface="Wingdings" panose="05000000000000000000" pitchFamily="2" charset="2"/>
              </a:rPr>
              <a:t>)</a:t>
            </a:r>
            <a:endParaRPr lang="el-GR" altLang="zh-CN" sz="2400" dirty="0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57200" y="5181600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/>
              <a:t>  -- Changing back from S(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to T(</a:t>
            </a:r>
            <a:r>
              <a:rPr lang="en-US" altLang="zh-CN" sz="2400" i="1" dirty="0"/>
              <a:t>n</a:t>
            </a:r>
            <a:r>
              <a:rPr lang="en-US" altLang="zh-CN" sz="2400" dirty="0"/>
              <a:t>), we have</a:t>
            </a:r>
          </a:p>
          <a:p>
            <a:pPr algn="l"/>
            <a:r>
              <a:rPr lang="en-US" altLang="zh-CN" sz="2400" dirty="0"/>
              <a:t>     T(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= T(2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) = S(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= O(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lg</a:t>
            </a:r>
            <a:r>
              <a:rPr lang="en-US" altLang="zh-CN" sz="2400" i="1" dirty="0" err="1"/>
              <a:t>m</a:t>
            </a:r>
            <a:r>
              <a:rPr lang="en-US" altLang="zh-CN" sz="2400" dirty="0"/>
              <a:t>) = O(</a:t>
            </a:r>
            <a:r>
              <a:rPr lang="en-US" altLang="zh-CN" sz="2400" dirty="0" err="1"/>
              <a:t>lg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lglg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</a:t>
            </a:r>
            <a:endParaRPr lang="el-GR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5384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4.4  Recursion - tree method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66542" y="1195172"/>
            <a:ext cx="100898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altLang="zh-CN" sz="2800" dirty="0">
                <a:solidFill>
                  <a:srgbClr val="000066"/>
                </a:solidFill>
              </a:rPr>
              <a:t>  A recursion tree models the costs (time) of a recursive execution of an algorithm.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066543" y="2047652"/>
            <a:ext cx="100898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altLang="zh-CN" sz="2800" dirty="0">
                <a:solidFill>
                  <a:srgbClr val="000066"/>
                </a:solidFill>
              </a:rPr>
              <a:t> The recursion tree method is good for generating guesses for the substitution method.</a:t>
            </a:r>
            <a:endParaRPr lang="el-GR" altLang="zh-CN" sz="2800" dirty="0">
              <a:solidFill>
                <a:srgbClr val="000066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66543" y="2919180"/>
            <a:ext cx="100898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altLang="zh-CN" sz="2800" dirty="0">
                <a:solidFill>
                  <a:srgbClr val="000066"/>
                </a:solidFill>
              </a:rPr>
              <a:t>  the recursion-tree method can be unreliable, just like any method that uses ellipsis (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dirty="0">
                <a:solidFill>
                  <a:srgbClr val="000066"/>
                </a:solidFill>
              </a:rPr>
              <a:t>).</a:t>
            </a:r>
            <a:endParaRPr lang="el-GR" altLang="zh-CN" sz="2800" dirty="0">
              <a:solidFill>
                <a:srgbClr val="000066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66543" y="3819284"/>
            <a:ext cx="1008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en-US" altLang="zh-CN" sz="2800" dirty="0">
                <a:solidFill>
                  <a:srgbClr val="000066"/>
                </a:solidFill>
              </a:rPr>
              <a:t>  The recursion-tree method promotes intuition, however.</a:t>
            </a:r>
            <a:endParaRPr lang="el-GR" altLang="zh-CN" sz="2800" dirty="0">
              <a:solidFill>
                <a:srgbClr val="00006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342504"/>
            <a:ext cx="12358687" cy="52380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2900" y="4342504"/>
            <a:ext cx="12358687" cy="1724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2900" y="6135217"/>
            <a:ext cx="12358687" cy="808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2900" y="7451228"/>
            <a:ext cx="12358687" cy="2129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The Construction of a Recursion Tree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51470" y="136954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dirty="0">
                <a:solidFill>
                  <a:srgbClr val="000066"/>
                </a:solidFill>
              </a:rPr>
              <a:t>  Solve </a:t>
            </a:r>
            <a:r>
              <a:rPr lang="en-US" altLang="zh-CN" sz="2400" i="1" dirty="0">
                <a:solidFill>
                  <a:srgbClr val="006600"/>
                </a:solidFill>
              </a:rPr>
              <a:t>T(n) = 3T(n/4) + </a:t>
            </a:r>
            <a:r>
              <a:rPr lang="el-GR" altLang="zh-CN" sz="2400" i="1" dirty="0">
                <a:solidFill>
                  <a:srgbClr val="006600"/>
                </a:solidFill>
                <a:cs typeface="Tahoma" panose="020B0604030504040204" pitchFamily="34" charset="0"/>
              </a:rPr>
              <a:t>Θ</a:t>
            </a:r>
            <a:r>
              <a:rPr lang="en-US" altLang="zh-CN" sz="2400" i="1" dirty="0">
                <a:solidFill>
                  <a:srgbClr val="006600"/>
                </a:solidFill>
                <a:cs typeface="Tahoma" panose="020B0604030504040204" pitchFamily="34" charset="0"/>
              </a:rPr>
              <a:t>(n</a:t>
            </a:r>
            <a:r>
              <a:rPr lang="en-US" altLang="zh-CN" sz="2400" i="1" baseline="30000" dirty="0">
                <a:solidFill>
                  <a:srgbClr val="006600"/>
                </a:solidFill>
                <a:cs typeface="Tahoma" panose="020B0604030504040204" pitchFamily="34" charset="0"/>
              </a:rPr>
              <a:t>2</a:t>
            </a:r>
            <a:r>
              <a:rPr lang="en-US" altLang="zh-CN" sz="2400" i="1" dirty="0">
                <a:solidFill>
                  <a:srgbClr val="006600"/>
                </a:solidFill>
                <a:cs typeface="Tahoma" panose="020B0604030504040204" pitchFamily="34" charset="0"/>
              </a:rPr>
              <a:t>)</a:t>
            </a:r>
            <a:r>
              <a:rPr lang="en-US" altLang="zh-CN" sz="2400" dirty="0">
                <a:solidFill>
                  <a:srgbClr val="000066"/>
                </a:solidFill>
                <a:cs typeface="Tahoma" panose="020B0604030504040204" pitchFamily="34" charset="0"/>
              </a:rPr>
              <a:t>, we have</a:t>
            </a:r>
            <a:endParaRPr lang="el-GR" altLang="zh-CN" sz="2400" dirty="0">
              <a:solidFill>
                <a:srgbClr val="000066"/>
              </a:solidFill>
              <a:cs typeface="Tahoma" panose="020B0604030504040204" pitchFamily="34" charset="0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270" y="2131540"/>
            <a:ext cx="6191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97" y="3393989"/>
            <a:ext cx="25812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3" y="5763654"/>
            <a:ext cx="6392863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8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Construction of Recursion Tree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233917" y="6215934"/>
            <a:ext cx="9870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 The fully expanded tree has lg</a:t>
            </a:r>
            <a:r>
              <a:rPr lang="en-US" altLang="zh-CN" sz="2800" baseline="-25000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n+1 levels, i.e., it has height lg</a:t>
            </a:r>
            <a:r>
              <a:rPr lang="en-US" altLang="zh-CN" sz="2800" baseline="-25000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endParaRPr lang="el-GR" altLang="zh-CN" sz="2800" dirty="0">
              <a:solidFill>
                <a:srgbClr val="000066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17" y="1195172"/>
            <a:ext cx="7856537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8595583" y="1211371"/>
            <a:ext cx="1016000" cy="4038600"/>
            <a:chOff x="3840" y="720"/>
            <a:chExt cx="640" cy="2208"/>
          </a:xfrm>
        </p:grpSpPr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4128" y="720"/>
              <a:ext cx="0" cy="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840" y="1824"/>
              <a:ext cx="6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1" dirty="0"/>
                <a:t>log</a:t>
              </a:r>
              <a:r>
                <a:rPr lang="en-US" altLang="zh-CN" sz="2400" b="1" baseline="-25000" dirty="0"/>
                <a:t>4</a:t>
              </a:r>
              <a:r>
                <a:rPr lang="en-US" altLang="zh-CN" sz="2400" b="1" dirty="0"/>
                <a:t>n+1</a:t>
              </a:r>
            </a:p>
          </p:txBody>
        </p:sp>
      </p:grp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9204754" y="1233462"/>
            <a:ext cx="101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 dirty="0"/>
              <a:t>cn</a:t>
            </a:r>
            <a:r>
              <a:rPr lang="en-US" altLang="zh-CN" b="1" baseline="30000" dirty="0"/>
              <a:t>2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423454" y="1471397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185454" y="2185772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709454" y="2947772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81913"/>
              </p:ext>
            </p:extLst>
          </p:nvPr>
        </p:nvGraphicFramePr>
        <p:xfrm>
          <a:off x="9238092" y="1819060"/>
          <a:ext cx="685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公式" r:id="rId5" imgW="431640" imgH="393480" progId="Equation.3">
                  <p:embed/>
                </p:oleObj>
              </mc:Choice>
              <mc:Fallback>
                <p:oleObj name="公式" r:id="rId5" imgW="431640" imgH="393480" progId="Equation.3">
                  <p:embed/>
                  <p:pic>
                    <p:nvPicPr>
                      <p:cNvPr id="737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8092" y="1819060"/>
                        <a:ext cx="6858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89544"/>
              </p:ext>
            </p:extLst>
          </p:nvPr>
        </p:nvGraphicFramePr>
        <p:xfrm>
          <a:off x="9206342" y="2506447"/>
          <a:ext cx="9874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公式" r:id="rId7" imgW="622080" imgH="469800" progId="Equation.3">
                  <p:embed/>
                </p:oleObj>
              </mc:Choice>
              <mc:Fallback>
                <p:oleObj name="公式" r:id="rId7" imgW="622080" imgH="469800" progId="Equation.3">
                  <p:embed/>
                  <p:pic>
                    <p:nvPicPr>
                      <p:cNvPr id="737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6342" y="2506447"/>
                        <a:ext cx="9874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4"/>
          <p:cNvSpPr>
            <a:spLocks/>
          </p:cNvSpPr>
          <p:nvPr/>
        </p:nvSpPr>
        <p:spPr bwMode="auto">
          <a:xfrm rot="5400000" flipH="1">
            <a:off x="5089954" y="1766672"/>
            <a:ext cx="228600" cy="73152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50192"/>
              </p:ext>
            </p:extLst>
          </p:nvPr>
        </p:nvGraphicFramePr>
        <p:xfrm>
          <a:off x="9217454" y="4897222"/>
          <a:ext cx="1054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公式" r:id="rId9" imgW="583920" imgH="228600" progId="Equation.3">
                  <p:embed/>
                </p:oleObj>
              </mc:Choice>
              <mc:Fallback>
                <p:oleObj name="公式" r:id="rId9" imgW="583920" imgH="228600" progId="Equation.3">
                  <p:embed/>
                  <p:pic>
                    <p:nvPicPr>
                      <p:cNvPr id="737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454" y="4897222"/>
                        <a:ext cx="10541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295990"/>
              </p:ext>
            </p:extLst>
          </p:nvPr>
        </p:nvGraphicFramePr>
        <p:xfrm>
          <a:off x="4594654" y="5629060"/>
          <a:ext cx="14208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公式" r:id="rId11" imgW="787320" imgH="203040" progId="Equation.3">
                  <p:embed/>
                </p:oleObj>
              </mc:Choice>
              <mc:Fallback>
                <p:oleObj name="公式" r:id="rId11" imgW="787320" imgH="203040" progId="Equation.3">
                  <p:embed/>
                  <p:pic>
                    <p:nvPicPr>
                      <p:cNvPr id="7375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654" y="5629060"/>
                        <a:ext cx="14208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8176054" y="5386172"/>
            <a:ext cx="190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CC0000"/>
                </a:solidFill>
              </a:rPr>
              <a:t>Geometric series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904592" y="5717960"/>
            <a:ext cx="1690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</a:rPr>
              <a:t>Total: O(n</a:t>
            </a:r>
            <a:r>
              <a:rPr lang="en-US" altLang="zh-CN" b="1" baseline="30000">
                <a:solidFill>
                  <a:srgbClr val="006600"/>
                </a:solidFill>
              </a:rPr>
              <a:t>2</a:t>
            </a:r>
            <a:r>
              <a:rPr lang="en-US" altLang="zh-CN" b="1">
                <a:solidFill>
                  <a:srgbClr val="006600"/>
                </a:solidFill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3748" y="6823818"/>
            <a:ext cx="9834557" cy="28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Construction of Recursion Tree</a:t>
            </a:r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17" y="1195172"/>
            <a:ext cx="7856537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8633254" y="1195172"/>
            <a:ext cx="1016000" cy="4038600"/>
            <a:chOff x="3840" y="720"/>
            <a:chExt cx="640" cy="2208"/>
          </a:xfrm>
        </p:grpSpPr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4128" y="720"/>
              <a:ext cx="0" cy="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840" y="1824"/>
              <a:ext cx="6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b="1" dirty="0"/>
                <a:t>log</a:t>
              </a:r>
              <a:r>
                <a:rPr lang="en-US" altLang="zh-CN" sz="2400" b="1" baseline="-25000" dirty="0"/>
                <a:t>4</a:t>
              </a:r>
              <a:r>
                <a:rPr lang="en-US" altLang="zh-CN" sz="2400" b="1" dirty="0"/>
                <a:t>n+1</a:t>
              </a:r>
            </a:p>
          </p:txBody>
        </p:sp>
      </p:grp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9119029" y="1271372"/>
            <a:ext cx="101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 dirty="0"/>
              <a:t>cn</a:t>
            </a:r>
            <a:r>
              <a:rPr lang="en-US" altLang="zh-CN" b="1" baseline="30000" dirty="0"/>
              <a:t>2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423454" y="1471397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185454" y="2185772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709454" y="2947772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976466"/>
              </p:ext>
            </p:extLst>
          </p:nvPr>
        </p:nvGraphicFramePr>
        <p:xfrm>
          <a:off x="9219042" y="1819060"/>
          <a:ext cx="685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公式" r:id="rId5" imgW="431640" imgH="393480" progId="Equation.3">
                  <p:embed/>
                </p:oleObj>
              </mc:Choice>
              <mc:Fallback>
                <p:oleObj name="公式" r:id="rId5" imgW="431640" imgH="393480" progId="Equation.3">
                  <p:embed/>
                  <p:pic>
                    <p:nvPicPr>
                      <p:cNvPr id="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9042" y="1819060"/>
                        <a:ext cx="6858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91327"/>
              </p:ext>
            </p:extLst>
          </p:nvPr>
        </p:nvGraphicFramePr>
        <p:xfrm>
          <a:off x="9158717" y="2506447"/>
          <a:ext cx="9874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公式" r:id="rId7" imgW="622080" imgH="469800" progId="Equation.3">
                  <p:embed/>
                </p:oleObj>
              </mc:Choice>
              <mc:Fallback>
                <p:oleObj name="公式" r:id="rId7" imgW="622080" imgH="469800" progId="Equation.3">
                  <p:embed/>
                  <p:pic>
                    <p:nvPicPr>
                      <p:cNvPr id="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8717" y="2506447"/>
                        <a:ext cx="9874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4"/>
          <p:cNvSpPr>
            <a:spLocks/>
          </p:cNvSpPr>
          <p:nvPr/>
        </p:nvSpPr>
        <p:spPr bwMode="auto">
          <a:xfrm rot="5400000" flipH="1">
            <a:off x="5089954" y="1766672"/>
            <a:ext cx="228600" cy="73152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073212"/>
              </p:ext>
            </p:extLst>
          </p:nvPr>
        </p:nvGraphicFramePr>
        <p:xfrm>
          <a:off x="9198404" y="4897222"/>
          <a:ext cx="1054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公式" r:id="rId9" imgW="583920" imgH="228600" progId="Equation.3">
                  <p:embed/>
                </p:oleObj>
              </mc:Choice>
              <mc:Fallback>
                <p:oleObj name="公式" r:id="rId9" imgW="583920" imgH="228600" progId="Equation.3">
                  <p:embed/>
                  <p:pic>
                    <p:nvPicPr>
                      <p:cNvPr id="2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8404" y="4897222"/>
                        <a:ext cx="10541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4594654" y="5629060"/>
          <a:ext cx="14208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公式" r:id="rId11" imgW="787320" imgH="203040" progId="Equation.3">
                  <p:embed/>
                </p:oleObj>
              </mc:Choice>
              <mc:Fallback>
                <p:oleObj name="公式" r:id="rId11" imgW="787320" imgH="203040" progId="Equation.3">
                  <p:embed/>
                  <p:pic>
                    <p:nvPicPr>
                      <p:cNvPr id="2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654" y="5629060"/>
                        <a:ext cx="14208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8176054" y="5386172"/>
            <a:ext cx="190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CC0000"/>
                </a:solidFill>
              </a:rPr>
              <a:t>Geometric series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904592" y="5717960"/>
            <a:ext cx="1690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</a:rPr>
              <a:t>Total: O(n</a:t>
            </a:r>
            <a:r>
              <a:rPr lang="en-US" altLang="zh-CN" b="1" baseline="30000">
                <a:solidFill>
                  <a:srgbClr val="006600"/>
                </a:solidFill>
              </a:rPr>
              <a:t>2</a:t>
            </a:r>
            <a:r>
              <a:rPr lang="en-US" altLang="zh-CN" b="1">
                <a:solidFill>
                  <a:srgbClr val="006600"/>
                </a:solidFill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20" y="6114835"/>
            <a:ext cx="7828451" cy="22523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90320" y="6048707"/>
            <a:ext cx="4858908" cy="36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2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Construction of Recursion Tree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8" y="1038008"/>
            <a:ext cx="8716961" cy="56371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406" y="6608412"/>
            <a:ext cx="7595394" cy="31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6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4.5   Master Method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825500" y="1297533"/>
            <a:ext cx="1100911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dirty="0">
                <a:solidFill>
                  <a:srgbClr val="000066"/>
                </a:solidFill>
              </a:rPr>
              <a:t>  It provides a 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800" dirty="0">
                <a:solidFill>
                  <a:srgbClr val="000066"/>
                </a:solidFill>
              </a:rPr>
              <a:t>cookbook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800" dirty="0">
                <a:solidFill>
                  <a:srgbClr val="000066"/>
                </a:solidFill>
              </a:rPr>
              <a:t> method for solving recurrences of the form:</a:t>
            </a:r>
          </a:p>
          <a:p>
            <a:pPr algn="l"/>
            <a:r>
              <a:rPr lang="en-US" altLang="zh-CN" sz="2800" dirty="0">
                <a:solidFill>
                  <a:srgbClr val="000066"/>
                </a:solidFill>
              </a:rPr>
              <a:t>                 </a:t>
            </a:r>
            <a:r>
              <a:rPr lang="en-US" altLang="zh-CN" sz="2800" i="1" dirty="0">
                <a:solidFill>
                  <a:srgbClr val="006600"/>
                </a:solidFill>
              </a:rPr>
              <a:t>T(n) = a T(n/b) + f(n)</a:t>
            </a:r>
          </a:p>
          <a:p>
            <a:pPr algn="l"/>
            <a:r>
              <a:rPr lang="en-US" altLang="zh-CN" sz="2800" dirty="0">
                <a:solidFill>
                  <a:srgbClr val="000066"/>
                </a:solidFill>
              </a:rPr>
              <a:t>Where </a:t>
            </a:r>
            <a:r>
              <a:rPr lang="en-US" altLang="zh-CN" sz="2800" i="1" dirty="0">
                <a:solidFill>
                  <a:srgbClr val="006600"/>
                </a:solidFill>
              </a:rPr>
              <a:t>a ≥ 1</a:t>
            </a:r>
            <a:r>
              <a:rPr lang="en-US" altLang="zh-CN" sz="2800" dirty="0">
                <a:solidFill>
                  <a:srgbClr val="000066"/>
                </a:solidFill>
              </a:rPr>
              <a:t> and </a:t>
            </a:r>
            <a:r>
              <a:rPr lang="en-US" altLang="zh-CN" sz="2800" i="1" dirty="0">
                <a:solidFill>
                  <a:srgbClr val="006600"/>
                </a:solidFill>
              </a:rPr>
              <a:t>b &gt; 1</a:t>
            </a:r>
            <a:r>
              <a:rPr lang="en-US" altLang="zh-CN" sz="2800" dirty="0">
                <a:solidFill>
                  <a:srgbClr val="000066"/>
                </a:solidFill>
              </a:rPr>
              <a:t> are constants and </a:t>
            </a:r>
            <a:r>
              <a:rPr lang="en-US" altLang="zh-CN" sz="2800" i="1" dirty="0">
                <a:solidFill>
                  <a:srgbClr val="006600"/>
                </a:solidFill>
              </a:rPr>
              <a:t>f(n)</a:t>
            </a:r>
            <a:r>
              <a:rPr lang="en-US" altLang="zh-CN" sz="2800" dirty="0">
                <a:solidFill>
                  <a:srgbClr val="000066"/>
                </a:solidFill>
              </a:rPr>
              <a:t> is an asymptotically positive function.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8" y="3545106"/>
            <a:ext cx="12257697" cy="26120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363" y="1729224"/>
            <a:ext cx="8191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37" y="954399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55006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0" dirty="0">
                <a:latin typeface="Arial"/>
                <a:cs typeface="Arial"/>
              </a:rPr>
              <a:t>Chapter </a:t>
            </a:r>
            <a:r>
              <a:rPr lang="en-US" altLang="zh-CN" sz="2800" b="0" spc="-20" dirty="0">
                <a:latin typeface="Arial"/>
                <a:cs typeface="Arial"/>
              </a:rPr>
              <a:t>4</a:t>
            </a:r>
            <a:r>
              <a:rPr lang="en-US" sz="2800" b="0" spc="-20" dirty="0">
                <a:latin typeface="Arial"/>
                <a:cs typeface="Arial"/>
              </a:rPr>
              <a:t>  Divide-and-Conquer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3637" y="2800353"/>
            <a:ext cx="10827838" cy="6775450"/>
            <a:chOff x="1879608" y="2119312"/>
            <a:chExt cx="8569324" cy="57277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657732" y="2576512"/>
              <a:ext cx="2514600" cy="685800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5000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Problem(size n)</a:t>
              </a:r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879608" y="3033712"/>
              <a:ext cx="549275" cy="3886200"/>
              <a:chOff x="704" y="1584"/>
              <a:chExt cx="346" cy="1632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768" y="1584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704" y="2131"/>
                <a:ext cx="346" cy="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Combine</a:t>
                </a:r>
              </a:p>
            </p:txBody>
          </p:sp>
        </p:grp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9763132" y="2957512"/>
              <a:ext cx="76200" cy="4038600"/>
            </a:xfrm>
            <a:prstGeom prst="rightBracket">
              <a:avLst>
                <a:gd name="adj" fmla="val 441667"/>
              </a:avLst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3667132" y="3262315"/>
              <a:ext cx="4876800" cy="1143002"/>
              <a:chOff x="1248" y="1344"/>
              <a:chExt cx="3072" cy="720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624" cy="384"/>
              </a:xfrm>
              <a:prstGeom prst="rect">
                <a:avLst/>
              </a:prstGeom>
              <a:gradFill rotWithShape="0">
                <a:gsLst>
                  <a:gs pos="0">
                    <a:srgbClr val="FFCC99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1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624" cy="384"/>
              </a:xfrm>
              <a:prstGeom prst="rect">
                <a:avLst/>
              </a:prstGeom>
              <a:gradFill rotWithShape="0">
                <a:gsLst>
                  <a:gs pos="0">
                    <a:srgbClr val="FFCC99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2</a:t>
                </a: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624" cy="384"/>
              </a:xfrm>
              <a:prstGeom prst="rect">
                <a:avLst/>
              </a:prstGeom>
              <a:gradFill rotWithShape="0">
                <a:gsLst>
                  <a:gs pos="0">
                    <a:srgbClr val="FFCC99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k</a:t>
                </a: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196" y="1648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…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cxnSp>
            <p:nvCxnSpPr>
              <p:cNvPr id="18" name="AutoShape 14"/>
              <p:cNvCxnSpPr>
                <a:cxnSpLocks noChangeShapeType="1"/>
                <a:stCxn id="8" idx="2"/>
                <a:endCxn id="14" idx="0"/>
              </p:cNvCxnSpPr>
              <p:nvPr/>
            </p:nvCxnSpPr>
            <p:spPr bwMode="auto">
              <a:xfrm flipH="1">
                <a:off x="1560" y="1344"/>
                <a:ext cx="1185" cy="336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5"/>
              <p:cNvCxnSpPr>
                <a:cxnSpLocks noChangeShapeType="1"/>
                <a:stCxn id="8" idx="2"/>
                <a:endCxn id="15" idx="0"/>
              </p:cNvCxnSpPr>
              <p:nvPr/>
            </p:nvCxnSpPr>
            <p:spPr bwMode="auto">
              <a:xfrm flipH="1">
                <a:off x="2664" y="1344"/>
                <a:ext cx="81" cy="336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stCxn id="8" idx="2"/>
                <a:endCxn id="16" idx="0"/>
              </p:cNvCxnSpPr>
              <p:nvPr/>
            </p:nvCxnSpPr>
            <p:spPr bwMode="auto">
              <a:xfrm>
                <a:off x="2745" y="1344"/>
                <a:ext cx="1263" cy="336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" name="Group 17"/>
            <p:cNvGrpSpPr>
              <a:grpSpLocks/>
            </p:cNvGrpSpPr>
            <p:nvPr/>
          </p:nvGrpSpPr>
          <p:grpSpPr bwMode="auto">
            <a:xfrm>
              <a:off x="2371732" y="4405318"/>
              <a:ext cx="7296150" cy="1204915"/>
              <a:chOff x="432" y="2064"/>
              <a:chExt cx="4596" cy="759"/>
            </a:xfrm>
          </p:grpSpPr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432" y="2439"/>
                <a:ext cx="499" cy="384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50000">
                    <a:srgbClr val="FFFFFF"/>
                  </a:gs>
                  <a:gs pos="100000">
                    <a:srgbClr val="FFFF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11</a:t>
                </a: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008" y="2439"/>
                <a:ext cx="499" cy="384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50000">
                    <a:srgbClr val="FFFFFF"/>
                  </a:gs>
                  <a:gs pos="100000">
                    <a:srgbClr val="FFFF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12</a:t>
                </a: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920" y="2439"/>
                <a:ext cx="499" cy="384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50000">
                    <a:srgbClr val="FFFFFF"/>
                  </a:gs>
                  <a:gs pos="100000">
                    <a:srgbClr val="FFFF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1k</a:t>
                </a:r>
              </a:p>
            </p:txBody>
          </p: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1584" y="248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…</a:t>
                </a:r>
                <a:endPara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cxnSp>
            <p:nvCxnSpPr>
              <p:cNvPr id="26" name="AutoShape 22"/>
              <p:cNvCxnSpPr>
                <a:cxnSpLocks noChangeShapeType="1"/>
                <a:stCxn id="14" idx="2"/>
                <a:endCxn id="22" idx="0"/>
              </p:cNvCxnSpPr>
              <p:nvPr/>
            </p:nvCxnSpPr>
            <p:spPr bwMode="auto">
              <a:xfrm flipH="1">
                <a:off x="682" y="2064"/>
                <a:ext cx="959" cy="375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AutoShape 23"/>
              <p:cNvCxnSpPr>
                <a:cxnSpLocks noChangeShapeType="1"/>
                <a:stCxn id="14" idx="2"/>
                <a:endCxn id="23" idx="0"/>
              </p:cNvCxnSpPr>
              <p:nvPr/>
            </p:nvCxnSpPr>
            <p:spPr bwMode="auto">
              <a:xfrm flipH="1">
                <a:off x="1258" y="2064"/>
                <a:ext cx="383" cy="375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24"/>
              <p:cNvCxnSpPr>
                <a:cxnSpLocks noChangeShapeType="1"/>
                <a:stCxn id="14" idx="2"/>
                <a:endCxn id="24" idx="0"/>
              </p:cNvCxnSpPr>
              <p:nvPr/>
            </p:nvCxnSpPr>
            <p:spPr bwMode="auto">
              <a:xfrm>
                <a:off x="1641" y="2064"/>
                <a:ext cx="529" cy="375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544" y="2439"/>
                <a:ext cx="499" cy="384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50000">
                    <a:srgbClr val="FFFFFF"/>
                  </a:gs>
                  <a:gs pos="100000">
                    <a:srgbClr val="FFFF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21</a:t>
                </a: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3120" y="2439"/>
                <a:ext cx="499" cy="384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50000">
                    <a:srgbClr val="FFFFFF"/>
                  </a:gs>
                  <a:gs pos="100000">
                    <a:srgbClr val="FFFF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22</a:t>
                </a: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032" y="2439"/>
                <a:ext cx="499" cy="384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50000">
                    <a:srgbClr val="FFFFFF"/>
                  </a:gs>
                  <a:gs pos="100000">
                    <a:srgbClr val="FFFF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1k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3696" y="248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…</a:t>
                </a:r>
                <a:endPara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cxnSp>
            <p:nvCxnSpPr>
              <p:cNvPr id="33" name="AutoShape 29"/>
              <p:cNvCxnSpPr>
                <a:cxnSpLocks noChangeShapeType="1"/>
                <a:stCxn id="15" idx="2"/>
                <a:endCxn id="29" idx="0"/>
              </p:cNvCxnSpPr>
              <p:nvPr/>
            </p:nvCxnSpPr>
            <p:spPr bwMode="auto">
              <a:xfrm>
                <a:off x="2745" y="2064"/>
                <a:ext cx="49" cy="375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30"/>
              <p:cNvCxnSpPr>
                <a:cxnSpLocks noChangeShapeType="1"/>
                <a:stCxn id="15" idx="2"/>
                <a:endCxn id="30" idx="0"/>
              </p:cNvCxnSpPr>
              <p:nvPr/>
            </p:nvCxnSpPr>
            <p:spPr bwMode="auto">
              <a:xfrm>
                <a:off x="2745" y="2064"/>
                <a:ext cx="625" cy="375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31"/>
              <p:cNvCxnSpPr>
                <a:cxnSpLocks noChangeShapeType="1"/>
                <a:stCxn id="15" idx="2"/>
                <a:endCxn id="31" idx="0"/>
              </p:cNvCxnSpPr>
              <p:nvPr/>
            </p:nvCxnSpPr>
            <p:spPr bwMode="auto">
              <a:xfrm>
                <a:off x="2745" y="2064"/>
                <a:ext cx="1537" cy="375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4752" y="245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…</a:t>
                </a:r>
                <a:endPara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cxnSp>
            <p:nvCxnSpPr>
              <p:cNvPr id="37" name="AutoShape 33"/>
              <p:cNvCxnSpPr>
                <a:cxnSpLocks noChangeShapeType="1"/>
              </p:cNvCxnSpPr>
              <p:nvPr/>
            </p:nvCxnSpPr>
            <p:spPr bwMode="auto">
              <a:xfrm>
                <a:off x="4008" y="2064"/>
                <a:ext cx="360" cy="240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34"/>
              <p:cNvCxnSpPr>
                <a:cxnSpLocks noChangeShapeType="1"/>
              </p:cNvCxnSpPr>
              <p:nvPr/>
            </p:nvCxnSpPr>
            <p:spPr bwMode="auto">
              <a:xfrm>
                <a:off x="4008" y="2064"/>
                <a:ext cx="600" cy="240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AutoShape 35"/>
              <p:cNvCxnSpPr>
                <a:cxnSpLocks noChangeShapeType="1"/>
              </p:cNvCxnSpPr>
              <p:nvPr/>
            </p:nvCxnSpPr>
            <p:spPr bwMode="auto">
              <a:xfrm>
                <a:off x="4008" y="2064"/>
                <a:ext cx="840" cy="192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2" name="Group 36"/>
            <p:cNvGrpSpPr>
              <a:grpSpLocks/>
            </p:cNvGrpSpPr>
            <p:nvPr/>
          </p:nvGrpSpPr>
          <p:grpSpPr bwMode="auto">
            <a:xfrm>
              <a:off x="2371732" y="5610225"/>
              <a:ext cx="7315200" cy="1538287"/>
              <a:chOff x="432" y="2823"/>
              <a:chExt cx="4608" cy="969"/>
            </a:xfrm>
          </p:grpSpPr>
          <p:cxnSp>
            <p:nvCxnSpPr>
              <p:cNvPr id="43" name="AutoShape 37"/>
              <p:cNvCxnSpPr>
                <a:cxnSpLocks noChangeShapeType="1"/>
              </p:cNvCxnSpPr>
              <p:nvPr/>
            </p:nvCxnSpPr>
            <p:spPr bwMode="auto">
              <a:xfrm flipH="1">
                <a:off x="432" y="2823"/>
                <a:ext cx="25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38"/>
              <p:cNvCxnSpPr>
                <a:cxnSpLocks noChangeShapeType="1"/>
              </p:cNvCxnSpPr>
              <p:nvPr/>
            </p:nvCxnSpPr>
            <p:spPr bwMode="auto">
              <a:xfrm flipH="1">
                <a:off x="672" y="2823"/>
                <a:ext cx="1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39"/>
              <p:cNvCxnSpPr>
                <a:cxnSpLocks noChangeShapeType="1"/>
              </p:cNvCxnSpPr>
              <p:nvPr/>
            </p:nvCxnSpPr>
            <p:spPr bwMode="auto">
              <a:xfrm>
                <a:off x="682" y="2823"/>
                <a:ext cx="182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40"/>
              <p:cNvCxnSpPr>
                <a:cxnSpLocks noChangeShapeType="1"/>
              </p:cNvCxnSpPr>
              <p:nvPr/>
            </p:nvCxnSpPr>
            <p:spPr bwMode="auto">
              <a:xfrm flipH="1">
                <a:off x="1008" y="2823"/>
                <a:ext cx="25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41"/>
              <p:cNvCxnSpPr>
                <a:cxnSpLocks noChangeShapeType="1"/>
              </p:cNvCxnSpPr>
              <p:nvPr/>
            </p:nvCxnSpPr>
            <p:spPr bwMode="auto">
              <a:xfrm flipH="1">
                <a:off x="1248" y="2823"/>
                <a:ext cx="1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42"/>
              <p:cNvCxnSpPr>
                <a:cxnSpLocks noChangeShapeType="1"/>
              </p:cNvCxnSpPr>
              <p:nvPr/>
            </p:nvCxnSpPr>
            <p:spPr bwMode="auto">
              <a:xfrm>
                <a:off x="1258" y="2823"/>
                <a:ext cx="182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AutoShape 43"/>
              <p:cNvCxnSpPr>
                <a:cxnSpLocks noChangeShapeType="1"/>
              </p:cNvCxnSpPr>
              <p:nvPr/>
            </p:nvCxnSpPr>
            <p:spPr bwMode="auto">
              <a:xfrm flipH="1">
                <a:off x="1920" y="2823"/>
                <a:ext cx="25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AutoShape 44"/>
              <p:cNvCxnSpPr>
                <a:cxnSpLocks noChangeShapeType="1"/>
              </p:cNvCxnSpPr>
              <p:nvPr/>
            </p:nvCxnSpPr>
            <p:spPr bwMode="auto">
              <a:xfrm flipH="1">
                <a:off x="2160" y="2823"/>
                <a:ext cx="1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45"/>
              <p:cNvCxnSpPr>
                <a:cxnSpLocks noChangeShapeType="1"/>
              </p:cNvCxnSpPr>
              <p:nvPr/>
            </p:nvCxnSpPr>
            <p:spPr bwMode="auto">
              <a:xfrm>
                <a:off x="2170" y="2823"/>
                <a:ext cx="182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AutoShape 46"/>
              <p:cNvCxnSpPr>
                <a:cxnSpLocks noChangeShapeType="1"/>
              </p:cNvCxnSpPr>
              <p:nvPr/>
            </p:nvCxnSpPr>
            <p:spPr bwMode="auto">
              <a:xfrm flipH="1">
                <a:off x="2544" y="2823"/>
                <a:ext cx="25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AutoShape 47"/>
              <p:cNvCxnSpPr>
                <a:cxnSpLocks noChangeShapeType="1"/>
              </p:cNvCxnSpPr>
              <p:nvPr/>
            </p:nvCxnSpPr>
            <p:spPr bwMode="auto">
              <a:xfrm flipH="1">
                <a:off x="2784" y="2823"/>
                <a:ext cx="1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AutoShape 48"/>
              <p:cNvCxnSpPr>
                <a:cxnSpLocks noChangeShapeType="1"/>
              </p:cNvCxnSpPr>
              <p:nvPr/>
            </p:nvCxnSpPr>
            <p:spPr bwMode="auto">
              <a:xfrm>
                <a:off x="2794" y="2823"/>
                <a:ext cx="182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AutoShape 49"/>
              <p:cNvCxnSpPr>
                <a:cxnSpLocks noChangeShapeType="1"/>
              </p:cNvCxnSpPr>
              <p:nvPr/>
            </p:nvCxnSpPr>
            <p:spPr bwMode="auto">
              <a:xfrm flipH="1">
                <a:off x="3168" y="2823"/>
                <a:ext cx="25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3408" y="2823"/>
                <a:ext cx="1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AutoShape 51"/>
              <p:cNvCxnSpPr>
                <a:cxnSpLocks noChangeShapeType="1"/>
              </p:cNvCxnSpPr>
              <p:nvPr/>
            </p:nvCxnSpPr>
            <p:spPr bwMode="auto">
              <a:xfrm>
                <a:off x="3418" y="2823"/>
                <a:ext cx="182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AutoShape 52"/>
              <p:cNvCxnSpPr>
                <a:cxnSpLocks noChangeShapeType="1"/>
              </p:cNvCxnSpPr>
              <p:nvPr/>
            </p:nvCxnSpPr>
            <p:spPr bwMode="auto">
              <a:xfrm flipH="1">
                <a:off x="4032" y="2823"/>
                <a:ext cx="25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AutoShape 53"/>
              <p:cNvCxnSpPr>
                <a:cxnSpLocks noChangeShapeType="1"/>
              </p:cNvCxnSpPr>
              <p:nvPr/>
            </p:nvCxnSpPr>
            <p:spPr bwMode="auto">
              <a:xfrm flipH="1">
                <a:off x="4272" y="2823"/>
                <a:ext cx="10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AutoShape 54"/>
              <p:cNvCxnSpPr>
                <a:cxnSpLocks noChangeShapeType="1"/>
              </p:cNvCxnSpPr>
              <p:nvPr/>
            </p:nvCxnSpPr>
            <p:spPr bwMode="auto">
              <a:xfrm>
                <a:off x="4282" y="2823"/>
                <a:ext cx="182" cy="144"/>
              </a:xfrm>
              <a:prstGeom prst="straightConnector1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Text Box 55"/>
              <p:cNvSpPr txBox="1">
                <a:spLocks noChangeArrowheads="1"/>
              </p:cNvSpPr>
              <p:nvPr/>
            </p:nvSpPr>
            <p:spPr bwMode="auto">
              <a:xfrm>
                <a:off x="1392" y="2976"/>
                <a:ext cx="2496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1080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………………………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Rectangle 56"/>
              <p:cNvSpPr>
                <a:spLocks noChangeArrowheads="1"/>
              </p:cNvSpPr>
              <p:nvPr/>
            </p:nvSpPr>
            <p:spPr bwMode="auto">
              <a:xfrm>
                <a:off x="1872" y="3408"/>
                <a:ext cx="499" cy="384"/>
              </a:xfrm>
              <a:prstGeom prst="rect">
                <a:avLst/>
              </a:prstGeom>
              <a:gradFill rotWithShape="0">
                <a:gsLst>
                  <a:gs pos="0">
                    <a:srgbClr val="CCFFCC"/>
                  </a:gs>
                  <a:gs pos="50000">
                    <a:srgbClr val="FFFFFF"/>
                  </a:gs>
                  <a:gs pos="100000">
                    <a:srgbClr val="CCFFC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1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’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Rectangle 57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499" cy="384"/>
              </a:xfrm>
              <a:prstGeom prst="rect">
                <a:avLst/>
              </a:prstGeom>
              <a:gradFill rotWithShape="0">
                <a:gsLst>
                  <a:gs pos="0">
                    <a:srgbClr val="CCFFCC"/>
                  </a:gs>
                  <a:gs pos="50000">
                    <a:srgbClr val="FFFFFF"/>
                  </a:gs>
                  <a:gs pos="100000">
                    <a:srgbClr val="CCFFC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2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’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Rectangle 58"/>
              <p:cNvSpPr>
                <a:spLocks noChangeArrowheads="1"/>
              </p:cNvSpPr>
              <p:nvPr/>
            </p:nvSpPr>
            <p:spPr bwMode="auto">
              <a:xfrm>
                <a:off x="3072" y="3408"/>
                <a:ext cx="499" cy="384"/>
              </a:xfrm>
              <a:prstGeom prst="rect">
                <a:avLst/>
              </a:prstGeom>
              <a:gradFill rotWithShape="0">
                <a:gsLst>
                  <a:gs pos="0">
                    <a:srgbClr val="CCFFCC"/>
                  </a:gs>
                  <a:gs pos="50000">
                    <a:srgbClr val="FFFFFF"/>
                  </a:gs>
                  <a:gs pos="100000">
                    <a:srgbClr val="CCFFCC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sub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problem 3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’</a:t>
                </a:r>
                <a:endPara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Text Box 59"/>
              <p:cNvSpPr txBox="1">
                <a:spLocks noChangeArrowheads="1"/>
              </p:cNvSpPr>
              <p:nvPr/>
            </p:nvSpPr>
            <p:spPr bwMode="auto">
              <a:xfrm>
                <a:off x="432" y="3456"/>
                <a:ext cx="1248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1080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………………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3792" y="3456"/>
                <a:ext cx="1248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1080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………………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7" name="Group 62"/>
            <p:cNvGrpSpPr>
              <a:grpSpLocks/>
            </p:cNvGrpSpPr>
            <p:nvPr/>
          </p:nvGrpSpPr>
          <p:grpSpPr bwMode="auto">
            <a:xfrm>
              <a:off x="2676532" y="7148512"/>
              <a:ext cx="2286000" cy="698500"/>
              <a:chOff x="624" y="3792"/>
              <a:chExt cx="1440" cy="440"/>
            </a:xfrm>
          </p:grpSpPr>
          <p:sp>
            <p:nvSpPr>
              <p:cNvPr id="68" name="Text Box 63"/>
              <p:cNvSpPr txBox="1">
                <a:spLocks noChangeArrowheads="1"/>
              </p:cNvSpPr>
              <p:nvPr/>
            </p:nvSpPr>
            <p:spPr bwMode="auto">
              <a:xfrm>
                <a:off x="624" y="3944"/>
                <a:ext cx="13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directly </a:t>
                </a: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solvable</a:t>
                </a:r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 flipH="1">
                <a:off x="1488" y="3792"/>
                <a:ext cx="576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0" name="AutoShape 61"/>
            <p:cNvSpPr>
              <a:spLocks/>
            </p:cNvSpPr>
            <p:nvPr/>
          </p:nvSpPr>
          <p:spPr bwMode="auto">
            <a:xfrm>
              <a:off x="7324732" y="2119312"/>
              <a:ext cx="3124200" cy="381000"/>
            </a:xfrm>
            <a:prstGeom prst="borderCallout3">
              <a:avLst>
                <a:gd name="adj1" fmla="val 30000"/>
                <a:gd name="adj2" fmla="val 102440"/>
                <a:gd name="adj3" fmla="val 30000"/>
                <a:gd name="adj4" fmla="val 103102"/>
                <a:gd name="adj5" fmla="val 370833"/>
                <a:gd name="adj6" fmla="val 103102"/>
                <a:gd name="adj7" fmla="val 712083"/>
                <a:gd name="adj8" fmla="val 81148"/>
              </a:avLst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Recursive in structure</a:t>
              </a:r>
            </a:p>
          </p:txBody>
        </p:sp>
      </p:grpSp>
      <p:sp>
        <p:nvSpPr>
          <p:cNvPr id="71" name="object 4"/>
          <p:cNvSpPr txBox="1"/>
          <p:nvPr/>
        </p:nvSpPr>
        <p:spPr>
          <a:xfrm>
            <a:off x="800099" y="1096011"/>
            <a:ext cx="11261137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sz="2400" spc="85" dirty="0">
                <a:solidFill>
                  <a:srgbClr val="0048AA"/>
                </a:solidFill>
                <a:latin typeface="Trebuchet MS"/>
                <a:cs typeface="Trebuchet MS"/>
              </a:rPr>
              <a:t>Divide-and-conquer</a:t>
            </a:r>
            <a:endParaRPr sz="24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spc="120" dirty="0">
                <a:latin typeface="Trebuchet MS"/>
                <a:cs typeface="Trebuchet MS"/>
              </a:rPr>
              <a:t>当子问题足够大以进行递归求解时，称其为</a:t>
            </a: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递归情况（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recursive case</a:t>
            </a: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）</a:t>
            </a:r>
            <a:endParaRPr lang="en-US" altLang="zh-CN" sz="2200" b="1" spc="120" dirty="0">
              <a:solidFill>
                <a:srgbClr val="C00000"/>
              </a:solidFill>
              <a:latin typeface="Trebuchet MS"/>
              <a:cs typeface="Trebuchet MS"/>
            </a:endParaRPr>
          </a:p>
          <a:p>
            <a:pPr marL="4826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spc="120" dirty="0">
                <a:latin typeface="Trebuchet MS"/>
                <a:cs typeface="Trebuchet MS"/>
              </a:rPr>
              <a:t>一旦子问题变得很小，以至不再需要递归的程度，就说递归“结束（</a:t>
            </a:r>
            <a:r>
              <a:rPr lang="en-US" altLang="zh-CN" sz="2200" spc="120" dirty="0">
                <a:latin typeface="Trebuchet MS"/>
                <a:cs typeface="Trebuchet MS"/>
              </a:rPr>
              <a:t>bottom out</a:t>
            </a:r>
            <a:r>
              <a:rPr lang="zh-CN" altLang="en-US" sz="2200" spc="120" dirty="0">
                <a:latin typeface="Trebuchet MS"/>
                <a:cs typeface="Trebuchet MS"/>
              </a:rPr>
              <a:t>）”了，已经回到了</a:t>
            </a: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基本情况（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base case</a:t>
            </a: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）</a:t>
            </a:r>
            <a:endParaRPr sz="2200" b="1" dirty="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68718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The master theorem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86" y="1064408"/>
            <a:ext cx="11854727" cy="5366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86" y="6532753"/>
            <a:ext cx="11854727" cy="29921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1386" y="6532754"/>
            <a:ext cx="11854727" cy="1268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4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The master theorem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0" y="1588027"/>
            <a:ext cx="12614444" cy="924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1" y="2612001"/>
            <a:ext cx="12665022" cy="49277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810" y="1588027"/>
            <a:ext cx="12614444" cy="924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1810" y="4918511"/>
            <a:ext cx="12614444" cy="1268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64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Idea of master theorem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54100" y="1593376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</a:rPr>
              <a:t>  Recursion tree</a:t>
            </a: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825500" y="1979139"/>
            <a:ext cx="8313738" cy="3800475"/>
            <a:chOff x="144" y="963"/>
            <a:chExt cx="5237" cy="2394"/>
          </a:xfrm>
        </p:grpSpPr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63"/>
              <a:ext cx="5237" cy="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56" y="3092"/>
              <a:ext cx="5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783" y="3034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 i="1">
                  <a:solidFill>
                    <a:schemeClr val="tx2"/>
                  </a:solidFill>
                </a:rPr>
                <a:t>a</a:t>
              </a: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496469" y="5965351"/>
            <a:ext cx="2971800" cy="1187450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CC0000"/>
                </a:solidFill>
              </a:rPr>
              <a:t>#leaves = a</a:t>
            </a:r>
            <a:r>
              <a:rPr lang="en-US" altLang="zh-CN" sz="2400" baseline="30000" dirty="0">
                <a:solidFill>
                  <a:srgbClr val="CC0000"/>
                </a:solidFill>
              </a:rPr>
              <a:t>h</a:t>
            </a:r>
          </a:p>
          <a:p>
            <a:r>
              <a:rPr lang="en-US" altLang="zh-CN" sz="2400" dirty="0">
                <a:solidFill>
                  <a:srgbClr val="CC0000"/>
                </a:solidFill>
              </a:rPr>
              <a:t>                = </a:t>
            </a:r>
            <a:r>
              <a:rPr lang="en-US" altLang="zh-CN" sz="2400" dirty="0" err="1">
                <a:solidFill>
                  <a:srgbClr val="CC0000"/>
                </a:solidFill>
              </a:rPr>
              <a:t>a</a:t>
            </a:r>
            <a:r>
              <a:rPr lang="en-US" altLang="zh-CN" sz="2400" baseline="30000" dirty="0" err="1">
                <a:solidFill>
                  <a:srgbClr val="CC0000"/>
                </a:solidFill>
              </a:rPr>
              <a:t>log</a:t>
            </a:r>
            <a:r>
              <a:rPr lang="en-US" altLang="zh-CN" sz="2400" baseline="10000" dirty="0" err="1">
                <a:solidFill>
                  <a:srgbClr val="CC0000"/>
                </a:solidFill>
              </a:rPr>
              <a:t>b</a:t>
            </a:r>
            <a:r>
              <a:rPr lang="en-US" altLang="zh-CN" sz="2400" baseline="30000" dirty="0" err="1">
                <a:solidFill>
                  <a:srgbClr val="CC0000"/>
                </a:solidFill>
              </a:rPr>
              <a:t>n</a:t>
            </a:r>
            <a:endParaRPr lang="en-US" altLang="zh-CN" sz="2400" baseline="30000" dirty="0">
              <a:solidFill>
                <a:srgbClr val="CC0000"/>
              </a:solidFill>
            </a:endParaRPr>
          </a:p>
          <a:p>
            <a:r>
              <a:rPr lang="en-US" altLang="zh-CN" sz="2400" dirty="0">
                <a:solidFill>
                  <a:srgbClr val="CC0000"/>
                </a:solidFill>
              </a:rPr>
              <a:t>                 = </a:t>
            </a:r>
            <a:r>
              <a:rPr lang="en-US" altLang="zh-CN" sz="2400" dirty="0" err="1">
                <a:solidFill>
                  <a:srgbClr val="CC0000"/>
                </a:solidFill>
              </a:rPr>
              <a:t>n</a:t>
            </a:r>
            <a:r>
              <a:rPr lang="en-US" altLang="zh-CN" sz="2400" baseline="30000" dirty="0" err="1">
                <a:solidFill>
                  <a:srgbClr val="CC0000"/>
                </a:solidFill>
              </a:rPr>
              <a:t>log</a:t>
            </a:r>
            <a:r>
              <a:rPr lang="en-US" altLang="zh-CN" sz="2400" baseline="10000" dirty="0" err="1">
                <a:solidFill>
                  <a:srgbClr val="CC0000"/>
                </a:solidFill>
              </a:rPr>
              <a:t>b</a:t>
            </a:r>
            <a:r>
              <a:rPr lang="en-US" altLang="zh-CN" sz="2400" baseline="30000" dirty="0" err="1">
                <a:solidFill>
                  <a:srgbClr val="CC0000"/>
                </a:solidFill>
              </a:rPr>
              <a:t>a</a:t>
            </a:r>
            <a:endParaRPr lang="en-US" altLang="zh-CN" sz="2400" baseline="30000" dirty="0">
              <a:solidFill>
                <a:srgbClr val="CC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F9C053-D13A-4F33-8A00-BF2741C8C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392" y="1079403"/>
            <a:ext cx="387721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Three common cases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28300" y="1395125"/>
            <a:ext cx="94028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Compare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</a:rPr>
              <a:t>f(n)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with 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400" b="1" i="1" baseline="1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:</a:t>
            </a:r>
          </a:p>
          <a:p>
            <a:pPr algn="l"/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-- 1.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</a:rPr>
              <a:t>f(n) =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O(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400" b="1" i="1" baseline="1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20000" dirty="0">
                <a:solidFill>
                  <a:srgbClr val="006600"/>
                </a:solidFill>
                <a:latin typeface="Times New Roman" panose="02020603050405020304" pitchFamily="18" charset="0"/>
              </a:rPr>
              <a:t>-</a:t>
            </a:r>
            <a:r>
              <a:rPr lang="el-GR" altLang="zh-CN" sz="2400" b="1" i="1" baseline="20000" dirty="0">
                <a:solidFill>
                  <a:srgbClr val="006600"/>
                </a:solidFill>
                <a:latin typeface="Times New Roman" panose="02020603050405020304" pitchFamily="18" charset="0"/>
              </a:rPr>
              <a:t>ε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for some constant</a:t>
            </a:r>
            <a:r>
              <a:rPr lang="el-GR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ε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&gt; 0</a:t>
            </a: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       &gt;&gt;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f(n)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grows </a:t>
            </a:r>
            <a:r>
              <a:rPr lang="en-US" altLang="zh-CN" sz="2400" b="1" dirty="0" err="1">
                <a:latin typeface="Times New Roman" panose="02020603050405020304" pitchFamily="18" charset="0"/>
                <a:cs typeface="Tahoma" panose="020B0604030504040204" pitchFamily="34" charset="0"/>
              </a:rPr>
              <a:t>polynomially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slower than 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400" b="1" i="1" baseline="1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(by an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l-GR" altLang="zh-CN" sz="2400" b="1" i="1" baseline="30000" dirty="0">
                <a:solidFill>
                  <a:srgbClr val="006600"/>
                </a:solidFill>
                <a:latin typeface="Times New Roman" panose="02020603050405020304" pitchFamily="18" charset="0"/>
              </a:rPr>
              <a:t>ε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factor),</a:t>
            </a: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   -- Solution: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T(n) = </a:t>
            </a:r>
            <a:r>
              <a:rPr lang="el-GR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400" b="1" i="1" baseline="1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zh-CN" sz="2400" b="1" i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18800" y="3368701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</a:rPr>
              <a:t>  Recursion tree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00" y="3759226"/>
            <a:ext cx="8412163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28300" y="8031835"/>
            <a:ext cx="942491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CC0000"/>
                </a:solidFill>
              </a:rPr>
              <a:t>  CASE 1: The weight increases geometrically from the root to the leaves. The leaves hold a constant fraction of the total weight.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373853-35E6-49B6-B670-B4B70CF59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00" y="2964785"/>
            <a:ext cx="387721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Three common cases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5500" y="1522998"/>
            <a:ext cx="913664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Compare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</a:rPr>
              <a:t>f(n)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with 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400" b="1" i="1" baseline="1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:</a:t>
            </a:r>
          </a:p>
          <a:p>
            <a:pPr algn="l"/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-- 2.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</a:rPr>
              <a:t>f(n) = </a:t>
            </a:r>
            <a:r>
              <a:rPr lang="el-GR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(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400" b="1" i="1" baseline="1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for some constant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k≥ 0</a:t>
            </a: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       &gt;&gt;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f(n)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and 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400" b="1" i="1" baseline="1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grow at similar rates,</a:t>
            </a: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   -- Solution: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T(n) = </a:t>
            </a:r>
            <a:r>
              <a:rPr lang="el-GR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400" b="1" i="1" baseline="1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log</a:t>
            </a:r>
            <a:r>
              <a:rPr lang="en-US" altLang="zh-CN" sz="2400" b="1" i="1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b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zh-CN" sz="2400" b="1" i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0547" y="3404937"/>
            <a:ext cx="437297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</a:rPr>
              <a:t>  Recursion tree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8" y="4143985"/>
            <a:ext cx="8466138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70547" y="8264409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CC0000"/>
                </a:solidFill>
              </a:rPr>
              <a:t>  CASE 2: (k = 0) The weight is approximately the same on each of the </a:t>
            </a:r>
            <a:r>
              <a:rPr lang="en-US" altLang="zh-CN" sz="2400" dirty="0" err="1">
                <a:solidFill>
                  <a:srgbClr val="CC0000"/>
                </a:solidFill>
              </a:rPr>
              <a:t>log</a:t>
            </a:r>
            <a:r>
              <a:rPr lang="en-US" altLang="zh-CN" sz="2400" baseline="-25000" dirty="0" err="1">
                <a:solidFill>
                  <a:srgbClr val="CC0000"/>
                </a:solidFill>
              </a:rPr>
              <a:t>b</a:t>
            </a:r>
            <a:r>
              <a:rPr lang="en-US" altLang="zh-CN" sz="2400" dirty="0" err="1">
                <a:solidFill>
                  <a:srgbClr val="CC0000"/>
                </a:solidFill>
              </a:rPr>
              <a:t>n</a:t>
            </a:r>
            <a:r>
              <a:rPr lang="en-US" altLang="zh-CN" sz="2400" dirty="0">
                <a:solidFill>
                  <a:srgbClr val="CC0000"/>
                </a:solidFill>
              </a:rPr>
              <a:t> levels.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6E28E6-FF51-40F1-AE91-6D9D5C7D6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86" y="3317165"/>
            <a:ext cx="387721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Three common cases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65150" y="1419761"/>
            <a:ext cx="11887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Compare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</a:rPr>
              <a:t>f(n)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with 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400" b="1" i="1" baseline="1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:</a:t>
            </a:r>
          </a:p>
          <a:p>
            <a:pPr algn="l"/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-- 3.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</a:rPr>
              <a:t>f(n) = </a:t>
            </a:r>
            <a:r>
              <a:rPr lang="el-GR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Ω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(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400" b="1" i="1" baseline="1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20000" dirty="0">
                <a:solidFill>
                  <a:srgbClr val="006600"/>
                </a:solidFill>
                <a:latin typeface="Times New Roman" panose="02020603050405020304" pitchFamily="18" charset="0"/>
              </a:rPr>
              <a:t>+</a:t>
            </a:r>
            <a:r>
              <a:rPr lang="el-GR" altLang="zh-CN" sz="2400" b="1" i="1" baseline="20000" dirty="0">
                <a:solidFill>
                  <a:srgbClr val="006600"/>
                </a:solidFill>
                <a:latin typeface="Times New Roman" panose="02020603050405020304" pitchFamily="18" charset="0"/>
              </a:rPr>
              <a:t>ε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for some constant</a:t>
            </a:r>
            <a:r>
              <a:rPr lang="el-GR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ε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&gt; 0</a:t>
            </a: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       &gt;&gt;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f(n)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grows </a:t>
            </a:r>
            <a:r>
              <a:rPr lang="en-US" altLang="zh-CN" sz="2400" b="1" dirty="0" err="1">
                <a:latin typeface="Times New Roman" panose="02020603050405020304" pitchFamily="18" charset="0"/>
                <a:cs typeface="Tahoma" panose="020B0604030504040204" pitchFamily="34" charset="0"/>
              </a:rPr>
              <a:t>polynomially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faster than 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400" b="1" i="1" baseline="1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30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(by an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l-GR" altLang="zh-CN" sz="2400" b="1" i="1" baseline="30000" dirty="0">
                <a:solidFill>
                  <a:srgbClr val="006600"/>
                </a:solidFill>
                <a:latin typeface="Times New Roman" panose="02020603050405020304" pitchFamily="18" charset="0"/>
              </a:rPr>
              <a:t>ε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factor),</a:t>
            </a: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   -- and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f(n)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satisfies the regularity condition that 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af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(n/b) ≤</a:t>
            </a:r>
            <a:r>
              <a:rPr lang="en-US" altLang="zh-CN" sz="24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cf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(n)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for some constant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c &lt; 1</a:t>
            </a: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   -- Solution: 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T(n) = </a:t>
            </a:r>
            <a:r>
              <a:rPr lang="el-GR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(f(n))</a:t>
            </a:r>
            <a:endParaRPr lang="el-GR" altLang="zh-CN" sz="2400" b="1" i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65150" y="378730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>
                <a:solidFill>
                  <a:srgbClr val="000066"/>
                </a:solidFill>
              </a:rPr>
              <a:t>  Recursion tree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496569"/>
            <a:ext cx="843756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20132" y="8553787"/>
            <a:ext cx="96911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CC0000"/>
                </a:solidFill>
              </a:rPr>
              <a:t>  CASE 3: The weight decreases geometrically from the root to the leaves. The root holds a constant fraction of the total weight.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32F46A-57A2-4515-966F-5ADA4BA20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00" y="3684641"/>
            <a:ext cx="387721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Three common cases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00098" y="1513668"/>
            <a:ext cx="11567549" cy="642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400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ahoma" panose="020B0604030504040204" pitchFamily="34" charset="0"/>
              <a:buChar char="»"/>
              <a:defRPr kumimoji="1" sz="2000" b="1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</a:rPr>
              <a:t>Compare f(n) with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</a:rPr>
              <a:t>n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0" u="none" strike="noStrike" kern="1200" cap="none" spc="0" normalizeH="0" baseline="12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</a:rPr>
              <a:t>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ahoma" panose="020B0604030504040204" pitchFamily="34" charset="0"/>
              <a:buChar char="–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1. f(n) = O(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1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1" i="1" u="none" strike="noStrike" kern="1200" cap="none" spc="0" normalizeH="0" baseline="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-</a:t>
            </a:r>
            <a:r>
              <a:rPr kumimoji="1" lang="el-GR" altLang="zh-CN" sz="2800" b="1" i="1" u="none" strike="noStrike" kern="1200" cap="none" spc="0" normalizeH="0" baseline="1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for some constant ε&gt; 0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f(n) grows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polynomially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slower than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1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(by an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n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factor),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Solution: T(n) = Θ(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1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ahoma" panose="020B0604030504040204" pitchFamily="34" charset="0"/>
              <a:buChar char="–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2. f(n) = Θ(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1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for some constant k≥ 0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f(n) and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1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grow at similar rates,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Solution: T(n) = Θ(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1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log</a:t>
            </a:r>
            <a:r>
              <a:rPr lang="en-US" altLang="zh-CN" sz="2800" i="1" baseline="-25000" dirty="0">
                <a:latin typeface="Times New Roman"/>
                <a:ea typeface="宋体"/>
                <a:cs typeface="Tahoma" panose="020B0604030504040204" pitchFamily="34" charset="0"/>
              </a:rPr>
              <a:t>b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ahoma" panose="020B0604030504040204" pitchFamily="34" charset="0"/>
              <a:buChar char="–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3. f(n) = Ω(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1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1" u="none" strike="noStrike" kern="1200" cap="none" spc="0" normalizeH="0" baseline="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+</a:t>
            </a:r>
            <a:r>
              <a:rPr kumimoji="1" lang="el-GR" altLang="zh-CN" sz="2800" b="1" i="1" u="none" strike="noStrike" kern="1200" cap="none" spc="0" normalizeH="0" baseline="16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for some constant ε&gt; 0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f(n) grows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polynomially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faster than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1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(by an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n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factor),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and f(n) satisfies the regularity condition that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(n/b) ≤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cf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(n) for some constant c &lt; 1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Solution: T(n) = Θ(f(n))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986DF8-CD88-47E0-B911-6C81D58E4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75" y="1032370"/>
            <a:ext cx="387721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11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Master theorem - examples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6998" y="1761641"/>
            <a:ext cx="11743503" cy="665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400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anose="020B0604030504040204" pitchFamily="34" charset="0"/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ahoma" panose="020B0604030504040204" pitchFamily="34" charset="0"/>
              <a:buChar char="»"/>
              <a:defRPr kumimoji="1" sz="2000" b="1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</a:rPr>
              <a:t>T(n)=9T(n/3)+n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ahoma" panose="020B0604030504040204" pitchFamily="34" charset="0"/>
              <a:buChar char="–"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a=9, b=3, f(n) = n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= 2, f(n) = O(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6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1" i="1" u="none" strike="noStrike" kern="1200" cap="none" spc="0" normalizeH="0" baseline="2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–</a:t>
            </a:r>
            <a:r>
              <a:rPr kumimoji="1" lang="el-GR" altLang="zh-CN" sz="2800" b="1" i="1" u="none" strike="noStrike" kern="1200" cap="none" spc="0" normalizeH="0" baseline="2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ε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) where </a:t>
            </a:r>
            <a:r>
              <a:rPr kumimoji="1" lang="el-GR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ε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=1,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case 1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ahoma" panose="020B0604030504040204" pitchFamily="34" charset="0"/>
              <a:buChar char="–"/>
              <a:tabLst/>
              <a:defRPr/>
            </a:pPr>
            <a:r>
              <a:rPr kumimoji="1" lang="el-GR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(n) = </a:t>
            </a:r>
            <a:r>
              <a:rPr kumimoji="1" lang="ru-RU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Θ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6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) =</a:t>
            </a:r>
            <a:r>
              <a:rPr kumimoji="1" lang="ru-RU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Θ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(n</a:t>
            </a:r>
            <a:r>
              <a:rPr kumimoji="1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</a:rPr>
              <a:t>T(n)=T(2n/3)+1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ahoma" panose="020B0604030504040204" pitchFamily="34" charset="0"/>
              <a:buChar char="–"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a=1, b=3/2, f(n) = 1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= 0, f(n) = </a:t>
            </a:r>
            <a:r>
              <a:rPr kumimoji="1" lang="ru-RU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Θ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6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),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case 2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ahoma" panose="020B0604030504040204" pitchFamily="34" charset="0"/>
              <a:buChar char="–"/>
              <a:tabLst/>
              <a:defRPr/>
            </a:pPr>
            <a:r>
              <a:rPr kumimoji="1" lang="el-GR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(n) = </a:t>
            </a:r>
            <a:r>
              <a:rPr kumimoji="1" lang="el-GR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Θ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6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lgn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) =</a:t>
            </a:r>
            <a:r>
              <a:rPr kumimoji="1" lang="ru-RU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Θ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lgn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</a:rPr>
              <a:t>T(n)=3T(n/4)+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</a:rPr>
              <a:t>nlgn</a:t>
            </a:r>
            <a:endParaRPr kumimoji="1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ahoma" panose="020B0604030504040204" pitchFamily="34" charset="0"/>
              <a:buChar char="–"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a=3, b=4, f(n) =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nlgn</a:t>
            </a:r>
            <a:endParaRPr kumimoji="1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= log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4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3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≈0.793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, f(n) = </a:t>
            </a:r>
            <a:r>
              <a:rPr kumimoji="1" lang="el-GR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Ω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n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log</a:t>
            </a:r>
            <a:r>
              <a:rPr kumimoji="1" lang="en-US" altLang="zh-CN" sz="2800" b="1" i="1" u="none" strike="noStrike" kern="1200" cap="none" spc="0" normalizeH="0" baseline="6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1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1" i="1" u="none" strike="noStrike" kern="1200" cap="none" spc="0" normalizeH="0" baseline="2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</a:rPr>
              <a:t>+</a:t>
            </a:r>
            <a:r>
              <a:rPr kumimoji="1" lang="el-GR" altLang="zh-CN" sz="2800" b="1" i="1" u="none" strike="noStrike" kern="1200" cap="none" spc="0" normalizeH="0" baseline="20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ε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) where </a:t>
            </a:r>
            <a:r>
              <a:rPr kumimoji="1" lang="el-GR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ε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≈ 0.2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af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(n/b) = 3f(n/4) = 3(n/4)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lg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(n/4)≤(3/4)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nlgn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 =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cf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(n) where c = 3/4,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case 3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ahoma" panose="020B0604030504040204" pitchFamily="34" charset="0"/>
              <a:buChar char="–"/>
              <a:tabLst/>
              <a:defRPr/>
            </a:pPr>
            <a:r>
              <a:rPr kumimoji="1" lang="el-GR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(n) = </a:t>
            </a:r>
            <a:r>
              <a:rPr kumimoji="1" lang="el-GR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Θ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(f(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ahoma" panose="020B0604030504040204" pitchFamily="34" charset="0"/>
              </a:rPr>
              <a:t>n)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) =</a:t>
            </a:r>
            <a:r>
              <a:rPr kumimoji="1" lang="ru-RU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Θ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nlgn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)</a:t>
            </a:r>
            <a:endParaRPr kumimoji="1" lang="ru-RU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65722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20" dirty="0">
                <a:latin typeface="Arial"/>
                <a:cs typeface="Arial"/>
              </a:rPr>
              <a:t>递归式（</a:t>
            </a:r>
            <a:r>
              <a:rPr lang="en-US" sz="2800" spc="-20" dirty="0">
                <a:latin typeface="Arial"/>
                <a:cs typeface="Arial"/>
              </a:rPr>
              <a:t>recurrence</a:t>
            </a:r>
            <a:r>
              <a:rPr lang="zh-CN" altLang="en-US" sz="2800" spc="20" dirty="0">
                <a:latin typeface="Arial"/>
                <a:cs typeface="Arial"/>
              </a:rPr>
              <a:t>）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0100" y="1367523"/>
            <a:ext cx="10844213" cy="984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递归式（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recurrence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是一组等式或不等式，其描述的函数是用在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更小的输入下该函数的值</a:t>
            </a:r>
            <a:r>
              <a:rPr lang="zh-CN" altLang="en-US" sz="2400" dirty="0">
                <a:latin typeface="+mn-ea"/>
              </a:rPr>
              <a:t>来定义的。</a:t>
            </a:r>
          </a:p>
        </p:txBody>
      </p:sp>
      <p:sp>
        <p:nvSpPr>
          <p:cNvPr id="4" name="矩形 3"/>
          <p:cNvSpPr/>
          <p:nvPr/>
        </p:nvSpPr>
        <p:spPr>
          <a:xfrm>
            <a:off x="800100" y="2574834"/>
            <a:ext cx="11115675" cy="340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/>
              <a:t>介绍三种解递归式的方法，即找出解的</a:t>
            </a:r>
            <a:r>
              <a:rPr lang="zh-CN" altLang="en-US" sz="2400" dirty="0">
                <a:solidFill>
                  <a:srgbClr val="FF0000"/>
                </a:solidFill>
              </a:rPr>
              <a:t>渐近 </a:t>
            </a:r>
            <a:r>
              <a:rPr lang="el-GR" altLang="zh-CN" sz="2400" dirty="0">
                <a:solidFill>
                  <a:srgbClr val="FF0000"/>
                </a:solidFill>
              </a:rPr>
              <a:t>Θ </a:t>
            </a:r>
            <a:r>
              <a:rPr lang="zh-CN" altLang="en-US" sz="2400" dirty="0">
                <a:solidFill>
                  <a:srgbClr val="FF0000"/>
                </a:solidFill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</a:rPr>
              <a:t>O </a:t>
            </a:r>
            <a:r>
              <a:rPr lang="zh-CN" altLang="en-US" sz="2400" dirty="0">
                <a:solidFill>
                  <a:srgbClr val="FF0000"/>
                </a:solidFill>
              </a:rPr>
              <a:t>界</a:t>
            </a:r>
            <a:r>
              <a:rPr lang="zh-CN" altLang="en-US" sz="2400" dirty="0"/>
              <a:t>的方法。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</a:rPr>
              <a:t>代换法（</a:t>
            </a:r>
            <a:r>
              <a:rPr lang="en-US" altLang="zh-CN" sz="2400" b="1" dirty="0">
                <a:solidFill>
                  <a:srgbClr val="C00000"/>
                </a:solidFill>
              </a:rPr>
              <a:t>substitution method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r>
              <a:rPr lang="zh-CN" altLang="en-US" sz="2400" dirty="0"/>
              <a:t>：先猜测一个界，再使用数学归纳法证明猜测的正确性。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</a:rPr>
              <a:t>递归树方法（</a:t>
            </a:r>
            <a:r>
              <a:rPr lang="en-US" altLang="zh-CN" sz="2400" b="1" dirty="0">
                <a:solidFill>
                  <a:srgbClr val="C00000"/>
                </a:solidFill>
              </a:rPr>
              <a:t>recursion-tree method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r>
              <a:rPr lang="zh-CN" altLang="en-US" sz="2400" dirty="0"/>
              <a:t>：将递归式转化为树，树中的</a:t>
            </a:r>
            <a:r>
              <a:rPr lang="zh-CN" altLang="en-US" sz="2400" dirty="0">
                <a:solidFill>
                  <a:srgbClr val="FF0000"/>
                </a:solidFill>
              </a:rPr>
              <a:t>结点代表不同递归层次付出的代价</a:t>
            </a:r>
            <a:r>
              <a:rPr lang="zh-CN" altLang="en-US" sz="2400" dirty="0"/>
              <a:t>。使用</a:t>
            </a:r>
            <a:r>
              <a:rPr lang="zh-CN" altLang="en-US" sz="2400" dirty="0">
                <a:solidFill>
                  <a:srgbClr val="FF0000"/>
                </a:solidFill>
              </a:rPr>
              <a:t>边界求和</a:t>
            </a:r>
            <a:r>
              <a:rPr lang="zh-CN" altLang="en-US" sz="2400" dirty="0"/>
              <a:t>的技巧来解递归。</a:t>
            </a: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</a:rPr>
              <a:t>主方法（</a:t>
            </a:r>
            <a:r>
              <a:rPr lang="en-US" altLang="zh-CN" sz="2400" b="1" dirty="0">
                <a:solidFill>
                  <a:srgbClr val="C00000"/>
                </a:solidFill>
              </a:rPr>
              <a:t>master method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r>
              <a:rPr lang="zh-CN" altLang="en-US" sz="2400" dirty="0"/>
              <a:t>：给出递归形式 </a:t>
            </a:r>
            <a:r>
              <a:rPr lang="en-US" altLang="zh-CN" sz="2400" dirty="0">
                <a:solidFill>
                  <a:srgbClr val="FF0000"/>
                </a:solidFill>
              </a:rPr>
              <a:t>T(n) = </a:t>
            </a:r>
            <a:r>
              <a:rPr lang="en-US" altLang="zh-CN" sz="2400" dirty="0" err="1">
                <a:solidFill>
                  <a:srgbClr val="FF0000"/>
                </a:solidFill>
              </a:rPr>
              <a:t>aT</a:t>
            </a:r>
            <a:r>
              <a:rPr lang="en-US" altLang="zh-CN" sz="2400" dirty="0">
                <a:solidFill>
                  <a:srgbClr val="FF0000"/>
                </a:solidFill>
              </a:rPr>
              <a:t>(n/b) + f(n) </a:t>
            </a:r>
            <a:r>
              <a:rPr lang="zh-CN" altLang="en-US" sz="2400" dirty="0"/>
              <a:t>的界，其中 </a:t>
            </a:r>
            <a:r>
              <a:rPr lang="en-US" altLang="zh-CN" sz="2400" dirty="0"/>
              <a:t>a ≥ 1 </a:t>
            </a:r>
            <a:r>
              <a:rPr lang="zh-CN" altLang="en-US" sz="2400" dirty="0"/>
              <a:t>，</a:t>
            </a:r>
            <a:r>
              <a:rPr lang="en-US" altLang="zh-CN" sz="2400" dirty="0"/>
              <a:t>b &gt; 1 </a:t>
            </a:r>
            <a:r>
              <a:rPr lang="zh-CN" altLang="en-US" sz="2400" dirty="0"/>
              <a:t>，</a:t>
            </a:r>
            <a:r>
              <a:rPr lang="en-US" altLang="zh-CN" sz="2400" dirty="0"/>
              <a:t>f(n) </a:t>
            </a:r>
            <a:r>
              <a:rPr lang="zh-CN" altLang="en-US" sz="2400" dirty="0"/>
              <a:t>是给定的函数。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20" dirty="0">
                <a:latin typeface="Arial"/>
                <a:cs typeface="Arial"/>
              </a:rPr>
              <a:t>最大子数组问题（</a:t>
            </a:r>
            <a:r>
              <a:rPr lang="en-US" altLang="zh-CN" sz="2800" spc="-20" dirty="0">
                <a:latin typeface="Arial"/>
                <a:cs typeface="Arial"/>
              </a:rPr>
              <a:t>The maximum-subarray problem</a:t>
            </a:r>
            <a:r>
              <a:rPr lang="zh-CN" altLang="en-US" sz="2800" spc="-20" dirty="0">
                <a:latin typeface="Arial"/>
                <a:cs typeface="Arial"/>
              </a:rPr>
              <a:t>）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7311" y="1193703"/>
            <a:ext cx="11534689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Problem: </a:t>
            </a:r>
            <a:r>
              <a:rPr lang="en-US" altLang="zh-CN" sz="2200" spc="120" dirty="0">
                <a:solidFill>
                  <a:prstClr val="black"/>
                </a:solidFill>
                <a:latin typeface="Trebuchet MS"/>
                <a:cs typeface="Trebuchet MS"/>
              </a:rPr>
              <a:t>You are allowed to buy one unit of stock only one time and then sell it at a later date. Your goal is to maximize your profit.</a:t>
            </a:r>
          </a:p>
          <a:p>
            <a:pPr lvl="0" algn="just">
              <a:spcBef>
                <a:spcPts val="600"/>
              </a:spcBef>
            </a:pP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问题：</a:t>
            </a:r>
            <a:r>
              <a:rPr lang="zh-CN" altLang="en-US" sz="2200" spc="120" dirty="0">
                <a:solidFill>
                  <a:prstClr val="black"/>
                </a:solidFill>
                <a:latin typeface="Trebuchet MS"/>
                <a:cs typeface="Trebuchet MS"/>
              </a:rPr>
              <a:t>允许购买一次股票，然后在以后的某个日期将其出售，目标是使利润最大化。</a:t>
            </a:r>
          </a:p>
        </p:txBody>
      </p:sp>
      <p:sp>
        <p:nvSpPr>
          <p:cNvPr id="4" name="矩形 3"/>
          <p:cNvSpPr/>
          <p:nvPr/>
        </p:nvSpPr>
        <p:spPr>
          <a:xfrm>
            <a:off x="597244" y="4891354"/>
            <a:ext cx="11823012" cy="160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暴力解决方案（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 brute-force solution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尝试所有可能的购买和出售日期对，购买日期要早于出售日期。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天的时间段有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个这样的日期对。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l-GR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，这种方法将花费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l-GR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Ω(</a:t>
            </a:r>
            <a:r>
              <a: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时间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1498"/>
              </p:ext>
            </p:extLst>
          </p:nvPr>
        </p:nvGraphicFramePr>
        <p:xfrm>
          <a:off x="597244" y="2858450"/>
          <a:ext cx="12035466" cy="177533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62667">
                  <a:extLst>
                    <a:ext uri="{9D8B030D-6E8A-4147-A177-3AD203B41FA5}">
                      <a16:colId xmlns:a16="http://schemas.microsoft.com/office/drawing/2014/main" val="1664819834"/>
                    </a:ext>
                  </a:extLst>
                </a:gridCol>
                <a:gridCol w="556054">
                  <a:extLst>
                    <a:ext uri="{9D8B030D-6E8A-4147-A177-3AD203B41FA5}">
                      <a16:colId xmlns:a16="http://schemas.microsoft.com/office/drawing/2014/main" val="2585374603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1484209120"/>
                    </a:ext>
                  </a:extLst>
                </a:gridCol>
                <a:gridCol w="580768">
                  <a:extLst>
                    <a:ext uri="{9D8B030D-6E8A-4147-A177-3AD203B41FA5}">
                      <a16:colId xmlns:a16="http://schemas.microsoft.com/office/drawing/2014/main" val="2196438286"/>
                    </a:ext>
                  </a:extLst>
                </a:gridCol>
                <a:gridCol w="531340">
                  <a:extLst>
                    <a:ext uri="{9D8B030D-6E8A-4147-A177-3AD203B41FA5}">
                      <a16:colId xmlns:a16="http://schemas.microsoft.com/office/drawing/2014/main" val="135066859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906122511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8908289"/>
                    </a:ext>
                  </a:extLst>
                </a:gridCol>
                <a:gridCol w="642551">
                  <a:extLst>
                    <a:ext uri="{9D8B030D-6E8A-4147-A177-3AD203B41FA5}">
                      <a16:colId xmlns:a16="http://schemas.microsoft.com/office/drawing/2014/main" val="3138045914"/>
                    </a:ext>
                  </a:extLst>
                </a:gridCol>
                <a:gridCol w="580774">
                  <a:extLst>
                    <a:ext uri="{9D8B030D-6E8A-4147-A177-3AD203B41FA5}">
                      <a16:colId xmlns:a16="http://schemas.microsoft.com/office/drawing/2014/main" val="2534707695"/>
                    </a:ext>
                  </a:extLst>
                </a:gridCol>
                <a:gridCol w="668637">
                  <a:extLst>
                    <a:ext uri="{9D8B030D-6E8A-4147-A177-3AD203B41FA5}">
                      <a16:colId xmlns:a16="http://schemas.microsoft.com/office/drawing/2014/main" val="940266450"/>
                    </a:ext>
                  </a:extLst>
                </a:gridCol>
                <a:gridCol w="668637">
                  <a:extLst>
                    <a:ext uri="{9D8B030D-6E8A-4147-A177-3AD203B41FA5}">
                      <a16:colId xmlns:a16="http://schemas.microsoft.com/office/drawing/2014/main" val="3838476994"/>
                    </a:ext>
                  </a:extLst>
                </a:gridCol>
                <a:gridCol w="668637">
                  <a:extLst>
                    <a:ext uri="{9D8B030D-6E8A-4147-A177-3AD203B41FA5}">
                      <a16:colId xmlns:a16="http://schemas.microsoft.com/office/drawing/2014/main" val="822351919"/>
                    </a:ext>
                  </a:extLst>
                </a:gridCol>
                <a:gridCol w="668637">
                  <a:extLst>
                    <a:ext uri="{9D8B030D-6E8A-4147-A177-3AD203B41FA5}">
                      <a16:colId xmlns:a16="http://schemas.microsoft.com/office/drawing/2014/main" val="1639171865"/>
                    </a:ext>
                  </a:extLst>
                </a:gridCol>
                <a:gridCol w="668637">
                  <a:extLst>
                    <a:ext uri="{9D8B030D-6E8A-4147-A177-3AD203B41FA5}">
                      <a16:colId xmlns:a16="http://schemas.microsoft.com/office/drawing/2014/main" val="1335896872"/>
                    </a:ext>
                  </a:extLst>
                </a:gridCol>
                <a:gridCol w="668637">
                  <a:extLst>
                    <a:ext uri="{9D8B030D-6E8A-4147-A177-3AD203B41FA5}">
                      <a16:colId xmlns:a16="http://schemas.microsoft.com/office/drawing/2014/main" val="1885126662"/>
                    </a:ext>
                  </a:extLst>
                </a:gridCol>
                <a:gridCol w="668637">
                  <a:extLst>
                    <a:ext uri="{9D8B030D-6E8A-4147-A177-3AD203B41FA5}">
                      <a16:colId xmlns:a16="http://schemas.microsoft.com/office/drawing/2014/main" val="2620949809"/>
                    </a:ext>
                  </a:extLst>
                </a:gridCol>
                <a:gridCol w="668637">
                  <a:extLst>
                    <a:ext uri="{9D8B030D-6E8A-4147-A177-3AD203B41FA5}">
                      <a16:colId xmlns:a16="http://schemas.microsoft.com/office/drawing/2014/main" val="1313042499"/>
                    </a:ext>
                  </a:extLst>
                </a:gridCol>
                <a:gridCol w="668637">
                  <a:extLst>
                    <a:ext uri="{9D8B030D-6E8A-4147-A177-3AD203B41FA5}">
                      <a16:colId xmlns:a16="http://schemas.microsoft.com/office/drawing/2014/main" val="2881221673"/>
                    </a:ext>
                  </a:extLst>
                </a:gridCol>
              </a:tblGrid>
              <a:tr h="61273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>
                          <a:effectLst/>
                        </a:rPr>
                        <a:t>Day</a:t>
                      </a:r>
                      <a:endParaRPr lang="en-US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0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2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3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4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5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6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7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8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9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10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11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12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13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14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15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16</a:t>
                      </a:r>
                      <a:endParaRPr lang="en-US" altLang="zh-CN" sz="24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extLst>
                  <a:ext uri="{0D108BD9-81ED-4DB2-BD59-A6C34878D82A}">
                    <a16:rowId xmlns:a16="http://schemas.microsoft.com/office/drawing/2014/main" val="3098986549"/>
                  </a:ext>
                </a:extLst>
              </a:tr>
              <a:tr h="61890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>
                          <a:effectLst/>
                        </a:rPr>
                        <a:t>Price</a:t>
                      </a:r>
                      <a:endParaRPr lang="en-US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100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113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110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85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105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102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86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63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81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101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94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effectLst/>
                        </a:rPr>
                        <a:t>106</a:t>
                      </a:r>
                      <a:endParaRPr lang="en-US" altLang="zh-CN" sz="24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101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79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94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90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97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extLst>
                  <a:ext uri="{0D108BD9-81ED-4DB2-BD59-A6C34878D82A}">
                    <a16:rowId xmlns:a16="http://schemas.microsoft.com/office/drawing/2014/main" val="3495694658"/>
                  </a:ext>
                </a:extLst>
              </a:tr>
              <a:tr h="54369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400">
                          <a:effectLst/>
                        </a:rPr>
                        <a:t>Change</a:t>
                      </a:r>
                      <a:endParaRPr lang="en-US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zh-CN" altLang="en-US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13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-3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-25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20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-3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-16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-23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18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20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-7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12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-5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-12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effectLst/>
                        </a:rPr>
                        <a:t>-5</a:t>
                      </a:r>
                      <a:endParaRPr lang="en-US" altLang="zh-CN" sz="24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>
                          <a:effectLst/>
                        </a:rPr>
                        <a:t>-4</a:t>
                      </a:r>
                      <a:endParaRPr lang="en-US" altLang="zh-CN" sz="24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2400" dirty="0">
                          <a:effectLst/>
                        </a:rPr>
                        <a:t>7</a:t>
                      </a:r>
                      <a:endParaRPr lang="en-US" altLang="zh-CN" sz="24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33667" marR="33667" marT="33667" marB="33667" anchor="ctr"/>
                </a:tc>
                <a:extLst>
                  <a:ext uri="{0D108BD9-81ED-4DB2-BD59-A6C34878D82A}">
                    <a16:rowId xmlns:a16="http://schemas.microsoft.com/office/drawing/2014/main" val="1428300965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11" y="7450836"/>
            <a:ext cx="11402008" cy="22561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7244" y="6733168"/>
            <a:ext cx="11823012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分而治之算法（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divide-and-conquer solution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3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20" dirty="0">
                <a:latin typeface="Arial"/>
                <a:cs typeface="Arial"/>
              </a:rPr>
              <a:t>最大子数组问题（</a:t>
            </a:r>
            <a:r>
              <a:rPr lang="en-US" altLang="zh-CN" sz="2800" spc="-20" dirty="0">
                <a:latin typeface="Arial"/>
                <a:cs typeface="Arial"/>
              </a:rPr>
              <a:t>The maximum-subarray problem</a:t>
            </a:r>
            <a:r>
              <a:rPr lang="zh-CN" altLang="en-US" sz="2800" spc="-20" dirty="0">
                <a:latin typeface="Arial"/>
                <a:cs typeface="Arial"/>
              </a:rPr>
              <a:t>）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195172"/>
            <a:ext cx="10115550" cy="4410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4" y="6457950"/>
            <a:ext cx="11018838" cy="16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5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20" dirty="0">
                <a:latin typeface="Arial"/>
                <a:cs typeface="Arial"/>
              </a:rPr>
              <a:t>最大子数组问题（</a:t>
            </a:r>
            <a:r>
              <a:rPr lang="en-US" altLang="zh-CN" sz="2800" spc="-20" dirty="0">
                <a:latin typeface="Arial"/>
                <a:cs typeface="Arial"/>
              </a:rPr>
              <a:t>The maximum-subarray problem</a:t>
            </a:r>
            <a:r>
              <a:rPr lang="zh-CN" altLang="en-US" sz="2800" spc="-20" dirty="0">
                <a:latin typeface="Arial"/>
                <a:cs typeface="Arial"/>
              </a:rPr>
              <a:t>）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5" y="1195172"/>
            <a:ext cx="12736106" cy="26767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73" y="4075876"/>
            <a:ext cx="12533299" cy="35965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1072" y="4529139"/>
            <a:ext cx="12533299" cy="1285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9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A solution using divide-and-conquer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7311" y="1092456"/>
            <a:ext cx="11534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程序 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FIND-MAX-CROSSING-SUBARRAY </a:t>
            </a: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找出子数组 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A[</a:t>
            </a:r>
            <a:r>
              <a:rPr lang="en-US" altLang="zh-CN" sz="2200" b="1" spc="120" dirty="0" err="1">
                <a:solidFill>
                  <a:srgbClr val="C00000"/>
                </a:solidFill>
                <a:latin typeface="Trebuchet MS"/>
                <a:cs typeface="Trebuchet MS"/>
              </a:rPr>
              <a:t>low..high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]</a:t>
            </a: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，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A[</a:t>
            </a:r>
            <a:r>
              <a:rPr lang="en-US" altLang="zh-CN" sz="2200" b="1" spc="120" dirty="0" err="1">
                <a:solidFill>
                  <a:srgbClr val="C00000"/>
                </a:solidFill>
                <a:latin typeface="Trebuchet MS"/>
                <a:cs typeface="Trebuchet MS"/>
              </a:rPr>
              <a:t>low..high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] </a:t>
            </a: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中跨越中点（称为 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mid</a:t>
            </a: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）的最大子数组，运行时间可表示为 </a:t>
            </a:r>
            <a:r>
              <a:rPr lang="el-GR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Θ(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n)</a:t>
            </a: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，其中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是子数组 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A[</a:t>
            </a:r>
            <a:r>
              <a:rPr lang="en-US" altLang="zh-CN" sz="2200" b="1" spc="120" dirty="0" err="1">
                <a:solidFill>
                  <a:srgbClr val="C00000"/>
                </a:solidFill>
                <a:latin typeface="Trebuchet MS"/>
                <a:cs typeface="Trebuchet MS"/>
              </a:rPr>
              <a:t>low..high</a:t>
            </a:r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] </a:t>
            </a:r>
            <a:r>
              <a:rPr lang="zh-CN" altLang="en-US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的元素个数。</a:t>
            </a:r>
            <a:endParaRPr kumimoji="0" lang="zh-CN" altLang="en-US" sz="2200" b="0" i="0" u="none" strike="noStrike" kern="1200" cap="none" spc="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宋体" panose="02010600030101010101" pitchFamily="2" charset="-122"/>
              <a:cs typeface="Trebuchet M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506296"/>
            <a:ext cx="8483600" cy="71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8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099" y="342900"/>
            <a:ext cx="871460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20" dirty="0">
                <a:latin typeface="Arial"/>
                <a:cs typeface="Arial"/>
              </a:rPr>
              <a:t>A solution using divide-and-conquer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7311" y="1092456"/>
            <a:ext cx="11534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200" b="1" spc="120" dirty="0">
                <a:solidFill>
                  <a:srgbClr val="C00000"/>
                </a:solidFill>
                <a:latin typeface="Trebuchet MS"/>
                <a:cs typeface="Trebuchet MS"/>
              </a:rPr>
              <a:t>With a linear-time FIND-MAX-CROSSING-SUBARRAY procedure in hand, we can write pseudocode for a divide-and-conquer algorithm to solve the maximum-subarray problem:</a:t>
            </a:r>
            <a:endParaRPr kumimoji="0" lang="zh-CN" altLang="en-US" sz="2200" b="0" i="0" u="none" strike="noStrike" kern="1200" cap="none" spc="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宋体" panose="02010600030101010101" pitchFamily="2" charset="-122"/>
              <a:cs typeface="Trebuchet M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4" y="2506297"/>
            <a:ext cx="11907836" cy="68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2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7796</TotalTime>
  <Words>2043</Words>
  <Application>Microsoft Office PowerPoint</Application>
  <PresentationFormat>自定义</PresentationFormat>
  <Paragraphs>286</Paragraphs>
  <Slides>37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华文新魏</vt:lpstr>
      <vt:lpstr>宋体</vt:lpstr>
      <vt:lpstr>文鼎习字体</vt:lpstr>
      <vt:lpstr>Arial</vt:lpstr>
      <vt:lpstr>Calibri</vt:lpstr>
      <vt:lpstr>Tahoma</vt:lpstr>
      <vt:lpstr>Times New Roman</vt:lpstr>
      <vt:lpstr>Trebuchet MS</vt:lpstr>
      <vt:lpstr>Verdana</vt:lpstr>
      <vt:lpstr>Wingdings</vt:lpstr>
      <vt:lpstr>Office Theme</vt:lpstr>
      <vt:lpstr>1_Office Theme</vt:lpstr>
      <vt:lpstr>公式</vt:lpstr>
      <vt:lpstr>PowerPoint 演示文稿</vt:lpstr>
      <vt:lpstr>Chapter 4  Divide-and-Conquer</vt:lpstr>
      <vt:lpstr>Chapter 4  Divide-and-Conquer</vt:lpstr>
      <vt:lpstr>递归式（recurrence）</vt:lpstr>
      <vt:lpstr>最大子数组问题（The maximum-subarray problem）</vt:lpstr>
      <vt:lpstr>最大子数组问题（The maximum-subarray problem）</vt:lpstr>
      <vt:lpstr>最大子数组问题（The maximum-subarray problem）</vt:lpstr>
      <vt:lpstr>A solution using divide-and-conquer</vt:lpstr>
      <vt:lpstr>A solution using divide-and-conquer</vt:lpstr>
      <vt:lpstr>Analyzing the divide-and-conquer algorithm</vt:lpstr>
      <vt:lpstr>Strassen’s algorithm for matrix multiplication</vt:lpstr>
      <vt:lpstr>SQUARE-MATRIX-MULTIPLY procedure</vt:lpstr>
      <vt:lpstr>A simple divide-and-conquer algorithm</vt:lpstr>
      <vt:lpstr>A simple divide-and-conquer algorithm</vt:lpstr>
      <vt:lpstr>A simple divide-and-conquer algorithm</vt:lpstr>
      <vt:lpstr>Strassen’s method</vt:lpstr>
      <vt:lpstr>Strassen’s method</vt:lpstr>
      <vt:lpstr>Strassen’s method</vt:lpstr>
      <vt:lpstr>4.3  The substitution method for solving recurrences</vt:lpstr>
      <vt:lpstr>The substitution method for solving recurrences</vt:lpstr>
      <vt:lpstr>Make a good guess</vt:lpstr>
      <vt:lpstr>Avoiding Pitfalls</vt:lpstr>
      <vt:lpstr>Changing Variables</vt:lpstr>
      <vt:lpstr>4.4  Recursion - tree method</vt:lpstr>
      <vt:lpstr>The Construction of a Recursion Tree</vt:lpstr>
      <vt:lpstr>Construction of Recursion Tree</vt:lpstr>
      <vt:lpstr>Construction of Recursion Tree</vt:lpstr>
      <vt:lpstr>Construction of Recursion Tree</vt:lpstr>
      <vt:lpstr>4.5   Master Method</vt:lpstr>
      <vt:lpstr>The master theorem</vt:lpstr>
      <vt:lpstr>The master theorem</vt:lpstr>
      <vt:lpstr>Idea of master theorem</vt:lpstr>
      <vt:lpstr>Three common cases</vt:lpstr>
      <vt:lpstr>Three common cases</vt:lpstr>
      <vt:lpstr>Three common cases</vt:lpstr>
      <vt:lpstr>Three common cases</vt:lpstr>
      <vt:lpstr>Master theorem -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ALGORITHM ANALYSIS</dc:title>
  <dc:creator>leon</dc:creator>
  <cp:lastModifiedBy>Wu Hao</cp:lastModifiedBy>
  <cp:revision>357</cp:revision>
  <dcterms:created xsi:type="dcterms:W3CDTF">2018-09-06T06:56:31Z</dcterms:created>
  <dcterms:modified xsi:type="dcterms:W3CDTF">2023-03-07T01:59:44Z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2018-09-06T00:00:00Z</vt:filetime>
  </property>
</Properties>
</file>