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96" r:id="rId1"/>
  </p:sldMasterIdLst>
  <p:notesMasterIdLst>
    <p:notesMasterId r:id="rId13"/>
  </p:notesMasterIdLst>
  <p:sldIdLst>
    <p:sldId id="410" r:id="rId2"/>
    <p:sldId id="415" r:id="rId3"/>
    <p:sldId id="416" r:id="rId4"/>
    <p:sldId id="592" r:id="rId5"/>
    <p:sldId id="397" r:id="rId6"/>
    <p:sldId id="348" r:id="rId7"/>
    <p:sldId id="398" r:id="rId8"/>
    <p:sldId id="401" r:id="rId9"/>
    <p:sldId id="411" r:id="rId10"/>
    <p:sldId id="412" r:id="rId11"/>
    <p:sldId id="376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477" autoAdjust="0"/>
  </p:normalViewPr>
  <p:slideViewPr>
    <p:cSldViewPr>
      <p:cViewPr varScale="1">
        <p:scale>
          <a:sx n="62" d="100"/>
          <a:sy n="62" d="100"/>
        </p:scale>
        <p:origin x="1985" y="1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1600"/>
    </p:cViewPr>
  </p:outlineViewPr>
  <p:notesTextViewPr>
    <p:cViewPr>
      <p:scale>
        <a:sx n="155" d="100"/>
        <a:sy n="155" d="100"/>
      </p:scale>
      <p:origin x="0" y="0"/>
    </p:cViewPr>
  </p:notesTextViewPr>
  <p:sorterViewPr>
    <p:cViewPr>
      <p:scale>
        <a:sx n="150" d="100"/>
        <a:sy n="150" d="100"/>
      </p:scale>
      <p:origin x="0" y="51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41CC7B7-6CB5-4CAD-AD01-228D353E6E8E}" type="datetimeFigureOut">
              <a:rPr lang="en-US" altLang="zh-CN"/>
              <a:pPr/>
              <a:t>2/20/2023</a:t>
            </a:fld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单击此处编辑母版文本样式</a:t>
            </a:r>
            <a:endParaRPr lang="en-US" altLang="zh-CN"/>
          </a:p>
          <a:p>
            <a:pPr lvl="1"/>
            <a:r>
              <a:rPr lang="en-US" altLang="en-US"/>
              <a:t>第二级</a:t>
            </a:r>
            <a:endParaRPr lang="en-US" altLang="zh-CN"/>
          </a:p>
          <a:p>
            <a:pPr lvl="2"/>
            <a:r>
              <a:rPr lang="en-US" altLang="en-US"/>
              <a:t>第三级</a:t>
            </a:r>
            <a:endParaRPr lang="en-US" altLang="zh-CN"/>
          </a:p>
          <a:p>
            <a:pPr lvl="3"/>
            <a:r>
              <a:rPr lang="en-US" altLang="en-US"/>
              <a:t>第四级</a:t>
            </a:r>
            <a:endParaRPr lang="en-US" altLang="zh-CN"/>
          </a:p>
          <a:p>
            <a:pPr lvl="4"/>
            <a:r>
              <a:rPr lang="en-US" altLang="en-US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814549FD-F626-40F7-80C9-D6BC862D09E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0"/>
        <a:cs typeface="宋体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549FD-F626-40F7-80C9-D6BC862D09E6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683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2D2BBBC0-E1EC-43BA-948D-D8B1E12443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F2679DAD-17F1-4423-8CB9-E5956FE0B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1204" name="幻灯片编号占位符 3">
            <a:extLst>
              <a:ext uri="{FF2B5EF4-FFF2-40B4-BE49-F238E27FC236}">
                <a16:creationId xmlns:a16="http://schemas.microsoft.com/office/drawing/2014/main" id="{EA8691A1-F0BB-4AC2-BB1D-AFF13F299D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2AC0E0B-E8D0-438C-8B2C-F5A4503A204B}" type="slidenum">
              <a:rPr kumimoji="0"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kumimoji="0"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83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2D2BBBC0-E1EC-43BA-948D-D8B1E12443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F2679DAD-17F1-4423-8CB9-E5956FE0B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1204" name="幻灯片编号占位符 3">
            <a:extLst>
              <a:ext uri="{FF2B5EF4-FFF2-40B4-BE49-F238E27FC236}">
                <a16:creationId xmlns:a16="http://schemas.microsoft.com/office/drawing/2014/main" id="{EA8691A1-F0BB-4AC2-BB1D-AFF13F299D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2AC0E0B-E8D0-438C-8B2C-F5A4503A204B}" type="slidenum">
              <a:rPr kumimoji="0"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kumimoji="0"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810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6387" name="幻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CB98F4C4-FD3D-4693-9EAF-1992330CFA8B}" type="slidenum">
              <a:rPr lang="zh-CN" altLang="en-US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19459" name="幻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193A4AD7-CEAE-4CCA-820A-AB848BEF0358}" type="slidenum">
              <a:rPr lang="zh-CN" altLang="en-US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24E06-BC4E-4EBD-B004-2FB9AC6E9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4E23E4-6E26-4C4C-97DF-4B047E73F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95E0-F821-4AEF-AAFC-E97DBC4189D0}" type="datetimeFigureOut">
              <a:rPr lang="zh-CN" altLang="en-US" smtClean="0"/>
              <a:t>2023/2/20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70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34DA8-1BA0-4827-8BB8-E7AFBBE0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ABAA7F-03FF-4F7F-B285-A492A1D2C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E2D0CB-510C-443D-83A6-E08582EA0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DDDDF6-BE49-4575-9E3B-F552CB52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95E0-F821-4AEF-AAFC-E97DBC4189D0}" type="datetimeFigureOut">
              <a:rPr lang="zh-CN" altLang="en-US" smtClean="0"/>
              <a:t>2023/2/20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75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61FF9-064C-4BF3-8F3F-BEEB9663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70E599-09B7-4125-8630-84E9EDCE6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01ED71-0717-47EE-85AD-66D3F674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95E0-F821-4AEF-AAFC-E97DBC4189D0}" type="datetimeFigureOut">
              <a:rPr lang="zh-CN" altLang="en-US" smtClean="0"/>
              <a:t>2023/2/20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361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6D71DE-AFB1-4233-AF55-EEBA7AC7A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5F25F7-C764-4969-88FC-68DB52EAD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06C02F-C8BE-442C-ABBA-DFB1547FF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95E0-F821-4AEF-AAFC-E97DBC4189D0}" type="datetimeFigureOut">
              <a:rPr lang="zh-CN" altLang="en-US" smtClean="0"/>
              <a:t>2023/2/20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66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CEDDD-3149-4F48-9FB4-F0CED4286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95E0-F821-4AEF-AAFC-E97DBC4189D0}" type="datetimeFigureOut">
              <a:rPr lang="zh-CN" altLang="en-US" smtClean="0"/>
              <a:t>2023/2/20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78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B5DE3-A788-4F57-AD24-CCC155C49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98CED5-C314-4B02-9C5E-335A3CA65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2101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0C931-17AD-466B-AA15-BADD6E28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30117-9151-469E-9296-A8F46B6F1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7573"/>
            <a:ext cx="7886700" cy="4351338"/>
          </a:xfrm>
          <a:prstGeom prst="rect">
            <a:avLst/>
          </a:prstGeom>
        </p:spPr>
        <p:txBody>
          <a:bodyPr/>
          <a:lstStyle>
            <a:lvl1pPr marL="171450" indent="-171450">
              <a:buFont typeface="Wingdings" pitchFamily="2" charset="2"/>
              <a:buChar char="Ø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10D302-FD60-4123-A18C-5B68EE1A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95E0-F821-4AEF-AAFC-E97DBC4189D0}" type="datetimeFigureOut">
              <a:rPr lang="zh-CN" altLang="en-US" smtClean="0"/>
              <a:t>2023/2/20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7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A4E8D-5383-4E6D-BD87-838E6BC11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76440B-8F4C-4DCC-85F5-C43534AE1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12085B-FA23-4B3C-A6BA-CF16D609D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95E0-F821-4AEF-AAFC-E97DBC4189D0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811BB0A6-F5B5-4F7A-85E8-85299E9B64D4}"/>
              </a:ext>
            </a:extLst>
          </p:cNvPr>
          <p:cNvSpPr txBox="1">
            <a:spLocks/>
          </p:cNvSpPr>
          <p:nvPr userDrawn="1"/>
        </p:nvSpPr>
        <p:spPr>
          <a:xfrm>
            <a:off x="385175" y="-62866"/>
            <a:ext cx="2653737" cy="91440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500"/>
              <a:t>单击此处编辑母版标题样式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552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A4A04-0DC4-4D2F-85B1-2864822E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DE865E-C1BD-413A-AAE2-2A1F6B95F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696E83-7469-4905-A609-4CE22CE14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A4287D-8DF8-4A4B-B645-DB6F5A95A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95E0-F821-4AEF-AAFC-E97DBC4189D0}" type="datetimeFigureOut">
              <a:rPr lang="zh-CN" altLang="en-US" smtClean="0"/>
              <a:t>2023/2/20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40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51B79-0ABC-4729-A81E-C877268F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2C9F15-96E3-407F-8A1F-CBD6625C9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9B2475-28D6-4FEE-ADD4-B96655431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F9918D-4907-48E1-9D9D-964F31537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B606E8-3D45-412E-9F5E-C3CB8FA35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0BCC8B-1D1C-40B6-AD78-84A8E895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95E0-F821-4AEF-AAFC-E97DBC4189D0}" type="datetimeFigureOut">
              <a:rPr lang="zh-CN" altLang="en-US" smtClean="0"/>
              <a:t>2023/2/20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15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5C46F-0C29-4E9F-8E32-2F129720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9CCBAF-4167-45B0-AF2F-B3D812E4C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95E0-F821-4AEF-AAFC-E97DBC4189D0}" type="datetimeFigureOut">
              <a:rPr lang="zh-CN" altLang="en-US" smtClean="0"/>
              <a:t>2023/2/20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94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45D6D9-27AE-4DA8-BC9B-558C01FA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95E0-F821-4AEF-AAFC-E97DBC4189D0}" type="datetimeFigureOut">
              <a:rPr lang="zh-CN" altLang="en-US" smtClean="0"/>
              <a:t>2023/2/20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9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944A7-ED46-4C6A-8D5E-3E134EF6F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601176-CF67-4C90-9FA6-112B3B5BF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DAB037-8560-40B1-A17D-EAAF418EF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A21F71-DC07-47F6-B4DA-34B2FD9C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95E0-F821-4AEF-AAFC-E97DBC4189D0}" type="datetimeFigureOut">
              <a:rPr lang="zh-CN" altLang="en-US" smtClean="0"/>
              <a:t>2023/2/20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06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37C9C6BA-AB27-4D3C-9E0C-CDF5D37A7FB5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992471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0CF364-DF77-40C2-A1B2-669477659A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E95E0-F821-4AEF-AAFC-E97DBC4189D0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0FE7787-0D94-41C8-83C9-FC221EB83A51}"/>
              </a:ext>
            </a:extLst>
          </p:cNvPr>
          <p:cNvSpPr txBox="1"/>
          <p:nvPr userDrawn="1"/>
        </p:nvSpPr>
        <p:spPr>
          <a:xfrm>
            <a:off x="2857500" y="6249540"/>
            <a:ext cx="3429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/>
              <a:t>山东大学软件学院</a:t>
            </a:r>
          </a:p>
          <a:p>
            <a:pPr algn="ctr"/>
            <a:r>
              <a:rPr lang="en-US" altLang="zh-CN" sz="1050" dirty="0"/>
              <a:t>Software School</a:t>
            </a:r>
            <a:r>
              <a:rPr lang="zh-CN" altLang="en-US" sz="1050" dirty="0"/>
              <a:t>，</a:t>
            </a:r>
            <a:r>
              <a:rPr lang="en-US" altLang="zh-CN" sz="1050" dirty="0"/>
              <a:t>Shandong University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99F1177-2D84-4DAB-89E2-286146350B2C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191024"/>
            <a:ext cx="1258699" cy="5823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00FAB0A-72E3-4DE2-AB76-7A746225F3C4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498" y="6087850"/>
            <a:ext cx="646301" cy="702603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1E0780-B37B-40F1-A951-FFC19E81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75" y="-62866"/>
            <a:ext cx="3862975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6286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  <p:sldLayoutId id="2147484597" r:id="rId2"/>
    <p:sldLayoutId id="2147484598" r:id="rId3"/>
    <p:sldLayoutId id="2147484599" r:id="rId4"/>
    <p:sldLayoutId id="2147484600" r:id="rId5"/>
    <p:sldLayoutId id="2147484601" r:id="rId6"/>
    <p:sldLayoutId id="2147484602" r:id="rId7"/>
    <p:sldLayoutId id="2147484603" r:id="rId8"/>
    <p:sldLayoutId id="2147484604" r:id="rId9"/>
    <p:sldLayoutId id="2147484605" r:id="rId10"/>
    <p:sldLayoutId id="2147484606" r:id="rId11"/>
    <p:sldLayoutId id="2147484607" r:id="rId12"/>
    <p:sldLayoutId id="2147484608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ctrTitle"/>
          </p:nvPr>
        </p:nvSpPr>
        <p:spPr>
          <a:xfrm>
            <a:off x="304800" y="1524000"/>
            <a:ext cx="8501063" cy="2209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kumimoji="0" lang="zh-CN" altLang="en-US" sz="6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众智科学与网络化产业</a:t>
            </a:r>
            <a:br>
              <a:rPr kumimoji="0" lang="en-US" altLang="zh-CN" sz="6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</a:br>
            <a:r>
              <a:rPr kumimoji="0" lang="zh-CN" altLang="en-US" sz="3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网络、群体与市场</a:t>
            </a:r>
            <a:endParaRPr kumimoji="0" lang="zh-CN" altLang="en-US" sz="3600" dirty="0">
              <a:solidFill>
                <a:srgbClr val="C00000"/>
              </a:solidFill>
              <a:latin typeface="宋体" pitchFamily="2" charset="-122"/>
              <a:ea typeface="黑体" pitchFamily="49" charset="-122"/>
            </a:endParaRPr>
          </a:p>
        </p:txBody>
      </p:sp>
      <p:sp>
        <p:nvSpPr>
          <p:cNvPr id="14338" name="副标题 2"/>
          <p:cNvSpPr>
            <a:spLocks noGrp="1"/>
          </p:cNvSpPr>
          <p:nvPr>
            <p:ph type="subTitle" idx="1"/>
          </p:nvPr>
        </p:nvSpPr>
        <p:spPr>
          <a:xfrm>
            <a:off x="1371600" y="4857750"/>
            <a:ext cx="6400800" cy="1390650"/>
          </a:xfrm>
        </p:spPr>
        <p:txBody>
          <a:bodyPr/>
          <a:lstStyle/>
          <a:p>
            <a:pPr eaLnBrk="1" hangingPunct="1"/>
            <a:r>
              <a:rPr kumimoji="0" lang="zh-CN" altLang="en-US" dirty="0">
                <a:ea typeface="黑体" pitchFamily="49" charset="-122"/>
              </a:rPr>
              <a:t>鹿旭东</a:t>
            </a:r>
            <a:endParaRPr kumimoji="0" lang="en-US" altLang="zh-CN" dirty="0">
              <a:ea typeface="黑体" pitchFamily="49" charset="-122"/>
            </a:endParaRPr>
          </a:p>
          <a:p>
            <a:pPr eaLnBrk="1" hangingPunct="1"/>
            <a:r>
              <a:rPr kumimoji="0" lang="en-US" altLang="zh-CN" dirty="0">
                <a:ea typeface="黑体" pitchFamily="49" charset="-122"/>
              </a:rPr>
              <a:t>Tel:  13708938881</a:t>
            </a:r>
          </a:p>
          <a:p>
            <a:pPr eaLnBrk="1" hangingPunct="1"/>
            <a:r>
              <a:rPr kumimoji="0" lang="zh-CN" altLang="en-US" dirty="0">
                <a:ea typeface="黑体" pitchFamily="49" charset="-122"/>
              </a:rPr>
              <a:t>课程群号</a:t>
            </a:r>
            <a:r>
              <a:rPr kumimoji="0" lang="en-US" altLang="zh-CN" dirty="0">
                <a:ea typeface="黑体" pitchFamily="49" charset="-122"/>
              </a:rPr>
              <a:t>: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361903618</a:t>
            </a:r>
          </a:p>
          <a:p>
            <a:pPr eaLnBrk="1" hangingPunct="1"/>
            <a:r>
              <a:rPr kumimoji="0"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实验时间：</a:t>
            </a:r>
            <a:r>
              <a:rPr kumimoji="0"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7-14</a:t>
            </a:r>
            <a:r>
              <a:rPr kumimoji="0"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周，</a:t>
            </a:r>
            <a:endParaRPr kumimoji="0" lang="en-US" altLang="zh-CN" dirty="0"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4319587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课程基本内容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539750" y="1484313"/>
            <a:ext cx="6985000" cy="48529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图论与社会网络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博弈论基础与应用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市场网络中人们的相互作用</a:t>
            </a:r>
            <a:r>
              <a:rPr lang="zh-CN" altLang="zh-CN" sz="2800" dirty="0"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信息网络和</a:t>
            </a:r>
            <a:r>
              <a:rPr lang="en-US" altLang="zh-CN" sz="2800" dirty="0">
                <a:ea typeface="黑体" pitchFamily="49" charset="-122"/>
              </a:rPr>
              <a:t>World Wide Web</a:t>
            </a:r>
            <a:r>
              <a:rPr lang="zh-CN" altLang="zh-CN" sz="2800" dirty="0">
                <a:ea typeface="黑体" pitchFamily="49" charset="-122"/>
              </a:rPr>
              <a:t> </a:t>
            </a:r>
            <a:endParaRPr lang="en-US" altLang="zh-CN" sz="2800" dirty="0">
              <a:ea typeface="黑体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群体行为的动力学模型</a:t>
            </a:r>
            <a:r>
              <a:rPr lang="zh-CN" altLang="zh-CN" sz="2800" dirty="0"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网络结构上的动力学模型</a:t>
            </a:r>
            <a:r>
              <a:rPr lang="zh-CN" altLang="zh-CN" sz="2800" dirty="0"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制度及其聚和行为</a:t>
            </a:r>
            <a:r>
              <a:rPr lang="zh-CN" altLang="zh-CN" sz="2800" dirty="0"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07150" y="1268413"/>
            <a:ext cx="2736850" cy="5857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800000"/>
            </a:solidFill>
          </a:ln>
        </p:spPr>
        <p:txBody>
          <a:bodyPr>
            <a:spAutoFit/>
          </a:bodyPr>
          <a:lstStyle/>
          <a:p>
            <a:r>
              <a:rPr kumimoji="1" lang="zh-CN" altLang="en-US" sz="3200"/>
              <a:t>弱关系的优势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078663" y="4419600"/>
            <a:ext cx="2089150" cy="584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800000"/>
            </a:solidFill>
          </a:ln>
        </p:spPr>
        <p:txBody>
          <a:bodyPr>
            <a:spAutoFit/>
          </a:bodyPr>
          <a:lstStyle/>
          <a:p>
            <a:r>
              <a:rPr kumimoji="1" lang="zh-CN" altLang="en-US" sz="3200"/>
              <a:t>结构平衡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029200" y="0"/>
            <a:ext cx="220980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800000"/>
            </a:solidFill>
          </a:ln>
        </p:spPr>
        <p:txBody>
          <a:bodyPr>
            <a:spAutoFit/>
          </a:bodyPr>
          <a:lstStyle/>
          <a:p>
            <a:r>
              <a:rPr kumimoji="1" lang="zh-CN" altLang="en-US" sz="3200" dirty="0"/>
              <a:t>从众心理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543800" y="6270625"/>
            <a:ext cx="1600200" cy="584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8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3200" dirty="0">
                <a:latin typeface="Arial" charset="0"/>
                <a:ea typeface="宋体" charset="0"/>
                <a:cs typeface="宋体" charset="0"/>
              </a:rPr>
              <a:t>小世界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7207250" y="0"/>
            <a:ext cx="1944688" cy="584200"/>
          </a:xfrm>
          <a:prstGeom prst="rect">
            <a:avLst/>
          </a:prstGeom>
          <a:solidFill>
            <a:srgbClr val="FDEADA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3200"/>
              <a:t>三元闭包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132138" y="0"/>
            <a:ext cx="1897062" cy="584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800000"/>
            </a:solidFill>
          </a:ln>
        </p:spPr>
        <p:txBody>
          <a:bodyPr>
            <a:spAutoFit/>
          </a:bodyPr>
          <a:lstStyle/>
          <a:p>
            <a:r>
              <a:rPr kumimoji="1" lang="zh-CN" altLang="en-US" sz="3200"/>
              <a:t>物以类聚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056438" y="2492375"/>
            <a:ext cx="2087562" cy="5857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800000"/>
            </a:solidFill>
          </a:ln>
        </p:spPr>
        <p:txBody>
          <a:bodyPr>
            <a:spAutoFit/>
          </a:bodyPr>
          <a:lstStyle/>
          <a:p>
            <a:r>
              <a:rPr kumimoji="1" lang="zh-CN" altLang="en-US" sz="3200"/>
              <a:t>匹配市场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092950" y="3141663"/>
            <a:ext cx="2051050" cy="584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800000"/>
            </a:solidFill>
          </a:ln>
        </p:spPr>
        <p:txBody>
          <a:bodyPr>
            <a:spAutoFit/>
          </a:bodyPr>
          <a:lstStyle/>
          <a:p>
            <a:r>
              <a:rPr kumimoji="1" lang="zh-CN" altLang="en-US" sz="3200"/>
              <a:t>拍卖市场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089775" y="3789363"/>
            <a:ext cx="2089150" cy="584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800000"/>
            </a:solidFill>
          </a:ln>
        </p:spPr>
        <p:txBody>
          <a:bodyPr>
            <a:spAutoFit/>
          </a:bodyPr>
          <a:lstStyle/>
          <a:p>
            <a:r>
              <a:rPr kumimoji="1" lang="zh-CN" altLang="en-US" sz="3200"/>
              <a:t>中介市场</a:t>
            </a: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443663" y="1828800"/>
            <a:ext cx="2700337" cy="584200"/>
          </a:xfrm>
          <a:prstGeom prst="rect">
            <a:avLst/>
          </a:prstGeom>
          <a:solidFill>
            <a:srgbClr val="DCE6F2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3200"/>
              <a:t>关系中的权力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443663" y="5084763"/>
            <a:ext cx="2700337" cy="5857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800000"/>
            </a:solidFill>
          </a:ln>
        </p:spPr>
        <p:txBody>
          <a:bodyPr>
            <a:spAutoFit/>
          </a:bodyPr>
          <a:lstStyle/>
          <a:p>
            <a:r>
              <a:rPr kumimoji="1" lang="zh-CN" altLang="en-US" sz="3200"/>
              <a:t>反复改进原理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156325" y="5732463"/>
            <a:ext cx="2987675" cy="5238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800000"/>
            </a:solidFill>
          </a:ln>
        </p:spPr>
        <p:txBody>
          <a:bodyPr>
            <a:spAutoFit/>
          </a:bodyPr>
          <a:lstStyle/>
          <a:p>
            <a:r>
              <a:rPr kumimoji="1" lang="en-US" altLang="zh-CN" sz="2800"/>
              <a:t>HITS&amp;PageRank</a:t>
            </a:r>
            <a:endParaRPr kumimoji="1" lang="zh-CN" altLang="en-US" sz="2800"/>
          </a:p>
        </p:txBody>
      </p:sp>
      <p:sp>
        <p:nvSpPr>
          <p:cNvPr id="16" name="文本框 15"/>
          <p:cNvSpPr txBox="1"/>
          <p:nvPr/>
        </p:nvSpPr>
        <p:spPr>
          <a:xfrm>
            <a:off x="2268538" y="6289675"/>
            <a:ext cx="3095625" cy="584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800000"/>
            </a:solidFill>
          </a:ln>
        </p:spPr>
        <p:txBody>
          <a:bodyPr>
            <a:spAutoFit/>
          </a:bodyPr>
          <a:lstStyle/>
          <a:p>
            <a:r>
              <a:rPr kumimoji="1" lang="zh-CN" altLang="en-US" sz="3200"/>
              <a:t>阿罗不可能定理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0" y="6262688"/>
            <a:ext cx="2268538" cy="584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800000"/>
            </a:solidFill>
          </a:ln>
        </p:spPr>
        <p:txBody>
          <a:bodyPr>
            <a:spAutoFit/>
          </a:bodyPr>
          <a:lstStyle/>
          <a:p>
            <a:r>
              <a:rPr kumimoji="1" lang="zh-CN" altLang="en-US" sz="3200"/>
              <a:t>布雷斯悖论</a:t>
            </a: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5446713" y="620713"/>
            <a:ext cx="3671887" cy="584200"/>
          </a:xfrm>
          <a:prstGeom prst="rect">
            <a:avLst/>
          </a:prstGeom>
          <a:solidFill>
            <a:srgbClr val="DBEEF4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3200"/>
              <a:t>信息不对称的市场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0" y="0"/>
            <a:ext cx="3132138" cy="584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8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3200" dirty="0">
                <a:latin typeface="Arial" charset="0"/>
                <a:ea typeface="宋体" charset="0"/>
                <a:cs typeface="宋体" charset="0"/>
              </a:rPr>
              <a:t>流行性的起源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914401" y="2209800"/>
            <a:ext cx="5044282" cy="28029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 sz="44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应用</a:t>
            </a:r>
            <a:r>
              <a:rPr kumimoji="1" lang="zh-CN" altLang="en-US" sz="4400" dirty="0">
                <a:solidFill>
                  <a:schemeClr val="tx2"/>
                </a:solidFill>
                <a:latin typeface="宋体" pitchFamily="2" charset="-122"/>
                <a:ea typeface="华文楷体" pitchFamily="2" charset="-122"/>
              </a:rPr>
              <a:t>数学和计算机科学的基础知识</a:t>
            </a:r>
            <a:r>
              <a:rPr kumimoji="1" lang="zh-CN" altLang="en-US" sz="4400" dirty="0">
                <a:solidFill>
                  <a:schemeClr val="tx2"/>
                </a:solidFill>
                <a:latin typeface="宋体" pitchFamily="2" charset="-122"/>
              </a:rPr>
              <a:t>，</a:t>
            </a:r>
            <a:r>
              <a:rPr kumimoji="1" lang="zh-CN" altLang="en-US" sz="44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讨论</a:t>
            </a:r>
            <a:r>
              <a:rPr kumimoji="1" lang="zh-CN" altLang="en-US" sz="4400" dirty="0">
                <a:solidFill>
                  <a:schemeClr val="tx2"/>
                </a:solidFill>
                <a:latin typeface="宋体" pitchFamily="2" charset="-122"/>
                <a:ea typeface="华文楷体" pitchFamily="2" charset="-122"/>
              </a:rPr>
              <a:t>社会学与经济学的经典问题。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334000" y="6324600"/>
            <a:ext cx="2209800" cy="533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800000"/>
            </a:solidFill>
          </a:ln>
        </p:spPr>
        <p:txBody>
          <a:bodyPr>
            <a:spAutoFit/>
          </a:bodyPr>
          <a:lstStyle/>
          <a:p>
            <a:r>
              <a:rPr kumimoji="1" lang="en-US" altLang="zh-CN" sz="2800"/>
              <a:t>GSP&amp;VCG</a:t>
            </a:r>
            <a:endParaRPr kumimoji="1" lang="zh-CN" altLang="en-US" sz="2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2895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学习预期</a:t>
            </a:r>
          </a:p>
        </p:txBody>
      </p:sp>
      <p:sp>
        <p:nvSpPr>
          <p:cNvPr id="43010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知识（</a:t>
            </a:r>
            <a:r>
              <a:rPr lang="en-US" altLang="zh-CN" sz="2800" dirty="0">
                <a:ea typeface="黑体" pitchFamily="49" charset="-122"/>
              </a:rPr>
              <a:t>knowledge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社会学（尤其是社会网络）与经济学（尤其是市场行为）的若干基本概念与认识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方法（</a:t>
            </a:r>
            <a:r>
              <a:rPr lang="en-US" altLang="zh-CN" sz="2800" dirty="0">
                <a:ea typeface="黑体" pitchFamily="49" charset="-122"/>
              </a:rPr>
              <a:t>approach, method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采用计算机科学的思维方式，分析推理社会科学问题的角度与方法，“新瓶装旧酒”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技术：社会科学问题的计算抽象与推理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态度（</a:t>
            </a:r>
            <a:r>
              <a:rPr lang="en-US" altLang="zh-CN" sz="2800" dirty="0">
                <a:ea typeface="黑体" pitchFamily="49" charset="-122"/>
              </a:rPr>
              <a:t>attitude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以研究的态度学习（</a:t>
            </a:r>
            <a:r>
              <a:rPr lang="en-US" altLang="zh-CN" sz="2400" dirty="0">
                <a:ea typeface="黑体" pitchFamily="49" charset="-122"/>
              </a:rPr>
              <a:t>learn, study, research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热爱科学、热爱生活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BF034AC2-BF87-4BC9-B17A-8B718BDF9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75" y="76200"/>
            <a:ext cx="3862975" cy="106680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做一个“游戏”</a:t>
            </a:r>
          </a:p>
        </p:txBody>
      </p:sp>
      <p:sp>
        <p:nvSpPr>
          <p:cNvPr id="26626" name="内容占位符 2">
            <a:extLst>
              <a:ext uri="{FF2B5EF4-FFF2-40B4-BE49-F238E27FC236}">
                <a16:creationId xmlns:a16="http://schemas.microsoft.com/office/drawing/2014/main" id="{54153FDB-C3E3-47E6-8C09-9D66E15FD34B}"/>
              </a:ext>
            </a:extLst>
          </p:cNvPr>
          <p:cNvSpPr>
            <a:spLocks noGrp="1"/>
          </p:cNvSpPr>
          <p:nvPr>
            <p:ph idx="1"/>
          </p:nvPr>
        </p:nvSpPr>
        <p:spPr>
          <a:extLst>
            <a:ext uri="{FAA26D3D-D897-4be2-8F04-BA451C77F1D7}"/>
          </a:extLst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altLang="zh-CN" sz="2800" dirty="0">
                <a:latin typeface="黑体" charset="0"/>
                <a:ea typeface="黑体" charset="0"/>
                <a:cs typeface="黑体" charset="0"/>
              </a:rPr>
              <a:t>6</a:t>
            </a:r>
            <a:r>
              <a:rPr lang="zh-CN" altLang="en-US" sz="2800" dirty="0">
                <a:latin typeface="黑体" charset="0"/>
                <a:ea typeface="黑体" charset="0"/>
                <a:cs typeface="黑体" charset="0"/>
              </a:rPr>
              <a:t>个同学，每人发两张扑克牌，一张红，一张黑</a:t>
            </a:r>
            <a:endParaRPr lang="en-US" altLang="zh-CN" sz="2800" dirty="0">
              <a:latin typeface="黑体" charset="0"/>
              <a:ea typeface="黑体" charset="0"/>
              <a:cs typeface="黑体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zh-CN" altLang="en-US" sz="2800" dirty="0">
                <a:latin typeface="黑体" charset="0"/>
                <a:ea typeface="黑体" charset="0"/>
                <a:cs typeface="黑体" charset="0"/>
              </a:rPr>
              <a:t>规则</a:t>
            </a:r>
            <a:endParaRPr lang="en-US" altLang="zh-CN" sz="2800" dirty="0">
              <a:latin typeface="黑体" charset="0"/>
              <a:ea typeface="黑体" charset="0"/>
              <a:cs typeface="黑体" charset="0"/>
            </a:endParaRPr>
          </a:p>
          <a:p>
            <a:pPr lvl="1">
              <a:buFont typeface="Arial" charset="0"/>
              <a:buChar char="–"/>
              <a:defRPr/>
            </a:pPr>
            <a:r>
              <a:rPr lang="zh-CN" altLang="en-US" sz="2400" dirty="0">
                <a:latin typeface="黑体" charset="0"/>
                <a:ea typeface="黑体" charset="0"/>
                <a:cs typeface="黑体" charset="0"/>
              </a:rPr>
              <a:t>每人独立决定出哪一张牌，不让其他人看见</a:t>
            </a:r>
            <a:endParaRPr lang="en-US" altLang="zh-CN" sz="2400" dirty="0">
              <a:latin typeface="黑体" charset="0"/>
              <a:ea typeface="黑体" charset="0"/>
              <a:cs typeface="黑体" charset="0"/>
            </a:endParaRPr>
          </a:p>
          <a:p>
            <a:pPr lvl="1">
              <a:buFont typeface="Arial" charset="0"/>
              <a:buChar char="–"/>
              <a:defRPr/>
            </a:pPr>
            <a:r>
              <a:rPr lang="zh-CN" altLang="en-US" sz="2400" dirty="0">
                <a:latin typeface="黑体" charset="0"/>
                <a:ea typeface="黑体" charset="0"/>
                <a:cs typeface="黑体" charset="0"/>
              </a:rPr>
              <a:t>如果你出的是</a:t>
            </a:r>
            <a:r>
              <a:rPr lang="zh-CN" altLang="en-US" sz="2400" dirty="0">
                <a:solidFill>
                  <a:srgbClr val="FF0000"/>
                </a:solidFill>
                <a:latin typeface="黑体" charset="0"/>
                <a:ea typeface="黑体" charset="0"/>
                <a:cs typeface="黑体" charset="0"/>
              </a:rPr>
              <a:t>红牌</a:t>
            </a:r>
            <a:r>
              <a:rPr lang="zh-CN" altLang="en-US" sz="2400" dirty="0">
                <a:latin typeface="黑体" charset="0"/>
                <a:ea typeface="黑体" charset="0"/>
                <a:cs typeface="黑体" charset="0"/>
              </a:rPr>
              <a:t>，无论别人出什么，你可以</a:t>
            </a:r>
            <a:r>
              <a:rPr lang="zh-CN" altLang="en-US" sz="2400" dirty="0">
                <a:solidFill>
                  <a:srgbClr val="C00000"/>
                </a:solidFill>
                <a:latin typeface="黑体" charset="0"/>
                <a:ea typeface="黑体" charset="0"/>
                <a:cs typeface="黑体" charset="0"/>
              </a:rPr>
              <a:t>在群里得到老师发的</a:t>
            </a:r>
            <a:r>
              <a:rPr lang="en-US" altLang="zh-CN" sz="2400" dirty="0">
                <a:solidFill>
                  <a:srgbClr val="C00000"/>
                </a:solidFill>
                <a:latin typeface="黑体" charset="0"/>
                <a:ea typeface="黑体" charset="0"/>
                <a:cs typeface="黑体" charset="0"/>
              </a:rPr>
              <a:t>1</a:t>
            </a:r>
            <a:r>
              <a:rPr lang="zh-CN" altLang="en-US" sz="2400" dirty="0">
                <a:solidFill>
                  <a:srgbClr val="C00000"/>
                </a:solidFill>
                <a:latin typeface="黑体" charset="0"/>
                <a:ea typeface="黑体" charset="0"/>
                <a:cs typeface="黑体" charset="0"/>
              </a:rPr>
              <a:t>元钱红包</a:t>
            </a:r>
            <a:r>
              <a:rPr lang="zh-CN" altLang="en-US" sz="2400" dirty="0">
                <a:latin typeface="黑体" charset="0"/>
                <a:ea typeface="黑体" charset="0"/>
                <a:cs typeface="黑体" charset="0"/>
              </a:rPr>
              <a:t>；</a:t>
            </a:r>
            <a:endParaRPr lang="en-US" altLang="zh-CN" sz="2400" dirty="0">
              <a:latin typeface="黑体" charset="0"/>
              <a:ea typeface="黑体" charset="0"/>
              <a:cs typeface="黑体" charset="0"/>
            </a:endParaRPr>
          </a:p>
          <a:p>
            <a:pPr lvl="1">
              <a:buFont typeface="Arial" charset="0"/>
              <a:buChar char="–"/>
              <a:defRPr/>
            </a:pPr>
            <a:r>
              <a:rPr lang="zh-CN" altLang="en-US" sz="2400" dirty="0">
                <a:latin typeface="黑体" charset="0"/>
                <a:ea typeface="黑体" charset="0"/>
                <a:cs typeface="黑体" charset="0"/>
              </a:rPr>
              <a:t>如果你出的是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charset="0"/>
                <a:ea typeface="黑体" charset="0"/>
                <a:cs typeface="黑体" charset="0"/>
              </a:rPr>
              <a:t>黑牌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charset="0"/>
              <a:ea typeface="黑体" charset="0"/>
              <a:cs typeface="黑体" charset="0"/>
            </a:endParaRPr>
          </a:p>
          <a:p>
            <a:pPr lvl="1">
              <a:buFont typeface="Arial" charset="0"/>
              <a:buChar char="–"/>
              <a:defRPr/>
            </a:pPr>
            <a:r>
              <a:rPr lang="zh-CN" altLang="en-US" sz="2400" dirty="0">
                <a:latin typeface="黑体" charset="0"/>
                <a:ea typeface="黑体" charset="0"/>
                <a:cs typeface="黑体" charset="0"/>
              </a:rPr>
              <a:t>若其他所有人都出黑牌，你就</a:t>
            </a:r>
            <a:r>
              <a:rPr lang="zh-CN" altLang="en-US" sz="2400" dirty="0">
                <a:solidFill>
                  <a:srgbClr val="FF0000"/>
                </a:solidFill>
                <a:latin typeface="黑体" charset="0"/>
                <a:ea typeface="黑体" charset="0"/>
                <a:cs typeface="黑体" charset="0"/>
              </a:rPr>
              <a:t>在</a:t>
            </a:r>
            <a:r>
              <a:rPr lang="zh-CN" altLang="en-US" sz="2400">
                <a:solidFill>
                  <a:srgbClr val="FF0000"/>
                </a:solidFill>
                <a:latin typeface="黑体" charset="0"/>
                <a:ea typeface="黑体" charset="0"/>
                <a:cs typeface="黑体" charset="0"/>
              </a:rPr>
              <a:t>群里得到老师</a:t>
            </a:r>
            <a:r>
              <a:rPr lang="zh-CN" altLang="en-US" sz="2400" dirty="0">
                <a:solidFill>
                  <a:srgbClr val="FF0000"/>
                </a:solidFill>
                <a:latin typeface="黑体" charset="0"/>
                <a:ea typeface="黑体" charset="0"/>
                <a:cs typeface="黑体" charset="0"/>
              </a:rPr>
              <a:t>发的</a:t>
            </a:r>
            <a:r>
              <a:rPr lang="en-US" altLang="zh-CN" sz="2400" dirty="0">
                <a:solidFill>
                  <a:srgbClr val="FF0000"/>
                </a:solidFill>
                <a:latin typeface="黑体" charset="0"/>
                <a:ea typeface="黑体" charset="0"/>
                <a:cs typeface="黑体" charset="0"/>
              </a:rPr>
              <a:t>4</a:t>
            </a:r>
            <a:r>
              <a:rPr lang="zh-CN" altLang="en-US" sz="2400" dirty="0">
                <a:solidFill>
                  <a:srgbClr val="FF0000"/>
                </a:solidFill>
                <a:latin typeface="黑体" charset="0"/>
                <a:ea typeface="黑体" charset="0"/>
                <a:cs typeface="黑体" charset="0"/>
              </a:rPr>
              <a:t>元钱红包</a:t>
            </a:r>
            <a:r>
              <a:rPr lang="zh-CN" altLang="en-US" sz="2400" dirty="0">
                <a:latin typeface="黑体" charset="0"/>
                <a:ea typeface="黑体" charset="0"/>
                <a:cs typeface="黑体" charset="0"/>
              </a:rPr>
              <a:t>；</a:t>
            </a:r>
            <a:endParaRPr lang="en-US" altLang="zh-CN" sz="2400" dirty="0">
              <a:latin typeface="黑体" charset="0"/>
              <a:ea typeface="黑体" charset="0"/>
              <a:cs typeface="黑体" charset="0"/>
            </a:endParaRPr>
          </a:p>
          <a:p>
            <a:pPr lvl="1">
              <a:buFont typeface="Arial" charset="0"/>
              <a:buChar char="–"/>
              <a:defRPr/>
            </a:pPr>
            <a:r>
              <a:rPr lang="zh-CN" altLang="en-US" sz="2400" dirty="0">
                <a:latin typeface="黑体" charset="0"/>
                <a:ea typeface="黑体" charset="0"/>
                <a:cs typeface="黑体" charset="0"/>
              </a:rPr>
              <a:t>若有任何一人出红牌，则你就必须</a:t>
            </a:r>
            <a:r>
              <a:rPr lang="zh-CN" altLang="en-US" sz="2400" dirty="0">
                <a:solidFill>
                  <a:srgbClr val="FF0000"/>
                </a:solidFill>
                <a:latin typeface="黑体" charset="0"/>
                <a:ea typeface="黑体" charset="0"/>
                <a:cs typeface="黑体" charset="0"/>
              </a:rPr>
              <a:t>在群里发</a:t>
            </a:r>
            <a:r>
              <a:rPr lang="en-US" altLang="zh-CN" sz="2400" dirty="0">
                <a:solidFill>
                  <a:srgbClr val="FF0000"/>
                </a:solidFill>
                <a:latin typeface="黑体" charset="0"/>
                <a:ea typeface="黑体" charset="0"/>
                <a:cs typeface="黑体" charset="0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黑体" charset="0"/>
                <a:ea typeface="黑体" charset="0"/>
                <a:cs typeface="黑体" charset="0"/>
              </a:rPr>
              <a:t>元钱红包（分</a:t>
            </a:r>
            <a:r>
              <a:rPr lang="en-US" altLang="zh-CN" sz="2400" dirty="0">
                <a:solidFill>
                  <a:srgbClr val="FF0000"/>
                </a:solidFill>
                <a:latin typeface="黑体" charset="0"/>
                <a:ea typeface="黑体" charset="0"/>
                <a:cs typeface="黑体" charset="0"/>
              </a:rPr>
              <a:t>10</a:t>
            </a:r>
            <a:r>
              <a:rPr lang="zh-CN" altLang="en-US" sz="2400" dirty="0">
                <a:solidFill>
                  <a:srgbClr val="FF0000"/>
                </a:solidFill>
                <a:latin typeface="黑体" charset="0"/>
                <a:ea typeface="黑体" charset="0"/>
                <a:cs typeface="黑体" charset="0"/>
              </a:rPr>
              <a:t>份）。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041218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BF034AC2-BF87-4BC9-B17A-8B718BDF9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75" y="76200"/>
            <a:ext cx="3862975" cy="106680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另一个“游戏”</a:t>
            </a:r>
          </a:p>
        </p:txBody>
      </p:sp>
      <p:sp>
        <p:nvSpPr>
          <p:cNvPr id="26626" name="内容占位符 2">
            <a:extLst>
              <a:ext uri="{FF2B5EF4-FFF2-40B4-BE49-F238E27FC236}">
                <a16:creationId xmlns:a16="http://schemas.microsoft.com/office/drawing/2014/main" id="{54153FDB-C3E3-47E6-8C09-9D66E15FD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7572"/>
            <a:ext cx="7886700" cy="4740827"/>
          </a:xfrm>
          <a:extLst>
            <a:ext uri="{FAA26D3D-D897-4be2-8F04-BA451C77F1D7}"/>
          </a:extLst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CN" altLang="en-US" sz="2800" dirty="0">
                <a:latin typeface="黑体" charset="0"/>
                <a:ea typeface="黑体" charset="0"/>
                <a:cs typeface="黑体" charset="0"/>
              </a:rPr>
              <a:t>两堆扑克牌，</a:t>
            </a:r>
            <a:r>
              <a:rPr lang="zh-CN" altLang="en-US" sz="2800" dirty="0">
                <a:solidFill>
                  <a:srgbClr val="FF0000"/>
                </a:solidFill>
                <a:latin typeface="黑体" charset="0"/>
                <a:ea typeface="黑体" charset="0"/>
                <a:cs typeface="黑体" charset="0"/>
              </a:rPr>
              <a:t>红</a:t>
            </a:r>
            <a:r>
              <a:rPr lang="zh-CN" altLang="en-US" sz="2800" dirty="0">
                <a:latin typeface="黑体" charset="0"/>
                <a:ea typeface="黑体" charset="0"/>
                <a:cs typeface="黑体" charset="0"/>
              </a:rPr>
              <a:t>多（</a:t>
            </a:r>
            <a:r>
              <a:rPr lang="en-US" altLang="zh-CN" sz="2800" dirty="0">
                <a:latin typeface="黑体" charset="0"/>
                <a:ea typeface="黑体" charset="0"/>
                <a:cs typeface="黑体" charset="0"/>
              </a:rPr>
              <a:t>2</a:t>
            </a:r>
            <a:r>
              <a:rPr lang="zh-CN" altLang="en-US" sz="2800" dirty="0">
                <a:latin typeface="黑体" charset="0"/>
                <a:ea typeface="黑体" charset="0"/>
                <a:cs typeface="黑体" charset="0"/>
              </a:rPr>
              <a:t>红</a:t>
            </a:r>
            <a:r>
              <a:rPr lang="en-US" altLang="zh-CN" sz="2800" dirty="0">
                <a:latin typeface="黑体" charset="0"/>
                <a:ea typeface="黑体" charset="0"/>
                <a:cs typeface="黑体" charset="0"/>
              </a:rPr>
              <a:t>1</a:t>
            </a:r>
            <a:r>
              <a:rPr lang="zh-CN" altLang="en-US" sz="2800" dirty="0">
                <a:latin typeface="黑体" charset="0"/>
                <a:ea typeface="黑体" charset="0"/>
                <a:cs typeface="黑体" charset="0"/>
              </a:rPr>
              <a:t>黑）、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charset="0"/>
                <a:ea typeface="黑体" charset="0"/>
                <a:cs typeface="黑体" charset="0"/>
              </a:rPr>
              <a:t>黑</a:t>
            </a:r>
            <a:r>
              <a:rPr lang="zh-CN" altLang="en-US" sz="2800" dirty="0">
                <a:latin typeface="黑体" charset="0"/>
                <a:ea typeface="黑体" charset="0"/>
                <a:cs typeface="黑体" charset="0"/>
              </a:rPr>
              <a:t>多（</a:t>
            </a:r>
            <a:r>
              <a:rPr lang="en-US" altLang="zh-CN" sz="2800" dirty="0">
                <a:latin typeface="黑体" charset="0"/>
                <a:ea typeface="黑体" charset="0"/>
                <a:cs typeface="黑体" charset="0"/>
              </a:rPr>
              <a:t>1</a:t>
            </a:r>
            <a:r>
              <a:rPr lang="zh-CN" altLang="en-US" sz="2800" dirty="0">
                <a:latin typeface="黑体" charset="0"/>
                <a:ea typeface="黑体" charset="0"/>
                <a:cs typeface="黑体" charset="0"/>
              </a:rPr>
              <a:t>红</a:t>
            </a:r>
            <a:r>
              <a:rPr lang="en-US" altLang="zh-CN" sz="2800" dirty="0">
                <a:latin typeface="黑体" charset="0"/>
                <a:ea typeface="黑体" charset="0"/>
                <a:cs typeface="黑体" charset="0"/>
              </a:rPr>
              <a:t>2</a:t>
            </a:r>
            <a:r>
              <a:rPr lang="zh-CN" altLang="en-US" sz="2800" dirty="0">
                <a:latin typeface="黑体" charset="0"/>
                <a:ea typeface="黑体" charset="0"/>
                <a:cs typeface="黑体" charset="0"/>
              </a:rPr>
              <a:t>黑）</a:t>
            </a:r>
            <a:endParaRPr lang="en-US" altLang="zh-CN" sz="2800" dirty="0">
              <a:latin typeface="黑体" charset="0"/>
              <a:ea typeface="黑体" charset="0"/>
              <a:cs typeface="黑体" charset="0"/>
            </a:endParaRPr>
          </a:p>
          <a:p>
            <a:pPr lvl="1">
              <a:buFont typeface="Arial" charset="0"/>
              <a:buChar char="•"/>
              <a:defRPr/>
            </a:pPr>
            <a:r>
              <a:rPr lang="zh-CN" altLang="en-US" sz="2500" dirty="0">
                <a:latin typeface="黑体" charset="0"/>
                <a:ea typeface="黑体" charset="0"/>
                <a:cs typeface="黑体" charset="0"/>
              </a:rPr>
              <a:t>老师随机选取一堆</a:t>
            </a:r>
            <a:endParaRPr lang="en-US" altLang="zh-CN" sz="2500" dirty="0">
              <a:latin typeface="黑体" charset="0"/>
              <a:ea typeface="黑体" charset="0"/>
              <a:cs typeface="黑体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zh-CN" altLang="en-US" sz="2800" dirty="0">
                <a:latin typeface="黑体" charset="0"/>
                <a:ea typeface="黑体" charset="0"/>
                <a:cs typeface="黑体" charset="0"/>
              </a:rPr>
              <a:t>规则</a:t>
            </a:r>
            <a:endParaRPr lang="en-US" altLang="zh-CN" sz="2800" dirty="0">
              <a:latin typeface="黑体" charset="0"/>
              <a:ea typeface="黑体" charset="0"/>
              <a:cs typeface="黑体" charset="0"/>
            </a:endParaRPr>
          </a:p>
          <a:p>
            <a:pPr lvl="1">
              <a:buFont typeface="Arial" charset="0"/>
              <a:buChar char="–"/>
              <a:defRPr/>
            </a:pPr>
            <a:r>
              <a:rPr lang="zh-CN" altLang="en-US" sz="2400" dirty="0">
                <a:latin typeface="黑体" charset="0"/>
                <a:ea typeface="黑体" charset="0"/>
                <a:cs typeface="黑体" charset="0"/>
              </a:rPr>
              <a:t>任选</a:t>
            </a:r>
            <a:r>
              <a:rPr lang="en-US" altLang="zh-CN" sz="2400" dirty="0">
                <a:latin typeface="黑体" charset="0"/>
                <a:ea typeface="黑体" charset="0"/>
                <a:cs typeface="黑体" charset="0"/>
              </a:rPr>
              <a:t>6</a:t>
            </a:r>
            <a:r>
              <a:rPr lang="zh-CN" altLang="en-US" sz="2400" dirty="0">
                <a:latin typeface="黑体" charset="0"/>
                <a:ea typeface="黑体" charset="0"/>
                <a:cs typeface="黑体" charset="0"/>
              </a:rPr>
              <a:t>位同学参与</a:t>
            </a:r>
            <a:endParaRPr lang="en-US" altLang="zh-CN" sz="2400" dirty="0">
              <a:latin typeface="黑体" charset="0"/>
              <a:ea typeface="黑体" charset="0"/>
              <a:cs typeface="黑体" charset="0"/>
            </a:endParaRPr>
          </a:p>
          <a:p>
            <a:pPr lvl="1">
              <a:buFont typeface="Arial" charset="0"/>
              <a:buChar char="–"/>
              <a:defRPr/>
            </a:pPr>
            <a:r>
              <a:rPr lang="zh-CN" altLang="en-US" sz="2400" dirty="0">
                <a:latin typeface="黑体" charset="0"/>
                <a:ea typeface="黑体" charset="0"/>
                <a:cs typeface="黑体" charset="0"/>
              </a:rPr>
              <a:t>每人抽取一张牌，除自己和老师外，不让其他人看见</a:t>
            </a:r>
            <a:endParaRPr lang="en-US" altLang="zh-CN" sz="2400" dirty="0">
              <a:latin typeface="黑体" charset="0"/>
              <a:ea typeface="黑体" charset="0"/>
              <a:cs typeface="黑体" charset="0"/>
            </a:endParaRPr>
          </a:p>
          <a:p>
            <a:pPr lvl="1">
              <a:buFont typeface="Arial" charset="0"/>
              <a:buChar char="–"/>
              <a:defRPr/>
            </a:pPr>
            <a:r>
              <a:rPr lang="zh-CN" altLang="en-US" sz="2400" dirty="0">
                <a:latin typeface="黑体" charset="0"/>
                <a:ea typeface="黑体" charset="0"/>
                <a:cs typeface="黑体" charset="0"/>
              </a:rPr>
              <a:t>根据你抽取的牌色和前边同学的判断结果，判断刚才老师随机抽取的牌堆是</a:t>
            </a:r>
            <a:r>
              <a:rPr lang="zh-CN" altLang="en-US" sz="2400" dirty="0">
                <a:solidFill>
                  <a:srgbClr val="FF0000"/>
                </a:solidFill>
                <a:latin typeface="黑体" charset="0"/>
                <a:ea typeface="黑体" charset="0"/>
                <a:cs typeface="黑体" charset="0"/>
              </a:rPr>
              <a:t>红</a:t>
            </a:r>
            <a:r>
              <a:rPr lang="zh-CN" altLang="en-US" sz="2400" dirty="0">
                <a:latin typeface="黑体" charset="0"/>
                <a:ea typeface="黑体" charset="0"/>
                <a:cs typeface="黑体" charset="0"/>
              </a:rPr>
              <a:t>多堆还是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charset="0"/>
                <a:ea typeface="黑体" charset="0"/>
                <a:cs typeface="黑体" charset="0"/>
              </a:rPr>
              <a:t>黑</a:t>
            </a:r>
            <a:r>
              <a:rPr lang="zh-CN" altLang="en-US" sz="2400" dirty="0">
                <a:latin typeface="黑体" charset="0"/>
                <a:ea typeface="黑体" charset="0"/>
                <a:cs typeface="黑体" charset="0"/>
              </a:rPr>
              <a:t>多堆，并报出判断结果</a:t>
            </a:r>
            <a:endParaRPr lang="en-US" altLang="zh-CN" sz="2400" dirty="0">
              <a:latin typeface="黑体" charset="0"/>
              <a:ea typeface="黑体" charset="0"/>
              <a:cs typeface="黑体" charset="0"/>
            </a:endParaRPr>
          </a:p>
          <a:p>
            <a:pPr lvl="1">
              <a:buFont typeface="Arial" charset="0"/>
              <a:buChar char="–"/>
              <a:defRPr/>
            </a:pPr>
            <a:r>
              <a:rPr lang="zh-CN" altLang="en-US" sz="2400" dirty="0">
                <a:latin typeface="黑体" charset="0"/>
                <a:ea typeface="黑体" charset="0"/>
                <a:cs typeface="黑体" charset="0"/>
              </a:rPr>
              <a:t>如果发现无法判断，按自己的牌色报出结果</a:t>
            </a:r>
            <a:endParaRPr lang="en-US" altLang="zh-CN" sz="2400" dirty="0">
              <a:latin typeface="黑体" charset="0"/>
              <a:ea typeface="黑体" charset="0"/>
              <a:cs typeface="黑体" charset="0"/>
            </a:endParaRPr>
          </a:p>
          <a:p>
            <a:pPr lvl="1">
              <a:buFont typeface="Arial" charset="0"/>
              <a:buChar char="–"/>
              <a:defRPr/>
            </a:pPr>
            <a:r>
              <a:rPr lang="zh-CN" altLang="en-US" sz="2400" dirty="0">
                <a:latin typeface="黑体" charset="0"/>
                <a:ea typeface="黑体" charset="0"/>
                <a:cs typeface="黑体" charset="0"/>
              </a:rPr>
              <a:t>相信同学们都是聪明人而且诚实</a:t>
            </a:r>
            <a:endParaRPr lang="en-US" altLang="zh-CN" sz="2400" dirty="0">
              <a:latin typeface="黑体" charset="0"/>
              <a:ea typeface="黑体" charset="0"/>
              <a:cs typeface="黑体" charset="0"/>
            </a:endParaRPr>
          </a:p>
          <a:p>
            <a:pPr lvl="2">
              <a:buFont typeface="Arial" charset="0"/>
              <a:buChar char="–"/>
              <a:defRPr/>
            </a:pPr>
            <a:r>
              <a:rPr lang="zh-CN" altLang="en-US" sz="2100" dirty="0">
                <a:latin typeface="黑体" charset="0"/>
                <a:ea typeface="黑体" charset="0"/>
                <a:cs typeface="黑体" charset="0"/>
              </a:rPr>
              <a:t>如果你认为自己不够聪明，私聊老师</a:t>
            </a:r>
            <a:endParaRPr lang="en-US" altLang="zh-CN" sz="2100" dirty="0">
              <a:latin typeface="黑体" charset="0"/>
              <a:ea typeface="黑体" charset="0"/>
              <a:cs typeface="黑体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42731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2274BC72-4B7A-425A-BDCC-A0FE38F34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74638"/>
            <a:ext cx="7626350" cy="1477962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做一个练习</a:t>
            </a:r>
          </a:p>
        </p:txBody>
      </p:sp>
      <p:sp>
        <p:nvSpPr>
          <p:cNvPr id="46083" name="内容占位符 2">
            <a:extLst>
              <a:ext uri="{FF2B5EF4-FFF2-40B4-BE49-F238E27FC236}">
                <a16:creationId xmlns:a16="http://schemas.microsoft.com/office/drawing/2014/main" id="{F596A793-CB22-4C3E-ADAA-70D61E2A7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133600"/>
            <a:ext cx="4572000" cy="25908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从右边的</a:t>
            </a:r>
            <a:r>
              <a:rPr lang="zh-CN" altLang="zh-CN" sz="44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4400" dirty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zh-CN" sz="44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矩阵中，选出加和最大的</a:t>
            </a:r>
            <a:r>
              <a:rPr lang="zh-CN" altLang="zh-CN" sz="44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个不同行不同列的元素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084" name="文本框 9">
            <a:extLst>
              <a:ext uri="{FF2B5EF4-FFF2-40B4-BE49-F238E27FC236}">
                <a16:creationId xmlns:a16="http://schemas.microsoft.com/office/drawing/2014/main" id="{E65FC019-E6A2-467B-9BC2-F5007F366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209800"/>
            <a:ext cx="26670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6  4  1  2  3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4  5  2  1  6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5  3  6  2  7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8  4  1  6  8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6  7  2  9  4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>
            <a:spLocks noChangeArrowheads="1"/>
          </p:cNvSpPr>
          <p:nvPr/>
        </p:nvSpPr>
        <p:spPr bwMode="auto">
          <a:xfrm>
            <a:off x="1600200" y="1828800"/>
            <a:ext cx="3600450" cy="3598862"/>
          </a:xfrm>
          <a:prstGeom prst="ellipse">
            <a:avLst/>
          </a:prstGeom>
          <a:gradFill rotWithShape="1">
            <a:gsLst>
              <a:gs pos="0">
                <a:srgbClr val="3A7CCB"/>
              </a:gs>
              <a:gs pos="20000">
                <a:srgbClr val="3C7BC7">
                  <a:alpha val="90000"/>
                </a:srgbClr>
              </a:gs>
              <a:gs pos="100000">
                <a:srgbClr val="2C5D98">
                  <a:alpha val="50000"/>
                </a:srgbClr>
              </a:gs>
            </a:gsLst>
            <a:lin ang="5400000"/>
          </a:gradFill>
          <a:ln w="38100">
            <a:solidFill>
              <a:srgbClr val="FFFF0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kumimoji="1" lang="zh-CN" altLang="en-US" sz="36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计算</a:t>
            </a:r>
          </a:p>
        </p:txBody>
      </p:sp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4119562" y="1828800"/>
            <a:ext cx="3602038" cy="3598862"/>
          </a:xfrm>
          <a:prstGeom prst="ellipse">
            <a:avLst/>
          </a:prstGeom>
          <a:gradFill rotWithShape="1">
            <a:gsLst>
              <a:gs pos="0">
                <a:srgbClr val="3C7BC7">
                  <a:alpha val="50000"/>
                </a:srgbClr>
              </a:gs>
              <a:gs pos="999">
                <a:srgbClr val="3C7BC7">
                  <a:alpha val="50000"/>
                </a:srgbClr>
              </a:gs>
              <a:gs pos="99001">
                <a:srgbClr val="3A7CCB">
                  <a:alpha val="50000"/>
                </a:srgbClr>
              </a:gs>
              <a:gs pos="100000">
                <a:srgbClr val="2C5D98">
                  <a:alpha val="50000"/>
                </a:srgbClr>
              </a:gs>
            </a:gsLst>
            <a:lin ang="5400000"/>
          </a:gradFill>
          <a:ln w="38100">
            <a:solidFill>
              <a:schemeClr val="accent2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kumimoji="1" lang="zh-CN" altLang="en-US" sz="3200" b="1" dirty="0">
                <a:solidFill>
                  <a:schemeClr val="lt1"/>
                </a:solidFill>
                <a:latin typeface="黑体"/>
                <a:ea typeface="黑体"/>
                <a:cs typeface="黑体"/>
              </a:rPr>
              <a:t>物理</a:t>
            </a:r>
            <a:endParaRPr kumimoji="1" lang="en-US" altLang="zh-CN" sz="3200" b="1" dirty="0">
              <a:solidFill>
                <a:schemeClr val="lt1"/>
              </a:solidFill>
              <a:latin typeface="黑体"/>
              <a:ea typeface="黑体"/>
              <a:cs typeface="黑体"/>
            </a:endParaRPr>
          </a:p>
          <a:p>
            <a:pPr algn="ctr">
              <a:defRPr/>
            </a:pPr>
            <a:r>
              <a:rPr kumimoji="1" lang="zh-CN" altLang="en-US" sz="3200" b="1" dirty="0">
                <a:solidFill>
                  <a:schemeClr val="lt1"/>
                </a:solidFill>
                <a:latin typeface="黑体"/>
                <a:ea typeface="黑体"/>
                <a:cs typeface="黑体"/>
              </a:rPr>
              <a:t>化学</a:t>
            </a:r>
            <a:endParaRPr kumimoji="1" lang="en-US" altLang="zh-CN" sz="3200" b="1" dirty="0">
              <a:solidFill>
                <a:schemeClr val="lt1"/>
              </a:solidFill>
              <a:latin typeface="黑体"/>
              <a:ea typeface="黑体"/>
              <a:cs typeface="黑体"/>
            </a:endParaRPr>
          </a:p>
          <a:p>
            <a:pPr algn="ctr">
              <a:defRPr/>
            </a:pPr>
            <a:r>
              <a:rPr kumimoji="1" lang="zh-CN" altLang="en-US" sz="3200" b="1" dirty="0">
                <a:solidFill>
                  <a:schemeClr val="lt1"/>
                </a:solidFill>
                <a:latin typeface="黑体"/>
                <a:ea typeface="黑体"/>
                <a:cs typeface="黑体"/>
              </a:rPr>
              <a:t>生物</a:t>
            </a:r>
            <a:endParaRPr kumimoji="1" lang="en-US" altLang="zh-CN" sz="3200" b="1" dirty="0">
              <a:solidFill>
                <a:schemeClr val="lt1"/>
              </a:solidFill>
              <a:latin typeface="黑体"/>
              <a:ea typeface="黑体"/>
              <a:cs typeface="黑体"/>
            </a:endParaRPr>
          </a:p>
          <a:p>
            <a:pPr algn="ctr">
              <a:defRPr/>
            </a:pPr>
            <a:r>
              <a:rPr kumimoji="1" lang="zh-CN" altLang="en-US" sz="3200" b="1" dirty="0">
                <a:solidFill>
                  <a:schemeClr val="lt1"/>
                </a:solidFill>
                <a:latin typeface="黑体"/>
                <a:ea typeface="黑体"/>
                <a:cs typeface="黑体"/>
              </a:rPr>
              <a:t>政治</a:t>
            </a:r>
            <a:endParaRPr kumimoji="1" lang="en-US" altLang="zh-CN" sz="3200" b="1" dirty="0">
              <a:solidFill>
                <a:schemeClr val="lt1"/>
              </a:solidFill>
              <a:latin typeface="黑体"/>
              <a:ea typeface="黑体"/>
              <a:cs typeface="黑体"/>
            </a:endParaRPr>
          </a:p>
          <a:p>
            <a:pPr algn="ctr">
              <a:defRPr/>
            </a:pPr>
            <a:r>
              <a:rPr kumimoji="1" lang="zh-CN" altLang="en-US" sz="3200" b="1" dirty="0">
                <a:solidFill>
                  <a:schemeClr val="lt1"/>
                </a:solidFill>
                <a:latin typeface="黑体"/>
                <a:ea typeface="黑体"/>
                <a:cs typeface="黑体"/>
              </a:rPr>
              <a:t>经济</a:t>
            </a:r>
            <a:endParaRPr kumimoji="1" lang="en-US" altLang="zh-CN" sz="3200" b="1" dirty="0">
              <a:solidFill>
                <a:schemeClr val="lt1"/>
              </a:solidFill>
              <a:latin typeface="黑体"/>
              <a:ea typeface="黑体"/>
              <a:cs typeface="黑体"/>
            </a:endParaRPr>
          </a:p>
          <a:p>
            <a:pPr algn="ctr">
              <a:defRPr/>
            </a:pPr>
            <a:r>
              <a:rPr kumimoji="1" lang="zh-CN" altLang="en-US" sz="3200" b="1" dirty="0">
                <a:solidFill>
                  <a:schemeClr val="lt1"/>
                </a:solidFill>
                <a:latin typeface="黑体"/>
                <a:ea typeface="黑体"/>
                <a:cs typeface="黑体"/>
              </a:rPr>
              <a:t>社会</a:t>
            </a:r>
            <a:endParaRPr kumimoji="1" lang="en-US" altLang="zh-CN" sz="3200" b="1" dirty="0">
              <a:solidFill>
                <a:schemeClr val="lt1"/>
              </a:solidFill>
              <a:latin typeface="黑体"/>
              <a:ea typeface="黑体"/>
              <a:cs typeface="黑体"/>
            </a:endParaRPr>
          </a:p>
          <a:p>
            <a:pPr algn="ctr">
              <a:defRPr/>
            </a:pPr>
            <a:r>
              <a:rPr kumimoji="1" lang="zh-CN" altLang="en-US" sz="3200" b="1" dirty="0">
                <a:solidFill>
                  <a:schemeClr val="lt1"/>
                </a:solidFill>
                <a:latin typeface="黑体"/>
                <a:ea typeface="黑体"/>
                <a:cs typeface="黑体"/>
              </a:rPr>
              <a:t>心理</a:t>
            </a:r>
            <a:endParaRPr kumimoji="1" lang="en-US" altLang="zh-CN" sz="3200" b="1" dirty="0">
              <a:solidFill>
                <a:schemeClr val="lt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9459" name="标题 3"/>
          <p:cNvSpPr>
            <a:spLocks noGrp="1"/>
          </p:cNvSpPr>
          <p:nvPr>
            <p:ph type="title"/>
          </p:nvPr>
        </p:nvSpPr>
        <p:spPr>
          <a:xfrm>
            <a:off x="509587" y="315912"/>
            <a:ext cx="8229600" cy="1152525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计算与其他学科的相互交叉与渗透</a:t>
            </a:r>
          </a:p>
        </p:txBody>
      </p:sp>
      <p:sp>
        <p:nvSpPr>
          <p:cNvPr id="2" name="椭圆 1"/>
          <p:cNvSpPr>
            <a:spLocks noChangeArrowheads="1"/>
          </p:cNvSpPr>
          <p:nvPr/>
        </p:nvSpPr>
        <p:spPr bwMode="auto">
          <a:xfrm>
            <a:off x="5157787" y="3340100"/>
            <a:ext cx="1482725" cy="2089150"/>
          </a:xfrm>
          <a:prstGeom prst="ellips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461" name="文本框 2"/>
          <p:cNvSpPr txBox="1">
            <a:spLocks noChangeArrowheads="1"/>
          </p:cNvSpPr>
          <p:nvPr/>
        </p:nvSpPr>
        <p:spPr bwMode="auto">
          <a:xfrm>
            <a:off x="890587" y="5557043"/>
            <a:ext cx="7621588" cy="461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在它们交叉的地方（交界面上），我们能看到些什么？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3862975" cy="914401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为什么学习？</a:t>
            </a:r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381000" y="1676400"/>
            <a:ext cx="8305800" cy="4800600"/>
          </a:xfrm>
        </p:spPr>
        <p:txBody>
          <a:bodyPr/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适应社会发展趋势，提高学生在未来工作与生活中的竞争力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计算机不再仅是一种工具，计算思维是一种普适的认识论方法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“网络”，既是一种普遍的存在，也是将计算思维与各种经济社会现象联系起来的一条极好的纽带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有关系，就有网络；节点的行为，总体的势态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765175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一本不寻常的教材</a:t>
            </a:r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xfrm>
            <a:off x="457200" y="3573463"/>
            <a:ext cx="8229600" cy="2552700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22531" name="图片 3" descr="无标题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6350" y="793750"/>
            <a:ext cx="9150350" cy="606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alibri" pitchFamily="34" charset="0"/>
                <a:ea typeface="黑体" pitchFamily="49" charset="-122"/>
              </a:rPr>
              <a:t>A course at Cornell </a:t>
            </a:r>
            <a:endParaRPr lang="zh-CN" altLang="en-US"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3555" name="Picture 4" descr="C:\Documents and Settings\lxm\桌面\20101209南京\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椭圆 1"/>
          <p:cNvSpPr>
            <a:spLocks noChangeArrowheads="1"/>
          </p:cNvSpPr>
          <p:nvPr/>
        </p:nvSpPr>
        <p:spPr bwMode="auto">
          <a:xfrm>
            <a:off x="838200" y="3581400"/>
            <a:ext cx="7543800" cy="6096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>
          <a:xfrm>
            <a:off x="395288" y="5715000"/>
            <a:ext cx="8229600" cy="1143000"/>
          </a:xfrm>
        </p:spPr>
        <p:txBody>
          <a:bodyPr/>
          <a:lstStyle/>
          <a:p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457200" y="4437063"/>
            <a:ext cx="8229600" cy="1689100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27651" name="图片 3" descr="DSCN0736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2" y="381000"/>
            <a:ext cx="9139238" cy="548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2.9|50.4"/>
</p:tagLst>
</file>

<file path=ppt/theme/theme1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6095</TotalTime>
  <Words>608</Words>
  <Application>Microsoft Office PowerPoint</Application>
  <PresentationFormat>全屏显示(4:3)</PresentationFormat>
  <Paragraphs>87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黑体</vt:lpstr>
      <vt:lpstr>宋体</vt:lpstr>
      <vt:lpstr>微软雅黑</vt:lpstr>
      <vt:lpstr>Arial</vt:lpstr>
      <vt:lpstr>Calibri</vt:lpstr>
      <vt:lpstr>Wingdings</vt:lpstr>
      <vt:lpstr>2_Office 主题​​</vt:lpstr>
      <vt:lpstr>众智科学与网络化产业 网络、群体与市场</vt:lpstr>
      <vt:lpstr>做一个“游戏”</vt:lpstr>
      <vt:lpstr>另一个“游戏”</vt:lpstr>
      <vt:lpstr>做一个练习</vt:lpstr>
      <vt:lpstr>计算与其他学科的相互交叉与渗透</vt:lpstr>
      <vt:lpstr>为什么学习？</vt:lpstr>
      <vt:lpstr>一本不寻常的教材</vt:lpstr>
      <vt:lpstr>A course at Cornell </vt:lpstr>
      <vt:lpstr>PowerPoint 演示文稿</vt:lpstr>
      <vt:lpstr>课程基本内容</vt:lpstr>
      <vt:lpstr>学习预期</vt:lpstr>
    </vt:vector>
  </TitlesOfParts>
  <Company>PKU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网络结构与效应原理</dc:title>
  <dc:creator>LI Xiaoming</dc:creator>
  <cp:lastModifiedBy>lu xudong</cp:lastModifiedBy>
  <cp:revision>442</cp:revision>
  <dcterms:created xsi:type="dcterms:W3CDTF">2011-09-07T13:08:21Z</dcterms:created>
  <dcterms:modified xsi:type="dcterms:W3CDTF">2023-02-20T09:09:01Z</dcterms:modified>
</cp:coreProperties>
</file>