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46"/>
  </p:notesMasterIdLst>
  <p:handoutMasterIdLst>
    <p:handoutMasterId r:id="rId47"/>
  </p:handoutMasterIdLst>
  <p:sldIdLst>
    <p:sldId id="344" r:id="rId2"/>
    <p:sldId id="348" r:id="rId3"/>
    <p:sldId id="349" r:id="rId4"/>
    <p:sldId id="350" r:id="rId5"/>
    <p:sldId id="351" r:id="rId6"/>
    <p:sldId id="389" r:id="rId7"/>
    <p:sldId id="390" r:id="rId8"/>
    <p:sldId id="391" r:id="rId9"/>
    <p:sldId id="352" r:id="rId10"/>
    <p:sldId id="353" r:id="rId11"/>
    <p:sldId id="354" r:id="rId12"/>
    <p:sldId id="355" r:id="rId13"/>
    <p:sldId id="356" r:id="rId14"/>
    <p:sldId id="357" r:id="rId15"/>
    <p:sldId id="358" r:id="rId16"/>
    <p:sldId id="359" r:id="rId17"/>
    <p:sldId id="360" r:id="rId18"/>
    <p:sldId id="361" r:id="rId19"/>
    <p:sldId id="362" r:id="rId20"/>
    <p:sldId id="363" r:id="rId21"/>
    <p:sldId id="364" r:id="rId22"/>
    <p:sldId id="365" r:id="rId23"/>
    <p:sldId id="366" r:id="rId24"/>
    <p:sldId id="367" r:id="rId25"/>
    <p:sldId id="368" r:id="rId26"/>
    <p:sldId id="369" r:id="rId27"/>
    <p:sldId id="370" r:id="rId28"/>
    <p:sldId id="371" r:id="rId29"/>
    <p:sldId id="372" r:id="rId30"/>
    <p:sldId id="373" r:id="rId31"/>
    <p:sldId id="374" r:id="rId32"/>
    <p:sldId id="375" r:id="rId33"/>
    <p:sldId id="376" r:id="rId34"/>
    <p:sldId id="377" r:id="rId35"/>
    <p:sldId id="378" r:id="rId36"/>
    <p:sldId id="379" r:id="rId37"/>
    <p:sldId id="380" r:id="rId38"/>
    <p:sldId id="381" r:id="rId39"/>
    <p:sldId id="383" r:id="rId40"/>
    <p:sldId id="384" r:id="rId41"/>
    <p:sldId id="385" r:id="rId42"/>
    <p:sldId id="386" r:id="rId43"/>
    <p:sldId id="387" r:id="rId44"/>
    <p:sldId id="388" r:id="rId4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1">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clrMru>
    <a:srgbClr val="FBFF14"/>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7459" autoAdjust="0"/>
  </p:normalViewPr>
  <p:slideViewPr>
    <p:cSldViewPr snapToGrid="0" snapToObjects="1">
      <p:cViewPr varScale="1">
        <p:scale>
          <a:sx n="57" d="100"/>
          <a:sy n="57" d="100"/>
        </p:scale>
        <p:origin x="2198" y="34"/>
      </p:cViewPr>
      <p:guideLst>
        <p:guide orient="horz" pos="2161"/>
        <p:guide pos="2880"/>
      </p:guideLst>
    </p:cSldViewPr>
  </p:slideViewPr>
  <p:notesTextViewPr>
    <p:cViewPr>
      <p:scale>
        <a:sx n="100" d="100"/>
        <a:sy n="100" d="100"/>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0E1A0-A8A9-924A-BA59-F00983744714}" type="datetimeFigureOut">
              <a:rPr kumimoji="1" lang="zh-CN" altLang="en-US" smtClean="0"/>
              <a:t>2023/5/8</a:t>
            </a:fld>
            <a:endParaRPr kumimoji="1"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5" name="幻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10CD2C0-DF98-D741-9991-D8992973225E}" type="slidenum">
              <a:rPr kumimoji="1" lang="zh-CN" altLang="en-US" smtClean="0"/>
              <a:t>‹#›</a:t>
            </a:fld>
            <a:endParaRPr kumimoji="1" lang="zh-CN" altLang="en-US"/>
          </a:p>
        </p:txBody>
      </p:sp>
    </p:spTree>
    <p:extLst>
      <p:ext uri="{BB962C8B-B14F-4D97-AF65-F5344CB8AC3E}">
        <p14:creationId xmlns:p14="http://schemas.microsoft.com/office/powerpoint/2010/main" val="9119376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3A7B240-0410-C247-9B7A-A09586312F62}" type="datetimeFigureOut">
              <a:rPr lang="en-US" smtClean="0"/>
              <a:t>5/8/2023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2D6E05B-70BB-B744-8799-2E091D0DCA2B}" type="slidenum">
              <a:rPr lang="en-US" smtClean="0"/>
              <a:t>‹#›</a:t>
            </a:fld>
            <a:endParaRPr lang="en-US"/>
          </a:p>
        </p:txBody>
      </p:sp>
    </p:spTree>
    <p:extLst>
      <p:ext uri="{BB962C8B-B14F-4D97-AF65-F5344CB8AC3E}">
        <p14:creationId xmlns:p14="http://schemas.microsoft.com/office/powerpoint/2010/main" val="218862387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幻灯片图像占位符 1"/>
          <p:cNvSpPr>
            <a:spLocks noGrp="1" noRot="1" noChangeAspect="1" noTextEdit="1"/>
          </p:cNvSpPr>
          <p:nvPr>
            <p:ph type="sldImg"/>
          </p:nvPr>
        </p:nvSpPr>
        <p:spPr>
          <a:ln/>
        </p:spPr>
      </p:sp>
      <p:sp>
        <p:nvSpPr>
          <p:cNvPr id="16386" name="备注占位符 2"/>
          <p:cNvSpPr>
            <a:spLocks noGrp="1"/>
          </p:cNvSpPr>
          <p:nvPr>
            <p:ph type="body" idx="1"/>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ltLang="zh-CN" dirty="0"/>
          </a:p>
        </p:txBody>
      </p:sp>
      <p:sp>
        <p:nvSpPr>
          <p:cNvPr id="16387" name="幻灯片编号占位符 3"/>
          <p:cNvSpPr>
            <a:spLocks noGrp="1"/>
          </p:cNvSpPr>
          <p:nvPr>
            <p:ph type="sldNum" sz="quarter" idx="5"/>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eaLnBrk="0" fontAlgn="base" hangingPunct="0">
              <a:spcBef>
                <a:spcPct val="0"/>
              </a:spcBef>
              <a:spcAft>
                <a:spcPct val="0"/>
              </a:spcAft>
              <a:defRPr kumimoji="1" sz="2400">
                <a:solidFill>
                  <a:schemeClr val="tx1"/>
                </a:solidFill>
                <a:latin typeface="Arial" charset="0"/>
                <a:ea typeface="宋体" charset="0"/>
              </a:defRPr>
            </a:lvl6pPr>
            <a:lvl7pPr marL="2971800" indent="-228600" eaLnBrk="0" fontAlgn="base" hangingPunct="0">
              <a:spcBef>
                <a:spcPct val="0"/>
              </a:spcBef>
              <a:spcAft>
                <a:spcPct val="0"/>
              </a:spcAft>
              <a:defRPr kumimoji="1" sz="2400">
                <a:solidFill>
                  <a:schemeClr val="tx1"/>
                </a:solidFill>
                <a:latin typeface="Arial" charset="0"/>
                <a:ea typeface="宋体" charset="0"/>
              </a:defRPr>
            </a:lvl7pPr>
            <a:lvl8pPr marL="3429000" indent="-228600" eaLnBrk="0" fontAlgn="base" hangingPunct="0">
              <a:spcBef>
                <a:spcPct val="0"/>
              </a:spcBef>
              <a:spcAft>
                <a:spcPct val="0"/>
              </a:spcAft>
              <a:defRPr kumimoji="1" sz="2400">
                <a:solidFill>
                  <a:schemeClr val="tx1"/>
                </a:solidFill>
                <a:latin typeface="Arial" charset="0"/>
                <a:ea typeface="宋体" charset="0"/>
              </a:defRPr>
            </a:lvl8pPr>
            <a:lvl9pPr marL="3886200" indent="-228600" eaLnBrk="0" fontAlgn="base" hangingPunct="0">
              <a:spcBef>
                <a:spcPct val="0"/>
              </a:spcBef>
              <a:spcAft>
                <a:spcPct val="0"/>
              </a:spcAft>
              <a:defRPr kumimoji="1" sz="2400">
                <a:solidFill>
                  <a:schemeClr val="tx1"/>
                </a:solidFill>
                <a:latin typeface="Arial" charset="0"/>
                <a:ea typeface="宋体" charset="0"/>
              </a:defRPr>
            </a:lvl9pPr>
          </a:lstStyle>
          <a:p>
            <a:fld id="{7F8624D9-68A5-A540-BC43-2DA84F5BE2D8}" type="slidenum">
              <a:rPr kumimoji="0" lang="en-US" altLang="zh-CN" sz="1200"/>
              <a:pPr/>
              <a:t>1</a:t>
            </a:fld>
            <a:endParaRPr kumimoji="0" lang="en-US" altLang="zh-CN" sz="12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defRPr/>
            </a:pPr>
            <a:endParaRPr lang="en-US" altLang="zh-CN" dirty="0"/>
          </a:p>
          <a:p>
            <a:pPr>
              <a:defRPr/>
            </a:pPr>
            <a:r>
              <a:rPr lang="zh-CN" altLang="en-US" dirty="0"/>
              <a:t>无赔赚，也就是它不在买方和买方之间有任何利润</a:t>
            </a:r>
          </a:p>
        </p:txBody>
      </p:sp>
      <p:sp>
        <p:nvSpPr>
          <p:cNvPr id="4" name="幻灯片编号占位符 3"/>
          <p:cNvSpPr>
            <a:spLocks noGrp="1"/>
          </p:cNvSpPr>
          <p:nvPr>
            <p:ph type="sldNum" sz="quarter" idx="5"/>
          </p:nvPr>
        </p:nvSpPr>
        <p:spPr/>
        <p:txBody>
          <a:bodyPr/>
          <a:lstStyle/>
          <a:p>
            <a:pPr>
              <a:defRPr/>
            </a:pPr>
            <a:fld id="{4BEF7DC3-9357-CE48-9A5A-064C133A46B2}" type="slidenum">
              <a:rPr lang="en-US" smtClean="0"/>
              <a:pPr>
                <a:defRPr/>
              </a:pPr>
              <a:t>22</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defRPr/>
            </a:pPr>
            <a:endParaRPr lang="en-US" altLang="zh-CN" dirty="0"/>
          </a:p>
          <a:p>
            <a:pPr>
              <a:defRPr/>
            </a:pPr>
            <a:r>
              <a:rPr lang="zh-CN" altLang="en-US" dirty="0"/>
              <a:t>因此，一个马场如此确定的赔付率看起来就是“合理的”－－谁的“股份”大，</a:t>
            </a:r>
            <a:r>
              <a:rPr lang="zh-CN" altLang="en-US"/>
              <a:t>就越重视她的看法。</a:t>
            </a:r>
            <a:endParaRPr lang="zh-CN" altLang="en-US" dirty="0"/>
          </a:p>
        </p:txBody>
      </p:sp>
      <p:sp>
        <p:nvSpPr>
          <p:cNvPr id="4" name="幻灯片编号占位符 3"/>
          <p:cNvSpPr>
            <a:spLocks noGrp="1"/>
          </p:cNvSpPr>
          <p:nvPr>
            <p:ph type="sldNum" sz="quarter" idx="5"/>
          </p:nvPr>
        </p:nvSpPr>
        <p:spPr/>
        <p:txBody>
          <a:bodyPr/>
          <a:lstStyle/>
          <a:p>
            <a:pPr>
              <a:defRPr/>
            </a:pPr>
            <a:fld id="{FAF4832D-5C22-F244-B6B0-DA07C275C029}" type="slidenum">
              <a:rPr lang="en-US" smtClean="0"/>
              <a:pPr>
                <a:defRPr/>
              </a:pPr>
              <a:t>23</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defRPr/>
            </a:pPr>
            <a:endParaRPr lang="en-US" altLang="zh-CN" dirty="0"/>
          </a:p>
          <a:p>
            <a:pPr>
              <a:defRPr/>
            </a:pPr>
            <a:r>
              <a:rPr lang="zh-CN" altLang="en-US" dirty="0"/>
              <a:t>注意，交通例子与社交网站例子的区别。交通：大家都认为堵，意味着不出行，于是不堵。社交网站：大家都认为能获益，意味着加入，于是真的获益。</a:t>
            </a:r>
            <a:endParaRPr lang="en-US" altLang="zh-CN"/>
          </a:p>
          <a:p>
            <a:pPr>
              <a:defRPr/>
            </a:pPr>
            <a:endParaRPr lang="en-US" altLang="zh-CN" dirty="0"/>
          </a:p>
          <a:p>
            <a:pPr>
              <a:defRPr/>
            </a:pPr>
            <a:r>
              <a:rPr lang="zh-CN" altLang="en-US" dirty="0"/>
              <a:t>前天，</a:t>
            </a:r>
            <a:r>
              <a:rPr lang="en-US" altLang="zh-CN" dirty="0" err="1"/>
              <a:t>BroadVision</a:t>
            </a:r>
            <a:r>
              <a:rPr lang="zh-CN" altLang="en-US" dirty="0"/>
              <a:t>公司，来学校推广一个他们开发的社区管理网络服务系统，说是特别适合大学，有各种社团的情形，个性化生成社团网站，支持信息发布和成员之间的互动，等等。据说在台湾大学用得不错。</a:t>
            </a:r>
          </a:p>
        </p:txBody>
      </p:sp>
      <p:sp>
        <p:nvSpPr>
          <p:cNvPr id="4" name="幻灯片编号占位符 3"/>
          <p:cNvSpPr>
            <a:spLocks noGrp="1"/>
          </p:cNvSpPr>
          <p:nvPr>
            <p:ph type="sldNum" sz="quarter" idx="5"/>
          </p:nvPr>
        </p:nvSpPr>
        <p:spPr/>
        <p:txBody>
          <a:bodyPr/>
          <a:lstStyle/>
          <a:p>
            <a:pPr>
              <a:defRPr/>
            </a:pPr>
            <a:fld id="{AFA54E0B-C6CD-FE45-9F0C-F25650608D60}" type="slidenum">
              <a:rPr lang="en-US" smtClean="0"/>
              <a:pPr>
                <a:defRPr/>
              </a:pPr>
              <a:t>26</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defRPr/>
            </a:pPr>
            <a:endParaRPr lang="en-US" altLang="zh-CN" dirty="0"/>
          </a:p>
          <a:p>
            <a:pPr>
              <a:defRPr/>
            </a:pPr>
            <a:r>
              <a:rPr lang="zh-CN" altLang="en-US" dirty="0"/>
              <a:t>国家质量监督检验“三包”服务规定（电子产品）：</a:t>
            </a:r>
            <a:r>
              <a:rPr lang="en-US" altLang="zh-CN" dirty="0"/>
              <a:t>7</a:t>
            </a:r>
            <a:r>
              <a:rPr lang="zh-CN" altLang="en-US" dirty="0"/>
              <a:t>天包退，</a:t>
            </a:r>
            <a:r>
              <a:rPr lang="en-US" altLang="zh-CN" dirty="0"/>
              <a:t>15</a:t>
            </a:r>
            <a:r>
              <a:rPr lang="zh-CN" altLang="en-US" dirty="0"/>
              <a:t>天包换，一年保修。</a:t>
            </a:r>
            <a:endParaRPr lang="en-US" altLang="zh-CN" dirty="0"/>
          </a:p>
          <a:p>
            <a:pPr>
              <a:defRPr/>
            </a:pPr>
            <a:r>
              <a:rPr lang="zh-CN" altLang="en-US"/>
              <a:t>为了竞争，一些厂家会提供更加优惠的服务规定。</a:t>
            </a:r>
            <a:endParaRPr lang="zh-CN" altLang="en-US" dirty="0"/>
          </a:p>
        </p:txBody>
      </p:sp>
      <p:sp>
        <p:nvSpPr>
          <p:cNvPr id="4" name="幻灯片编号占位符 3"/>
          <p:cNvSpPr>
            <a:spLocks noGrp="1"/>
          </p:cNvSpPr>
          <p:nvPr>
            <p:ph type="sldNum" sz="quarter" idx="5"/>
          </p:nvPr>
        </p:nvSpPr>
        <p:spPr/>
        <p:txBody>
          <a:bodyPr/>
          <a:lstStyle/>
          <a:p>
            <a:pPr>
              <a:defRPr/>
            </a:pPr>
            <a:fld id="{D02DF140-D4A2-6F4A-A833-FC0A93BE7FCE}" type="slidenum">
              <a:rPr lang="en-US" smtClean="0"/>
              <a:pPr>
                <a:defRPr/>
              </a:pPr>
              <a:t>35</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defRPr/>
            </a:pPr>
            <a:endParaRPr lang="en-US" altLang="zh-CN" dirty="0"/>
          </a:p>
          <a:p>
            <a:pPr>
              <a:defRPr/>
            </a:pPr>
            <a:r>
              <a:rPr lang="zh-CN" altLang="en-US" dirty="0"/>
              <a:t>这里，</a:t>
            </a:r>
            <a:r>
              <a:rPr lang="en-US" altLang="zh-CN" dirty="0"/>
              <a:t>f</a:t>
            </a:r>
            <a:r>
              <a:rPr lang="zh-CN" altLang="en-US" dirty="0"/>
              <a:t>就是初始的</a:t>
            </a:r>
            <a:r>
              <a:rPr lang="en-US" altLang="zh-CN" dirty="0" err="1"/>
              <a:t>wi</a:t>
            </a:r>
            <a:r>
              <a:rPr lang="zh-CN" altLang="en-US" dirty="0"/>
              <a:t>与</a:t>
            </a:r>
            <a:r>
              <a:rPr lang="en-US" altLang="zh-CN" dirty="0"/>
              <a:t>w</a:t>
            </a:r>
            <a:r>
              <a:rPr lang="zh-CN" altLang="en-US"/>
              <a:t>的比值</a:t>
            </a:r>
          </a:p>
        </p:txBody>
      </p:sp>
      <p:sp>
        <p:nvSpPr>
          <p:cNvPr id="4" name="幻灯片编号占位符 3"/>
          <p:cNvSpPr>
            <a:spLocks noGrp="1"/>
          </p:cNvSpPr>
          <p:nvPr>
            <p:ph type="sldNum" sz="quarter" idx="5"/>
          </p:nvPr>
        </p:nvSpPr>
        <p:spPr/>
        <p:txBody>
          <a:bodyPr/>
          <a:lstStyle/>
          <a:p>
            <a:pPr>
              <a:defRPr/>
            </a:pPr>
            <a:fld id="{D5C89728-F23A-1248-84A1-2CF26A1BDC62}" type="slidenum">
              <a:rPr lang="en-US" smtClean="0"/>
              <a:pPr>
                <a:defRPr/>
              </a:pPr>
              <a:t>43</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defRPr/>
            </a:pPr>
            <a:endParaRPr lang="en-US" altLang="zh-CN" dirty="0"/>
          </a:p>
          <a:p>
            <a:pPr>
              <a:defRPr/>
            </a:pPr>
            <a:r>
              <a:rPr lang="zh-CN" altLang="en-US" dirty="0"/>
              <a:t>这里，</a:t>
            </a:r>
            <a:r>
              <a:rPr lang="en-US" altLang="zh-CN" dirty="0"/>
              <a:t>f</a:t>
            </a:r>
            <a:r>
              <a:rPr lang="zh-CN" altLang="en-US" dirty="0"/>
              <a:t>就是初始的</a:t>
            </a:r>
            <a:r>
              <a:rPr lang="en-US" altLang="zh-CN" dirty="0" err="1"/>
              <a:t>wi</a:t>
            </a:r>
            <a:r>
              <a:rPr lang="zh-CN" altLang="en-US" dirty="0"/>
              <a:t>与</a:t>
            </a:r>
            <a:r>
              <a:rPr lang="en-US" altLang="zh-CN" dirty="0"/>
              <a:t>w</a:t>
            </a:r>
            <a:r>
              <a:rPr lang="zh-CN" altLang="en-US"/>
              <a:t>的比值</a:t>
            </a:r>
          </a:p>
        </p:txBody>
      </p:sp>
      <p:sp>
        <p:nvSpPr>
          <p:cNvPr id="4" name="幻灯片编号占位符 3"/>
          <p:cNvSpPr>
            <a:spLocks noGrp="1"/>
          </p:cNvSpPr>
          <p:nvPr>
            <p:ph type="sldNum" sz="quarter" idx="5"/>
          </p:nvPr>
        </p:nvSpPr>
        <p:spPr/>
        <p:txBody>
          <a:bodyPr/>
          <a:lstStyle/>
          <a:p>
            <a:pPr>
              <a:defRPr/>
            </a:pPr>
            <a:fld id="{64793300-33C5-734D-9E94-1EB374F13779}" type="slidenum">
              <a:rPr lang="en-US" smtClean="0"/>
              <a:pPr>
                <a:defRPr/>
              </a:pPr>
              <a:t>44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defRPr/>
            </a:pPr>
            <a:endParaRPr lang="en-US" altLang="zh-CN" dirty="0"/>
          </a:p>
        </p:txBody>
      </p:sp>
      <p:sp>
        <p:nvSpPr>
          <p:cNvPr id="4" name="幻灯片编号占位符 3"/>
          <p:cNvSpPr>
            <a:spLocks noGrp="1"/>
          </p:cNvSpPr>
          <p:nvPr>
            <p:ph type="sldNum" sz="quarter" idx="5"/>
          </p:nvPr>
        </p:nvSpPr>
        <p:spPr/>
        <p:txBody>
          <a:bodyPr/>
          <a:lstStyle/>
          <a:p>
            <a:pPr>
              <a:defRPr/>
            </a:pPr>
            <a:fld id="{48BC5EA3-1B35-3044-88E4-7E0C544F0109}" type="slidenum">
              <a:rPr lang="en-US" smtClean="0"/>
              <a:pPr>
                <a:defRPr/>
              </a:pPr>
              <a:t>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defRPr/>
            </a:pPr>
            <a:endParaRPr lang="en-US" altLang="zh-CN" dirty="0"/>
          </a:p>
          <a:p>
            <a:pPr>
              <a:defRPr/>
            </a:pPr>
            <a:r>
              <a:rPr lang="zh-CN" altLang="en-US" dirty="0"/>
              <a:t>作为“预热”，先可以看看</a:t>
            </a:r>
            <a:r>
              <a:rPr lang="en-US" altLang="zh-CN" dirty="0"/>
              <a:t> </a:t>
            </a:r>
            <a:r>
              <a:rPr lang="zh-CN" altLang="en-US" dirty="0"/>
              <a:t>“回报”＝</a:t>
            </a:r>
            <a:r>
              <a:rPr lang="en-US" altLang="zh-CN" dirty="0"/>
              <a:t> </a:t>
            </a:r>
            <a:r>
              <a:rPr lang="zh-CN" altLang="en-US" dirty="0"/>
              <a:t>返回钱数的期望值</a:t>
            </a:r>
          </a:p>
        </p:txBody>
      </p:sp>
      <p:sp>
        <p:nvSpPr>
          <p:cNvPr id="4" name="幻灯片编号占位符 3"/>
          <p:cNvSpPr>
            <a:spLocks noGrp="1"/>
          </p:cNvSpPr>
          <p:nvPr>
            <p:ph type="sldNum" sz="quarter" idx="5"/>
          </p:nvPr>
        </p:nvSpPr>
        <p:spPr/>
        <p:txBody>
          <a:bodyPr/>
          <a:lstStyle/>
          <a:p>
            <a:pPr>
              <a:defRPr/>
            </a:pPr>
            <a:fld id="{1392E769-A4CB-C442-8DE8-FC2B5CDD68A1}" type="slidenum">
              <a:rPr lang="en-US" smtClean="0"/>
              <a:pPr>
                <a:defRPr/>
              </a:pPr>
              <a:t>14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defRPr/>
            </a:pPr>
            <a:endParaRPr lang="en-US" altLang="zh-CN" dirty="0"/>
          </a:p>
          <a:p>
            <a:pPr>
              <a:defRPr/>
            </a:pPr>
            <a:r>
              <a:rPr lang="zh-CN" altLang="en-US" dirty="0"/>
              <a:t>这种非</a:t>
            </a:r>
            <a:r>
              <a:rPr lang="en-US" altLang="zh-CN" dirty="0"/>
              <a:t>1</a:t>
            </a:r>
            <a:r>
              <a:rPr lang="zh-CN" altLang="en-US" dirty="0"/>
              <a:t>即</a:t>
            </a:r>
            <a:r>
              <a:rPr lang="en-US" altLang="zh-CN" dirty="0"/>
              <a:t>0</a:t>
            </a:r>
            <a:r>
              <a:rPr lang="zh-CN" altLang="en-US" dirty="0"/>
              <a:t>本身就带来一种“风险感”</a:t>
            </a:r>
          </a:p>
        </p:txBody>
      </p:sp>
      <p:sp>
        <p:nvSpPr>
          <p:cNvPr id="4" name="幻灯片编号占位符 3"/>
          <p:cNvSpPr>
            <a:spLocks noGrp="1"/>
          </p:cNvSpPr>
          <p:nvPr>
            <p:ph type="sldNum" sz="quarter" idx="5"/>
          </p:nvPr>
        </p:nvSpPr>
        <p:spPr/>
        <p:txBody>
          <a:bodyPr/>
          <a:lstStyle/>
          <a:p>
            <a:pPr>
              <a:defRPr/>
            </a:pPr>
            <a:fld id="{ABCF4690-552C-5B43-9F8E-E3FF492ADBAD}" type="slidenum">
              <a:rPr lang="en-US" smtClean="0"/>
              <a:pPr>
                <a:defRPr/>
              </a:pPr>
              <a:t>15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defRPr/>
            </a:pPr>
            <a:endParaRPr lang="en-US" altLang="zh-CN" dirty="0"/>
          </a:p>
          <a:p>
            <a:pPr>
              <a:defRPr/>
            </a:pPr>
            <a:r>
              <a:rPr lang="zh-CN" altLang="en-US" dirty="0"/>
              <a:t>你一定会担心万一</a:t>
            </a:r>
            <a:r>
              <a:rPr lang="en-US" altLang="zh-CN" dirty="0"/>
              <a:t>B</a:t>
            </a:r>
            <a:r>
              <a:rPr lang="zh-CN" altLang="en-US" dirty="0"/>
              <a:t>胜了呢，它有</a:t>
            </a:r>
            <a:r>
              <a:rPr lang="en-US" altLang="zh-CN" dirty="0"/>
              <a:t>50</a:t>
            </a:r>
            <a:r>
              <a:rPr lang="zh-CN" altLang="en-US" dirty="0"/>
              <a:t>％机会胜！</a:t>
            </a:r>
            <a:endParaRPr lang="en-US" altLang="zh-CN" dirty="0"/>
          </a:p>
          <a:p>
            <a:pPr>
              <a:defRPr/>
            </a:pPr>
            <a:endParaRPr lang="en-US" altLang="zh-CN" dirty="0"/>
          </a:p>
          <a:p>
            <a:pPr>
              <a:defRPr/>
            </a:pPr>
            <a:r>
              <a:rPr lang="zh-CN" altLang="en-US" dirty="0"/>
              <a:t>因此，这里的回报模型应该反映关于“风险”的考虑。</a:t>
            </a:r>
            <a:endParaRPr lang="en-US" altLang="zh-CN" dirty="0"/>
          </a:p>
          <a:p>
            <a:pPr>
              <a:defRPr/>
            </a:pPr>
            <a:endParaRPr lang="zh-CN" altLang="en-US" dirty="0"/>
          </a:p>
        </p:txBody>
      </p:sp>
      <p:sp>
        <p:nvSpPr>
          <p:cNvPr id="4" name="幻灯片编号占位符 3"/>
          <p:cNvSpPr>
            <a:spLocks noGrp="1"/>
          </p:cNvSpPr>
          <p:nvPr>
            <p:ph type="sldNum" sz="quarter" idx="5"/>
          </p:nvPr>
        </p:nvSpPr>
        <p:spPr/>
        <p:txBody>
          <a:bodyPr/>
          <a:lstStyle/>
          <a:p>
            <a:pPr>
              <a:defRPr/>
            </a:pPr>
            <a:fld id="{56C0EE9F-970F-784B-A537-1F33B2A96ADC}" type="slidenum">
              <a:rPr lang="en-US" smtClean="0"/>
              <a:pPr>
                <a:defRPr/>
              </a:pPr>
              <a:t>16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defRPr/>
            </a:pPr>
            <a:endParaRPr lang="en-US" altLang="zh-CN" dirty="0"/>
          </a:p>
          <a:p>
            <a:pPr>
              <a:defRPr/>
            </a:pPr>
            <a:r>
              <a:rPr lang="zh-CN" altLang="en-US" dirty="0"/>
              <a:t>有人研究，损失</a:t>
            </a:r>
            <a:r>
              <a:rPr lang="en-US" altLang="zh-CN" dirty="0"/>
              <a:t>1000</a:t>
            </a:r>
            <a:r>
              <a:rPr lang="zh-CN" altLang="en-US" dirty="0"/>
              <a:t>元的难过程度要高于得到</a:t>
            </a:r>
            <a:r>
              <a:rPr lang="en-US" altLang="zh-CN" dirty="0"/>
              <a:t>1000</a:t>
            </a:r>
            <a:r>
              <a:rPr lang="zh-CN" altLang="en-US" dirty="0"/>
              <a:t>元的高兴程度，就是类似道理</a:t>
            </a:r>
          </a:p>
        </p:txBody>
      </p:sp>
      <p:sp>
        <p:nvSpPr>
          <p:cNvPr id="4" name="幻灯片编号占位符 3"/>
          <p:cNvSpPr>
            <a:spLocks noGrp="1"/>
          </p:cNvSpPr>
          <p:nvPr>
            <p:ph type="sldNum" sz="quarter" idx="5"/>
          </p:nvPr>
        </p:nvSpPr>
        <p:spPr/>
        <p:txBody>
          <a:bodyPr/>
          <a:lstStyle/>
          <a:p>
            <a:pPr>
              <a:defRPr/>
            </a:pPr>
            <a:fld id="{66B6E1EE-9EBA-8D48-B99A-AE6773A59BA0}" type="slidenum">
              <a:rPr lang="en-US" smtClean="0"/>
              <a:pPr>
                <a:defRPr/>
              </a:pPr>
              <a:t>17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defRPr/>
            </a:pPr>
            <a:endParaRPr lang="zh-CN" altLang="en-US" dirty="0"/>
          </a:p>
        </p:txBody>
      </p:sp>
      <p:sp>
        <p:nvSpPr>
          <p:cNvPr id="4" name="幻灯片编号占位符 3"/>
          <p:cNvSpPr>
            <a:spLocks noGrp="1"/>
          </p:cNvSpPr>
          <p:nvPr>
            <p:ph type="sldNum" sz="quarter" idx="5"/>
          </p:nvPr>
        </p:nvSpPr>
        <p:spPr/>
        <p:txBody>
          <a:bodyPr/>
          <a:lstStyle/>
          <a:p>
            <a:pPr>
              <a:defRPr/>
            </a:pPr>
            <a:fld id="{ECBC263E-0C4C-5641-8B44-8CD9BBE7DB38}" type="slidenum">
              <a:rPr lang="en-US" smtClean="0"/>
              <a:pPr>
                <a:defRPr/>
              </a:pPr>
              <a:t>19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defRPr/>
            </a:pPr>
            <a:endParaRPr lang="en-US" altLang="zh-CN" dirty="0"/>
          </a:p>
          <a:p>
            <a:pPr>
              <a:defRPr/>
            </a:pPr>
            <a:r>
              <a:rPr lang="zh-CN" altLang="en-US" dirty="0"/>
              <a:t>无赔赚，也就是它不在买方和买方之间有任何利润</a:t>
            </a:r>
          </a:p>
        </p:txBody>
      </p:sp>
      <p:sp>
        <p:nvSpPr>
          <p:cNvPr id="4" name="幻灯片编号占位符 3"/>
          <p:cNvSpPr>
            <a:spLocks noGrp="1"/>
          </p:cNvSpPr>
          <p:nvPr>
            <p:ph type="sldNum" sz="quarter" idx="5"/>
          </p:nvPr>
        </p:nvSpPr>
        <p:spPr/>
        <p:txBody>
          <a:bodyPr/>
          <a:lstStyle/>
          <a:p>
            <a:pPr>
              <a:defRPr/>
            </a:pPr>
            <a:fld id="{83CEA6BE-A793-7E47-B668-5C30C1A41945}" type="slidenum">
              <a:rPr lang="en-US" smtClean="0"/>
              <a:pPr>
                <a:defRPr/>
              </a:pPr>
              <a:t>20</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defRPr/>
            </a:pPr>
            <a:endParaRPr lang="en-US" altLang="zh-CN" dirty="0"/>
          </a:p>
          <a:p>
            <a:pPr>
              <a:defRPr/>
            </a:pPr>
            <a:r>
              <a:rPr lang="zh-CN" altLang="en-US" dirty="0"/>
              <a:t>无赔赚，也就是它不在买方和买方之间有任何利润</a:t>
            </a:r>
          </a:p>
        </p:txBody>
      </p:sp>
      <p:sp>
        <p:nvSpPr>
          <p:cNvPr id="4" name="幻灯片编号占位符 3"/>
          <p:cNvSpPr>
            <a:spLocks noGrp="1"/>
          </p:cNvSpPr>
          <p:nvPr>
            <p:ph type="sldNum" sz="quarter" idx="5"/>
          </p:nvPr>
        </p:nvSpPr>
        <p:spPr/>
        <p:txBody>
          <a:bodyPr/>
          <a:lstStyle/>
          <a:p>
            <a:pPr>
              <a:defRPr/>
            </a:pPr>
            <a:fld id="{BFFEF49C-C9BA-BE44-9C42-04FFC26835E1}" type="slidenum">
              <a:rPr lang="en-US" smtClean="0"/>
              <a:pPr>
                <a:defRPr/>
              </a:pPr>
              <a:t>21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rgbClr val="003300"/>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839692"/>
            <a:ext cx="7772400" cy="1959428"/>
          </a:xfrm>
        </p:spPr>
        <p:txBody>
          <a:bodyPr/>
          <a:lstStyle>
            <a:lvl1pPr>
              <a:defRPr>
                <a:solidFill>
                  <a:schemeClr val="bg1"/>
                </a:solidFill>
                <a:latin typeface="黑体" pitchFamily="2" charset="-122"/>
                <a:ea typeface="黑体" pitchFamily="2" charset="-122"/>
              </a:defRPr>
            </a:lvl1pPr>
          </a:lstStyle>
          <a:p>
            <a:r>
              <a:rPr lang="zh-CN" altLang="en-US" dirty="0"/>
              <a:t>单击此处编辑母版标题样式</a:t>
            </a:r>
          </a:p>
        </p:txBody>
      </p:sp>
      <p:sp>
        <p:nvSpPr>
          <p:cNvPr id="3" name="副标题 2"/>
          <p:cNvSpPr>
            <a:spLocks noGrp="1"/>
          </p:cNvSpPr>
          <p:nvPr>
            <p:ph type="subTitle" idx="1"/>
          </p:nvPr>
        </p:nvSpPr>
        <p:spPr>
          <a:xfrm>
            <a:off x="1371600" y="5180002"/>
            <a:ext cx="6400800" cy="2336079"/>
          </a:xfrm>
        </p:spPr>
        <p:txBody>
          <a:bodyPr/>
          <a:lstStyle>
            <a:lvl1pPr marL="0" indent="0" algn="ctr">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p>
        </p:txBody>
      </p:sp>
      <p:sp>
        <p:nvSpPr>
          <p:cNvPr id="4" name="日期占位符 3"/>
          <p:cNvSpPr>
            <a:spLocks noGrp="1"/>
          </p:cNvSpPr>
          <p:nvPr>
            <p:ph type="dt" sz="half" idx="10"/>
          </p:nvPr>
        </p:nvSpPr>
        <p:spPr/>
        <p:txBody>
          <a:bodyPr/>
          <a:lstStyle>
            <a:lvl1pPr>
              <a:defRPr/>
            </a:lvl1pPr>
          </a:lstStyle>
          <a:p>
            <a:pPr>
              <a:defRPr/>
            </a:pPr>
            <a:fld id="{48F0D4D1-92F5-AF48-ABA0-738D50710F0F}" type="datetimeFigureOut">
              <a:rPr lang="zh-CN" altLang="en-US">
                <a:ea typeface="宋体"/>
              </a:rPr>
              <a:pPr>
                <a:defRPr/>
              </a:pPr>
              <a:t>2023/5/8</a:t>
            </a:fld>
            <a:endParaRPr lang="zh-CN" altLang="en-US">
              <a:ea typeface="宋体"/>
            </a:endParaRPr>
          </a:p>
        </p:txBody>
      </p:sp>
      <p:sp>
        <p:nvSpPr>
          <p:cNvPr id="5" name="页脚占位符 4"/>
          <p:cNvSpPr>
            <a:spLocks noGrp="1"/>
          </p:cNvSpPr>
          <p:nvPr>
            <p:ph type="ftr" sz="quarter" idx="11"/>
          </p:nvPr>
        </p:nvSpPr>
        <p:spPr/>
        <p:txBody>
          <a:bodyPr/>
          <a:lstStyle>
            <a:lvl1pPr>
              <a:defRPr/>
            </a:lvl1pPr>
          </a:lstStyle>
          <a:p>
            <a:endParaRPr lang="zh-CN" altLang="en-US">
              <a:ea typeface="宋体"/>
            </a:endParaRPr>
          </a:p>
        </p:txBody>
      </p:sp>
      <p:sp>
        <p:nvSpPr>
          <p:cNvPr id="6" name="灯片编号占位符 5"/>
          <p:cNvSpPr>
            <a:spLocks noGrp="1"/>
          </p:cNvSpPr>
          <p:nvPr>
            <p:ph type="sldNum" sz="quarter" idx="12"/>
          </p:nvPr>
        </p:nvSpPr>
        <p:spPr/>
        <p:txBody>
          <a:bodyPr/>
          <a:lstStyle>
            <a:lvl1pPr>
              <a:defRPr/>
            </a:lvl1pPr>
          </a:lstStyle>
          <a:p>
            <a:pPr>
              <a:defRPr/>
            </a:pPr>
            <a:fld id="{1527748E-4A55-C64B-A2D1-D49AFA88419F}" type="slidenum">
              <a:rPr lang="zh-CN" altLang="en-US">
                <a:ea typeface="宋体"/>
              </a:rPr>
              <a:pPr>
                <a:defRPr/>
              </a:pPr>
              <a:t>‹#›</a:t>
            </a:fld>
            <a:endParaRPr lang="zh-CN" altLang="en-US">
              <a:ea typeface="宋体"/>
            </a:endParaRPr>
          </a:p>
        </p:txBody>
      </p:sp>
    </p:spTree>
    <p:extLst>
      <p:ext uri="{BB962C8B-B14F-4D97-AF65-F5344CB8AC3E}">
        <p14:creationId xmlns:p14="http://schemas.microsoft.com/office/powerpoint/2010/main" val="31183405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F74217CD-D0B7-DD44-93C5-523708FE7C42}" type="datetimeFigureOut">
              <a:rPr lang="zh-CN" altLang="en-US">
                <a:ea typeface="宋体"/>
              </a:rPr>
              <a:pPr>
                <a:defRPr/>
              </a:pPr>
              <a:t>2023/5/8</a:t>
            </a:fld>
            <a:endParaRPr lang="zh-CN" altLang="en-US">
              <a:ea typeface="宋体"/>
            </a:endParaRPr>
          </a:p>
        </p:txBody>
      </p:sp>
      <p:sp>
        <p:nvSpPr>
          <p:cNvPr id="5" name="页脚占位符 4"/>
          <p:cNvSpPr>
            <a:spLocks noGrp="1"/>
          </p:cNvSpPr>
          <p:nvPr>
            <p:ph type="ftr" sz="quarter" idx="11"/>
          </p:nvPr>
        </p:nvSpPr>
        <p:spPr/>
        <p:txBody>
          <a:bodyPr/>
          <a:lstStyle>
            <a:lvl1pPr>
              <a:defRPr/>
            </a:lvl1pPr>
          </a:lstStyle>
          <a:p>
            <a:endParaRPr lang="zh-CN" altLang="en-US">
              <a:ea typeface="宋体"/>
            </a:endParaRPr>
          </a:p>
        </p:txBody>
      </p:sp>
      <p:sp>
        <p:nvSpPr>
          <p:cNvPr id="6" name="灯片编号占位符 5"/>
          <p:cNvSpPr>
            <a:spLocks noGrp="1"/>
          </p:cNvSpPr>
          <p:nvPr>
            <p:ph type="sldNum" sz="quarter" idx="12"/>
          </p:nvPr>
        </p:nvSpPr>
        <p:spPr/>
        <p:txBody>
          <a:bodyPr/>
          <a:lstStyle>
            <a:lvl1pPr>
              <a:defRPr/>
            </a:lvl1pPr>
          </a:lstStyle>
          <a:p>
            <a:pPr>
              <a:defRPr/>
            </a:pPr>
            <a:fld id="{1F598D89-DF15-B843-836B-BF587F6AED3E}" type="slidenum">
              <a:rPr lang="zh-CN" altLang="en-US">
                <a:ea typeface="宋体"/>
              </a:rPr>
              <a:pPr>
                <a:defRPr/>
              </a:pPr>
              <a:t>‹#›</a:t>
            </a:fld>
            <a:endParaRPr lang="zh-CN" altLang="en-US">
              <a:ea typeface="宋体"/>
            </a:endParaRPr>
          </a:p>
        </p:txBody>
      </p:sp>
    </p:spTree>
    <p:extLst>
      <p:ext uri="{BB962C8B-B14F-4D97-AF65-F5344CB8AC3E}">
        <p14:creationId xmlns:p14="http://schemas.microsoft.com/office/powerpoint/2010/main" val="41912233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366074"/>
            <a:ext cx="2057400" cy="77996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366074"/>
            <a:ext cx="6019800" cy="77996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279B2F21-EA40-904C-B50F-34711CD256C7}" type="datetimeFigureOut">
              <a:rPr lang="zh-CN" altLang="en-US">
                <a:ea typeface="宋体"/>
              </a:rPr>
              <a:pPr>
                <a:defRPr/>
              </a:pPr>
              <a:t>2023/5/8</a:t>
            </a:fld>
            <a:endParaRPr lang="zh-CN" altLang="en-US">
              <a:ea typeface="宋体"/>
            </a:endParaRPr>
          </a:p>
        </p:txBody>
      </p:sp>
      <p:sp>
        <p:nvSpPr>
          <p:cNvPr id="5" name="页脚占位符 4"/>
          <p:cNvSpPr>
            <a:spLocks noGrp="1"/>
          </p:cNvSpPr>
          <p:nvPr>
            <p:ph type="ftr" sz="quarter" idx="11"/>
          </p:nvPr>
        </p:nvSpPr>
        <p:spPr/>
        <p:txBody>
          <a:bodyPr/>
          <a:lstStyle>
            <a:lvl1pPr>
              <a:defRPr/>
            </a:lvl1pPr>
          </a:lstStyle>
          <a:p>
            <a:endParaRPr lang="zh-CN" altLang="en-US">
              <a:ea typeface="宋体"/>
            </a:endParaRPr>
          </a:p>
        </p:txBody>
      </p:sp>
      <p:sp>
        <p:nvSpPr>
          <p:cNvPr id="6" name="灯片编号占位符 5"/>
          <p:cNvSpPr>
            <a:spLocks noGrp="1"/>
          </p:cNvSpPr>
          <p:nvPr>
            <p:ph type="sldNum" sz="quarter" idx="12"/>
          </p:nvPr>
        </p:nvSpPr>
        <p:spPr/>
        <p:txBody>
          <a:bodyPr/>
          <a:lstStyle>
            <a:lvl1pPr>
              <a:defRPr/>
            </a:lvl1pPr>
          </a:lstStyle>
          <a:p>
            <a:pPr>
              <a:defRPr/>
            </a:pPr>
            <a:fld id="{072E37E2-CF11-6440-8CD0-AEB49C47F40D}" type="slidenum">
              <a:rPr lang="zh-CN" altLang="en-US">
                <a:ea typeface="宋体"/>
              </a:rPr>
              <a:pPr>
                <a:defRPr/>
              </a:pPr>
              <a:t>‹#›</a:t>
            </a:fld>
            <a:endParaRPr lang="zh-CN" altLang="en-US">
              <a:ea typeface="宋体"/>
            </a:endParaRPr>
          </a:p>
        </p:txBody>
      </p:sp>
    </p:spTree>
    <p:extLst>
      <p:ext uri="{BB962C8B-B14F-4D97-AF65-F5344CB8AC3E}">
        <p14:creationId xmlns:p14="http://schemas.microsoft.com/office/powerpoint/2010/main" val="14254042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rgbClr val="003300"/>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4400">
                <a:solidFill>
                  <a:schemeClr val="bg1"/>
                </a:solidFill>
                <a:latin typeface="黑体" pitchFamily="2" charset="-122"/>
                <a:ea typeface="黑体" pitchFamily="2" charset="-122"/>
              </a:defRPr>
            </a:lvl1pPr>
          </a:lstStyle>
          <a:p>
            <a:r>
              <a:rPr lang="zh-CN" altLang="en-US" dirty="0"/>
              <a:t>单击此处编辑母版标题样式</a:t>
            </a:r>
          </a:p>
        </p:txBody>
      </p:sp>
      <p:sp>
        <p:nvSpPr>
          <p:cNvPr id="3" name="内容占位符 2"/>
          <p:cNvSpPr>
            <a:spLocks noGrp="1"/>
          </p:cNvSpPr>
          <p:nvPr>
            <p:ph idx="1"/>
          </p:nvPr>
        </p:nvSpPr>
        <p:spPr>
          <a:xfrm>
            <a:off x="457200" y="1417730"/>
            <a:ext cx="8229600" cy="4526153"/>
          </a:xfrm>
        </p:spPr>
        <p:txBody>
          <a:bodyPr/>
          <a:lstStyle>
            <a:lvl1pPr>
              <a:defRPr>
                <a:solidFill>
                  <a:srgbClr val="FFFFFF"/>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4094882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5874057"/>
            <a:ext cx="7772400" cy="1815539"/>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3874423"/>
            <a:ext cx="7772400" cy="1999632"/>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949B8180-9417-464C-A386-7C2F80A08462}" type="datetimeFigureOut">
              <a:rPr lang="zh-CN" altLang="en-US">
                <a:ea typeface="宋体"/>
              </a:rPr>
              <a:pPr>
                <a:defRPr/>
              </a:pPr>
              <a:t>2023/5/8</a:t>
            </a:fld>
            <a:endParaRPr lang="zh-CN" altLang="en-US">
              <a:ea typeface="宋体"/>
            </a:endParaRPr>
          </a:p>
        </p:txBody>
      </p:sp>
      <p:sp>
        <p:nvSpPr>
          <p:cNvPr id="5" name="页脚占位符 4"/>
          <p:cNvSpPr>
            <a:spLocks noGrp="1"/>
          </p:cNvSpPr>
          <p:nvPr>
            <p:ph type="ftr" sz="quarter" idx="11"/>
          </p:nvPr>
        </p:nvSpPr>
        <p:spPr/>
        <p:txBody>
          <a:bodyPr/>
          <a:lstStyle>
            <a:lvl1pPr>
              <a:defRPr/>
            </a:lvl1pPr>
          </a:lstStyle>
          <a:p>
            <a:endParaRPr lang="zh-CN" altLang="en-US">
              <a:ea typeface="宋体"/>
            </a:endParaRPr>
          </a:p>
        </p:txBody>
      </p:sp>
      <p:sp>
        <p:nvSpPr>
          <p:cNvPr id="6" name="灯片编号占位符 5"/>
          <p:cNvSpPr>
            <a:spLocks noGrp="1"/>
          </p:cNvSpPr>
          <p:nvPr>
            <p:ph type="sldNum" sz="quarter" idx="12"/>
          </p:nvPr>
        </p:nvSpPr>
        <p:spPr/>
        <p:txBody>
          <a:bodyPr/>
          <a:lstStyle>
            <a:lvl1pPr>
              <a:defRPr/>
            </a:lvl1pPr>
          </a:lstStyle>
          <a:p>
            <a:pPr>
              <a:defRPr/>
            </a:pPr>
            <a:fld id="{2BA2E038-9F38-8F41-A850-6AD28C481276}" type="slidenum">
              <a:rPr lang="zh-CN" altLang="en-US">
                <a:ea typeface="宋体"/>
              </a:rPr>
              <a:pPr>
                <a:defRPr/>
              </a:pPr>
              <a:t>‹#›</a:t>
            </a:fld>
            <a:endParaRPr lang="zh-CN" altLang="en-US">
              <a:ea typeface="宋体"/>
            </a:endParaRPr>
          </a:p>
        </p:txBody>
      </p:sp>
    </p:spTree>
    <p:extLst>
      <p:ext uri="{BB962C8B-B14F-4D97-AF65-F5344CB8AC3E}">
        <p14:creationId xmlns:p14="http://schemas.microsoft.com/office/powerpoint/2010/main" val="42793494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2132945"/>
            <a:ext cx="4038600" cy="603275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2132945"/>
            <a:ext cx="4038600" cy="603275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4C7ABAB4-C278-C344-A8AF-DF61A20E8B7F}" type="datetimeFigureOut">
              <a:rPr lang="zh-CN" altLang="en-US">
                <a:ea typeface="宋体"/>
              </a:rPr>
              <a:pPr>
                <a:defRPr/>
              </a:pPr>
              <a:t>2023/5/8</a:t>
            </a:fld>
            <a:endParaRPr lang="zh-CN" altLang="en-US">
              <a:ea typeface="宋体"/>
            </a:endParaRPr>
          </a:p>
        </p:txBody>
      </p:sp>
      <p:sp>
        <p:nvSpPr>
          <p:cNvPr id="6" name="页脚占位符 4"/>
          <p:cNvSpPr>
            <a:spLocks noGrp="1"/>
          </p:cNvSpPr>
          <p:nvPr>
            <p:ph type="ftr" sz="quarter" idx="11"/>
          </p:nvPr>
        </p:nvSpPr>
        <p:spPr/>
        <p:txBody>
          <a:bodyPr/>
          <a:lstStyle>
            <a:lvl1pPr>
              <a:defRPr/>
            </a:lvl1pPr>
          </a:lstStyle>
          <a:p>
            <a:endParaRPr lang="zh-CN" altLang="en-US">
              <a:ea typeface="宋体"/>
            </a:endParaRPr>
          </a:p>
        </p:txBody>
      </p:sp>
      <p:sp>
        <p:nvSpPr>
          <p:cNvPr id="7" name="灯片编号占位符 5"/>
          <p:cNvSpPr>
            <a:spLocks noGrp="1"/>
          </p:cNvSpPr>
          <p:nvPr>
            <p:ph type="sldNum" sz="quarter" idx="12"/>
          </p:nvPr>
        </p:nvSpPr>
        <p:spPr/>
        <p:txBody>
          <a:bodyPr/>
          <a:lstStyle>
            <a:lvl1pPr>
              <a:defRPr/>
            </a:lvl1pPr>
          </a:lstStyle>
          <a:p>
            <a:pPr>
              <a:defRPr/>
            </a:pPr>
            <a:fld id="{8309151F-004F-9D49-8832-1D353000860A}" type="slidenum">
              <a:rPr lang="zh-CN" altLang="en-US">
                <a:ea typeface="宋体"/>
              </a:rPr>
              <a:pPr>
                <a:defRPr/>
              </a:pPr>
              <a:t>‹#›</a:t>
            </a:fld>
            <a:endParaRPr lang="zh-CN" altLang="en-US">
              <a:ea typeface="宋体"/>
            </a:endParaRPr>
          </a:p>
        </p:txBody>
      </p:sp>
    </p:spTree>
    <p:extLst>
      <p:ext uri="{BB962C8B-B14F-4D97-AF65-F5344CB8AC3E}">
        <p14:creationId xmlns:p14="http://schemas.microsoft.com/office/powerpoint/2010/main" val="16701567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2046185"/>
            <a:ext cx="4040188" cy="85275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898938"/>
            <a:ext cx="4040188" cy="526675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30" y="2046185"/>
            <a:ext cx="4041775" cy="85275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30" y="2898938"/>
            <a:ext cx="4041775" cy="526675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23301887-96DB-A64E-A066-506431E2E561}" type="datetimeFigureOut">
              <a:rPr lang="zh-CN" altLang="en-US">
                <a:ea typeface="宋体"/>
              </a:rPr>
              <a:pPr>
                <a:defRPr/>
              </a:pPr>
              <a:t>2023/5/8</a:t>
            </a:fld>
            <a:endParaRPr lang="zh-CN" altLang="en-US">
              <a:ea typeface="宋体"/>
            </a:endParaRPr>
          </a:p>
        </p:txBody>
      </p:sp>
      <p:sp>
        <p:nvSpPr>
          <p:cNvPr id="8" name="页脚占位符 4"/>
          <p:cNvSpPr>
            <a:spLocks noGrp="1"/>
          </p:cNvSpPr>
          <p:nvPr>
            <p:ph type="ftr" sz="quarter" idx="11"/>
          </p:nvPr>
        </p:nvSpPr>
        <p:spPr/>
        <p:txBody>
          <a:bodyPr/>
          <a:lstStyle>
            <a:lvl1pPr>
              <a:defRPr/>
            </a:lvl1pPr>
          </a:lstStyle>
          <a:p>
            <a:endParaRPr lang="zh-CN" altLang="en-US">
              <a:ea typeface="宋体"/>
            </a:endParaRPr>
          </a:p>
        </p:txBody>
      </p:sp>
      <p:sp>
        <p:nvSpPr>
          <p:cNvPr id="9" name="灯片编号占位符 5"/>
          <p:cNvSpPr>
            <a:spLocks noGrp="1"/>
          </p:cNvSpPr>
          <p:nvPr>
            <p:ph type="sldNum" sz="quarter" idx="12"/>
          </p:nvPr>
        </p:nvSpPr>
        <p:spPr/>
        <p:txBody>
          <a:bodyPr/>
          <a:lstStyle>
            <a:lvl1pPr>
              <a:defRPr/>
            </a:lvl1pPr>
          </a:lstStyle>
          <a:p>
            <a:pPr>
              <a:defRPr/>
            </a:pPr>
            <a:fld id="{9129E725-AD2A-4540-A96B-DA98C023E983}" type="slidenum">
              <a:rPr lang="zh-CN" altLang="en-US">
                <a:ea typeface="宋体"/>
              </a:rPr>
              <a:pPr>
                <a:defRPr/>
              </a:pPr>
              <a:t>‹#›</a:t>
            </a:fld>
            <a:endParaRPr lang="zh-CN" altLang="en-US">
              <a:ea typeface="宋体"/>
            </a:endParaRPr>
          </a:p>
        </p:txBody>
      </p:sp>
    </p:spTree>
    <p:extLst>
      <p:ext uri="{BB962C8B-B14F-4D97-AF65-F5344CB8AC3E}">
        <p14:creationId xmlns:p14="http://schemas.microsoft.com/office/powerpoint/2010/main" val="21643441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7DAEE6C6-E96D-BE41-8DC6-9DAE05C0F800}" type="datetimeFigureOut">
              <a:rPr lang="zh-CN" altLang="en-US">
                <a:ea typeface="宋体"/>
              </a:rPr>
              <a:pPr>
                <a:defRPr/>
              </a:pPr>
              <a:t>2023/5/8</a:t>
            </a:fld>
            <a:endParaRPr lang="zh-CN" altLang="en-US">
              <a:ea typeface="宋体"/>
            </a:endParaRPr>
          </a:p>
        </p:txBody>
      </p:sp>
      <p:sp>
        <p:nvSpPr>
          <p:cNvPr id="4" name="页脚占位符 4"/>
          <p:cNvSpPr>
            <a:spLocks noGrp="1"/>
          </p:cNvSpPr>
          <p:nvPr>
            <p:ph type="ftr" sz="quarter" idx="11"/>
          </p:nvPr>
        </p:nvSpPr>
        <p:spPr/>
        <p:txBody>
          <a:bodyPr/>
          <a:lstStyle>
            <a:lvl1pPr>
              <a:defRPr/>
            </a:lvl1pPr>
          </a:lstStyle>
          <a:p>
            <a:endParaRPr lang="zh-CN" altLang="en-US">
              <a:ea typeface="宋体"/>
            </a:endParaRPr>
          </a:p>
        </p:txBody>
      </p:sp>
      <p:sp>
        <p:nvSpPr>
          <p:cNvPr id="5" name="灯片编号占位符 5"/>
          <p:cNvSpPr>
            <a:spLocks noGrp="1"/>
          </p:cNvSpPr>
          <p:nvPr>
            <p:ph type="sldNum" sz="quarter" idx="12"/>
          </p:nvPr>
        </p:nvSpPr>
        <p:spPr/>
        <p:txBody>
          <a:bodyPr/>
          <a:lstStyle>
            <a:lvl1pPr>
              <a:defRPr/>
            </a:lvl1pPr>
          </a:lstStyle>
          <a:p>
            <a:pPr>
              <a:defRPr/>
            </a:pPr>
            <a:fld id="{D8911844-34CE-D949-AF8E-3547899FDEB6}" type="slidenum">
              <a:rPr lang="zh-CN" altLang="en-US">
                <a:ea typeface="宋体"/>
              </a:rPr>
              <a:pPr>
                <a:defRPr/>
              </a:pPr>
              <a:t>‹#›</a:t>
            </a:fld>
            <a:endParaRPr lang="zh-CN" altLang="en-US">
              <a:ea typeface="宋体"/>
            </a:endParaRPr>
          </a:p>
        </p:txBody>
      </p:sp>
    </p:spTree>
    <p:extLst>
      <p:ext uri="{BB962C8B-B14F-4D97-AF65-F5344CB8AC3E}">
        <p14:creationId xmlns:p14="http://schemas.microsoft.com/office/powerpoint/2010/main" val="136667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2A762CA5-6858-8944-8D23-6953596C22E7}" type="datetimeFigureOut">
              <a:rPr lang="zh-CN" altLang="en-US">
                <a:ea typeface="宋体"/>
              </a:rPr>
              <a:pPr>
                <a:defRPr/>
              </a:pPr>
              <a:t>2023/5/8</a:t>
            </a:fld>
            <a:endParaRPr lang="zh-CN" altLang="en-US">
              <a:ea typeface="宋体"/>
            </a:endParaRPr>
          </a:p>
        </p:txBody>
      </p:sp>
      <p:sp>
        <p:nvSpPr>
          <p:cNvPr id="3" name="页脚占位符 4"/>
          <p:cNvSpPr>
            <a:spLocks noGrp="1"/>
          </p:cNvSpPr>
          <p:nvPr>
            <p:ph type="ftr" sz="quarter" idx="11"/>
          </p:nvPr>
        </p:nvSpPr>
        <p:spPr/>
        <p:txBody>
          <a:bodyPr/>
          <a:lstStyle>
            <a:lvl1pPr>
              <a:defRPr/>
            </a:lvl1pPr>
          </a:lstStyle>
          <a:p>
            <a:endParaRPr lang="zh-CN" altLang="en-US">
              <a:ea typeface="宋体"/>
            </a:endParaRPr>
          </a:p>
        </p:txBody>
      </p:sp>
      <p:sp>
        <p:nvSpPr>
          <p:cNvPr id="4" name="灯片编号占位符 5"/>
          <p:cNvSpPr>
            <a:spLocks noGrp="1"/>
          </p:cNvSpPr>
          <p:nvPr>
            <p:ph type="sldNum" sz="quarter" idx="12"/>
          </p:nvPr>
        </p:nvSpPr>
        <p:spPr/>
        <p:txBody>
          <a:bodyPr/>
          <a:lstStyle>
            <a:lvl1pPr>
              <a:defRPr/>
            </a:lvl1pPr>
          </a:lstStyle>
          <a:p>
            <a:pPr>
              <a:defRPr/>
            </a:pPr>
            <a:fld id="{1EF6E1F8-B0F5-B14E-868D-39C035F54A5A}" type="slidenum">
              <a:rPr lang="zh-CN" altLang="en-US">
                <a:ea typeface="宋体"/>
              </a:rPr>
              <a:pPr>
                <a:defRPr/>
              </a:pPr>
              <a:t>‹#›</a:t>
            </a:fld>
            <a:endParaRPr lang="zh-CN" altLang="en-US">
              <a:ea typeface="宋体"/>
            </a:endParaRPr>
          </a:p>
        </p:txBody>
      </p:sp>
    </p:spTree>
    <p:extLst>
      <p:ext uri="{BB962C8B-B14F-4D97-AF65-F5344CB8AC3E}">
        <p14:creationId xmlns:p14="http://schemas.microsoft.com/office/powerpoint/2010/main" val="2415959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5" y="363954"/>
            <a:ext cx="3008313" cy="1548922"/>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363956"/>
            <a:ext cx="5111750" cy="780174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5" y="1912878"/>
            <a:ext cx="3008313" cy="625282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67C453FB-998D-0248-B78C-3494D0144523}" type="datetimeFigureOut">
              <a:rPr lang="zh-CN" altLang="en-US">
                <a:ea typeface="宋体"/>
              </a:rPr>
              <a:pPr>
                <a:defRPr/>
              </a:pPr>
              <a:t>2023/5/8</a:t>
            </a:fld>
            <a:endParaRPr lang="zh-CN" altLang="en-US">
              <a:ea typeface="宋体"/>
            </a:endParaRPr>
          </a:p>
        </p:txBody>
      </p:sp>
      <p:sp>
        <p:nvSpPr>
          <p:cNvPr id="6" name="页脚占位符 4"/>
          <p:cNvSpPr>
            <a:spLocks noGrp="1"/>
          </p:cNvSpPr>
          <p:nvPr>
            <p:ph type="ftr" sz="quarter" idx="11"/>
          </p:nvPr>
        </p:nvSpPr>
        <p:spPr/>
        <p:txBody>
          <a:bodyPr/>
          <a:lstStyle>
            <a:lvl1pPr>
              <a:defRPr/>
            </a:lvl1pPr>
          </a:lstStyle>
          <a:p>
            <a:endParaRPr lang="zh-CN" altLang="en-US">
              <a:ea typeface="宋体"/>
            </a:endParaRPr>
          </a:p>
        </p:txBody>
      </p:sp>
      <p:sp>
        <p:nvSpPr>
          <p:cNvPr id="7" name="灯片编号占位符 5"/>
          <p:cNvSpPr>
            <a:spLocks noGrp="1"/>
          </p:cNvSpPr>
          <p:nvPr>
            <p:ph type="sldNum" sz="quarter" idx="12"/>
          </p:nvPr>
        </p:nvSpPr>
        <p:spPr/>
        <p:txBody>
          <a:bodyPr/>
          <a:lstStyle>
            <a:lvl1pPr>
              <a:defRPr/>
            </a:lvl1pPr>
          </a:lstStyle>
          <a:p>
            <a:pPr>
              <a:defRPr/>
            </a:pPr>
            <a:fld id="{EF93F7ED-E9BA-CA47-8764-E4854A68EDCB}" type="slidenum">
              <a:rPr lang="zh-CN" altLang="en-US">
                <a:ea typeface="宋体"/>
              </a:rPr>
              <a:pPr>
                <a:defRPr/>
              </a:pPr>
              <a:t>‹#›</a:t>
            </a:fld>
            <a:endParaRPr lang="zh-CN" altLang="en-US">
              <a:ea typeface="宋体"/>
            </a:endParaRPr>
          </a:p>
        </p:txBody>
      </p:sp>
    </p:spTree>
    <p:extLst>
      <p:ext uri="{BB962C8B-B14F-4D97-AF65-F5344CB8AC3E}">
        <p14:creationId xmlns:p14="http://schemas.microsoft.com/office/powerpoint/2010/main" val="32738594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6398826"/>
            <a:ext cx="5486400" cy="755417"/>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816781"/>
            <a:ext cx="5486400" cy="5484707"/>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7154242"/>
            <a:ext cx="5486400" cy="10728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2C3E3AC6-963F-134E-9E19-316BE72F8A0A}" type="datetimeFigureOut">
              <a:rPr lang="zh-CN" altLang="en-US">
                <a:ea typeface="宋体"/>
              </a:rPr>
              <a:pPr>
                <a:defRPr/>
              </a:pPr>
              <a:t>2023/5/8</a:t>
            </a:fld>
            <a:endParaRPr lang="zh-CN" altLang="en-US">
              <a:ea typeface="宋体"/>
            </a:endParaRPr>
          </a:p>
        </p:txBody>
      </p:sp>
      <p:sp>
        <p:nvSpPr>
          <p:cNvPr id="6" name="页脚占位符 4"/>
          <p:cNvSpPr>
            <a:spLocks noGrp="1"/>
          </p:cNvSpPr>
          <p:nvPr>
            <p:ph type="ftr" sz="quarter" idx="11"/>
          </p:nvPr>
        </p:nvSpPr>
        <p:spPr/>
        <p:txBody>
          <a:bodyPr/>
          <a:lstStyle>
            <a:lvl1pPr>
              <a:defRPr/>
            </a:lvl1pPr>
          </a:lstStyle>
          <a:p>
            <a:endParaRPr lang="zh-CN" altLang="en-US">
              <a:ea typeface="宋体"/>
            </a:endParaRPr>
          </a:p>
        </p:txBody>
      </p:sp>
      <p:sp>
        <p:nvSpPr>
          <p:cNvPr id="7" name="灯片编号占位符 5"/>
          <p:cNvSpPr>
            <a:spLocks noGrp="1"/>
          </p:cNvSpPr>
          <p:nvPr>
            <p:ph type="sldNum" sz="quarter" idx="12"/>
          </p:nvPr>
        </p:nvSpPr>
        <p:spPr/>
        <p:txBody>
          <a:bodyPr/>
          <a:lstStyle>
            <a:lvl1pPr>
              <a:defRPr/>
            </a:lvl1pPr>
          </a:lstStyle>
          <a:p>
            <a:pPr>
              <a:defRPr/>
            </a:pPr>
            <a:fld id="{0AD98315-F265-4640-AE23-B5FCEA7EDFCA}" type="slidenum">
              <a:rPr lang="zh-CN" altLang="en-US">
                <a:ea typeface="宋体"/>
              </a:rPr>
              <a:pPr>
                <a:defRPr/>
              </a:pPr>
              <a:t>‹#›</a:t>
            </a:fld>
            <a:endParaRPr lang="zh-CN" altLang="en-US">
              <a:ea typeface="宋体"/>
            </a:endParaRPr>
          </a:p>
        </p:txBody>
      </p:sp>
    </p:spTree>
    <p:extLst>
      <p:ext uri="{BB962C8B-B14F-4D97-AF65-F5344CB8AC3E}">
        <p14:creationId xmlns:p14="http://schemas.microsoft.com/office/powerpoint/2010/main" val="22350223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5082"/>
            <a:ext cx="8229600" cy="114264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zh-CN" altLang="en-US" dirty="0"/>
              <a:t>单击此处编辑母版标题样式</a:t>
            </a:r>
          </a:p>
        </p:txBody>
      </p:sp>
      <p:sp>
        <p:nvSpPr>
          <p:cNvPr id="1027" name="文本占位符 2"/>
          <p:cNvSpPr>
            <a:spLocks noGrp="1"/>
          </p:cNvSpPr>
          <p:nvPr>
            <p:ph type="body" idx="1"/>
          </p:nvPr>
        </p:nvSpPr>
        <p:spPr bwMode="auto">
          <a:xfrm>
            <a:off x="457200" y="1599710"/>
            <a:ext cx="8229600" cy="452615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457200" y="6356504"/>
            <a:ext cx="2133600" cy="363954"/>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charset="0"/>
              </a:defRPr>
            </a:lvl1pPr>
          </a:lstStyle>
          <a:p>
            <a:pPr defTabSz="914400" fontAlgn="base">
              <a:spcBef>
                <a:spcPct val="0"/>
              </a:spcBef>
              <a:spcAft>
                <a:spcPct val="0"/>
              </a:spcAft>
              <a:defRPr/>
            </a:pPr>
            <a:fld id="{B4A34E02-6240-5548-AF1E-D35B2A099D5B}" type="datetimeFigureOut">
              <a:rPr lang="zh-CN" altLang="en-US">
                <a:ea typeface="宋体" charset="0"/>
                <a:cs typeface="宋体" charset="0"/>
              </a:rPr>
              <a:pPr defTabSz="914400" fontAlgn="base">
                <a:spcBef>
                  <a:spcPct val="0"/>
                </a:spcBef>
                <a:spcAft>
                  <a:spcPct val="0"/>
                </a:spcAft>
                <a:defRPr/>
              </a:pPr>
              <a:t>2023/5/8</a:t>
            </a:fld>
            <a:endParaRPr lang="zh-CN" altLang="en-US">
              <a:ea typeface="宋体" charset="0"/>
              <a:cs typeface="宋体" charset="0"/>
            </a:endParaRPr>
          </a:p>
        </p:txBody>
      </p:sp>
      <p:sp>
        <p:nvSpPr>
          <p:cNvPr id="5" name="页脚占位符 4"/>
          <p:cNvSpPr>
            <a:spLocks noGrp="1"/>
          </p:cNvSpPr>
          <p:nvPr>
            <p:ph type="ftr" sz="quarter" idx="3"/>
          </p:nvPr>
        </p:nvSpPr>
        <p:spPr>
          <a:xfrm>
            <a:off x="3124200" y="6356504"/>
            <a:ext cx="2895600" cy="363954"/>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charset="0"/>
              </a:defRPr>
            </a:lvl1pPr>
          </a:lstStyle>
          <a:p>
            <a:pPr defTabSz="914400" fontAlgn="base">
              <a:spcBef>
                <a:spcPct val="0"/>
              </a:spcBef>
              <a:spcAft>
                <a:spcPct val="0"/>
              </a:spcAft>
            </a:pPr>
            <a:endParaRPr lang="zh-CN" altLang="en-US">
              <a:ea typeface="宋体" charset="0"/>
              <a:cs typeface="宋体" charset="0"/>
            </a:endParaRPr>
          </a:p>
        </p:txBody>
      </p:sp>
      <p:sp>
        <p:nvSpPr>
          <p:cNvPr id="6" name="灯片编号占位符 5"/>
          <p:cNvSpPr>
            <a:spLocks noGrp="1"/>
          </p:cNvSpPr>
          <p:nvPr>
            <p:ph type="sldNum" sz="quarter" idx="4"/>
          </p:nvPr>
        </p:nvSpPr>
        <p:spPr>
          <a:xfrm>
            <a:off x="6553200" y="6356504"/>
            <a:ext cx="2133600" cy="363954"/>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charset="0"/>
              </a:defRPr>
            </a:lvl1pPr>
          </a:lstStyle>
          <a:p>
            <a:pPr defTabSz="914400" fontAlgn="base">
              <a:spcBef>
                <a:spcPct val="0"/>
              </a:spcBef>
              <a:spcAft>
                <a:spcPct val="0"/>
              </a:spcAft>
              <a:defRPr/>
            </a:pPr>
            <a:fld id="{E1207F9F-7BBE-3348-983F-CE4C4348284B}" type="slidenum">
              <a:rPr lang="zh-CN" altLang="en-US">
                <a:ea typeface="宋体" charset="0"/>
                <a:cs typeface="宋体" charset="0"/>
              </a:rPr>
              <a:pPr defTabSz="914400" fontAlgn="base">
                <a:spcBef>
                  <a:spcPct val="0"/>
                </a:spcBef>
                <a:spcAft>
                  <a:spcPct val="0"/>
                </a:spcAft>
                <a:defRPr/>
              </a:pPr>
              <a:t>‹#›</a:t>
            </a:fld>
            <a:endParaRPr lang="zh-CN" altLang="en-US">
              <a:ea typeface="宋体" charset="0"/>
              <a:cs typeface="宋体" charset="0"/>
            </a:endParaRPr>
          </a:p>
        </p:txBody>
      </p:sp>
    </p:spTree>
    <p:extLst>
      <p:ext uri="{BB962C8B-B14F-4D97-AF65-F5344CB8AC3E}">
        <p14:creationId xmlns:p14="http://schemas.microsoft.com/office/powerpoint/2010/main" val="305330328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0" fontAlgn="base" hangingPunct="0">
        <a:spcBef>
          <a:spcPct val="0"/>
        </a:spcBef>
        <a:spcAft>
          <a:spcPct val="0"/>
        </a:spcAft>
        <a:defRPr kumimoji="1" sz="4000" kern="1200">
          <a:solidFill>
            <a:schemeClr val="bg1"/>
          </a:solidFill>
          <a:latin typeface="黑体"/>
          <a:ea typeface="黑体"/>
          <a:cs typeface="黑体"/>
        </a:defRPr>
      </a:lvl1pPr>
      <a:lvl2pPr algn="ctr" rtl="0" eaLnBrk="0" fontAlgn="base" hangingPunct="0">
        <a:spcBef>
          <a:spcPct val="0"/>
        </a:spcBef>
        <a:spcAft>
          <a:spcPct val="0"/>
        </a:spcAft>
        <a:defRPr kumimoji="1" sz="4400">
          <a:solidFill>
            <a:schemeClr val="tx1"/>
          </a:solidFill>
          <a:latin typeface="Calibri" pitchFamily="34" charset="0"/>
          <a:ea typeface="宋体" charset="-122"/>
          <a:cs typeface="宋体" charset="0"/>
        </a:defRPr>
      </a:lvl2pPr>
      <a:lvl3pPr algn="ctr" rtl="0" eaLnBrk="0" fontAlgn="base" hangingPunct="0">
        <a:spcBef>
          <a:spcPct val="0"/>
        </a:spcBef>
        <a:spcAft>
          <a:spcPct val="0"/>
        </a:spcAft>
        <a:defRPr kumimoji="1" sz="4400">
          <a:solidFill>
            <a:schemeClr val="tx1"/>
          </a:solidFill>
          <a:latin typeface="Calibri" pitchFamily="34" charset="0"/>
          <a:ea typeface="宋体" charset="-122"/>
          <a:cs typeface="宋体" charset="0"/>
        </a:defRPr>
      </a:lvl3pPr>
      <a:lvl4pPr algn="ctr" rtl="0" eaLnBrk="0" fontAlgn="base" hangingPunct="0">
        <a:spcBef>
          <a:spcPct val="0"/>
        </a:spcBef>
        <a:spcAft>
          <a:spcPct val="0"/>
        </a:spcAft>
        <a:defRPr kumimoji="1" sz="4400">
          <a:solidFill>
            <a:schemeClr val="tx1"/>
          </a:solidFill>
          <a:latin typeface="Calibri" pitchFamily="34" charset="0"/>
          <a:ea typeface="宋体" charset="-122"/>
          <a:cs typeface="宋体" charset="0"/>
        </a:defRPr>
      </a:lvl4pPr>
      <a:lvl5pPr algn="ctr" rtl="0" eaLnBrk="0" fontAlgn="base" hangingPunct="0">
        <a:spcBef>
          <a:spcPct val="0"/>
        </a:spcBef>
        <a:spcAft>
          <a:spcPct val="0"/>
        </a:spcAft>
        <a:defRPr kumimoji="1" sz="4400">
          <a:solidFill>
            <a:schemeClr val="tx1"/>
          </a:solidFill>
          <a:latin typeface="Calibri" pitchFamily="34" charset="0"/>
          <a:ea typeface="宋体" charset="-122"/>
          <a:cs typeface="宋体" charset="0"/>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charset="0"/>
        <a:buChar char="•"/>
        <a:defRPr kumimoji="1" sz="3200" kern="1200">
          <a:solidFill>
            <a:srgbClr val="FFFFFF"/>
          </a:solidFill>
          <a:latin typeface="黑体"/>
          <a:ea typeface="黑体"/>
          <a:cs typeface="黑体"/>
        </a:defRPr>
      </a:lvl1pPr>
      <a:lvl2pPr marL="742950" indent="-285750" algn="l" rtl="0" eaLnBrk="0" fontAlgn="base" hangingPunct="0">
        <a:spcBef>
          <a:spcPct val="20000"/>
        </a:spcBef>
        <a:spcAft>
          <a:spcPct val="0"/>
        </a:spcAft>
        <a:buFont typeface="Arial" charset="0"/>
        <a:buChar char="–"/>
        <a:defRPr kumimoji="1" sz="2800" kern="1200">
          <a:solidFill>
            <a:srgbClr val="FFFFFF"/>
          </a:solidFill>
          <a:latin typeface="黑体"/>
          <a:ea typeface="黑体"/>
          <a:cs typeface="黑体"/>
        </a:defRPr>
      </a:lvl2pPr>
      <a:lvl3pPr marL="1143000" indent="-228600" algn="l" rtl="0" eaLnBrk="0" fontAlgn="base" hangingPunct="0">
        <a:spcBef>
          <a:spcPct val="20000"/>
        </a:spcBef>
        <a:spcAft>
          <a:spcPct val="0"/>
        </a:spcAft>
        <a:buFont typeface="Arial" charset="0"/>
        <a:buChar char="•"/>
        <a:defRPr kumimoji="1" sz="2400" kern="1200">
          <a:solidFill>
            <a:srgbClr val="FFFFFF"/>
          </a:solidFill>
          <a:latin typeface="黑体"/>
          <a:ea typeface="黑体"/>
          <a:cs typeface="黑体"/>
        </a:defRPr>
      </a:lvl3pPr>
      <a:lvl4pPr marL="1600200" indent="-228600" algn="l" rtl="0" eaLnBrk="0" fontAlgn="base" hangingPunct="0">
        <a:spcBef>
          <a:spcPct val="20000"/>
        </a:spcBef>
        <a:spcAft>
          <a:spcPct val="0"/>
        </a:spcAft>
        <a:buFont typeface="Arial" charset="0"/>
        <a:buChar char="–"/>
        <a:defRPr kumimoji="1" sz="2000" kern="1200">
          <a:solidFill>
            <a:srgbClr val="FFFFFF"/>
          </a:solidFill>
          <a:latin typeface="黑体"/>
          <a:ea typeface="黑体"/>
          <a:cs typeface="黑体"/>
        </a:defRPr>
      </a:lvl4pPr>
      <a:lvl5pPr marL="2057400" indent="-228600" algn="l" rtl="0" eaLnBrk="0" fontAlgn="base" hangingPunct="0">
        <a:spcBef>
          <a:spcPct val="20000"/>
        </a:spcBef>
        <a:spcAft>
          <a:spcPct val="0"/>
        </a:spcAft>
        <a:buFont typeface="Arial" charset="0"/>
        <a:buChar char="»"/>
        <a:defRPr kumimoji="1" sz="2000" kern="1200">
          <a:solidFill>
            <a:srgbClr val="FFFFFF"/>
          </a:solidFill>
          <a:latin typeface="黑体"/>
          <a:ea typeface="黑体"/>
          <a:cs typeface="黑体"/>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0.emf"/></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14.emf"/><Relationship Id="rId3" Type="http://schemas.openxmlformats.org/officeDocument/2006/relationships/oleObject" Target="../embeddings/oleObject3.bin"/><Relationship Id="rId7" Type="http://schemas.openxmlformats.org/officeDocument/2006/relationships/oleObject" Target="../embeddings/oleObject5.bin"/><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3.emf"/><Relationship Id="rId5" Type="http://schemas.openxmlformats.org/officeDocument/2006/relationships/oleObject" Target="../embeddings/oleObject4.bin"/><Relationship Id="rId10" Type="http://schemas.openxmlformats.org/officeDocument/2006/relationships/image" Target="../media/image15.emf"/><Relationship Id="rId4" Type="http://schemas.openxmlformats.org/officeDocument/2006/relationships/image" Target="../media/image12.emf"/><Relationship Id="rId9" Type="http://schemas.openxmlformats.org/officeDocument/2006/relationships/oleObject" Target="../embeddings/oleObject6.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18.emf"/><Relationship Id="rId3" Type="http://schemas.openxmlformats.org/officeDocument/2006/relationships/oleObject" Target="../embeddings/oleObject7.bin"/><Relationship Id="rId7" Type="http://schemas.openxmlformats.org/officeDocument/2006/relationships/oleObject" Target="../embeddings/oleObject9.bin"/><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7.emf"/><Relationship Id="rId5" Type="http://schemas.openxmlformats.org/officeDocument/2006/relationships/oleObject" Target="../embeddings/oleObject8.bin"/><Relationship Id="rId10" Type="http://schemas.openxmlformats.org/officeDocument/2006/relationships/image" Target="../media/image19.emf"/><Relationship Id="rId4" Type="http://schemas.openxmlformats.org/officeDocument/2006/relationships/image" Target="../media/image16.emf"/><Relationship Id="rId9" Type="http://schemas.openxmlformats.org/officeDocument/2006/relationships/oleObject" Target="../embeddings/oleObject10.bin"/></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1.emf"/><Relationship Id="rId5" Type="http://schemas.openxmlformats.org/officeDocument/2006/relationships/oleObject" Target="../embeddings/oleObject12.bin"/><Relationship Id="rId4" Type="http://schemas.openxmlformats.org/officeDocument/2006/relationships/image" Target="../media/image20.e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2.e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4.emf"/><Relationship Id="rId7" Type="http://schemas.openxmlformats.org/officeDocument/2006/relationships/image" Target="../media/image26.emf"/><Relationship Id="rId2" Type="http://schemas.openxmlformats.org/officeDocument/2006/relationships/oleObject" Target="../embeddings/oleObject14.bin"/><Relationship Id="rId1" Type="http://schemas.openxmlformats.org/officeDocument/2006/relationships/slideLayout" Target="../slideLayouts/slideLayout2.xml"/><Relationship Id="rId6" Type="http://schemas.openxmlformats.org/officeDocument/2006/relationships/oleObject" Target="../embeddings/oleObject16.bin"/><Relationship Id="rId5" Type="http://schemas.openxmlformats.org/officeDocument/2006/relationships/image" Target="../media/image25.emf"/><Relationship Id="rId4" Type="http://schemas.openxmlformats.org/officeDocument/2006/relationships/oleObject" Target="../embeddings/oleObject15.bin"/></Relationships>
</file>

<file path=ppt/slides/_rels/slide42.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oleObject" Target="../embeddings/oleObject17.bin"/><Relationship Id="rId1" Type="http://schemas.openxmlformats.org/officeDocument/2006/relationships/slideLayout" Target="../slideLayouts/slideLayout2.xml"/><Relationship Id="rId5" Type="http://schemas.openxmlformats.org/officeDocument/2006/relationships/image" Target="../media/image28.emf"/><Relationship Id="rId4" Type="http://schemas.openxmlformats.org/officeDocument/2006/relationships/oleObject" Target="../embeddings/oleObject18.bin"/></Relationships>
</file>

<file path=ppt/slides/_rels/slide43.xml.rels><?xml version="1.0" encoding="UTF-8" standalone="yes"?>
<Relationships xmlns="http://schemas.openxmlformats.org/package/2006/relationships"><Relationship Id="rId8" Type="http://schemas.openxmlformats.org/officeDocument/2006/relationships/image" Target="../media/image31.emf"/><Relationship Id="rId3" Type="http://schemas.openxmlformats.org/officeDocument/2006/relationships/oleObject" Target="../embeddings/oleObject19.bin"/><Relationship Id="rId7" Type="http://schemas.openxmlformats.org/officeDocument/2006/relationships/oleObject" Target="../embeddings/oleObject21.bin"/><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30.emf"/><Relationship Id="rId5" Type="http://schemas.openxmlformats.org/officeDocument/2006/relationships/oleObject" Target="../embeddings/oleObject20.bin"/><Relationship Id="rId4" Type="http://schemas.openxmlformats.org/officeDocument/2006/relationships/image" Target="../media/image29.emf"/></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33.emf"/><Relationship Id="rId5" Type="http://schemas.openxmlformats.org/officeDocument/2006/relationships/oleObject" Target="../embeddings/oleObject23.bin"/><Relationship Id="rId4" Type="http://schemas.openxmlformats.org/officeDocument/2006/relationships/image" Target="../media/image32.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ChangeArrowheads="1"/>
          </p:cNvSpPr>
          <p:nvPr/>
        </p:nvSpPr>
        <p:spPr bwMode="auto">
          <a:xfrm>
            <a:off x="1676400" y="4267200"/>
            <a:ext cx="2133600" cy="1371600"/>
          </a:xfrm>
          <a:prstGeom prst="rect">
            <a:avLst/>
          </a:prstGeom>
          <a:solidFill>
            <a:srgbClr val="800000"/>
          </a:solidFill>
          <a:ln w="9525">
            <a:solidFill>
              <a:srgbClr val="4A7EBB"/>
            </a:solidFill>
            <a:miter lim="800000"/>
            <a:headEnd/>
            <a:tailEnd/>
          </a:ln>
          <a:effectLst>
            <a:outerShdw blurRad="40000" dist="23000" dir="5400000" rotWithShape="0">
              <a:srgbClr val="000000">
                <a:alpha val="34998"/>
              </a:srgbClr>
            </a:outerShdw>
          </a:effectLst>
        </p:spPr>
        <p:txBody>
          <a:bodyPr anchor="ctr"/>
          <a:lstStyle/>
          <a:p>
            <a:pPr algn="ctr" eaLnBrk="1" hangingPunct="1">
              <a:defRPr/>
            </a:pPr>
            <a:r>
              <a:rPr lang="zh-CN" altLang="en-US" sz="2800" dirty="0">
                <a:solidFill>
                  <a:schemeClr val="bg1"/>
                </a:solidFill>
                <a:latin typeface="黑体" charset="0"/>
                <a:ea typeface="黑体" charset="0"/>
                <a:cs typeface="黑体" charset="0"/>
              </a:rPr>
              <a:t>信息不对称</a:t>
            </a:r>
            <a:endParaRPr lang="en-US" altLang="zh-CN" sz="2800" dirty="0">
              <a:solidFill>
                <a:schemeClr val="bg1"/>
              </a:solidFill>
              <a:latin typeface="黑体" charset="0"/>
              <a:ea typeface="黑体" charset="0"/>
              <a:cs typeface="黑体" charset="0"/>
            </a:endParaRPr>
          </a:p>
          <a:p>
            <a:pPr algn="ctr" eaLnBrk="1" hangingPunct="1">
              <a:defRPr/>
            </a:pPr>
            <a:r>
              <a:rPr kumimoji="1" lang="zh-CN" altLang="en-US" sz="2800" dirty="0">
                <a:solidFill>
                  <a:schemeClr val="bg1"/>
                </a:solidFill>
                <a:latin typeface="黑体" charset="0"/>
                <a:ea typeface="黑体" charset="0"/>
                <a:cs typeface="黑体" charset="0"/>
              </a:rPr>
              <a:t>内生、外生</a:t>
            </a:r>
            <a:endParaRPr kumimoji="1" lang="en-US" altLang="zh-CN" sz="2800" dirty="0">
              <a:solidFill>
                <a:schemeClr val="bg1"/>
              </a:solidFill>
              <a:latin typeface="黑体" charset="0"/>
              <a:ea typeface="黑体" charset="0"/>
              <a:cs typeface="黑体" charset="0"/>
            </a:endParaRPr>
          </a:p>
        </p:txBody>
      </p:sp>
      <p:sp>
        <p:nvSpPr>
          <p:cNvPr id="5" name="矩形 4"/>
          <p:cNvSpPr>
            <a:spLocks noChangeArrowheads="1"/>
          </p:cNvSpPr>
          <p:nvPr/>
        </p:nvSpPr>
        <p:spPr bwMode="auto">
          <a:xfrm>
            <a:off x="4038600" y="4267200"/>
            <a:ext cx="3581400" cy="1371600"/>
          </a:xfrm>
          <a:prstGeom prst="rect">
            <a:avLst/>
          </a:prstGeom>
          <a:solidFill>
            <a:srgbClr val="008000"/>
          </a:solidFill>
          <a:ln w="9525">
            <a:solidFill>
              <a:srgbClr val="4A7EBB"/>
            </a:solidFill>
            <a:miter lim="800000"/>
            <a:headEnd/>
            <a:tailEnd/>
          </a:ln>
          <a:effectLst>
            <a:outerShdw blurRad="40000" dist="23000" dir="5400000" rotWithShape="0">
              <a:srgbClr val="000000">
                <a:alpha val="34998"/>
              </a:srgbClr>
            </a:outerShdw>
          </a:effectLst>
        </p:spPr>
        <p:txBody>
          <a:bodyPr anchor="ctr"/>
          <a:lstStyle/>
          <a:p>
            <a:pPr algn="ctr" eaLnBrk="1" hangingPunct="1">
              <a:defRPr/>
            </a:pPr>
            <a:r>
              <a:rPr kumimoji="1" lang="zh-CN" altLang="en-US" sz="2800" dirty="0">
                <a:solidFill>
                  <a:srgbClr val="FFFFFF"/>
                </a:solidFill>
                <a:latin typeface="黑体" charset="0"/>
                <a:ea typeface="黑体" charset="0"/>
                <a:cs typeface="黑体" charset="0"/>
              </a:rPr>
              <a:t>柠檬市场的要素</a:t>
            </a:r>
            <a:endParaRPr kumimoji="1" lang="en-US" altLang="zh-CN" sz="2800" dirty="0">
              <a:solidFill>
                <a:srgbClr val="FFFFFF"/>
              </a:solidFill>
              <a:latin typeface="黑体" charset="0"/>
              <a:ea typeface="黑体" charset="0"/>
              <a:cs typeface="黑体" charset="0"/>
            </a:endParaRPr>
          </a:p>
          <a:p>
            <a:pPr algn="ctr" eaLnBrk="1" hangingPunct="1">
              <a:defRPr/>
            </a:pPr>
            <a:r>
              <a:rPr kumimoji="1" lang="zh-CN" altLang="zh-CN" sz="2800" dirty="0">
                <a:solidFill>
                  <a:srgbClr val="FFFFFF"/>
                </a:solidFill>
                <a:latin typeface="黑体" charset="0"/>
                <a:ea typeface="黑体" charset="0"/>
                <a:cs typeface="黑体" charset="0"/>
              </a:rPr>
              <a:t>（</a:t>
            </a:r>
            <a:r>
              <a:rPr kumimoji="1" lang="zh-CN" altLang="en-US" sz="2800" dirty="0">
                <a:solidFill>
                  <a:srgbClr val="FFFFFF"/>
                </a:solidFill>
                <a:latin typeface="黑体" charset="0"/>
                <a:ea typeface="黑体" charset="0"/>
                <a:cs typeface="黑体" charset="0"/>
              </a:rPr>
              <a:t>理论与实践）</a:t>
            </a:r>
          </a:p>
        </p:txBody>
      </p:sp>
      <p:sp>
        <p:nvSpPr>
          <p:cNvPr id="15364" name="标题 1"/>
          <p:cNvSpPr txBox="1">
            <a:spLocks/>
          </p:cNvSpPr>
          <p:nvPr/>
        </p:nvSpPr>
        <p:spPr bwMode="auto">
          <a:xfrm>
            <a:off x="533400" y="990600"/>
            <a:ext cx="8153400" cy="1676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eaLnBrk="0" fontAlgn="base" hangingPunct="0">
              <a:spcBef>
                <a:spcPct val="0"/>
              </a:spcBef>
              <a:spcAft>
                <a:spcPct val="0"/>
              </a:spcAft>
              <a:defRPr kumimoji="1" sz="2400">
                <a:solidFill>
                  <a:schemeClr val="tx1"/>
                </a:solidFill>
                <a:latin typeface="Arial" charset="0"/>
                <a:ea typeface="宋体" charset="0"/>
              </a:defRPr>
            </a:lvl6pPr>
            <a:lvl7pPr marL="2971800" indent="-228600" eaLnBrk="0" fontAlgn="base" hangingPunct="0">
              <a:spcBef>
                <a:spcPct val="0"/>
              </a:spcBef>
              <a:spcAft>
                <a:spcPct val="0"/>
              </a:spcAft>
              <a:defRPr kumimoji="1" sz="2400">
                <a:solidFill>
                  <a:schemeClr val="tx1"/>
                </a:solidFill>
                <a:latin typeface="Arial" charset="0"/>
                <a:ea typeface="宋体" charset="0"/>
              </a:defRPr>
            </a:lvl7pPr>
            <a:lvl8pPr marL="3429000" indent="-228600" eaLnBrk="0" fontAlgn="base" hangingPunct="0">
              <a:spcBef>
                <a:spcPct val="0"/>
              </a:spcBef>
              <a:spcAft>
                <a:spcPct val="0"/>
              </a:spcAft>
              <a:defRPr kumimoji="1" sz="2400">
                <a:solidFill>
                  <a:schemeClr val="tx1"/>
                </a:solidFill>
                <a:latin typeface="Arial" charset="0"/>
                <a:ea typeface="宋体" charset="0"/>
              </a:defRPr>
            </a:lvl8pPr>
            <a:lvl9pPr marL="3886200" indent="-228600" eaLnBrk="0" fontAlgn="base" hangingPunct="0">
              <a:spcBef>
                <a:spcPct val="0"/>
              </a:spcBef>
              <a:spcAft>
                <a:spcPct val="0"/>
              </a:spcAft>
              <a:defRPr kumimoji="1" sz="2400">
                <a:solidFill>
                  <a:schemeClr val="tx1"/>
                </a:solidFill>
                <a:latin typeface="Arial" charset="0"/>
                <a:ea typeface="宋体" charset="0"/>
              </a:defRPr>
            </a:lvl9pPr>
          </a:lstStyle>
          <a:p>
            <a:pPr algn="ctr"/>
            <a:r>
              <a:rPr lang="zh-CN" altLang="en-US" sz="4400">
                <a:solidFill>
                  <a:schemeClr val="bg1"/>
                </a:solidFill>
                <a:latin typeface="黑体" charset="0"/>
                <a:ea typeface="黑体" charset="0"/>
                <a:cs typeface="黑体" charset="0"/>
              </a:rPr>
              <a:t>人群与网络</a:t>
            </a:r>
            <a:br>
              <a:rPr lang="en-US" altLang="zh-CN" sz="4400">
                <a:solidFill>
                  <a:schemeClr val="bg1"/>
                </a:solidFill>
                <a:latin typeface="黑体" charset="0"/>
                <a:ea typeface="黑体" charset="0"/>
                <a:cs typeface="黑体" charset="0"/>
              </a:rPr>
            </a:br>
            <a:r>
              <a:rPr lang="zh-CN" altLang="en-US" sz="4400">
                <a:solidFill>
                  <a:schemeClr val="bg1"/>
                </a:solidFill>
                <a:latin typeface="黑体" charset="0"/>
                <a:ea typeface="黑体" charset="0"/>
                <a:cs typeface="黑体" charset="0"/>
              </a:rPr>
              <a:t>社会网络中的计算思维方法</a:t>
            </a:r>
            <a:endParaRPr lang="zh-CN" altLang="en-US" sz="4400">
              <a:solidFill>
                <a:schemeClr val="bg1"/>
              </a:solidFill>
              <a:latin typeface="宋体" charset="0"/>
              <a:ea typeface="黑体" charset="0"/>
              <a:cs typeface="黑体" charset="0"/>
            </a:endParaRPr>
          </a:p>
        </p:txBody>
      </p:sp>
      <p:sp>
        <p:nvSpPr>
          <p:cNvPr id="4" name="副标题 3">
            <a:extLst>
              <a:ext uri="{FF2B5EF4-FFF2-40B4-BE49-F238E27FC236}">
                <a16:creationId xmlns:a16="http://schemas.microsoft.com/office/drawing/2014/main" id="{417096DB-D142-4DAA-9269-B59AAE98F847}"/>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6694172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0"/>
            <a:ext cx="8229600" cy="685800"/>
          </a:xfrm>
        </p:spPr>
        <p:txBody>
          <a:bodyPr/>
          <a:lstStyle/>
          <a:p>
            <a:pPr>
              <a:defRPr/>
            </a:pPr>
            <a:r>
              <a:rPr lang="zh-CN" altLang="en-US" sz="3600" dirty="0"/>
              <a:t>预测市场（</a:t>
            </a:r>
            <a:r>
              <a:rPr lang="en-US" altLang="zh-CN" sz="3600" dirty="0">
                <a:latin typeface="+mn-lt"/>
              </a:rPr>
              <a:t>Prediction Market</a:t>
            </a:r>
            <a:r>
              <a:rPr lang="zh-CN" altLang="en-US" sz="3600" dirty="0"/>
              <a:t>）</a:t>
            </a:r>
          </a:p>
        </p:txBody>
      </p:sp>
      <p:sp>
        <p:nvSpPr>
          <p:cNvPr id="21506" name="内容占位符 2"/>
          <p:cNvSpPr>
            <a:spLocks noGrp="1"/>
          </p:cNvSpPr>
          <p:nvPr>
            <p:ph idx="1"/>
          </p:nvPr>
        </p:nvSpPr>
        <p:spPr>
          <a:xfrm>
            <a:off x="457200" y="3810000"/>
            <a:ext cx="8229600" cy="2316163"/>
          </a:xfrm>
        </p:spPr>
        <p:txBody>
          <a:bodyPr/>
          <a:lstStyle/>
          <a:p>
            <a:endParaRPr lang="zh-CN" altLang="en-US">
              <a:latin typeface="Calibri" charset="0"/>
              <a:ea typeface="宋体" charset="0"/>
            </a:endParaRPr>
          </a:p>
        </p:txBody>
      </p:sp>
      <p:pic>
        <p:nvPicPr>
          <p:cNvPr id="21507" name="图片 3" descr="屏幕快照 2011-12-11 下午04.31.06.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44525"/>
            <a:ext cx="9144000" cy="6213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393439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52400"/>
            <a:ext cx="8229600" cy="838200"/>
          </a:xfrm>
        </p:spPr>
        <p:txBody>
          <a:bodyPr/>
          <a:lstStyle/>
          <a:p>
            <a:pPr>
              <a:defRPr/>
            </a:pPr>
            <a:r>
              <a:rPr lang="zh-CN" altLang="en-US" sz="3600" dirty="0">
                <a:latin typeface="+mn-lt"/>
              </a:rPr>
              <a:t>预测市场模式之一：</a:t>
            </a:r>
            <a:r>
              <a:rPr lang="en-US" altLang="zh-CN" sz="3600" dirty="0">
                <a:latin typeface="+mn-lt"/>
              </a:rPr>
              <a:t>Winner Takes All</a:t>
            </a:r>
            <a:endParaRPr lang="zh-CN" altLang="en-US" sz="3600" dirty="0">
              <a:latin typeface="+mn-lt"/>
            </a:endParaRPr>
          </a:p>
        </p:txBody>
      </p:sp>
      <p:sp>
        <p:nvSpPr>
          <p:cNvPr id="22530" name="内容占位符 2"/>
          <p:cNvSpPr>
            <a:spLocks noGrp="1"/>
          </p:cNvSpPr>
          <p:nvPr>
            <p:ph idx="1"/>
          </p:nvPr>
        </p:nvSpPr>
        <p:spPr>
          <a:xfrm>
            <a:off x="457200" y="3505200"/>
            <a:ext cx="8229600" cy="2620963"/>
          </a:xfrm>
        </p:spPr>
        <p:txBody>
          <a:bodyPr/>
          <a:lstStyle/>
          <a:p>
            <a:endParaRPr lang="zh-CN" altLang="en-US">
              <a:latin typeface="Calibri" charset="0"/>
              <a:ea typeface="宋体" charset="0"/>
            </a:endParaRPr>
          </a:p>
        </p:txBody>
      </p:sp>
      <p:pic>
        <p:nvPicPr>
          <p:cNvPr id="22531" name="图片 4" descr="屏幕快照 2011-12-11 下午08.23.16.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092200"/>
            <a:ext cx="9144000" cy="5765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608986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标题 1"/>
          <p:cNvSpPr>
            <a:spLocks noGrp="1"/>
          </p:cNvSpPr>
          <p:nvPr>
            <p:ph type="title"/>
          </p:nvPr>
        </p:nvSpPr>
        <p:spPr/>
        <p:txBody>
          <a:bodyPr/>
          <a:lstStyle/>
          <a:p>
            <a:r>
              <a:rPr lang="en-US" altLang="zh-CN">
                <a:latin typeface="黑体" charset="0"/>
                <a:ea typeface="黑体" charset="0"/>
                <a:cs typeface="黑体" charset="0"/>
              </a:rPr>
              <a:t>2012</a:t>
            </a:r>
            <a:r>
              <a:rPr lang="zh-CN" altLang="en-US">
                <a:latin typeface="黑体" charset="0"/>
                <a:ea typeface="黑体" charset="0"/>
                <a:cs typeface="黑体" charset="0"/>
              </a:rPr>
              <a:t>两个候选人的预测价格变化</a:t>
            </a:r>
          </a:p>
        </p:txBody>
      </p:sp>
      <p:sp>
        <p:nvSpPr>
          <p:cNvPr id="23554" name="内容占位符 2"/>
          <p:cNvSpPr>
            <a:spLocks noGrp="1"/>
          </p:cNvSpPr>
          <p:nvPr>
            <p:ph idx="1"/>
          </p:nvPr>
        </p:nvSpPr>
        <p:spPr>
          <a:xfrm>
            <a:off x="457200" y="3200400"/>
            <a:ext cx="8229600" cy="2925763"/>
          </a:xfrm>
        </p:spPr>
        <p:txBody>
          <a:bodyPr/>
          <a:lstStyle/>
          <a:p>
            <a:endParaRPr lang="zh-CN" altLang="en-US">
              <a:latin typeface="Calibri" charset="0"/>
              <a:ea typeface="宋体" charset="0"/>
            </a:endParaRPr>
          </a:p>
        </p:txBody>
      </p:sp>
      <p:pic>
        <p:nvPicPr>
          <p:cNvPr id="23555" name="图片 1" descr="Pres12_WTA.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346200"/>
            <a:ext cx="8267700" cy="5511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300951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标题 1"/>
          <p:cNvSpPr>
            <a:spLocks noGrp="1"/>
          </p:cNvSpPr>
          <p:nvPr>
            <p:ph type="title"/>
          </p:nvPr>
        </p:nvSpPr>
        <p:spPr>
          <a:xfrm>
            <a:off x="304800" y="228600"/>
            <a:ext cx="8534400" cy="715963"/>
          </a:xfrm>
        </p:spPr>
        <p:txBody>
          <a:bodyPr/>
          <a:lstStyle/>
          <a:p>
            <a:r>
              <a:rPr lang="en-US" altLang="zh-CN" sz="4000">
                <a:latin typeface="黑体" charset="0"/>
                <a:ea typeface="黑体" charset="0"/>
                <a:cs typeface="黑体" charset="0"/>
              </a:rPr>
              <a:t>2004</a:t>
            </a:r>
            <a:r>
              <a:rPr lang="zh-CN" altLang="en-US" sz="4000">
                <a:latin typeface="黑体" charset="0"/>
                <a:ea typeface="黑体" charset="0"/>
                <a:cs typeface="黑体" charset="0"/>
              </a:rPr>
              <a:t>年小布什与克里的竞选预测市场</a:t>
            </a:r>
          </a:p>
        </p:txBody>
      </p:sp>
      <p:sp>
        <p:nvSpPr>
          <p:cNvPr id="24578" name="内容占位符 2"/>
          <p:cNvSpPr>
            <a:spLocks noGrp="1"/>
          </p:cNvSpPr>
          <p:nvPr>
            <p:ph idx="1"/>
          </p:nvPr>
        </p:nvSpPr>
        <p:spPr>
          <a:xfrm>
            <a:off x="457200" y="4800600"/>
            <a:ext cx="8229600" cy="1325563"/>
          </a:xfrm>
        </p:spPr>
        <p:txBody>
          <a:bodyPr/>
          <a:lstStyle/>
          <a:p>
            <a:endParaRPr lang="zh-CN" altLang="en-US">
              <a:latin typeface="Calibri" charset="0"/>
              <a:ea typeface="宋体" charset="0"/>
            </a:endParaRPr>
          </a:p>
        </p:txBody>
      </p:sp>
      <p:pic>
        <p:nvPicPr>
          <p:cNvPr id="24579" name="图片 3" descr="屏幕快照 2012-12-12 上午10.50.15.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990600"/>
            <a:ext cx="9134475" cy="5867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576670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标题 1"/>
          <p:cNvSpPr>
            <a:spLocks noGrp="1"/>
          </p:cNvSpPr>
          <p:nvPr>
            <p:ph type="title"/>
          </p:nvPr>
        </p:nvSpPr>
        <p:spPr>
          <a:xfrm>
            <a:off x="457200" y="274638"/>
            <a:ext cx="7543800" cy="1143000"/>
          </a:xfrm>
        </p:spPr>
        <p:txBody>
          <a:bodyPr/>
          <a:lstStyle/>
          <a:p>
            <a:pPr algn="r"/>
            <a:r>
              <a:rPr lang="zh-CN" altLang="en-US">
                <a:latin typeface="黑体" charset="0"/>
                <a:ea typeface="黑体" charset="0"/>
                <a:cs typeface="黑体" charset="0"/>
              </a:rPr>
              <a:t>赛马问题</a:t>
            </a:r>
          </a:p>
        </p:txBody>
      </p:sp>
      <p:sp>
        <p:nvSpPr>
          <p:cNvPr id="25602" name="内容占位符 2"/>
          <p:cNvSpPr>
            <a:spLocks noGrp="1"/>
          </p:cNvSpPr>
          <p:nvPr>
            <p:ph idx="1"/>
          </p:nvPr>
        </p:nvSpPr>
        <p:spPr>
          <a:xfrm>
            <a:off x="4648200" y="1524000"/>
            <a:ext cx="4495800" cy="1828800"/>
          </a:xfrm>
        </p:spPr>
        <p:txBody>
          <a:bodyPr/>
          <a:lstStyle/>
          <a:p>
            <a:r>
              <a:rPr lang="zh-CN" altLang="en-US" sz="2800">
                <a:latin typeface="Calibri" charset="0"/>
                <a:ea typeface="黑体" charset="0"/>
                <a:cs typeface="黑体" charset="0"/>
              </a:rPr>
              <a:t>两匹马：</a:t>
            </a:r>
            <a:r>
              <a:rPr lang="en-US" altLang="zh-CN" sz="2800">
                <a:latin typeface="Calibri" charset="0"/>
                <a:ea typeface="黑体" charset="0"/>
                <a:cs typeface="黑体" charset="0"/>
              </a:rPr>
              <a:t>A</a:t>
            </a:r>
            <a:r>
              <a:rPr lang="zh-CN" altLang="en-US" sz="2800">
                <a:latin typeface="Calibri" charset="0"/>
                <a:ea typeface="黑体" charset="0"/>
                <a:cs typeface="黑体" charset="0"/>
              </a:rPr>
              <a:t>和</a:t>
            </a:r>
            <a:r>
              <a:rPr lang="en-US" altLang="zh-CN" sz="2800">
                <a:latin typeface="Calibri" charset="0"/>
                <a:ea typeface="黑体" charset="0"/>
                <a:cs typeface="黑体" charset="0"/>
              </a:rPr>
              <a:t>B</a:t>
            </a:r>
            <a:r>
              <a:rPr lang="zh-CN" altLang="en-US" sz="2800">
                <a:latin typeface="Calibri" charset="0"/>
                <a:ea typeface="黑体" charset="0"/>
                <a:cs typeface="黑体" charset="0"/>
              </a:rPr>
              <a:t>，即将比赛</a:t>
            </a:r>
            <a:endParaRPr lang="en-US" altLang="zh-CN" sz="2800">
              <a:latin typeface="Calibri" charset="0"/>
              <a:ea typeface="黑体" charset="0"/>
              <a:cs typeface="黑体" charset="0"/>
            </a:endParaRPr>
          </a:p>
          <a:p>
            <a:r>
              <a:rPr lang="zh-CN" altLang="en-US" sz="2800">
                <a:latin typeface="Calibri" charset="0"/>
                <a:ea typeface="黑体" charset="0"/>
                <a:cs typeface="黑体" charset="0"/>
              </a:rPr>
              <a:t>你有钱数</a:t>
            </a:r>
            <a:r>
              <a:rPr lang="en-US" altLang="zh-CN" sz="2800">
                <a:latin typeface="Calibri" charset="0"/>
                <a:ea typeface="黑体" charset="0"/>
                <a:cs typeface="黑体" charset="0"/>
              </a:rPr>
              <a:t>w</a:t>
            </a:r>
            <a:r>
              <a:rPr lang="zh-CN" altLang="en-US" sz="2800">
                <a:latin typeface="Calibri" charset="0"/>
                <a:ea typeface="黑体" charset="0"/>
                <a:cs typeface="黑体" charset="0"/>
              </a:rPr>
              <a:t>用于下注</a:t>
            </a:r>
            <a:endParaRPr lang="en-US" altLang="zh-CN" sz="2800">
              <a:latin typeface="Calibri" charset="0"/>
              <a:ea typeface="黑体" charset="0"/>
              <a:cs typeface="黑体" charset="0"/>
            </a:endParaRPr>
          </a:p>
          <a:p>
            <a:r>
              <a:rPr lang="zh-CN" altLang="en-US" sz="2800">
                <a:latin typeface="Calibri" charset="0"/>
                <a:ea typeface="黑体" charset="0"/>
                <a:cs typeface="黑体" charset="0"/>
              </a:rPr>
              <a:t>分别投放多少最好？</a:t>
            </a:r>
          </a:p>
        </p:txBody>
      </p:sp>
      <p:pic>
        <p:nvPicPr>
          <p:cNvPr id="25603" name="图片 3" descr="19869.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495800" y="3371850"/>
            <a:ext cx="4648200" cy="3486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5604" name="图片 4" descr="669613-1.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175" y="23813"/>
            <a:ext cx="4533900" cy="34051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5605" name="文本框 5"/>
          <p:cNvSpPr txBox="1">
            <a:spLocks noChangeArrowheads="1"/>
          </p:cNvSpPr>
          <p:nvPr/>
        </p:nvSpPr>
        <p:spPr bwMode="auto">
          <a:xfrm>
            <a:off x="381000" y="2743200"/>
            <a:ext cx="9144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lang="en-US" altLang="zh-CN" sz="2800"/>
              <a:t>A</a:t>
            </a:r>
            <a:endParaRPr lang="zh-CN" altLang="en-US" sz="2800"/>
          </a:p>
        </p:txBody>
      </p:sp>
      <p:sp>
        <p:nvSpPr>
          <p:cNvPr id="25606" name="文本框 6"/>
          <p:cNvSpPr txBox="1">
            <a:spLocks noChangeArrowheads="1"/>
          </p:cNvSpPr>
          <p:nvPr/>
        </p:nvSpPr>
        <p:spPr bwMode="auto">
          <a:xfrm>
            <a:off x="8305800" y="3581400"/>
            <a:ext cx="6858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lang="en-US" altLang="zh-CN" sz="2800"/>
              <a:t>B</a:t>
            </a:r>
            <a:endParaRPr lang="zh-CN" altLang="en-US" sz="2800"/>
          </a:p>
        </p:txBody>
      </p:sp>
      <p:sp>
        <p:nvSpPr>
          <p:cNvPr id="19463" name="内容占位符 2"/>
          <p:cNvSpPr txBox="1">
            <a:spLocks/>
          </p:cNvSpPr>
          <p:nvPr/>
        </p:nvSpPr>
        <p:spPr bwMode="auto">
          <a:xfrm>
            <a:off x="228600" y="3810000"/>
            <a:ext cx="4038600" cy="1828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rIns="0"/>
          <a:lstStyle>
            <a:lvl1pPr marL="342900" indent="-342900">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pPr eaLnBrk="0" hangingPunct="0">
              <a:spcBef>
                <a:spcPct val="20000"/>
              </a:spcBef>
              <a:buFont typeface="Arial" charset="0"/>
              <a:buChar char="•"/>
              <a:defRPr/>
            </a:pPr>
            <a:r>
              <a:rPr lang="zh-CN" altLang="en-US" sz="3200" dirty="0">
                <a:solidFill>
                  <a:schemeClr val="bg1"/>
                </a:solidFill>
                <a:latin typeface="+mn-lt"/>
                <a:ea typeface="黑体" charset="0"/>
                <a:cs typeface="黑体" charset="0"/>
              </a:rPr>
              <a:t>求</a:t>
            </a:r>
            <a:r>
              <a:rPr lang="en-US" altLang="zh-CN" sz="3200" dirty="0">
                <a:solidFill>
                  <a:schemeClr val="bg1"/>
                </a:solidFill>
                <a:latin typeface="+mn-lt"/>
                <a:ea typeface="黑体" charset="0"/>
                <a:cs typeface="黑体" charset="0"/>
              </a:rPr>
              <a:t>r</a:t>
            </a:r>
            <a:r>
              <a:rPr lang="zh-CN" altLang="en-US" sz="3200" dirty="0">
                <a:solidFill>
                  <a:schemeClr val="bg1"/>
                </a:solidFill>
                <a:latin typeface="+mn-lt"/>
                <a:ea typeface="黑体" charset="0"/>
                <a:cs typeface="黑体" charset="0"/>
              </a:rPr>
              <a:t>，</a:t>
            </a:r>
            <a:r>
              <a:rPr lang="en-US" altLang="zh-CN" sz="3200" dirty="0">
                <a:solidFill>
                  <a:schemeClr val="bg1"/>
                </a:solidFill>
                <a:latin typeface="+mn-lt"/>
                <a:ea typeface="黑体" charset="0"/>
                <a:cs typeface="黑体" charset="0"/>
              </a:rPr>
              <a:t>0≤r≤1</a:t>
            </a:r>
          </a:p>
          <a:p>
            <a:pPr eaLnBrk="0" hangingPunct="0">
              <a:spcBef>
                <a:spcPct val="20000"/>
              </a:spcBef>
              <a:buFont typeface="Arial" charset="0"/>
              <a:buChar char="•"/>
              <a:defRPr/>
            </a:pPr>
            <a:r>
              <a:rPr lang="zh-CN" altLang="en-US" sz="3200" dirty="0">
                <a:solidFill>
                  <a:schemeClr val="bg1"/>
                </a:solidFill>
                <a:latin typeface="+mn-lt"/>
                <a:ea typeface="黑体" charset="0"/>
                <a:cs typeface="黑体" charset="0"/>
              </a:rPr>
              <a:t>用</a:t>
            </a:r>
            <a:r>
              <a:rPr lang="en-US" altLang="zh-CN" sz="3200" dirty="0" err="1">
                <a:solidFill>
                  <a:schemeClr val="bg1"/>
                </a:solidFill>
                <a:latin typeface="+mn-lt"/>
                <a:ea typeface="黑体" charset="0"/>
                <a:cs typeface="黑体" charset="0"/>
              </a:rPr>
              <a:t>rw</a:t>
            </a:r>
            <a:r>
              <a:rPr lang="zh-CN" altLang="en-US" sz="3200" dirty="0">
                <a:solidFill>
                  <a:schemeClr val="bg1"/>
                </a:solidFill>
                <a:latin typeface="+mn-lt"/>
                <a:ea typeface="黑体" charset="0"/>
                <a:cs typeface="黑体" charset="0"/>
              </a:rPr>
              <a:t>赌</a:t>
            </a:r>
            <a:r>
              <a:rPr lang="en-US" altLang="zh-CN" sz="3200" dirty="0">
                <a:solidFill>
                  <a:schemeClr val="bg1"/>
                </a:solidFill>
                <a:latin typeface="+mn-lt"/>
                <a:ea typeface="黑体" charset="0"/>
                <a:cs typeface="黑体" charset="0"/>
              </a:rPr>
              <a:t>A</a:t>
            </a:r>
            <a:r>
              <a:rPr lang="zh-CN" altLang="en-US" sz="3200" dirty="0">
                <a:solidFill>
                  <a:schemeClr val="bg1"/>
                </a:solidFill>
                <a:latin typeface="+mn-lt"/>
                <a:ea typeface="黑体" charset="0"/>
                <a:cs typeface="黑体" charset="0"/>
              </a:rPr>
              <a:t>，</a:t>
            </a:r>
            <a:r>
              <a:rPr lang="en-US" altLang="zh-CN" sz="3200" dirty="0">
                <a:solidFill>
                  <a:schemeClr val="bg1"/>
                </a:solidFill>
                <a:latin typeface="+mn-lt"/>
                <a:ea typeface="黑体" charset="0"/>
                <a:cs typeface="黑体" charset="0"/>
              </a:rPr>
              <a:t>(1-r)w</a:t>
            </a:r>
            <a:r>
              <a:rPr lang="zh-CN" altLang="en-US" sz="3200" dirty="0">
                <a:solidFill>
                  <a:schemeClr val="bg1"/>
                </a:solidFill>
                <a:latin typeface="+mn-lt"/>
                <a:ea typeface="黑体" charset="0"/>
                <a:cs typeface="黑体" charset="0"/>
              </a:rPr>
              <a:t>赌</a:t>
            </a:r>
            <a:r>
              <a:rPr lang="en-US" altLang="zh-CN" sz="3200" dirty="0">
                <a:solidFill>
                  <a:schemeClr val="bg1"/>
                </a:solidFill>
                <a:latin typeface="+mn-lt"/>
                <a:ea typeface="黑体" charset="0"/>
                <a:cs typeface="黑体" charset="0"/>
              </a:rPr>
              <a:t>B</a:t>
            </a:r>
          </a:p>
          <a:p>
            <a:pPr eaLnBrk="0" hangingPunct="0">
              <a:spcBef>
                <a:spcPct val="20000"/>
              </a:spcBef>
              <a:buFont typeface="Arial" charset="0"/>
              <a:buChar char="•"/>
              <a:defRPr/>
            </a:pPr>
            <a:r>
              <a:rPr lang="zh-CN" altLang="en-US" sz="3200" dirty="0">
                <a:solidFill>
                  <a:schemeClr val="bg1"/>
                </a:solidFill>
                <a:latin typeface="+mn-lt"/>
                <a:ea typeface="黑体" charset="0"/>
                <a:cs typeface="黑体" charset="0"/>
              </a:rPr>
              <a:t>使得回报最大</a:t>
            </a:r>
            <a:endParaRPr lang="en-US" altLang="zh-CN" sz="3200" dirty="0">
              <a:solidFill>
                <a:schemeClr val="bg1"/>
              </a:solidFill>
              <a:latin typeface="+mn-lt"/>
              <a:ea typeface="黑体" charset="0"/>
              <a:cs typeface="黑体" charset="0"/>
            </a:endParaRPr>
          </a:p>
        </p:txBody>
      </p:sp>
      <p:sp>
        <p:nvSpPr>
          <p:cNvPr id="9" name="文本框 8"/>
          <p:cNvSpPr txBox="1">
            <a:spLocks noChangeArrowheads="1"/>
          </p:cNvSpPr>
          <p:nvPr/>
        </p:nvSpPr>
        <p:spPr bwMode="auto">
          <a:xfrm>
            <a:off x="381000" y="5715000"/>
            <a:ext cx="4114800" cy="584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lang="zh-CN" altLang="en-US" sz="3200">
                <a:solidFill>
                  <a:srgbClr val="FFFF00"/>
                </a:solidFill>
                <a:latin typeface="黑体" charset="0"/>
                <a:ea typeface="黑体" charset="0"/>
                <a:cs typeface="黑体" charset="0"/>
              </a:rPr>
              <a:t>追求的回报是什么？</a:t>
            </a:r>
          </a:p>
        </p:txBody>
      </p:sp>
    </p:spTree>
    <p:extLst>
      <p:ext uri="{BB962C8B-B14F-4D97-AF65-F5344CB8AC3E}">
        <p14:creationId xmlns:p14="http://schemas.microsoft.com/office/powerpoint/2010/main" val="2594896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标题 1"/>
          <p:cNvSpPr>
            <a:spLocks noGrp="1"/>
          </p:cNvSpPr>
          <p:nvPr>
            <p:ph type="title"/>
          </p:nvPr>
        </p:nvSpPr>
        <p:spPr/>
        <p:txBody>
          <a:bodyPr/>
          <a:lstStyle/>
          <a:p>
            <a:r>
              <a:rPr lang="zh-CN" altLang="en-US">
                <a:latin typeface="黑体" charset="0"/>
                <a:ea typeface="黑体" charset="0"/>
                <a:cs typeface="黑体" charset="0"/>
              </a:rPr>
              <a:t>如果“回报＝返回钱数的期望”</a:t>
            </a:r>
          </a:p>
        </p:txBody>
      </p:sp>
      <p:sp>
        <p:nvSpPr>
          <p:cNvPr id="3" name="内容占位符 2"/>
          <p:cNvSpPr>
            <a:spLocks noGrp="1"/>
          </p:cNvSpPr>
          <p:nvPr>
            <p:ph idx="1"/>
          </p:nvPr>
        </p:nvSpPr>
        <p:spPr>
          <a:xfrm>
            <a:off x="457200" y="1600200"/>
            <a:ext cx="8458200" cy="4038600"/>
          </a:xfrm>
        </p:spPr>
        <p:txBody>
          <a:bodyPr/>
          <a:lstStyle/>
          <a:p>
            <a:r>
              <a:rPr lang="zh-CN" altLang="en-US">
                <a:latin typeface="Calibri" charset="0"/>
                <a:ea typeface="黑体" charset="0"/>
                <a:cs typeface="黑体" charset="0"/>
              </a:rPr>
              <a:t>还假设</a:t>
            </a:r>
            <a:endParaRPr lang="en-US" altLang="zh-CN">
              <a:latin typeface="Calibri" charset="0"/>
              <a:ea typeface="黑体" charset="0"/>
              <a:cs typeface="黑体" charset="0"/>
            </a:endParaRPr>
          </a:p>
          <a:p>
            <a:pPr lvl="1"/>
            <a:r>
              <a:rPr lang="en-US" altLang="zh-CN">
                <a:latin typeface="Calibri" charset="0"/>
                <a:ea typeface="黑体" charset="0"/>
                <a:cs typeface="黑体" charset="0"/>
              </a:rPr>
              <a:t>A</a:t>
            </a:r>
            <a:r>
              <a:rPr lang="zh-CN" altLang="en-US">
                <a:latin typeface="Calibri" charset="0"/>
                <a:ea typeface="黑体" charset="0"/>
                <a:cs typeface="黑体" charset="0"/>
              </a:rPr>
              <a:t>取胜概率：</a:t>
            </a:r>
            <a:r>
              <a:rPr lang="en-US" altLang="zh-CN">
                <a:latin typeface="Calibri" charset="0"/>
                <a:ea typeface="黑体" charset="0"/>
                <a:cs typeface="黑体" charset="0"/>
              </a:rPr>
              <a:t>a</a:t>
            </a:r>
            <a:r>
              <a:rPr lang="zh-CN" altLang="en-US">
                <a:latin typeface="Calibri" charset="0"/>
                <a:ea typeface="黑体" charset="0"/>
                <a:cs typeface="黑体" charset="0"/>
              </a:rPr>
              <a:t>；</a:t>
            </a:r>
            <a:r>
              <a:rPr lang="en-US" altLang="zh-CN">
                <a:latin typeface="Calibri" charset="0"/>
                <a:ea typeface="黑体" charset="0"/>
                <a:cs typeface="黑体" charset="0"/>
              </a:rPr>
              <a:t>B</a:t>
            </a:r>
            <a:r>
              <a:rPr lang="zh-CN" altLang="en-US">
                <a:latin typeface="Calibri" charset="0"/>
                <a:ea typeface="黑体" charset="0"/>
                <a:cs typeface="黑体" charset="0"/>
              </a:rPr>
              <a:t>取胜概率：</a:t>
            </a:r>
            <a:r>
              <a:rPr lang="en-US" altLang="zh-CN">
                <a:latin typeface="Calibri" charset="0"/>
                <a:ea typeface="黑体" charset="0"/>
                <a:cs typeface="黑体" charset="0"/>
              </a:rPr>
              <a:t>b=1-a</a:t>
            </a:r>
          </a:p>
          <a:p>
            <a:pPr lvl="1"/>
            <a:r>
              <a:rPr lang="en-US" altLang="zh-CN">
                <a:latin typeface="Calibri" charset="0"/>
                <a:ea typeface="黑体" charset="0"/>
                <a:cs typeface="黑体" charset="0"/>
              </a:rPr>
              <a:t>A</a:t>
            </a:r>
            <a:r>
              <a:rPr lang="zh-CN" altLang="en-US">
                <a:latin typeface="Calibri" charset="0"/>
                <a:ea typeface="黑体" charset="0"/>
                <a:cs typeface="黑体" charset="0"/>
              </a:rPr>
              <a:t>取胜赔付率：</a:t>
            </a:r>
            <a:r>
              <a:rPr lang="en-US" altLang="zh-CN">
                <a:latin typeface="Calibri" charset="0"/>
                <a:ea typeface="黑体" charset="0"/>
                <a:cs typeface="黑体" charset="0"/>
              </a:rPr>
              <a:t>o</a:t>
            </a:r>
            <a:r>
              <a:rPr lang="en-US" altLang="zh-CN" baseline="-25000">
                <a:latin typeface="Calibri" charset="0"/>
                <a:ea typeface="黑体" charset="0"/>
                <a:cs typeface="黑体" charset="0"/>
              </a:rPr>
              <a:t>A</a:t>
            </a:r>
            <a:r>
              <a:rPr lang="zh-CN" altLang="en-US">
                <a:latin typeface="Calibri" charset="0"/>
                <a:ea typeface="黑体" charset="0"/>
                <a:cs typeface="黑体" charset="0"/>
              </a:rPr>
              <a:t>；</a:t>
            </a:r>
            <a:r>
              <a:rPr lang="en-US" altLang="zh-CN">
                <a:latin typeface="Calibri" charset="0"/>
                <a:ea typeface="黑体" charset="0"/>
                <a:cs typeface="黑体" charset="0"/>
              </a:rPr>
              <a:t>B</a:t>
            </a:r>
            <a:r>
              <a:rPr lang="zh-CN" altLang="en-US">
                <a:latin typeface="Calibri" charset="0"/>
                <a:ea typeface="黑体" charset="0"/>
                <a:cs typeface="黑体" charset="0"/>
              </a:rPr>
              <a:t>取胜赔付率：</a:t>
            </a:r>
            <a:r>
              <a:rPr lang="en-US" altLang="zh-CN">
                <a:latin typeface="Calibri" charset="0"/>
                <a:ea typeface="黑体" charset="0"/>
                <a:cs typeface="黑体" charset="0"/>
              </a:rPr>
              <a:t>o</a:t>
            </a:r>
            <a:r>
              <a:rPr lang="en-US" altLang="zh-CN" baseline="-25000">
                <a:latin typeface="Calibri" charset="0"/>
                <a:ea typeface="黑体" charset="0"/>
                <a:cs typeface="黑体" charset="0"/>
              </a:rPr>
              <a:t>B</a:t>
            </a:r>
          </a:p>
          <a:p>
            <a:r>
              <a:rPr lang="zh-CN" altLang="en-US">
                <a:latin typeface="黑体" charset="0"/>
                <a:ea typeface="黑体" charset="0"/>
                <a:cs typeface="黑体" charset="0"/>
              </a:rPr>
              <a:t>于是，要确定</a:t>
            </a:r>
            <a:r>
              <a:rPr lang="en-US" altLang="zh-CN">
                <a:latin typeface="黑体" charset="0"/>
                <a:ea typeface="黑体" charset="0"/>
                <a:cs typeface="黑体" charset="0"/>
              </a:rPr>
              <a:t>r</a:t>
            </a:r>
            <a:r>
              <a:rPr lang="zh-CN" altLang="en-US">
                <a:latin typeface="黑体" charset="0"/>
                <a:ea typeface="黑体" charset="0"/>
                <a:cs typeface="黑体" charset="0"/>
              </a:rPr>
              <a:t>，使下式最大</a:t>
            </a:r>
            <a:endParaRPr lang="en-US" altLang="zh-CN">
              <a:latin typeface="黑体" charset="0"/>
              <a:ea typeface="黑体" charset="0"/>
              <a:cs typeface="黑体" charset="0"/>
            </a:endParaRPr>
          </a:p>
          <a:p>
            <a:endParaRPr lang="en-US" altLang="zh-CN">
              <a:latin typeface="黑体" charset="0"/>
              <a:ea typeface="黑体" charset="0"/>
              <a:cs typeface="黑体" charset="0"/>
            </a:endParaRPr>
          </a:p>
          <a:p>
            <a:endParaRPr lang="en-US" altLang="zh-CN">
              <a:latin typeface="黑体" charset="0"/>
              <a:ea typeface="黑体" charset="0"/>
              <a:cs typeface="黑体" charset="0"/>
            </a:endParaRPr>
          </a:p>
          <a:p>
            <a:r>
              <a:rPr lang="zh-CN" altLang="en-US">
                <a:latin typeface="黑体" charset="0"/>
                <a:ea typeface="黑体" charset="0"/>
                <a:cs typeface="黑体" charset="0"/>
              </a:rPr>
              <a:t>也就是，若</a:t>
            </a:r>
            <a:r>
              <a:rPr lang="en-US" altLang="zh-CN">
                <a:latin typeface="黑体" charset="0"/>
                <a:ea typeface="黑体" charset="0"/>
                <a:cs typeface="黑体" charset="0"/>
              </a:rPr>
              <a:t> </a:t>
            </a:r>
            <a:r>
              <a:rPr lang="en-US" altLang="zh-CN" sz="4000">
                <a:solidFill>
                  <a:srgbClr val="FFFF99"/>
                </a:solidFill>
                <a:latin typeface="Calibri" charset="0"/>
                <a:ea typeface="黑体" charset="0"/>
                <a:cs typeface="黑体" charset="0"/>
              </a:rPr>
              <a:t>ao</a:t>
            </a:r>
            <a:r>
              <a:rPr lang="en-US" altLang="zh-CN" sz="4000" baseline="-25000">
                <a:solidFill>
                  <a:srgbClr val="FFFF99"/>
                </a:solidFill>
                <a:latin typeface="Calibri" charset="0"/>
                <a:ea typeface="黑体" charset="0"/>
                <a:cs typeface="黑体" charset="0"/>
              </a:rPr>
              <a:t>A</a:t>
            </a:r>
            <a:r>
              <a:rPr lang="en-US" altLang="zh-CN" sz="4000">
                <a:solidFill>
                  <a:srgbClr val="FFFF99"/>
                </a:solidFill>
                <a:latin typeface="Calibri" charset="0"/>
                <a:ea typeface="黑体" charset="0"/>
                <a:cs typeface="黑体" charset="0"/>
              </a:rPr>
              <a:t> &gt; bo</a:t>
            </a:r>
            <a:r>
              <a:rPr lang="en-US" altLang="zh-CN" sz="4000" baseline="-25000">
                <a:solidFill>
                  <a:srgbClr val="FFFF99"/>
                </a:solidFill>
                <a:latin typeface="Calibri" charset="0"/>
                <a:ea typeface="黑体" charset="0"/>
                <a:cs typeface="黑体" charset="0"/>
              </a:rPr>
              <a:t>B</a:t>
            </a:r>
            <a:r>
              <a:rPr lang="zh-CN" altLang="en-US">
                <a:latin typeface="黑体" charset="0"/>
                <a:ea typeface="黑体" charset="0"/>
                <a:cs typeface="黑体" charset="0"/>
              </a:rPr>
              <a:t>，则</a:t>
            </a:r>
            <a:r>
              <a:rPr lang="en-US" altLang="zh-CN">
                <a:latin typeface="黑体" charset="0"/>
                <a:ea typeface="黑体" charset="0"/>
                <a:cs typeface="黑体" charset="0"/>
              </a:rPr>
              <a:t>r=1</a:t>
            </a:r>
            <a:r>
              <a:rPr lang="zh-CN" altLang="en-US">
                <a:latin typeface="黑体" charset="0"/>
                <a:ea typeface="黑体" charset="0"/>
                <a:cs typeface="黑体" charset="0"/>
              </a:rPr>
              <a:t>，否则</a:t>
            </a:r>
            <a:r>
              <a:rPr lang="en-US" altLang="zh-CN">
                <a:latin typeface="黑体" charset="0"/>
                <a:ea typeface="黑体" charset="0"/>
                <a:cs typeface="黑体" charset="0"/>
              </a:rPr>
              <a:t>r=0</a:t>
            </a:r>
            <a:r>
              <a:rPr lang="zh-CN" altLang="en-US">
                <a:latin typeface="黑体" charset="0"/>
                <a:ea typeface="黑体" charset="0"/>
                <a:cs typeface="黑体" charset="0"/>
              </a:rPr>
              <a:t>。</a:t>
            </a:r>
            <a:r>
              <a:rPr lang="en-US" altLang="zh-CN">
                <a:latin typeface="黑体" charset="0"/>
                <a:ea typeface="黑体" charset="0"/>
                <a:cs typeface="黑体" charset="0"/>
              </a:rPr>
              <a:t> </a:t>
            </a:r>
          </a:p>
        </p:txBody>
      </p:sp>
      <p:sp>
        <p:nvSpPr>
          <p:cNvPr id="4" name="文本框 3"/>
          <p:cNvSpPr txBox="1">
            <a:spLocks noChangeArrowheads="1"/>
          </p:cNvSpPr>
          <p:nvPr/>
        </p:nvSpPr>
        <p:spPr bwMode="auto">
          <a:xfrm>
            <a:off x="990600" y="5715000"/>
            <a:ext cx="7162800" cy="584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lang="zh-CN" altLang="en-US" sz="3200">
                <a:solidFill>
                  <a:srgbClr val="FFFF00"/>
                </a:solidFill>
                <a:latin typeface="黑体" charset="0"/>
                <a:ea typeface="黑体" charset="0"/>
                <a:cs typeface="黑体" charset="0"/>
              </a:rPr>
              <a:t>似乎也符合某种直觉，</a:t>
            </a:r>
            <a:r>
              <a:rPr lang="en-US" altLang="zh-CN" sz="3200">
                <a:solidFill>
                  <a:srgbClr val="FFFF00"/>
                </a:solidFill>
                <a:latin typeface="黑体" charset="0"/>
                <a:ea typeface="黑体" charset="0"/>
                <a:cs typeface="黑体" charset="0"/>
              </a:rPr>
              <a:t>…</a:t>
            </a:r>
            <a:endParaRPr lang="zh-CN" altLang="en-US" sz="3200">
              <a:solidFill>
                <a:srgbClr val="FFFF00"/>
              </a:solidFill>
              <a:latin typeface="黑体" charset="0"/>
              <a:ea typeface="黑体" charset="0"/>
              <a:cs typeface="黑体" charset="0"/>
            </a:endParaRPr>
          </a:p>
        </p:txBody>
      </p:sp>
      <p:graphicFrame>
        <p:nvGraphicFramePr>
          <p:cNvPr id="2" name="对象 1"/>
          <p:cNvGraphicFramePr>
            <a:graphicFrameLocks noChangeAspect="1"/>
          </p:cNvGraphicFramePr>
          <p:nvPr/>
        </p:nvGraphicFramePr>
        <p:xfrm>
          <a:off x="1162050" y="3810000"/>
          <a:ext cx="5676900" cy="1219200"/>
        </p:xfrm>
        <a:graphic>
          <a:graphicData uri="http://schemas.openxmlformats.org/presentationml/2006/ole">
            <mc:AlternateContent xmlns:mc="http://schemas.openxmlformats.org/markup-compatibility/2006">
              <mc:Choice xmlns:v="urn:schemas-microsoft-com:vml" Requires="v">
                <p:oleObj name="公式" r:id="rId3" imgW="2311400" imgH="444500" progId="Equation.3">
                  <p:embed/>
                </p:oleObj>
              </mc:Choice>
              <mc:Fallback>
                <p:oleObj name="公式" r:id="rId3" imgW="2311400" imgH="4445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62050" y="3810000"/>
                        <a:ext cx="5676900" cy="1219200"/>
                      </a:xfrm>
                      <a:prstGeom prst="rect">
                        <a:avLst/>
                      </a:prstGeom>
                      <a:solidFill>
                        <a:srgbClr val="FDEADA"/>
                      </a:solidFill>
                      <a:ln>
                        <a:noFill/>
                      </a:ln>
                      <a:extLst>
                        <a:ext uri="{91240B29-F687-4f45-9708-019B960494DF}">
                          <a14:hiddenLine xmlns=""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1949033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blinds(horizontal)">
                                      <p:cBhvr>
                                        <p:cTn id="27" dur="500"/>
                                        <p:tgtEl>
                                          <p:spTgt spid="3">
                                            <p:txEl>
                                              <p:pRg st="6" end="6"/>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blinds(horizontal)">
                                      <p:cBhvr>
                                        <p:cTn id="3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标题 1"/>
          <p:cNvSpPr>
            <a:spLocks noGrp="1"/>
          </p:cNvSpPr>
          <p:nvPr>
            <p:ph type="title"/>
          </p:nvPr>
        </p:nvSpPr>
        <p:spPr/>
        <p:txBody>
          <a:bodyPr/>
          <a:lstStyle/>
          <a:p>
            <a:r>
              <a:rPr lang="zh-CN" altLang="en-US" b="1">
                <a:latin typeface="黑体" charset="0"/>
                <a:ea typeface="黑体" charset="0"/>
                <a:cs typeface="黑体" charset="0"/>
              </a:rPr>
              <a:t>例如</a:t>
            </a:r>
          </a:p>
        </p:txBody>
      </p:sp>
      <p:sp>
        <p:nvSpPr>
          <p:cNvPr id="29698" name="内容占位符 2"/>
          <p:cNvSpPr>
            <a:spLocks noGrp="1"/>
          </p:cNvSpPr>
          <p:nvPr>
            <p:ph idx="1"/>
          </p:nvPr>
        </p:nvSpPr>
        <p:spPr>
          <a:xfrm>
            <a:off x="457200" y="1600200"/>
            <a:ext cx="8229600" cy="2971800"/>
          </a:xfrm>
        </p:spPr>
        <p:txBody>
          <a:bodyPr/>
          <a:lstStyle/>
          <a:p>
            <a:pPr>
              <a:lnSpc>
                <a:spcPct val="110000"/>
              </a:lnSpc>
            </a:pPr>
            <a:r>
              <a:rPr lang="en-US" altLang="zh-CN">
                <a:latin typeface="Calibri" charset="0"/>
                <a:ea typeface="黑体" charset="0"/>
                <a:cs typeface="黑体" charset="0"/>
              </a:rPr>
              <a:t>a=(1-a)=0.5, o</a:t>
            </a:r>
            <a:r>
              <a:rPr lang="en-US" altLang="zh-CN" baseline="-25000">
                <a:latin typeface="Calibri" charset="0"/>
                <a:ea typeface="黑体" charset="0"/>
                <a:cs typeface="黑体" charset="0"/>
              </a:rPr>
              <a:t>A</a:t>
            </a:r>
            <a:r>
              <a:rPr lang="en-US" altLang="zh-CN">
                <a:latin typeface="Calibri" charset="0"/>
                <a:ea typeface="黑体" charset="0"/>
                <a:cs typeface="黑体" charset="0"/>
              </a:rPr>
              <a:t>=2, o</a:t>
            </a:r>
            <a:r>
              <a:rPr lang="en-US" altLang="zh-CN" baseline="-25000">
                <a:latin typeface="Calibri" charset="0"/>
                <a:ea typeface="黑体" charset="0"/>
                <a:cs typeface="黑体" charset="0"/>
              </a:rPr>
              <a:t>B</a:t>
            </a:r>
            <a:r>
              <a:rPr lang="en-US" altLang="zh-CN">
                <a:latin typeface="Calibri" charset="0"/>
                <a:ea typeface="黑体" charset="0"/>
                <a:cs typeface="黑体" charset="0"/>
              </a:rPr>
              <a:t>=1</a:t>
            </a:r>
          </a:p>
          <a:p>
            <a:pPr>
              <a:lnSpc>
                <a:spcPct val="110000"/>
              </a:lnSpc>
            </a:pPr>
            <a:r>
              <a:rPr lang="zh-CN" altLang="en-US">
                <a:latin typeface="Calibri" charset="0"/>
                <a:ea typeface="黑体" charset="0"/>
                <a:cs typeface="黑体" charset="0"/>
              </a:rPr>
              <a:t>有</a:t>
            </a:r>
            <a:r>
              <a:rPr lang="en-US" altLang="zh-CN">
                <a:latin typeface="Calibri" charset="0"/>
                <a:ea typeface="黑体" charset="0"/>
                <a:cs typeface="黑体" charset="0"/>
              </a:rPr>
              <a:t>ao</a:t>
            </a:r>
            <a:r>
              <a:rPr lang="en-US" altLang="zh-CN" baseline="-25000">
                <a:latin typeface="Calibri" charset="0"/>
                <a:ea typeface="黑体" charset="0"/>
                <a:cs typeface="黑体" charset="0"/>
              </a:rPr>
              <a:t>A</a:t>
            </a:r>
            <a:r>
              <a:rPr lang="en-US" altLang="zh-CN">
                <a:latin typeface="Calibri" charset="0"/>
                <a:ea typeface="黑体" charset="0"/>
                <a:cs typeface="黑体" charset="0"/>
              </a:rPr>
              <a:t> &gt; (1-a)o</a:t>
            </a:r>
            <a:r>
              <a:rPr lang="en-US" altLang="zh-CN" baseline="-25000">
                <a:latin typeface="Calibri" charset="0"/>
                <a:ea typeface="黑体" charset="0"/>
                <a:cs typeface="黑体" charset="0"/>
              </a:rPr>
              <a:t>B</a:t>
            </a:r>
            <a:r>
              <a:rPr lang="zh-CN" altLang="en-US">
                <a:latin typeface="Calibri" charset="0"/>
                <a:ea typeface="黑体" charset="0"/>
                <a:cs typeface="黑体" charset="0"/>
              </a:rPr>
              <a:t>，取</a:t>
            </a:r>
            <a:r>
              <a:rPr lang="en-US" altLang="zh-CN">
                <a:latin typeface="Calibri" charset="0"/>
                <a:ea typeface="黑体" charset="0"/>
                <a:cs typeface="黑体" charset="0"/>
              </a:rPr>
              <a:t>r=1</a:t>
            </a:r>
            <a:r>
              <a:rPr lang="zh-CN" altLang="en-US">
                <a:latin typeface="Calibri" charset="0"/>
                <a:ea typeface="黑体" charset="0"/>
                <a:cs typeface="黑体" charset="0"/>
              </a:rPr>
              <a:t>，所有</a:t>
            </a:r>
            <a:r>
              <a:rPr lang="en-US" altLang="zh-CN">
                <a:latin typeface="Calibri" charset="0"/>
                <a:ea typeface="黑体" charset="0"/>
                <a:cs typeface="黑体" charset="0"/>
              </a:rPr>
              <a:t>w</a:t>
            </a:r>
            <a:r>
              <a:rPr lang="zh-CN" altLang="en-US">
                <a:latin typeface="Calibri" charset="0"/>
                <a:ea typeface="黑体" charset="0"/>
                <a:cs typeface="黑体" charset="0"/>
              </a:rPr>
              <a:t>全部压到</a:t>
            </a:r>
            <a:r>
              <a:rPr lang="en-US" altLang="zh-CN">
                <a:latin typeface="Calibri" charset="0"/>
                <a:ea typeface="黑体" charset="0"/>
                <a:cs typeface="黑体" charset="0"/>
              </a:rPr>
              <a:t>A</a:t>
            </a:r>
            <a:r>
              <a:rPr lang="zh-CN" altLang="en-US">
                <a:latin typeface="Calibri" charset="0"/>
                <a:ea typeface="黑体" charset="0"/>
                <a:cs typeface="黑体" charset="0"/>
              </a:rPr>
              <a:t>上</a:t>
            </a:r>
            <a:endParaRPr lang="en-US" altLang="zh-CN">
              <a:latin typeface="Calibri" charset="0"/>
              <a:ea typeface="黑体" charset="0"/>
              <a:cs typeface="黑体" charset="0"/>
            </a:endParaRPr>
          </a:p>
          <a:p>
            <a:pPr>
              <a:lnSpc>
                <a:spcPct val="110000"/>
              </a:lnSpc>
            </a:pPr>
            <a:r>
              <a:rPr lang="zh-CN" altLang="en-US">
                <a:latin typeface="Calibri" charset="0"/>
                <a:ea typeface="黑体" charset="0"/>
                <a:cs typeface="黑体" charset="0"/>
              </a:rPr>
              <a:t>若你有</a:t>
            </a:r>
            <a:r>
              <a:rPr lang="en-US" altLang="zh-CN">
                <a:latin typeface="Calibri" charset="0"/>
                <a:ea typeface="黑体" charset="0"/>
                <a:cs typeface="黑体" charset="0"/>
              </a:rPr>
              <a:t>w=100</a:t>
            </a:r>
            <a:r>
              <a:rPr lang="zh-CN" altLang="en-US">
                <a:latin typeface="Calibri" charset="0"/>
                <a:ea typeface="黑体" charset="0"/>
                <a:cs typeface="黑体" charset="0"/>
              </a:rPr>
              <a:t>，很可能就这么做了，因为一旦</a:t>
            </a:r>
            <a:r>
              <a:rPr lang="en-US" altLang="zh-CN">
                <a:latin typeface="Calibri" charset="0"/>
                <a:ea typeface="黑体" charset="0"/>
                <a:cs typeface="黑体" charset="0"/>
              </a:rPr>
              <a:t>A</a:t>
            </a:r>
            <a:r>
              <a:rPr lang="zh-CN" altLang="en-US">
                <a:latin typeface="Calibri" charset="0"/>
                <a:ea typeface="黑体" charset="0"/>
                <a:cs typeface="黑体" charset="0"/>
              </a:rPr>
              <a:t>真的赢了，你得到</a:t>
            </a:r>
            <a:r>
              <a:rPr lang="en-US" altLang="zh-CN">
                <a:latin typeface="Calibri" charset="0"/>
                <a:ea typeface="黑体" charset="0"/>
                <a:cs typeface="黑体" charset="0"/>
              </a:rPr>
              <a:t>200</a:t>
            </a:r>
            <a:r>
              <a:rPr lang="zh-CN" altLang="en-US">
                <a:latin typeface="Calibri" charset="0"/>
                <a:ea typeface="黑体" charset="0"/>
                <a:cs typeface="黑体" charset="0"/>
              </a:rPr>
              <a:t>回报（很好），</a:t>
            </a:r>
            <a:r>
              <a:rPr lang="en-US" altLang="zh-CN">
                <a:latin typeface="Calibri" charset="0"/>
                <a:ea typeface="黑体" charset="0"/>
                <a:cs typeface="黑体" charset="0"/>
              </a:rPr>
              <a:t>A</a:t>
            </a:r>
            <a:r>
              <a:rPr lang="zh-CN" altLang="en-US">
                <a:latin typeface="Calibri" charset="0"/>
                <a:ea typeface="黑体" charset="0"/>
                <a:cs typeface="黑体" charset="0"/>
              </a:rPr>
              <a:t>输了，也无所谓。</a:t>
            </a:r>
            <a:endParaRPr lang="en-US" altLang="zh-CN">
              <a:latin typeface="Calibri" charset="0"/>
              <a:ea typeface="黑体" charset="0"/>
              <a:cs typeface="黑体" charset="0"/>
            </a:endParaRPr>
          </a:p>
          <a:p>
            <a:endParaRPr lang="zh-CN" altLang="en-US" b="1">
              <a:latin typeface="Calibri" charset="0"/>
              <a:ea typeface="宋体" charset="0"/>
            </a:endParaRPr>
          </a:p>
        </p:txBody>
      </p:sp>
      <p:sp>
        <p:nvSpPr>
          <p:cNvPr id="4" name="文本框 3"/>
          <p:cNvSpPr txBox="1">
            <a:spLocks noChangeArrowheads="1"/>
          </p:cNvSpPr>
          <p:nvPr/>
        </p:nvSpPr>
        <p:spPr bwMode="auto">
          <a:xfrm>
            <a:off x="685800" y="4876800"/>
            <a:ext cx="7696200" cy="7699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pPr>
              <a:defRPr/>
            </a:pPr>
            <a:r>
              <a:rPr lang="zh-CN" altLang="en-US" sz="4400" dirty="0">
                <a:solidFill>
                  <a:srgbClr val="FFFF00"/>
                </a:solidFill>
                <a:latin typeface="+mn-lt"/>
                <a:ea typeface="黑体"/>
                <a:cs typeface="黑体"/>
              </a:rPr>
              <a:t>如果你的</a:t>
            </a:r>
            <a:r>
              <a:rPr lang="en-US" altLang="zh-CN" sz="4400" dirty="0">
                <a:solidFill>
                  <a:srgbClr val="FFFF00"/>
                </a:solidFill>
                <a:latin typeface="+mn-lt"/>
                <a:ea typeface="黑体"/>
                <a:cs typeface="黑体"/>
              </a:rPr>
              <a:t> w</a:t>
            </a:r>
            <a:r>
              <a:rPr lang="zh-CN" altLang="en-US" sz="4400" dirty="0">
                <a:solidFill>
                  <a:srgbClr val="FFFF00"/>
                </a:solidFill>
                <a:latin typeface="+mn-lt"/>
                <a:ea typeface="黑体"/>
                <a:cs typeface="黑体"/>
              </a:rPr>
              <a:t>＝</a:t>
            </a:r>
            <a:r>
              <a:rPr lang="en-US" altLang="zh-CN" sz="4400" dirty="0">
                <a:solidFill>
                  <a:srgbClr val="FFFF00"/>
                </a:solidFill>
                <a:latin typeface="+mn-lt"/>
                <a:ea typeface="黑体"/>
                <a:cs typeface="黑体"/>
              </a:rPr>
              <a:t>1,000,000 </a:t>
            </a:r>
            <a:r>
              <a:rPr lang="zh-CN" altLang="en-US" sz="4400" dirty="0">
                <a:solidFill>
                  <a:srgbClr val="FFFF00"/>
                </a:solidFill>
                <a:latin typeface="+mn-lt"/>
                <a:ea typeface="黑体"/>
                <a:cs typeface="黑体"/>
              </a:rPr>
              <a:t>呢？</a:t>
            </a:r>
          </a:p>
        </p:txBody>
      </p:sp>
    </p:spTree>
    <p:extLst>
      <p:ext uri="{BB962C8B-B14F-4D97-AF65-F5344CB8AC3E}">
        <p14:creationId xmlns:p14="http://schemas.microsoft.com/office/powerpoint/2010/main" val="15095052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标题 1"/>
          <p:cNvSpPr>
            <a:spLocks noGrp="1"/>
          </p:cNvSpPr>
          <p:nvPr>
            <p:ph type="title"/>
          </p:nvPr>
        </p:nvSpPr>
        <p:spPr/>
        <p:txBody>
          <a:bodyPr/>
          <a:lstStyle/>
          <a:p>
            <a:r>
              <a:rPr lang="zh-CN" altLang="en-US">
                <a:latin typeface="黑体" charset="0"/>
                <a:ea typeface="黑体" charset="0"/>
                <a:cs typeface="黑体" charset="0"/>
              </a:rPr>
              <a:t>风险意识</a:t>
            </a:r>
          </a:p>
        </p:txBody>
      </p:sp>
      <p:sp>
        <p:nvSpPr>
          <p:cNvPr id="31746" name="内容占位符 2"/>
          <p:cNvSpPr>
            <a:spLocks noGrp="1"/>
          </p:cNvSpPr>
          <p:nvPr>
            <p:ph idx="1"/>
          </p:nvPr>
        </p:nvSpPr>
        <p:spPr>
          <a:xfrm>
            <a:off x="457200" y="1600200"/>
            <a:ext cx="8229600" cy="1371600"/>
          </a:xfrm>
        </p:spPr>
        <p:txBody>
          <a:bodyPr/>
          <a:lstStyle/>
          <a:p>
            <a:r>
              <a:rPr lang="zh-CN" altLang="en-US">
                <a:latin typeface="黑体" charset="0"/>
                <a:ea typeface="黑体" charset="0"/>
                <a:cs typeface="黑体" charset="0"/>
              </a:rPr>
              <a:t>担心坏事出现带来的损失，宁可放弃一些好事出现带来的利益</a:t>
            </a:r>
          </a:p>
        </p:txBody>
      </p:sp>
      <p:sp>
        <p:nvSpPr>
          <p:cNvPr id="31747" name="内容占位符 2"/>
          <p:cNvSpPr txBox="1">
            <a:spLocks/>
          </p:cNvSpPr>
          <p:nvPr/>
        </p:nvSpPr>
        <p:spPr bwMode="auto">
          <a:xfrm>
            <a:off x="381000" y="4343400"/>
            <a:ext cx="8382000" cy="1219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rIns="0"/>
          <a:lstStyle>
            <a:lvl1pPr marL="342900" indent="-342900">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pPr eaLnBrk="0" hangingPunct="0">
              <a:spcBef>
                <a:spcPct val="20000"/>
              </a:spcBef>
              <a:buFont typeface="Arial" charset="0"/>
              <a:buChar char="•"/>
            </a:pPr>
            <a:r>
              <a:rPr lang="zh-CN" altLang="en-US" sz="3200">
                <a:solidFill>
                  <a:schemeClr val="bg1"/>
                </a:solidFill>
                <a:latin typeface="黑体" charset="0"/>
                <a:ea typeface="黑体" charset="0"/>
                <a:cs typeface="黑体" charset="0"/>
              </a:rPr>
              <a:t>让财富</a:t>
            </a:r>
            <a:r>
              <a:rPr lang="zh-CN" altLang="en-US" sz="3200">
                <a:solidFill>
                  <a:srgbClr val="FFFF00"/>
                </a:solidFill>
                <a:latin typeface="黑体" charset="0"/>
                <a:ea typeface="黑体" charset="0"/>
                <a:cs typeface="黑体" charset="0"/>
              </a:rPr>
              <a:t>增长</a:t>
            </a:r>
            <a:r>
              <a:rPr lang="zh-CN" altLang="en-US" sz="3200">
                <a:solidFill>
                  <a:schemeClr val="bg1"/>
                </a:solidFill>
                <a:latin typeface="黑体" charset="0"/>
                <a:ea typeface="黑体" charset="0"/>
                <a:cs typeface="黑体" charset="0"/>
              </a:rPr>
              <a:t>带来的“好的感受”随财富量的</a:t>
            </a:r>
            <a:r>
              <a:rPr lang="zh-CN" altLang="en-US" sz="3200">
                <a:solidFill>
                  <a:srgbClr val="FFFF00"/>
                </a:solidFill>
                <a:latin typeface="黑体" charset="0"/>
                <a:ea typeface="黑体" charset="0"/>
                <a:cs typeface="黑体" charset="0"/>
              </a:rPr>
              <a:t>增加</a:t>
            </a:r>
            <a:r>
              <a:rPr lang="zh-CN" altLang="en-US" sz="3200">
                <a:solidFill>
                  <a:schemeClr val="bg1"/>
                </a:solidFill>
                <a:latin typeface="黑体" charset="0"/>
                <a:ea typeface="黑体" charset="0"/>
                <a:cs typeface="黑体" charset="0"/>
              </a:rPr>
              <a:t>而</a:t>
            </a:r>
            <a:r>
              <a:rPr lang="zh-CN" altLang="en-US" sz="3200">
                <a:solidFill>
                  <a:srgbClr val="FFFF00"/>
                </a:solidFill>
                <a:latin typeface="黑体" charset="0"/>
                <a:ea typeface="黑体" charset="0"/>
                <a:cs typeface="黑体" charset="0"/>
              </a:rPr>
              <a:t>减少</a:t>
            </a:r>
            <a:endParaRPr lang="en-US" altLang="zh-CN" sz="3200">
              <a:solidFill>
                <a:srgbClr val="FFFF00"/>
              </a:solidFill>
              <a:latin typeface="黑体" charset="0"/>
              <a:ea typeface="黑体" charset="0"/>
              <a:cs typeface="黑体" charset="0"/>
            </a:endParaRPr>
          </a:p>
        </p:txBody>
      </p:sp>
      <p:sp>
        <p:nvSpPr>
          <p:cNvPr id="31748" name="标题 1"/>
          <p:cNvSpPr txBox="1">
            <a:spLocks/>
          </p:cNvSpPr>
          <p:nvPr/>
        </p:nvSpPr>
        <p:spPr bwMode="auto">
          <a:xfrm>
            <a:off x="457200" y="2895600"/>
            <a:ext cx="8229600"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nchor="ct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pPr algn="ctr" eaLnBrk="0" hangingPunct="0"/>
            <a:r>
              <a:rPr lang="zh-CN" altLang="en-US" sz="4400">
                <a:solidFill>
                  <a:schemeClr val="bg1"/>
                </a:solidFill>
                <a:latin typeface="黑体" charset="0"/>
                <a:ea typeface="黑体" charset="0"/>
                <a:cs typeface="黑体" charset="0"/>
              </a:rPr>
              <a:t>为风险意识下的回报建模</a:t>
            </a:r>
          </a:p>
        </p:txBody>
      </p:sp>
      <p:sp>
        <p:nvSpPr>
          <p:cNvPr id="2" name="文本框 1"/>
          <p:cNvSpPr txBox="1">
            <a:spLocks noChangeArrowheads="1"/>
          </p:cNvSpPr>
          <p:nvPr/>
        </p:nvSpPr>
        <p:spPr bwMode="auto">
          <a:xfrm>
            <a:off x="457200" y="5715000"/>
            <a:ext cx="8153400" cy="523875"/>
          </a:xfrm>
          <a:prstGeom prst="rect">
            <a:avLst/>
          </a:prstGeom>
          <a:solidFill>
            <a:srgbClr val="984807"/>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lang="zh-CN" altLang="en-US" sz="2800">
                <a:solidFill>
                  <a:srgbClr val="FFFFFF"/>
                </a:solidFill>
                <a:latin typeface="黑体" charset="0"/>
                <a:ea typeface="黑体" charset="0"/>
                <a:cs typeface="黑体" charset="0"/>
              </a:rPr>
              <a:t>这里，我们看到有可能对不同于金钱的回报建模</a:t>
            </a:r>
          </a:p>
        </p:txBody>
      </p:sp>
    </p:spTree>
    <p:extLst>
      <p:ext uri="{BB962C8B-B14F-4D97-AF65-F5344CB8AC3E}">
        <p14:creationId xmlns:p14="http://schemas.microsoft.com/office/powerpoint/2010/main" val="28388427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标题 1"/>
          <p:cNvSpPr>
            <a:spLocks noGrp="1"/>
          </p:cNvSpPr>
          <p:nvPr>
            <p:ph type="title"/>
          </p:nvPr>
        </p:nvSpPr>
        <p:spPr/>
        <p:txBody>
          <a:bodyPr/>
          <a:lstStyle/>
          <a:p>
            <a:r>
              <a:rPr lang="zh-CN" altLang="en-US" sz="4000">
                <a:latin typeface="黑体" charset="0"/>
                <a:ea typeface="黑体" charset="0"/>
                <a:cs typeface="黑体" charset="0"/>
              </a:rPr>
              <a:t>如何刻画“好的感受”的增长随财富量的增加而减小</a:t>
            </a:r>
          </a:p>
        </p:txBody>
      </p:sp>
      <p:sp>
        <p:nvSpPr>
          <p:cNvPr id="33794" name="内容占位符 2"/>
          <p:cNvSpPr>
            <a:spLocks noGrp="1"/>
          </p:cNvSpPr>
          <p:nvPr>
            <p:ph idx="1"/>
          </p:nvPr>
        </p:nvSpPr>
        <p:spPr>
          <a:xfrm>
            <a:off x="457200" y="1676400"/>
            <a:ext cx="8229600" cy="685800"/>
          </a:xfrm>
        </p:spPr>
        <p:txBody>
          <a:bodyPr/>
          <a:lstStyle/>
          <a:p>
            <a:r>
              <a:rPr lang="zh-CN" altLang="en-US">
                <a:latin typeface="黑体" charset="0"/>
                <a:ea typeface="黑体" charset="0"/>
                <a:cs typeface="黑体" charset="0"/>
              </a:rPr>
              <a:t>效用函数</a:t>
            </a:r>
            <a:r>
              <a:rPr lang="zh-CN" altLang="en-US">
                <a:latin typeface="Calibri" charset="0"/>
                <a:ea typeface="宋体" charset="0"/>
              </a:rPr>
              <a:t>（</a:t>
            </a:r>
            <a:r>
              <a:rPr lang="en-US" altLang="zh-CN">
                <a:latin typeface="Calibri" charset="0"/>
                <a:ea typeface="宋体" charset="0"/>
              </a:rPr>
              <a:t>utility function</a:t>
            </a:r>
            <a:r>
              <a:rPr lang="zh-CN" altLang="en-US">
                <a:latin typeface="Calibri" charset="0"/>
                <a:ea typeface="宋体" charset="0"/>
              </a:rPr>
              <a:t>）</a:t>
            </a:r>
          </a:p>
          <a:p>
            <a:endParaRPr lang="zh-CN" altLang="en-US">
              <a:latin typeface="Calibri" charset="0"/>
              <a:ea typeface="宋体" charset="0"/>
            </a:endParaRPr>
          </a:p>
        </p:txBody>
      </p:sp>
      <p:graphicFrame>
        <p:nvGraphicFramePr>
          <p:cNvPr id="24580" name="对象 3"/>
          <p:cNvGraphicFramePr>
            <a:graphicFrameLocks noChangeAspect="1"/>
          </p:cNvGraphicFramePr>
          <p:nvPr/>
        </p:nvGraphicFramePr>
        <p:xfrm>
          <a:off x="1143000" y="2438400"/>
          <a:ext cx="6705600" cy="1730375"/>
        </p:xfrm>
        <a:graphic>
          <a:graphicData uri="http://schemas.openxmlformats.org/presentationml/2006/ole">
            <mc:AlternateContent xmlns:mc="http://schemas.openxmlformats.org/markup-compatibility/2006">
              <mc:Choice xmlns:v="urn:schemas-microsoft-com:vml" Requires="v">
                <p:oleObj name="公式" r:id="rId2" imgW="2362200" imgH="609600" progId="Equation.3">
                  <p:embed/>
                </p:oleObj>
              </mc:Choice>
              <mc:Fallback>
                <p:oleObj name="公式" r:id="rId2" imgW="2362200" imgH="609600" progId="Equation.3">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2438400"/>
                        <a:ext cx="6705600" cy="1730375"/>
                      </a:xfrm>
                      <a:prstGeom prst="rect">
                        <a:avLst/>
                      </a:prstGeom>
                      <a:solidFill>
                        <a:srgbClr val="EEECE1"/>
                      </a:solidFill>
                      <a:ln>
                        <a:noFill/>
                      </a:ln>
                      <a:extLst>
                        <a:ext uri="{91240B29-F687-4f45-9708-019B960494DF}">
                          <a14:hiddenLine xmlns="" xmlns:a14="http://schemas.microsoft.com/office/drawing/2010/main" w="9525">
                            <a:solidFill>
                              <a:srgbClr val="000000"/>
                            </a:solidFill>
                            <a:miter lim="800000"/>
                            <a:headEnd/>
                            <a:tailEnd/>
                          </a14:hiddenLine>
                        </a:ext>
                      </a:extLst>
                    </p:spPr>
                  </p:pic>
                </p:oleObj>
              </mc:Fallback>
            </mc:AlternateContent>
          </a:graphicData>
        </a:graphic>
      </p:graphicFrame>
      <p:sp>
        <p:nvSpPr>
          <p:cNvPr id="24581" name="内容占位符 2"/>
          <p:cNvSpPr txBox="1">
            <a:spLocks/>
          </p:cNvSpPr>
          <p:nvPr/>
        </p:nvSpPr>
        <p:spPr bwMode="auto">
          <a:xfrm>
            <a:off x="457200" y="4343400"/>
            <a:ext cx="8458200" cy="2133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rIns="0"/>
          <a:lstStyle>
            <a:lvl1pPr marL="342900" indent="-342900">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pPr eaLnBrk="0" hangingPunct="0">
              <a:spcBef>
                <a:spcPct val="20000"/>
              </a:spcBef>
              <a:buFont typeface="Arial" charset="0"/>
              <a:buChar char="•"/>
            </a:pPr>
            <a:r>
              <a:rPr lang="zh-CN" altLang="en-US" sz="3200">
                <a:solidFill>
                  <a:schemeClr val="bg1"/>
                </a:solidFill>
                <a:latin typeface="黑体" charset="0"/>
                <a:ea typeface="黑体" charset="0"/>
                <a:cs typeface="黑体" charset="0"/>
              </a:rPr>
              <a:t>斜率递减的函数，</a:t>
            </a:r>
            <a:r>
              <a:rPr lang="en-US" altLang="zh-CN" sz="3200">
                <a:solidFill>
                  <a:schemeClr val="bg1"/>
                </a:solidFill>
                <a:latin typeface="Calibri" charset="0"/>
              </a:rPr>
              <a:t>w</a:t>
            </a:r>
            <a:r>
              <a:rPr lang="en-US" altLang="zh-CN" sz="3200" baseline="30000">
                <a:solidFill>
                  <a:schemeClr val="bg1"/>
                </a:solidFill>
                <a:latin typeface="Calibri" charset="0"/>
              </a:rPr>
              <a:t>1/2</a:t>
            </a:r>
            <a:r>
              <a:rPr lang="zh-CN" altLang="en-US" sz="3200">
                <a:solidFill>
                  <a:schemeClr val="bg1"/>
                </a:solidFill>
                <a:latin typeface="Calibri" charset="0"/>
              </a:rPr>
              <a:t>，</a:t>
            </a:r>
            <a:r>
              <a:rPr lang="en-US" altLang="zh-CN" sz="3200">
                <a:solidFill>
                  <a:schemeClr val="bg1"/>
                </a:solidFill>
                <a:latin typeface="Calibri" charset="0"/>
              </a:rPr>
              <a:t>ln(w)</a:t>
            </a:r>
            <a:r>
              <a:rPr lang="zh-CN" altLang="en-US" sz="3200">
                <a:solidFill>
                  <a:schemeClr val="bg1"/>
                </a:solidFill>
                <a:latin typeface="Calibri" charset="0"/>
              </a:rPr>
              <a:t>，</a:t>
            </a:r>
            <a:r>
              <a:rPr lang="en-US" altLang="zh-CN" sz="3200">
                <a:solidFill>
                  <a:schemeClr val="bg1"/>
                </a:solidFill>
                <a:latin typeface="Calibri" charset="0"/>
              </a:rPr>
              <a:t>…</a:t>
            </a:r>
          </a:p>
          <a:p>
            <a:pPr eaLnBrk="0" hangingPunct="0">
              <a:spcBef>
                <a:spcPct val="20000"/>
              </a:spcBef>
              <a:buFont typeface="Arial" charset="0"/>
              <a:buChar char="•"/>
            </a:pPr>
            <a:r>
              <a:rPr lang="zh-CN" altLang="en-US" sz="3200">
                <a:solidFill>
                  <a:srgbClr val="FFFFFF"/>
                </a:solidFill>
                <a:latin typeface="黑体" charset="0"/>
                <a:ea typeface="黑体" charset="0"/>
                <a:cs typeface="黑体" charset="0"/>
              </a:rPr>
              <a:t>用财富效用函数（而不是财富）的期望作为评价投注策略回报的指标，以反映人们感受财富或投资风险的心理</a:t>
            </a:r>
          </a:p>
        </p:txBody>
      </p:sp>
    </p:spTree>
    <p:extLst>
      <p:ext uri="{BB962C8B-B14F-4D97-AF65-F5344CB8AC3E}">
        <p14:creationId xmlns:p14="http://schemas.microsoft.com/office/powerpoint/2010/main" val="28826924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4580"/>
                                        </p:tgtEl>
                                        <p:attrNameLst>
                                          <p:attrName>style.visibility</p:attrName>
                                        </p:attrNameLst>
                                      </p:cBhvr>
                                      <p:to>
                                        <p:strVal val="visible"/>
                                      </p:to>
                                    </p:set>
                                    <p:animEffect transition="in" filter="blinds(horizontal)">
                                      <p:cBhvr>
                                        <p:cTn id="7" dur="500"/>
                                        <p:tgtEl>
                                          <p:spTgt spid="2458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4581"/>
                                        </p:tgtEl>
                                        <p:attrNameLst>
                                          <p:attrName>style.visibility</p:attrName>
                                        </p:attrNameLst>
                                      </p:cBhvr>
                                      <p:to>
                                        <p:strVal val="visible"/>
                                      </p:to>
                                    </p:set>
                                    <p:animEffect transition="in" filter="blinds(horizontal)">
                                      <p:cBhvr>
                                        <p:cTn id="12" dur="500"/>
                                        <p:tgtEl>
                                          <p:spTgt spid="245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标题 1"/>
          <p:cNvSpPr>
            <a:spLocks noGrp="1"/>
          </p:cNvSpPr>
          <p:nvPr>
            <p:ph type="title"/>
          </p:nvPr>
        </p:nvSpPr>
        <p:spPr>
          <a:xfrm>
            <a:off x="457200" y="274638"/>
            <a:ext cx="838200" cy="1143000"/>
          </a:xfrm>
        </p:spPr>
        <p:txBody>
          <a:bodyPr/>
          <a:lstStyle/>
          <a:p>
            <a:pPr>
              <a:defRPr/>
            </a:pPr>
            <a:r>
              <a:rPr lang="zh-CN" altLang="en-US" dirty="0">
                <a:latin typeface="黑体" charset="0"/>
                <a:ea typeface="黑体" charset="0"/>
                <a:cs typeface="黑体" charset="0"/>
              </a:rPr>
              <a:t>取</a:t>
            </a:r>
            <a:endParaRPr lang="zh-CN" altLang="en-US" dirty="0">
              <a:latin typeface="+mn-lt"/>
              <a:ea typeface="黑体" charset="0"/>
              <a:cs typeface="黑体" charset="0"/>
            </a:endParaRPr>
          </a:p>
        </p:txBody>
      </p:sp>
      <p:sp>
        <p:nvSpPr>
          <p:cNvPr id="34818" name="内容占位符 2"/>
          <p:cNvSpPr>
            <a:spLocks noGrp="1"/>
          </p:cNvSpPr>
          <p:nvPr>
            <p:ph idx="1"/>
          </p:nvPr>
        </p:nvSpPr>
        <p:spPr>
          <a:xfrm>
            <a:off x="457200" y="1600200"/>
            <a:ext cx="8229600" cy="609600"/>
          </a:xfrm>
        </p:spPr>
        <p:txBody>
          <a:bodyPr/>
          <a:lstStyle/>
          <a:p>
            <a:pPr marL="0" indent="0">
              <a:buFont typeface="Arial" charset="0"/>
              <a:buNone/>
            </a:pPr>
            <a:r>
              <a:rPr lang="zh-CN" altLang="en-US">
                <a:latin typeface="黑体" charset="0"/>
                <a:ea typeface="黑体" charset="0"/>
                <a:cs typeface="黑体" charset="0"/>
              </a:rPr>
              <a:t>于是，效用期望</a:t>
            </a:r>
            <a:endParaRPr lang="en-US" altLang="zh-CN">
              <a:latin typeface="Calibri" charset="0"/>
              <a:ea typeface="宋体" charset="0"/>
            </a:endParaRPr>
          </a:p>
        </p:txBody>
      </p:sp>
      <p:sp>
        <p:nvSpPr>
          <p:cNvPr id="25603" name="文本框 3"/>
          <p:cNvSpPr txBox="1">
            <a:spLocks noChangeArrowheads="1"/>
          </p:cNvSpPr>
          <p:nvPr/>
        </p:nvSpPr>
        <p:spPr bwMode="auto">
          <a:xfrm>
            <a:off x="5715000" y="3657600"/>
            <a:ext cx="2133600" cy="9239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pPr algn="ctr"/>
            <a:r>
              <a:rPr lang="en-US" altLang="zh-CN" sz="5400">
                <a:solidFill>
                  <a:srgbClr val="FFFF99"/>
                </a:solidFill>
              </a:rPr>
              <a:t>r = a</a:t>
            </a:r>
            <a:endParaRPr lang="zh-CN" altLang="en-US" sz="5400">
              <a:solidFill>
                <a:srgbClr val="FFFF99"/>
              </a:solidFill>
            </a:endParaRPr>
          </a:p>
        </p:txBody>
      </p:sp>
      <p:sp>
        <p:nvSpPr>
          <p:cNvPr id="25604" name="文本框 4"/>
          <p:cNvSpPr txBox="1">
            <a:spLocks noChangeArrowheads="1"/>
          </p:cNvSpPr>
          <p:nvPr/>
        </p:nvSpPr>
        <p:spPr bwMode="auto">
          <a:xfrm>
            <a:off x="0" y="5181600"/>
            <a:ext cx="8839200" cy="10779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pPr algn="ctr">
              <a:defRPr/>
            </a:pPr>
            <a:r>
              <a:rPr lang="zh-CN" altLang="en-US" sz="3200" dirty="0">
                <a:solidFill>
                  <a:srgbClr val="FFFFFF"/>
                </a:solidFill>
                <a:latin typeface="+mn-lt"/>
                <a:ea typeface="黑体"/>
                <a:cs typeface="黑体"/>
              </a:rPr>
              <a:t>即：投在</a:t>
            </a:r>
            <a:r>
              <a:rPr lang="en-US" altLang="zh-CN" sz="3200" dirty="0">
                <a:solidFill>
                  <a:srgbClr val="FFFFFF"/>
                </a:solidFill>
                <a:latin typeface="+mn-lt"/>
                <a:ea typeface="黑体"/>
                <a:cs typeface="黑体"/>
              </a:rPr>
              <a:t>A</a:t>
            </a:r>
            <a:r>
              <a:rPr lang="zh-CN" altLang="en-US" sz="3200" dirty="0">
                <a:solidFill>
                  <a:srgbClr val="FFFFFF"/>
                </a:solidFill>
                <a:latin typeface="+mn-lt"/>
                <a:ea typeface="黑体"/>
                <a:cs typeface="黑体"/>
              </a:rPr>
              <a:t>上的财富占比最好就等于</a:t>
            </a:r>
            <a:r>
              <a:rPr lang="en-US" altLang="zh-CN" sz="3200" dirty="0">
                <a:solidFill>
                  <a:srgbClr val="FFFFFF"/>
                </a:solidFill>
                <a:latin typeface="+mn-lt"/>
                <a:ea typeface="黑体"/>
                <a:cs typeface="黑体"/>
              </a:rPr>
              <a:t>A</a:t>
            </a:r>
            <a:r>
              <a:rPr lang="zh-CN" altLang="en-US" sz="3200" dirty="0">
                <a:solidFill>
                  <a:srgbClr val="FFFFFF"/>
                </a:solidFill>
                <a:latin typeface="+mn-lt"/>
                <a:ea typeface="黑体"/>
                <a:cs typeface="黑体"/>
              </a:rPr>
              <a:t>取胜的概率</a:t>
            </a:r>
            <a:endParaRPr lang="en-US" altLang="zh-CN" sz="3200" dirty="0">
              <a:solidFill>
                <a:srgbClr val="FFFFFF"/>
              </a:solidFill>
              <a:latin typeface="+mn-lt"/>
              <a:ea typeface="黑体"/>
              <a:cs typeface="黑体"/>
            </a:endParaRPr>
          </a:p>
          <a:p>
            <a:pPr algn="ctr">
              <a:defRPr/>
            </a:pPr>
            <a:r>
              <a:rPr lang="zh-CN" altLang="en-US" sz="3200" dirty="0">
                <a:solidFill>
                  <a:srgbClr val="FFFFFF"/>
                </a:solidFill>
                <a:latin typeface="+mn-lt"/>
                <a:ea typeface="黑体"/>
                <a:cs typeface="黑体"/>
              </a:rPr>
              <a:t>在这样的效用函数下，投注策略与赔付率无关</a:t>
            </a:r>
          </a:p>
        </p:txBody>
      </p:sp>
      <p:sp>
        <p:nvSpPr>
          <p:cNvPr id="6" name="文本框 5"/>
          <p:cNvSpPr txBox="1"/>
          <p:nvPr/>
        </p:nvSpPr>
        <p:spPr>
          <a:xfrm>
            <a:off x="4572000" y="381000"/>
            <a:ext cx="4267200" cy="954088"/>
          </a:xfrm>
          <a:prstGeom prst="rect">
            <a:avLst/>
          </a:prstGeom>
          <a:solidFill>
            <a:schemeClr val="accent5">
              <a:lumMod val="50000"/>
            </a:schemeClr>
          </a:solidFill>
        </p:spPr>
        <p:txBody>
          <a:bodyPr>
            <a:spAutoFit/>
          </a:bodyPr>
          <a:lstStyle/>
          <a:p>
            <a:pPr>
              <a:defRPr/>
            </a:pPr>
            <a:r>
              <a:rPr kumimoji="1" lang="zh-CN" altLang="en-US" sz="2800" dirty="0">
                <a:solidFill>
                  <a:srgbClr val="FFFFFF"/>
                </a:solidFill>
                <a:latin typeface="黑体"/>
                <a:ea typeface="黑体"/>
                <a:cs typeface="黑体"/>
              </a:rPr>
              <a:t>体现财富倍增带来的感觉一样，与最初多少无关</a:t>
            </a:r>
          </a:p>
        </p:txBody>
      </p:sp>
      <p:graphicFrame>
        <p:nvGraphicFramePr>
          <p:cNvPr id="34822" name="对象 1"/>
          <p:cNvGraphicFramePr>
            <a:graphicFrameLocks noChangeAspect="1"/>
          </p:cNvGraphicFramePr>
          <p:nvPr/>
        </p:nvGraphicFramePr>
        <p:xfrm>
          <a:off x="609600" y="2286000"/>
          <a:ext cx="8164513" cy="1143000"/>
        </p:xfrm>
        <a:graphic>
          <a:graphicData uri="http://schemas.openxmlformats.org/presentationml/2006/ole">
            <mc:AlternateContent xmlns:mc="http://schemas.openxmlformats.org/markup-compatibility/2006">
              <mc:Choice xmlns:v="urn:schemas-microsoft-com:vml" Requires="v">
                <p:oleObj name="公式" r:id="rId3" imgW="3175000" imgH="444500" progId="Equation.3">
                  <p:embed/>
                </p:oleObj>
              </mc:Choice>
              <mc:Fallback>
                <p:oleObj name="公式" r:id="rId3" imgW="3175000" imgH="4445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2286000"/>
                        <a:ext cx="8164513" cy="1143000"/>
                      </a:xfrm>
                      <a:prstGeom prst="rect">
                        <a:avLst/>
                      </a:prstGeom>
                      <a:solidFill>
                        <a:srgbClr val="FDEADA"/>
                      </a:solidFill>
                      <a:ln>
                        <a:noFill/>
                      </a:ln>
                      <a:extLst>
                        <a:ext uri="{91240B29-F687-4f45-9708-019B960494DF}">
                          <a14:hiddenLine xmlns="" xmlns:a14="http://schemas.microsoft.com/office/drawing/2010/main" w="9525">
                            <a:solidFill>
                              <a:srgbClr val="000000"/>
                            </a:solidFill>
                            <a:miter lim="800000"/>
                            <a:headEnd/>
                            <a:tailEnd/>
                          </a14:hiddenLine>
                        </a:ext>
                      </a:extLst>
                    </p:spPr>
                  </p:pic>
                </p:oleObj>
              </mc:Fallback>
            </mc:AlternateContent>
          </a:graphicData>
        </a:graphic>
      </p:graphicFrame>
      <p:sp>
        <p:nvSpPr>
          <p:cNvPr id="8" name="内容占位符 2"/>
          <p:cNvSpPr txBox="1">
            <a:spLocks/>
          </p:cNvSpPr>
          <p:nvPr/>
        </p:nvSpPr>
        <p:spPr bwMode="auto">
          <a:xfrm>
            <a:off x="3429000" y="3886200"/>
            <a:ext cx="2133600" cy="6635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rIns="0"/>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pPr eaLnBrk="0" hangingPunct="0">
              <a:spcBef>
                <a:spcPct val="20000"/>
              </a:spcBef>
              <a:buFont typeface="Arial" charset="0"/>
              <a:buNone/>
            </a:pPr>
            <a:r>
              <a:rPr lang="zh-CN" altLang="en-US" sz="3200">
                <a:solidFill>
                  <a:schemeClr val="bg1"/>
                </a:solidFill>
                <a:latin typeface="黑体" charset="0"/>
                <a:ea typeface="黑体" charset="0"/>
                <a:cs typeface="黑体" charset="0"/>
              </a:rPr>
              <a:t>令为</a:t>
            </a:r>
            <a:r>
              <a:rPr lang="en-US" altLang="zh-CN" sz="3200">
                <a:solidFill>
                  <a:schemeClr val="bg1"/>
                </a:solidFill>
                <a:latin typeface="黑体" charset="0"/>
                <a:ea typeface="黑体" charset="0"/>
                <a:cs typeface="黑体" charset="0"/>
              </a:rPr>
              <a:t>0</a:t>
            </a:r>
            <a:r>
              <a:rPr lang="zh-CN" altLang="en-US" sz="3200">
                <a:solidFill>
                  <a:schemeClr val="bg1"/>
                </a:solidFill>
                <a:latin typeface="黑体" charset="0"/>
                <a:ea typeface="黑体" charset="0"/>
                <a:cs typeface="黑体" charset="0"/>
              </a:rPr>
              <a:t>，得</a:t>
            </a:r>
          </a:p>
        </p:txBody>
      </p:sp>
      <p:graphicFrame>
        <p:nvGraphicFramePr>
          <p:cNvPr id="34824" name="对象 2"/>
          <p:cNvGraphicFramePr>
            <a:graphicFrameLocks noChangeAspect="1"/>
          </p:cNvGraphicFramePr>
          <p:nvPr/>
        </p:nvGraphicFramePr>
        <p:xfrm>
          <a:off x="609600" y="3657600"/>
          <a:ext cx="2514600" cy="1082675"/>
        </p:xfrm>
        <a:graphic>
          <a:graphicData uri="http://schemas.openxmlformats.org/presentationml/2006/ole">
            <mc:AlternateContent xmlns:mc="http://schemas.openxmlformats.org/markup-compatibility/2006">
              <mc:Choice xmlns:v="urn:schemas-microsoft-com:vml" Requires="v">
                <p:oleObj name="公式" r:id="rId5" imgW="914400" imgH="393700" progId="Equation.3">
                  <p:embed/>
                </p:oleObj>
              </mc:Choice>
              <mc:Fallback>
                <p:oleObj name="公式" r:id="rId5" imgW="914400" imgH="3937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600" y="3657600"/>
                        <a:ext cx="2514600" cy="1082675"/>
                      </a:xfrm>
                      <a:prstGeom prst="rect">
                        <a:avLst/>
                      </a:prstGeom>
                      <a:solidFill>
                        <a:srgbClr val="FDEADA"/>
                      </a:solidFill>
                      <a:ln>
                        <a:noFill/>
                      </a:ln>
                      <a:extLst>
                        <a:ext uri="{91240B29-F687-4f45-9708-019B960494DF}">
                          <a14:hiddenLine xmlns=""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4825" name="对象 1"/>
          <p:cNvGraphicFramePr>
            <a:graphicFrameLocks noChangeAspect="1"/>
          </p:cNvGraphicFramePr>
          <p:nvPr/>
        </p:nvGraphicFramePr>
        <p:xfrm>
          <a:off x="1371600" y="533400"/>
          <a:ext cx="2828925" cy="685800"/>
        </p:xfrm>
        <a:graphic>
          <a:graphicData uri="http://schemas.openxmlformats.org/presentationml/2006/ole">
            <mc:AlternateContent xmlns:mc="http://schemas.openxmlformats.org/markup-compatibility/2006">
              <mc:Choice xmlns:v="urn:schemas-microsoft-com:vml" Requires="v">
                <p:oleObj name="公式" r:id="rId7" imgW="838200" imgH="203200" progId="Equation.3">
                  <p:embed/>
                </p:oleObj>
              </mc:Choice>
              <mc:Fallback>
                <p:oleObj name="公式" r:id="rId7" imgW="838200" imgH="2032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71600" y="533400"/>
                        <a:ext cx="2828925" cy="685800"/>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对象 1"/>
          <p:cNvGraphicFramePr>
            <a:graphicFrameLocks noChangeAspect="1"/>
          </p:cNvGraphicFramePr>
          <p:nvPr/>
        </p:nvGraphicFramePr>
        <p:xfrm>
          <a:off x="4724400" y="1447800"/>
          <a:ext cx="3708400" cy="554038"/>
        </p:xfrm>
        <a:graphic>
          <a:graphicData uri="http://schemas.openxmlformats.org/presentationml/2006/ole">
            <mc:AlternateContent xmlns:mc="http://schemas.openxmlformats.org/markup-compatibility/2006">
              <mc:Choice xmlns:v="urn:schemas-microsoft-com:vml" Requires="v">
                <p:oleObj name="公式" r:id="rId9" imgW="1358900" imgH="203200" progId="Equation.3">
                  <p:embed/>
                </p:oleObj>
              </mc:Choice>
              <mc:Fallback>
                <p:oleObj name="公式" r:id="rId9" imgW="1358900" imgH="2032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24400" y="1447800"/>
                        <a:ext cx="3708400" cy="554038"/>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172419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animEffect transition="in" filter="blinds(horizontal)">
                                      <p:cBhvr>
                                        <p:cTn id="11" dur="500"/>
                                        <p:tgtEl>
                                          <p:spTgt spid="8">
                                            <p:txEl>
                                              <p:pRg st="0" end="0"/>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25603"/>
                                        </p:tgtEl>
                                        <p:attrNameLst>
                                          <p:attrName>style.visibility</p:attrName>
                                        </p:attrNameLst>
                                      </p:cBhvr>
                                      <p:to>
                                        <p:strVal val="visible"/>
                                      </p:to>
                                    </p:set>
                                    <p:animEffect transition="in" filter="blinds(horizontal)">
                                      <p:cBhvr>
                                        <p:cTn id="16" dur="500"/>
                                        <p:tgtEl>
                                          <p:spTgt spid="25603"/>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25604"/>
                                        </p:tgtEl>
                                        <p:attrNameLst>
                                          <p:attrName>style.visibility</p:attrName>
                                        </p:attrNameLst>
                                      </p:cBhvr>
                                      <p:to>
                                        <p:strVal val="visible"/>
                                      </p:to>
                                    </p:set>
                                    <p:animEffect transition="in" filter="blinds(horizontal)">
                                      <p:cBhvr>
                                        <p:cTn id="21" dur="500"/>
                                        <p:tgtEl>
                                          <p:spTgt spid="256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p:bldP spid="25604" grpId="0"/>
      <p:bldP spid="8"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
          <p:cNvSpPr>
            <a:spLocks noGrp="1"/>
          </p:cNvSpPr>
          <p:nvPr>
            <p:ph type="title"/>
          </p:nvPr>
        </p:nvSpPr>
        <p:spPr>
          <a:xfrm>
            <a:off x="457200" y="274638"/>
            <a:ext cx="8229600" cy="868362"/>
          </a:xfrm>
        </p:spPr>
        <p:txBody>
          <a:bodyPr/>
          <a:lstStyle/>
          <a:p>
            <a:r>
              <a:rPr lang="zh-CN" altLang="en-US" sz="4800">
                <a:latin typeface="Calibri" charset="0"/>
                <a:ea typeface="黑体" charset="0"/>
                <a:cs typeface="黑体" charset="0"/>
              </a:rPr>
              <a:t>制度（</a:t>
            </a:r>
            <a:r>
              <a:rPr lang="en-US" altLang="zh-CN" sz="4800">
                <a:latin typeface="Calibri" charset="0"/>
                <a:ea typeface="黑体" charset="0"/>
                <a:cs typeface="黑体" charset="0"/>
              </a:rPr>
              <a:t>Institution</a:t>
            </a:r>
            <a:r>
              <a:rPr lang="zh-CN" altLang="en-US" sz="4800">
                <a:latin typeface="Calibri" charset="0"/>
                <a:ea typeface="黑体" charset="0"/>
                <a:cs typeface="黑体" charset="0"/>
              </a:rPr>
              <a:t>）</a:t>
            </a:r>
          </a:p>
        </p:txBody>
      </p:sp>
      <p:sp>
        <p:nvSpPr>
          <p:cNvPr id="15362" name="内容占位符 2"/>
          <p:cNvSpPr>
            <a:spLocks noGrp="1"/>
          </p:cNvSpPr>
          <p:nvPr>
            <p:ph idx="1"/>
          </p:nvPr>
        </p:nvSpPr>
        <p:spPr>
          <a:xfrm>
            <a:off x="457200" y="1295400"/>
            <a:ext cx="8153400" cy="5181600"/>
          </a:xfrm>
        </p:spPr>
        <p:txBody>
          <a:bodyPr/>
          <a:lstStyle/>
          <a:p>
            <a:r>
              <a:rPr lang="zh-CN" altLang="en-US">
                <a:latin typeface="黑体" charset="0"/>
                <a:ea typeface="黑体" charset="0"/>
                <a:cs typeface="黑体" charset="0"/>
              </a:rPr>
              <a:t>为了某种社会目的，人们需要（或者认为需要）遵守的一套行为规范</a:t>
            </a:r>
            <a:endParaRPr lang="en-US" altLang="zh-CN">
              <a:latin typeface="黑体" charset="0"/>
              <a:ea typeface="黑体" charset="0"/>
              <a:cs typeface="黑体" charset="0"/>
            </a:endParaRPr>
          </a:p>
          <a:p>
            <a:pPr lvl="1"/>
            <a:r>
              <a:rPr lang="zh-CN" altLang="en-US">
                <a:latin typeface="黑体" charset="0"/>
                <a:ea typeface="黑体" charset="0"/>
                <a:cs typeface="黑体" charset="0"/>
              </a:rPr>
              <a:t>市场：</a:t>
            </a:r>
            <a:r>
              <a:rPr lang="en-US" altLang="zh-CN">
                <a:latin typeface="Calibri" charset="0"/>
                <a:ea typeface="黑体" charset="0"/>
                <a:cs typeface="黑体" charset="0"/>
              </a:rPr>
              <a:t>the institution of economy</a:t>
            </a:r>
          </a:p>
          <a:p>
            <a:pPr lvl="1"/>
            <a:r>
              <a:rPr lang="zh-CN" altLang="en-US">
                <a:latin typeface="黑体" charset="0"/>
                <a:ea typeface="黑体" charset="0"/>
                <a:cs typeface="黑体" charset="0"/>
              </a:rPr>
              <a:t>婚姻：</a:t>
            </a:r>
            <a:r>
              <a:rPr lang="en-US" altLang="zh-CN">
                <a:latin typeface="Calibri" charset="0"/>
                <a:ea typeface="黑体" charset="0"/>
                <a:cs typeface="黑体" charset="0"/>
              </a:rPr>
              <a:t>the institution of the family</a:t>
            </a:r>
          </a:p>
          <a:p>
            <a:pPr lvl="1"/>
            <a:r>
              <a:rPr lang="zh-CN" altLang="en-US">
                <a:latin typeface="黑体" charset="0"/>
                <a:ea typeface="黑体" charset="0"/>
                <a:cs typeface="黑体" charset="0"/>
              </a:rPr>
              <a:t>教育制度：</a:t>
            </a:r>
            <a:r>
              <a:rPr lang="en-US" altLang="zh-CN">
                <a:latin typeface="Calibri" charset="0"/>
                <a:ea typeface="黑体" charset="0"/>
                <a:cs typeface="黑体" charset="0"/>
              </a:rPr>
              <a:t>educational institution</a:t>
            </a:r>
          </a:p>
          <a:p>
            <a:pPr lvl="1"/>
            <a:r>
              <a:rPr lang="zh-CN" altLang="en-US">
                <a:latin typeface="黑体" charset="0"/>
                <a:ea typeface="黑体" charset="0"/>
                <a:cs typeface="黑体" charset="0"/>
              </a:rPr>
              <a:t>表决（</a:t>
            </a:r>
            <a:r>
              <a:rPr lang="en-US" altLang="zh-CN">
                <a:latin typeface="黑体" charset="0"/>
                <a:ea typeface="黑体" charset="0"/>
                <a:cs typeface="黑体" charset="0"/>
              </a:rPr>
              <a:t>voting</a:t>
            </a:r>
            <a:r>
              <a:rPr lang="zh-CN" altLang="en-US">
                <a:latin typeface="黑体" charset="0"/>
                <a:ea typeface="黑体" charset="0"/>
                <a:cs typeface="黑体" charset="0"/>
              </a:rPr>
              <a:t>）：</a:t>
            </a:r>
            <a:r>
              <a:rPr lang="en-US" altLang="zh-CN">
                <a:latin typeface="Calibri" charset="0"/>
                <a:ea typeface="黑体" charset="0"/>
                <a:cs typeface="黑体" charset="0"/>
              </a:rPr>
              <a:t>institution for group decision making</a:t>
            </a:r>
          </a:p>
          <a:p>
            <a:pPr lvl="1"/>
            <a:r>
              <a:rPr lang="zh-CN" altLang="en-US">
                <a:latin typeface="黑体" charset="0"/>
                <a:ea typeface="黑体" charset="0"/>
                <a:cs typeface="黑体" charset="0"/>
              </a:rPr>
              <a:t>产权（</a:t>
            </a:r>
            <a:r>
              <a:rPr lang="en-US" altLang="zh-CN">
                <a:latin typeface="Calibri" charset="0"/>
                <a:ea typeface="黑体" charset="0"/>
                <a:cs typeface="黑体" charset="0"/>
              </a:rPr>
              <a:t>property right</a:t>
            </a:r>
            <a:r>
              <a:rPr lang="zh-CN" altLang="en-US">
                <a:latin typeface="黑体" charset="0"/>
                <a:ea typeface="黑体" charset="0"/>
                <a:cs typeface="黑体" charset="0"/>
              </a:rPr>
              <a:t>）：</a:t>
            </a:r>
            <a:r>
              <a:rPr lang="en-US" altLang="zh-CN">
                <a:latin typeface="Calibri" charset="0"/>
                <a:ea typeface="黑体" charset="0"/>
                <a:cs typeface="黑体" charset="0"/>
              </a:rPr>
              <a:t>institution for resource allocation</a:t>
            </a:r>
          </a:p>
          <a:p>
            <a:pPr lvl="1"/>
            <a:r>
              <a:rPr lang="en-US" altLang="zh-CN">
                <a:latin typeface="Calibri" charset="0"/>
                <a:ea typeface="黑体" charset="0"/>
                <a:cs typeface="黑体" charset="0"/>
              </a:rPr>
              <a:t>…</a:t>
            </a:r>
          </a:p>
        </p:txBody>
      </p:sp>
      <p:sp>
        <p:nvSpPr>
          <p:cNvPr id="2" name="矩形 1"/>
          <p:cNvSpPr/>
          <p:nvPr/>
        </p:nvSpPr>
        <p:spPr>
          <a:xfrm>
            <a:off x="914400" y="5943600"/>
            <a:ext cx="7315200" cy="609600"/>
          </a:xfrm>
          <a:prstGeom prst="rect">
            <a:avLst/>
          </a:prstGeom>
          <a:solidFill>
            <a:srgbClr val="800000"/>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kumimoji="1" lang="zh-CN" altLang="en-US" sz="2800" dirty="0">
                <a:latin typeface="黑体"/>
                <a:ea typeface="黑体"/>
                <a:cs typeface="黑体"/>
              </a:rPr>
              <a:t>利益攸关方、责任、承诺；人们行为的聚合</a:t>
            </a:r>
          </a:p>
        </p:txBody>
      </p:sp>
    </p:spTree>
    <p:extLst>
      <p:ext uri="{BB962C8B-B14F-4D97-AF65-F5344CB8AC3E}">
        <p14:creationId xmlns:p14="http://schemas.microsoft.com/office/powerpoint/2010/main" val="29907320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标题 1"/>
          <p:cNvSpPr>
            <a:spLocks noGrp="1"/>
          </p:cNvSpPr>
          <p:nvPr>
            <p:ph type="title"/>
          </p:nvPr>
        </p:nvSpPr>
        <p:spPr>
          <a:xfrm>
            <a:off x="0" y="274638"/>
            <a:ext cx="9144000" cy="1143000"/>
          </a:xfrm>
        </p:spPr>
        <p:txBody>
          <a:bodyPr/>
          <a:lstStyle/>
          <a:p>
            <a:r>
              <a:rPr lang="zh-CN" altLang="en-US">
                <a:latin typeface="黑体" charset="0"/>
                <a:ea typeface="黑体" charset="0"/>
                <a:cs typeface="黑体" charset="0"/>
              </a:rPr>
              <a:t>赛马场的赔付率（无陪赚运行）</a:t>
            </a:r>
            <a:endParaRPr lang="zh-CN" altLang="en-US" baseline="-25000">
              <a:latin typeface="黑体" charset="0"/>
              <a:ea typeface="黑体" charset="0"/>
              <a:cs typeface="黑体" charset="0"/>
            </a:endParaRPr>
          </a:p>
        </p:txBody>
      </p:sp>
      <p:sp>
        <p:nvSpPr>
          <p:cNvPr id="26626" name="内容占位符 2"/>
          <p:cNvSpPr>
            <a:spLocks noGrp="1"/>
          </p:cNvSpPr>
          <p:nvPr>
            <p:ph idx="1"/>
          </p:nvPr>
        </p:nvSpPr>
        <p:spPr>
          <a:xfrm>
            <a:off x="457200" y="1600200"/>
            <a:ext cx="8229600" cy="4724400"/>
          </a:xfrm>
        </p:spPr>
        <p:txBody>
          <a:bodyPr/>
          <a:lstStyle/>
          <a:p>
            <a:pPr>
              <a:defRPr/>
            </a:pPr>
            <a:r>
              <a:rPr lang="zh-CN" altLang="en-US" dirty="0">
                <a:latin typeface="Calibri" charset="0"/>
                <a:ea typeface="黑体" charset="0"/>
                <a:cs typeface="黑体" charset="0"/>
              </a:rPr>
              <a:t>假设对数效用函数，有</a:t>
            </a:r>
            <a:r>
              <a:rPr lang="en-US" altLang="zh-CN" dirty="0">
                <a:latin typeface="Calibri" charset="0"/>
                <a:ea typeface="黑体" charset="0"/>
                <a:cs typeface="黑体" charset="0"/>
              </a:rPr>
              <a:t>N</a:t>
            </a:r>
            <a:r>
              <a:rPr lang="zh-CN" altLang="en-US" dirty="0">
                <a:latin typeface="Calibri" charset="0"/>
                <a:ea typeface="黑体" charset="0"/>
                <a:cs typeface="黑体" charset="0"/>
              </a:rPr>
              <a:t>个赌客（</a:t>
            </a:r>
            <a:r>
              <a:rPr lang="en-US" altLang="zh-CN" dirty="0">
                <a:latin typeface="Calibri" charset="0"/>
                <a:ea typeface="黑体" charset="0"/>
                <a:cs typeface="黑体" charset="0"/>
              </a:rPr>
              <a:t>1,2,…,N</a:t>
            </a:r>
            <a:r>
              <a:rPr lang="zh-CN" altLang="en-US" dirty="0">
                <a:latin typeface="Calibri" charset="0"/>
                <a:ea typeface="黑体" charset="0"/>
                <a:cs typeface="黑体" charset="0"/>
              </a:rPr>
              <a:t>）参与，有如下财富和信念参数，并按照各自的信念下注</a:t>
            </a:r>
            <a:endParaRPr lang="en-US" altLang="zh-CN" dirty="0">
              <a:latin typeface="Calibri" charset="0"/>
              <a:ea typeface="黑体" charset="0"/>
              <a:cs typeface="黑体" charset="0"/>
            </a:endParaRPr>
          </a:p>
          <a:p>
            <a:pPr lvl="1">
              <a:defRPr/>
            </a:pPr>
            <a:r>
              <a:rPr lang="en-US" altLang="zh-CN" dirty="0" err="1">
                <a:latin typeface="Calibri" charset="0"/>
                <a:ea typeface="黑体" charset="0"/>
                <a:cs typeface="黑体" charset="0"/>
              </a:rPr>
              <a:t>w</a:t>
            </a:r>
            <a:r>
              <a:rPr lang="en-US" altLang="zh-CN" baseline="-25000" dirty="0" err="1">
                <a:latin typeface="Calibri" charset="0"/>
                <a:ea typeface="黑体" charset="0"/>
                <a:cs typeface="黑体" charset="0"/>
              </a:rPr>
              <a:t>n</a:t>
            </a:r>
            <a:r>
              <a:rPr lang="zh-CN" altLang="en-US" dirty="0">
                <a:latin typeface="Calibri" charset="0"/>
                <a:ea typeface="黑体" charset="0"/>
                <a:cs typeface="黑体" charset="0"/>
              </a:rPr>
              <a:t>，</a:t>
            </a:r>
            <a:r>
              <a:rPr lang="en-US" altLang="zh-CN" dirty="0">
                <a:latin typeface="Calibri" charset="0"/>
                <a:ea typeface="黑体" charset="0"/>
                <a:cs typeface="黑体" charset="0"/>
              </a:rPr>
              <a:t>w=w</a:t>
            </a:r>
            <a:r>
              <a:rPr lang="en-US" altLang="zh-CN" baseline="-25000" dirty="0">
                <a:latin typeface="Calibri" charset="0"/>
                <a:ea typeface="黑体" charset="0"/>
                <a:cs typeface="黑体" charset="0"/>
              </a:rPr>
              <a:t>1</a:t>
            </a:r>
            <a:r>
              <a:rPr lang="en-US" altLang="zh-CN" dirty="0">
                <a:latin typeface="Calibri" charset="0"/>
                <a:ea typeface="黑体" charset="0"/>
                <a:cs typeface="黑体" charset="0"/>
              </a:rPr>
              <a:t>+w</a:t>
            </a:r>
            <a:r>
              <a:rPr lang="en-US" altLang="zh-CN" baseline="-25000" dirty="0">
                <a:latin typeface="Calibri" charset="0"/>
                <a:ea typeface="黑体" charset="0"/>
                <a:cs typeface="黑体" charset="0"/>
              </a:rPr>
              <a:t>2</a:t>
            </a:r>
            <a:r>
              <a:rPr lang="en-US" altLang="zh-CN" dirty="0">
                <a:latin typeface="Calibri" charset="0"/>
                <a:ea typeface="黑体" charset="0"/>
                <a:cs typeface="黑体" charset="0"/>
              </a:rPr>
              <a:t>+…+</a:t>
            </a:r>
            <a:r>
              <a:rPr lang="en-US" altLang="zh-CN" dirty="0" err="1">
                <a:latin typeface="Calibri" charset="0"/>
                <a:ea typeface="黑体" charset="0"/>
                <a:cs typeface="黑体" charset="0"/>
              </a:rPr>
              <a:t>w</a:t>
            </a:r>
            <a:r>
              <a:rPr lang="en-US" altLang="zh-CN" baseline="-25000" dirty="0" err="1">
                <a:latin typeface="Calibri" charset="0"/>
                <a:ea typeface="黑体" charset="0"/>
                <a:cs typeface="黑体" charset="0"/>
              </a:rPr>
              <a:t>N</a:t>
            </a:r>
            <a:endParaRPr lang="en-US" altLang="zh-CN" baseline="-25000" dirty="0">
              <a:latin typeface="Calibri" charset="0"/>
              <a:ea typeface="黑体" charset="0"/>
              <a:cs typeface="黑体" charset="0"/>
            </a:endParaRPr>
          </a:p>
          <a:p>
            <a:pPr lvl="1">
              <a:defRPr/>
            </a:pPr>
            <a:r>
              <a:rPr lang="en-US" altLang="zh-CN" dirty="0">
                <a:latin typeface="Calibri" charset="0"/>
                <a:ea typeface="黑体" charset="0"/>
                <a:cs typeface="黑体" charset="0"/>
              </a:rPr>
              <a:t>a</a:t>
            </a:r>
            <a:r>
              <a:rPr lang="en-US" altLang="zh-CN" baseline="-25000" dirty="0">
                <a:latin typeface="Calibri" charset="0"/>
                <a:ea typeface="黑体" charset="0"/>
                <a:cs typeface="黑体" charset="0"/>
              </a:rPr>
              <a:t>n</a:t>
            </a:r>
            <a:r>
              <a:rPr lang="zh-CN" altLang="en-US" dirty="0">
                <a:latin typeface="Calibri" charset="0"/>
                <a:ea typeface="黑体" charset="0"/>
                <a:cs typeface="黑体" charset="0"/>
              </a:rPr>
              <a:t>，</a:t>
            </a:r>
            <a:r>
              <a:rPr lang="en-US" altLang="zh-CN" dirty="0" err="1">
                <a:latin typeface="Calibri" charset="0"/>
                <a:ea typeface="黑体" charset="0"/>
                <a:cs typeface="黑体" charset="0"/>
              </a:rPr>
              <a:t>b</a:t>
            </a:r>
            <a:r>
              <a:rPr lang="en-US" altLang="zh-CN" baseline="-25000" dirty="0" err="1">
                <a:latin typeface="Calibri" charset="0"/>
                <a:ea typeface="黑体" charset="0"/>
                <a:cs typeface="黑体" charset="0"/>
              </a:rPr>
              <a:t>n</a:t>
            </a:r>
            <a:r>
              <a:rPr lang="zh-CN" altLang="en-US" dirty="0">
                <a:latin typeface="Calibri" charset="0"/>
                <a:ea typeface="黑体" charset="0"/>
                <a:cs typeface="黑体" charset="0"/>
              </a:rPr>
              <a:t>＝</a:t>
            </a:r>
            <a:r>
              <a:rPr lang="en-US" altLang="zh-CN" dirty="0">
                <a:latin typeface="Calibri" charset="0"/>
                <a:ea typeface="黑体" charset="0"/>
                <a:cs typeface="黑体" charset="0"/>
              </a:rPr>
              <a:t>1</a:t>
            </a:r>
            <a:r>
              <a:rPr lang="en-US" altLang="zh-CN" dirty="0">
                <a:latin typeface="+mn-ea"/>
                <a:cs typeface="黑体" charset="0"/>
              </a:rPr>
              <a:t>-</a:t>
            </a:r>
            <a:r>
              <a:rPr lang="en-US" altLang="zh-CN" dirty="0">
                <a:latin typeface="Calibri" charset="0"/>
                <a:ea typeface="黑体" charset="0"/>
                <a:cs typeface="黑体" charset="0"/>
              </a:rPr>
              <a:t>a</a:t>
            </a:r>
            <a:r>
              <a:rPr lang="en-US" altLang="zh-CN" baseline="-25000" dirty="0">
                <a:latin typeface="Calibri" charset="0"/>
                <a:ea typeface="黑体" charset="0"/>
                <a:cs typeface="黑体" charset="0"/>
              </a:rPr>
              <a:t>n</a:t>
            </a:r>
          </a:p>
          <a:p>
            <a:pPr>
              <a:defRPr/>
            </a:pPr>
            <a:r>
              <a:rPr lang="zh-CN" altLang="en-US" dirty="0">
                <a:latin typeface="Calibri" charset="0"/>
                <a:ea typeface="黑体" charset="0"/>
                <a:cs typeface="黑体" charset="0"/>
              </a:rPr>
              <a:t>设赛马场按照“无赔赚”运行，即无论哪匹马取胜，收到的所有赌注（</a:t>
            </a:r>
            <a:r>
              <a:rPr lang="en-US" altLang="zh-CN" dirty="0">
                <a:latin typeface="Calibri" charset="0"/>
                <a:ea typeface="黑体" charset="0"/>
                <a:cs typeface="黑体" charset="0"/>
              </a:rPr>
              <a:t>w</a:t>
            </a:r>
            <a:r>
              <a:rPr lang="zh-CN" altLang="en-US" dirty="0">
                <a:latin typeface="Calibri" charset="0"/>
                <a:ea typeface="黑体" charset="0"/>
                <a:cs typeface="黑体" charset="0"/>
              </a:rPr>
              <a:t>）都给出去</a:t>
            </a:r>
            <a:endParaRPr lang="en-US" altLang="zh-CN" dirty="0">
              <a:latin typeface="Calibri" charset="0"/>
              <a:ea typeface="黑体" charset="0"/>
              <a:cs typeface="黑体" charset="0"/>
            </a:endParaRPr>
          </a:p>
          <a:p>
            <a:pPr>
              <a:defRPr/>
            </a:pPr>
            <a:r>
              <a:rPr lang="zh-CN" altLang="en-US" dirty="0">
                <a:latin typeface="Calibri" charset="0"/>
                <a:ea typeface="黑体" charset="0"/>
                <a:cs typeface="黑体" charset="0"/>
              </a:rPr>
              <a:t>如何确定赔付率</a:t>
            </a:r>
            <a:r>
              <a:rPr lang="zh-CN" altLang="en-US" dirty="0">
                <a:latin typeface="黑体" charset="0"/>
                <a:ea typeface="黑体" charset="0"/>
                <a:cs typeface="黑体" charset="0"/>
              </a:rPr>
              <a:t>（</a:t>
            </a:r>
            <a:r>
              <a:rPr lang="en-US" altLang="zh-CN" dirty="0" err="1">
                <a:latin typeface="黑体" charset="0"/>
                <a:ea typeface="黑体" charset="0"/>
                <a:cs typeface="黑体" charset="0"/>
              </a:rPr>
              <a:t>o</a:t>
            </a:r>
            <a:r>
              <a:rPr lang="en-US" altLang="zh-CN" baseline="-25000" dirty="0" err="1">
                <a:latin typeface="黑体" charset="0"/>
                <a:ea typeface="黑体" charset="0"/>
                <a:cs typeface="黑体" charset="0"/>
              </a:rPr>
              <a:t>A</a:t>
            </a:r>
            <a:r>
              <a:rPr lang="zh-CN" altLang="en-US" dirty="0">
                <a:latin typeface="黑体" charset="0"/>
                <a:ea typeface="黑体" charset="0"/>
                <a:cs typeface="黑体" charset="0"/>
              </a:rPr>
              <a:t>和</a:t>
            </a:r>
            <a:r>
              <a:rPr lang="en-US" altLang="zh-CN" dirty="0" err="1">
                <a:latin typeface="黑体" charset="0"/>
                <a:ea typeface="黑体" charset="0"/>
                <a:cs typeface="黑体" charset="0"/>
              </a:rPr>
              <a:t>o</a:t>
            </a:r>
            <a:r>
              <a:rPr lang="en-US" altLang="zh-CN" baseline="-25000" dirty="0" err="1">
                <a:latin typeface="黑体" charset="0"/>
                <a:ea typeface="黑体" charset="0"/>
                <a:cs typeface="黑体" charset="0"/>
              </a:rPr>
              <a:t>B</a:t>
            </a:r>
            <a:r>
              <a:rPr lang="zh-CN" altLang="en-US" dirty="0">
                <a:latin typeface="黑体" charset="0"/>
                <a:ea typeface="黑体" charset="0"/>
                <a:cs typeface="黑体" charset="0"/>
              </a:rPr>
              <a:t>）？</a:t>
            </a:r>
            <a:endParaRPr lang="zh-CN" altLang="en-US" dirty="0">
              <a:latin typeface="Calibri" charset="0"/>
              <a:ea typeface="黑体" charset="0"/>
              <a:cs typeface="黑体" charset="0"/>
            </a:endParaRPr>
          </a:p>
        </p:txBody>
      </p:sp>
    </p:spTree>
    <p:extLst>
      <p:ext uri="{BB962C8B-B14F-4D97-AF65-F5344CB8AC3E}">
        <p14:creationId xmlns:p14="http://schemas.microsoft.com/office/powerpoint/2010/main" val="4025563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标题 1"/>
          <p:cNvSpPr>
            <a:spLocks noGrp="1"/>
          </p:cNvSpPr>
          <p:nvPr>
            <p:ph type="title"/>
          </p:nvPr>
        </p:nvSpPr>
        <p:spPr>
          <a:xfrm>
            <a:off x="228600" y="274638"/>
            <a:ext cx="8686800" cy="1143000"/>
          </a:xfrm>
        </p:spPr>
        <p:txBody>
          <a:bodyPr/>
          <a:lstStyle/>
          <a:p>
            <a:r>
              <a:rPr lang="zh-CN" altLang="en-US">
                <a:latin typeface="黑体" charset="0"/>
                <a:ea typeface="黑体" charset="0"/>
                <a:cs typeface="黑体" charset="0"/>
              </a:rPr>
              <a:t>赛马场：如何确定赔付率</a:t>
            </a:r>
            <a:r>
              <a:rPr lang="en-US" altLang="zh-CN">
                <a:latin typeface="黑体" charset="0"/>
                <a:ea typeface="黑体" charset="0"/>
                <a:cs typeface="黑体" charset="0"/>
              </a:rPr>
              <a:t>o</a:t>
            </a:r>
            <a:r>
              <a:rPr lang="en-US" altLang="zh-CN" baseline="-25000">
                <a:latin typeface="黑体" charset="0"/>
                <a:ea typeface="黑体" charset="0"/>
                <a:cs typeface="黑体" charset="0"/>
              </a:rPr>
              <a:t>A</a:t>
            </a:r>
            <a:r>
              <a:rPr lang="zh-CN" altLang="en-US">
                <a:latin typeface="黑体" charset="0"/>
                <a:ea typeface="黑体" charset="0"/>
                <a:cs typeface="黑体" charset="0"/>
              </a:rPr>
              <a:t>和</a:t>
            </a:r>
            <a:r>
              <a:rPr lang="en-US" altLang="zh-CN">
                <a:latin typeface="黑体" charset="0"/>
                <a:ea typeface="黑体" charset="0"/>
                <a:cs typeface="黑体" charset="0"/>
              </a:rPr>
              <a:t>o</a:t>
            </a:r>
            <a:r>
              <a:rPr lang="en-US" altLang="zh-CN" baseline="-25000">
                <a:latin typeface="黑体" charset="0"/>
                <a:ea typeface="黑体" charset="0"/>
                <a:cs typeface="黑体" charset="0"/>
              </a:rPr>
              <a:t>B</a:t>
            </a:r>
            <a:endParaRPr lang="zh-CN" altLang="en-US" baseline="-25000">
              <a:latin typeface="黑体" charset="0"/>
              <a:ea typeface="黑体" charset="0"/>
              <a:cs typeface="黑体" charset="0"/>
            </a:endParaRPr>
          </a:p>
        </p:txBody>
      </p:sp>
      <p:sp>
        <p:nvSpPr>
          <p:cNvPr id="38914" name="内容占位符 2"/>
          <p:cNvSpPr>
            <a:spLocks noGrp="1"/>
          </p:cNvSpPr>
          <p:nvPr>
            <p:ph idx="1"/>
          </p:nvPr>
        </p:nvSpPr>
        <p:spPr>
          <a:xfrm>
            <a:off x="457200" y="1447800"/>
            <a:ext cx="8229600" cy="1066800"/>
          </a:xfrm>
        </p:spPr>
        <p:txBody>
          <a:bodyPr/>
          <a:lstStyle/>
          <a:p>
            <a:r>
              <a:rPr lang="zh-CN" altLang="en-US">
                <a:latin typeface="Calibri" charset="0"/>
                <a:ea typeface="黑体" charset="0"/>
                <a:cs typeface="黑体" charset="0"/>
              </a:rPr>
              <a:t>马场总共收的钱数为</a:t>
            </a:r>
            <a:r>
              <a:rPr lang="en-US" altLang="zh-CN">
                <a:latin typeface="Calibri" charset="0"/>
                <a:ea typeface="黑体" charset="0"/>
                <a:cs typeface="黑体" charset="0"/>
              </a:rPr>
              <a:t>w</a:t>
            </a:r>
            <a:r>
              <a:rPr lang="zh-CN" altLang="en-US">
                <a:latin typeface="Calibri" charset="0"/>
                <a:ea typeface="黑体" charset="0"/>
                <a:cs typeface="黑体" charset="0"/>
              </a:rPr>
              <a:t>。其中在</a:t>
            </a:r>
            <a:r>
              <a:rPr lang="en-US" altLang="zh-CN">
                <a:latin typeface="Calibri" charset="0"/>
                <a:ea typeface="黑体" charset="0"/>
                <a:cs typeface="黑体" charset="0"/>
              </a:rPr>
              <a:t>A</a:t>
            </a:r>
            <a:r>
              <a:rPr lang="zh-CN" altLang="en-US">
                <a:latin typeface="Calibri" charset="0"/>
                <a:ea typeface="黑体" charset="0"/>
                <a:cs typeface="黑体" charset="0"/>
              </a:rPr>
              <a:t>和</a:t>
            </a:r>
            <a:r>
              <a:rPr lang="en-US" altLang="zh-CN">
                <a:latin typeface="Calibri" charset="0"/>
                <a:ea typeface="黑体" charset="0"/>
                <a:cs typeface="黑体" charset="0"/>
              </a:rPr>
              <a:t>B</a:t>
            </a:r>
            <a:r>
              <a:rPr lang="zh-CN" altLang="en-US">
                <a:latin typeface="Calibri" charset="0"/>
                <a:ea typeface="黑体" charset="0"/>
                <a:cs typeface="黑体" charset="0"/>
              </a:rPr>
              <a:t>上的投注量分别是</a:t>
            </a:r>
            <a:endParaRPr lang="en-US" altLang="zh-CN">
              <a:latin typeface="Calibri" charset="0"/>
              <a:ea typeface="黑体" charset="0"/>
              <a:cs typeface="黑体" charset="0"/>
            </a:endParaRPr>
          </a:p>
        </p:txBody>
      </p:sp>
      <p:graphicFrame>
        <p:nvGraphicFramePr>
          <p:cNvPr id="33796" name="对象 2"/>
          <p:cNvGraphicFramePr>
            <a:graphicFrameLocks noChangeAspect="1"/>
          </p:cNvGraphicFramePr>
          <p:nvPr/>
        </p:nvGraphicFramePr>
        <p:xfrm>
          <a:off x="914400" y="5105400"/>
          <a:ext cx="2609850" cy="1160463"/>
        </p:xfrm>
        <a:graphic>
          <a:graphicData uri="http://schemas.openxmlformats.org/presentationml/2006/ole">
            <mc:AlternateContent xmlns:mc="http://schemas.openxmlformats.org/markup-compatibility/2006">
              <mc:Choice xmlns:v="urn:schemas-microsoft-com:vml" Requires="v">
                <p:oleObj name="公式" r:id="rId3" imgW="901700" imgH="457200" progId="Equation.3">
                  <p:embed/>
                </p:oleObj>
              </mc:Choice>
              <mc:Fallback>
                <p:oleObj name="公式" r:id="rId3" imgW="901700" imgH="457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5105400"/>
                        <a:ext cx="2609850" cy="1160463"/>
                      </a:xfrm>
                      <a:prstGeom prst="rect">
                        <a:avLst/>
                      </a:prstGeom>
                      <a:solidFill>
                        <a:srgbClr val="EEECE1"/>
                      </a:solidFill>
                      <a:ln>
                        <a:noFill/>
                      </a:ln>
                      <a:extLst>
                        <a:ext uri="{91240B29-F687-4f45-9708-019B960494DF}">
                          <a14:hiddenLine xmlns="" xmlns:a14="http://schemas.microsoft.com/office/drawing/2010/main" w="9525">
                            <a:solidFill>
                              <a:srgbClr val="000000"/>
                            </a:solidFill>
                            <a:miter lim="800000"/>
                            <a:headEnd/>
                            <a:tailEnd/>
                          </a14:hiddenLine>
                        </a:ext>
                      </a:extLst>
                    </p:spPr>
                  </p:pic>
                </p:oleObj>
              </mc:Fallback>
            </mc:AlternateContent>
          </a:graphicData>
        </a:graphic>
      </p:graphicFrame>
      <p:sp>
        <p:nvSpPr>
          <p:cNvPr id="7" name="内容占位符 2"/>
          <p:cNvSpPr txBox="1">
            <a:spLocks/>
          </p:cNvSpPr>
          <p:nvPr/>
        </p:nvSpPr>
        <p:spPr bwMode="auto">
          <a:xfrm>
            <a:off x="457200" y="3886200"/>
            <a:ext cx="8077200" cy="1066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rIns="0"/>
          <a:lstStyle>
            <a:lvl1pPr marL="342900" indent="-342900">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pPr eaLnBrk="0" hangingPunct="0">
              <a:spcBef>
                <a:spcPct val="20000"/>
              </a:spcBef>
              <a:buFont typeface="Arial" charset="0"/>
              <a:buChar char="•"/>
            </a:pPr>
            <a:r>
              <a:rPr lang="zh-CN" altLang="en-US" sz="3200">
                <a:solidFill>
                  <a:schemeClr val="bg1"/>
                </a:solidFill>
                <a:latin typeface="Calibri" charset="0"/>
                <a:ea typeface="黑体" charset="0"/>
                <a:cs typeface="黑体" charset="0"/>
              </a:rPr>
              <a:t>如果</a:t>
            </a:r>
            <a:r>
              <a:rPr lang="en-US" altLang="zh-CN" sz="3200">
                <a:solidFill>
                  <a:schemeClr val="bg1"/>
                </a:solidFill>
                <a:latin typeface="Calibri" charset="0"/>
                <a:ea typeface="黑体" charset="0"/>
                <a:cs typeface="黑体" charset="0"/>
              </a:rPr>
              <a:t>A</a:t>
            </a:r>
            <a:r>
              <a:rPr lang="zh-CN" altLang="en-US" sz="3200">
                <a:solidFill>
                  <a:schemeClr val="bg1"/>
                </a:solidFill>
                <a:latin typeface="Calibri" charset="0"/>
                <a:ea typeface="黑体" charset="0"/>
                <a:cs typeface="黑体" charset="0"/>
              </a:rPr>
              <a:t>取胜，马场要把所有收的钱（</a:t>
            </a:r>
            <a:r>
              <a:rPr lang="en-US" altLang="zh-CN" sz="3200">
                <a:solidFill>
                  <a:schemeClr val="bg1"/>
                </a:solidFill>
                <a:latin typeface="Calibri" charset="0"/>
                <a:ea typeface="黑体" charset="0"/>
                <a:cs typeface="黑体" charset="0"/>
              </a:rPr>
              <a:t>w</a:t>
            </a:r>
            <a:r>
              <a:rPr lang="zh-CN" altLang="en-US" sz="3200">
                <a:solidFill>
                  <a:schemeClr val="bg1"/>
                </a:solidFill>
                <a:latin typeface="Calibri" charset="0"/>
                <a:ea typeface="黑体" charset="0"/>
                <a:cs typeface="黑体" charset="0"/>
              </a:rPr>
              <a:t>）按照一定的赔付率（</a:t>
            </a:r>
            <a:r>
              <a:rPr lang="en-US" altLang="zh-CN" sz="3200">
                <a:solidFill>
                  <a:schemeClr val="bg1"/>
                </a:solidFill>
                <a:latin typeface="Calibri" charset="0"/>
                <a:ea typeface="黑体" charset="0"/>
                <a:cs typeface="黑体" charset="0"/>
              </a:rPr>
              <a:t>O</a:t>
            </a:r>
            <a:r>
              <a:rPr lang="en-US" altLang="zh-CN" sz="3200" baseline="-25000">
                <a:solidFill>
                  <a:schemeClr val="bg1"/>
                </a:solidFill>
                <a:latin typeface="Calibri" charset="0"/>
                <a:ea typeface="黑体" charset="0"/>
                <a:cs typeface="黑体" charset="0"/>
              </a:rPr>
              <a:t>A</a:t>
            </a:r>
            <a:r>
              <a:rPr lang="zh-CN" altLang="en-US" sz="3200">
                <a:solidFill>
                  <a:schemeClr val="bg1"/>
                </a:solidFill>
                <a:latin typeface="Calibri" charset="0"/>
                <a:ea typeface="黑体" charset="0"/>
                <a:cs typeface="黑体" charset="0"/>
              </a:rPr>
              <a:t>）都给出去，即</a:t>
            </a:r>
            <a:endParaRPr lang="en-US" altLang="zh-CN" sz="3200">
              <a:solidFill>
                <a:schemeClr val="bg1"/>
              </a:solidFill>
              <a:latin typeface="Calibri" charset="0"/>
              <a:ea typeface="黑体" charset="0"/>
              <a:cs typeface="黑体" charset="0"/>
            </a:endParaRPr>
          </a:p>
        </p:txBody>
      </p:sp>
      <p:graphicFrame>
        <p:nvGraphicFramePr>
          <p:cNvPr id="38917" name="对象 2"/>
          <p:cNvGraphicFramePr>
            <a:graphicFrameLocks noChangeAspect="1"/>
          </p:cNvGraphicFramePr>
          <p:nvPr/>
        </p:nvGraphicFramePr>
        <p:xfrm>
          <a:off x="2133600" y="2590800"/>
          <a:ext cx="1600200" cy="1263650"/>
        </p:xfrm>
        <a:graphic>
          <a:graphicData uri="http://schemas.openxmlformats.org/presentationml/2006/ole">
            <mc:AlternateContent xmlns:mc="http://schemas.openxmlformats.org/markup-compatibility/2006">
              <mc:Choice xmlns:v="urn:schemas-microsoft-com:vml" Requires="v">
                <p:oleObj name="公式" r:id="rId5" imgW="508000" imgH="457200" progId="Equation.3">
                  <p:embed/>
                </p:oleObj>
              </mc:Choice>
              <mc:Fallback>
                <p:oleObj name="公式" r:id="rId5" imgW="508000" imgH="4572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33600" y="2590800"/>
                        <a:ext cx="1600200" cy="1263650"/>
                      </a:xfrm>
                      <a:prstGeom prst="rect">
                        <a:avLst/>
                      </a:prstGeom>
                      <a:solidFill>
                        <a:srgbClr val="EEECE1"/>
                      </a:solidFill>
                      <a:ln>
                        <a:noFill/>
                      </a:ln>
                      <a:extLst>
                        <a:ext uri="{91240B29-F687-4f45-9708-019B960494DF}">
                          <a14:hiddenLine xmlns=""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8918" name="对象 2"/>
          <p:cNvGraphicFramePr>
            <a:graphicFrameLocks noChangeAspect="1"/>
          </p:cNvGraphicFramePr>
          <p:nvPr/>
        </p:nvGraphicFramePr>
        <p:xfrm>
          <a:off x="5029200" y="2590800"/>
          <a:ext cx="1558925" cy="1263650"/>
        </p:xfrm>
        <a:graphic>
          <a:graphicData uri="http://schemas.openxmlformats.org/presentationml/2006/ole">
            <mc:AlternateContent xmlns:mc="http://schemas.openxmlformats.org/markup-compatibility/2006">
              <mc:Choice xmlns:v="urn:schemas-microsoft-com:vml" Requires="v">
                <p:oleObj name="公式" r:id="rId7" imgW="495300" imgH="457200" progId="Equation.3">
                  <p:embed/>
                </p:oleObj>
              </mc:Choice>
              <mc:Fallback>
                <p:oleObj name="公式" r:id="rId7" imgW="495300" imgH="4572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29200" y="2590800"/>
                        <a:ext cx="1558925" cy="1263650"/>
                      </a:xfrm>
                      <a:prstGeom prst="rect">
                        <a:avLst/>
                      </a:prstGeom>
                      <a:solidFill>
                        <a:srgbClr val="EEECE1"/>
                      </a:solidFill>
                      <a:ln>
                        <a:noFill/>
                      </a:ln>
                      <a:extLst>
                        <a:ext uri="{91240B29-F687-4f45-9708-019B960494DF}">
                          <a14:hiddenLine xmlns="" xmlns:a14="http://schemas.microsoft.com/office/drawing/2010/main" w="9525">
                            <a:solidFill>
                              <a:srgbClr val="000000"/>
                            </a:solidFill>
                            <a:miter lim="800000"/>
                            <a:headEnd/>
                            <a:tailEnd/>
                          </a14:hiddenLine>
                        </a:ext>
                      </a:extLst>
                    </p:spPr>
                  </p:pic>
                </p:oleObj>
              </mc:Fallback>
            </mc:AlternateContent>
          </a:graphicData>
        </a:graphic>
      </p:graphicFrame>
      <p:sp>
        <p:nvSpPr>
          <p:cNvPr id="3" name="文本框 2"/>
          <p:cNvSpPr txBox="1">
            <a:spLocks noChangeArrowheads="1"/>
          </p:cNvSpPr>
          <p:nvPr/>
        </p:nvSpPr>
        <p:spPr bwMode="auto">
          <a:xfrm>
            <a:off x="3962400" y="5105400"/>
            <a:ext cx="990600" cy="1077913"/>
          </a:xfrm>
          <a:prstGeom prst="rect">
            <a:avLst/>
          </a:prstGeom>
          <a:solidFill>
            <a:srgbClr val="FDEADA"/>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lang="zh-CN" altLang="en-US" sz="3200">
                <a:latin typeface="黑体" charset="0"/>
                <a:ea typeface="黑体" charset="0"/>
                <a:cs typeface="黑体" charset="0"/>
              </a:rPr>
              <a:t>类似地有</a:t>
            </a:r>
          </a:p>
        </p:txBody>
      </p:sp>
      <p:graphicFrame>
        <p:nvGraphicFramePr>
          <p:cNvPr id="12" name="对象 2"/>
          <p:cNvGraphicFramePr>
            <a:graphicFrameLocks noChangeAspect="1"/>
          </p:cNvGraphicFramePr>
          <p:nvPr/>
        </p:nvGraphicFramePr>
        <p:xfrm>
          <a:off x="5334000" y="5105400"/>
          <a:ext cx="2573338" cy="1160463"/>
        </p:xfrm>
        <a:graphic>
          <a:graphicData uri="http://schemas.openxmlformats.org/presentationml/2006/ole">
            <mc:AlternateContent xmlns:mc="http://schemas.openxmlformats.org/markup-compatibility/2006">
              <mc:Choice xmlns:v="urn:schemas-microsoft-com:vml" Requires="v">
                <p:oleObj name="公式" r:id="rId9" imgW="889000" imgH="457200" progId="Equation.3">
                  <p:embed/>
                </p:oleObj>
              </mc:Choice>
              <mc:Fallback>
                <p:oleObj name="公式" r:id="rId9" imgW="889000" imgH="4572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334000" y="5105400"/>
                        <a:ext cx="2573338" cy="1160463"/>
                      </a:xfrm>
                      <a:prstGeom prst="rect">
                        <a:avLst/>
                      </a:prstGeom>
                      <a:solidFill>
                        <a:srgbClr val="EEECE1"/>
                      </a:solidFill>
                      <a:ln>
                        <a:noFill/>
                      </a:ln>
                      <a:extLst>
                        <a:ext uri="{91240B29-F687-4f45-9708-019B960494DF}">
                          <a14:hiddenLine xmlns=""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1769411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379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标题 1"/>
          <p:cNvSpPr>
            <a:spLocks noGrp="1"/>
          </p:cNvSpPr>
          <p:nvPr>
            <p:ph type="title"/>
          </p:nvPr>
        </p:nvSpPr>
        <p:spPr>
          <a:xfrm>
            <a:off x="228600" y="274638"/>
            <a:ext cx="8686800" cy="1143000"/>
          </a:xfrm>
        </p:spPr>
        <p:txBody>
          <a:bodyPr/>
          <a:lstStyle/>
          <a:p>
            <a:r>
              <a:rPr lang="zh-CN" altLang="en-US">
                <a:latin typeface="黑体" charset="0"/>
                <a:ea typeface="黑体" charset="0"/>
                <a:cs typeface="黑体" charset="0"/>
              </a:rPr>
              <a:t>赔付率及其倒数</a:t>
            </a:r>
            <a:endParaRPr lang="zh-CN" altLang="en-US" baseline="-25000">
              <a:latin typeface="黑体" charset="0"/>
              <a:ea typeface="黑体" charset="0"/>
              <a:cs typeface="黑体" charset="0"/>
            </a:endParaRPr>
          </a:p>
        </p:txBody>
      </p:sp>
      <p:graphicFrame>
        <p:nvGraphicFramePr>
          <p:cNvPr id="40962" name="对象 1"/>
          <p:cNvGraphicFramePr>
            <a:graphicFrameLocks noChangeAspect="1"/>
          </p:cNvGraphicFramePr>
          <p:nvPr/>
        </p:nvGraphicFramePr>
        <p:xfrm>
          <a:off x="4487863" y="1447800"/>
          <a:ext cx="4129087" cy="2667000"/>
        </p:xfrm>
        <a:graphic>
          <a:graphicData uri="http://schemas.openxmlformats.org/presentationml/2006/ole">
            <mc:AlternateContent xmlns:mc="http://schemas.openxmlformats.org/markup-compatibility/2006">
              <mc:Choice xmlns:v="urn:schemas-microsoft-com:vml" Requires="v">
                <p:oleObj name="公式" r:id="rId3" imgW="1435100" imgH="927100" progId="Equation.3">
                  <p:embed/>
                </p:oleObj>
              </mc:Choice>
              <mc:Fallback>
                <p:oleObj name="公式" r:id="rId3" imgW="1435100" imgH="9271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87863" y="1447800"/>
                        <a:ext cx="4129087" cy="2667000"/>
                      </a:xfrm>
                      <a:prstGeom prst="rect">
                        <a:avLst/>
                      </a:prstGeom>
                      <a:solidFill>
                        <a:srgbClr val="EEECE1"/>
                      </a:solidFill>
                      <a:ln>
                        <a:noFill/>
                      </a:ln>
                      <a:extLst>
                        <a:ext uri="{91240B29-F687-4f45-9708-019B960494DF}">
                          <a14:hiddenLine xmlns=""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0963" name="对象 2"/>
          <p:cNvGraphicFramePr>
            <a:graphicFrameLocks noChangeAspect="1"/>
          </p:cNvGraphicFramePr>
          <p:nvPr/>
        </p:nvGraphicFramePr>
        <p:xfrm>
          <a:off x="369888" y="1454150"/>
          <a:ext cx="3652837" cy="2654300"/>
        </p:xfrm>
        <a:graphic>
          <a:graphicData uri="http://schemas.openxmlformats.org/presentationml/2006/ole">
            <mc:AlternateContent xmlns:mc="http://schemas.openxmlformats.org/markup-compatibility/2006">
              <mc:Choice xmlns:v="urn:schemas-microsoft-com:vml" Requires="v">
                <p:oleObj name="公式" r:id="rId5" imgW="1257300" imgH="1041400" progId="Equation.3">
                  <p:embed/>
                </p:oleObj>
              </mc:Choice>
              <mc:Fallback>
                <p:oleObj name="公式" r:id="rId5" imgW="1257300" imgH="10414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9888" y="1454150"/>
                        <a:ext cx="3652837" cy="2654300"/>
                      </a:xfrm>
                      <a:prstGeom prst="rect">
                        <a:avLst/>
                      </a:prstGeom>
                      <a:solidFill>
                        <a:srgbClr val="EEECE1"/>
                      </a:solidFill>
                      <a:ln>
                        <a:noFill/>
                      </a:ln>
                      <a:extLst>
                        <a:ext uri="{91240B29-F687-4f45-9708-019B960494DF}">
                          <a14:hiddenLine xmlns="" xmlns:a14="http://schemas.microsoft.com/office/drawing/2010/main" w="9525">
                            <a:solidFill>
                              <a:srgbClr val="000000"/>
                            </a:solidFill>
                            <a:miter lim="800000"/>
                            <a:headEnd/>
                            <a:tailEnd/>
                          </a14:hiddenLine>
                        </a:ext>
                      </a:extLst>
                    </p:spPr>
                  </p:pic>
                </p:oleObj>
              </mc:Fallback>
            </mc:AlternateContent>
          </a:graphicData>
        </a:graphic>
      </p:graphicFrame>
      <p:sp>
        <p:nvSpPr>
          <p:cNvPr id="40964" name="内容占位符 2"/>
          <p:cNvSpPr txBox="1">
            <a:spLocks/>
          </p:cNvSpPr>
          <p:nvPr/>
        </p:nvSpPr>
        <p:spPr bwMode="auto">
          <a:xfrm>
            <a:off x="381000" y="4191000"/>
            <a:ext cx="8382000" cy="2209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rIns="0"/>
          <a:lstStyle>
            <a:lvl1pPr marL="342900" indent="-342900">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pPr eaLnBrk="0" hangingPunct="0">
              <a:spcBef>
                <a:spcPct val="20000"/>
              </a:spcBef>
              <a:buFont typeface="Arial" charset="0"/>
              <a:buChar char="•"/>
            </a:pPr>
            <a:r>
              <a:rPr lang="zh-CN" altLang="en-US" sz="3200">
                <a:solidFill>
                  <a:schemeClr val="bg1"/>
                </a:solidFill>
                <a:latin typeface="黑体" charset="0"/>
                <a:ea typeface="黑体" charset="0"/>
                <a:cs typeface="黑体" charset="0"/>
              </a:rPr>
              <a:t>赔付率：赌场为赌客正确下注的一块钱需要支付的钱数</a:t>
            </a:r>
            <a:endParaRPr lang="en-US" altLang="zh-CN" sz="3200">
              <a:solidFill>
                <a:schemeClr val="bg1"/>
              </a:solidFill>
              <a:latin typeface="黑体" charset="0"/>
              <a:ea typeface="黑体" charset="0"/>
              <a:cs typeface="黑体" charset="0"/>
            </a:endParaRPr>
          </a:p>
          <a:p>
            <a:pPr eaLnBrk="0" hangingPunct="0">
              <a:spcBef>
                <a:spcPct val="20000"/>
              </a:spcBef>
              <a:buFont typeface="Arial" charset="0"/>
              <a:buChar char="•"/>
            </a:pPr>
            <a:r>
              <a:rPr lang="zh-CN" altLang="en-US" sz="3200">
                <a:solidFill>
                  <a:schemeClr val="bg1"/>
                </a:solidFill>
                <a:latin typeface="黑体" charset="0"/>
                <a:ea typeface="黑体" charset="0"/>
                <a:cs typeface="黑体" charset="0"/>
              </a:rPr>
              <a:t>赔付率的倒数相当于“单位价格”，即赌客为了得到一块钱回报需要正确下注的钱数</a:t>
            </a:r>
            <a:endParaRPr lang="en-US" altLang="zh-CN" sz="3200">
              <a:solidFill>
                <a:schemeClr val="bg1"/>
              </a:solidFill>
              <a:latin typeface="黑体" charset="0"/>
              <a:ea typeface="黑体" charset="0"/>
              <a:cs typeface="黑体" charset="0"/>
            </a:endParaRPr>
          </a:p>
        </p:txBody>
      </p:sp>
    </p:spTree>
    <p:extLst>
      <p:ext uri="{BB962C8B-B14F-4D97-AF65-F5344CB8AC3E}">
        <p14:creationId xmlns:p14="http://schemas.microsoft.com/office/powerpoint/2010/main" val="1705911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标题 1"/>
          <p:cNvSpPr>
            <a:spLocks noGrp="1"/>
          </p:cNvSpPr>
          <p:nvPr>
            <p:ph type="title"/>
          </p:nvPr>
        </p:nvSpPr>
        <p:spPr>
          <a:xfrm>
            <a:off x="457200" y="274638"/>
            <a:ext cx="8229600" cy="715962"/>
          </a:xfrm>
        </p:spPr>
        <p:txBody>
          <a:bodyPr/>
          <a:lstStyle/>
          <a:p>
            <a:r>
              <a:rPr lang="zh-CN" altLang="en-US">
                <a:latin typeface="黑体" charset="0"/>
                <a:ea typeface="黑体" charset="0"/>
                <a:cs typeface="黑体" charset="0"/>
              </a:rPr>
              <a:t>状态价格：群众信念的聚合</a:t>
            </a:r>
          </a:p>
        </p:txBody>
      </p:sp>
      <p:graphicFrame>
        <p:nvGraphicFramePr>
          <p:cNvPr id="43010" name="对象 4"/>
          <p:cNvGraphicFramePr>
            <a:graphicFrameLocks noChangeAspect="1"/>
          </p:cNvGraphicFramePr>
          <p:nvPr/>
        </p:nvGraphicFramePr>
        <p:xfrm>
          <a:off x="1905000" y="1219200"/>
          <a:ext cx="5181600" cy="2746375"/>
        </p:xfrm>
        <a:graphic>
          <a:graphicData uri="http://schemas.openxmlformats.org/presentationml/2006/ole">
            <mc:AlternateContent xmlns:mc="http://schemas.openxmlformats.org/markup-compatibility/2006">
              <mc:Choice xmlns:v="urn:schemas-microsoft-com:vml" Requires="v">
                <p:oleObj name="公式" r:id="rId3" imgW="1727200" imgH="927100" progId="Equation.3">
                  <p:embed/>
                </p:oleObj>
              </mc:Choice>
              <mc:Fallback>
                <p:oleObj name="公式" r:id="rId3" imgW="1727200" imgH="9271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1219200"/>
                        <a:ext cx="5181600" cy="2746375"/>
                      </a:xfrm>
                      <a:prstGeom prst="rect">
                        <a:avLst/>
                      </a:prstGeom>
                      <a:solidFill>
                        <a:srgbClr val="FDEADA"/>
                      </a:solidFill>
                      <a:ln>
                        <a:noFill/>
                      </a:ln>
                      <a:extLst>
                        <a:ext uri="{91240B29-F687-4f45-9708-019B960494DF}">
                          <a14:hiddenLine xmlns="" xmlns:a14="http://schemas.microsoft.com/office/drawing/2010/main" w="9525">
                            <a:solidFill>
                              <a:srgbClr val="000000"/>
                            </a:solidFill>
                            <a:miter lim="800000"/>
                            <a:headEnd/>
                            <a:tailEnd/>
                          </a14:hiddenLine>
                        </a:ext>
                      </a:extLst>
                    </p:spPr>
                  </p:pic>
                </p:oleObj>
              </mc:Fallback>
            </mc:AlternateContent>
          </a:graphicData>
        </a:graphic>
      </p:graphicFrame>
      <p:sp>
        <p:nvSpPr>
          <p:cNvPr id="28677" name="内容占位符 2"/>
          <p:cNvSpPr txBox="1">
            <a:spLocks/>
          </p:cNvSpPr>
          <p:nvPr/>
        </p:nvSpPr>
        <p:spPr bwMode="auto">
          <a:xfrm>
            <a:off x="228600" y="4114800"/>
            <a:ext cx="8763000" cy="2438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rIns="0"/>
          <a:lstStyle>
            <a:lvl1pPr marL="342900" indent="-342900">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pPr eaLnBrk="0" hangingPunct="0">
              <a:spcBef>
                <a:spcPct val="20000"/>
              </a:spcBef>
              <a:buFont typeface="Arial" charset="0"/>
              <a:buChar char="•"/>
            </a:pPr>
            <a:r>
              <a:rPr lang="zh-CN" altLang="en-US" sz="3200">
                <a:solidFill>
                  <a:schemeClr val="bg1"/>
                </a:solidFill>
                <a:latin typeface="黑体" charset="0"/>
                <a:ea typeface="黑体" charset="0"/>
                <a:cs typeface="黑体" charset="0"/>
              </a:rPr>
              <a:t>状态价格（单位价格）：赔付率的倒数</a:t>
            </a:r>
            <a:endParaRPr lang="en-US" altLang="zh-CN" sz="3200">
              <a:solidFill>
                <a:schemeClr val="bg1"/>
              </a:solidFill>
              <a:latin typeface="黑体" charset="0"/>
              <a:ea typeface="黑体" charset="0"/>
              <a:cs typeface="黑体" charset="0"/>
            </a:endParaRPr>
          </a:p>
          <a:p>
            <a:pPr lvl="1" eaLnBrk="0" hangingPunct="0">
              <a:spcBef>
                <a:spcPct val="20000"/>
              </a:spcBef>
              <a:buFont typeface="Arial" charset="0"/>
              <a:buChar char="–"/>
            </a:pPr>
            <a:r>
              <a:rPr lang="zh-CN" altLang="en-US" sz="2800">
                <a:solidFill>
                  <a:schemeClr val="bg1"/>
                </a:solidFill>
                <a:latin typeface="黑体" charset="0"/>
                <a:ea typeface="黑体" charset="0"/>
                <a:cs typeface="黑体" charset="0"/>
              </a:rPr>
              <a:t>体现群体对一个选项的信念的</a:t>
            </a:r>
            <a:r>
              <a:rPr lang="zh-CN" altLang="en-US" sz="2800">
                <a:solidFill>
                  <a:srgbClr val="FFFF99"/>
                </a:solidFill>
                <a:latin typeface="黑体" charset="0"/>
                <a:ea typeface="黑体" charset="0"/>
                <a:cs typeface="黑体" charset="0"/>
              </a:rPr>
              <a:t>聚合</a:t>
            </a:r>
            <a:r>
              <a:rPr lang="zh-CN" altLang="en-US" sz="2800">
                <a:solidFill>
                  <a:schemeClr val="bg1"/>
                </a:solidFill>
                <a:latin typeface="黑体" charset="0"/>
                <a:ea typeface="黑体" charset="0"/>
                <a:cs typeface="黑体" charset="0"/>
              </a:rPr>
              <a:t>，即对每人信念（</a:t>
            </a:r>
            <a:r>
              <a:rPr lang="en-US" altLang="zh-CN" sz="2800">
                <a:solidFill>
                  <a:schemeClr val="bg1"/>
                </a:solidFill>
                <a:latin typeface="黑体" charset="0"/>
                <a:ea typeface="黑体" charset="0"/>
                <a:cs typeface="黑体" charset="0"/>
              </a:rPr>
              <a:t>a</a:t>
            </a:r>
            <a:r>
              <a:rPr lang="zh-CN" altLang="en-US" sz="2800">
                <a:solidFill>
                  <a:schemeClr val="bg1"/>
                </a:solidFill>
                <a:latin typeface="黑体" charset="0"/>
                <a:ea typeface="黑体" charset="0"/>
                <a:cs typeface="黑体" charset="0"/>
              </a:rPr>
              <a:t>）的“加权平均”，这个“权”就是一个人的财富在总财富量中的占比（越大，其信念对状态价格的影响就越大）</a:t>
            </a:r>
          </a:p>
        </p:txBody>
      </p:sp>
      <p:sp>
        <p:nvSpPr>
          <p:cNvPr id="8" name="椭圆 7"/>
          <p:cNvSpPr/>
          <p:nvPr/>
        </p:nvSpPr>
        <p:spPr>
          <a:xfrm>
            <a:off x="2819400" y="1295400"/>
            <a:ext cx="685800" cy="1219200"/>
          </a:xfrm>
          <a:prstGeom prst="ellipse">
            <a:avLst/>
          </a:prstGeom>
          <a:noFill/>
          <a:ln w="38100" cmpd="sng">
            <a:solidFill>
              <a:schemeClr val="accent2"/>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kumimoji="1" lang="zh-CN" altLang="en-US"/>
          </a:p>
        </p:txBody>
      </p:sp>
    </p:spTree>
    <p:extLst>
      <p:ext uri="{BB962C8B-B14F-4D97-AF65-F5344CB8AC3E}">
        <p14:creationId xmlns:p14="http://schemas.microsoft.com/office/powerpoint/2010/main" val="40650795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8677"/>
                                        </p:tgtEl>
                                        <p:attrNameLst>
                                          <p:attrName>style.visibility</p:attrName>
                                        </p:attrNameLst>
                                      </p:cBhvr>
                                      <p:to>
                                        <p:strVal val="visible"/>
                                      </p:to>
                                    </p:set>
                                    <p:animEffect transition="in" filter="blinds(horizontal)">
                                      <p:cBhvr>
                                        <p:cTn id="7" dur="500"/>
                                        <p:tgtEl>
                                          <p:spTgt spid="2867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7" grpId="0"/>
      <p:bldP spid="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标题 1"/>
          <p:cNvSpPr>
            <a:spLocks noGrp="1"/>
          </p:cNvSpPr>
          <p:nvPr>
            <p:ph type="title"/>
          </p:nvPr>
        </p:nvSpPr>
        <p:spPr/>
        <p:txBody>
          <a:bodyPr/>
          <a:lstStyle/>
          <a:p>
            <a:r>
              <a:rPr lang="zh-CN" altLang="en-US">
                <a:latin typeface="黑体" charset="0"/>
                <a:ea typeface="黑体" charset="0"/>
                <a:cs typeface="黑体" charset="0"/>
              </a:rPr>
              <a:t>谁的下注策略肯定不亏本？</a:t>
            </a:r>
          </a:p>
        </p:txBody>
      </p:sp>
      <p:sp>
        <p:nvSpPr>
          <p:cNvPr id="45058" name="内容占位符 2"/>
          <p:cNvSpPr>
            <a:spLocks noGrp="1"/>
          </p:cNvSpPr>
          <p:nvPr>
            <p:ph idx="1"/>
          </p:nvPr>
        </p:nvSpPr>
        <p:spPr>
          <a:xfrm>
            <a:off x="457200" y="1600200"/>
            <a:ext cx="8305800" cy="1676400"/>
          </a:xfrm>
        </p:spPr>
        <p:txBody>
          <a:bodyPr/>
          <a:lstStyle/>
          <a:p>
            <a:r>
              <a:rPr lang="zh-CN" altLang="en-US">
                <a:latin typeface="Calibri" charset="0"/>
                <a:ea typeface="黑体" charset="0"/>
                <a:cs typeface="黑体" charset="0"/>
              </a:rPr>
              <a:t>若大家都按信念下注，且赌场按上述方式计算赔付率，一个人有没有可能，无论哪匹马赢，都拿回自己下注的财富？</a:t>
            </a:r>
            <a:endParaRPr lang="en-US" altLang="zh-CN">
              <a:latin typeface="Calibri" charset="0"/>
              <a:ea typeface="黑体" charset="0"/>
              <a:cs typeface="黑体" charset="0"/>
            </a:endParaRPr>
          </a:p>
        </p:txBody>
      </p:sp>
      <p:sp>
        <p:nvSpPr>
          <p:cNvPr id="29699" name="内容占位符 2"/>
          <p:cNvSpPr txBox="1">
            <a:spLocks/>
          </p:cNvSpPr>
          <p:nvPr/>
        </p:nvSpPr>
        <p:spPr bwMode="auto">
          <a:xfrm>
            <a:off x="457200" y="3200400"/>
            <a:ext cx="8229600" cy="1676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rIns="0"/>
          <a:lstStyle>
            <a:lvl1pPr marL="342900" indent="-342900">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pPr eaLnBrk="0" hangingPunct="0">
              <a:spcBef>
                <a:spcPct val="20000"/>
              </a:spcBef>
              <a:buFont typeface="Arial" charset="0"/>
              <a:buChar char="•"/>
              <a:defRPr/>
            </a:pPr>
            <a:r>
              <a:rPr lang="zh-CN" altLang="en-US" sz="3200" dirty="0">
                <a:solidFill>
                  <a:schemeClr val="bg1"/>
                </a:solidFill>
                <a:latin typeface="+mn-lt"/>
                <a:ea typeface="黑体"/>
                <a:cs typeface="黑体"/>
              </a:rPr>
              <a:t>答案：可能，若她对</a:t>
            </a:r>
            <a:r>
              <a:rPr lang="en-US" altLang="zh-CN" sz="3200" dirty="0">
                <a:solidFill>
                  <a:schemeClr val="bg1"/>
                </a:solidFill>
                <a:latin typeface="+mn-lt"/>
                <a:ea typeface="黑体"/>
                <a:cs typeface="黑体"/>
              </a:rPr>
              <a:t>A</a:t>
            </a:r>
            <a:r>
              <a:rPr lang="zh-CN" altLang="en-US" sz="3200" dirty="0">
                <a:solidFill>
                  <a:schemeClr val="bg1"/>
                </a:solidFill>
                <a:latin typeface="+mn-lt"/>
                <a:ea typeface="黑体"/>
                <a:cs typeface="黑体"/>
              </a:rPr>
              <a:t>的信念是</a:t>
            </a:r>
            <a:r>
              <a:rPr lang="en-US" altLang="zh-CN" sz="3200" dirty="0" err="1">
                <a:solidFill>
                  <a:schemeClr val="bg1"/>
                </a:solidFill>
                <a:latin typeface="+mn-lt"/>
                <a:ea typeface="黑体"/>
                <a:cs typeface="黑体"/>
              </a:rPr>
              <a:t>ρ</a:t>
            </a:r>
            <a:r>
              <a:rPr lang="en-US" altLang="zh-CN" sz="3200" baseline="-25000" dirty="0" err="1">
                <a:solidFill>
                  <a:schemeClr val="bg1"/>
                </a:solidFill>
                <a:latin typeface="+mn-lt"/>
                <a:ea typeface="黑体"/>
                <a:cs typeface="黑体"/>
              </a:rPr>
              <a:t>A</a:t>
            </a:r>
            <a:r>
              <a:rPr lang="zh-CN" altLang="en-US" sz="3200" dirty="0">
                <a:solidFill>
                  <a:schemeClr val="bg1"/>
                </a:solidFill>
                <a:latin typeface="+mn-lt"/>
                <a:ea typeface="黑体"/>
                <a:cs typeface="黑体"/>
              </a:rPr>
              <a:t>，对</a:t>
            </a:r>
            <a:r>
              <a:rPr lang="en-US" altLang="zh-CN" sz="3200" dirty="0">
                <a:solidFill>
                  <a:schemeClr val="bg1"/>
                </a:solidFill>
                <a:latin typeface="+mn-lt"/>
                <a:ea typeface="黑体"/>
                <a:cs typeface="黑体"/>
              </a:rPr>
              <a:t>B</a:t>
            </a:r>
            <a:r>
              <a:rPr lang="zh-CN" altLang="en-US" sz="3200" dirty="0">
                <a:solidFill>
                  <a:schemeClr val="bg1"/>
                </a:solidFill>
                <a:latin typeface="+mn-lt"/>
                <a:ea typeface="黑体"/>
                <a:cs typeface="黑体"/>
              </a:rPr>
              <a:t>的信念是</a:t>
            </a:r>
            <a:r>
              <a:rPr lang="en-US" altLang="zh-CN" sz="3200" dirty="0" err="1">
                <a:solidFill>
                  <a:schemeClr val="bg1"/>
                </a:solidFill>
                <a:latin typeface="+mn-lt"/>
                <a:ea typeface="黑体"/>
                <a:cs typeface="黑体"/>
              </a:rPr>
              <a:t>ρ</a:t>
            </a:r>
            <a:r>
              <a:rPr lang="en-US" altLang="zh-CN" sz="3200" baseline="-25000" dirty="0" err="1">
                <a:solidFill>
                  <a:schemeClr val="bg1"/>
                </a:solidFill>
                <a:latin typeface="+mn-lt"/>
                <a:ea typeface="黑体"/>
                <a:cs typeface="黑体"/>
              </a:rPr>
              <a:t>B</a:t>
            </a:r>
            <a:r>
              <a:rPr lang="en-US" altLang="zh-CN" sz="3200" dirty="0">
                <a:solidFill>
                  <a:schemeClr val="bg1"/>
                </a:solidFill>
                <a:latin typeface="+mn-lt"/>
                <a:ea typeface="黑体"/>
                <a:cs typeface="黑体"/>
              </a:rPr>
              <a:t> </a:t>
            </a:r>
            <a:r>
              <a:rPr lang="zh-CN" altLang="en-US" sz="3200" dirty="0">
                <a:solidFill>
                  <a:schemeClr val="bg1"/>
                </a:solidFill>
                <a:latin typeface="+mn-lt"/>
                <a:ea typeface="黑体"/>
                <a:cs typeface="黑体"/>
              </a:rPr>
              <a:t>。</a:t>
            </a:r>
            <a:endParaRPr lang="en-US" altLang="zh-CN" sz="3200" dirty="0">
              <a:solidFill>
                <a:schemeClr val="bg1"/>
              </a:solidFill>
              <a:latin typeface="+mn-lt"/>
              <a:ea typeface="黑体"/>
              <a:cs typeface="黑体"/>
            </a:endParaRPr>
          </a:p>
          <a:p>
            <a:pPr lvl="1" eaLnBrk="0" hangingPunct="0">
              <a:spcBef>
                <a:spcPct val="20000"/>
              </a:spcBef>
              <a:buFont typeface="Arial" charset="0"/>
              <a:buChar char="•"/>
              <a:defRPr/>
            </a:pPr>
            <a:r>
              <a:rPr lang="zh-CN" altLang="en-US" sz="2800" dirty="0">
                <a:solidFill>
                  <a:schemeClr val="bg1"/>
                </a:solidFill>
                <a:latin typeface="+mn-lt"/>
                <a:ea typeface="黑体"/>
                <a:cs typeface="黑体"/>
              </a:rPr>
              <a:t>例如，</a:t>
            </a:r>
            <a:r>
              <a:rPr lang="en-US" altLang="zh-CN" sz="2800" dirty="0">
                <a:solidFill>
                  <a:schemeClr val="bg1"/>
                </a:solidFill>
                <a:latin typeface="+mn-lt"/>
                <a:ea typeface="黑体"/>
                <a:cs typeface="黑体"/>
              </a:rPr>
              <a:t>A</a:t>
            </a:r>
            <a:r>
              <a:rPr lang="zh-CN" altLang="en-US" sz="2800" dirty="0">
                <a:solidFill>
                  <a:schemeClr val="bg1"/>
                </a:solidFill>
                <a:latin typeface="+mn-lt"/>
                <a:ea typeface="黑体"/>
                <a:cs typeface="黑体"/>
              </a:rPr>
              <a:t>若赢，她就得到（</a:t>
            </a:r>
            <a:r>
              <a:rPr lang="en-US" altLang="zh-CN" sz="2800" dirty="0" err="1">
                <a:solidFill>
                  <a:schemeClr val="bg1"/>
                </a:solidFill>
                <a:ea typeface="黑体"/>
                <a:cs typeface="黑体"/>
              </a:rPr>
              <a:t>w</a:t>
            </a:r>
            <a:r>
              <a:rPr lang="en-US" altLang="zh-CN" sz="2800" baseline="-25000" dirty="0" err="1">
                <a:solidFill>
                  <a:schemeClr val="bg1"/>
                </a:solidFill>
                <a:ea typeface="黑体"/>
                <a:cs typeface="黑体"/>
              </a:rPr>
              <a:t>n</a:t>
            </a:r>
            <a:r>
              <a:rPr lang="en-US" altLang="zh-CN" sz="2800" dirty="0" err="1">
                <a:solidFill>
                  <a:schemeClr val="bg1"/>
                </a:solidFill>
                <a:ea typeface="黑体"/>
                <a:cs typeface="黑体"/>
              </a:rPr>
              <a:t>ρ</a:t>
            </a:r>
            <a:r>
              <a:rPr lang="en-US" altLang="zh-CN" sz="2800" baseline="-25000" dirty="0" err="1">
                <a:solidFill>
                  <a:schemeClr val="bg1"/>
                </a:solidFill>
                <a:ea typeface="黑体"/>
                <a:cs typeface="黑体"/>
              </a:rPr>
              <a:t>A</a:t>
            </a:r>
            <a:r>
              <a:rPr lang="zh-CN" altLang="en-US" sz="2800" dirty="0">
                <a:solidFill>
                  <a:schemeClr val="bg1"/>
                </a:solidFill>
                <a:ea typeface="黑体"/>
                <a:cs typeface="黑体"/>
              </a:rPr>
              <a:t>）</a:t>
            </a:r>
            <a:r>
              <a:rPr lang="en-US" altLang="zh-CN" sz="2800" dirty="0" err="1">
                <a:solidFill>
                  <a:schemeClr val="bg1"/>
                </a:solidFill>
                <a:ea typeface="黑体"/>
                <a:cs typeface="黑体"/>
              </a:rPr>
              <a:t>o</a:t>
            </a:r>
            <a:r>
              <a:rPr lang="en-US" altLang="zh-CN" sz="2800" baseline="-25000" dirty="0" err="1">
                <a:solidFill>
                  <a:schemeClr val="bg1"/>
                </a:solidFill>
                <a:ea typeface="黑体"/>
                <a:cs typeface="黑体"/>
              </a:rPr>
              <a:t>A</a:t>
            </a:r>
            <a:r>
              <a:rPr lang="en-US" altLang="zh-CN" sz="2800" dirty="0">
                <a:solidFill>
                  <a:schemeClr val="bg1"/>
                </a:solidFill>
                <a:ea typeface="黑体"/>
                <a:cs typeface="黑体"/>
              </a:rPr>
              <a:t>= </a:t>
            </a:r>
            <a:r>
              <a:rPr lang="en-US" altLang="zh-CN" sz="2800" dirty="0" err="1">
                <a:solidFill>
                  <a:schemeClr val="bg1"/>
                </a:solidFill>
                <a:ea typeface="黑体"/>
                <a:cs typeface="黑体"/>
              </a:rPr>
              <a:t>w</a:t>
            </a:r>
            <a:r>
              <a:rPr lang="en-US" altLang="zh-CN" sz="2800" baseline="-25000" dirty="0" err="1">
                <a:solidFill>
                  <a:schemeClr val="bg1"/>
                </a:solidFill>
                <a:ea typeface="黑体"/>
                <a:cs typeface="黑体"/>
              </a:rPr>
              <a:t>n</a:t>
            </a:r>
            <a:endParaRPr lang="en-US" altLang="zh-CN" sz="2800" baseline="-25000" dirty="0">
              <a:solidFill>
                <a:schemeClr val="bg1"/>
              </a:solidFill>
              <a:latin typeface="+mn-lt"/>
              <a:ea typeface="黑体"/>
              <a:cs typeface="黑体"/>
            </a:endParaRPr>
          </a:p>
        </p:txBody>
      </p:sp>
      <p:sp>
        <p:nvSpPr>
          <p:cNvPr id="29700" name="文本框 5"/>
          <p:cNvSpPr txBox="1">
            <a:spLocks noChangeArrowheads="1"/>
          </p:cNvSpPr>
          <p:nvPr/>
        </p:nvSpPr>
        <p:spPr bwMode="auto">
          <a:xfrm>
            <a:off x="838200" y="5105400"/>
            <a:ext cx="7696200" cy="10779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lang="zh-CN" altLang="en-US" sz="3200">
                <a:solidFill>
                  <a:srgbClr val="FFFF99"/>
                </a:solidFill>
                <a:latin typeface="黑体" charset="0"/>
                <a:ea typeface="黑体" charset="0"/>
                <a:cs typeface="黑体" charset="0"/>
              </a:rPr>
              <a:t>如果你的智慧与“群众智慧”一致，则不会吃亏</a:t>
            </a:r>
            <a:r>
              <a:rPr lang="en-US" altLang="zh-CN" sz="3200">
                <a:solidFill>
                  <a:srgbClr val="FFFF99"/>
                </a:solidFill>
              </a:rPr>
              <a:t> !</a:t>
            </a:r>
            <a:r>
              <a:rPr lang="zh-CN" altLang="en-US" sz="3200">
                <a:solidFill>
                  <a:srgbClr val="FFFF99"/>
                </a:solidFill>
              </a:rPr>
              <a:t>（总是保本）</a:t>
            </a:r>
          </a:p>
        </p:txBody>
      </p:sp>
    </p:spTree>
    <p:extLst>
      <p:ext uri="{BB962C8B-B14F-4D97-AF65-F5344CB8AC3E}">
        <p14:creationId xmlns:p14="http://schemas.microsoft.com/office/powerpoint/2010/main" val="12642061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9699">
                                            <p:txEl>
                                              <p:pRg st="0" end="0"/>
                                            </p:txEl>
                                          </p:spTgt>
                                        </p:tgtEl>
                                        <p:attrNameLst>
                                          <p:attrName>style.visibility</p:attrName>
                                        </p:attrNameLst>
                                      </p:cBhvr>
                                      <p:to>
                                        <p:strVal val="visible"/>
                                      </p:to>
                                    </p:set>
                                    <p:animEffect transition="in" filter="blinds(horizontal)">
                                      <p:cBhvr>
                                        <p:cTn id="7" dur="500"/>
                                        <p:tgtEl>
                                          <p:spTgt spid="2969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9699">
                                            <p:txEl>
                                              <p:pRg st="1" end="1"/>
                                            </p:txEl>
                                          </p:spTgt>
                                        </p:tgtEl>
                                        <p:attrNameLst>
                                          <p:attrName>style.visibility</p:attrName>
                                        </p:attrNameLst>
                                      </p:cBhvr>
                                      <p:to>
                                        <p:strVal val="visible"/>
                                      </p:to>
                                    </p:set>
                                    <p:animEffect transition="in" filter="blinds(horizontal)">
                                      <p:cBhvr>
                                        <p:cTn id="12" dur="500"/>
                                        <p:tgtEl>
                                          <p:spTgt spid="2969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9700"/>
                                        </p:tgtEl>
                                        <p:attrNameLst>
                                          <p:attrName>style.visibility</p:attrName>
                                        </p:attrNameLst>
                                      </p:cBhvr>
                                      <p:to>
                                        <p:strVal val="visible"/>
                                      </p:to>
                                    </p:set>
                                    <p:animEffect transition="in" filter="blinds(horizontal)">
                                      <p:cBhvr>
                                        <p:cTn id="17" dur="500"/>
                                        <p:tgtEl>
                                          <p:spTgt spid="297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标题 1"/>
          <p:cNvSpPr>
            <a:spLocks noGrp="1"/>
          </p:cNvSpPr>
          <p:nvPr>
            <p:ph type="title"/>
          </p:nvPr>
        </p:nvSpPr>
        <p:spPr>
          <a:xfrm>
            <a:off x="457200" y="274638"/>
            <a:ext cx="8229600" cy="868362"/>
          </a:xfrm>
        </p:spPr>
        <p:txBody>
          <a:bodyPr/>
          <a:lstStyle/>
          <a:p>
            <a:r>
              <a:rPr lang="zh-CN" altLang="en-US">
                <a:latin typeface="黑体" charset="0"/>
                <a:ea typeface="黑体" charset="0"/>
                <a:cs typeface="黑体" charset="0"/>
              </a:rPr>
              <a:t>对前面这些讨论的认识</a:t>
            </a:r>
          </a:p>
        </p:txBody>
      </p:sp>
      <p:sp>
        <p:nvSpPr>
          <p:cNvPr id="46082" name="内容占位符 2"/>
          <p:cNvSpPr>
            <a:spLocks noGrp="1"/>
          </p:cNvSpPr>
          <p:nvPr>
            <p:ph idx="1"/>
          </p:nvPr>
        </p:nvSpPr>
        <p:spPr>
          <a:xfrm>
            <a:off x="304800" y="1371600"/>
            <a:ext cx="8382000" cy="5257800"/>
          </a:xfrm>
        </p:spPr>
        <p:txBody>
          <a:bodyPr/>
          <a:lstStyle/>
          <a:p>
            <a:r>
              <a:rPr lang="zh-CN" altLang="en-US" sz="2800">
                <a:latin typeface="黑体" charset="0"/>
                <a:ea typeface="黑体" charset="0"/>
                <a:cs typeface="黑体" charset="0"/>
              </a:rPr>
              <a:t>市场上人们对商品“</a:t>
            </a:r>
            <a:r>
              <a:rPr lang="zh-CN" altLang="en-US" sz="2800">
                <a:solidFill>
                  <a:srgbClr val="FFFF99"/>
                </a:solidFill>
                <a:latin typeface="黑体" charset="0"/>
                <a:ea typeface="黑体" charset="0"/>
                <a:cs typeface="黑体" charset="0"/>
              </a:rPr>
              <a:t>价值</a:t>
            </a:r>
            <a:r>
              <a:rPr lang="zh-CN" altLang="en-US" sz="2800">
                <a:latin typeface="黑体" charset="0"/>
                <a:ea typeface="黑体" charset="0"/>
                <a:cs typeface="黑体" charset="0"/>
              </a:rPr>
              <a:t>”的聚合认识（信念），促成了一种“</a:t>
            </a:r>
            <a:r>
              <a:rPr lang="zh-CN" altLang="en-US" sz="2800">
                <a:solidFill>
                  <a:srgbClr val="FFFF99"/>
                </a:solidFill>
                <a:latin typeface="黑体" charset="0"/>
                <a:ea typeface="黑体" charset="0"/>
                <a:cs typeface="黑体" charset="0"/>
              </a:rPr>
              <a:t>价格</a:t>
            </a:r>
            <a:r>
              <a:rPr lang="zh-CN" altLang="en-US" sz="2800">
                <a:latin typeface="黑体" charset="0"/>
                <a:ea typeface="黑体" charset="0"/>
                <a:cs typeface="黑体" charset="0"/>
              </a:rPr>
              <a:t>”</a:t>
            </a:r>
            <a:endParaRPr lang="en-US" altLang="zh-CN" sz="2800">
              <a:latin typeface="黑体" charset="0"/>
              <a:ea typeface="黑体" charset="0"/>
              <a:cs typeface="黑体" charset="0"/>
            </a:endParaRPr>
          </a:p>
          <a:p>
            <a:r>
              <a:rPr lang="zh-CN" altLang="en-US" sz="2800">
                <a:latin typeface="黑体" charset="0"/>
                <a:ea typeface="黑体" charset="0"/>
                <a:cs typeface="黑体" charset="0"/>
              </a:rPr>
              <a:t>市场：</a:t>
            </a:r>
            <a:r>
              <a:rPr lang="zh-CN" altLang="en-US" sz="2800">
                <a:solidFill>
                  <a:srgbClr val="FFFF99"/>
                </a:solidFill>
                <a:latin typeface="黑体" charset="0"/>
                <a:ea typeface="黑体" charset="0"/>
                <a:cs typeface="黑体" charset="0"/>
              </a:rPr>
              <a:t>买</a:t>
            </a:r>
            <a:r>
              <a:rPr lang="zh-CN" altLang="en-US" sz="2800">
                <a:latin typeface="黑体" charset="0"/>
                <a:ea typeface="黑体" charset="0"/>
                <a:cs typeface="黑体" charset="0"/>
              </a:rPr>
              <a:t>和</a:t>
            </a:r>
            <a:r>
              <a:rPr lang="zh-CN" altLang="en-US" sz="2800">
                <a:solidFill>
                  <a:srgbClr val="FFFF99"/>
                </a:solidFill>
                <a:latin typeface="黑体" charset="0"/>
                <a:ea typeface="黑体" charset="0"/>
                <a:cs typeface="黑体" charset="0"/>
              </a:rPr>
              <a:t>卖</a:t>
            </a:r>
            <a:r>
              <a:rPr lang="zh-CN" altLang="en-US" sz="2800">
                <a:latin typeface="黑体" charset="0"/>
                <a:ea typeface="黑体" charset="0"/>
                <a:cs typeface="黑体" charset="0"/>
              </a:rPr>
              <a:t>，协议（价格）的达成意味着对价值认识的均衡</a:t>
            </a:r>
            <a:endParaRPr lang="en-US" altLang="zh-CN" sz="2800">
              <a:latin typeface="黑体" charset="0"/>
              <a:ea typeface="黑体" charset="0"/>
              <a:cs typeface="黑体" charset="0"/>
            </a:endParaRPr>
          </a:p>
          <a:p>
            <a:pPr lvl="1"/>
            <a:r>
              <a:rPr lang="zh-CN" altLang="en-US" sz="2400">
                <a:latin typeface="黑体" charset="0"/>
                <a:ea typeface="黑体" charset="0"/>
                <a:cs typeface="黑体" charset="0"/>
              </a:rPr>
              <a:t>卖的人倾向于再多一点，买的人倾向于再少一点，但在成交价格上形成了共识</a:t>
            </a:r>
            <a:endParaRPr lang="en-US" altLang="zh-CN" sz="2400">
              <a:latin typeface="黑体" charset="0"/>
              <a:ea typeface="黑体" charset="0"/>
              <a:cs typeface="黑体" charset="0"/>
            </a:endParaRPr>
          </a:p>
          <a:p>
            <a:r>
              <a:rPr lang="zh-CN" altLang="en-US" sz="2800">
                <a:latin typeface="Calibri" charset="0"/>
                <a:ea typeface="黑体" charset="0"/>
                <a:cs typeface="黑体" charset="0"/>
              </a:rPr>
              <a:t>赛马市场，商品是“</a:t>
            </a:r>
            <a:r>
              <a:rPr lang="en-US" altLang="zh-CN" sz="2800">
                <a:latin typeface="Calibri" charset="0"/>
                <a:ea typeface="黑体" charset="0"/>
                <a:cs typeface="黑体" charset="0"/>
              </a:rPr>
              <a:t>A</a:t>
            </a:r>
            <a:r>
              <a:rPr lang="zh-CN" altLang="en-US" sz="2800">
                <a:latin typeface="Calibri" charset="0"/>
                <a:ea typeface="黑体" charset="0"/>
                <a:cs typeface="黑体" charset="0"/>
              </a:rPr>
              <a:t>或</a:t>
            </a:r>
            <a:r>
              <a:rPr lang="en-US" altLang="zh-CN" sz="2800">
                <a:latin typeface="Calibri" charset="0"/>
                <a:ea typeface="黑体" charset="0"/>
                <a:cs typeface="黑体" charset="0"/>
              </a:rPr>
              <a:t>B</a:t>
            </a:r>
            <a:r>
              <a:rPr lang="zh-CN" altLang="en-US" sz="2800">
                <a:latin typeface="Calibri" charset="0"/>
                <a:ea typeface="黑体" charset="0"/>
                <a:cs typeface="黑体" charset="0"/>
              </a:rPr>
              <a:t>赢”状态的出现，每个人以一种概率分布来体现对这商品价值的认识</a:t>
            </a:r>
            <a:endParaRPr lang="en-US" altLang="zh-CN" sz="2800">
              <a:latin typeface="Calibri" charset="0"/>
              <a:ea typeface="黑体" charset="0"/>
              <a:cs typeface="黑体" charset="0"/>
            </a:endParaRPr>
          </a:p>
          <a:p>
            <a:pPr lvl="1"/>
            <a:r>
              <a:rPr lang="zh-CN" altLang="en-US" sz="2400">
                <a:latin typeface="Calibri" charset="0"/>
                <a:ea typeface="黑体" charset="0"/>
                <a:cs typeface="黑体" charset="0"/>
              </a:rPr>
              <a:t>两个状态价格就是对这种认识的有效聚合（认识越高，价格越贵），对应于“</a:t>
            </a:r>
            <a:r>
              <a:rPr lang="en-US" altLang="zh-CN" sz="2400">
                <a:latin typeface="Calibri" charset="0"/>
                <a:ea typeface="黑体" charset="0"/>
                <a:cs typeface="黑体" charset="0"/>
              </a:rPr>
              <a:t>A</a:t>
            </a:r>
            <a:r>
              <a:rPr lang="zh-CN" altLang="en-US" sz="2400">
                <a:latin typeface="Calibri" charset="0"/>
                <a:ea typeface="黑体" charset="0"/>
                <a:cs typeface="黑体" charset="0"/>
              </a:rPr>
              <a:t>赢”和“</a:t>
            </a:r>
            <a:r>
              <a:rPr lang="en-US" altLang="zh-CN" sz="2400">
                <a:latin typeface="Calibri" charset="0"/>
                <a:ea typeface="黑体" charset="0"/>
                <a:cs typeface="黑体" charset="0"/>
              </a:rPr>
              <a:t>B</a:t>
            </a:r>
            <a:r>
              <a:rPr lang="zh-CN" altLang="en-US" sz="2400">
                <a:latin typeface="Calibri" charset="0"/>
                <a:ea typeface="黑体" charset="0"/>
                <a:cs typeface="黑体" charset="0"/>
              </a:rPr>
              <a:t>赢”的价值 </a:t>
            </a:r>
            <a:endParaRPr lang="en-US" altLang="zh-CN" sz="2400">
              <a:latin typeface="Calibri" charset="0"/>
              <a:ea typeface="黑体" charset="0"/>
              <a:cs typeface="黑体" charset="0"/>
            </a:endParaRPr>
          </a:p>
          <a:p>
            <a:pPr lvl="1"/>
            <a:r>
              <a:rPr lang="zh-CN" altLang="en-US">
                <a:latin typeface="Calibri" charset="0"/>
                <a:ea typeface="黑体" charset="0"/>
                <a:cs typeface="黑体" charset="0"/>
              </a:rPr>
              <a:t>“群体认识”＝“平均认识”（均衡认识）</a:t>
            </a:r>
          </a:p>
        </p:txBody>
      </p:sp>
    </p:spTree>
    <p:extLst>
      <p:ext uri="{BB962C8B-B14F-4D97-AF65-F5344CB8AC3E}">
        <p14:creationId xmlns:p14="http://schemas.microsoft.com/office/powerpoint/2010/main" val="2580557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标题 1"/>
          <p:cNvSpPr>
            <a:spLocks noGrp="1"/>
          </p:cNvSpPr>
          <p:nvPr>
            <p:ph type="title"/>
          </p:nvPr>
        </p:nvSpPr>
        <p:spPr/>
        <p:txBody>
          <a:bodyPr/>
          <a:lstStyle/>
          <a:p>
            <a:r>
              <a:rPr lang="zh-CN" altLang="en-US">
                <a:latin typeface="黑体" charset="0"/>
                <a:ea typeface="黑体" charset="0"/>
                <a:cs typeface="黑体" charset="0"/>
              </a:rPr>
              <a:t>内生事件</a:t>
            </a:r>
          </a:p>
        </p:txBody>
      </p:sp>
      <p:sp>
        <p:nvSpPr>
          <p:cNvPr id="47106" name="内容占位符 2"/>
          <p:cNvSpPr>
            <a:spLocks noGrp="1"/>
          </p:cNvSpPr>
          <p:nvPr>
            <p:ph idx="1"/>
          </p:nvPr>
        </p:nvSpPr>
        <p:spPr>
          <a:xfrm>
            <a:off x="457200" y="1524000"/>
            <a:ext cx="8229600" cy="4800600"/>
          </a:xfrm>
        </p:spPr>
        <p:txBody>
          <a:bodyPr/>
          <a:lstStyle/>
          <a:p>
            <a:pPr>
              <a:lnSpc>
                <a:spcPct val="120000"/>
              </a:lnSpc>
            </a:pPr>
            <a:r>
              <a:rPr lang="zh-CN" altLang="en-US">
                <a:latin typeface="Calibri" charset="0"/>
                <a:ea typeface="黑体" charset="0"/>
                <a:cs typeface="黑体" charset="0"/>
              </a:rPr>
              <a:t>是否出现与人们的聚合行为直接相关</a:t>
            </a:r>
            <a:endParaRPr lang="en-US" altLang="zh-CN">
              <a:latin typeface="Calibri" charset="0"/>
              <a:ea typeface="黑体" charset="0"/>
              <a:cs typeface="黑体" charset="0"/>
            </a:endParaRPr>
          </a:p>
          <a:p>
            <a:pPr lvl="1">
              <a:lnSpc>
                <a:spcPct val="120000"/>
              </a:lnSpc>
            </a:pPr>
            <a:r>
              <a:rPr lang="zh-CN" altLang="en-US">
                <a:latin typeface="Calibri" charset="0"/>
                <a:ea typeface="黑体" charset="0"/>
                <a:cs typeface="黑体" charset="0"/>
              </a:rPr>
              <a:t>根据对交通是否会拥堵的判断决定自己的出行</a:t>
            </a:r>
            <a:endParaRPr lang="en-US" altLang="zh-CN">
              <a:latin typeface="Calibri" charset="0"/>
              <a:ea typeface="黑体" charset="0"/>
              <a:cs typeface="黑体" charset="0"/>
            </a:endParaRPr>
          </a:p>
          <a:p>
            <a:pPr lvl="2">
              <a:lnSpc>
                <a:spcPct val="120000"/>
              </a:lnSpc>
            </a:pPr>
            <a:r>
              <a:rPr lang="zh-CN" altLang="en-US">
                <a:latin typeface="Calibri" charset="0"/>
                <a:ea typeface="黑体" charset="0"/>
                <a:cs typeface="黑体" charset="0"/>
              </a:rPr>
              <a:t>“拥堵”事件是否出现取决于人们的出行行为</a:t>
            </a:r>
            <a:endParaRPr lang="en-US" altLang="zh-CN">
              <a:latin typeface="Calibri" charset="0"/>
              <a:ea typeface="黑体" charset="0"/>
              <a:cs typeface="黑体" charset="0"/>
            </a:endParaRPr>
          </a:p>
          <a:p>
            <a:pPr lvl="1">
              <a:lnSpc>
                <a:spcPct val="120000"/>
              </a:lnSpc>
            </a:pPr>
            <a:r>
              <a:rPr lang="zh-CN" altLang="en-US">
                <a:latin typeface="Calibri" charset="0"/>
                <a:ea typeface="黑体" charset="0"/>
                <a:cs typeface="黑体" charset="0"/>
              </a:rPr>
              <a:t>加入一个新出现的社交网站是否能获益</a:t>
            </a:r>
            <a:endParaRPr lang="en-US" altLang="zh-CN">
              <a:latin typeface="Calibri" charset="0"/>
              <a:ea typeface="黑体" charset="0"/>
              <a:cs typeface="黑体" charset="0"/>
            </a:endParaRPr>
          </a:p>
          <a:p>
            <a:pPr lvl="2">
              <a:lnSpc>
                <a:spcPct val="120000"/>
              </a:lnSpc>
            </a:pPr>
            <a:r>
              <a:rPr lang="zh-CN" altLang="en-US">
                <a:latin typeface="Calibri" charset="0"/>
                <a:ea typeface="黑体" charset="0"/>
                <a:cs typeface="黑体" charset="0"/>
              </a:rPr>
              <a:t>“获益”这件事是否成真取决于人们加入的情况</a:t>
            </a:r>
            <a:endParaRPr lang="en-US" altLang="zh-CN">
              <a:latin typeface="Calibri" charset="0"/>
              <a:ea typeface="黑体" charset="0"/>
              <a:cs typeface="黑体" charset="0"/>
            </a:endParaRPr>
          </a:p>
          <a:p>
            <a:pPr>
              <a:lnSpc>
                <a:spcPct val="120000"/>
              </a:lnSpc>
            </a:pPr>
            <a:r>
              <a:rPr lang="zh-CN" altLang="en-US">
                <a:latin typeface="Calibri" charset="0"/>
                <a:ea typeface="黑体" charset="0"/>
                <a:cs typeface="黑体" charset="0"/>
              </a:rPr>
              <a:t>二手车市场</a:t>
            </a:r>
            <a:endParaRPr lang="en-US" altLang="zh-CN">
              <a:latin typeface="Calibri" charset="0"/>
              <a:ea typeface="黑体" charset="0"/>
              <a:cs typeface="黑体" charset="0"/>
            </a:endParaRPr>
          </a:p>
          <a:p>
            <a:pPr lvl="1">
              <a:lnSpc>
                <a:spcPct val="120000"/>
              </a:lnSpc>
            </a:pPr>
            <a:r>
              <a:rPr lang="zh-CN" altLang="en-US">
                <a:latin typeface="Calibri" charset="0"/>
                <a:ea typeface="黑体" charset="0"/>
                <a:cs typeface="黑体" charset="0"/>
              </a:rPr>
              <a:t>冷淡还是火爆，取决于人们对待出售车的性价比的判断</a:t>
            </a:r>
          </a:p>
        </p:txBody>
      </p:sp>
    </p:spTree>
    <p:extLst>
      <p:ext uri="{BB962C8B-B14F-4D97-AF65-F5344CB8AC3E}">
        <p14:creationId xmlns:p14="http://schemas.microsoft.com/office/powerpoint/2010/main" val="27448397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标题 1"/>
          <p:cNvSpPr>
            <a:spLocks noGrp="1"/>
          </p:cNvSpPr>
          <p:nvPr>
            <p:ph type="title"/>
          </p:nvPr>
        </p:nvSpPr>
        <p:spPr>
          <a:xfrm>
            <a:off x="304800" y="274638"/>
            <a:ext cx="8382000" cy="1143000"/>
          </a:xfrm>
        </p:spPr>
        <p:txBody>
          <a:bodyPr/>
          <a:lstStyle/>
          <a:p>
            <a:r>
              <a:rPr lang="zh-CN" altLang="en-US" sz="4000">
                <a:latin typeface="黑体" charset="0"/>
                <a:ea typeface="黑体" charset="0"/>
                <a:cs typeface="黑体" charset="0"/>
              </a:rPr>
              <a:t>信息不对称：内生事件市场的复杂性</a:t>
            </a:r>
          </a:p>
        </p:txBody>
      </p:sp>
      <p:sp>
        <p:nvSpPr>
          <p:cNvPr id="38914" name="内容占位符 2"/>
          <p:cNvSpPr>
            <a:spLocks noGrp="1"/>
          </p:cNvSpPr>
          <p:nvPr>
            <p:ph idx="1"/>
          </p:nvPr>
        </p:nvSpPr>
        <p:spPr>
          <a:xfrm>
            <a:off x="228600" y="1447800"/>
            <a:ext cx="8686800" cy="3505200"/>
          </a:xfrm>
        </p:spPr>
        <p:txBody>
          <a:bodyPr/>
          <a:lstStyle/>
          <a:p>
            <a:r>
              <a:rPr lang="zh-CN" altLang="en-US">
                <a:latin typeface="黑体" charset="0"/>
                <a:ea typeface="黑体" charset="0"/>
                <a:cs typeface="黑体" charset="0"/>
              </a:rPr>
              <a:t>二手车市场：卖车的比买车的更了解车的状态</a:t>
            </a:r>
            <a:endParaRPr lang="en-US" altLang="zh-CN">
              <a:latin typeface="黑体" charset="0"/>
              <a:ea typeface="黑体" charset="0"/>
              <a:cs typeface="黑体" charset="0"/>
            </a:endParaRPr>
          </a:p>
          <a:p>
            <a:r>
              <a:rPr lang="zh-CN" altLang="en-US">
                <a:latin typeface="黑体" charset="0"/>
                <a:ea typeface="黑体" charset="0"/>
                <a:cs typeface="黑体" charset="0"/>
              </a:rPr>
              <a:t>淘宝市场：卖家比买家更了解货物的质量</a:t>
            </a:r>
            <a:endParaRPr lang="en-US" altLang="zh-CN">
              <a:latin typeface="黑体" charset="0"/>
              <a:ea typeface="黑体" charset="0"/>
              <a:cs typeface="黑体" charset="0"/>
            </a:endParaRPr>
          </a:p>
          <a:p>
            <a:r>
              <a:rPr lang="zh-CN" altLang="en-US">
                <a:latin typeface="黑体" charset="0"/>
                <a:ea typeface="黑体" charset="0"/>
                <a:cs typeface="黑体" charset="0"/>
              </a:rPr>
              <a:t>医疗保险市场：投保人（买家）比保险公司（卖家）更了解自己健康状况</a:t>
            </a:r>
            <a:endParaRPr lang="en-US" altLang="zh-CN">
              <a:latin typeface="黑体" charset="0"/>
              <a:ea typeface="黑体" charset="0"/>
              <a:cs typeface="黑体" charset="0"/>
            </a:endParaRPr>
          </a:p>
          <a:p>
            <a:r>
              <a:rPr lang="zh-CN" altLang="en-US">
                <a:latin typeface="黑体" charset="0"/>
                <a:ea typeface="黑体" charset="0"/>
                <a:cs typeface="黑体" charset="0"/>
              </a:rPr>
              <a:t>人力资源市场：找工作的人（卖家）比雇主（买家）更了解自己的工作能力</a:t>
            </a:r>
          </a:p>
        </p:txBody>
      </p:sp>
      <p:sp>
        <p:nvSpPr>
          <p:cNvPr id="38915" name="文本框 3"/>
          <p:cNvSpPr txBox="1">
            <a:spLocks noChangeArrowheads="1"/>
          </p:cNvSpPr>
          <p:nvPr/>
        </p:nvSpPr>
        <p:spPr bwMode="auto">
          <a:xfrm>
            <a:off x="304800" y="4800600"/>
            <a:ext cx="8534400" cy="1570038"/>
          </a:xfrm>
          <a:prstGeom prst="rect">
            <a:avLst/>
          </a:prstGeom>
          <a:solidFill>
            <a:srgbClr val="8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lang="zh-CN" altLang="en-US" sz="3200">
                <a:solidFill>
                  <a:srgbClr val="FFFFFF"/>
                </a:solidFill>
                <a:latin typeface="黑体" charset="0"/>
                <a:ea typeface="黑体" charset="0"/>
                <a:cs typeface="黑体" charset="0"/>
              </a:rPr>
              <a:t>信息弱势的一方会在考虑到另一方有充分信息的情形下形成对交易商品质量的预期，并按照预期决定自己愿意支付（接受）的期望价格。</a:t>
            </a:r>
          </a:p>
        </p:txBody>
      </p:sp>
    </p:spTree>
    <p:extLst>
      <p:ext uri="{BB962C8B-B14F-4D97-AF65-F5344CB8AC3E}">
        <p14:creationId xmlns:p14="http://schemas.microsoft.com/office/powerpoint/2010/main" val="1881964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91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8914">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8914">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8914">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89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4" grpId="0" build="p"/>
      <p:bldP spid="3891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标题 1"/>
          <p:cNvSpPr>
            <a:spLocks noGrp="1"/>
          </p:cNvSpPr>
          <p:nvPr>
            <p:ph type="title"/>
          </p:nvPr>
        </p:nvSpPr>
        <p:spPr/>
        <p:txBody>
          <a:bodyPr/>
          <a:lstStyle/>
          <a:p>
            <a:r>
              <a:rPr lang="zh-CN" altLang="en-US">
                <a:latin typeface="黑体" charset="0"/>
                <a:ea typeface="黑体" charset="0"/>
                <a:cs typeface="黑体" charset="0"/>
              </a:rPr>
              <a:t>二手车市场的分析与推理</a:t>
            </a:r>
          </a:p>
        </p:txBody>
      </p:sp>
      <p:sp>
        <p:nvSpPr>
          <p:cNvPr id="50178" name="内容占位符 2"/>
          <p:cNvSpPr>
            <a:spLocks noGrp="1"/>
          </p:cNvSpPr>
          <p:nvPr>
            <p:ph idx="1"/>
          </p:nvPr>
        </p:nvSpPr>
        <p:spPr>
          <a:xfrm>
            <a:off x="457200" y="1371600"/>
            <a:ext cx="8229600" cy="2438400"/>
          </a:xfrm>
        </p:spPr>
        <p:txBody>
          <a:bodyPr/>
          <a:lstStyle/>
          <a:p>
            <a:r>
              <a:rPr lang="zh-CN" altLang="en-US">
                <a:latin typeface="黑体" charset="0"/>
                <a:ea typeface="黑体" charset="0"/>
                <a:cs typeface="黑体" charset="0"/>
              </a:rPr>
              <a:t>假设有两种二手车“好车”与“破车”</a:t>
            </a:r>
            <a:endParaRPr lang="en-US" altLang="zh-CN">
              <a:latin typeface="黑体" charset="0"/>
              <a:ea typeface="黑体" charset="0"/>
              <a:cs typeface="黑体" charset="0"/>
            </a:endParaRPr>
          </a:p>
          <a:p>
            <a:pPr lvl="1"/>
            <a:r>
              <a:rPr lang="zh-CN" altLang="en-US">
                <a:latin typeface="黑体" charset="0"/>
                <a:ea typeface="黑体" charset="0"/>
                <a:cs typeface="黑体" charset="0"/>
              </a:rPr>
              <a:t>买家分别愿出不高于</a:t>
            </a:r>
            <a:r>
              <a:rPr lang="en-US" altLang="zh-CN">
                <a:latin typeface="黑体" charset="0"/>
                <a:ea typeface="黑体" charset="0"/>
                <a:cs typeface="黑体" charset="0"/>
              </a:rPr>
              <a:t>12</a:t>
            </a:r>
            <a:r>
              <a:rPr lang="zh-CN" altLang="en-US">
                <a:latin typeface="黑体" charset="0"/>
                <a:ea typeface="黑体" charset="0"/>
                <a:cs typeface="黑体" charset="0"/>
              </a:rPr>
              <a:t>和</a:t>
            </a:r>
            <a:r>
              <a:rPr lang="en-US" altLang="zh-CN">
                <a:latin typeface="黑体" charset="0"/>
                <a:ea typeface="黑体" charset="0"/>
                <a:cs typeface="黑体" charset="0"/>
              </a:rPr>
              <a:t>6</a:t>
            </a:r>
            <a:r>
              <a:rPr lang="zh-CN" altLang="en-US">
                <a:latin typeface="黑体" charset="0"/>
                <a:ea typeface="黑体" charset="0"/>
                <a:cs typeface="黑体" charset="0"/>
              </a:rPr>
              <a:t>买它们</a:t>
            </a:r>
            <a:endParaRPr lang="en-US" altLang="zh-CN">
              <a:latin typeface="黑体" charset="0"/>
              <a:ea typeface="黑体" charset="0"/>
              <a:cs typeface="黑体" charset="0"/>
            </a:endParaRPr>
          </a:p>
          <a:p>
            <a:pPr lvl="1"/>
            <a:r>
              <a:rPr lang="zh-CN" altLang="en-US">
                <a:latin typeface="黑体" charset="0"/>
                <a:ea typeface="黑体" charset="0"/>
                <a:cs typeface="黑体" charset="0"/>
              </a:rPr>
              <a:t>卖家的价格底线分别是</a:t>
            </a:r>
            <a:r>
              <a:rPr lang="en-US" altLang="zh-CN">
                <a:latin typeface="黑体" charset="0"/>
                <a:ea typeface="黑体" charset="0"/>
                <a:cs typeface="黑体" charset="0"/>
              </a:rPr>
              <a:t>10</a:t>
            </a:r>
            <a:r>
              <a:rPr lang="zh-CN" altLang="en-US">
                <a:latin typeface="黑体" charset="0"/>
                <a:ea typeface="黑体" charset="0"/>
                <a:cs typeface="黑体" charset="0"/>
              </a:rPr>
              <a:t>和</a:t>
            </a:r>
            <a:r>
              <a:rPr lang="en-US" altLang="zh-CN">
                <a:latin typeface="黑体" charset="0"/>
                <a:ea typeface="黑体" charset="0"/>
                <a:cs typeface="黑体" charset="0"/>
              </a:rPr>
              <a:t>4</a:t>
            </a:r>
          </a:p>
          <a:p>
            <a:pPr lvl="1"/>
            <a:r>
              <a:rPr lang="zh-CN" altLang="en-US">
                <a:latin typeface="黑体" charset="0"/>
                <a:ea typeface="黑体" charset="0"/>
                <a:cs typeface="黑体" charset="0"/>
              </a:rPr>
              <a:t>假设买家比车多（不挑车，值就行）</a:t>
            </a:r>
          </a:p>
        </p:txBody>
      </p:sp>
      <p:sp>
        <p:nvSpPr>
          <p:cNvPr id="4" name="文本框 3"/>
          <p:cNvSpPr txBox="1"/>
          <p:nvPr/>
        </p:nvSpPr>
        <p:spPr>
          <a:xfrm>
            <a:off x="914400" y="3581400"/>
            <a:ext cx="7315200" cy="1570038"/>
          </a:xfrm>
          <a:prstGeom prst="rect">
            <a:avLst/>
          </a:prstGeom>
          <a:solidFill>
            <a:schemeClr val="accent2">
              <a:lumMod val="75000"/>
            </a:schemeClr>
          </a:solidFill>
        </p:spPr>
        <p:txBody>
          <a:bodyPr>
            <a:spAutoFit/>
          </a:bodyPr>
          <a:lstStyle/>
          <a:p>
            <a:pPr>
              <a:defRPr/>
            </a:pPr>
            <a:r>
              <a:rPr kumimoji="1" lang="zh-CN" altLang="en-US" sz="3200" dirty="0">
                <a:solidFill>
                  <a:srgbClr val="FFFFFF"/>
                </a:solidFill>
                <a:latin typeface="黑体"/>
                <a:ea typeface="黑体"/>
                <a:cs typeface="黑体"/>
              </a:rPr>
              <a:t>如果信息是对称的，即买卖双方都能对每一辆车况有相同的了解，市场会如何？</a:t>
            </a:r>
            <a:endParaRPr kumimoji="1" lang="en-US" altLang="zh-CN" sz="3200" dirty="0">
              <a:solidFill>
                <a:srgbClr val="FFFFFF"/>
              </a:solidFill>
              <a:latin typeface="黑体"/>
              <a:ea typeface="黑体"/>
              <a:cs typeface="黑体"/>
            </a:endParaRPr>
          </a:p>
          <a:p>
            <a:pPr>
              <a:defRPr/>
            </a:pPr>
            <a:r>
              <a:rPr kumimoji="1" lang="zh-CN" altLang="en-US" sz="3200" dirty="0">
                <a:solidFill>
                  <a:srgbClr val="FFFFFF"/>
                </a:solidFill>
                <a:latin typeface="黑体"/>
                <a:ea typeface="黑体"/>
                <a:cs typeface="黑体"/>
              </a:rPr>
              <a:t>（车能否卖出去，价格？）</a:t>
            </a:r>
          </a:p>
        </p:txBody>
      </p:sp>
      <p:sp>
        <p:nvSpPr>
          <p:cNvPr id="43012" name="内容占位符 2"/>
          <p:cNvSpPr txBox="1">
            <a:spLocks/>
          </p:cNvSpPr>
          <p:nvPr/>
        </p:nvSpPr>
        <p:spPr bwMode="auto">
          <a:xfrm>
            <a:off x="457200" y="5334000"/>
            <a:ext cx="8229600" cy="914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rIns="0"/>
          <a:lstStyle>
            <a:lvl1pPr marL="342900" indent="-342900">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pPr eaLnBrk="0" hangingPunct="0">
              <a:spcBef>
                <a:spcPct val="20000"/>
              </a:spcBef>
              <a:buFont typeface="Arial" charset="0"/>
              <a:buChar char="•"/>
            </a:pPr>
            <a:r>
              <a:rPr lang="zh-CN" altLang="en-US" sz="3200">
                <a:solidFill>
                  <a:schemeClr val="bg1"/>
                </a:solidFill>
                <a:latin typeface="黑体" charset="0"/>
                <a:ea typeface="黑体" charset="0"/>
                <a:cs typeface="黑体" charset="0"/>
              </a:rPr>
              <a:t>由于车少于买家，将分别在</a:t>
            </a:r>
            <a:r>
              <a:rPr lang="en-US" altLang="zh-CN" sz="3200">
                <a:solidFill>
                  <a:schemeClr val="bg1"/>
                </a:solidFill>
                <a:latin typeface="黑体" charset="0"/>
                <a:ea typeface="黑体" charset="0"/>
                <a:cs typeface="黑体" charset="0"/>
              </a:rPr>
              <a:t>12</a:t>
            </a:r>
            <a:r>
              <a:rPr lang="zh-CN" altLang="en-US" sz="3200">
                <a:solidFill>
                  <a:schemeClr val="bg1"/>
                </a:solidFill>
                <a:latin typeface="黑体" charset="0"/>
                <a:ea typeface="黑体" charset="0"/>
                <a:cs typeface="黑体" charset="0"/>
              </a:rPr>
              <a:t>和</a:t>
            </a:r>
            <a:r>
              <a:rPr lang="en-US" altLang="zh-CN" sz="3200">
                <a:solidFill>
                  <a:schemeClr val="bg1"/>
                </a:solidFill>
                <a:latin typeface="黑体" charset="0"/>
                <a:ea typeface="黑体" charset="0"/>
                <a:cs typeface="黑体" charset="0"/>
              </a:rPr>
              <a:t>6</a:t>
            </a:r>
            <a:r>
              <a:rPr lang="zh-CN" altLang="en-US" sz="3200">
                <a:solidFill>
                  <a:schemeClr val="bg1"/>
                </a:solidFill>
                <a:latin typeface="黑体" charset="0"/>
                <a:ea typeface="黑体" charset="0"/>
                <a:cs typeface="黑体" charset="0"/>
              </a:rPr>
              <a:t>全部卖出</a:t>
            </a:r>
            <a:endParaRPr lang="en-US" altLang="zh-CN" sz="3200">
              <a:solidFill>
                <a:schemeClr val="bg1"/>
              </a:solidFill>
              <a:latin typeface="黑体" charset="0"/>
              <a:ea typeface="黑体" charset="0"/>
              <a:cs typeface="黑体" charset="0"/>
            </a:endParaRPr>
          </a:p>
        </p:txBody>
      </p:sp>
    </p:spTree>
    <p:extLst>
      <p:ext uri="{BB962C8B-B14F-4D97-AF65-F5344CB8AC3E}">
        <p14:creationId xmlns:p14="http://schemas.microsoft.com/office/powerpoint/2010/main" val="14401317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3012"/>
                                        </p:tgtEl>
                                        <p:attrNameLst>
                                          <p:attrName>style.visibility</p:attrName>
                                        </p:attrNameLst>
                                      </p:cBhvr>
                                      <p:to>
                                        <p:strVal val="visible"/>
                                      </p:to>
                                    </p:set>
                                    <p:animEffect transition="in" filter="blinds(horizontal)">
                                      <p:cBhvr>
                                        <p:cTn id="7" dur="500"/>
                                        <p:tgtEl>
                                          <p:spTgt spid="430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标题 1"/>
          <p:cNvSpPr>
            <a:spLocks noGrp="1"/>
          </p:cNvSpPr>
          <p:nvPr>
            <p:ph type="title"/>
          </p:nvPr>
        </p:nvSpPr>
        <p:spPr>
          <a:xfrm>
            <a:off x="457200" y="274638"/>
            <a:ext cx="8229600" cy="868362"/>
          </a:xfrm>
        </p:spPr>
        <p:txBody>
          <a:bodyPr/>
          <a:lstStyle/>
          <a:p>
            <a:r>
              <a:rPr lang="zh-CN" altLang="en-US">
                <a:latin typeface="黑体" charset="0"/>
                <a:ea typeface="黑体" charset="0"/>
                <a:cs typeface="黑体" charset="0"/>
              </a:rPr>
              <a:t>二手车市场（不对称信息）</a:t>
            </a:r>
          </a:p>
        </p:txBody>
      </p:sp>
      <p:sp>
        <p:nvSpPr>
          <p:cNvPr id="51202" name="内容占位符 2"/>
          <p:cNvSpPr>
            <a:spLocks noGrp="1"/>
          </p:cNvSpPr>
          <p:nvPr>
            <p:ph idx="1"/>
          </p:nvPr>
        </p:nvSpPr>
        <p:spPr>
          <a:xfrm>
            <a:off x="0" y="1219200"/>
            <a:ext cx="9144000" cy="2133600"/>
          </a:xfrm>
        </p:spPr>
        <p:txBody>
          <a:bodyPr/>
          <a:lstStyle/>
          <a:p>
            <a:r>
              <a:rPr lang="zh-CN" altLang="en-US">
                <a:latin typeface="黑体" charset="0"/>
                <a:ea typeface="黑体" charset="0"/>
                <a:cs typeface="黑体" charset="0"/>
              </a:rPr>
              <a:t>假设有两种二手车“好车”与“破车”</a:t>
            </a:r>
            <a:endParaRPr lang="en-US" altLang="zh-CN">
              <a:latin typeface="黑体" charset="0"/>
              <a:ea typeface="黑体" charset="0"/>
              <a:cs typeface="黑体" charset="0"/>
            </a:endParaRPr>
          </a:p>
          <a:p>
            <a:pPr lvl="1"/>
            <a:r>
              <a:rPr lang="zh-CN" altLang="en-US">
                <a:latin typeface="黑体" charset="0"/>
                <a:ea typeface="黑体" charset="0"/>
                <a:cs typeface="黑体" charset="0"/>
              </a:rPr>
              <a:t>买家分别愿出不高于</a:t>
            </a:r>
            <a:r>
              <a:rPr lang="en-US" altLang="zh-CN">
                <a:latin typeface="黑体" charset="0"/>
                <a:ea typeface="黑体" charset="0"/>
                <a:cs typeface="黑体" charset="0"/>
              </a:rPr>
              <a:t>12</a:t>
            </a:r>
            <a:r>
              <a:rPr lang="zh-CN" altLang="en-US">
                <a:latin typeface="黑体" charset="0"/>
                <a:ea typeface="黑体" charset="0"/>
                <a:cs typeface="黑体" charset="0"/>
              </a:rPr>
              <a:t>和</a:t>
            </a:r>
            <a:r>
              <a:rPr lang="en-US" altLang="zh-CN">
                <a:latin typeface="黑体" charset="0"/>
                <a:ea typeface="黑体" charset="0"/>
                <a:cs typeface="黑体" charset="0"/>
              </a:rPr>
              <a:t>6</a:t>
            </a:r>
            <a:r>
              <a:rPr lang="zh-CN" altLang="en-US">
                <a:latin typeface="黑体" charset="0"/>
                <a:ea typeface="黑体" charset="0"/>
                <a:cs typeface="黑体" charset="0"/>
              </a:rPr>
              <a:t>买它们，但不能识别</a:t>
            </a:r>
            <a:endParaRPr lang="en-US" altLang="zh-CN">
              <a:latin typeface="黑体" charset="0"/>
              <a:ea typeface="黑体" charset="0"/>
              <a:cs typeface="黑体" charset="0"/>
            </a:endParaRPr>
          </a:p>
          <a:p>
            <a:pPr lvl="1"/>
            <a:r>
              <a:rPr lang="zh-CN" altLang="en-US">
                <a:latin typeface="黑体" charset="0"/>
                <a:ea typeface="黑体" charset="0"/>
                <a:cs typeface="黑体" charset="0"/>
              </a:rPr>
              <a:t>卖家的价格底线分别是</a:t>
            </a:r>
            <a:r>
              <a:rPr lang="en-US" altLang="zh-CN">
                <a:latin typeface="黑体" charset="0"/>
                <a:ea typeface="黑体" charset="0"/>
                <a:cs typeface="黑体" charset="0"/>
              </a:rPr>
              <a:t>10</a:t>
            </a:r>
            <a:r>
              <a:rPr lang="zh-CN" altLang="en-US">
                <a:latin typeface="黑体" charset="0"/>
                <a:ea typeface="黑体" charset="0"/>
                <a:cs typeface="黑体" charset="0"/>
              </a:rPr>
              <a:t>和</a:t>
            </a:r>
            <a:r>
              <a:rPr lang="en-US" altLang="zh-CN">
                <a:latin typeface="黑体" charset="0"/>
                <a:ea typeface="黑体" charset="0"/>
                <a:cs typeface="黑体" charset="0"/>
              </a:rPr>
              <a:t>4</a:t>
            </a:r>
            <a:r>
              <a:rPr lang="zh-CN" altLang="en-US">
                <a:latin typeface="黑体" charset="0"/>
                <a:ea typeface="黑体" charset="0"/>
                <a:cs typeface="黑体" charset="0"/>
              </a:rPr>
              <a:t>，了解车的好坏</a:t>
            </a:r>
            <a:endParaRPr lang="en-US" altLang="zh-CN">
              <a:latin typeface="黑体" charset="0"/>
              <a:ea typeface="黑体" charset="0"/>
              <a:cs typeface="黑体" charset="0"/>
            </a:endParaRPr>
          </a:p>
          <a:p>
            <a:pPr lvl="1"/>
            <a:r>
              <a:rPr lang="zh-CN" altLang="en-US">
                <a:latin typeface="黑体" charset="0"/>
                <a:ea typeface="黑体" charset="0"/>
                <a:cs typeface="黑体" charset="0"/>
              </a:rPr>
              <a:t>鱼目混珠，于是只有</a:t>
            </a:r>
            <a:r>
              <a:rPr lang="zh-CN" altLang="en-US">
                <a:solidFill>
                  <a:srgbClr val="FFFF00"/>
                </a:solidFill>
                <a:latin typeface="黑体" charset="0"/>
                <a:ea typeface="黑体" charset="0"/>
                <a:cs typeface="黑体" charset="0"/>
              </a:rPr>
              <a:t>统一的销售价</a:t>
            </a:r>
            <a:r>
              <a:rPr lang="zh-CN" altLang="en-US">
                <a:latin typeface="黑体" charset="0"/>
                <a:ea typeface="黑体" charset="0"/>
                <a:cs typeface="黑体" charset="0"/>
              </a:rPr>
              <a:t>。设买家比车多。</a:t>
            </a:r>
          </a:p>
        </p:txBody>
      </p:sp>
      <p:sp>
        <p:nvSpPr>
          <p:cNvPr id="4" name="文本框 3"/>
          <p:cNvSpPr txBox="1"/>
          <p:nvPr/>
        </p:nvSpPr>
        <p:spPr>
          <a:xfrm>
            <a:off x="533400" y="3429000"/>
            <a:ext cx="8229600" cy="1077913"/>
          </a:xfrm>
          <a:prstGeom prst="rect">
            <a:avLst/>
          </a:prstGeom>
          <a:solidFill>
            <a:schemeClr val="accent2">
              <a:lumMod val="75000"/>
            </a:schemeClr>
          </a:solidFill>
        </p:spPr>
        <p:txBody>
          <a:bodyPr>
            <a:spAutoFit/>
          </a:bodyPr>
          <a:lstStyle/>
          <a:p>
            <a:pPr>
              <a:defRPr/>
            </a:pPr>
            <a:r>
              <a:rPr kumimoji="1" lang="zh-CN" altLang="en-US" sz="3200" dirty="0">
                <a:solidFill>
                  <a:srgbClr val="FFFFFF"/>
                </a:solidFill>
                <a:latin typeface="黑体"/>
                <a:ea typeface="黑体"/>
                <a:cs typeface="黑体"/>
              </a:rPr>
              <a:t>随机看见的一辆车，买家愿出多少钱？</a:t>
            </a:r>
            <a:endParaRPr kumimoji="1" lang="en-US" altLang="zh-CN" sz="3200" dirty="0">
              <a:solidFill>
                <a:srgbClr val="FFFFFF"/>
              </a:solidFill>
              <a:latin typeface="黑体"/>
              <a:ea typeface="黑体"/>
              <a:cs typeface="黑体"/>
            </a:endParaRPr>
          </a:p>
          <a:p>
            <a:pPr>
              <a:defRPr/>
            </a:pPr>
            <a:r>
              <a:rPr kumimoji="1" lang="zh-CN" altLang="en-US" sz="3200" dirty="0">
                <a:solidFill>
                  <a:srgbClr val="FFFFFF"/>
                </a:solidFill>
                <a:latin typeface="黑体"/>
                <a:ea typeface="黑体"/>
                <a:cs typeface="黑体"/>
              </a:rPr>
              <a:t>出这个钱能成交吗？整个市场会是什么情形？</a:t>
            </a:r>
          </a:p>
        </p:txBody>
      </p:sp>
      <p:sp>
        <p:nvSpPr>
          <p:cNvPr id="44036" name="内容占位符 2"/>
          <p:cNvSpPr txBox="1">
            <a:spLocks/>
          </p:cNvSpPr>
          <p:nvPr/>
        </p:nvSpPr>
        <p:spPr bwMode="auto">
          <a:xfrm>
            <a:off x="0" y="4648200"/>
            <a:ext cx="9144000" cy="1752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rIns="0"/>
          <a:lstStyle>
            <a:lvl1pPr marL="342900" indent="-342900">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pPr eaLnBrk="0" hangingPunct="0">
              <a:spcBef>
                <a:spcPct val="20000"/>
              </a:spcBef>
              <a:buFont typeface="Arial" charset="0"/>
              <a:buChar char="•"/>
            </a:pPr>
            <a:r>
              <a:rPr lang="zh-CN" altLang="en-US" sz="3200">
                <a:solidFill>
                  <a:schemeClr val="bg1"/>
                </a:solidFill>
                <a:latin typeface="黑体" charset="0"/>
                <a:ea typeface="黑体" charset="0"/>
                <a:cs typeface="黑体" charset="0"/>
              </a:rPr>
              <a:t>显然，如果大家感到市场上的破车偏多，则出价会较低，否则，出价会较高</a:t>
            </a:r>
            <a:endParaRPr lang="en-US" altLang="zh-CN" sz="3200">
              <a:solidFill>
                <a:schemeClr val="bg1"/>
              </a:solidFill>
              <a:latin typeface="黑体" charset="0"/>
              <a:ea typeface="黑体" charset="0"/>
              <a:cs typeface="黑体" charset="0"/>
            </a:endParaRPr>
          </a:p>
          <a:p>
            <a:pPr eaLnBrk="0" hangingPunct="0">
              <a:spcBef>
                <a:spcPct val="20000"/>
              </a:spcBef>
              <a:buFont typeface="Arial" charset="0"/>
              <a:buChar char="•"/>
            </a:pPr>
            <a:r>
              <a:rPr lang="zh-CN" altLang="en-US" sz="3200">
                <a:solidFill>
                  <a:schemeClr val="bg1"/>
                </a:solidFill>
                <a:latin typeface="黑体" charset="0"/>
                <a:ea typeface="黑体" charset="0"/>
                <a:cs typeface="黑体" charset="0"/>
              </a:rPr>
              <a:t>而出价如果太低，拥有“好车”的卖家就不会卖</a:t>
            </a:r>
            <a:endParaRPr lang="en-US" altLang="zh-CN" sz="3200">
              <a:solidFill>
                <a:schemeClr val="bg1"/>
              </a:solidFill>
              <a:latin typeface="黑体" charset="0"/>
              <a:ea typeface="黑体" charset="0"/>
              <a:cs typeface="黑体" charset="0"/>
            </a:endParaRPr>
          </a:p>
        </p:txBody>
      </p:sp>
    </p:spTree>
    <p:extLst>
      <p:ext uri="{BB962C8B-B14F-4D97-AF65-F5344CB8AC3E}">
        <p14:creationId xmlns:p14="http://schemas.microsoft.com/office/powerpoint/2010/main" val="25494161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4036"/>
                                        </p:tgtEl>
                                        <p:attrNameLst>
                                          <p:attrName>style.visibility</p:attrName>
                                        </p:attrNameLst>
                                      </p:cBhvr>
                                      <p:to>
                                        <p:strVal val="visible"/>
                                      </p:to>
                                    </p:set>
                                    <p:animEffect transition="in" filter="blinds(horizontal)">
                                      <p:cBhvr>
                                        <p:cTn id="7" dur="500"/>
                                        <p:tgtEl>
                                          <p:spTgt spid="440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标题 1"/>
          <p:cNvSpPr>
            <a:spLocks noGrp="1"/>
          </p:cNvSpPr>
          <p:nvPr>
            <p:ph type="title"/>
          </p:nvPr>
        </p:nvSpPr>
        <p:spPr/>
        <p:txBody>
          <a:bodyPr/>
          <a:lstStyle/>
          <a:p>
            <a:r>
              <a:rPr lang="zh-CN" altLang="en-US">
                <a:latin typeface="黑体" charset="0"/>
                <a:ea typeface="黑体" charset="0"/>
                <a:cs typeface="黑体" charset="0"/>
              </a:rPr>
              <a:t>制度追求与个人追求的博弈</a:t>
            </a:r>
          </a:p>
        </p:txBody>
      </p:sp>
      <p:sp>
        <p:nvSpPr>
          <p:cNvPr id="16386" name="内容占位符 2"/>
          <p:cNvSpPr>
            <a:spLocks noGrp="1"/>
          </p:cNvSpPr>
          <p:nvPr>
            <p:ph idx="1"/>
          </p:nvPr>
        </p:nvSpPr>
        <p:spPr>
          <a:xfrm>
            <a:off x="156633" y="1608667"/>
            <a:ext cx="8839200" cy="4812862"/>
          </a:xfrm>
        </p:spPr>
        <p:txBody>
          <a:bodyPr/>
          <a:lstStyle/>
          <a:p>
            <a:r>
              <a:rPr lang="zh-CN" altLang="en-US" dirty="0">
                <a:latin typeface="黑体" charset="0"/>
                <a:ea typeface="黑体" charset="0"/>
                <a:cs typeface="黑体" charset="0"/>
              </a:rPr>
              <a:t>作为个人（利益攸关方之一），一般会在制度下追求自身利益的最大化</a:t>
            </a:r>
            <a:endParaRPr lang="en-US" altLang="zh-CN" dirty="0">
              <a:latin typeface="黑体" charset="0"/>
              <a:ea typeface="黑体" charset="0"/>
              <a:cs typeface="黑体" charset="0"/>
            </a:endParaRPr>
          </a:p>
          <a:p>
            <a:pPr lvl="1"/>
            <a:r>
              <a:rPr lang="zh-CN" altLang="en-US" dirty="0">
                <a:latin typeface="黑体" charset="0"/>
                <a:ea typeface="黑体" charset="0"/>
                <a:cs typeface="黑体" charset="0"/>
              </a:rPr>
              <a:t>当然，也有利他主义者，舍己为人精神，公益心，大局意识，等等</a:t>
            </a:r>
            <a:endParaRPr lang="en-US" altLang="zh-CN" dirty="0">
              <a:latin typeface="黑体" charset="0"/>
              <a:ea typeface="黑体" charset="0"/>
              <a:cs typeface="黑体" charset="0"/>
            </a:endParaRPr>
          </a:p>
          <a:p>
            <a:r>
              <a:rPr lang="zh-CN" altLang="en-US" dirty="0">
                <a:latin typeface="黑体" charset="0"/>
                <a:ea typeface="黑体" charset="0"/>
                <a:cs typeface="黑体" charset="0"/>
              </a:rPr>
              <a:t>作为制度的设计者（也是利益攸关方），希望达到某种全局最优，不希望个人逐利损害制度的初宗，或者出现意想不到的副作用</a:t>
            </a:r>
            <a:endParaRPr lang="en-US" altLang="zh-CN" dirty="0">
              <a:latin typeface="黑体" charset="0"/>
              <a:ea typeface="黑体" charset="0"/>
              <a:cs typeface="黑体" charset="0"/>
            </a:endParaRPr>
          </a:p>
          <a:p>
            <a:r>
              <a:rPr lang="zh-CN" altLang="en-US" dirty="0">
                <a:latin typeface="黑体" charset="0"/>
                <a:ea typeface="黑体" charset="0"/>
                <a:cs typeface="黑体" charset="0"/>
              </a:rPr>
              <a:t>制度的运行对应一些事件和状态的出现，人们在这些事件的出现中进行博弈（策略选择）</a:t>
            </a:r>
          </a:p>
        </p:txBody>
      </p:sp>
    </p:spTree>
    <p:extLst>
      <p:ext uri="{BB962C8B-B14F-4D97-AF65-F5344CB8AC3E}">
        <p14:creationId xmlns:p14="http://schemas.microsoft.com/office/powerpoint/2010/main" val="6197330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标题 1"/>
          <p:cNvSpPr>
            <a:spLocks noGrp="1"/>
          </p:cNvSpPr>
          <p:nvPr>
            <p:ph type="title"/>
          </p:nvPr>
        </p:nvSpPr>
        <p:spPr/>
        <p:txBody>
          <a:bodyPr/>
          <a:lstStyle/>
          <a:p>
            <a:r>
              <a:rPr lang="zh-CN" altLang="en-US">
                <a:latin typeface="黑体" charset="0"/>
                <a:ea typeface="黑体" charset="0"/>
                <a:cs typeface="黑体" charset="0"/>
              </a:rPr>
              <a:t>自我实现的预期</a:t>
            </a:r>
          </a:p>
        </p:txBody>
      </p:sp>
      <p:sp>
        <p:nvSpPr>
          <p:cNvPr id="52226" name="内容占位符 2"/>
          <p:cNvSpPr>
            <a:spLocks noGrp="1"/>
          </p:cNvSpPr>
          <p:nvPr>
            <p:ph idx="1"/>
          </p:nvPr>
        </p:nvSpPr>
        <p:spPr>
          <a:xfrm>
            <a:off x="457200" y="1295400"/>
            <a:ext cx="8229600" cy="838200"/>
          </a:xfrm>
        </p:spPr>
        <p:txBody>
          <a:bodyPr/>
          <a:lstStyle/>
          <a:p>
            <a:pPr marL="0" indent="0" algn="ctr">
              <a:buFont typeface="Arial" charset="0"/>
              <a:buNone/>
            </a:pPr>
            <a:r>
              <a:rPr lang="en-US" altLang="zh-CN" sz="4000">
                <a:latin typeface="Calibri" charset="0"/>
                <a:ea typeface="宋体" charset="0"/>
              </a:rPr>
              <a:t>Self-fulfilling Expectation</a:t>
            </a:r>
            <a:endParaRPr lang="zh-CN" altLang="en-US" sz="4000">
              <a:latin typeface="Calibri" charset="0"/>
              <a:ea typeface="宋体" charset="0"/>
            </a:endParaRPr>
          </a:p>
        </p:txBody>
      </p:sp>
      <p:sp>
        <p:nvSpPr>
          <p:cNvPr id="52227" name="内容占位符 2"/>
          <p:cNvSpPr txBox="1">
            <a:spLocks/>
          </p:cNvSpPr>
          <p:nvPr/>
        </p:nvSpPr>
        <p:spPr bwMode="auto">
          <a:xfrm>
            <a:off x="152400" y="2362200"/>
            <a:ext cx="8763000" cy="838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rIns="0"/>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pPr algn="ctr" eaLnBrk="0" hangingPunct="0">
              <a:spcBef>
                <a:spcPct val="20000"/>
              </a:spcBef>
              <a:buFont typeface="Arial" charset="0"/>
              <a:buNone/>
            </a:pPr>
            <a:r>
              <a:rPr lang="zh-CN" altLang="en-US" sz="4000" b="1">
                <a:solidFill>
                  <a:srgbClr val="FFFF99"/>
                </a:solidFill>
                <a:latin typeface="Heiti SC Light" charset="0"/>
                <a:ea typeface="Heiti SC Light" charset="0"/>
                <a:cs typeface="Heiti SC Light" charset="0"/>
              </a:rPr>
              <a:t>（群体）预期</a:t>
            </a:r>
            <a:r>
              <a:rPr lang="en-US" altLang="zh-CN" sz="4000" b="1">
                <a:solidFill>
                  <a:srgbClr val="FFFF99"/>
                </a:solidFill>
                <a:latin typeface="Heiti SC Light" charset="0"/>
                <a:ea typeface="Heiti SC Light" charset="0"/>
                <a:cs typeface="Heiti SC Light" charset="0"/>
              </a:rPr>
              <a:t> </a:t>
            </a:r>
            <a:r>
              <a:rPr lang="zh-CN" altLang="en-US" sz="4000" b="1">
                <a:solidFill>
                  <a:srgbClr val="FFFF99"/>
                </a:solidFill>
                <a:latin typeface="Heiti SC Light" charset="0"/>
                <a:ea typeface="Heiti SC Light" charset="0"/>
                <a:cs typeface="Heiti SC Light" charset="0"/>
                <a:sym typeface="Wingdings" charset="0"/>
              </a:rPr>
              <a:t></a:t>
            </a:r>
            <a:r>
              <a:rPr lang="en-US" altLang="zh-CN" sz="4000" b="1">
                <a:solidFill>
                  <a:srgbClr val="FFFF99"/>
                </a:solidFill>
                <a:latin typeface="Heiti SC Light" charset="0"/>
                <a:ea typeface="Heiti SC Light" charset="0"/>
                <a:cs typeface="Heiti SC Light" charset="0"/>
                <a:sym typeface="Wingdings" charset="0"/>
              </a:rPr>
              <a:t> </a:t>
            </a:r>
            <a:r>
              <a:rPr lang="zh-CN" altLang="en-US" sz="4000" b="1">
                <a:solidFill>
                  <a:srgbClr val="FFFF99"/>
                </a:solidFill>
                <a:latin typeface="Heiti SC Light" charset="0"/>
                <a:ea typeface="Heiti SC Light" charset="0"/>
                <a:cs typeface="Heiti SC Light" charset="0"/>
                <a:sym typeface="Wingdings" charset="0"/>
              </a:rPr>
              <a:t>行动</a:t>
            </a:r>
            <a:r>
              <a:rPr lang="en-US" altLang="zh-CN" sz="4000" b="1">
                <a:solidFill>
                  <a:srgbClr val="FFFF99"/>
                </a:solidFill>
                <a:latin typeface="Heiti SC Light" charset="0"/>
                <a:ea typeface="Heiti SC Light" charset="0"/>
                <a:cs typeface="Heiti SC Light" charset="0"/>
                <a:sym typeface="Wingdings" charset="0"/>
              </a:rPr>
              <a:t> </a:t>
            </a:r>
            <a:r>
              <a:rPr lang="zh-CN" altLang="en-US" sz="4000" b="1">
                <a:solidFill>
                  <a:srgbClr val="FFFF99"/>
                </a:solidFill>
                <a:latin typeface="Heiti SC Light" charset="0"/>
                <a:ea typeface="Heiti SC Light" charset="0"/>
                <a:cs typeface="Heiti SC Light" charset="0"/>
                <a:sym typeface="Wingdings" charset="0"/>
              </a:rPr>
              <a:t></a:t>
            </a:r>
            <a:r>
              <a:rPr lang="en-US" altLang="zh-CN" sz="4000" b="1">
                <a:solidFill>
                  <a:srgbClr val="FFFF99"/>
                </a:solidFill>
                <a:latin typeface="Heiti SC Light" charset="0"/>
                <a:ea typeface="Heiti SC Light" charset="0"/>
                <a:cs typeface="Heiti SC Light" charset="0"/>
                <a:sym typeface="Wingdings" charset="0"/>
              </a:rPr>
              <a:t> </a:t>
            </a:r>
            <a:r>
              <a:rPr lang="zh-CN" altLang="en-US" sz="4000" b="1">
                <a:solidFill>
                  <a:srgbClr val="FFFF99"/>
                </a:solidFill>
                <a:latin typeface="Heiti SC Light" charset="0"/>
                <a:ea typeface="Heiti SC Light" charset="0"/>
                <a:cs typeface="Heiti SC Light" charset="0"/>
                <a:sym typeface="Wingdings" charset="0"/>
              </a:rPr>
              <a:t>现实＝预期？</a:t>
            </a:r>
            <a:endParaRPr lang="zh-CN" altLang="en-US" sz="4000" b="1">
              <a:solidFill>
                <a:srgbClr val="FFFF99"/>
              </a:solidFill>
              <a:latin typeface="Heiti SC Light" charset="0"/>
              <a:ea typeface="Heiti SC Light" charset="0"/>
              <a:cs typeface="Heiti SC Light" charset="0"/>
            </a:endParaRPr>
          </a:p>
        </p:txBody>
      </p:sp>
      <p:sp>
        <p:nvSpPr>
          <p:cNvPr id="45060" name="文本框 4"/>
          <p:cNvSpPr txBox="1">
            <a:spLocks noChangeArrowheads="1"/>
          </p:cNvSpPr>
          <p:nvPr/>
        </p:nvSpPr>
        <p:spPr bwMode="auto">
          <a:xfrm>
            <a:off x="2286000" y="3505200"/>
            <a:ext cx="5181600" cy="7699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lang="zh-CN" altLang="en-US" sz="4400">
                <a:solidFill>
                  <a:schemeClr val="bg1"/>
                </a:solidFill>
                <a:latin typeface="黑体" charset="0"/>
                <a:ea typeface="黑体" charset="0"/>
                <a:cs typeface="黑体" charset="0"/>
              </a:rPr>
              <a:t>对什么进行预期？</a:t>
            </a:r>
          </a:p>
        </p:txBody>
      </p:sp>
      <p:sp>
        <p:nvSpPr>
          <p:cNvPr id="45061" name="文本框 5"/>
          <p:cNvSpPr txBox="1">
            <a:spLocks noChangeArrowheads="1"/>
          </p:cNvSpPr>
          <p:nvPr/>
        </p:nvSpPr>
        <p:spPr bwMode="auto">
          <a:xfrm>
            <a:off x="533400" y="4648200"/>
            <a:ext cx="8001000" cy="15700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lang="zh-CN" altLang="en-US" sz="3200">
                <a:solidFill>
                  <a:srgbClr val="FFFFFF"/>
                </a:solidFill>
                <a:latin typeface="黑体" charset="0"/>
                <a:ea typeface="黑体" charset="0"/>
                <a:cs typeface="黑体" charset="0"/>
              </a:rPr>
              <a:t>对二手车市场上出现的好车占比（</a:t>
            </a:r>
            <a:r>
              <a:rPr lang="en-US" altLang="zh-CN" sz="3200">
                <a:solidFill>
                  <a:srgbClr val="FFFFFF"/>
                </a:solidFill>
                <a:latin typeface="黑体" charset="0"/>
                <a:ea typeface="黑体" charset="0"/>
                <a:cs typeface="黑体" charset="0"/>
              </a:rPr>
              <a:t>h</a:t>
            </a:r>
            <a:r>
              <a:rPr lang="zh-CN" altLang="en-US" sz="3200">
                <a:solidFill>
                  <a:srgbClr val="FFFFFF"/>
                </a:solidFill>
                <a:latin typeface="黑体" charset="0"/>
                <a:ea typeface="黑体" charset="0"/>
                <a:cs typeface="黑体" charset="0"/>
              </a:rPr>
              <a:t>）进行预期（假设所有买家的预期相同，假设旧车中有</a:t>
            </a:r>
            <a:r>
              <a:rPr lang="en-US" altLang="zh-CN" sz="3200">
                <a:solidFill>
                  <a:srgbClr val="FFFFFF"/>
                </a:solidFill>
                <a:latin typeface="黑体" charset="0"/>
                <a:ea typeface="黑体" charset="0"/>
                <a:cs typeface="黑体" charset="0"/>
              </a:rPr>
              <a:t>g</a:t>
            </a:r>
            <a:r>
              <a:rPr lang="zh-CN" altLang="en-US" sz="3200">
                <a:solidFill>
                  <a:srgbClr val="FFFFFF"/>
                </a:solidFill>
                <a:latin typeface="黑体" charset="0"/>
                <a:ea typeface="黑体" charset="0"/>
                <a:cs typeface="黑体" charset="0"/>
              </a:rPr>
              <a:t>占比为好车，</a:t>
            </a:r>
            <a:r>
              <a:rPr lang="en-US" altLang="zh-CN" sz="3200">
                <a:solidFill>
                  <a:srgbClr val="FFFFFF"/>
                </a:solidFill>
                <a:latin typeface="黑体" charset="0"/>
                <a:ea typeface="黑体" charset="0"/>
                <a:cs typeface="黑体" charset="0"/>
              </a:rPr>
              <a:t>1-g</a:t>
            </a:r>
            <a:r>
              <a:rPr lang="zh-CN" altLang="en-US" sz="3200">
                <a:solidFill>
                  <a:srgbClr val="FFFFFF"/>
                </a:solidFill>
                <a:latin typeface="黑体" charset="0"/>
                <a:ea typeface="黑体" charset="0"/>
                <a:cs typeface="黑体" charset="0"/>
              </a:rPr>
              <a:t>占比为破车）</a:t>
            </a:r>
          </a:p>
        </p:txBody>
      </p:sp>
    </p:spTree>
    <p:extLst>
      <p:ext uri="{BB962C8B-B14F-4D97-AF65-F5344CB8AC3E}">
        <p14:creationId xmlns:p14="http://schemas.microsoft.com/office/powerpoint/2010/main" val="27861142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5060"/>
                                        </p:tgtEl>
                                        <p:attrNameLst>
                                          <p:attrName>style.visibility</p:attrName>
                                        </p:attrNameLst>
                                      </p:cBhvr>
                                      <p:to>
                                        <p:strVal val="visible"/>
                                      </p:to>
                                    </p:set>
                                    <p:animEffect transition="in" filter="blinds(horizontal)">
                                      <p:cBhvr>
                                        <p:cTn id="7" dur="500"/>
                                        <p:tgtEl>
                                          <p:spTgt spid="4506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5061"/>
                                        </p:tgtEl>
                                        <p:attrNameLst>
                                          <p:attrName>style.visibility</p:attrName>
                                        </p:attrNameLst>
                                      </p:cBhvr>
                                      <p:to>
                                        <p:strVal val="visible"/>
                                      </p:to>
                                    </p:set>
                                    <p:animEffect transition="in" filter="blinds(horizontal)">
                                      <p:cBhvr>
                                        <p:cTn id="12" dur="500"/>
                                        <p:tgtEl>
                                          <p:spTgt spid="450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60" grpId="0"/>
      <p:bldP spid="45061"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标题 1"/>
          <p:cNvSpPr>
            <a:spLocks noGrp="1"/>
          </p:cNvSpPr>
          <p:nvPr>
            <p:ph type="title"/>
          </p:nvPr>
        </p:nvSpPr>
        <p:spPr>
          <a:xfrm>
            <a:off x="304800" y="152400"/>
            <a:ext cx="8382000" cy="868363"/>
          </a:xfrm>
        </p:spPr>
        <p:txBody>
          <a:bodyPr/>
          <a:lstStyle/>
          <a:p>
            <a:r>
              <a:rPr lang="zh-CN" altLang="en-US" sz="4000">
                <a:latin typeface="黑体" charset="0"/>
                <a:ea typeface="黑体" charset="0"/>
                <a:cs typeface="黑体" charset="0"/>
              </a:rPr>
              <a:t>预期的对象：市场上好车的占比</a:t>
            </a:r>
          </a:p>
        </p:txBody>
      </p:sp>
      <p:sp>
        <p:nvSpPr>
          <p:cNvPr id="46082" name="内容占位符 2"/>
          <p:cNvSpPr>
            <a:spLocks noGrp="1"/>
          </p:cNvSpPr>
          <p:nvPr>
            <p:ph idx="1"/>
          </p:nvPr>
        </p:nvSpPr>
        <p:spPr>
          <a:xfrm>
            <a:off x="0" y="990600"/>
            <a:ext cx="9144000" cy="5638800"/>
          </a:xfrm>
        </p:spPr>
        <p:txBody>
          <a:bodyPr/>
          <a:lstStyle/>
          <a:p>
            <a:r>
              <a:rPr lang="zh-CN" altLang="en-US" sz="2800">
                <a:latin typeface="Calibri" charset="0"/>
                <a:ea typeface="黑体" charset="0"/>
                <a:cs typeface="黑体" charset="0"/>
              </a:rPr>
              <a:t>设</a:t>
            </a:r>
            <a:r>
              <a:rPr lang="zh-CN" altLang="en-US" sz="2800">
                <a:solidFill>
                  <a:srgbClr val="FFFFFF"/>
                </a:solidFill>
                <a:latin typeface="Calibri" charset="0"/>
                <a:ea typeface="黑体" charset="0"/>
                <a:cs typeface="黑体" charset="0"/>
              </a:rPr>
              <a:t>买家都预期</a:t>
            </a:r>
            <a:r>
              <a:rPr lang="zh-CN" altLang="en-US" sz="2800">
                <a:latin typeface="Calibri" charset="0"/>
                <a:ea typeface="黑体" charset="0"/>
                <a:cs typeface="黑体" charset="0"/>
              </a:rPr>
              <a:t>好车占比</a:t>
            </a:r>
            <a:r>
              <a:rPr lang="en-US" altLang="zh-CN" sz="2800">
                <a:latin typeface="Calibri" charset="0"/>
                <a:ea typeface="黑体" charset="0"/>
                <a:cs typeface="黑体" charset="0"/>
              </a:rPr>
              <a:t>h</a:t>
            </a:r>
            <a:r>
              <a:rPr lang="zh-CN" altLang="en-US" sz="2800">
                <a:latin typeface="Calibri" charset="0"/>
                <a:ea typeface="黑体" charset="0"/>
                <a:cs typeface="黑体" charset="0"/>
              </a:rPr>
              <a:t>，则破车</a:t>
            </a:r>
            <a:r>
              <a:rPr lang="en-US" altLang="zh-CN" sz="2800">
                <a:latin typeface="Calibri" charset="0"/>
                <a:ea typeface="黑体" charset="0"/>
                <a:cs typeface="黑体" charset="0"/>
              </a:rPr>
              <a:t>1-h</a:t>
            </a:r>
            <a:r>
              <a:rPr lang="zh-CN" altLang="en-US" sz="2800">
                <a:latin typeface="Calibri" charset="0"/>
                <a:ea typeface="黑体" charset="0"/>
                <a:cs typeface="黑体" charset="0"/>
              </a:rPr>
              <a:t>，那么买家愿意付的价钱是：</a:t>
            </a:r>
            <a:r>
              <a:rPr lang="en-US" altLang="zh-CN" sz="2800">
                <a:latin typeface="Calibri" charset="0"/>
                <a:ea typeface="黑体" charset="0"/>
                <a:cs typeface="黑体" charset="0"/>
              </a:rPr>
              <a:t>12h + 6(1-h) = 6h + 6</a:t>
            </a:r>
          </a:p>
          <a:p>
            <a:r>
              <a:rPr lang="zh-CN" altLang="en-US" sz="2800">
                <a:latin typeface="Calibri" charset="0"/>
                <a:ea typeface="黑体" charset="0"/>
                <a:cs typeface="黑体" charset="0"/>
              </a:rPr>
              <a:t>现在要问，对于哪些</a:t>
            </a:r>
            <a:r>
              <a:rPr lang="en-US" altLang="zh-CN" sz="2800">
                <a:latin typeface="Calibri" charset="0"/>
                <a:ea typeface="黑体" charset="0"/>
                <a:cs typeface="黑体" charset="0"/>
              </a:rPr>
              <a:t>h</a:t>
            </a:r>
            <a:r>
              <a:rPr lang="zh-CN" altLang="en-US" sz="2800">
                <a:latin typeface="Calibri" charset="0"/>
                <a:ea typeface="黑体" charset="0"/>
                <a:cs typeface="黑体" charset="0"/>
              </a:rPr>
              <a:t>，这个预期将“自我实现”？</a:t>
            </a:r>
            <a:r>
              <a:rPr lang="en-US" altLang="zh-CN" sz="2800">
                <a:latin typeface="Calibri" charset="0"/>
                <a:ea typeface="黑体" charset="0"/>
                <a:cs typeface="黑体" charset="0"/>
              </a:rPr>
              <a:t> </a:t>
            </a:r>
            <a:r>
              <a:rPr lang="zh-CN" altLang="en-US" sz="2800">
                <a:latin typeface="Calibri" charset="0"/>
                <a:ea typeface="黑体" charset="0"/>
                <a:cs typeface="黑体" charset="0"/>
              </a:rPr>
              <a:t>（也就是真有</a:t>
            </a:r>
            <a:r>
              <a:rPr lang="en-US" altLang="zh-CN" sz="2800">
                <a:latin typeface="Calibri" charset="0"/>
                <a:ea typeface="黑体" charset="0"/>
                <a:cs typeface="黑体" charset="0"/>
              </a:rPr>
              <a:t>h</a:t>
            </a:r>
            <a:r>
              <a:rPr lang="zh-CN" altLang="en-US" sz="2800">
                <a:latin typeface="Calibri" charset="0"/>
                <a:ea typeface="黑体" charset="0"/>
                <a:cs typeface="黑体" charset="0"/>
              </a:rPr>
              <a:t>占比的好车卖掉了）</a:t>
            </a:r>
            <a:endParaRPr lang="en-US" altLang="zh-CN" sz="2800">
              <a:latin typeface="Calibri" charset="0"/>
              <a:ea typeface="黑体" charset="0"/>
              <a:cs typeface="黑体" charset="0"/>
            </a:endParaRPr>
          </a:p>
          <a:p>
            <a:r>
              <a:rPr lang="en-US" altLang="zh-CN" sz="2800">
                <a:solidFill>
                  <a:srgbClr val="FFFF99"/>
                </a:solidFill>
                <a:latin typeface="Calibri" charset="0"/>
                <a:ea typeface="黑体" charset="0"/>
                <a:cs typeface="黑体" charset="0"/>
              </a:rPr>
              <a:t>h=0 ?</a:t>
            </a:r>
            <a:r>
              <a:rPr lang="zh-CN" altLang="en-US" sz="2800">
                <a:solidFill>
                  <a:srgbClr val="FFFF99"/>
                </a:solidFill>
                <a:latin typeface="Calibri" charset="0"/>
                <a:ea typeface="黑体" charset="0"/>
                <a:cs typeface="黑体" charset="0"/>
              </a:rPr>
              <a:t>（相当于认为好车都没拿出来卖）</a:t>
            </a:r>
            <a:endParaRPr lang="en-US" altLang="zh-CN" sz="2800">
              <a:solidFill>
                <a:srgbClr val="FFFF99"/>
              </a:solidFill>
              <a:latin typeface="Calibri" charset="0"/>
              <a:ea typeface="黑体" charset="0"/>
              <a:cs typeface="黑体" charset="0"/>
            </a:endParaRPr>
          </a:p>
          <a:p>
            <a:pPr lvl="1"/>
            <a:r>
              <a:rPr lang="zh-CN" altLang="en-US" sz="2400">
                <a:latin typeface="Calibri" charset="0"/>
                <a:ea typeface="黑体" charset="0"/>
                <a:cs typeface="黑体" charset="0"/>
              </a:rPr>
              <a:t>此时买家们愿意付</a:t>
            </a:r>
            <a:r>
              <a:rPr lang="en-US" altLang="zh-CN" sz="2400">
                <a:latin typeface="Calibri" charset="0"/>
                <a:ea typeface="黑体" charset="0"/>
                <a:cs typeface="黑体" charset="0"/>
              </a:rPr>
              <a:t>6</a:t>
            </a:r>
            <a:r>
              <a:rPr lang="zh-CN" altLang="en-US" sz="2400">
                <a:latin typeface="Calibri" charset="0"/>
                <a:ea typeface="黑体" charset="0"/>
                <a:cs typeface="黑体" charset="0"/>
              </a:rPr>
              <a:t>，那些拥有好车的人（底价</a:t>
            </a:r>
            <a:r>
              <a:rPr lang="en-US" altLang="zh-CN" sz="2400">
                <a:latin typeface="Calibri" charset="0"/>
                <a:ea typeface="黑体" charset="0"/>
                <a:cs typeface="黑体" charset="0"/>
              </a:rPr>
              <a:t>10</a:t>
            </a:r>
            <a:r>
              <a:rPr lang="zh-CN" altLang="en-US" sz="2400">
                <a:latin typeface="Calibri" charset="0"/>
                <a:ea typeface="黑体" charset="0"/>
                <a:cs typeface="黑体" charset="0"/>
              </a:rPr>
              <a:t>）不会卖，破车（底价</a:t>
            </a:r>
            <a:r>
              <a:rPr lang="en-US" altLang="zh-CN" sz="2400">
                <a:latin typeface="Calibri" charset="0"/>
                <a:ea typeface="黑体" charset="0"/>
                <a:cs typeface="黑体" charset="0"/>
              </a:rPr>
              <a:t>4</a:t>
            </a:r>
            <a:r>
              <a:rPr lang="zh-CN" altLang="en-US" sz="2400">
                <a:latin typeface="Calibri" charset="0"/>
                <a:ea typeface="黑体" charset="0"/>
                <a:cs typeface="黑体" charset="0"/>
              </a:rPr>
              <a:t>）则统统卖掉了。即，</a:t>
            </a:r>
            <a:r>
              <a:rPr lang="zh-CN" altLang="en-US" sz="2400">
                <a:solidFill>
                  <a:srgbClr val="FFFF99"/>
                </a:solidFill>
                <a:latin typeface="Calibri" charset="0"/>
                <a:ea typeface="黑体" charset="0"/>
                <a:cs typeface="黑体" charset="0"/>
              </a:rPr>
              <a:t>真的就是</a:t>
            </a:r>
            <a:r>
              <a:rPr lang="en-US" altLang="zh-CN" sz="2400">
                <a:solidFill>
                  <a:srgbClr val="FFFF99"/>
                </a:solidFill>
                <a:latin typeface="Calibri" charset="0"/>
                <a:ea typeface="黑体" charset="0"/>
                <a:cs typeface="黑体" charset="0"/>
              </a:rPr>
              <a:t>h</a:t>
            </a:r>
            <a:r>
              <a:rPr lang="zh-CN" altLang="en-US" sz="2400">
                <a:solidFill>
                  <a:srgbClr val="FFFF99"/>
                </a:solidFill>
                <a:latin typeface="Calibri" charset="0"/>
                <a:ea typeface="黑体" charset="0"/>
                <a:cs typeface="黑体" charset="0"/>
              </a:rPr>
              <a:t>＝</a:t>
            </a:r>
            <a:r>
              <a:rPr lang="en-US" altLang="zh-CN" sz="2400">
                <a:solidFill>
                  <a:srgbClr val="FFFF99"/>
                </a:solidFill>
                <a:latin typeface="Calibri" charset="0"/>
                <a:ea typeface="黑体" charset="0"/>
                <a:cs typeface="黑体" charset="0"/>
              </a:rPr>
              <a:t>0</a:t>
            </a:r>
            <a:r>
              <a:rPr lang="zh-CN" altLang="en-US" sz="2400">
                <a:latin typeface="Calibri" charset="0"/>
                <a:ea typeface="黑体" charset="0"/>
                <a:cs typeface="黑体" charset="0"/>
              </a:rPr>
              <a:t>。</a:t>
            </a:r>
            <a:endParaRPr lang="en-US" altLang="zh-CN" sz="2400">
              <a:latin typeface="Calibri" charset="0"/>
              <a:ea typeface="黑体" charset="0"/>
              <a:cs typeface="黑体" charset="0"/>
            </a:endParaRPr>
          </a:p>
          <a:p>
            <a:r>
              <a:rPr lang="en-US" altLang="zh-CN" sz="2800">
                <a:solidFill>
                  <a:srgbClr val="FFFF99"/>
                </a:solidFill>
                <a:latin typeface="Calibri" charset="0"/>
                <a:ea typeface="黑体" charset="0"/>
                <a:cs typeface="黑体" charset="0"/>
              </a:rPr>
              <a:t>h=g ?</a:t>
            </a:r>
            <a:r>
              <a:rPr lang="zh-CN" altLang="en-US" sz="2800">
                <a:solidFill>
                  <a:srgbClr val="FFFF99"/>
                </a:solidFill>
                <a:latin typeface="Calibri" charset="0"/>
                <a:ea typeface="黑体" charset="0"/>
                <a:cs typeface="黑体" charset="0"/>
              </a:rPr>
              <a:t>（相当于考虑“只要价格合适，好车都会卖的”）</a:t>
            </a:r>
            <a:endParaRPr lang="en-US" altLang="zh-CN" sz="2800">
              <a:solidFill>
                <a:srgbClr val="FFFF99"/>
              </a:solidFill>
              <a:latin typeface="Calibri" charset="0"/>
              <a:ea typeface="黑体" charset="0"/>
              <a:cs typeface="黑体" charset="0"/>
            </a:endParaRPr>
          </a:p>
          <a:p>
            <a:pPr lvl="1"/>
            <a:r>
              <a:rPr lang="en-US" altLang="zh-CN" sz="2400">
                <a:solidFill>
                  <a:srgbClr val="FFFF99"/>
                </a:solidFill>
                <a:latin typeface="Calibri" charset="0"/>
                <a:ea typeface="黑体" charset="0"/>
                <a:cs typeface="黑体" charset="0"/>
              </a:rPr>
              <a:t>h</a:t>
            </a:r>
            <a:r>
              <a:rPr lang="zh-CN" altLang="en-US" sz="2400">
                <a:solidFill>
                  <a:srgbClr val="FFFF99"/>
                </a:solidFill>
                <a:latin typeface="Calibri" charset="0"/>
                <a:ea typeface="黑体" charset="0"/>
                <a:cs typeface="黑体" charset="0"/>
              </a:rPr>
              <a:t>≥</a:t>
            </a:r>
            <a:r>
              <a:rPr lang="en-US" altLang="zh-CN" sz="2400">
                <a:solidFill>
                  <a:srgbClr val="FFFF99"/>
                </a:solidFill>
                <a:latin typeface="Calibri" charset="0"/>
                <a:ea typeface="黑体" charset="0"/>
                <a:cs typeface="黑体" charset="0"/>
              </a:rPr>
              <a:t>⅔</a:t>
            </a:r>
            <a:r>
              <a:rPr lang="zh-CN" altLang="en-US" sz="2400">
                <a:solidFill>
                  <a:srgbClr val="FFFF99"/>
                </a:solidFill>
                <a:latin typeface="Calibri" charset="0"/>
                <a:ea typeface="黑体" charset="0"/>
                <a:cs typeface="黑体" charset="0"/>
              </a:rPr>
              <a:t>，</a:t>
            </a:r>
            <a:r>
              <a:rPr lang="zh-CN" altLang="en-US" sz="2400">
                <a:latin typeface="Calibri" charset="0"/>
                <a:ea typeface="黑体" charset="0"/>
                <a:cs typeface="黑体" charset="0"/>
              </a:rPr>
              <a:t>即买家愿意支付的价格≥</a:t>
            </a:r>
            <a:r>
              <a:rPr lang="en-US" altLang="zh-CN" sz="2400">
                <a:latin typeface="Calibri" charset="0"/>
                <a:ea typeface="黑体" charset="0"/>
                <a:cs typeface="黑体" charset="0"/>
              </a:rPr>
              <a:t>10</a:t>
            </a:r>
            <a:r>
              <a:rPr lang="zh-CN" altLang="en-US" sz="2400">
                <a:latin typeface="Calibri" charset="0"/>
                <a:ea typeface="黑体" charset="0"/>
                <a:cs typeface="黑体" charset="0"/>
              </a:rPr>
              <a:t>，于是所有车都可以卖出去了。即，</a:t>
            </a:r>
            <a:r>
              <a:rPr lang="zh-CN" altLang="en-US" sz="2400">
                <a:solidFill>
                  <a:srgbClr val="FFFF99"/>
                </a:solidFill>
                <a:latin typeface="Calibri" charset="0"/>
                <a:ea typeface="黑体" charset="0"/>
                <a:cs typeface="黑体" charset="0"/>
              </a:rPr>
              <a:t>真的就是</a:t>
            </a:r>
            <a:r>
              <a:rPr lang="en-US" altLang="zh-CN" sz="2400">
                <a:solidFill>
                  <a:srgbClr val="FFFF99"/>
                </a:solidFill>
                <a:latin typeface="Calibri" charset="0"/>
                <a:ea typeface="黑体" charset="0"/>
                <a:cs typeface="黑体" charset="0"/>
              </a:rPr>
              <a:t>h</a:t>
            </a:r>
            <a:r>
              <a:rPr lang="zh-CN" altLang="en-US" sz="2400">
                <a:solidFill>
                  <a:srgbClr val="FFFF99"/>
                </a:solidFill>
                <a:latin typeface="Calibri" charset="0"/>
                <a:ea typeface="黑体" charset="0"/>
                <a:cs typeface="黑体" charset="0"/>
              </a:rPr>
              <a:t>≥</a:t>
            </a:r>
            <a:r>
              <a:rPr lang="en-US" altLang="zh-CN" sz="2400">
                <a:solidFill>
                  <a:srgbClr val="FFFF99"/>
                </a:solidFill>
                <a:latin typeface="Calibri" charset="0"/>
                <a:ea typeface="黑体" charset="0"/>
                <a:cs typeface="黑体" charset="0"/>
              </a:rPr>
              <a:t>⅔</a:t>
            </a:r>
            <a:r>
              <a:rPr lang="zh-CN" altLang="en-US" sz="2400">
                <a:latin typeface="Calibri" charset="0"/>
                <a:ea typeface="黑体" charset="0"/>
                <a:cs typeface="黑体" charset="0"/>
              </a:rPr>
              <a:t>。</a:t>
            </a:r>
            <a:endParaRPr lang="en-US" altLang="zh-CN" sz="2400">
              <a:latin typeface="Calibri" charset="0"/>
              <a:ea typeface="黑体" charset="0"/>
              <a:cs typeface="黑体" charset="0"/>
            </a:endParaRPr>
          </a:p>
          <a:p>
            <a:pPr lvl="1"/>
            <a:r>
              <a:rPr lang="en-US" altLang="zh-CN" sz="2400">
                <a:solidFill>
                  <a:srgbClr val="FFFF99"/>
                </a:solidFill>
                <a:latin typeface="Calibri" charset="0"/>
                <a:ea typeface="黑体" charset="0"/>
                <a:cs typeface="黑体" charset="0"/>
              </a:rPr>
              <a:t>h &lt; ⅔ </a:t>
            </a:r>
            <a:r>
              <a:rPr lang="zh-CN" altLang="en-US" sz="2400">
                <a:latin typeface="Calibri" charset="0"/>
                <a:ea typeface="黑体" charset="0"/>
                <a:cs typeface="黑体" charset="0"/>
              </a:rPr>
              <a:t>？可算得“</a:t>
            </a:r>
            <a:r>
              <a:rPr lang="en-US" altLang="zh-CN" sz="2400">
                <a:latin typeface="Calibri" charset="0"/>
                <a:ea typeface="黑体" charset="0"/>
                <a:cs typeface="黑体" charset="0"/>
              </a:rPr>
              <a:t> 6 &lt;</a:t>
            </a:r>
            <a:r>
              <a:rPr lang="zh-CN" altLang="en-US" sz="2400">
                <a:latin typeface="Calibri" charset="0"/>
                <a:ea typeface="黑体" charset="0"/>
                <a:cs typeface="黑体" charset="0"/>
              </a:rPr>
              <a:t>买家出价</a:t>
            </a:r>
            <a:r>
              <a:rPr lang="en-US" altLang="zh-CN" sz="2400">
                <a:latin typeface="Calibri" charset="0"/>
                <a:ea typeface="黑体" charset="0"/>
                <a:cs typeface="黑体" charset="0"/>
              </a:rPr>
              <a:t>&lt; 10</a:t>
            </a:r>
            <a:r>
              <a:rPr lang="zh-CN" altLang="en-US" sz="2400">
                <a:latin typeface="Calibri" charset="0"/>
                <a:ea typeface="黑体" charset="0"/>
                <a:cs typeface="黑体" charset="0"/>
              </a:rPr>
              <a:t>”，于是好车一台也卖不出去，破车全部卖掉，预期没有实现。</a:t>
            </a:r>
          </a:p>
          <a:p>
            <a:pPr lvl="1"/>
            <a:endParaRPr lang="en-US" altLang="zh-CN">
              <a:latin typeface="Lucida Grande" charset="0"/>
              <a:ea typeface="宋体" charset="0"/>
              <a:cs typeface="Lucida Grande" charset="0"/>
            </a:endParaRPr>
          </a:p>
        </p:txBody>
      </p:sp>
      <p:sp>
        <p:nvSpPr>
          <p:cNvPr id="2" name="矩形 1"/>
          <p:cNvSpPr/>
          <p:nvPr/>
        </p:nvSpPr>
        <p:spPr>
          <a:xfrm>
            <a:off x="2514600" y="1447800"/>
            <a:ext cx="3200400" cy="457200"/>
          </a:xfrm>
          <a:prstGeom prst="rect">
            <a:avLst/>
          </a:prstGeom>
          <a:noFill/>
          <a:ln w="38100" cmpd="sng">
            <a:solidFill>
              <a:srgbClr val="FFFF99"/>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kumimoji="1" lang="zh-CN" altLang="en-US"/>
          </a:p>
        </p:txBody>
      </p:sp>
    </p:spTree>
    <p:extLst>
      <p:ext uri="{BB962C8B-B14F-4D97-AF65-F5344CB8AC3E}">
        <p14:creationId xmlns:p14="http://schemas.microsoft.com/office/powerpoint/2010/main" val="466155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 presetClass="entr" presetSubtype="10" fill="hold" nodeType="clickEffect">
                                  <p:stCondLst>
                                    <p:cond delay="0"/>
                                  </p:stCondLst>
                                  <p:childTnLst>
                                    <p:set>
                                      <p:cBhvr>
                                        <p:cTn id="10" dur="1" fill="hold">
                                          <p:stCondLst>
                                            <p:cond delay="0"/>
                                          </p:stCondLst>
                                        </p:cTn>
                                        <p:tgtEl>
                                          <p:spTgt spid="46082">
                                            <p:txEl>
                                              <p:pRg st="2" end="2"/>
                                            </p:txEl>
                                          </p:spTgt>
                                        </p:tgtEl>
                                        <p:attrNameLst>
                                          <p:attrName>style.visibility</p:attrName>
                                        </p:attrNameLst>
                                      </p:cBhvr>
                                      <p:to>
                                        <p:strVal val="visible"/>
                                      </p:to>
                                    </p:set>
                                    <p:animEffect transition="in" filter="blinds(horizontal)">
                                      <p:cBhvr>
                                        <p:cTn id="11" dur="500"/>
                                        <p:tgtEl>
                                          <p:spTgt spid="46082">
                                            <p:txEl>
                                              <p:pRg st="2" end="2"/>
                                            </p:txEl>
                                          </p:spTgt>
                                        </p:tgtEl>
                                      </p:cBhvr>
                                    </p:animEffect>
                                  </p:childTnLst>
                                </p:cTn>
                              </p:par>
                              <p:par>
                                <p:cTn id="12" presetID="3" presetClass="entr" presetSubtype="10" fill="hold" nodeType="withEffect">
                                  <p:stCondLst>
                                    <p:cond delay="0"/>
                                  </p:stCondLst>
                                  <p:childTnLst>
                                    <p:set>
                                      <p:cBhvr>
                                        <p:cTn id="13" dur="1" fill="hold">
                                          <p:stCondLst>
                                            <p:cond delay="0"/>
                                          </p:stCondLst>
                                        </p:cTn>
                                        <p:tgtEl>
                                          <p:spTgt spid="46082">
                                            <p:txEl>
                                              <p:pRg st="3" end="3"/>
                                            </p:txEl>
                                          </p:spTgt>
                                        </p:tgtEl>
                                        <p:attrNameLst>
                                          <p:attrName>style.visibility</p:attrName>
                                        </p:attrNameLst>
                                      </p:cBhvr>
                                      <p:to>
                                        <p:strVal val="visible"/>
                                      </p:to>
                                    </p:set>
                                    <p:animEffect transition="in" filter="blinds(horizontal)">
                                      <p:cBhvr>
                                        <p:cTn id="14" dur="500"/>
                                        <p:tgtEl>
                                          <p:spTgt spid="46082">
                                            <p:txEl>
                                              <p:pRg st="3" end="3"/>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3" presetClass="entr" presetSubtype="10" fill="hold" nodeType="clickEffect">
                                  <p:stCondLst>
                                    <p:cond delay="0"/>
                                  </p:stCondLst>
                                  <p:childTnLst>
                                    <p:set>
                                      <p:cBhvr>
                                        <p:cTn id="18" dur="1" fill="hold">
                                          <p:stCondLst>
                                            <p:cond delay="0"/>
                                          </p:stCondLst>
                                        </p:cTn>
                                        <p:tgtEl>
                                          <p:spTgt spid="46082">
                                            <p:txEl>
                                              <p:pRg st="4" end="4"/>
                                            </p:txEl>
                                          </p:spTgt>
                                        </p:tgtEl>
                                        <p:attrNameLst>
                                          <p:attrName>style.visibility</p:attrName>
                                        </p:attrNameLst>
                                      </p:cBhvr>
                                      <p:to>
                                        <p:strVal val="visible"/>
                                      </p:to>
                                    </p:set>
                                    <p:animEffect transition="in" filter="blinds(horizontal)">
                                      <p:cBhvr>
                                        <p:cTn id="19" dur="500"/>
                                        <p:tgtEl>
                                          <p:spTgt spid="46082">
                                            <p:txEl>
                                              <p:pRg st="4" end="4"/>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3" presetClass="entr" presetSubtype="10" fill="hold" nodeType="clickEffect">
                                  <p:stCondLst>
                                    <p:cond delay="0"/>
                                  </p:stCondLst>
                                  <p:childTnLst>
                                    <p:set>
                                      <p:cBhvr>
                                        <p:cTn id="23" dur="1" fill="hold">
                                          <p:stCondLst>
                                            <p:cond delay="0"/>
                                          </p:stCondLst>
                                        </p:cTn>
                                        <p:tgtEl>
                                          <p:spTgt spid="46082">
                                            <p:txEl>
                                              <p:pRg st="5" end="5"/>
                                            </p:txEl>
                                          </p:spTgt>
                                        </p:tgtEl>
                                        <p:attrNameLst>
                                          <p:attrName>style.visibility</p:attrName>
                                        </p:attrNameLst>
                                      </p:cBhvr>
                                      <p:to>
                                        <p:strVal val="visible"/>
                                      </p:to>
                                    </p:set>
                                    <p:animEffect transition="in" filter="blinds(horizontal)">
                                      <p:cBhvr>
                                        <p:cTn id="24" dur="500"/>
                                        <p:tgtEl>
                                          <p:spTgt spid="46082">
                                            <p:txEl>
                                              <p:pRg st="5" end="5"/>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46082">
                                            <p:txEl>
                                              <p:pRg st="6" end="6"/>
                                            </p:txEl>
                                          </p:spTgt>
                                        </p:tgtEl>
                                        <p:attrNameLst>
                                          <p:attrName>style.visibility</p:attrName>
                                        </p:attrNameLst>
                                      </p:cBhvr>
                                      <p:to>
                                        <p:strVal val="visible"/>
                                      </p:to>
                                    </p:set>
                                    <p:animEffect transition="in" filter="blinds(horizontal)">
                                      <p:cBhvr>
                                        <p:cTn id="27" dur="500"/>
                                        <p:tgtEl>
                                          <p:spTgt spid="4608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标题 1"/>
          <p:cNvSpPr>
            <a:spLocks noGrp="1"/>
          </p:cNvSpPr>
          <p:nvPr>
            <p:ph type="title"/>
          </p:nvPr>
        </p:nvSpPr>
        <p:spPr>
          <a:xfrm>
            <a:off x="304800" y="274638"/>
            <a:ext cx="8382000" cy="1143000"/>
          </a:xfrm>
        </p:spPr>
        <p:txBody>
          <a:bodyPr/>
          <a:lstStyle/>
          <a:p>
            <a:r>
              <a:rPr lang="zh-CN" altLang="en-US" sz="4000">
                <a:latin typeface="黑体" charset="0"/>
                <a:ea typeface="黑体" charset="0"/>
                <a:cs typeface="黑体" charset="0"/>
              </a:rPr>
              <a:t>三种车的情形（好车、破车、柠檬）</a:t>
            </a:r>
          </a:p>
        </p:txBody>
      </p:sp>
      <p:sp>
        <p:nvSpPr>
          <p:cNvPr id="54274" name="内容占位符 2"/>
          <p:cNvSpPr>
            <a:spLocks noGrp="1"/>
          </p:cNvSpPr>
          <p:nvPr>
            <p:ph idx="1"/>
          </p:nvPr>
        </p:nvSpPr>
        <p:spPr>
          <a:xfrm>
            <a:off x="228600" y="1295400"/>
            <a:ext cx="8839200" cy="5410200"/>
          </a:xfrm>
        </p:spPr>
        <p:txBody>
          <a:bodyPr/>
          <a:lstStyle/>
          <a:p>
            <a:r>
              <a:rPr lang="zh-CN" altLang="en-US">
                <a:latin typeface="Calibri" charset="0"/>
                <a:ea typeface="黑体" charset="0"/>
                <a:cs typeface="黑体" charset="0"/>
              </a:rPr>
              <a:t>假设</a:t>
            </a:r>
            <a:endParaRPr lang="en-US" altLang="zh-CN">
              <a:latin typeface="Calibri" charset="0"/>
              <a:ea typeface="黑体" charset="0"/>
              <a:cs typeface="黑体" charset="0"/>
            </a:endParaRPr>
          </a:p>
          <a:p>
            <a:pPr lvl="1"/>
            <a:r>
              <a:rPr lang="zh-CN" altLang="en-US">
                <a:latin typeface="Calibri" charset="0"/>
                <a:ea typeface="黑体" charset="0"/>
                <a:cs typeface="黑体" charset="0"/>
              </a:rPr>
              <a:t>三种旧车各占</a:t>
            </a:r>
            <a:r>
              <a:rPr lang="en-US" altLang="zh-CN">
                <a:latin typeface="Calibri" charset="0"/>
                <a:ea typeface="黑体" charset="0"/>
                <a:cs typeface="黑体" charset="0"/>
              </a:rPr>
              <a:t>1/3</a:t>
            </a:r>
            <a:r>
              <a:rPr lang="zh-CN" altLang="en-US">
                <a:latin typeface="Calibri" charset="0"/>
                <a:ea typeface="黑体" charset="0"/>
                <a:cs typeface="黑体" charset="0"/>
              </a:rPr>
              <a:t>。</a:t>
            </a:r>
            <a:endParaRPr lang="en-US" altLang="zh-CN">
              <a:latin typeface="Calibri" charset="0"/>
              <a:ea typeface="黑体" charset="0"/>
              <a:cs typeface="黑体" charset="0"/>
            </a:endParaRPr>
          </a:p>
          <a:p>
            <a:pPr lvl="1"/>
            <a:r>
              <a:rPr lang="zh-CN" altLang="en-US">
                <a:latin typeface="Calibri" charset="0"/>
                <a:ea typeface="黑体" charset="0"/>
                <a:cs typeface="黑体" charset="0"/>
              </a:rPr>
              <a:t>卖方底价分别为</a:t>
            </a:r>
            <a:r>
              <a:rPr lang="en-US" altLang="zh-CN">
                <a:latin typeface="Calibri" charset="0"/>
                <a:ea typeface="黑体" charset="0"/>
                <a:cs typeface="黑体" charset="0"/>
              </a:rPr>
              <a:t>10</a:t>
            </a:r>
            <a:r>
              <a:rPr lang="zh-CN" altLang="en-US">
                <a:latin typeface="Calibri" charset="0"/>
                <a:ea typeface="黑体" charset="0"/>
                <a:cs typeface="黑体" charset="0"/>
              </a:rPr>
              <a:t>，</a:t>
            </a:r>
            <a:r>
              <a:rPr lang="en-US" altLang="zh-CN">
                <a:latin typeface="Calibri" charset="0"/>
                <a:ea typeface="黑体" charset="0"/>
                <a:cs typeface="黑体" charset="0"/>
              </a:rPr>
              <a:t>4</a:t>
            </a:r>
            <a:r>
              <a:rPr lang="zh-CN" altLang="en-US">
                <a:latin typeface="Calibri" charset="0"/>
                <a:ea typeface="黑体" charset="0"/>
                <a:cs typeface="黑体" charset="0"/>
              </a:rPr>
              <a:t>，</a:t>
            </a:r>
            <a:r>
              <a:rPr lang="en-US" altLang="zh-CN">
                <a:latin typeface="Calibri" charset="0"/>
                <a:ea typeface="黑体" charset="0"/>
                <a:cs typeface="黑体" charset="0"/>
              </a:rPr>
              <a:t>0</a:t>
            </a:r>
          </a:p>
          <a:p>
            <a:pPr lvl="1"/>
            <a:r>
              <a:rPr lang="zh-CN" altLang="en-US">
                <a:latin typeface="Calibri" charset="0"/>
                <a:ea typeface="黑体" charset="0"/>
                <a:cs typeface="黑体" charset="0"/>
              </a:rPr>
              <a:t>买方估值分别为</a:t>
            </a:r>
            <a:r>
              <a:rPr lang="en-US" altLang="zh-CN">
                <a:latin typeface="Calibri" charset="0"/>
                <a:ea typeface="黑体" charset="0"/>
                <a:cs typeface="黑体" charset="0"/>
              </a:rPr>
              <a:t>12</a:t>
            </a:r>
            <a:r>
              <a:rPr lang="zh-CN" altLang="en-US">
                <a:latin typeface="Calibri" charset="0"/>
                <a:ea typeface="黑体" charset="0"/>
                <a:cs typeface="黑体" charset="0"/>
              </a:rPr>
              <a:t>，</a:t>
            </a:r>
            <a:r>
              <a:rPr lang="en-US" altLang="zh-CN">
                <a:latin typeface="Calibri" charset="0"/>
                <a:ea typeface="黑体" charset="0"/>
                <a:cs typeface="黑体" charset="0"/>
              </a:rPr>
              <a:t>6</a:t>
            </a:r>
            <a:r>
              <a:rPr lang="zh-CN" altLang="en-US">
                <a:latin typeface="Calibri" charset="0"/>
                <a:ea typeface="黑体" charset="0"/>
                <a:cs typeface="黑体" charset="0"/>
              </a:rPr>
              <a:t>，</a:t>
            </a:r>
            <a:r>
              <a:rPr lang="en-US" altLang="zh-CN">
                <a:latin typeface="Calibri" charset="0"/>
                <a:ea typeface="黑体" charset="0"/>
                <a:cs typeface="黑体" charset="0"/>
              </a:rPr>
              <a:t>0</a:t>
            </a:r>
            <a:r>
              <a:rPr lang="zh-CN" altLang="en-US">
                <a:latin typeface="Calibri" charset="0"/>
                <a:ea typeface="黑体" charset="0"/>
                <a:cs typeface="黑体" charset="0"/>
              </a:rPr>
              <a:t>。买家多于车。</a:t>
            </a:r>
            <a:endParaRPr lang="en-US" altLang="zh-CN">
              <a:latin typeface="Calibri" charset="0"/>
              <a:ea typeface="黑体" charset="0"/>
              <a:cs typeface="黑体" charset="0"/>
            </a:endParaRPr>
          </a:p>
          <a:p>
            <a:r>
              <a:rPr lang="zh-CN" altLang="en-US">
                <a:latin typeface="Calibri" charset="0"/>
                <a:ea typeface="黑体" charset="0"/>
                <a:cs typeface="黑体" charset="0"/>
              </a:rPr>
              <a:t>若预期为“市场上三种车各占</a:t>
            </a:r>
            <a:r>
              <a:rPr lang="en-US" altLang="zh-CN">
                <a:latin typeface="Calibri" charset="0"/>
                <a:ea typeface="黑体" charset="0"/>
                <a:cs typeface="黑体" charset="0"/>
              </a:rPr>
              <a:t>1/3</a:t>
            </a:r>
            <a:r>
              <a:rPr lang="zh-CN" altLang="en-US">
                <a:latin typeface="Calibri" charset="0"/>
                <a:ea typeface="黑体" charset="0"/>
                <a:cs typeface="黑体" charset="0"/>
              </a:rPr>
              <a:t>”</a:t>
            </a:r>
            <a:endParaRPr lang="en-US" altLang="zh-CN">
              <a:latin typeface="Calibri" charset="0"/>
              <a:ea typeface="黑体" charset="0"/>
              <a:cs typeface="黑体" charset="0"/>
            </a:endParaRPr>
          </a:p>
          <a:p>
            <a:pPr lvl="1"/>
            <a:r>
              <a:rPr lang="zh-CN" altLang="en-US">
                <a:latin typeface="Calibri" charset="0"/>
                <a:ea typeface="黑体" charset="0"/>
                <a:cs typeface="黑体" charset="0"/>
              </a:rPr>
              <a:t>出价（</a:t>
            </a:r>
            <a:r>
              <a:rPr lang="en-US" altLang="zh-CN">
                <a:latin typeface="Calibri" charset="0"/>
                <a:ea typeface="黑体" charset="0"/>
                <a:cs typeface="黑体" charset="0"/>
              </a:rPr>
              <a:t>12</a:t>
            </a:r>
            <a:r>
              <a:rPr lang="zh-CN" altLang="en-US">
                <a:latin typeface="Calibri" charset="0"/>
                <a:ea typeface="黑体" charset="0"/>
                <a:cs typeface="黑体" charset="0"/>
              </a:rPr>
              <a:t>＋</a:t>
            </a:r>
            <a:r>
              <a:rPr lang="en-US" altLang="zh-CN">
                <a:latin typeface="Calibri" charset="0"/>
                <a:ea typeface="黑体" charset="0"/>
                <a:cs typeface="黑体" charset="0"/>
              </a:rPr>
              <a:t>6</a:t>
            </a:r>
            <a:r>
              <a:rPr lang="zh-CN" altLang="en-US">
                <a:latin typeface="Calibri" charset="0"/>
                <a:ea typeface="黑体" charset="0"/>
                <a:cs typeface="黑体" charset="0"/>
              </a:rPr>
              <a:t>＋</a:t>
            </a:r>
            <a:r>
              <a:rPr lang="en-US" altLang="zh-CN">
                <a:latin typeface="Calibri" charset="0"/>
                <a:ea typeface="黑体" charset="0"/>
                <a:cs typeface="黑体" charset="0"/>
              </a:rPr>
              <a:t>0</a:t>
            </a:r>
            <a:r>
              <a:rPr lang="zh-CN" altLang="en-US">
                <a:latin typeface="Calibri" charset="0"/>
                <a:ea typeface="黑体" charset="0"/>
                <a:cs typeface="黑体" charset="0"/>
              </a:rPr>
              <a:t>）／</a:t>
            </a:r>
            <a:r>
              <a:rPr lang="en-US" altLang="zh-CN">
                <a:latin typeface="Calibri" charset="0"/>
                <a:ea typeface="黑体" charset="0"/>
                <a:cs typeface="黑体" charset="0"/>
              </a:rPr>
              <a:t>3</a:t>
            </a:r>
            <a:r>
              <a:rPr lang="zh-CN" altLang="en-US">
                <a:latin typeface="Calibri" charset="0"/>
                <a:ea typeface="黑体" charset="0"/>
                <a:cs typeface="黑体" charset="0"/>
              </a:rPr>
              <a:t>＝</a:t>
            </a:r>
            <a:r>
              <a:rPr lang="en-US" altLang="zh-CN">
                <a:latin typeface="Calibri" charset="0"/>
                <a:ea typeface="黑体" charset="0"/>
                <a:cs typeface="黑体" charset="0"/>
              </a:rPr>
              <a:t>6</a:t>
            </a:r>
            <a:r>
              <a:rPr lang="zh-CN" altLang="en-US">
                <a:latin typeface="Calibri" charset="0"/>
                <a:ea typeface="黑体" charset="0"/>
                <a:cs typeface="黑体" charset="0"/>
              </a:rPr>
              <a:t>，于是</a:t>
            </a:r>
            <a:endParaRPr lang="en-US" altLang="zh-CN">
              <a:latin typeface="Calibri" charset="0"/>
              <a:ea typeface="黑体" charset="0"/>
              <a:cs typeface="黑体" charset="0"/>
            </a:endParaRPr>
          </a:p>
          <a:p>
            <a:pPr lvl="1"/>
            <a:r>
              <a:rPr lang="zh-CN" altLang="en-US">
                <a:latin typeface="Calibri" charset="0"/>
                <a:ea typeface="黑体" charset="0"/>
                <a:cs typeface="黑体" charset="0"/>
              </a:rPr>
              <a:t>于是只有破车和柠檬在卖，即市场没有实现预期</a:t>
            </a:r>
            <a:endParaRPr lang="en-US" altLang="zh-CN">
              <a:latin typeface="Calibri" charset="0"/>
              <a:ea typeface="黑体" charset="0"/>
              <a:cs typeface="黑体" charset="0"/>
            </a:endParaRPr>
          </a:p>
          <a:p>
            <a:r>
              <a:rPr lang="zh-CN" altLang="en-US">
                <a:latin typeface="Calibri" charset="0"/>
                <a:ea typeface="黑体" charset="0"/>
                <a:cs typeface="黑体" charset="0"/>
              </a:rPr>
              <a:t>会导致进一步预期“市场上只有破车和柠檬”</a:t>
            </a:r>
            <a:endParaRPr lang="en-US" altLang="zh-CN">
              <a:latin typeface="Calibri" charset="0"/>
              <a:ea typeface="黑体" charset="0"/>
              <a:cs typeface="黑体" charset="0"/>
            </a:endParaRPr>
          </a:p>
          <a:p>
            <a:pPr lvl="1"/>
            <a:r>
              <a:rPr lang="zh-CN" altLang="en-US">
                <a:latin typeface="Calibri" charset="0"/>
                <a:ea typeface="黑体" charset="0"/>
                <a:cs typeface="黑体" charset="0"/>
              </a:rPr>
              <a:t>出价（</a:t>
            </a:r>
            <a:r>
              <a:rPr lang="en-US" altLang="zh-CN">
                <a:latin typeface="Calibri" charset="0"/>
                <a:ea typeface="黑体" charset="0"/>
                <a:cs typeface="黑体" charset="0"/>
              </a:rPr>
              <a:t>6</a:t>
            </a:r>
            <a:r>
              <a:rPr lang="zh-CN" altLang="en-US">
                <a:latin typeface="Calibri" charset="0"/>
                <a:ea typeface="黑体" charset="0"/>
                <a:cs typeface="黑体" charset="0"/>
              </a:rPr>
              <a:t>＋</a:t>
            </a:r>
            <a:r>
              <a:rPr lang="en-US" altLang="zh-CN">
                <a:latin typeface="Calibri" charset="0"/>
                <a:ea typeface="黑体" charset="0"/>
                <a:cs typeface="黑体" charset="0"/>
              </a:rPr>
              <a:t>0</a:t>
            </a:r>
            <a:r>
              <a:rPr lang="zh-CN" altLang="en-US">
                <a:latin typeface="Calibri" charset="0"/>
                <a:ea typeface="黑体" charset="0"/>
                <a:cs typeface="黑体" charset="0"/>
              </a:rPr>
              <a:t>）／</a:t>
            </a:r>
            <a:r>
              <a:rPr lang="en-US" altLang="zh-CN">
                <a:latin typeface="Calibri" charset="0"/>
                <a:ea typeface="黑体" charset="0"/>
                <a:cs typeface="黑体" charset="0"/>
              </a:rPr>
              <a:t>2</a:t>
            </a:r>
            <a:r>
              <a:rPr lang="zh-CN" altLang="en-US">
                <a:latin typeface="Calibri" charset="0"/>
                <a:ea typeface="黑体" charset="0"/>
                <a:cs typeface="黑体" charset="0"/>
              </a:rPr>
              <a:t>＝</a:t>
            </a:r>
            <a:r>
              <a:rPr lang="en-US" altLang="zh-CN">
                <a:latin typeface="Calibri" charset="0"/>
                <a:ea typeface="黑体" charset="0"/>
                <a:cs typeface="黑体" charset="0"/>
              </a:rPr>
              <a:t>3</a:t>
            </a:r>
            <a:r>
              <a:rPr lang="zh-CN" altLang="en-US">
                <a:latin typeface="Calibri" charset="0"/>
                <a:ea typeface="黑体" charset="0"/>
                <a:cs typeface="黑体" charset="0"/>
              </a:rPr>
              <a:t>，于是只有柠檬卖掉了，市场也没实现预期。市场失效。</a:t>
            </a:r>
          </a:p>
        </p:txBody>
      </p:sp>
      <p:sp>
        <p:nvSpPr>
          <p:cNvPr id="2" name="文本框 1"/>
          <p:cNvSpPr txBox="1"/>
          <p:nvPr/>
        </p:nvSpPr>
        <p:spPr>
          <a:xfrm>
            <a:off x="304800" y="152400"/>
            <a:ext cx="8382000" cy="1016000"/>
          </a:xfrm>
          <a:prstGeom prst="rect">
            <a:avLst/>
          </a:prstGeom>
          <a:solidFill>
            <a:schemeClr val="accent6">
              <a:lumMod val="40000"/>
              <a:lumOff val="60000"/>
            </a:schemeClr>
          </a:solidFill>
        </p:spPr>
        <p:txBody>
          <a:bodyPr>
            <a:spAutoFit/>
          </a:bodyPr>
          <a:lstStyle/>
          <a:p>
            <a:pPr>
              <a:defRPr/>
            </a:pPr>
            <a:r>
              <a:rPr kumimoji="1" lang="zh-CN" altLang="en-US" sz="6000" dirty="0"/>
              <a:t>－－劣币驱逐良币－－</a:t>
            </a:r>
          </a:p>
        </p:txBody>
      </p:sp>
    </p:spTree>
    <p:extLst>
      <p:ext uri="{BB962C8B-B14F-4D97-AF65-F5344CB8AC3E}">
        <p14:creationId xmlns:p14="http://schemas.microsoft.com/office/powerpoint/2010/main" val="4001922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标题 1"/>
          <p:cNvSpPr>
            <a:spLocks noGrp="1"/>
          </p:cNvSpPr>
          <p:nvPr>
            <p:ph type="title"/>
          </p:nvPr>
        </p:nvSpPr>
        <p:spPr/>
        <p:txBody>
          <a:bodyPr/>
          <a:lstStyle/>
          <a:p>
            <a:r>
              <a:rPr lang="zh-CN" altLang="en-US">
                <a:latin typeface="黑体" charset="0"/>
                <a:ea typeface="黑体" charset="0"/>
                <a:cs typeface="黑体" charset="0"/>
              </a:rPr>
              <a:t>（阿克罗夫）柠檬市场的要点</a:t>
            </a:r>
          </a:p>
        </p:txBody>
      </p:sp>
      <p:sp>
        <p:nvSpPr>
          <p:cNvPr id="55298" name="内容占位符 2"/>
          <p:cNvSpPr>
            <a:spLocks noGrp="1"/>
          </p:cNvSpPr>
          <p:nvPr>
            <p:ph idx="1"/>
          </p:nvPr>
        </p:nvSpPr>
        <p:spPr>
          <a:xfrm>
            <a:off x="381000" y="1524000"/>
            <a:ext cx="8305800" cy="4495800"/>
          </a:xfrm>
        </p:spPr>
        <p:txBody>
          <a:bodyPr/>
          <a:lstStyle/>
          <a:p>
            <a:r>
              <a:rPr lang="zh-CN" altLang="en-US">
                <a:latin typeface="黑体" charset="0"/>
                <a:ea typeface="黑体" charset="0"/>
                <a:cs typeface="黑体" charset="0"/>
              </a:rPr>
              <a:t>市场中的商品有多个质量等级</a:t>
            </a:r>
            <a:endParaRPr lang="en-US" altLang="zh-CN">
              <a:latin typeface="黑体" charset="0"/>
              <a:ea typeface="黑体" charset="0"/>
              <a:cs typeface="黑体" charset="0"/>
            </a:endParaRPr>
          </a:p>
          <a:p>
            <a:r>
              <a:rPr lang="zh-CN" altLang="en-US">
                <a:latin typeface="黑体" charset="0"/>
                <a:ea typeface="黑体" charset="0"/>
                <a:cs typeface="黑体" charset="0"/>
              </a:rPr>
              <a:t>买家和卖家对每一等级商品有不同的底线价格（</a:t>
            </a:r>
            <a:r>
              <a:rPr lang="zh-CN" altLang="en-US">
                <a:latin typeface="Calibri" charset="0"/>
                <a:ea typeface="黑体" charset="0"/>
                <a:cs typeface="黑体" charset="0"/>
              </a:rPr>
              <a:t>设同一等级中买家估值</a:t>
            </a:r>
            <a:r>
              <a:rPr lang="en-US" altLang="zh-CN">
                <a:latin typeface="Calibri" charset="0"/>
                <a:ea typeface="黑体" charset="0"/>
                <a:cs typeface="黑体" charset="0"/>
              </a:rPr>
              <a:t>&gt;</a:t>
            </a:r>
            <a:r>
              <a:rPr lang="zh-CN" altLang="en-US">
                <a:latin typeface="Calibri" charset="0"/>
                <a:ea typeface="黑体" charset="0"/>
                <a:cs typeface="黑体" charset="0"/>
              </a:rPr>
              <a:t>卖</a:t>
            </a:r>
            <a:r>
              <a:rPr lang="zh-CN" altLang="en-US">
                <a:latin typeface="黑体" charset="0"/>
                <a:ea typeface="黑体" charset="0"/>
                <a:cs typeface="黑体" charset="0"/>
              </a:rPr>
              <a:t>家底价）</a:t>
            </a:r>
            <a:endParaRPr lang="en-US" altLang="zh-CN">
              <a:latin typeface="黑体" charset="0"/>
              <a:ea typeface="黑体" charset="0"/>
              <a:cs typeface="黑体" charset="0"/>
            </a:endParaRPr>
          </a:p>
          <a:p>
            <a:r>
              <a:rPr lang="zh-CN" altLang="en-US">
                <a:latin typeface="黑体" charset="0"/>
                <a:ea typeface="黑体" charset="0"/>
                <a:cs typeface="黑体" charset="0"/>
              </a:rPr>
              <a:t>买卖双方对每一具体商品的质量信息不对称</a:t>
            </a:r>
            <a:endParaRPr lang="en-US" altLang="zh-CN">
              <a:latin typeface="黑体" charset="0"/>
              <a:ea typeface="黑体" charset="0"/>
              <a:cs typeface="黑体" charset="0"/>
            </a:endParaRPr>
          </a:p>
          <a:p>
            <a:r>
              <a:rPr lang="zh-CN" altLang="en-US">
                <a:latin typeface="黑体" charset="0"/>
                <a:ea typeface="黑体" charset="0"/>
                <a:cs typeface="黑体" charset="0"/>
              </a:rPr>
              <a:t>因此买家只可能出一个期望价格，卖家按照所持有具体商品的底价与买家给出的价格的关系决定是否出售</a:t>
            </a:r>
            <a:endParaRPr lang="en-US" altLang="zh-CN">
              <a:latin typeface="黑体" charset="0"/>
              <a:ea typeface="黑体" charset="0"/>
              <a:cs typeface="黑体" charset="0"/>
            </a:endParaRPr>
          </a:p>
          <a:p>
            <a:pPr lvl="1"/>
            <a:r>
              <a:rPr lang="zh-CN" altLang="en-US">
                <a:latin typeface="黑体" charset="0"/>
                <a:ea typeface="黑体" charset="0"/>
                <a:cs typeface="黑体" charset="0"/>
              </a:rPr>
              <a:t>期望价格与</a:t>
            </a:r>
            <a:r>
              <a:rPr lang="zh-CN" altLang="en-US">
                <a:solidFill>
                  <a:srgbClr val="FFFFFF"/>
                </a:solidFill>
                <a:latin typeface="黑体" charset="0"/>
                <a:ea typeface="黑体" charset="0"/>
                <a:cs typeface="黑体" charset="0"/>
              </a:rPr>
              <a:t>不同等级商品的占比分布和估值</a:t>
            </a:r>
            <a:r>
              <a:rPr lang="zh-CN" altLang="en-US">
                <a:latin typeface="黑体" charset="0"/>
                <a:ea typeface="黑体" charset="0"/>
                <a:cs typeface="黑体" charset="0"/>
              </a:rPr>
              <a:t>有关</a:t>
            </a:r>
          </a:p>
        </p:txBody>
      </p:sp>
      <p:sp>
        <p:nvSpPr>
          <p:cNvPr id="4" name="文本框 3"/>
          <p:cNvSpPr txBox="1"/>
          <p:nvPr/>
        </p:nvSpPr>
        <p:spPr>
          <a:xfrm>
            <a:off x="152400" y="5943600"/>
            <a:ext cx="8839200" cy="523875"/>
          </a:xfrm>
          <a:prstGeom prst="rect">
            <a:avLst/>
          </a:prstGeom>
          <a:solidFill>
            <a:schemeClr val="accent6">
              <a:lumMod val="75000"/>
            </a:schemeClr>
          </a:solidFill>
        </p:spPr>
        <p:txBody>
          <a:bodyPr>
            <a:spAutoFit/>
          </a:bodyPr>
          <a:lstStyle/>
          <a:p>
            <a:pPr>
              <a:defRPr/>
            </a:pPr>
            <a:r>
              <a:rPr kumimoji="1" lang="zh-CN" altLang="en-US" sz="2800" dirty="0">
                <a:solidFill>
                  <a:srgbClr val="FFFFFF"/>
                </a:solidFill>
                <a:latin typeface="黑体"/>
                <a:ea typeface="黑体"/>
                <a:cs typeface="黑体"/>
              </a:rPr>
              <a:t>市场失效：质量较差商品占比太高，买卖底价差太小</a:t>
            </a:r>
          </a:p>
        </p:txBody>
      </p:sp>
    </p:spTree>
    <p:extLst>
      <p:ext uri="{BB962C8B-B14F-4D97-AF65-F5344CB8AC3E}">
        <p14:creationId xmlns:p14="http://schemas.microsoft.com/office/powerpoint/2010/main" val="23419796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标题 1"/>
          <p:cNvSpPr>
            <a:spLocks noGrp="1"/>
          </p:cNvSpPr>
          <p:nvPr>
            <p:ph type="title"/>
          </p:nvPr>
        </p:nvSpPr>
        <p:spPr>
          <a:xfrm>
            <a:off x="457200" y="274638"/>
            <a:ext cx="8229600" cy="944562"/>
          </a:xfrm>
        </p:spPr>
        <p:txBody>
          <a:bodyPr/>
          <a:lstStyle/>
          <a:p>
            <a:r>
              <a:rPr lang="zh-CN" altLang="en-US">
                <a:latin typeface="黑体" charset="0"/>
                <a:ea typeface="黑体" charset="0"/>
                <a:cs typeface="黑体" charset="0"/>
              </a:rPr>
              <a:t>人力资源市场例子</a:t>
            </a:r>
          </a:p>
        </p:txBody>
      </p:sp>
      <p:sp>
        <p:nvSpPr>
          <p:cNvPr id="56322" name="内容占位符 2"/>
          <p:cNvSpPr>
            <a:spLocks noGrp="1"/>
          </p:cNvSpPr>
          <p:nvPr>
            <p:ph idx="1"/>
          </p:nvPr>
        </p:nvSpPr>
        <p:spPr>
          <a:xfrm>
            <a:off x="76200" y="1371600"/>
            <a:ext cx="8839200" cy="5257800"/>
          </a:xfrm>
        </p:spPr>
        <p:txBody>
          <a:bodyPr/>
          <a:lstStyle/>
          <a:p>
            <a:r>
              <a:rPr lang="zh-CN" altLang="en-US" sz="2800">
                <a:latin typeface="Calibri" charset="0"/>
                <a:ea typeface="黑体" charset="0"/>
                <a:cs typeface="黑体" charset="0"/>
              </a:rPr>
              <a:t>两种工人：高效率，低效率，各</a:t>
            </a:r>
            <a:r>
              <a:rPr lang="en-US" altLang="zh-CN" sz="2800">
                <a:latin typeface="Calibri" charset="0"/>
                <a:ea typeface="黑体" charset="0"/>
                <a:cs typeface="黑体" charset="0"/>
              </a:rPr>
              <a:t>50</a:t>
            </a:r>
            <a:r>
              <a:rPr lang="zh-CN" altLang="en-US" sz="2800">
                <a:latin typeface="Calibri" charset="0"/>
                <a:ea typeface="黑体" charset="0"/>
                <a:cs typeface="黑体" charset="0"/>
              </a:rPr>
              <a:t>％</a:t>
            </a:r>
            <a:endParaRPr lang="en-US" altLang="zh-CN" sz="2800">
              <a:latin typeface="Calibri" charset="0"/>
              <a:ea typeface="黑体" charset="0"/>
              <a:cs typeface="黑体" charset="0"/>
            </a:endParaRPr>
          </a:p>
          <a:p>
            <a:r>
              <a:rPr lang="zh-CN" altLang="en-US" sz="2800">
                <a:latin typeface="Calibri" charset="0"/>
                <a:ea typeface="黑体" charset="0"/>
                <a:cs typeface="黑体" charset="0"/>
              </a:rPr>
              <a:t>对高效率者，雇主愿付到</a:t>
            </a:r>
            <a:r>
              <a:rPr lang="en-US" altLang="zh-CN" sz="2800">
                <a:latin typeface="Calibri" charset="0"/>
                <a:ea typeface="黑体" charset="0"/>
                <a:cs typeface="黑体" charset="0"/>
              </a:rPr>
              <a:t>80000</a:t>
            </a:r>
            <a:r>
              <a:rPr lang="zh-CN" altLang="en-US" sz="2800">
                <a:latin typeface="Calibri" charset="0"/>
                <a:ea typeface="黑体" charset="0"/>
                <a:cs typeface="黑体" charset="0"/>
              </a:rPr>
              <a:t>，个人认为至少</a:t>
            </a:r>
            <a:r>
              <a:rPr lang="en-US" altLang="zh-CN" sz="2800">
                <a:latin typeface="Calibri" charset="0"/>
                <a:ea typeface="黑体" charset="0"/>
                <a:cs typeface="黑体" charset="0"/>
              </a:rPr>
              <a:t>55000</a:t>
            </a:r>
            <a:r>
              <a:rPr lang="zh-CN" altLang="en-US" sz="2800">
                <a:latin typeface="Calibri" charset="0"/>
                <a:ea typeface="黑体" charset="0"/>
                <a:cs typeface="黑体" charset="0"/>
              </a:rPr>
              <a:t>；对低效率者，雇主愿付到</a:t>
            </a:r>
            <a:r>
              <a:rPr lang="en-US" altLang="zh-CN" sz="2800">
                <a:latin typeface="Calibri" charset="0"/>
                <a:ea typeface="黑体" charset="0"/>
                <a:cs typeface="黑体" charset="0"/>
              </a:rPr>
              <a:t>40000</a:t>
            </a:r>
            <a:r>
              <a:rPr lang="zh-CN" altLang="en-US" sz="2800">
                <a:latin typeface="Calibri" charset="0"/>
                <a:ea typeface="黑体" charset="0"/>
                <a:cs typeface="黑体" charset="0"/>
              </a:rPr>
              <a:t>，个人认为至少</a:t>
            </a:r>
            <a:r>
              <a:rPr lang="en-US" altLang="zh-CN" sz="2800">
                <a:latin typeface="Calibri" charset="0"/>
                <a:ea typeface="黑体" charset="0"/>
                <a:cs typeface="黑体" charset="0"/>
              </a:rPr>
              <a:t>25000</a:t>
            </a:r>
          </a:p>
          <a:p>
            <a:r>
              <a:rPr lang="zh-CN" altLang="en-US" sz="2800">
                <a:latin typeface="Calibri" charset="0"/>
                <a:ea typeface="黑体" charset="0"/>
                <a:cs typeface="黑体" charset="0"/>
              </a:rPr>
              <a:t>信息不对称：受雇者比雇主更了解自己能力</a:t>
            </a:r>
            <a:endParaRPr lang="en-US" altLang="zh-CN" sz="2800">
              <a:latin typeface="Calibri" charset="0"/>
              <a:ea typeface="黑体" charset="0"/>
              <a:cs typeface="黑体" charset="0"/>
            </a:endParaRPr>
          </a:p>
          <a:p>
            <a:r>
              <a:rPr lang="zh-CN" altLang="en-US" sz="2800">
                <a:latin typeface="Calibri" charset="0"/>
                <a:ea typeface="黑体" charset="0"/>
                <a:cs typeface="黑体" charset="0"/>
              </a:rPr>
              <a:t>于是</a:t>
            </a:r>
            <a:endParaRPr lang="en-US" altLang="zh-CN" sz="2800">
              <a:latin typeface="Calibri" charset="0"/>
              <a:ea typeface="黑体" charset="0"/>
              <a:cs typeface="黑体" charset="0"/>
            </a:endParaRPr>
          </a:p>
          <a:p>
            <a:pPr lvl="1"/>
            <a:r>
              <a:rPr lang="zh-CN" altLang="en-US" sz="2400">
                <a:latin typeface="Calibri" charset="0"/>
                <a:ea typeface="黑体" charset="0"/>
                <a:cs typeface="黑体" charset="0"/>
              </a:rPr>
              <a:t>若雇主预期在人力资源市场上，两种工人各占一半，则愿意给出工资（</a:t>
            </a:r>
            <a:r>
              <a:rPr lang="en-US" altLang="zh-CN" sz="2400">
                <a:latin typeface="Calibri" charset="0"/>
                <a:ea typeface="黑体" charset="0"/>
                <a:cs typeface="黑体" charset="0"/>
              </a:rPr>
              <a:t>80000</a:t>
            </a:r>
            <a:r>
              <a:rPr lang="zh-CN" altLang="en-US" sz="2400">
                <a:latin typeface="Calibri" charset="0"/>
                <a:ea typeface="黑体" charset="0"/>
                <a:cs typeface="黑体" charset="0"/>
              </a:rPr>
              <a:t>＋</a:t>
            </a:r>
            <a:r>
              <a:rPr lang="en-US" altLang="zh-CN" sz="2400">
                <a:latin typeface="Calibri" charset="0"/>
                <a:ea typeface="黑体" charset="0"/>
                <a:cs typeface="黑体" charset="0"/>
              </a:rPr>
              <a:t>40000</a:t>
            </a:r>
            <a:r>
              <a:rPr lang="zh-CN" altLang="en-US" sz="2400">
                <a:latin typeface="Calibri" charset="0"/>
                <a:ea typeface="黑体" charset="0"/>
                <a:cs typeface="黑体" charset="0"/>
              </a:rPr>
              <a:t>）</a:t>
            </a:r>
            <a:r>
              <a:rPr lang="en-US" altLang="zh-CN" sz="2400">
                <a:latin typeface="Calibri" charset="0"/>
                <a:ea typeface="黑体" charset="0"/>
                <a:cs typeface="黑体" charset="0"/>
              </a:rPr>
              <a:t>/ 2</a:t>
            </a:r>
            <a:r>
              <a:rPr lang="zh-CN" altLang="en-US" sz="2400">
                <a:latin typeface="Calibri" charset="0"/>
                <a:ea typeface="黑体" charset="0"/>
                <a:cs typeface="黑体" charset="0"/>
              </a:rPr>
              <a:t>＝</a:t>
            </a:r>
            <a:r>
              <a:rPr lang="en-US" altLang="zh-CN" sz="2400">
                <a:latin typeface="Calibri" charset="0"/>
                <a:ea typeface="黑体" charset="0"/>
                <a:cs typeface="黑体" charset="0"/>
              </a:rPr>
              <a:t>60000</a:t>
            </a:r>
            <a:r>
              <a:rPr lang="zh-CN" altLang="en-US" sz="2400">
                <a:latin typeface="Calibri" charset="0"/>
                <a:ea typeface="黑体" charset="0"/>
                <a:cs typeface="黑体" charset="0"/>
              </a:rPr>
              <a:t>，所有人都会接受</a:t>
            </a:r>
            <a:endParaRPr lang="en-US" altLang="zh-CN" sz="2400">
              <a:latin typeface="Calibri" charset="0"/>
              <a:ea typeface="黑体" charset="0"/>
              <a:cs typeface="黑体" charset="0"/>
            </a:endParaRPr>
          </a:p>
          <a:p>
            <a:pPr lvl="1"/>
            <a:r>
              <a:rPr lang="zh-CN" altLang="en-US" sz="2400">
                <a:latin typeface="Calibri" charset="0"/>
                <a:ea typeface="黑体" charset="0"/>
                <a:cs typeface="黑体" charset="0"/>
              </a:rPr>
              <a:t>若雇主预期在市场上找工作的人都是低效率的，则只愿意出</a:t>
            </a:r>
            <a:r>
              <a:rPr lang="en-US" altLang="zh-CN" sz="2400">
                <a:latin typeface="Calibri" charset="0"/>
                <a:ea typeface="黑体" charset="0"/>
                <a:cs typeface="黑体" charset="0"/>
              </a:rPr>
              <a:t>40000</a:t>
            </a:r>
            <a:r>
              <a:rPr lang="zh-CN" altLang="en-US" sz="2400">
                <a:latin typeface="Calibri" charset="0"/>
                <a:ea typeface="黑体" charset="0"/>
                <a:cs typeface="黑体" charset="0"/>
              </a:rPr>
              <a:t>工资，于是所雇到的只有低效率的人</a:t>
            </a:r>
            <a:endParaRPr lang="en-US" altLang="zh-CN" sz="2400">
              <a:latin typeface="Calibri" charset="0"/>
              <a:ea typeface="黑体" charset="0"/>
              <a:cs typeface="黑体" charset="0"/>
            </a:endParaRPr>
          </a:p>
          <a:p>
            <a:r>
              <a:rPr lang="zh-CN" altLang="en-US" sz="2800">
                <a:latin typeface="Calibri" charset="0"/>
                <a:ea typeface="黑体" charset="0"/>
                <a:cs typeface="黑体" charset="0"/>
              </a:rPr>
              <a:t>都是“均衡”（自我实现），但社会效果不同</a:t>
            </a:r>
          </a:p>
        </p:txBody>
      </p:sp>
    </p:spTree>
    <p:extLst>
      <p:ext uri="{BB962C8B-B14F-4D97-AF65-F5344CB8AC3E}">
        <p14:creationId xmlns:p14="http://schemas.microsoft.com/office/powerpoint/2010/main" val="15635221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标题 1"/>
          <p:cNvSpPr>
            <a:spLocks noGrp="1"/>
          </p:cNvSpPr>
          <p:nvPr>
            <p:ph type="title"/>
          </p:nvPr>
        </p:nvSpPr>
        <p:spPr/>
        <p:txBody>
          <a:bodyPr/>
          <a:lstStyle/>
          <a:p>
            <a:r>
              <a:rPr lang="zh-CN" altLang="en-US">
                <a:latin typeface="黑体" charset="0"/>
                <a:ea typeface="黑体" charset="0"/>
                <a:cs typeface="黑体" charset="0"/>
              </a:rPr>
              <a:t>减小信息不对称的影响</a:t>
            </a:r>
          </a:p>
        </p:txBody>
      </p:sp>
      <p:sp>
        <p:nvSpPr>
          <p:cNvPr id="57346" name="内容占位符 2"/>
          <p:cNvSpPr>
            <a:spLocks noGrp="1"/>
          </p:cNvSpPr>
          <p:nvPr>
            <p:ph idx="1"/>
          </p:nvPr>
        </p:nvSpPr>
        <p:spPr>
          <a:xfrm>
            <a:off x="457200" y="1600200"/>
            <a:ext cx="8229600" cy="4953000"/>
          </a:xfrm>
        </p:spPr>
        <p:txBody>
          <a:bodyPr/>
          <a:lstStyle/>
          <a:p>
            <a:r>
              <a:rPr lang="zh-CN" altLang="en-US">
                <a:latin typeface="Calibri" charset="0"/>
                <a:ea typeface="黑体" charset="0"/>
                <a:cs typeface="黑体" charset="0"/>
              </a:rPr>
              <a:t>关于商品质量的信号（厂家努力提供）</a:t>
            </a:r>
            <a:endParaRPr lang="en-US" altLang="zh-CN">
              <a:latin typeface="Calibri" charset="0"/>
              <a:ea typeface="黑体" charset="0"/>
              <a:cs typeface="黑体" charset="0"/>
            </a:endParaRPr>
          </a:p>
          <a:p>
            <a:pPr lvl="1"/>
            <a:r>
              <a:rPr lang="zh-CN" altLang="en-US">
                <a:latin typeface="Calibri" charset="0"/>
                <a:ea typeface="黑体" charset="0"/>
                <a:cs typeface="黑体" charset="0"/>
              </a:rPr>
              <a:t>第三方权威机构质量认证（</a:t>
            </a:r>
            <a:r>
              <a:rPr lang="en-US" altLang="zh-CN">
                <a:latin typeface="Calibri" charset="0"/>
                <a:ea typeface="黑体" charset="0"/>
                <a:cs typeface="黑体" charset="0"/>
              </a:rPr>
              <a:t>certificate</a:t>
            </a:r>
            <a:r>
              <a:rPr lang="zh-CN" altLang="en-US">
                <a:latin typeface="Calibri" charset="0"/>
                <a:ea typeface="黑体" charset="0"/>
                <a:cs typeface="黑体" charset="0"/>
              </a:rPr>
              <a:t>）</a:t>
            </a:r>
            <a:endParaRPr lang="en-US" altLang="zh-CN">
              <a:latin typeface="Calibri" charset="0"/>
              <a:ea typeface="黑体" charset="0"/>
              <a:cs typeface="黑体" charset="0"/>
            </a:endParaRPr>
          </a:p>
          <a:p>
            <a:pPr lvl="1"/>
            <a:r>
              <a:rPr lang="zh-CN" altLang="en-US">
                <a:latin typeface="Calibri" charset="0"/>
                <a:ea typeface="黑体" charset="0"/>
                <a:cs typeface="黑体" charset="0"/>
              </a:rPr>
              <a:t>三包承诺（</a:t>
            </a:r>
            <a:r>
              <a:rPr lang="en-US" altLang="zh-CN">
                <a:latin typeface="Calibri" charset="0"/>
                <a:ea typeface="黑体" charset="0"/>
                <a:cs typeface="黑体" charset="0"/>
              </a:rPr>
              <a:t>warrant</a:t>
            </a:r>
            <a:r>
              <a:rPr lang="zh-CN" altLang="en-US">
                <a:latin typeface="Calibri" charset="0"/>
                <a:ea typeface="黑体" charset="0"/>
                <a:cs typeface="黑体" charset="0"/>
              </a:rPr>
              <a:t>）</a:t>
            </a:r>
            <a:endParaRPr lang="en-US" altLang="zh-CN">
              <a:latin typeface="Calibri" charset="0"/>
              <a:ea typeface="黑体" charset="0"/>
              <a:cs typeface="黑体" charset="0"/>
            </a:endParaRPr>
          </a:p>
          <a:p>
            <a:pPr lvl="1"/>
            <a:r>
              <a:rPr lang="zh-CN" altLang="en-US">
                <a:latin typeface="Calibri" charset="0"/>
                <a:ea typeface="黑体" charset="0"/>
                <a:cs typeface="黑体" charset="0"/>
              </a:rPr>
              <a:t>建立品牌（</a:t>
            </a:r>
            <a:r>
              <a:rPr lang="en-US" altLang="zh-CN">
                <a:latin typeface="Calibri" charset="0"/>
                <a:ea typeface="黑体" charset="0"/>
                <a:cs typeface="黑体" charset="0"/>
              </a:rPr>
              <a:t>brand</a:t>
            </a:r>
            <a:r>
              <a:rPr lang="zh-CN" altLang="en-US">
                <a:latin typeface="Calibri" charset="0"/>
                <a:ea typeface="黑体" charset="0"/>
                <a:cs typeface="黑体" charset="0"/>
              </a:rPr>
              <a:t>）</a:t>
            </a:r>
            <a:endParaRPr lang="en-US" altLang="zh-CN">
              <a:latin typeface="Calibri" charset="0"/>
              <a:ea typeface="黑体" charset="0"/>
              <a:cs typeface="黑体" charset="0"/>
            </a:endParaRPr>
          </a:p>
          <a:p>
            <a:r>
              <a:rPr lang="zh-CN" altLang="en-US">
                <a:latin typeface="Calibri" charset="0"/>
                <a:ea typeface="黑体" charset="0"/>
                <a:cs typeface="黑体" charset="0"/>
              </a:rPr>
              <a:t>人力资源市场的质量信号（社会努力提供）：受教育情况（学历、学位等）</a:t>
            </a:r>
            <a:endParaRPr lang="en-US" altLang="zh-CN">
              <a:latin typeface="Calibri" charset="0"/>
              <a:ea typeface="黑体" charset="0"/>
              <a:cs typeface="黑体" charset="0"/>
            </a:endParaRPr>
          </a:p>
          <a:p>
            <a:pPr lvl="1"/>
            <a:r>
              <a:rPr lang="zh-CN" altLang="en-US">
                <a:latin typeface="Calibri" charset="0"/>
                <a:ea typeface="黑体" charset="0"/>
                <a:cs typeface="黑体" charset="0"/>
              </a:rPr>
              <a:t>通过推荐、面试等环节了解</a:t>
            </a:r>
            <a:endParaRPr lang="en-US" altLang="zh-CN">
              <a:latin typeface="Calibri" charset="0"/>
              <a:ea typeface="黑体" charset="0"/>
              <a:cs typeface="黑体" charset="0"/>
            </a:endParaRPr>
          </a:p>
          <a:p>
            <a:r>
              <a:rPr lang="zh-CN" altLang="en-US">
                <a:latin typeface="Calibri" charset="0"/>
                <a:ea typeface="黑体" charset="0"/>
                <a:cs typeface="黑体" charset="0"/>
              </a:rPr>
              <a:t>信号的双重意义</a:t>
            </a:r>
            <a:endParaRPr lang="en-US" altLang="zh-CN">
              <a:latin typeface="Calibri" charset="0"/>
              <a:ea typeface="黑体" charset="0"/>
              <a:cs typeface="黑体" charset="0"/>
            </a:endParaRPr>
          </a:p>
          <a:p>
            <a:pPr lvl="1"/>
            <a:r>
              <a:rPr lang="zh-CN" altLang="en-US">
                <a:latin typeface="Calibri" charset="0"/>
                <a:ea typeface="黑体" charset="0"/>
                <a:cs typeface="黑体" charset="0"/>
              </a:rPr>
              <a:t>（</a:t>
            </a:r>
            <a:r>
              <a:rPr lang="en-US" altLang="zh-CN">
                <a:latin typeface="Calibri" charset="0"/>
                <a:ea typeface="黑体" charset="0"/>
                <a:cs typeface="黑体" charset="0"/>
              </a:rPr>
              <a:t>1</a:t>
            </a:r>
            <a:r>
              <a:rPr lang="zh-CN" altLang="en-US">
                <a:latin typeface="Calibri" charset="0"/>
                <a:ea typeface="黑体" charset="0"/>
                <a:cs typeface="黑体" charset="0"/>
              </a:rPr>
              <a:t>）直接价值；（</a:t>
            </a:r>
            <a:r>
              <a:rPr lang="en-US" altLang="zh-CN">
                <a:latin typeface="Calibri" charset="0"/>
                <a:ea typeface="黑体" charset="0"/>
                <a:cs typeface="黑体" charset="0"/>
              </a:rPr>
              <a:t>2</a:t>
            </a:r>
            <a:r>
              <a:rPr lang="zh-CN" altLang="en-US">
                <a:latin typeface="Calibri" charset="0"/>
                <a:ea typeface="黑体" charset="0"/>
                <a:cs typeface="黑体" charset="0"/>
              </a:rPr>
              <a:t>）信心价值</a:t>
            </a:r>
          </a:p>
        </p:txBody>
      </p:sp>
      <p:sp>
        <p:nvSpPr>
          <p:cNvPr id="2" name="矩形 1"/>
          <p:cNvSpPr/>
          <p:nvPr/>
        </p:nvSpPr>
        <p:spPr>
          <a:xfrm>
            <a:off x="6934200" y="2743200"/>
            <a:ext cx="2209800" cy="990600"/>
          </a:xfrm>
          <a:prstGeom prst="rect">
            <a:avLst/>
          </a:prstGeom>
          <a:solidFill>
            <a:srgbClr val="800000"/>
          </a:solidFill>
        </p:spPr>
        <p:style>
          <a:lnRef idx="1">
            <a:schemeClr val="accent1"/>
          </a:lnRef>
          <a:fillRef idx="3">
            <a:schemeClr val="accent1"/>
          </a:fillRef>
          <a:effectRef idx="2">
            <a:schemeClr val="accent1"/>
          </a:effectRef>
          <a:fontRef idx="minor">
            <a:schemeClr val="lt1"/>
          </a:fontRef>
        </p:style>
        <p:txBody>
          <a:bodyPr anchor="ctr"/>
          <a:lstStyle/>
          <a:p>
            <a:pPr>
              <a:defRPr/>
            </a:pPr>
            <a:r>
              <a:rPr kumimoji="1" lang="zh-CN" altLang="en-US" sz="3200" dirty="0">
                <a:latin typeface="黑体"/>
                <a:ea typeface="黑体"/>
                <a:cs typeface="黑体"/>
              </a:rPr>
              <a:t>信号本身的质量？！</a:t>
            </a:r>
            <a:endParaRPr kumimoji="1" lang="en-US" altLang="zh-CN" sz="3200" dirty="0">
              <a:latin typeface="黑体"/>
              <a:ea typeface="黑体"/>
              <a:cs typeface="黑体"/>
            </a:endParaRPr>
          </a:p>
        </p:txBody>
      </p:sp>
      <p:sp>
        <p:nvSpPr>
          <p:cNvPr id="5" name="矩形 4"/>
          <p:cNvSpPr/>
          <p:nvPr/>
        </p:nvSpPr>
        <p:spPr>
          <a:xfrm>
            <a:off x="6934200" y="4800600"/>
            <a:ext cx="2209800" cy="762000"/>
          </a:xfrm>
          <a:prstGeom prst="rect">
            <a:avLst/>
          </a:prstGeom>
          <a:solidFill>
            <a:srgbClr val="800000"/>
          </a:solidFill>
        </p:spPr>
        <p:style>
          <a:lnRef idx="1">
            <a:schemeClr val="accent1"/>
          </a:lnRef>
          <a:fillRef idx="3">
            <a:schemeClr val="accent1"/>
          </a:fillRef>
          <a:effectRef idx="2">
            <a:schemeClr val="accent1"/>
          </a:effectRef>
          <a:fontRef idx="minor">
            <a:schemeClr val="lt1"/>
          </a:fontRef>
        </p:style>
        <p:txBody>
          <a:bodyPr anchor="ctr"/>
          <a:lstStyle/>
          <a:p>
            <a:pPr>
              <a:defRPr/>
            </a:pPr>
            <a:r>
              <a:rPr kumimoji="1" lang="zh-CN" altLang="en-US" sz="3200" dirty="0">
                <a:latin typeface="黑体"/>
                <a:ea typeface="黑体"/>
                <a:cs typeface="黑体"/>
              </a:rPr>
              <a:t>信任危机！</a:t>
            </a:r>
          </a:p>
        </p:txBody>
      </p:sp>
    </p:spTree>
    <p:extLst>
      <p:ext uri="{BB962C8B-B14F-4D97-AF65-F5344CB8AC3E}">
        <p14:creationId xmlns:p14="http://schemas.microsoft.com/office/powerpoint/2010/main" val="3445771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标题 1"/>
          <p:cNvSpPr>
            <a:spLocks noGrp="1"/>
          </p:cNvSpPr>
          <p:nvPr>
            <p:ph type="title"/>
          </p:nvPr>
        </p:nvSpPr>
        <p:spPr/>
        <p:txBody>
          <a:bodyPr/>
          <a:lstStyle/>
          <a:p>
            <a:r>
              <a:rPr lang="zh-CN" altLang="en-US">
                <a:latin typeface="黑体" charset="0"/>
                <a:ea typeface="黑体" charset="0"/>
                <a:cs typeface="黑体" charset="0"/>
              </a:rPr>
              <a:t>在线信息质量的不确定性</a:t>
            </a:r>
          </a:p>
        </p:txBody>
      </p:sp>
      <p:sp>
        <p:nvSpPr>
          <p:cNvPr id="59394" name="内容占位符 2"/>
          <p:cNvSpPr>
            <a:spLocks noGrp="1"/>
          </p:cNvSpPr>
          <p:nvPr>
            <p:ph idx="1"/>
          </p:nvPr>
        </p:nvSpPr>
        <p:spPr>
          <a:xfrm>
            <a:off x="457200" y="1524000"/>
            <a:ext cx="8229600" cy="4953000"/>
          </a:xfrm>
        </p:spPr>
        <p:txBody>
          <a:bodyPr/>
          <a:lstStyle/>
          <a:p>
            <a:r>
              <a:rPr lang="en-US" altLang="zh-CN">
                <a:latin typeface="Calibri" charset="0"/>
                <a:ea typeface="黑体" charset="0"/>
                <a:cs typeface="黑体" charset="0"/>
              </a:rPr>
              <a:t>eBay</a:t>
            </a:r>
            <a:r>
              <a:rPr lang="zh-CN" altLang="en-US">
                <a:latin typeface="Calibri" charset="0"/>
                <a:ea typeface="黑体" charset="0"/>
                <a:cs typeface="黑体" charset="0"/>
              </a:rPr>
              <a:t>，</a:t>
            </a:r>
            <a:r>
              <a:rPr lang="en-US" altLang="zh-CN">
                <a:latin typeface="Calibri" charset="0"/>
                <a:ea typeface="黑体" charset="0"/>
                <a:cs typeface="黑体" charset="0"/>
              </a:rPr>
              <a:t>Amazon</a:t>
            </a:r>
            <a:r>
              <a:rPr lang="zh-CN" altLang="en-US">
                <a:latin typeface="Calibri" charset="0"/>
                <a:ea typeface="黑体" charset="0"/>
                <a:cs typeface="黑体" charset="0"/>
              </a:rPr>
              <a:t>，淘宝，赶集网，</a:t>
            </a:r>
            <a:r>
              <a:rPr lang="en-US" altLang="zh-CN">
                <a:latin typeface="Calibri" charset="0"/>
                <a:ea typeface="黑体" charset="0"/>
                <a:cs typeface="黑体" charset="0"/>
              </a:rPr>
              <a:t>…</a:t>
            </a:r>
          </a:p>
          <a:p>
            <a:r>
              <a:rPr lang="zh-CN" altLang="en-US">
                <a:latin typeface="Calibri" charset="0"/>
                <a:ea typeface="黑体" charset="0"/>
                <a:cs typeface="黑体" charset="0"/>
              </a:rPr>
              <a:t>买卖双方信息不对称；而且由于不是“面对面”，虚夸甚至欺诈更加可能</a:t>
            </a:r>
            <a:endParaRPr lang="en-US" altLang="zh-CN">
              <a:latin typeface="Calibri" charset="0"/>
              <a:ea typeface="黑体" charset="0"/>
              <a:cs typeface="黑体" charset="0"/>
            </a:endParaRPr>
          </a:p>
          <a:p>
            <a:r>
              <a:rPr lang="zh-CN" altLang="en-US">
                <a:latin typeface="Calibri" charset="0"/>
                <a:ea typeface="黑体" charset="0"/>
                <a:cs typeface="黑体" charset="0"/>
              </a:rPr>
              <a:t>信誉系统（</a:t>
            </a:r>
            <a:r>
              <a:rPr lang="en-US" altLang="zh-CN">
                <a:latin typeface="Calibri" charset="0"/>
                <a:ea typeface="黑体" charset="0"/>
                <a:cs typeface="黑体" charset="0"/>
              </a:rPr>
              <a:t>reputation system</a:t>
            </a:r>
            <a:r>
              <a:rPr lang="zh-CN" altLang="en-US">
                <a:latin typeface="Calibri" charset="0"/>
                <a:ea typeface="黑体" charset="0"/>
                <a:cs typeface="黑体" charset="0"/>
              </a:rPr>
              <a:t>），</a:t>
            </a:r>
            <a:r>
              <a:rPr lang="en-US" altLang="zh-CN">
                <a:latin typeface="Calibri" charset="0"/>
                <a:ea typeface="黑体" charset="0"/>
                <a:cs typeface="黑体" charset="0"/>
              </a:rPr>
              <a:t>C2C</a:t>
            </a:r>
            <a:r>
              <a:rPr lang="zh-CN" altLang="en-US">
                <a:latin typeface="Calibri" charset="0"/>
                <a:ea typeface="黑体" charset="0"/>
                <a:cs typeface="黑体" charset="0"/>
              </a:rPr>
              <a:t>的核心，提供区别商品（服务）质量的信号</a:t>
            </a:r>
            <a:endParaRPr lang="en-US" altLang="zh-CN">
              <a:latin typeface="Calibri" charset="0"/>
              <a:ea typeface="黑体" charset="0"/>
              <a:cs typeface="黑体" charset="0"/>
            </a:endParaRPr>
          </a:p>
          <a:p>
            <a:pPr lvl="1"/>
            <a:r>
              <a:rPr lang="zh-CN" altLang="en-US">
                <a:latin typeface="Calibri" charset="0"/>
                <a:ea typeface="黑体" charset="0"/>
                <a:cs typeface="黑体" charset="0"/>
              </a:rPr>
              <a:t>反馈评分等措施</a:t>
            </a:r>
            <a:endParaRPr lang="en-US" altLang="zh-CN">
              <a:latin typeface="Calibri" charset="0"/>
              <a:ea typeface="黑体" charset="0"/>
              <a:cs typeface="黑体" charset="0"/>
            </a:endParaRPr>
          </a:p>
          <a:p>
            <a:pPr lvl="1"/>
            <a:r>
              <a:rPr lang="zh-CN" altLang="en-US">
                <a:latin typeface="Calibri" charset="0"/>
                <a:ea typeface="黑体" charset="0"/>
                <a:cs typeface="黑体" charset="0"/>
              </a:rPr>
              <a:t>成交量：通过提供各种档次的商品</a:t>
            </a:r>
            <a:endParaRPr lang="en-US" altLang="zh-CN">
              <a:latin typeface="Calibri" charset="0"/>
              <a:ea typeface="黑体" charset="0"/>
              <a:cs typeface="黑体" charset="0"/>
            </a:endParaRPr>
          </a:p>
          <a:p>
            <a:pPr lvl="1"/>
            <a:r>
              <a:rPr lang="zh-CN" altLang="en-US">
                <a:latin typeface="Calibri" charset="0"/>
                <a:ea typeface="黑体" charset="0"/>
                <a:cs typeface="黑体" charset="0"/>
              </a:rPr>
              <a:t>成交额：通过提供高质量的商品</a:t>
            </a:r>
            <a:endParaRPr lang="en-US" altLang="zh-CN">
              <a:latin typeface="Calibri" charset="0"/>
              <a:ea typeface="黑体" charset="0"/>
              <a:cs typeface="黑体" charset="0"/>
            </a:endParaRPr>
          </a:p>
          <a:p>
            <a:r>
              <a:rPr lang="zh-CN" altLang="en-US">
                <a:latin typeface="Calibri" charset="0"/>
                <a:ea typeface="黑体" charset="0"/>
                <a:cs typeface="黑体" charset="0"/>
              </a:rPr>
              <a:t>“共谋”、水军等，破坏信誉系统的手段</a:t>
            </a:r>
            <a:endParaRPr lang="en-US" altLang="zh-CN">
              <a:latin typeface="Calibri" charset="0"/>
              <a:ea typeface="黑体" charset="0"/>
              <a:cs typeface="黑体" charset="0"/>
            </a:endParaRPr>
          </a:p>
        </p:txBody>
      </p:sp>
    </p:spTree>
    <p:extLst>
      <p:ext uri="{BB962C8B-B14F-4D97-AF65-F5344CB8AC3E}">
        <p14:creationId xmlns:p14="http://schemas.microsoft.com/office/powerpoint/2010/main" val="259854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标题 1"/>
          <p:cNvSpPr>
            <a:spLocks noGrp="1"/>
          </p:cNvSpPr>
          <p:nvPr>
            <p:ph type="title"/>
          </p:nvPr>
        </p:nvSpPr>
        <p:spPr>
          <a:xfrm>
            <a:off x="228600" y="274638"/>
            <a:ext cx="5943600" cy="1143000"/>
          </a:xfrm>
        </p:spPr>
        <p:txBody>
          <a:bodyPr/>
          <a:lstStyle/>
          <a:p>
            <a:pPr algn="l"/>
            <a:r>
              <a:rPr lang="zh-CN" altLang="en-US">
                <a:latin typeface="黑体" charset="0"/>
                <a:ea typeface="黑体" charset="0"/>
                <a:cs typeface="黑体" charset="0"/>
              </a:rPr>
              <a:t>搜索引擎广告的质量</a:t>
            </a:r>
          </a:p>
        </p:txBody>
      </p:sp>
      <p:sp>
        <p:nvSpPr>
          <p:cNvPr id="56322" name="内容占位符 2"/>
          <p:cNvSpPr>
            <a:spLocks noGrp="1"/>
          </p:cNvSpPr>
          <p:nvPr>
            <p:ph idx="1"/>
          </p:nvPr>
        </p:nvSpPr>
        <p:spPr>
          <a:xfrm>
            <a:off x="457200" y="1524000"/>
            <a:ext cx="8229600" cy="4876800"/>
          </a:xfrm>
        </p:spPr>
        <p:txBody>
          <a:bodyPr/>
          <a:lstStyle/>
          <a:p>
            <a:r>
              <a:rPr lang="en-US" altLang="zh-CN" sz="2800">
                <a:latin typeface="Calibri" charset="0"/>
                <a:ea typeface="黑体" charset="0"/>
                <a:cs typeface="黑体" charset="0"/>
              </a:rPr>
              <a:t>A</a:t>
            </a:r>
            <a:r>
              <a:rPr lang="zh-CN" altLang="en-US" sz="2800">
                <a:latin typeface="Calibri" charset="0"/>
                <a:ea typeface="黑体" charset="0"/>
                <a:cs typeface="黑体" charset="0"/>
              </a:rPr>
              <a:t>搜索词，</a:t>
            </a:r>
            <a:r>
              <a:rPr lang="en-US" altLang="zh-CN" sz="2800">
                <a:latin typeface="Calibri" charset="0"/>
                <a:ea typeface="黑体" charset="0"/>
                <a:cs typeface="黑体" charset="0"/>
              </a:rPr>
              <a:t>B</a:t>
            </a:r>
            <a:r>
              <a:rPr lang="zh-CN" altLang="en-US" sz="2800">
                <a:latin typeface="Calibri" charset="0"/>
                <a:ea typeface="黑体" charset="0"/>
                <a:cs typeface="黑体" charset="0"/>
              </a:rPr>
              <a:t>物料，</a:t>
            </a:r>
            <a:r>
              <a:rPr lang="en-US" altLang="zh-CN" sz="2800">
                <a:latin typeface="Calibri" charset="0"/>
                <a:ea typeface="黑体" charset="0"/>
                <a:cs typeface="黑体" charset="0"/>
              </a:rPr>
              <a:t>C</a:t>
            </a:r>
            <a:r>
              <a:rPr lang="zh-CN" altLang="en-US" sz="2800">
                <a:latin typeface="Calibri" charset="0"/>
                <a:ea typeface="黑体" charset="0"/>
                <a:cs typeface="黑体" charset="0"/>
              </a:rPr>
              <a:t>广告（</a:t>
            </a:r>
            <a:r>
              <a:rPr lang="en-US" altLang="zh-CN" sz="2800">
                <a:latin typeface="Calibri" charset="0"/>
                <a:ea typeface="黑体" charset="0"/>
                <a:cs typeface="黑体" charset="0"/>
              </a:rPr>
              <a:t>landing page</a:t>
            </a:r>
            <a:r>
              <a:rPr lang="zh-CN" altLang="en-US" sz="2800">
                <a:latin typeface="Calibri" charset="0"/>
                <a:ea typeface="黑体" charset="0"/>
                <a:cs typeface="黑体" charset="0"/>
              </a:rPr>
              <a:t>）</a:t>
            </a:r>
            <a:endParaRPr lang="en-US" altLang="zh-CN" sz="2800">
              <a:latin typeface="Calibri" charset="0"/>
              <a:ea typeface="黑体" charset="0"/>
              <a:cs typeface="黑体" charset="0"/>
            </a:endParaRPr>
          </a:p>
          <a:p>
            <a:pPr lvl="1"/>
            <a:r>
              <a:rPr lang="zh-CN" altLang="en-US" sz="2400">
                <a:latin typeface="Calibri" charset="0"/>
                <a:ea typeface="黑体" charset="0"/>
                <a:cs typeface="黑体" charset="0"/>
              </a:rPr>
              <a:t>广告位，价格（竞争），点击</a:t>
            </a:r>
            <a:endParaRPr lang="en-US" altLang="zh-CN" sz="2400">
              <a:latin typeface="Calibri" charset="0"/>
              <a:ea typeface="黑体" charset="0"/>
              <a:cs typeface="黑体" charset="0"/>
            </a:endParaRPr>
          </a:p>
          <a:p>
            <a:r>
              <a:rPr lang="zh-CN" altLang="en-US" sz="2800">
                <a:solidFill>
                  <a:srgbClr val="FFFF99"/>
                </a:solidFill>
                <a:latin typeface="Calibri" charset="0"/>
                <a:ea typeface="黑体" charset="0"/>
                <a:cs typeface="黑体" charset="0"/>
              </a:rPr>
              <a:t>点击物料上的链接对应搜索引擎的收入</a:t>
            </a:r>
            <a:endParaRPr lang="en-US" altLang="zh-CN" sz="2800">
              <a:solidFill>
                <a:srgbClr val="FFFF99"/>
              </a:solidFill>
              <a:latin typeface="Calibri" charset="0"/>
              <a:ea typeface="黑体" charset="0"/>
              <a:cs typeface="黑体" charset="0"/>
            </a:endParaRPr>
          </a:p>
          <a:p>
            <a:r>
              <a:rPr lang="zh-CN" altLang="en-US" sz="2800">
                <a:latin typeface="Calibri" charset="0"/>
                <a:ea typeface="黑体" charset="0"/>
                <a:cs typeface="黑体" charset="0"/>
              </a:rPr>
              <a:t>哪些因素影响用户的点击？</a:t>
            </a:r>
            <a:endParaRPr lang="en-US" altLang="zh-CN" sz="2800">
              <a:latin typeface="Calibri" charset="0"/>
              <a:ea typeface="黑体" charset="0"/>
              <a:cs typeface="黑体" charset="0"/>
            </a:endParaRPr>
          </a:p>
          <a:p>
            <a:pPr lvl="1"/>
            <a:r>
              <a:rPr lang="en-US" altLang="zh-CN" sz="2400">
                <a:latin typeface="Calibri" charset="0"/>
                <a:ea typeface="黑体" charset="0"/>
                <a:cs typeface="黑体" charset="0"/>
              </a:rPr>
              <a:t>B</a:t>
            </a:r>
            <a:r>
              <a:rPr lang="zh-CN" altLang="en-US" sz="2400">
                <a:latin typeface="Calibri" charset="0"/>
                <a:ea typeface="黑体" charset="0"/>
                <a:cs typeface="黑体" charset="0"/>
              </a:rPr>
              <a:t>物料出现的位置（广告位）</a:t>
            </a:r>
          </a:p>
          <a:p>
            <a:pPr lvl="1"/>
            <a:r>
              <a:rPr lang="en-US" altLang="zh-CN" sz="2400">
                <a:latin typeface="Calibri" charset="0"/>
                <a:ea typeface="黑体" charset="0"/>
                <a:cs typeface="黑体" charset="0"/>
              </a:rPr>
              <a:t>A</a:t>
            </a:r>
            <a:r>
              <a:rPr lang="zh-CN" altLang="en-US" sz="2400">
                <a:latin typeface="Calibri" charset="0"/>
                <a:ea typeface="黑体" charset="0"/>
                <a:cs typeface="黑体" charset="0"/>
              </a:rPr>
              <a:t>与</a:t>
            </a:r>
            <a:r>
              <a:rPr lang="en-US" altLang="zh-CN" sz="2400">
                <a:latin typeface="Calibri" charset="0"/>
                <a:ea typeface="黑体" charset="0"/>
                <a:cs typeface="黑体" charset="0"/>
              </a:rPr>
              <a:t>B</a:t>
            </a:r>
            <a:r>
              <a:rPr lang="zh-CN" altLang="en-US" sz="2400">
                <a:latin typeface="Calibri" charset="0"/>
                <a:ea typeface="黑体" charset="0"/>
                <a:cs typeface="黑体" charset="0"/>
              </a:rPr>
              <a:t>的相关性（每一次的观察）</a:t>
            </a:r>
            <a:endParaRPr lang="en-US" altLang="zh-CN" sz="2400">
              <a:latin typeface="Calibri" charset="0"/>
              <a:ea typeface="黑体" charset="0"/>
              <a:cs typeface="黑体" charset="0"/>
            </a:endParaRPr>
          </a:p>
          <a:p>
            <a:pPr lvl="1"/>
            <a:r>
              <a:rPr lang="en-US" altLang="zh-CN" sz="2400">
                <a:latin typeface="Calibri" charset="0"/>
                <a:ea typeface="黑体" charset="0"/>
                <a:cs typeface="黑体" charset="0"/>
              </a:rPr>
              <a:t>B</a:t>
            </a:r>
            <a:r>
              <a:rPr lang="zh-CN" altLang="en-US" sz="2400">
                <a:latin typeface="Calibri" charset="0"/>
                <a:ea typeface="黑体" charset="0"/>
                <a:cs typeface="黑体" charset="0"/>
              </a:rPr>
              <a:t>与</a:t>
            </a:r>
            <a:r>
              <a:rPr lang="en-US" altLang="zh-CN" sz="2400">
                <a:latin typeface="Calibri" charset="0"/>
                <a:ea typeface="黑体" charset="0"/>
                <a:cs typeface="黑体" charset="0"/>
              </a:rPr>
              <a:t>C</a:t>
            </a:r>
            <a:r>
              <a:rPr lang="zh-CN" altLang="en-US" sz="2400">
                <a:latin typeface="Calibri" charset="0"/>
                <a:ea typeface="黑体" charset="0"/>
                <a:cs typeface="黑体" charset="0"/>
              </a:rPr>
              <a:t>的相关性（长期感受的结果），“标题党”问题</a:t>
            </a:r>
            <a:endParaRPr lang="en-US" altLang="zh-CN" sz="2400">
              <a:latin typeface="Calibri" charset="0"/>
              <a:ea typeface="黑体" charset="0"/>
              <a:cs typeface="黑体" charset="0"/>
            </a:endParaRPr>
          </a:p>
          <a:p>
            <a:r>
              <a:rPr lang="zh-CN" altLang="en-US" sz="2800">
                <a:latin typeface="Calibri" charset="0"/>
                <a:ea typeface="黑体" charset="0"/>
                <a:cs typeface="黑体" charset="0"/>
              </a:rPr>
              <a:t>搜索公司会压制出价高但不引起点击的广告</a:t>
            </a:r>
            <a:endParaRPr lang="en-US" altLang="zh-CN" sz="2800">
              <a:latin typeface="Calibri" charset="0"/>
              <a:ea typeface="黑体" charset="0"/>
              <a:cs typeface="黑体" charset="0"/>
            </a:endParaRPr>
          </a:p>
          <a:p>
            <a:pPr lvl="1"/>
            <a:r>
              <a:rPr lang="zh-CN" altLang="en-US" sz="2400">
                <a:latin typeface="Calibri" charset="0"/>
                <a:ea typeface="黑体" charset="0"/>
                <a:cs typeface="黑体" charset="0"/>
              </a:rPr>
              <a:t>若放高位，不仅自己不引起点击，还阻碍别人的被点击</a:t>
            </a:r>
            <a:endParaRPr lang="en-US" altLang="zh-CN" sz="2400">
              <a:latin typeface="Calibri" charset="0"/>
              <a:ea typeface="黑体" charset="0"/>
              <a:cs typeface="黑体" charset="0"/>
            </a:endParaRPr>
          </a:p>
          <a:p>
            <a:r>
              <a:rPr lang="zh-CN" altLang="en-US" sz="2800">
                <a:latin typeface="Calibri" charset="0"/>
                <a:ea typeface="黑体" charset="0"/>
                <a:cs typeface="黑体" charset="0"/>
              </a:rPr>
              <a:t>也惩罚</a:t>
            </a:r>
            <a:r>
              <a:rPr lang="en-US" altLang="zh-CN" sz="2800">
                <a:latin typeface="Calibri" charset="0"/>
                <a:ea typeface="黑体" charset="0"/>
                <a:cs typeface="黑体" charset="0"/>
              </a:rPr>
              <a:t>B</a:t>
            </a:r>
            <a:r>
              <a:rPr lang="zh-CN" altLang="en-US" sz="2800">
                <a:latin typeface="Calibri" charset="0"/>
                <a:ea typeface="黑体" charset="0"/>
                <a:cs typeface="黑体" charset="0"/>
              </a:rPr>
              <a:t>与</a:t>
            </a:r>
            <a:r>
              <a:rPr lang="en-US" altLang="zh-CN" sz="2800">
                <a:latin typeface="Calibri" charset="0"/>
                <a:ea typeface="黑体" charset="0"/>
                <a:cs typeface="黑体" charset="0"/>
              </a:rPr>
              <a:t>C</a:t>
            </a:r>
            <a:r>
              <a:rPr lang="zh-CN" altLang="en-US" sz="2800">
                <a:latin typeface="Calibri" charset="0"/>
                <a:ea typeface="黑体" charset="0"/>
                <a:cs typeface="黑体" charset="0"/>
              </a:rPr>
              <a:t>的不相关</a:t>
            </a:r>
            <a:r>
              <a:rPr lang="en-US" altLang="zh-CN" sz="2800">
                <a:latin typeface="Calibri" charset="0"/>
                <a:ea typeface="黑体" charset="0"/>
                <a:cs typeface="黑体" charset="0"/>
              </a:rPr>
              <a:t> </a:t>
            </a:r>
            <a:r>
              <a:rPr lang="zh-CN" altLang="en-US" sz="2800">
                <a:latin typeface="Calibri" charset="0"/>
                <a:ea typeface="黑体" charset="0"/>
                <a:cs typeface="黑体" charset="0"/>
              </a:rPr>
              <a:t>－</a:t>
            </a:r>
            <a:r>
              <a:rPr lang="en-US" altLang="zh-CN" sz="2800">
                <a:latin typeface="Calibri" charset="0"/>
                <a:ea typeface="黑体" charset="0"/>
                <a:cs typeface="黑体" charset="0"/>
              </a:rPr>
              <a:t> </a:t>
            </a:r>
            <a:r>
              <a:rPr lang="zh-CN" altLang="en-US" sz="2800">
                <a:latin typeface="Calibri" charset="0"/>
                <a:ea typeface="黑体" charset="0"/>
                <a:cs typeface="黑体" charset="0"/>
              </a:rPr>
              <a:t>破坏网站的总体名声</a:t>
            </a:r>
            <a:endParaRPr lang="en-US" altLang="zh-CN" sz="2800">
              <a:latin typeface="Calibri" charset="0"/>
              <a:ea typeface="黑体" charset="0"/>
              <a:cs typeface="黑体" charset="0"/>
            </a:endParaRPr>
          </a:p>
        </p:txBody>
      </p:sp>
      <p:pic>
        <p:nvPicPr>
          <p:cNvPr id="60419" name="图片 1" descr="屏幕快照 2013-05-04 下午12.39.01.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085013" y="38100"/>
            <a:ext cx="2058987" cy="19986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48667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32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6322">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6322">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6322">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6322">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6322">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6322">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6322">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6322">
                                            <p:txEl>
                                              <p:pRg st="8" end="8"/>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632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2"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标题 1"/>
          <p:cNvSpPr>
            <a:spLocks noGrp="1"/>
          </p:cNvSpPr>
          <p:nvPr>
            <p:ph type="title"/>
          </p:nvPr>
        </p:nvSpPr>
        <p:spPr/>
        <p:txBody>
          <a:bodyPr/>
          <a:lstStyle/>
          <a:p>
            <a:r>
              <a:rPr lang="zh-CN" altLang="en-US">
                <a:latin typeface="黑体" charset="0"/>
                <a:ea typeface="黑体" charset="0"/>
                <a:cs typeface="黑体" charset="0"/>
              </a:rPr>
              <a:t>（</a:t>
            </a:r>
            <a:r>
              <a:rPr kumimoji="0" lang="zh-CN" altLang="en-US">
                <a:latin typeface="黑体" charset="0"/>
                <a:ea typeface="黑体" charset="0"/>
                <a:cs typeface="黑体" charset="0"/>
              </a:rPr>
              <a:t>市场与信息）要点</a:t>
            </a:r>
            <a:r>
              <a:rPr lang="zh-CN" altLang="en-US">
                <a:latin typeface="黑体" charset="0"/>
                <a:ea typeface="黑体" charset="0"/>
                <a:cs typeface="黑体" charset="0"/>
              </a:rPr>
              <a:t>小结</a:t>
            </a:r>
          </a:p>
        </p:txBody>
      </p:sp>
      <p:sp>
        <p:nvSpPr>
          <p:cNvPr id="61442" name="内容占位符 2"/>
          <p:cNvSpPr>
            <a:spLocks noGrp="1"/>
          </p:cNvSpPr>
          <p:nvPr>
            <p:ph idx="1"/>
          </p:nvPr>
        </p:nvSpPr>
        <p:spPr>
          <a:xfrm>
            <a:off x="152400" y="1752600"/>
            <a:ext cx="8839200" cy="4724400"/>
          </a:xfrm>
        </p:spPr>
        <p:txBody>
          <a:bodyPr/>
          <a:lstStyle/>
          <a:p>
            <a:r>
              <a:rPr kumimoji="0" lang="zh-CN" altLang="en-US" sz="3600">
                <a:latin typeface="黑体" charset="0"/>
                <a:ea typeface="黑体" charset="0"/>
                <a:cs typeface="黑体" charset="0"/>
              </a:rPr>
              <a:t>市场是一种聚合人们交易活动信念的制度，聚合信念</a:t>
            </a:r>
            <a:r>
              <a:rPr kumimoji="0" lang="zh-CN" altLang="en-US" sz="3600">
                <a:latin typeface="黑体" charset="0"/>
                <a:ea typeface="黑体" charset="0"/>
                <a:cs typeface="黑体" charset="0"/>
                <a:sym typeface="Wingdings" charset="0"/>
              </a:rPr>
              <a:t></a:t>
            </a:r>
            <a:r>
              <a:rPr kumimoji="0" lang="zh-CN" altLang="en-US" sz="3600">
                <a:latin typeface="黑体" charset="0"/>
                <a:ea typeface="黑体" charset="0"/>
                <a:cs typeface="黑体" charset="0"/>
              </a:rPr>
              <a:t>价格</a:t>
            </a:r>
            <a:endParaRPr kumimoji="0" lang="en-US" altLang="zh-CN" sz="3600">
              <a:latin typeface="黑体" charset="0"/>
              <a:ea typeface="黑体" charset="0"/>
              <a:cs typeface="黑体" charset="0"/>
            </a:endParaRPr>
          </a:p>
          <a:p>
            <a:r>
              <a:rPr kumimoji="0" lang="zh-CN" altLang="en-US" sz="3600">
                <a:latin typeface="黑体" charset="0"/>
                <a:ea typeface="黑体" charset="0"/>
                <a:cs typeface="黑体" charset="0"/>
              </a:rPr>
              <a:t>赛马问题：简单清晰的外生事件模型</a:t>
            </a:r>
            <a:endParaRPr kumimoji="0" lang="en-US" altLang="zh-CN" sz="3600">
              <a:latin typeface="黑体" charset="0"/>
              <a:ea typeface="黑体" charset="0"/>
              <a:cs typeface="黑体" charset="0"/>
            </a:endParaRPr>
          </a:p>
          <a:p>
            <a:pPr lvl="1"/>
            <a:r>
              <a:rPr kumimoji="0" lang="zh-CN" altLang="en-US" sz="3200">
                <a:latin typeface="黑体" charset="0"/>
                <a:ea typeface="黑体" charset="0"/>
                <a:cs typeface="黑体" charset="0"/>
              </a:rPr>
              <a:t>预测市场与股票市场</a:t>
            </a:r>
            <a:endParaRPr kumimoji="0" lang="en-US" altLang="zh-CN" sz="3200">
              <a:latin typeface="黑体" charset="0"/>
              <a:ea typeface="黑体" charset="0"/>
              <a:cs typeface="黑体" charset="0"/>
            </a:endParaRPr>
          </a:p>
          <a:p>
            <a:r>
              <a:rPr kumimoji="0" lang="zh-CN" altLang="en-US" sz="3600">
                <a:latin typeface="黑体" charset="0"/>
                <a:ea typeface="黑体" charset="0"/>
                <a:cs typeface="黑体" charset="0"/>
              </a:rPr>
              <a:t>二手车市场：信息不对称市场的经典案例</a:t>
            </a:r>
            <a:endParaRPr kumimoji="0" lang="en-US" altLang="zh-CN" sz="3600">
              <a:latin typeface="黑体" charset="0"/>
              <a:ea typeface="黑体" charset="0"/>
              <a:cs typeface="黑体" charset="0"/>
            </a:endParaRPr>
          </a:p>
          <a:p>
            <a:pPr lvl="1"/>
            <a:r>
              <a:rPr kumimoji="0" lang="zh-CN" altLang="en-US">
                <a:latin typeface="黑体" charset="0"/>
                <a:ea typeface="黑体" charset="0"/>
                <a:cs typeface="黑体" charset="0"/>
              </a:rPr>
              <a:t>其他由信息不对称带来的内生事件市场</a:t>
            </a:r>
            <a:endParaRPr kumimoji="0" lang="en-US" altLang="zh-CN">
              <a:latin typeface="黑体" charset="0"/>
              <a:ea typeface="黑体" charset="0"/>
              <a:cs typeface="黑体" charset="0"/>
            </a:endParaRPr>
          </a:p>
          <a:p>
            <a:r>
              <a:rPr kumimoji="0" lang="zh-CN" altLang="en-US" sz="3600">
                <a:latin typeface="黑体" charset="0"/>
                <a:ea typeface="黑体" charset="0"/>
                <a:cs typeface="黑体" charset="0"/>
              </a:rPr>
              <a:t>信号：弥补信息不对称困难的基本机制</a:t>
            </a:r>
            <a:endParaRPr kumimoji="0" lang="en-US" altLang="zh-CN" sz="3600">
              <a:latin typeface="黑体" charset="0"/>
              <a:ea typeface="黑体" charset="0"/>
              <a:cs typeface="黑体" charset="0"/>
            </a:endParaRPr>
          </a:p>
        </p:txBody>
      </p:sp>
    </p:spTree>
    <p:extLst>
      <p:ext uri="{BB962C8B-B14F-4D97-AF65-F5344CB8AC3E}">
        <p14:creationId xmlns:p14="http://schemas.microsoft.com/office/powerpoint/2010/main" val="34974077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标题 1"/>
          <p:cNvSpPr>
            <a:spLocks noGrp="1"/>
          </p:cNvSpPr>
          <p:nvPr>
            <p:ph type="title"/>
          </p:nvPr>
        </p:nvSpPr>
        <p:spPr>
          <a:xfrm>
            <a:off x="457200" y="274638"/>
            <a:ext cx="8229600" cy="868362"/>
          </a:xfrm>
        </p:spPr>
        <p:txBody>
          <a:bodyPr/>
          <a:lstStyle/>
          <a:p>
            <a:r>
              <a:rPr lang="zh-CN" altLang="en-US" sz="4000" b="1">
                <a:latin typeface="黑体" charset="0"/>
                <a:ea typeface="黑体" charset="0"/>
                <a:cs typeface="黑体" charset="0"/>
              </a:rPr>
              <a:t>深度学习：市场中的财富动力学</a:t>
            </a:r>
          </a:p>
        </p:txBody>
      </p:sp>
      <p:sp>
        <p:nvSpPr>
          <p:cNvPr id="45058" name="内容占位符 2"/>
          <p:cNvSpPr>
            <a:spLocks noGrp="1"/>
          </p:cNvSpPr>
          <p:nvPr>
            <p:ph idx="1"/>
          </p:nvPr>
        </p:nvSpPr>
        <p:spPr>
          <a:xfrm>
            <a:off x="304800" y="1371600"/>
            <a:ext cx="8382000" cy="4953000"/>
          </a:xfrm>
        </p:spPr>
        <p:txBody>
          <a:bodyPr/>
          <a:lstStyle/>
          <a:p>
            <a:pPr>
              <a:defRPr/>
            </a:pPr>
            <a:r>
              <a:rPr lang="zh-CN" altLang="en-US" sz="2800" dirty="0">
                <a:latin typeface="黑体" charset="0"/>
                <a:ea typeface="黑体" charset="0"/>
                <a:cs typeface="黑体" charset="0"/>
              </a:rPr>
              <a:t>我们通过一个例子来推导如下结论</a:t>
            </a:r>
            <a:endParaRPr lang="en-US" altLang="zh-CN" sz="2800" dirty="0">
              <a:latin typeface="黑体" charset="0"/>
              <a:ea typeface="黑体" charset="0"/>
              <a:cs typeface="黑体" charset="0"/>
            </a:endParaRPr>
          </a:p>
          <a:p>
            <a:pPr>
              <a:defRPr/>
            </a:pPr>
            <a:r>
              <a:rPr lang="zh-CN" altLang="en-US" sz="2800" dirty="0">
                <a:latin typeface="黑体" charset="0"/>
                <a:ea typeface="黑体" charset="0"/>
                <a:cs typeface="黑体" charset="0"/>
              </a:rPr>
              <a:t>假设</a:t>
            </a:r>
            <a:endParaRPr lang="en-US" altLang="zh-CN" sz="2800" dirty="0">
              <a:latin typeface="黑体" charset="0"/>
              <a:ea typeface="黑体" charset="0"/>
              <a:cs typeface="黑体" charset="0"/>
            </a:endParaRPr>
          </a:p>
          <a:p>
            <a:pPr lvl="1">
              <a:defRPr/>
            </a:pPr>
            <a:r>
              <a:rPr lang="zh-CN" altLang="en-US" sz="2400" dirty="0">
                <a:latin typeface="黑体" charset="0"/>
                <a:ea typeface="黑体" charset="0"/>
                <a:cs typeface="黑体" charset="0"/>
              </a:rPr>
              <a:t>人们对市场有某些认识（股票价值，博彩输赢的概率等），且基于这种认识进行交易决定，每次交易得到一种回报结果</a:t>
            </a:r>
            <a:endParaRPr lang="en-US" altLang="zh-CN" sz="2400" dirty="0">
              <a:latin typeface="黑体" charset="0"/>
              <a:ea typeface="黑体" charset="0"/>
              <a:cs typeface="黑体" charset="0"/>
            </a:endParaRPr>
          </a:p>
          <a:p>
            <a:pPr>
              <a:defRPr/>
            </a:pPr>
            <a:r>
              <a:rPr lang="zh-CN" altLang="en-US" sz="2800" dirty="0">
                <a:latin typeface="黑体" charset="0"/>
                <a:ea typeface="黑体" charset="0"/>
                <a:cs typeface="黑体" charset="0"/>
              </a:rPr>
              <a:t>那么</a:t>
            </a:r>
            <a:endParaRPr lang="en-US" altLang="zh-CN" sz="2800" dirty="0">
              <a:latin typeface="黑体" charset="0"/>
              <a:ea typeface="黑体" charset="0"/>
              <a:cs typeface="黑体" charset="0"/>
            </a:endParaRPr>
          </a:p>
          <a:p>
            <a:pPr marL="914400" lvl="1" indent="-457200">
              <a:buFont typeface="+mj-lt"/>
              <a:buAutoNum type="arabicPeriod"/>
              <a:defRPr/>
            </a:pPr>
            <a:r>
              <a:rPr lang="zh-CN" altLang="en-US" sz="2400" dirty="0">
                <a:latin typeface="黑体" charset="0"/>
                <a:ea typeface="黑体" charset="0"/>
                <a:cs typeface="黑体" charset="0"/>
              </a:rPr>
              <a:t>若一个人按照贝叶斯规则不断调整自己的认识，则最终会达到相对正确的认识</a:t>
            </a:r>
            <a:endParaRPr lang="en-US" altLang="zh-CN" sz="2400" dirty="0">
              <a:latin typeface="黑体" charset="0"/>
              <a:ea typeface="黑体" charset="0"/>
              <a:cs typeface="黑体" charset="0"/>
            </a:endParaRPr>
          </a:p>
          <a:p>
            <a:pPr marL="914400" lvl="1" indent="-457200">
              <a:buFont typeface="+mj-lt"/>
              <a:buAutoNum type="arabicPeriod"/>
              <a:defRPr/>
            </a:pPr>
            <a:r>
              <a:rPr lang="zh-CN" altLang="en-US" sz="2400" dirty="0">
                <a:latin typeface="黑体" charset="0"/>
                <a:ea typeface="黑体" charset="0"/>
                <a:cs typeface="黑体" charset="0"/>
              </a:rPr>
              <a:t>若人们各有固定的认识，则</a:t>
            </a:r>
            <a:r>
              <a:rPr lang="zh-CN" altLang="en-US" sz="2400" dirty="0">
                <a:solidFill>
                  <a:srgbClr val="FFFF99"/>
                </a:solidFill>
                <a:latin typeface="黑体" charset="0"/>
                <a:ea typeface="黑体" charset="0"/>
                <a:cs typeface="黑体" charset="0"/>
              </a:rPr>
              <a:t>市场带给</a:t>
            </a:r>
            <a:r>
              <a:rPr lang="zh-CN" altLang="en-US" sz="2400" dirty="0">
                <a:latin typeface="黑体" charset="0"/>
                <a:ea typeface="黑体" charset="0"/>
                <a:cs typeface="黑体" charset="0"/>
              </a:rPr>
              <a:t>两个人财富相对变化的规律与按照贝叶斯规则调整认识</a:t>
            </a:r>
            <a:r>
              <a:rPr lang="zh-CN" altLang="en-US" sz="2400" dirty="0">
                <a:solidFill>
                  <a:srgbClr val="FFFF99"/>
                </a:solidFill>
                <a:latin typeface="黑体" charset="0"/>
                <a:ea typeface="黑体" charset="0"/>
                <a:cs typeface="黑体" charset="0"/>
              </a:rPr>
              <a:t>的规律</a:t>
            </a:r>
            <a:r>
              <a:rPr lang="zh-CN" altLang="en-US" sz="2400" dirty="0">
                <a:latin typeface="黑体" charset="0"/>
                <a:ea typeface="黑体" charset="0"/>
                <a:cs typeface="黑体" charset="0"/>
              </a:rPr>
              <a:t>相同</a:t>
            </a:r>
            <a:endParaRPr lang="en-US" altLang="zh-CN" sz="2400" dirty="0">
              <a:latin typeface="黑体" charset="0"/>
              <a:ea typeface="黑体" charset="0"/>
              <a:cs typeface="黑体" charset="0"/>
            </a:endParaRPr>
          </a:p>
          <a:p>
            <a:pPr>
              <a:defRPr/>
            </a:pPr>
            <a:r>
              <a:rPr lang="zh-CN" altLang="en-US" sz="2800" dirty="0">
                <a:latin typeface="黑体" charset="0"/>
                <a:ea typeface="黑体" charset="0"/>
                <a:cs typeface="黑体" charset="0"/>
              </a:rPr>
              <a:t>后面这一点相当于说：市场是一个贝叶斯学习者</a:t>
            </a:r>
          </a:p>
        </p:txBody>
      </p:sp>
      <p:sp>
        <p:nvSpPr>
          <p:cNvPr id="2" name="文本框 1"/>
          <p:cNvSpPr txBox="1">
            <a:spLocks noChangeArrowheads="1"/>
          </p:cNvSpPr>
          <p:nvPr/>
        </p:nvSpPr>
        <p:spPr bwMode="auto">
          <a:xfrm>
            <a:off x="22225" y="4267200"/>
            <a:ext cx="554038" cy="1828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eaVert">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lang="zh-CN" altLang="en-US">
                <a:solidFill>
                  <a:srgbClr val="FFFF99"/>
                </a:solidFill>
                <a:latin typeface="黑体" charset="0"/>
                <a:ea typeface="黑体" charset="0"/>
                <a:cs typeface="黑体" charset="0"/>
              </a:rPr>
              <a:t>多次观察</a:t>
            </a:r>
          </a:p>
        </p:txBody>
      </p:sp>
    </p:spTree>
    <p:extLst>
      <p:ext uri="{BB962C8B-B14F-4D97-AF65-F5344CB8AC3E}">
        <p14:creationId xmlns:p14="http://schemas.microsoft.com/office/powerpoint/2010/main" val="19817817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p:cNvSpPr>
          <p:nvPr>
            <p:ph type="title" idx="4294967295"/>
          </p:nvPr>
        </p:nvSpPr>
        <p:spPr/>
        <p:txBody>
          <a:bodyPr/>
          <a:lstStyle/>
          <a:p>
            <a:r>
              <a:rPr kumimoji="0" lang="zh-CN" altLang="en-US">
                <a:solidFill>
                  <a:schemeClr val="bg1"/>
                </a:solidFill>
                <a:latin typeface="Calibri" charset="0"/>
                <a:ea typeface="黑体" charset="0"/>
                <a:cs typeface="黑体" charset="0"/>
              </a:rPr>
              <a:t>制度下群体行为的两种基本区分</a:t>
            </a:r>
            <a:endParaRPr kumimoji="0" lang="zh-CN" altLang="en-US" sz="3600">
              <a:solidFill>
                <a:schemeClr val="bg1"/>
              </a:solidFill>
              <a:latin typeface="Calibri" charset="0"/>
              <a:ea typeface="黑体" charset="0"/>
              <a:cs typeface="黑体" charset="0"/>
            </a:endParaRPr>
          </a:p>
        </p:txBody>
      </p:sp>
      <p:sp>
        <p:nvSpPr>
          <p:cNvPr id="2" name="文本框 1"/>
          <p:cNvSpPr txBox="1"/>
          <p:nvPr/>
        </p:nvSpPr>
        <p:spPr>
          <a:xfrm>
            <a:off x="685800" y="5257800"/>
            <a:ext cx="7772400" cy="584200"/>
          </a:xfrm>
          <a:prstGeom prst="rect">
            <a:avLst/>
          </a:prstGeom>
          <a:solidFill>
            <a:schemeClr val="accent5">
              <a:lumMod val="20000"/>
              <a:lumOff val="80000"/>
            </a:schemeClr>
          </a:solidFill>
        </p:spPr>
        <p:txBody>
          <a:bodyPr>
            <a:spAutoFit/>
          </a:bodyPr>
          <a:lstStyle/>
          <a:p>
            <a:pPr>
              <a:defRPr/>
            </a:pPr>
            <a:r>
              <a:rPr kumimoji="1" lang="zh-CN" altLang="en-US" sz="3200" dirty="0">
                <a:latin typeface="黑体"/>
                <a:ea typeface="黑体"/>
                <a:cs typeface="黑体"/>
              </a:rPr>
              <a:t>自我实现（“心想事成”，均衡）的预期？</a:t>
            </a:r>
          </a:p>
        </p:txBody>
      </p:sp>
      <p:sp>
        <p:nvSpPr>
          <p:cNvPr id="3" name="文本框 2"/>
          <p:cNvSpPr txBox="1"/>
          <p:nvPr/>
        </p:nvSpPr>
        <p:spPr>
          <a:xfrm>
            <a:off x="685800" y="1676400"/>
            <a:ext cx="7772400" cy="3333750"/>
          </a:xfrm>
          <a:prstGeom prst="rect">
            <a:avLst/>
          </a:prstGeom>
          <a:solidFill>
            <a:schemeClr val="bg2"/>
          </a:solidFill>
        </p:spPr>
        <p:txBody>
          <a:bodyPr>
            <a:spAutoFit/>
          </a:bodyPr>
          <a:lstStyle/>
          <a:p>
            <a:pPr>
              <a:lnSpc>
                <a:spcPct val="110000"/>
              </a:lnSpc>
              <a:defRPr/>
            </a:pPr>
            <a:r>
              <a:rPr kumimoji="1" lang="en-US" altLang="zh-CN" sz="3200" dirty="0"/>
              <a:t>    </a:t>
            </a:r>
            <a:r>
              <a:rPr kumimoji="1" lang="zh-CN" altLang="en-US" sz="3200" dirty="0">
                <a:latin typeface="黑体"/>
                <a:ea typeface="黑体"/>
                <a:cs typeface="黑体"/>
              </a:rPr>
              <a:t>想像人们对一个事件如何发生做判断（预期），以决定采取相应的行动。</a:t>
            </a:r>
            <a:endParaRPr kumimoji="1" lang="en-US" altLang="zh-CN" sz="3200" dirty="0">
              <a:latin typeface="黑体"/>
              <a:ea typeface="黑体"/>
              <a:cs typeface="黑体"/>
            </a:endParaRPr>
          </a:p>
          <a:p>
            <a:pPr marL="457200" indent="-457200">
              <a:lnSpc>
                <a:spcPct val="110000"/>
              </a:lnSpc>
              <a:buFont typeface="Arial"/>
              <a:buChar char="•"/>
              <a:defRPr/>
            </a:pPr>
            <a:r>
              <a:rPr kumimoji="1" lang="zh-CN" altLang="en-US" sz="3200" dirty="0">
                <a:latin typeface="黑体"/>
                <a:ea typeface="黑体"/>
                <a:cs typeface="黑体"/>
              </a:rPr>
              <a:t>外生事件</a:t>
            </a:r>
            <a:r>
              <a:rPr lang="zh-CN" altLang="en-US" sz="3200" dirty="0">
                <a:latin typeface="黑体"/>
                <a:ea typeface="黑体"/>
                <a:cs typeface="黑体"/>
              </a:rPr>
              <a:t>（</a:t>
            </a:r>
            <a:r>
              <a:rPr lang="en-US" altLang="zh-CN" sz="3200" dirty="0">
                <a:latin typeface="黑体"/>
                <a:ea typeface="黑体"/>
                <a:cs typeface="黑体"/>
              </a:rPr>
              <a:t>exogenous</a:t>
            </a:r>
            <a:r>
              <a:rPr lang="zh-CN" altLang="en-US" sz="3200" dirty="0">
                <a:latin typeface="黑体"/>
                <a:ea typeface="黑体"/>
                <a:cs typeface="黑体"/>
              </a:rPr>
              <a:t>）：该事件如何发生与人们的行动情况无关；</a:t>
            </a:r>
            <a:endParaRPr lang="en-US" altLang="zh-CN" sz="3200" dirty="0">
              <a:latin typeface="黑体"/>
              <a:ea typeface="黑体"/>
              <a:cs typeface="黑体"/>
            </a:endParaRPr>
          </a:p>
          <a:p>
            <a:pPr lvl="1" indent="-457200">
              <a:lnSpc>
                <a:spcPct val="110000"/>
              </a:lnSpc>
              <a:buFont typeface="Arial"/>
              <a:buChar char="•"/>
              <a:defRPr/>
            </a:pPr>
            <a:r>
              <a:rPr kumimoji="1" lang="zh-CN" altLang="en-US" sz="3200" dirty="0">
                <a:solidFill>
                  <a:srgbClr val="000000"/>
                </a:solidFill>
                <a:latin typeface="黑体"/>
                <a:ea typeface="黑体"/>
                <a:cs typeface="黑体"/>
              </a:rPr>
              <a:t>内生事件（</a:t>
            </a:r>
            <a:r>
              <a:rPr lang="en-US" altLang="zh-CN" sz="3200" dirty="0">
                <a:solidFill>
                  <a:srgbClr val="000000"/>
                </a:solidFill>
                <a:latin typeface="黑体"/>
                <a:ea typeface="黑体"/>
                <a:cs typeface="黑体"/>
              </a:rPr>
              <a:t>endogenous</a:t>
            </a:r>
            <a:r>
              <a:rPr lang="zh-CN" altLang="en-US" sz="3200" dirty="0">
                <a:solidFill>
                  <a:srgbClr val="000000"/>
                </a:solidFill>
                <a:latin typeface="黑体"/>
                <a:ea typeface="黑体"/>
                <a:cs typeface="黑体"/>
              </a:rPr>
              <a:t>）：</a:t>
            </a:r>
            <a:r>
              <a:rPr lang="zh-CN" altLang="en-US" sz="3200" dirty="0">
                <a:latin typeface="黑体"/>
                <a:ea typeface="黑体"/>
                <a:cs typeface="黑体"/>
              </a:rPr>
              <a:t>该事件如何发生直接取决于人们的行动情况；</a:t>
            </a:r>
            <a:endParaRPr lang="en-US" altLang="zh-CN" sz="2000" dirty="0">
              <a:solidFill>
                <a:srgbClr val="000000"/>
              </a:solidFill>
              <a:latin typeface="黑体"/>
              <a:ea typeface="黑体"/>
              <a:cs typeface="黑体"/>
            </a:endParaRPr>
          </a:p>
        </p:txBody>
      </p:sp>
    </p:spTree>
    <p:extLst>
      <p:ext uri="{BB962C8B-B14F-4D97-AF65-F5344CB8AC3E}">
        <p14:creationId xmlns:p14="http://schemas.microsoft.com/office/powerpoint/2010/main" val="4818790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标题 1"/>
          <p:cNvSpPr>
            <a:spLocks noGrp="1"/>
          </p:cNvSpPr>
          <p:nvPr>
            <p:ph type="title"/>
          </p:nvPr>
        </p:nvSpPr>
        <p:spPr/>
        <p:txBody>
          <a:bodyPr/>
          <a:lstStyle/>
          <a:p>
            <a:r>
              <a:rPr lang="zh-CN" altLang="en-US">
                <a:latin typeface="黑体" charset="0"/>
                <a:ea typeface="黑体" charset="0"/>
                <a:cs typeface="黑体" charset="0"/>
              </a:rPr>
              <a:t>考虑赛马市场，</a:t>
            </a:r>
            <a:r>
              <a:rPr lang="en-US" altLang="zh-CN">
                <a:latin typeface="黑体" charset="0"/>
                <a:ea typeface="黑体" charset="0"/>
                <a:cs typeface="黑体" charset="0"/>
              </a:rPr>
              <a:t>A</a:t>
            </a:r>
            <a:r>
              <a:rPr lang="zh-CN" altLang="en-US">
                <a:latin typeface="黑体" charset="0"/>
                <a:ea typeface="黑体" charset="0"/>
                <a:cs typeface="黑体" charset="0"/>
              </a:rPr>
              <a:t>和</a:t>
            </a:r>
            <a:r>
              <a:rPr lang="en-US" altLang="zh-CN">
                <a:latin typeface="黑体" charset="0"/>
                <a:ea typeface="黑体" charset="0"/>
                <a:cs typeface="黑体" charset="0"/>
              </a:rPr>
              <a:t>B</a:t>
            </a:r>
            <a:r>
              <a:rPr lang="zh-CN" altLang="en-US">
                <a:latin typeface="黑体" charset="0"/>
                <a:ea typeface="黑体" charset="0"/>
                <a:cs typeface="黑体" charset="0"/>
              </a:rPr>
              <a:t>多次比赛</a:t>
            </a:r>
          </a:p>
        </p:txBody>
      </p:sp>
      <p:sp>
        <p:nvSpPr>
          <p:cNvPr id="59394" name="内容占位符 2"/>
          <p:cNvSpPr>
            <a:spLocks noGrp="1"/>
          </p:cNvSpPr>
          <p:nvPr>
            <p:ph idx="1"/>
          </p:nvPr>
        </p:nvSpPr>
        <p:spPr>
          <a:xfrm>
            <a:off x="304800" y="1371600"/>
            <a:ext cx="8534400" cy="5181600"/>
          </a:xfrm>
        </p:spPr>
        <p:txBody>
          <a:bodyPr/>
          <a:lstStyle/>
          <a:p>
            <a:pPr>
              <a:defRPr/>
            </a:pPr>
            <a:r>
              <a:rPr lang="zh-CN" altLang="en-US" dirty="0">
                <a:ea typeface="黑体"/>
                <a:cs typeface="黑体"/>
              </a:rPr>
              <a:t>对于它们输赢的概率（</a:t>
            </a:r>
            <a:r>
              <a:rPr lang="en-US" altLang="zh-CN" dirty="0">
                <a:ea typeface="黑体"/>
                <a:cs typeface="黑体"/>
              </a:rPr>
              <a:t>a, b=1-a</a:t>
            </a:r>
            <a:r>
              <a:rPr lang="zh-CN" altLang="en-US" dirty="0">
                <a:ea typeface="黑体"/>
                <a:cs typeface="黑体"/>
              </a:rPr>
              <a:t>），有多种（</a:t>
            </a:r>
            <a:r>
              <a:rPr lang="en-US" altLang="zh-CN" dirty="0">
                <a:ea typeface="黑体"/>
                <a:cs typeface="黑体"/>
              </a:rPr>
              <a:t>N</a:t>
            </a:r>
            <a:r>
              <a:rPr lang="zh-CN" altLang="en-US" dirty="0">
                <a:ea typeface="黑体"/>
                <a:cs typeface="黑体"/>
              </a:rPr>
              <a:t>）可能的考虑</a:t>
            </a:r>
            <a:endParaRPr lang="en-US" altLang="zh-CN" dirty="0">
              <a:ea typeface="黑体"/>
              <a:cs typeface="黑体"/>
            </a:endParaRPr>
          </a:p>
          <a:p>
            <a:pPr lvl="1">
              <a:defRPr/>
            </a:pPr>
            <a:r>
              <a:rPr lang="en-US" altLang="zh-CN" dirty="0">
                <a:ea typeface="黑体"/>
                <a:cs typeface="黑体"/>
              </a:rPr>
              <a:t>(a</a:t>
            </a:r>
            <a:r>
              <a:rPr lang="en-US" altLang="zh-CN" baseline="-25000" dirty="0">
                <a:ea typeface="黑体"/>
                <a:cs typeface="黑体"/>
              </a:rPr>
              <a:t>1</a:t>
            </a:r>
            <a:r>
              <a:rPr lang="en-US" altLang="zh-CN" dirty="0">
                <a:ea typeface="黑体"/>
                <a:cs typeface="黑体"/>
              </a:rPr>
              <a:t>, b</a:t>
            </a:r>
            <a:r>
              <a:rPr lang="en-US" altLang="zh-CN" baseline="-25000" dirty="0">
                <a:ea typeface="黑体"/>
                <a:cs typeface="黑体"/>
              </a:rPr>
              <a:t>1</a:t>
            </a:r>
            <a:r>
              <a:rPr lang="en-US" altLang="zh-CN" dirty="0">
                <a:ea typeface="黑体"/>
                <a:cs typeface="黑体"/>
              </a:rPr>
              <a:t>), (a</a:t>
            </a:r>
            <a:r>
              <a:rPr lang="en-US" altLang="zh-CN" baseline="-25000" dirty="0">
                <a:ea typeface="黑体"/>
                <a:cs typeface="黑体"/>
              </a:rPr>
              <a:t>2</a:t>
            </a:r>
            <a:r>
              <a:rPr lang="en-US" altLang="zh-CN" dirty="0">
                <a:ea typeface="黑体"/>
                <a:cs typeface="黑体"/>
              </a:rPr>
              <a:t>, b</a:t>
            </a:r>
            <a:r>
              <a:rPr lang="en-US" altLang="zh-CN" baseline="-25000" dirty="0">
                <a:ea typeface="黑体"/>
                <a:cs typeface="黑体"/>
              </a:rPr>
              <a:t>2</a:t>
            </a:r>
            <a:r>
              <a:rPr lang="en-US" altLang="zh-CN" dirty="0">
                <a:ea typeface="黑体"/>
                <a:cs typeface="黑体"/>
              </a:rPr>
              <a:t>), …, (</a:t>
            </a:r>
            <a:r>
              <a:rPr lang="en-US" altLang="zh-CN" dirty="0" err="1">
                <a:ea typeface="黑体"/>
                <a:cs typeface="黑体"/>
              </a:rPr>
              <a:t>a</a:t>
            </a:r>
            <a:r>
              <a:rPr lang="en-US" altLang="zh-CN" baseline="-25000" dirty="0" err="1">
                <a:ea typeface="黑体"/>
                <a:cs typeface="黑体"/>
              </a:rPr>
              <a:t>N</a:t>
            </a:r>
            <a:r>
              <a:rPr lang="en-US" altLang="zh-CN" dirty="0">
                <a:ea typeface="黑体"/>
                <a:cs typeface="黑体"/>
              </a:rPr>
              <a:t>, </a:t>
            </a:r>
            <a:r>
              <a:rPr lang="en-US" altLang="zh-CN" dirty="0" err="1">
                <a:ea typeface="黑体"/>
                <a:cs typeface="黑体"/>
              </a:rPr>
              <a:t>b</a:t>
            </a:r>
            <a:r>
              <a:rPr lang="en-US" altLang="zh-CN" baseline="-25000" dirty="0" err="1">
                <a:ea typeface="黑体"/>
                <a:cs typeface="黑体"/>
              </a:rPr>
              <a:t>N</a:t>
            </a:r>
            <a:r>
              <a:rPr lang="en-US" altLang="zh-CN" dirty="0">
                <a:ea typeface="黑体"/>
                <a:cs typeface="黑体"/>
              </a:rPr>
              <a:t>)</a:t>
            </a:r>
            <a:r>
              <a:rPr lang="zh-CN" altLang="en-US" dirty="0">
                <a:ea typeface="黑体"/>
                <a:cs typeface="黑体"/>
              </a:rPr>
              <a:t>，不妨假设</a:t>
            </a:r>
            <a:r>
              <a:rPr lang="en-US" altLang="zh-CN" dirty="0">
                <a:ea typeface="黑体"/>
                <a:cs typeface="黑体"/>
              </a:rPr>
              <a:t>(a</a:t>
            </a:r>
            <a:r>
              <a:rPr lang="en-US" altLang="zh-CN" baseline="-25000" dirty="0">
                <a:ea typeface="黑体"/>
                <a:cs typeface="黑体"/>
              </a:rPr>
              <a:t>1</a:t>
            </a:r>
            <a:r>
              <a:rPr lang="en-US" altLang="zh-CN" dirty="0">
                <a:ea typeface="黑体"/>
                <a:cs typeface="黑体"/>
              </a:rPr>
              <a:t>, b</a:t>
            </a:r>
            <a:r>
              <a:rPr lang="en-US" altLang="zh-CN" baseline="-25000" dirty="0">
                <a:ea typeface="黑体"/>
                <a:cs typeface="黑体"/>
              </a:rPr>
              <a:t>1</a:t>
            </a:r>
            <a:r>
              <a:rPr lang="en-US" altLang="zh-CN" dirty="0">
                <a:ea typeface="黑体"/>
                <a:cs typeface="黑体"/>
              </a:rPr>
              <a:t>)</a:t>
            </a:r>
            <a:r>
              <a:rPr lang="zh-CN" altLang="en-US" dirty="0">
                <a:ea typeface="黑体"/>
                <a:cs typeface="黑体"/>
              </a:rPr>
              <a:t>是正确的，但事先不知道</a:t>
            </a:r>
            <a:endParaRPr lang="en-US" altLang="zh-CN" dirty="0">
              <a:ea typeface="黑体"/>
              <a:cs typeface="黑体"/>
            </a:endParaRPr>
          </a:p>
          <a:p>
            <a:pPr>
              <a:defRPr/>
            </a:pPr>
            <a:r>
              <a:rPr lang="zh-CN" altLang="en-US" dirty="0">
                <a:ea typeface="黑体"/>
                <a:cs typeface="黑体"/>
              </a:rPr>
              <a:t>一个人对这些可能性有不同的先验概率，</a:t>
            </a:r>
            <a:r>
              <a:rPr lang="en-US" altLang="zh-CN" dirty="0">
                <a:ea typeface="黑体"/>
                <a:cs typeface="黑体"/>
              </a:rPr>
              <a:t>f</a:t>
            </a:r>
            <a:r>
              <a:rPr lang="en-US" altLang="zh-CN" baseline="-25000" dirty="0">
                <a:ea typeface="黑体"/>
                <a:cs typeface="黑体"/>
              </a:rPr>
              <a:t>1</a:t>
            </a:r>
            <a:r>
              <a:rPr lang="en-US" altLang="zh-CN" dirty="0">
                <a:ea typeface="黑体"/>
                <a:cs typeface="黑体"/>
              </a:rPr>
              <a:t>, f</a:t>
            </a:r>
            <a:r>
              <a:rPr lang="en-US" altLang="zh-CN" baseline="-25000" dirty="0">
                <a:ea typeface="黑体"/>
                <a:cs typeface="黑体"/>
              </a:rPr>
              <a:t>2</a:t>
            </a:r>
            <a:r>
              <a:rPr lang="en-US" altLang="zh-CN" dirty="0">
                <a:ea typeface="黑体"/>
                <a:cs typeface="黑体"/>
              </a:rPr>
              <a:t>, …, </a:t>
            </a:r>
            <a:r>
              <a:rPr lang="en-US" altLang="zh-CN" dirty="0" err="1">
                <a:ea typeface="黑体"/>
                <a:cs typeface="黑体"/>
              </a:rPr>
              <a:t>f</a:t>
            </a:r>
            <a:r>
              <a:rPr lang="en-US" altLang="zh-CN" baseline="-25000" dirty="0" err="1">
                <a:ea typeface="黑体"/>
                <a:cs typeface="黑体"/>
              </a:rPr>
              <a:t>N</a:t>
            </a:r>
            <a:endParaRPr lang="en-US" altLang="zh-CN" baseline="-25000" dirty="0">
              <a:ea typeface="黑体"/>
              <a:cs typeface="黑体"/>
            </a:endParaRPr>
          </a:p>
          <a:p>
            <a:pPr lvl="1">
              <a:defRPr/>
            </a:pPr>
            <a:r>
              <a:rPr lang="zh-CN" altLang="en-US" dirty="0">
                <a:ea typeface="黑体"/>
                <a:cs typeface="黑体"/>
              </a:rPr>
              <a:t>那么在一开始他预测</a:t>
            </a:r>
            <a:r>
              <a:rPr lang="en-US" altLang="zh-CN" dirty="0">
                <a:ea typeface="黑体"/>
                <a:cs typeface="黑体"/>
              </a:rPr>
              <a:t>A, B</a:t>
            </a:r>
            <a:r>
              <a:rPr lang="zh-CN" altLang="en-US" dirty="0">
                <a:ea typeface="黑体"/>
                <a:cs typeface="黑体"/>
              </a:rPr>
              <a:t>取胜的概率分别是</a:t>
            </a:r>
            <a:endParaRPr lang="en-US" altLang="zh-CN" dirty="0">
              <a:ea typeface="黑体"/>
              <a:cs typeface="黑体"/>
            </a:endParaRPr>
          </a:p>
          <a:p>
            <a:pPr marL="457200" lvl="1" indent="0">
              <a:buFont typeface="Arial" charset="0"/>
              <a:buNone/>
              <a:defRPr/>
            </a:pPr>
            <a:r>
              <a:rPr lang="en-US" altLang="zh-CN" dirty="0">
                <a:ea typeface="黑体"/>
                <a:cs typeface="黑体"/>
              </a:rPr>
              <a:t>a</a:t>
            </a:r>
            <a:r>
              <a:rPr lang="en-US" altLang="zh-CN" baseline="-25000" dirty="0">
                <a:ea typeface="黑体"/>
                <a:cs typeface="黑体"/>
              </a:rPr>
              <a:t>1</a:t>
            </a:r>
            <a:r>
              <a:rPr lang="en-US" altLang="zh-CN" dirty="0">
                <a:ea typeface="黑体"/>
                <a:cs typeface="黑体"/>
              </a:rPr>
              <a:t>f</a:t>
            </a:r>
            <a:r>
              <a:rPr lang="en-US" altLang="zh-CN" baseline="-25000" dirty="0">
                <a:ea typeface="黑体"/>
                <a:cs typeface="黑体"/>
              </a:rPr>
              <a:t>1</a:t>
            </a:r>
            <a:r>
              <a:rPr lang="en-US" altLang="zh-CN" dirty="0">
                <a:ea typeface="黑体"/>
                <a:cs typeface="黑体"/>
              </a:rPr>
              <a:t> + a</a:t>
            </a:r>
            <a:r>
              <a:rPr lang="en-US" altLang="zh-CN" baseline="-25000" dirty="0">
                <a:ea typeface="黑体"/>
                <a:cs typeface="黑体"/>
              </a:rPr>
              <a:t>2</a:t>
            </a:r>
            <a:r>
              <a:rPr lang="en-US" altLang="zh-CN" dirty="0">
                <a:ea typeface="黑体"/>
                <a:cs typeface="黑体"/>
              </a:rPr>
              <a:t>f</a:t>
            </a:r>
            <a:r>
              <a:rPr lang="en-US" altLang="zh-CN" baseline="-25000" dirty="0">
                <a:ea typeface="黑体"/>
                <a:cs typeface="黑体"/>
              </a:rPr>
              <a:t>2</a:t>
            </a:r>
            <a:r>
              <a:rPr lang="en-US" altLang="zh-CN" dirty="0">
                <a:ea typeface="黑体"/>
                <a:cs typeface="黑体"/>
              </a:rPr>
              <a:t> + … + </a:t>
            </a:r>
            <a:r>
              <a:rPr lang="en-US" altLang="zh-CN" dirty="0" err="1">
                <a:ea typeface="黑体"/>
                <a:cs typeface="黑体"/>
              </a:rPr>
              <a:t>a</a:t>
            </a:r>
            <a:r>
              <a:rPr lang="en-US" altLang="zh-CN" baseline="-25000" dirty="0" err="1">
                <a:ea typeface="黑体"/>
                <a:cs typeface="黑体"/>
              </a:rPr>
              <a:t>N</a:t>
            </a:r>
            <a:r>
              <a:rPr lang="en-US" altLang="zh-CN" dirty="0" err="1">
                <a:ea typeface="黑体"/>
                <a:cs typeface="黑体"/>
              </a:rPr>
              <a:t>f</a:t>
            </a:r>
            <a:r>
              <a:rPr lang="en-US" altLang="zh-CN" baseline="-25000" dirty="0" err="1">
                <a:ea typeface="黑体"/>
                <a:cs typeface="黑体"/>
              </a:rPr>
              <a:t>N</a:t>
            </a:r>
            <a:r>
              <a:rPr lang="en-US" altLang="zh-CN" baseline="-25000" dirty="0">
                <a:ea typeface="黑体"/>
                <a:cs typeface="黑体"/>
              </a:rPr>
              <a:t>    </a:t>
            </a:r>
            <a:r>
              <a:rPr lang="zh-CN" altLang="en-US" dirty="0">
                <a:ea typeface="黑体"/>
                <a:cs typeface="黑体"/>
              </a:rPr>
              <a:t>和</a:t>
            </a:r>
            <a:r>
              <a:rPr lang="en-US" altLang="zh-CN" dirty="0">
                <a:ea typeface="黑体"/>
                <a:cs typeface="黑体"/>
              </a:rPr>
              <a:t>   b</a:t>
            </a:r>
            <a:r>
              <a:rPr lang="en-US" altLang="zh-CN" baseline="-25000" dirty="0">
                <a:ea typeface="黑体"/>
                <a:cs typeface="黑体"/>
              </a:rPr>
              <a:t>1</a:t>
            </a:r>
            <a:r>
              <a:rPr lang="en-US" altLang="zh-CN" dirty="0">
                <a:ea typeface="黑体"/>
                <a:cs typeface="黑体"/>
              </a:rPr>
              <a:t>f</a:t>
            </a:r>
            <a:r>
              <a:rPr lang="en-US" altLang="zh-CN" baseline="-25000" dirty="0">
                <a:ea typeface="黑体"/>
                <a:cs typeface="黑体"/>
              </a:rPr>
              <a:t>1</a:t>
            </a:r>
            <a:r>
              <a:rPr lang="en-US" altLang="zh-CN" dirty="0">
                <a:ea typeface="黑体"/>
                <a:cs typeface="黑体"/>
              </a:rPr>
              <a:t> + b</a:t>
            </a:r>
            <a:r>
              <a:rPr lang="en-US" altLang="zh-CN" baseline="-25000" dirty="0">
                <a:ea typeface="黑体"/>
                <a:cs typeface="黑体"/>
              </a:rPr>
              <a:t>2</a:t>
            </a:r>
            <a:r>
              <a:rPr lang="en-US" altLang="zh-CN" dirty="0">
                <a:ea typeface="黑体"/>
                <a:cs typeface="黑体"/>
              </a:rPr>
              <a:t>f</a:t>
            </a:r>
            <a:r>
              <a:rPr lang="en-US" altLang="zh-CN" baseline="-25000" dirty="0">
                <a:ea typeface="黑体"/>
                <a:cs typeface="黑体"/>
              </a:rPr>
              <a:t>2</a:t>
            </a:r>
            <a:r>
              <a:rPr lang="en-US" altLang="zh-CN" dirty="0">
                <a:ea typeface="黑体"/>
                <a:cs typeface="黑体"/>
              </a:rPr>
              <a:t> + … + </a:t>
            </a:r>
            <a:r>
              <a:rPr lang="en-US" altLang="zh-CN" dirty="0" err="1">
                <a:ea typeface="黑体"/>
                <a:cs typeface="黑体"/>
              </a:rPr>
              <a:t>b</a:t>
            </a:r>
            <a:r>
              <a:rPr lang="en-US" altLang="zh-CN" baseline="-25000" dirty="0" err="1">
                <a:ea typeface="黑体"/>
                <a:cs typeface="黑体"/>
              </a:rPr>
              <a:t>N</a:t>
            </a:r>
            <a:r>
              <a:rPr lang="en-US" altLang="zh-CN" dirty="0" err="1">
                <a:ea typeface="黑体"/>
                <a:cs typeface="黑体"/>
              </a:rPr>
              <a:t>f</a:t>
            </a:r>
            <a:r>
              <a:rPr lang="en-US" altLang="zh-CN" baseline="-25000" dirty="0" err="1">
                <a:ea typeface="黑体"/>
                <a:cs typeface="黑体"/>
              </a:rPr>
              <a:t>N</a:t>
            </a:r>
            <a:endParaRPr lang="en-US" altLang="zh-CN" baseline="-25000" dirty="0">
              <a:ea typeface="黑体"/>
              <a:cs typeface="黑体"/>
            </a:endParaRPr>
          </a:p>
          <a:p>
            <a:pPr>
              <a:defRPr/>
            </a:pPr>
            <a:r>
              <a:rPr lang="zh-CN" altLang="en-US" dirty="0">
                <a:ea typeface="黑体"/>
                <a:cs typeface="黑体"/>
              </a:rPr>
              <a:t>然后他根据观察到的比赛实际情况调整信念概率，我们来说明</a:t>
            </a:r>
            <a:r>
              <a:rPr lang="en-US" altLang="zh-CN" dirty="0">
                <a:ea typeface="黑体"/>
                <a:cs typeface="黑体"/>
              </a:rPr>
              <a:t>f</a:t>
            </a:r>
            <a:r>
              <a:rPr lang="en-US" altLang="zh-CN" baseline="-25000" dirty="0">
                <a:ea typeface="黑体"/>
                <a:cs typeface="黑体"/>
              </a:rPr>
              <a:t>1</a:t>
            </a:r>
            <a:r>
              <a:rPr lang="en-US" altLang="zh-CN" dirty="0">
                <a:ea typeface="黑体"/>
                <a:cs typeface="黑体"/>
                <a:sym typeface="Wingdings"/>
              </a:rPr>
              <a:t>1 </a:t>
            </a:r>
            <a:r>
              <a:rPr lang="zh-CN" altLang="en-US" dirty="0">
                <a:ea typeface="黑体"/>
                <a:cs typeface="黑体"/>
                <a:sym typeface="Wingdings"/>
              </a:rPr>
              <a:t>。</a:t>
            </a:r>
            <a:endParaRPr lang="en-US" altLang="zh-CN" dirty="0">
              <a:ea typeface="黑体"/>
              <a:cs typeface="黑体"/>
            </a:endParaRPr>
          </a:p>
        </p:txBody>
      </p:sp>
    </p:spTree>
    <p:extLst>
      <p:ext uri="{BB962C8B-B14F-4D97-AF65-F5344CB8AC3E}">
        <p14:creationId xmlns:p14="http://schemas.microsoft.com/office/powerpoint/2010/main" val="428648490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标题 1"/>
          <p:cNvSpPr>
            <a:spLocks noGrp="1"/>
          </p:cNvSpPr>
          <p:nvPr>
            <p:ph type="title"/>
          </p:nvPr>
        </p:nvSpPr>
        <p:spPr>
          <a:xfrm>
            <a:off x="228600" y="274638"/>
            <a:ext cx="8686800" cy="1249362"/>
          </a:xfrm>
        </p:spPr>
        <p:txBody>
          <a:bodyPr/>
          <a:lstStyle/>
          <a:p>
            <a:pPr algn="l"/>
            <a:r>
              <a:rPr lang="zh-CN" altLang="en-US" sz="3200">
                <a:latin typeface="黑体" charset="0"/>
                <a:ea typeface="黑体" charset="0"/>
                <a:cs typeface="黑体" charset="0"/>
              </a:rPr>
              <a:t>设</a:t>
            </a:r>
            <a:r>
              <a:rPr lang="en-US" altLang="zh-CN" sz="3200">
                <a:latin typeface="黑体" charset="0"/>
                <a:ea typeface="黑体" charset="0"/>
                <a:cs typeface="黑体" charset="0"/>
              </a:rPr>
              <a:t>S</a:t>
            </a:r>
            <a:r>
              <a:rPr lang="zh-CN" altLang="en-US" sz="3200">
                <a:latin typeface="黑体" charset="0"/>
                <a:ea typeface="黑体" charset="0"/>
                <a:cs typeface="黑体" charset="0"/>
              </a:rPr>
              <a:t>是一个随机观察结果序列，</a:t>
            </a:r>
            <a:r>
              <a:rPr lang="en-US" altLang="zh-CN" sz="3200">
                <a:latin typeface="黑体" charset="0"/>
                <a:ea typeface="黑体" charset="0"/>
                <a:cs typeface="黑体" charset="0"/>
              </a:rPr>
              <a:t>A</a:t>
            </a:r>
            <a:r>
              <a:rPr lang="zh-CN" altLang="en-US" sz="3200">
                <a:latin typeface="黑体" charset="0"/>
                <a:ea typeface="黑体" charset="0"/>
                <a:cs typeface="黑体" charset="0"/>
              </a:rPr>
              <a:t>赢</a:t>
            </a:r>
            <a:r>
              <a:rPr lang="en-US" altLang="zh-CN" sz="3200">
                <a:latin typeface="黑体" charset="0"/>
                <a:ea typeface="黑体" charset="0"/>
                <a:cs typeface="黑体" charset="0"/>
              </a:rPr>
              <a:t>k</a:t>
            </a:r>
            <a:r>
              <a:rPr lang="zh-CN" altLang="en-US" sz="3200">
                <a:latin typeface="黑体" charset="0"/>
                <a:ea typeface="黑体" charset="0"/>
                <a:cs typeface="黑体" charset="0"/>
              </a:rPr>
              <a:t>次，</a:t>
            </a:r>
            <a:r>
              <a:rPr lang="en-US" altLang="zh-CN" sz="3200">
                <a:latin typeface="黑体" charset="0"/>
                <a:ea typeface="黑体" charset="0"/>
                <a:cs typeface="黑体" charset="0"/>
              </a:rPr>
              <a:t>B</a:t>
            </a:r>
            <a:r>
              <a:rPr lang="zh-CN" altLang="en-US" sz="3200">
                <a:latin typeface="黑体" charset="0"/>
                <a:ea typeface="黑体" charset="0"/>
                <a:cs typeface="黑体" charset="0"/>
              </a:rPr>
              <a:t>赢</a:t>
            </a:r>
            <a:r>
              <a:rPr lang="en-US" altLang="zh-CN" sz="3200">
                <a:latin typeface="黑体" charset="0"/>
                <a:ea typeface="黑体" charset="0"/>
                <a:cs typeface="黑体" charset="0"/>
              </a:rPr>
              <a:t>l</a:t>
            </a:r>
            <a:r>
              <a:rPr lang="zh-CN" altLang="en-US" sz="3200">
                <a:latin typeface="黑体" charset="0"/>
                <a:ea typeface="黑体" charset="0"/>
                <a:cs typeface="黑体" charset="0"/>
              </a:rPr>
              <a:t>次</a:t>
            </a:r>
            <a:br>
              <a:rPr lang="en-US" altLang="zh-CN" sz="3200">
                <a:latin typeface="黑体" charset="0"/>
                <a:ea typeface="黑体" charset="0"/>
                <a:cs typeface="黑体" charset="0"/>
              </a:rPr>
            </a:br>
            <a:r>
              <a:rPr lang="zh-CN" altLang="en-US" sz="3200">
                <a:latin typeface="黑体" charset="0"/>
                <a:ea typeface="黑体" charset="0"/>
                <a:cs typeface="黑体" charset="0"/>
              </a:rPr>
              <a:t>现在来调整对（</a:t>
            </a:r>
            <a:r>
              <a:rPr lang="en-US" altLang="zh-CN" sz="3200">
                <a:latin typeface="黑体" charset="0"/>
                <a:ea typeface="黑体" charset="0"/>
                <a:cs typeface="黑体" charset="0"/>
              </a:rPr>
              <a:t>a</a:t>
            </a:r>
            <a:r>
              <a:rPr lang="en-US" altLang="zh-CN" sz="3200" baseline="-25000">
                <a:latin typeface="黑体" charset="0"/>
                <a:ea typeface="黑体" charset="0"/>
                <a:cs typeface="黑体" charset="0"/>
              </a:rPr>
              <a:t>n</a:t>
            </a:r>
            <a:r>
              <a:rPr lang="en-US" altLang="zh-CN" sz="3200">
                <a:latin typeface="黑体" charset="0"/>
                <a:ea typeface="黑体" charset="0"/>
                <a:cs typeface="黑体" charset="0"/>
              </a:rPr>
              <a:t>,b</a:t>
            </a:r>
            <a:r>
              <a:rPr lang="en-US" altLang="zh-CN" sz="3200" baseline="-25000">
                <a:latin typeface="黑体" charset="0"/>
                <a:ea typeface="黑体" charset="0"/>
                <a:cs typeface="黑体" charset="0"/>
              </a:rPr>
              <a:t>n</a:t>
            </a:r>
            <a:r>
              <a:rPr lang="zh-CN" altLang="en-US" sz="3200">
                <a:latin typeface="黑体" charset="0"/>
                <a:ea typeface="黑体" charset="0"/>
                <a:cs typeface="黑体" charset="0"/>
              </a:rPr>
              <a:t>）的信念概率</a:t>
            </a:r>
            <a:r>
              <a:rPr lang="en-US" altLang="zh-CN" sz="3200">
                <a:solidFill>
                  <a:srgbClr val="FFFF00"/>
                </a:solidFill>
                <a:latin typeface="黑体" charset="0"/>
                <a:ea typeface="黑体" charset="0"/>
                <a:cs typeface="黑体" charset="0"/>
              </a:rPr>
              <a:t>f</a:t>
            </a:r>
            <a:r>
              <a:rPr lang="en-US" altLang="zh-CN" sz="3200" baseline="-25000">
                <a:solidFill>
                  <a:srgbClr val="FFFF00"/>
                </a:solidFill>
                <a:latin typeface="黑体" charset="0"/>
                <a:ea typeface="黑体" charset="0"/>
                <a:cs typeface="黑体" charset="0"/>
              </a:rPr>
              <a:t>n</a:t>
            </a:r>
            <a:r>
              <a:rPr lang="zh-CN" altLang="en-US" sz="3200">
                <a:latin typeface="黑体" charset="0"/>
                <a:ea typeface="黑体" charset="0"/>
                <a:cs typeface="黑体" charset="0"/>
              </a:rPr>
              <a:t>，</a:t>
            </a:r>
            <a:r>
              <a:rPr lang="en-US" altLang="zh-CN" sz="3200">
                <a:latin typeface="黑体" charset="0"/>
                <a:ea typeface="黑体" charset="0"/>
                <a:cs typeface="黑体" charset="0"/>
              </a:rPr>
              <a:t>n=1..N</a:t>
            </a:r>
            <a:endParaRPr lang="zh-CN" altLang="en-US" sz="3200" baseline="-25000">
              <a:latin typeface="黑体" charset="0"/>
              <a:ea typeface="黑体" charset="0"/>
              <a:cs typeface="黑体" charset="0"/>
            </a:endParaRPr>
          </a:p>
        </p:txBody>
      </p:sp>
      <p:graphicFrame>
        <p:nvGraphicFramePr>
          <p:cNvPr id="61442" name="内容占位符 3"/>
          <p:cNvGraphicFramePr>
            <a:graphicFrameLocks noGrp="1" noChangeAspect="1"/>
          </p:cNvGraphicFramePr>
          <p:nvPr>
            <p:ph idx="1"/>
          </p:nvPr>
        </p:nvGraphicFramePr>
        <p:xfrm>
          <a:off x="0" y="1516063"/>
          <a:ext cx="9124950" cy="3208337"/>
        </p:xfrm>
        <a:graphic>
          <a:graphicData uri="http://schemas.openxmlformats.org/presentationml/2006/ole">
            <mc:AlternateContent xmlns:mc="http://schemas.openxmlformats.org/markup-compatibility/2006">
              <mc:Choice xmlns:v="urn:schemas-microsoft-com:vml" Requires="v">
                <p:oleObj name="公式" r:id="rId2" imgW="3759200" imgH="1320800" progId="Equation.3">
                  <p:embed/>
                </p:oleObj>
              </mc:Choice>
              <mc:Fallback>
                <p:oleObj name="公式" r:id="rId2" imgW="3759200" imgH="1320800" progId="Equation.3">
                  <p:embed/>
                  <p:pic>
                    <p:nvPicPr>
                      <p:cNvPr id="0" name=""/>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16063"/>
                        <a:ext cx="9124950" cy="3208337"/>
                      </a:xfrm>
                      <a:prstGeom prst="rect">
                        <a:avLst/>
                      </a:prstGeom>
                      <a:solidFill>
                        <a:srgbClr val="EEECE1"/>
                      </a:solidFill>
                      <a:ln>
                        <a:noFill/>
                      </a:ln>
                      <a:extLst>
                        <a:ext uri="{91240B29-F687-4f45-9708-019B960494DF}">
                          <a14:hiddenLine xmlns="" xmlns:a14="http://schemas.microsoft.com/office/drawing/2010/main" w="9525">
                            <a:solidFill>
                              <a:srgbClr val="000000"/>
                            </a:solidFill>
                            <a:miter lim="800000"/>
                            <a:headEnd/>
                            <a:tailEnd/>
                          </a14:hiddenLine>
                        </a:ext>
                      </a:extLst>
                    </p:spPr>
                  </p:pic>
                </p:oleObj>
              </mc:Fallback>
            </mc:AlternateContent>
          </a:graphicData>
        </a:graphic>
      </p:graphicFrame>
      <p:sp>
        <p:nvSpPr>
          <p:cNvPr id="61443" name="文本框 4"/>
          <p:cNvSpPr txBox="1">
            <a:spLocks noChangeArrowheads="1"/>
          </p:cNvSpPr>
          <p:nvPr/>
        </p:nvSpPr>
        <p:spPr bwMode="auto">
          <a:xfrm>
            <a:off x="152400" y="4876800"/>
            <a:ext cx="8839200" cy="8302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pPr>
              <a:defRPr/>
            </a:pPr>
            <a:r>
              <a:rPr lang="zh-CN" altLang="en-US" dirty="0">
                <a:solidFill>
                  <a:srgbClr val="FFFFFF"/>
                </a:solidFill>
                <a:latin typeface="+mn-lt"/>
                <a:ea typeface="黑体"/>
                <a:cs typeface="黑体"/>
              </a:rPr>
              <a:t>这就是针对一个先验概率，在观察后调整得到的后验概率。据此，这个人预测</a:t>
            </a:r>
            <a:r>
              <a:rPr lang="en-US" altLang="zh-CN" dirty="0">
                <a:solidFill>
                  <a:srgbClr val="FFFFFF"/>
                </a:solidFill>
                <a:latin typeface="+mn-lt"/>
                <a:ea typeface="黑体"/>
                <a:cs typeface="黑体"/>
              </a:rPr>
              <a:t>A</a:t>
            </a:r>
            <a:r>
              <a:rPr lang="zh-CN" altLang="en-US" dirty="0">
                <a:solidFill>
                  <a:srgbClr val="FFFFFF"/>
                </a:solidFill>
                <a:latin typeface="+mn-lt"/>
                <a:ea typeface="黑体"/>
                <a:cs typeface="黑体"/>
              </a:rPr>
              <a:t>，</a:t>
            </a:r>
            <a:r>
              <a:rPr lang="en-US" altLang="zh-CN" dirty="0">
                <a:solidFill>
                  <a:srgbClr val="FFFFFF"/>
                </a:solidFill>
                <a:latin typeface="+mn-lt"/>
                <a:ea typeface="黑体"/>
                <a:cs typeface="黑体"/>
              </a:rPr>
              <a:t>B</a:t>
            </a:r>
            <a:r>
              <a:rPr lang="zh-CN" altLang="en-US" dirty="0">
                <a:solidFill>
                  <a:srgbClr val="FFFFFF"/>
                </a:solidFill>
                <a:latin typeface="+mn-lt"/>
                <a:ea typeface="黑体"/>
                <a:cs typeface="黑体"/>
              </a:rPr>
              <a:t>取胜的概率就可被调整为（替换原来的那些</a:t>
            </a:r>
            <a:r>
              <a:rPr lang="en-US" altLang="zh-CN" dirty="0">
                <a:solidFill>
                  <a:srgbClr val="FFFFFF"/>
                </a:solidFill>
                <a:latin typeface="+mn-lt"/>
                <a:ea typeface="黑体"/>
                <a:cs typeface="黑体"/>
              </a:rPr>
              <a:t> f</a:t>
            </a:r>
            <a:r>
              <a:rPr lang="zh-CN" altLang="en-US" dirty="0">
                <a:solidFill>
                  <a:srgbClr val="FFFFFF"/>
                </a:solidFill>
                <a:latin typeface="+mn-lt"/>
                <a:ea typeface="黑体"/>
                <a:cs typeface="黑体"/>
              </a:rPr>
              <a:t>）：</a:t>
            </a:r>
          </a:p>
        </p:txBody>
      </p:sp>
      <p:graphicFrame>
        <p:nvGraphicFramePr>
          <p:cNvPr id="61444" name="内容占位符 3"/>
          <p:cNvGraphicFramePr>
            <a:graphicFrameLocks noChangeAspect="1"/>
          </p:cNvGraphicFramePr>
          <p:nvPr/>
        </p:nvGraphicFramePr>
        <p:xfrm>
          <a:off x="0" y="5791200"/>
          <a:ext cx="4489450" cy="635000"/>
        </p:xfrm>
        <a:graphic>
          <a:graphicData uri="http://schemas.openxmlformats.org/presentationml/2006/ole">
            <mc:AlternateContent xmlns:mc="http://schemas.openxmlformats.org/markup-compatibility/2006">
              <mc:Choice xmlns:v="urn:schemas-microsoft-com:vml" Requires="v">
                <p:oleObj name="公式" r:id="rId4" imgW="1701800" imgH="241300" progId="Equation.3">
                  <p:embed/>
                </p:oleObj>
              </mc:Choice>
              <mc:Fallback>
                <p:oleObj name="公式" r:id="rId4" imgW="1701800" imgH="2413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5791200"/>
                        <a:ext cx="4489450" cy="635000"/>
                      </a:xfrm>
                      <a:prstGeom prst="rect">
                        <a:avLst/>
                      </a:prstGeom>
                      <a:solidFill>
                        <a:srgbClr val="EEECE1"/>
                      </a:solidFill>
                      <a:ln>
                        <a:noFill/>
                      </a:ln>
                      <a:extLst>
                        <a:ext uri="{91240B29-F687-4f45-9708-019B960494DF}">
                          <a14:hiddenLine xmlns="" xmlns:a14="http://schemas.microsoft.com/office/drawing/2010/main" w="9525">
                            <a:solidFill>
                              <a:srgbClr val="000000"/>
                            </a:solidFill>
                            <a:miter lim="800000"/>
                            <a:headEnd/>
                            <a:tailEnd/>
                          </a14:hiddenLine>
                        </a:ext>
                      </a:extLst>
                    </p:spPr>
                  </p:pic>
                </p:oleObj>
              </mc:Fallback>
            </mc:AlternateContent>
          </a:graphicData>
        </a:graphic>
      </p:graphicFrame>
      <p:sp>
        <p:nvSpPr>
          <p:cNvPr id="47109" name="文本框 1"/>
          <p:cNvSpPr txBox="1">
            <a:spLocks noChangeArrowheads="1"/>
          </p:cNvSpPr>
          <p:nvPr/>
        </p:nvSpPr>
        <p:spPr bwMode="auto">
          <a:xfrm>
            <a:off x="5410200" y="4343400"/>
            <a:ext cx="3352800"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lang="zh-CN" altLang="en-US" sz="2000">
                <a:latin typeface="黑体" charset="0"/>
                <a:ea typeface="黑体" charset="0"/>
                <a:cs typeface="黑体" charset="0"/>
              </a:rPr>
              <a:t>注意，对所有</a:t>
            </a:r>
            <a:r>
              <a:rPr lang="en-US" altLang="zh-CN" sz="2000">
                <a:latin typeface="黑体" charset="0"/>
                <a:ea typeface="黑体" charset="0"/>
                <a:cs typeface="黑体" charset="0"/>
              </a:rPr>
              <a:t>n, </a:t>
            </a:r>
            <a:r>
              <a:rPr lang="zh-CN" altLang="en-US" sz="2000">
                <a:latin typeface="黑体" charset="0"/>
                <a:ea typeface="黑体" charset="0"/>
                <a:cs typeface="黑体" charset="0"/>
              </a:rPr>
              <a:t>分母一样</a:t>
            </a:r>
          </a:p>
        </p:txBody>
      </p:sp>
      <p:sp>
        <p:nvSpPr>
          <p:cNvPr id="2" name="椭圆 1"/>
          <p:cNvSpPr/>
          <p:nvPr/>
        </p:nvSpPr>
        <p:spPr>
          <a:xfrm>
            <a:off x="1752600" y="3657600"/>
            <a:ext cx="1295400" cy="533400"/>
          </a:xfrm>
          <a:prstGeom prst="ellipse">
            <a:avLst/>
          </a:prstGeom>
          <a:noFill/>
          <a:ln w="38100" cmpd="sng">
            <a:solidFill>
              <a:srgbClr val="800000"/>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kumimoji="1" lang="zh-CN" altLang="en-US"/>
          </a:p>
        </p:txBody>
      </p:sp>
      <p:graphicFrame>
        <p:nvGraphicFramePr>
          <p:cNvPr id="8" name="内容占位符 3"/>
          <p:cNvGraphicFramePr>
            <a:graphicFrameLocks noChangeAspect="1"/>
          </p:cNvGraphicFramePr>
          <p:nvPr/>
        </p:nvGraphicFramePr>
        <p:xfrm>
          <a:off x="4700588" y="5791200"/>
          <a:ext cx="4422775" cy="635000"/>
        </p:xfrm>
        <a:graphic>
          <a:graphicData uri="http://schemas.openxmlformats.org/presentationml/2006/ole">
            <mc:AlternateContent xmlns:mc="http://schemas.openxmlformats.org/markup-compatibility/2006">
              <mc:Choice xmlns:v="urn:schemas-microsoft-com:vml" Requires="v">
                <p:oleObj name="公式" r:id="rId6" imgW="1676400" imgH="241300" progId="Equation.3">
                  <p:embed/>
                </p:oleObj>
              </mc:Choice>
              <mc:Fallback>
                <p:oleObj name="公式" r:id="rId6" imgW="1676400" imgH="2413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00588" y="5791200"/>
                        <a:ext cx="4422775" cy="635000"/>
                      </a:xfrm>
                      <a:prstGeom prst="rect">
                        <a:avLst/>
                      </a:prstGeom>
                      <a:solidFill>
                        <a:srgbClr val="EEECE1"/>
                      </a:solidFill>
                      <a:ln>
                        <a:noFill/>
                      </a:ln>
                      <a:extLst>
                        <a:ext uri="{91240B29-F687-4f45-9708-019B960494DF}">
                          <a14:hiddenLine xmlns=""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9063803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144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10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144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61444"/>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3" grpId="0"/>
      <p:bldP spid="47109" grpId="0"/>
      <p:bldP spid="2"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标题 1"/>
          <p:cNvSpPr>
            <a:spLocks noGrp="1"/>
          </p:cNvSpPr>
          <p:nvPr>
            <p:ph type="title"/>
          </p:nvPr>
        </p:nvSpPr>
        <p:spPr>
          <a:xfrm>
            <a:off x="152400" y="274638"/>
            <a:ext cx="8991600" cy="944562"/>
          </a:xfrm>
        </p:spPr>
        <p:txBody>
          <a:bodyPr/>
          <a:lstStyle/>
          <a:p>
            <a:r>
              <a:rPr lang="zh-CN" altLang="en-US" sz="3600">
                <a:latin typeface="黑体" charset="0"/>
                <a:ea typeface="黑体" charset="0"/>
                <a:cs typeface="黑体" charset="0"/>
              </a:rPr>
              <a:t>下面看</a:t>
            </a:r>
            <a:r>
              <a:rPr lang="en-US" altLang="zh-CN" sz="3600">
                <a:latin typeface="黑体" charset="0"/>
                <a:ea typeface="黑体" charset="0"/>
                <a:cs typeface="黑体" charset="0"/>
              </a:rPr>
              <a:t> f</a:t>
            </a:r>
            <a:r>
              <a:rPr lang="en-US" altLang="zh-CN" sz="3600" baseline="-25000">
                <a:latin typeface="黑体" charset="0"/>
                <a:ea typeface="黑体" charset="0"/>
                <a:cs typeface="黑体" charset="0"/>
              </a:rPr>
              <a:t>1 </a:t>
            </a:r>
            <a:r>
              <a:rPr lang="zh-CN" altLang="en-US" sz="3600">
                <a:latin typeface="黑体" charset="0"/>
                <a:ea typeface="黑体" charset="0"/>
                <a:cs typeface="黑体" charset="0"/>
              </a:rPr>
              <a:t>的极限情况（</a:t>
            </a:r>
            <a:r>
              <a:rPr lang="zh-CN" altLang="en-US" sz="3600">
                <a:latin typeface="黑体" charset="0"/>
                <a:ea typeface="黑体" charset="0"/>
                <a:cs typeface="黑体" charset="0"/>
                <a:sym typeface="Wingdings" charset="0"/>
              </a:rPr>
              <a:t></a:t>
            </a:r>
            <a:r>
              <a:rPr lang="en-US" altLang="zh-CN" sz="3600">
                <a:latin typeface="黑体" charset="0"/>
                <a:ea typeface="黑体" charset="0"/>
                <a:cs typeface="黑体" charset="0"/>
              </a:rPr>
              <a:t>1?</a:t>
            </a:r>
            <a:r>
              <a:rPr lang="zh-CN" altLang="en-US" sz="3600">
                <a:latin typeface="黑体" charset="0"/>
                <a:ea typeface="黑体" charset="0"/>
                <a:cs typeface="黑体" charset="0"/>
              </a:rPr>
              <a:t>）</a:t>
            </a:r>
          </a:p>
        </p:txBody>
      </p:sp>
      <p:sp>
        <p:nvSpPr>
          <p:cNvPr id="66562" name="内容占位符 2"/>
          <p:cNvSpPr>
            <a:spLocks noGrp="1"/>
          </p:cNvSpPr>
          <p:nvPr>
            <p:ph idx="1"/>
          </p:nvPr>
        </p:nvSpPr>
        <p:spPr>
          <a:xfrm>
            <a:off x="457200" y="1371600"/>
            <a:ext cx="8458200" cy="1219200"/>
          </a:xfrm>
        </p:spPr>
        <p:txBody>
          <a:bodyPr/>
          <a:lstStyle/>
          <a:p>
            <a:r>
              <a:rPr lang="zh-CN" altLang="en-US">
                <a:latin typeface="Calibri" charset="0"/>
                <a:ea typeface="黑体" charset="0"/>
                <a:cs typeface="黑体" charset="0"/>
              </a:rPr>
              <a:t>设总的实验次数</a:t>
            </a:r>
            <a:r>
              <a:rPr lang="en-US" altLang="zh-CN">
                <a:latin typeface="Calibri" charset="0"/>
                <a:ea typeface="黑体" charset="0"/>
                <a:cs typeface="黑体" charset="0"/>
              </a:rPr>
              <a:t>T</a:t>
            </a:r>
            <a:r>
              <a:rPr lang="zh-CN" altLang="en-US">
                <a:latin typeface="Calibri" charset="0"/>
                <a:ea typeface="黑体" charset="0"/>
                <a:cs typeface="黑体" charset="0"/>
              </a:rPr>
              <a:t>（其中观察了</a:t>
            </a:r>
            <a:r>
              <a:rPr lang="en-US" altLang="zh-CN">
                <a:latin typeface="Calibri" charset="0"/>
                <a:ea typeface="黑体" charset="0"/>
                <a:cs typeface="黑体" charset="0"/>
              </a:rPr>
              <a:t>S</a:t>
            </a:r>
            <a:r>
              <a:rPr lang="zh-CN" altLang="en-US">
                <a:latin typeface="Calibri" charset="0"/>
                <a:ea typeface="黑体" charset="0"/>
                <a:cs typeface="黑体" charset="0"/>
              </a:rPr>
              <a:t>），看</a:t>
            </a:r>
            <a:r>
              <a:rPr lang="en-US" altLang="zh-CN">
                <a:latin typeface="Calibri" charset="0"/>
                <a:ea typeface="黑体" charset="0"/>
                <a:cs typeface="黑体" charset="0"/>
              </a:rPr>
              <a:t>T</a:t>
            </a:r>
            <a:r>
              <a:rPr lang="en-US" altLang="zh-CN">
                <a:latin typeface="Calibri" charset="0"/>
                <a:ea typeface="黑体" charset="0"/>
                <a:cs typeface="黑体" charset="0"/>
                <a:sym typeface="Wingdings" charset="0"/>
              </a:rPr>
              <a:t>∞</a:t>
            </a:r>
          </a:p>
          <a:p>
            <a:r>
              <a:rPr lang="zh-CN" altLang="en-US">
                <a:latin typeface="Calibri" charset="0"/>
                <a:ea typeface="黑体" charset="0"/>
                <a:cs typeface="黑体" charset="0"/>
                <a:sym typeface="Wingdings" charset="0"/>
              </a:rPr>
              <a:t>考虑比值（任意</a:t>
            </a:r>
            <a:r>
              <a:rPr lang="en-US" altLang="zh-CN">
                <a:latin typeface="Calibri" charset="0"/>
                <a:ea typeface="黑体" charset="0"/>
                <a:cs typeface="黑体" charset="0"/>
                <a:sym typeface="Wingdings" charset="0"/>
              </a:rPr>
              <a:t>n≠1</a:t>
            </a:r>
            <a:r>
              <a:rPr lang="zh-CN" altLang="en-US">
                <a:latin typeface="Calibri" charset="0"/>
                <a:ea typeface="黑体" charset="0"/>
                <a:cs typeface="黑体" charset="0"/>
                <a:sym typeface="Wingdings" charset="0"/>
              </a:rPr>
              <a:t>）</a:t>
            </a:r>
            <a:endParaRPr lang="en-US" altLang="zh-CN">
              <a:latin typeface="Calibri" charset="0"/>
              <a:ea typeface="黑体" charset="0"/>
              <a:cs typeface="黑体" charset="0"/>
              <a:sym typeface="Wingdings" charset="0"/>
            </a:endParaRPr>
          </a:p>
        </p:txBody>
      </p:sp>
      <p:graphicFrame>
        <p:nvGraphicFramePr>
          <p:cNvPr id="66563" name="内容占位符 3"/>
          <p:cNvGraphicFramePr>
            <a:graphicFrameLocks noChangeAspect="1"/>
          </p:cNvGraphicFramePr>
          <p:nvPr/>
        </p:nvGraphicFramePr>
        <p:xfrm>
          <a:off x="1066800" y="2590800"/>
          <a:ext cx="6915150" cy="1600200"/>
        </p:xfrm>
        <a:graphic>
          <a:graphicData uri="http://schemas.openxmlformats.org/presentationml/2006/ole">
            <mc:AlternateContent xmlns:mc="http://schemas.openxmlformats.org/markup-compatibility/2006">
              <mc:Choice xmlns:v="urn:schemas-microsoft-com:vml" Requires="v">
                <p:oleObj name="公式" r:id="rId2" imgW="1917700" imgH="444500" progId="Equation.3">
                  <p:embed/>
                </p:oleObj>
              </mc:Choice>
              <mc:Fallback>
                <p:oleObj name="公式" r:id="rId2" imgW="1917700" imgH="444500" progId="Equation.3">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2590800"/>
                        <a:ext cx="6915150" cy="1600200"/>
                      </a:xfrm>
                      <a:prstGeom prst="rect">
                        <a:avLst/>
                      </a:prstGeom>
                      <a:solidFill>
                        <a:srgbClr val="EEECE1"/>
                      </a:solidFill>
                      <a:ln>
                        <a:noFill/>
                      </a:ln>
                      <a:extLst>
                        <a:ext uri="{91240B29-F687-4f45-9708-019B960494DF}">
                          <a14:hiddenLine xmlns="" xmlns:a14="http://schemas.microsoft.com/office/drawing/2010/main" w="9525">
                            <a:solidFill>
                              <a:srgbClr val="000000"/>
                            </a:solidFill>
                            <a:miter lim="800000"/>
                            <a:headEnd/>
                            <a:tailEnd/>
                          </a14:hiddenLine>
                        </a:ext>
                      </a:extLst>
                    </p:spPr>
                  </p:pic>
                </p:oleObj>
              </mc:Fallback>
            </mc:AlternateContent>
          </a:graphicData>
        </a:graphic>
      </p:graphicFrame>
      <p:sp>
        <p:nvSpPr>
          <p:cNvPr id="66564" name="内容占位符 2"/>
          <p:cNvSpPr txBox="1">
            <a:spLocks/>
          </p:cNvSpPr>
          <p:nvPr/>
        </p:nvSpPr>
        <p:spPr bwMode="auto">
          <a:xfrm>
            <a:off x="457200" y="4267200"/>
            <a:ext cx="1371600" cy="685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rIns="0"/>
          <a:lstStyle>
            <a:lvl1pPr marL="342900" indent="-342900">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pPr eaLnBrk="0" hangingPunct="0">
              <a:spcBef>
                <a:spcPct val="20000"/>
              </a:spcBef>
              <a:buFont typeface="Arial" charset="0"/>
              <a:buChar char="•"/>
            </a:pPr>
            <a:r>
              <a:rPr lang="zh-CN" altLang="en-US" sz="3200">
                <a:solidFill>
                  <a:schemeClr val="bg1"/>
                </a:solidFill>
                <a:latin typeface="黑体" charset="0"/>
                <a:ea typeface="黑体" charset="0"/>
                <a:cs typeface="黑体" charset="0"/>
                <a:sym typeface="Wingdings" charset="0"/>
              </a:rPr>
              <a:t>可证</a:t>
            </a:r>
            <a:endParaRPr lang="en-US" altLang="zh-CN" sz="3200">
              <a:solidFill>
                <a:schemeClr val="bg1"/>
              </a:solidFill>
              <a:latin typeface="黑体" charset="0"/>
              <a:ea typeface="黑体" charset="0"/>
              <a:cs typeface="黑体" charset="0"/>
              <a:sym typeface="Wingdings" charset="0"/>
            </a:endParaRPr>
          </a:p>
        </p:txBody>
      </p:sp>
      <p:graphicFrame>
        <p:nvGraphicFramePr>
          <p:cNvPr id="66565" name="内容占位符 3"/>
          <p:cNvGraphicFramePr>
            <a:graphicFrameLocks noChangeAspect="1"/>
          </p:cNvGraphicFramePr>
          <p:nvPr/>
        </p:nvGraphicFramePr>
        <p:xfrm>
          <a:off x="1981200" y="4343400"/>
          <a:ext cx="6019800" cy="1271588"/>
        </p:xfrm>
        <a:graphic>
          <a:graphicData uri="http://schemas.openxmlformats.org/presentationml/2006/ole">
            <mc:AlternateContent xmlns:mc="http://schemas.openxmlformats.org/markup-compatibility/2006">
              <mc:Choice xmlns:v="urn:schemas-microsoft-com:vml" Requires="v">
                <p:oleObj name="公式" r:id="rId4" imgW="1790700" imgH="393700" progId="Equation.3">
                  <p:embed/>
                </p:oleObj>
              </mc:Choice>
              <mc:Fallback>
                <p:oleObj name="公式" r:id="rId4" imgW="1790700" imgH="3937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81200" y="4343400"/>
                        <a:ext cx="6019800" cy="1271588"/>
                      </a:xfrm>
                      <a:prstGeom prst="rect">
                        <a:avLst/>
                      </a:prstGeom>
                      <a:solidFill>
                        <a:srgbClr val="EEECE1"/>
                      </a:solidFill>
                      <a:ln>
                        <a:noFill/>
                      </a:ln>
                      <a:extLst>
                        <a:ext uri="{91240B29-F687-4f45-9708-019B960494DF}">
                          <a14:hiddenLine xmlns="" xmlns:a14="http://schemas.microsoft.com/office/drawing/2010/main" w="9525">
                            <a:solidFill>
                              <a:srgbClr val="000000"/>
                            </a:solidFill>
                            <a:miter lim="800000"/>
                            <a:headEnd/>
                            <a:tailEnd/>
                          </a14:hiddenLine>
                        </a:ext>
                      </a:extLst>
                    </p:spPr>
                  </p:pic>
                </p:oleObj>
              </mc:Fallback>
            </mc:AlternateContent>
          </a:graphicData>
        </a:graphic>
      </p:graphicFrame>
      <p:sp>
        <p:nvSpPr>
          <p:cNvPr id="40966" name="文本框 6"/>
          <p:cNvSpPr txBox="1">
            <a:spLocks noChangeArrowheads="1"/>
          </p:cNvSpPr>
          <p:nvPr/>
        </p:nvSpPr>
        <p:spPr bwMode="auto">
          <a:xfrm>
            <a:off x="762000" y="5715000"/>
            <a:ext cx="7696200" cy="9540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pPr>
              <a:defRPr/>
            </a:pPr>
            <a:r>
              <a:rPr lang="zh-CN" altLang="en-US" sz="2800" dirty="0">
                <a:solidFill>
                  <a:srgbClr val="FFFFFF"/>
                </a:solidFill>
                <a:latin typeface="+mn-lt"/>
                <a:ea typeface="黑体"/>
                <a:cs typeface="黑体"/>
              </a:rPr>
              <a:t>从而</a:t>
            </a:r>
            <a:r>
              <a:rPr lang="en-US" altLang="zh-CN" sz="2800" dirty="0" err="1">
                <a:solidFill>
                  <a:srgbClr val="FFFFFF"/>
                </a:solidFill>
                <a:latin typeface="+mn-lt"/>
                <a:ea typeface="黑体"/>
                <a:cs typeface="黑体"/>
              </a:rPr>
              <a:t>R</a:t>
            </a:r>
            <a:r>
              <a:rPr lang="en-US" altLang="zh-CN" sz="2800" baseline="-25000" dirty="0" err="1">
                <a:solidFill>
                  <a:srgbClr val="FFFFFF"/>
                </a:solidFill>
                <a:latin typeface="+mn-lt"/>
                <a:ea typeface="黑体"/>
                <a:cs typeface="黑体"/>
              </a:rPr>
              <a:t>n</a:t>
            </a:r>
            <a:r>
              <a:rPr lang="en-US" altLang="zh-CN" sz="2800" dirty="0">
                <a:solidFill>
                  <a:srgbClr val="FFFFFF"/>
                </a:solidFill>
                <a:latin typeface="+mn-lt"/>
                <a:ea typeface="黑体"/>
                <a:cs typeface="黑体"/>
              </a:rPr>
              <a:t>(S)</a:t>
            </a:r>
            <a:r>
              <a:rPr lang="en-US" altLang="zh-CN" sz="2800" dirty="0">
                <a:solidFill>
                  <a:srgbClr val="FFFFFF"/>
                </a:solidFill>
                <a:latin typeface="+mn-lt"/>
                <a:ea typeface="黑体"/>
                <a:cs typeface="黑体"/>
                <a:sym typeface="Wingdings" charset="0"/>
              </a:rPr>
              <a:t>∞</a:t>
            </a:r>
            <a:r>
              <a:rPr lang="zh-CN" altLang="en-US" sz="2800" dirty="0">
                <a:solidFill>
                  <a:srgbClr val="FFFFFF"/>
                </a:solidFill>
                <a:latin typeface="+mn-lt"/>
                <a:ea typeface="黑体"/>
                <a:cs typeface="黑体"/>
                <a:sym typeface="Wingdings" charset="0"/>
              </a:rPr>
              <a:t>，即分母为</a:t>
            </a:r>
            <a:r>
              <a:rPr lang="en-US" altLang="zh-CN" sz="2800" dirty="0">
                <a:solidFill>
                  <a:srgbClr val="FFFFFF"/>
                </a:solidFill>
                <a:latin typeface="+mn-lt"/>
                <a:ea typeface="黑体"/>
                <a:cs typeface="黑体"/>
                <a:sym typeface="Wingdings" charset="0"/>
              </a:rPr>
              <a:t>0</a:t>
            </a:r>
            <a:r>
              <a:rPr lang="zh-CN" altLang="en-US" sz="2800" dirty="0">
                <a:solidFill>
                  <a:srgbClr val="FFFFFF"/>
                </a:solidFill>
                <a:latin typeface="+mn-lt"/>
                <a:ea typeface="黑体"/>
                <a:cs typeface="黑体"/>
                <a:sym typeface="Wingdings" charset="0"/>
              </a:rPr>
              <a:t>（</a:t>
            </a:r>
            <a:r>
              <a:rPr lang="en-US" altLang="zh-CN" sz="2800" dirty="0">
                <a:solidFill>
                  <a:srgbClr val="FFFFFF"/>
                </a:solidFill>
                <a:latin typeface="+mn-lt"/>
                <a:ea typeface="黑体"/>
                <a:cs typeface="黑体"/>
                <a:sym typeface="Wingdings" charset="0"/>
              </a:rPr>
              <a:t>f</a:t>
            </a:r>
            <a:r>
              <a:rPr lang="en-US" altLang="zh-CN" sz="2800" baseline="-25000" dirty="0">
                <a:solidFill>
                  <a:srgbClr val="FFFFFF"/>
                </a:solidFill>
                <a:latin typeface="+mn-lt"/>
                <a:ea typeface="黑体"/>
                <a:cs typeface="黑体"/>
                <a:sym typeface="Wingdings" charset="0"/>
              </a:rPr>
              <a:t>n</a:t>
            </a:r>
            <a:r>
              <a:rPr lang="en-US" altLang="zh-CN" sz="2800" dirty="0">
                <a:solidFill>
                  <a:srgbClr val="FFFFFF"/>
                </a:solidFill>
                <a:latin typeface="+mn-lt"/>
                <a:ea typeface="黑体"/>
                <a:cs typeface="黑体"/>
                <a:sym typeface="Wingdings" charset="0"/>
              </a:rPr>
              <a:t>0</a:t>
            </a:r>
            <a:r>
              <a:rPr lang="zh-CN" altLang="en-US" sz="2800" dirty="0">
                <a:solidFill>
                  <a:srgbClr val="FFFFFF"/>
                </a:solidFill>
                <a:latin typeface="+mn-lt"/>
                <a:ea typeface="黑体"/>
                <a:cs typeface="黑体"/>
                <a:sym typeface="Wingdings" charset="0"/>
              </a:rPr>
              <a:t>）。且由于是对所有</a:t>
            </a:r>
            <a:r>
              <a:rPr lang="en-US" altLang="zh-CN" sz="2800" dirty="0">
                <a:solidFill>
                  <a:srgbClr val="FFFFFF"/>
                </a:solidFill>
                <a:latin typeface="+mn-lt"/>
                <a:ea typeface="黑体"/>
                <a:cs typeface="黑体"/>
                <a:sym typeface="Wingdings" charset="0"/>
              </a:rPr>
              <a:t>n≠1</a:t>
            </a:r>
            <a:r>
              <a:rPr lang="zh-CN" altLang="en-US" sz="2800" dirty="0">
                <a:solidFill>
                  <a:srgbClr val="FFFFFF"/>
                </a:solidFill>
                <a:latin typeface="+mn-lt"/>
                <a:ea typeface="黑体"/>
                <a:cs typeface="黑体"/>
                <a:sym typeface="Wingdings" charset="0"/>
              </a:rPr>
              <a:t>，于是</a:t>
            </a:r>
            <a:r>
              <a:rPr lang="en-US" altLang="zh-CN" sz="2800" dirty="0">
                <a:solidFill>
                  <a:srgbClr val="FFFFFF"/>
                </a:solidFill>
                <a:latin typeface="+mn-lt"/>
                <a:ea typeface="黑体"/>
                <a:cs typeface="黑体"/>
                <a:sym typeface="Wingdings" charset="0"/>
              </a:rPr>
              <a:t> f</a:t>
            </a:r>
            <a:r>
              <a:rPr lang="en-US" altLang="zh-CN" sz="2800" baseline="-25000" dirty="0">
                <a:solidFill>
                  <a:srgbClr val="FFFFFF"/>
                </a:solidFill>
                <a:latin typeface="+mn-lt"/>
                <a:ea typeface="黑体"/>
                <a:cs typeface="黑体"/>
                <a:sym typeface="Wingdings" charset="0"/>
              </a:rPr>
              <a:t>1</a:t>
            </a:r>
            <a:r>
              <a:rPr lang="en-US" altLang="zh-CN" sz="2800" dirty="0">
                <a:solidFill>
                  <a:srgbClr val="FFFFFF"/>
                </a:solidFill>
                <a:latin typeface="+mn-lt"/>
                <a:ea typeface="黑体"/>
                <a:cs typeface="黑体"/>
                <a:sym typeface="Wingdings" charset="0"/>
              </a:rPr>
              <a:t>1</a:t>
            </a:r>
            <a:r>
              <a:rPr lang="zh-CN" altLang="en-US" sz="2800" dirty="0">
                <a:solidFill>
                  <a:srgbClr val="FFFFFF"/>
                </a:solidFill>
                <a:latin typeface="+mn-lt"/>
                <a:ea typeface="黑体"/>
                <a:cs typeface="黑体"/>
                <a:sym typeface="Wingdings" charset="0"/>
              </a:rPr>
              <a:t>。</a:t>
            </a:r>
            <a:endParaRPr lang="zh-CN" altLang="en-US" sz="2800" dirty="0">
              <a:solidFill>
                <a:srgbClr val="FFFFFF"/>
              </a:solidFill>
              <a:latin typeface="+mn-lt"/>
              <a:ea typeface="黑体"/>
              <a:cs typeface="黑体"/>
            </a:endParaRPr>
          </a:p>
        </p:txBody>
      </p:sp>
    </p:spTree>
    <p:extLst>
      <p:ext uri="{BB962C8B-B14F-4D97-AF65-F5344CB8AC3E}">
        <p14:creationId xmlns:p14="http://schemas.microsoft.com/office/powerpoint/2010/main" val="281863698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标题 1"/>
          <p:cNvSpPr>
            <a:spLocks noGrp="1"/>
          </p:cNvSpPr>
          <p:nvPr>
            <p:ph type="title"/>
          </p:nvPr>
        </p:nvSpPr>
        <p:spPr>
          <a:xfrm>
            <a:off x="457200" y="274638"/>
            <a:ext cx="8229600" cy="868362"/>
          </a:xfrm>
        </p:spPr>
        <p:txBody>
          <a:bodyPr/>
          <a:lstStyle/>
          <a:p>
            <a:r>
              <a:rPr lang="zh-CN" altLang="en-US" sz="4000" b="1">
                <a:latin typeface="黑体" charset="0"/>
                <a:ea typeface="黑体" charset="0"/>
                <a:cs typeface="黑体" charset="0"/>
              </a:rPr>
              <a:t>再看财富分配在多次赌局中的变化</a:t>
            </a:r>
            <a:endParaRPr lang="zh-CN" altLang="en-US" b="1">
              <a:latin typeface="黑体" charset="0"/>
              <a:ea typeface="黑体" charset="0"/>
              <a:cs typeface="黑体" charset="0"/>
            </a:endParaRPr>
          </a:p>
        </p:txBody>
      </p:sp>
      <p:sp>
        <p:nvSpPr>
          <p:cNvPr id="67586" name="内容占位符 2"/>
          <p:cNvSpPr>
            <a:spLocks noGrp="1"/>
          </p:cNvSpPr>
          <p:nvPr>
            <p:ph idx="1"/>
          </p:nvPr>
        </p:nvSpPr>
        <p:spPr>
          <a:xfrm>
            <a:off x="304800" y="1371600"/>
            <a:ext cx="8382000" cy="2438400"/>
          </a:xfrm>
        </p:spPr>
        <p:txBody>
          <a:bodyPr/>
          <a:lstStyle/>
          <a:p>
            <a:r>
              <a:rPr lang="zh-CN" altLang="en-US" sz="2800">
                <a:latin typeface="Calibri" charset="0"/>
                <a:ea typeface="黑体" charset="0"/>
                <a:cs typeface="黑体" charset="0"/>
              </a:rPr>
              <a:t>设</a:t>
            </a:r>
            <a:r>
              <a:rPr lang="en-US" altLang="zh-CN" sz="2800">
                <a:latin typeface="Calibri" charset="0"/>
                <a:ea typeface="黑体" charset="0"/>
                <a:cs typeface="黑体" charset="0"/>
              </a:rPr>
              <a:t>N</a:t>
            </a:r>
            <a:r>
              <a:rPr lang="zh-CN" altLang="en-US" sz="2800">
                <a:latin typeface="Calibri" charset="0"/>
                <a:ea typeface="黑体" charset="0"/>
                <a:cs typeface="黑体" charset="0"/>
              </a:rPr>
              <a:t>个人，各有固定的信念</a:t>
            </a:r>
            <a:r>
              <a:rPr lang="en-US" altLang="zh-CN" sz="2800">
                <a:latin typeface="Calibri" charset="0"/>
                <a:ea typeface="黑体" charset="0"/>
                <a:cs typeface="黑体" charset="0"/>
              </a:rPr>
              <a:t> (a</a:t>
            </a:r>
            <a:r>
              <a:rPr lang="en-US" altLang="zh-CN" sz="2800" baseline="-25000">
                <a:latin typeface="Calibri" charset="0"/>
                <a:ea typeface="黑体" charset="0"/>
                <a:cs typeface="黑体" charset="0"/>
              </a:rPr>
              <a:t>1</a:t>
            </a:r>
            <a:r>
              <a:rPr lang="en-US" altLang="zh-CN" sz="2800">
                <a:latin typeface="Calibri" charset="0"/>
                <a:ea typeface="黑体" charset="0"/>
                <a:cs typeface="黑体" charset="0"/>
              </a:rPr>
              <a:t>, b</a:t>
            </a:r>
            <a:r>
              <a:rPr lang="en-US" altLang="zh-CN" sz="2800" baseline="-25000">
                <a:latin typeface="Calibri" charset="0"/>
                <a:ea typeface="黑体" charset="0"/>
                <a:cs typeface="黑体" charset="0"/>
              </a:rPr>
              <a:t>1</a:t>
            </a:r>
            <a:r>
              <a:rPr lang="en-US" altLang="zh-CN" sz="2800">
                <a:latin typeface="Calibri" charset="0"/>
                <a:ea typeface="黑体" charset="0"/>
                <a:cs typeface="黑体" charset="0"/>
              </a:rPr>
              <a:t>), (a</a:t>
            </a:r>
            <a:r>
              <a:rPr lang="en-US" altLang="zh-CN" sz="2800" baseline="-25000">
                <a:latin typeface="Calibri" charset="0"/>
                <a:ea typeface="黑体" charset="0"/>
                <a:cs typeface="黑体" charset="0"/>
              </a:rPr>
              <a:t>2</a:t>
            </a:r>
            <a:r>
              <a:rPr lang="en-US" altLang="zh-CN" sz="2800">
                <a:latin typeface="Calibri" charset="0"/>
                <a:ea typeface="黑体" charset="0"/>
                <a:cs typeface="黑体" charset="0"/>
              </a:rPr>
              <a:t>, b</a:t>
            </a:r>
            <a:r>
              <a:rPr lang="en-US" altLang="zh-CN" sz="2800" baseline="-25000">
                <a:latin typeface="Calibri" charset="0"/>
                <a:ea typeface="黑体" charset="0"/>
                <a:cs typeface="黑体" charset="0"/>
              </a:rPr>
              <a:t>2</a:t>
            </a:r>
            <a:r>
              <a:rPr lang="en-US" altLang="zh-CN" sz="2800">
                <a:latin typeface="Calibri" charset="0"/>
                <a:ea typeface="黑体" charset="0"/>
                <a:cs typeface="黑体" charset="0"/>
              </a:rPr>
              <a:t>), …, (a</a:t>
            </a:r>
            <a:r>
              <a:rPr lang="en-US" altLang="zh-CN" sz="2800" baseline="-25000">
                <a:latin typeface="Calibri" charset="0"/>
                <a:ea typeface="黑体" charset="0"/>
                <a:cs typeface="黑体" charset="0"/>
              </a:rPr>
              <a:t>N</a:t>
            </a:r>
            <a:r>
              <a:rPr lang="en-US" altLang="zh-CN" sz="2800">
                <a:latin typeface="Calibri" charset="0"/>
                <a:ea typeface="黑体" charset="0"/>
                <a:cs typeface="黑体" charset="0"/>
              </a:rPr>
              <a:t>, b</a:t>
            </a:r>
            <a:r>
              <a:rPr lang="en-US" altLang="zh-CN" sz="2800" baseline="-25000">
                <a:latin typeface="Calibri" charset="0"/>
                <a:ea typeface="黑体" charset="0"/>
                <a:cs typeface="黑体" charset="0"/>
              </a:rPr>
              <a:t>N</a:t>
            </a:r>
            <a:r>
              <a:rPr lang="en-US" altLang="zh-CN" sz="2800">
                <a:latin typeface="Calibri" charset="0"/>
                <a:ea typeface="黑体" charset="0"/>
                <a:cs typeface="黑体" charset="0"/>
              </a:rPr>
              <a:t>)</a:t>
            </a:r>
            <a:r>
              <a:rPr lang="zh-CN" altLang="en-US" sz="2800">
                <a:latin typeface="Calibri" charset="0"/>
                <a:ea typeface="黑体" charset="0"/>
                <a:cs typeface="黑体" charset="0"/>
              </a:rPr>
              <a:t>，以及初始财富</a:t>
            </a:r>
            <a:r>
              <a:rPr lang="en-US" altLang="zh-CN" sz="2800">
                <a:latin typeface="Calibri" charset="0"/>
                <a:ea typeface="黑体" charset="0"/>
                <a:cs typeface="黑体" charset="0"/>
              </a:rPr>
              <a:t>w</a:t>
            </a:r>
            <a:r>
              <a:rPr lang="en-US" altLang="zh-CN" sz="2800" baseline="-25000">
                <a:latin typeface="Calibri" charset="0"/>
                <a:ea typeface="黑体" charset="0"/>
                <a:cs typeface="黑体" charset="0"/>
              </a:rPr>
              <a:t>1</a:t>
            </a:r>
            <a:r>
              <a:rPr lang="en-US" altLang="zh-CN" sz="2800">
                <a:latin typeface="Calibri" charset="0"/>
                <a:ea typeface="黑体" charset="0"/>
                <a:cs typeface="黑体" charset="0"/>
              </a:rPr>
              <a:t>, w</a:t>
            </a:r>
            <a:r>
              <a:rPr lang="en-US" altLang="zh-CN" sz="2800" baseline="-25000">
                <a:latin typeface="Calibri" charset="0"/>
                <a:ea typeface="黑体" charset="0"/>
                <a:cs typeface="黑体" charset="0"/>
              </a:rPr>
              <a:t>2</a:t>
            </a:r>
            <a:r>
              <a:rPr lang="en-US" altLang="zh-CN" sz="2800">
                <a:latin typeface="Calibri" charset="0"/>
                <a:ea typeface="黑体" charset="0"/>
                <a:cs typeface="黑体" charset="0"/>
              </a:rPr>
              <a:t>, …, w</a:t>
            </a:r>
            <a:r>
              <a:rPr lang="en-US" altLang="zh-CN" sz="2800" baseline="-25000">
                <a:latin typeface="Calibri" charset="0"/>
                <a:ea typeface="黑体" charset="0"/>
                <a:cs typeface="黑体" charset="0"/>
              </a:rPr>
              <a:t>N</a:t>
            </a:r>
            <a:r>
              <a:rPr lang="zh-CN" altLang="en-US" sz="2800">
                <a:latin typeface="Calibri" charset="0"/>
                <a:ea typeface="黑体" charset="0"/>
                <a:cs typeface="黑体" charset="0"/>
              </a:rPr>
              <a:t>，相应份额记为</a:t>
            </a:r>
            <a:r>
              <a:rPr lang="en-US" altLang="zh-CN" sz="2800">
                <a:latin typeface="Calibri" charset="0"/>
                <a:ea typeface="黑体" charset="0"/>
                <a:cs typeface="黑体" charset="0"/>
              </a:rPr>
              <a:t>f</a:t>
            </a:r>
            <a:r>
              <a:rPr lang="en-US" altLang="zh-CN" sz="2800" baseline="-25000">
                <a:latin typeface="Calibri" charset="0"/>
                <a:ea typeface="黑体" charset="0"/>
                <a:cs typeface="黑体" charset="0"/>
              </a:rPr>
              <a:t>n</a:t>
            </a:r>
          </a:p>
          <a:p>
            <a:r>
              <a:rPr lang="zh-CN" altLang="en-US" sz="2800">
                <a:latin typeface="Calibri" charset="0"/>
                <a:ea typeface="黑体" charset="0"/>
                <a:cs typeface="黑体" charset="0"/>
              </a:rPr>
              <a:t>设大家按照信念下注，每次赛马结束后，按照均衡赔付率（</a:t>
            </a:r>
            <a:r>
              <a:rPr lang="en-US" altLang="zh-CN" sz="2800">
                <a:latin typeface="Calibri" charset="0"/>
                <a:ea typeface="黑体" charset="0"/>
                <a:cs typeface="黑体" charset="0"/>
              </a:rPr>
              <a:t>o</a:t>
            </a:r>
            <a:r>
              <a:rPr lang="en-US" altLang="zh-CN" sz="2800" baseline="-25000">
                <a:latin typeface="Calibri" charset="0"/>
                <a:ea typeface="黑体" charset="0"/>
                <a:cs typeface="黑体" charset="0"/>
              </a:rPr>
              <a:t>A</a:t>
            </a:r>
            <a:r>
              <a:rPr lang="zh-CN" altLang="en-US" sz="2800">
                <a:latin typeface="Calibri" charset="0"/>
                <a:ea typeface="黑体" charset="0"/>
                <a:cs typeface="黑体" charset="0"/>
              </a:rPr>
              <a:t>或</a:t>
            </a:r>
            <a:r>
              <a:rPr lang="en-US" altLang="zh-CN" sz="2800">
                <a:latin typeface="Calibri" charset="0"/>
                <a:ea typeface="黑体" charset="0"/>
                <a:cs typeface="黑体" charset="0"/>
              </a:rPr>
              <a:t>o</a:t>
            </a:r>
            <a:r>
              <a:rPr lang="en-US" altLang="zh-CN" sz="2800" baseline="-25000">
                <a:latin typeface="Calibri" charset="0"/>
                <a:ea typeface="黑体" charset="0"/>
                <a:cs typeface="黑体" charset="0"/>
              </a:rPr>
              <a:t>B</a:t>
            </a:r>
            <a:r>
              <a:rPr lang="zh-CN" altLang="en-US" sz="2800">
                <a:latin typeface="Calibri" charset="0"/>
                <a:ea typeface="黑体" charset="0"/>
                <a:cs typeface="黑体" charset="0"/>
              </a:rPr>
              <a:t>）偿还，于是一个人的财富会发生变化，也使得赔付率变化</a:t>
            </a:r>
            <a:r>
              <a:rPr lang="en-US" altLang="zh-CN" sz="2800">
                <a:latin typeface="Calibri" charset="0"/>
                <a:ea typeface="黑体" charset="0"/>
                <a:cs typeface="黑体" charset="0"/>
              </a:rPr>
              <a:t> </a:t>
            </a:r>
            <a:endParaRPr lang="zh-CN" altLang="en-US" sz="2800">
              <a:latin typeface="Calibri" charset="0"/>
              <a:ea typeface="黑体" charset="0"/>
              <a:cs typeface="黑体" charset="0"/>
            </a:endParaRPr>
          </a:p>
        </p:txBody>
      </p:sp>
      <p:graphicFrame>
        <p:nvGraphicFramePr>
          <p:cNvPr id="67587" name="内容占位符 3"/>
          <p:cNvGraphicFramePr>
            <a:graphicFrameLocks noChangeAspect="1"/>
          </p:cNvGraphicFramePr>
          <p:nvPr/>
        </p:nvGraphicFramePr>
        <p:xfrm>
          <a:off x="838200" y="3810000"/>
          <a:ext cx="7777163" cy="990600"/>
        </p:xfrm>
        <a:graphic>
          <a:graphicData uri="http://schemas.openxmlformats.org/presentationml/2006/ole">
            <mc:AlternateContent xmlns:mc="http://schemas.openxmlformats.org/markup-compatibility/2006">
              <mc:Choice xmlns:v="urn:schemas-microsoft-com:vml" Requires="v">
                <p:oleObj name="公式" r:id="rId3" imgW="1892300" imgH="241300" progId="Equation.3">
                  <p:embed/>
                </p:oleObj>
              </mc:Choice>
              <mc:Fallback>
                <p:oleObj name="公式" r:id="rId3" imgW="1892300" imgH="2413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3810000"/>
                        <a:ext cx="7777163" cy="990600"/>
                      </a:xfrm>
                      <a:prstGeom prst="rect">
                        <a:avLst/>
                      </a:prstGeom>
                      <a:solidFill>
                        <a:srgbClr val="EEECE1"/>
                      </a:solidFill>
                      <a:ln>
                        <a:noFill/>
                      </a:ln>
                      <a:extLst>
                        <a:ext uri="{91240B29-F687-4f45-9708-019B960494DF}">
                          <a14:hiddenLine xmlns="" xmlns:a14="http://schemas.microsoft.com/office/drawing/2010/main" w="9525">
                            <a:solidFill>
                              <a:srgbClr val="000000"/>
                            </a:solidFill>
                            <a:miter lim="800000"/>
                            <a:headEnd/>
                            <a:tailEnd/>
                          </a14:hiddenLine>
                        </a:ext>
                      </a:extLst>
                    </p:spPr>
                  </p:pic>
                </p:oleObj>
              </mc:Fallback>
            </mc:AlternateContent>
          </a:graphicData>
        </a:graphic>
      </p:graphicFrame>
      <p:sp>
        <p:nvSpPr>
          <p:cNvPr id="41988" name="内容占位符 2"/>
          <p:cNvSpPr txBox="1">
            <a:spLocks/>
          </p:cNvSpPr>
          <p:nvPr/>
        </p:nvSpPr>
        <p:spPr bwMode="auto">
          <a:xfrm>
            <a:off x="304800" y="4876800"/>
            <a:ext cx="5410200" cy="1371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rIns="0"/>
          <a:lstStyle>
            <a:lvl1pPr marL="342900" indent="-342900">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pPr eaLnBrk="0" hangingPunct="0">
              <a:spcBef>
                <a:spcPct val="20000"/>
              </a:spcBef>
              <a:buFont typeface="Arial" charset="0"/>
              <a:buChar char="•"/>
              <a:defRPr/>
            </a:pPr>
            <a:r>
              <a:rPr lang="zh-CN" altLang="en-US" sz="2800" dirty="0">
                <a:solidFill>
                  <a:schemeClr val="bg1"/>
                </a:solidFill>
                <a:latin typeface="+mn-lt"/>
                <a:ea typeface="黑体"/>
                <a:cs typeface="黑体"/>
              </a:rPr>
              <a:t>看两人（</a:t>
            </a:r>
            <a:r>
              <a:rPr lang="en-US" altLang="zh-CN" sz="2800" dirty="0">
                <a:solidFill>
                  <a:schemeClr val="bg1"/>
                </a:solidFill>
                <a:latin typeface="+mn-lt"/>
                <a:ea typeface="黑体"/>
                <a:cs typeface="黑体"/>
              </a:rPr>
              <a:t>m</a:t>
            </a:r>
            <a:r>
              <a:rPr lang="zh-CN" altLang="en-US" sz="2800" dirty="0">
                <a:solidFill>
                  <a:schemeClr val="bg1"/>
                </a:solidFill>
                <a:latin typeface="+mn-lt"/>
                <a:ea typeface="黑体"/>
                <a:cs typeface="黑体"/>
              </a:rPr>
              <a:t>和</a:t>
            </a:r>
            <a:r>
              <a:rPr lang="en-US" altLang="zh-CN" sz="2800" dirty="0">
                <a:solidFill>
                  <a:schemeClr val="bg1"/>
                </a:solidFill>
                <a:latin typeface="+mn-lt"/>
                <a:ea typeface="黑体"/>
                <a:cs typeface="黑体"/>
              </a:rPr>
              <a:t>n</a:t>
            </a:r>
            <a:r>
              <a:rPr lang="zh-CN" altLang="en-US" sz="2800" dirty="0">
                <a:solidFill>
                  <a:schemeClr val="bg1"/>
                </a:solidFill>
                <a:latin typeface="+mn-lt"/>
                <a:ea typeface="黑体"/>
                <a:cs typeface="黑体"/>
              </a:rPr>
              <a:t>）财富份额的比在</a:t>
            </a:r>
            <a:r>
              <a:rPr lang="zh-CN" altLang="en-US" sz="2800" dirty="0">
                <a:solidFill>
                  <a:srgbClr val="FFFF00"/>
                </a:solidFill>
                <a:latin typeface="+mn-lt"/>
                <a:ea typeface="黑体"/>
                <a:cs typeface="黑体"/>
              </a:rPr>
              <a:t>两次相继</a:t>
            </a:r>
            <a:r>
              <a:rPr lang="zh-CN" altLang="en-US" sz="2800" dirty="0">
                <a:solidFill>
                  <a:schemeClr val="bg1"/>
                </a:solidFill>
                <a:latin typeface="+mn-lt"/>
                <a:ea typeface="黑体"/>
                <a:cs typeface="黑体"/>
              </a:rPr>
              <a:t>赌局之间的变化关系，对应</a:t>
            </a:r>
            <a:r>
              <a:rPr lang="en-US" altLang="zh-CN" sz="2800" dirty="0">
                <a:solidFill>
                  <a:schemeClr val="bg1"/>
                </a:solidFill>
                <a:latin typeface="+mn-lt"/>
                <a:ea typeface="黑体"/>
                <a:cs typeface="黑体"/>
              </a:rPr>
              <a:t>A</a:t>
            </a:r>
            <a:r>
              <a:rPr lang="zh-CN" altLang="en-US" sz="2800" dirty="0">
                <a:solidFill>
                  <a:schemeClr val="bg1"/>
                </a:solidFill>
                <a:latin typeface="+mn-lt"/>
                <a:ea typeface="黑体"/>
                <a:cs typeface="黑体"/>
              </a:rPr>
              <a:t>赢和</a:t>
            </a:r>
            <a:r>
              <a:rPr lang="en-US" altLang="zh-CN" sz="2800" dirty="0">
                <a:solidFill>
                  <a:schemeClr val="bg1"/>
                </a:solidFill>
                <a:latin typeface="+mn-lt"/>
                <a:ea typeface="黑体"/>
                <a:cs typeface="黑体"/>
              </a:rPr>
              <a:t>B</a:t>
            </a:r>
            <a:r>
              <a:rPr lang="zh-CN" altLang="en-US" sz="2800" dirty="0">
                <a:solidFill>
                  <a:schemeClr val="bg1"/>
                </a:solidFill>
                <a:latin typeface="+mn-lt"/>
                <a:ea typeface="黑体"/>
                <a:cs typeface="黑体"/>
              </a:rPr>
              <a:t>，分别为：</a:t>
            </a:r>
            <a:r>
              <a:rPr lang="en-US" altLang="zh-CN" sz="2800" dirty="0">
                <a:solidFill>
                  <a:schemeClr val="bg1"/>
                </a:solidFill>
                <a:latin typeface="+mn-lt"/>
                <a:ea typeface="黑体"/>
                <a:cs typeface="黑体"/>
              </a:rPr>
              <a:t> </a:t>
            </a:r>
            <a:endParaRPr lang="zh-CN" altLang="en-US" sz="2800" dirty="0">
              <a:solidFill>
                <a:schemeClr val="bg1"/>
              </a:solidFill>
              <a:latin typeface="+mn-lt"/>
              <a:ea typeface="黑体"/>
              <a:cs typeface="黑体"/>
            </a:endParaRPr>
          </a:p>
        </p:txBody>
      </p:sp>
      <p:graphicFrame>
        <p:nvGraphicFramePr>
          <p:cNvPr id="67589" name="内容占位符 3"/>
          <p:cNvGraphicFramePr>
            <a:graphicFrameLocks noChangeAspect="1"/>
          </p:cNvGraphicFramePr>
          <p:nvPr/>
        </p:nvGraphicFramePr>
        <p:xfrm>
          <a:off x="5791200" y="5029200"/>
          <a:ext cx="1266825" cy="1524000"/>
        </p:xfrm>
        <a:graphic>
          <a:graphicData uri="http://schemas.openxmlformats.org/presentationml/2006/ole">
            <mc:AlternateContent xmlns:mc="http://schemas.openxmlformats.org/markup-compatibility/2006">
              <mc:Choice xmlns:v="urn:schemas-microsoft-com:vml" Requires="v">
                <p:oleObj name="公式" r:id="rId5" imgW="368300" imgH="444500" progId="Equation.3">
                  <p:embed/>
                </p:oleObj>
              </mc:Choice>
              <mc:Fallback>
                <p:oleObj name="公式" r:id="rId5" imgW="368300" imgH="4445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91200" y="5029200"/>
                        <a:ext cx="1266825" cy="1524000"/>
                      </a:xfrm>
                      <a:prstGeom prst="rect">
                        <a:avLst/>
                      </a:prstGeom>
                      <a:solidFill>
                        <a:srgbClr val="EEECE1"/>
                      </a:solidFill>
                      <a:ln>
                        <a:noFill/>
                      </a:ln>
                      <a:extLst>
                        <a:ext uri="{91240B29-F687-4f45-9708-019B960494DF}">
                          <a14:hiddenLine xmlns=""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7590" name="内容占位符 3"/>
          <p:cNvGraphicFramePr>
            <a:graphicFrameLocks noChangeAspect="1"/>
          </p:cNvGraphicFramePr>
          <p:nvPr/>
        </p:nvGraphicFramePr>
        <p:xfrm>
          <a:off x="7391400" y="5029200"/>
          <a:ext cx="1223963" cy="1524000"/>
        </p:xfrm>
        <a:graphic>
          <a:graphicData uri="http://schemas.openxmlformats.org/presentationml/2006/ole">
            <mc:AlternateContent xmlns:mc="http://schemas.openxmlformats.org/markup-compatibility/2006">
              <mc:Choice xmlns:v="urn:schemas-microsoft-com:vml" Requires="v">
                <p:oleObj name="公式" r:id="rId7" imgW="355600" imgH="444500" progId="Equation.3">
                  <p:embed/>
                </p:oleObj>
              </mc:Choice>
              <mc:Fallback>
                <p:oleObj name="公式" r:id="rId7" imgW="355600" imgH="4445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391400" y="5029200"/>
                        <a:ext cx="1223963" cy="1524000"/>
                      </a:xfrm>
                      <a:prstGeom prst="rect">
                        <a:avLst/>
                      </a:prstGeom>
                      <a:solidFill>
                        <a:srgbClr val="EEECE1"/>
                      </a:solidFill>
                      <a:ln>
                        <a:noFill/>
                      </a:ln>
                      <a:extLst>
                        <a:ext uri="{91240B29-F687-4f45-9708-019B960494DF}">
                          <a14:hiddenLine xmlns="" xmlns:a14="http://schemas.microsoft.com/office/drawing/2010/main" w="9525">
                            <a:solidFill>
                              <a:srgbClr val="000000"/>
                            </a:solidFill>
                            <a:miter lim="800000"/>
                            <a:headEnd/>
                            <a:tailEnd/>
                          </a14:hiddenLine>
                        </a:ext>
                      </a:extLst>
                    </p:spPr>
                  </p:pic>
                </p:oleObj>
              </mc:Fallback>
            </mc:AlternateContent>
          </a:graphicData>
        </a:graphic>
      </p:graphicFrame>
      <p:sp>
        <p:nvSpPr>
          <p:cNvPr id="2" name="文本框 1"/>
          <p:cNvSpPr txBox="1"/>
          <p:nvPr/>
        </p:nvSpPr>
        <p:spPr>
          <a:xfrm>
            <a:off x="762000" y="6248400"/>
            <a:ext cx="4724400" cy="461963"/>
          </a:xfrm>
          <a:prstGeom prst="rect">
            <a:avLst/>
          </a:prstGeom>
          <a:solidFill>
            <a:schemeClr val="accent6">
              <a:lumMod val="50000"/>
            </a:schemeClr>
          </a:solidFill>
        </p:spPr>
        <p:txBody>
          <a:bodyPr>
            <a:spAutoFit/>
          </a:bodyPr>
          <a:lstStyle/>
          <a:p>
            <a:pPr>
              <a:defRPr/>
            </a:pPr>
            <a:r>
              <a:rPr kumimoji="1" lang="zh-CN" altLang="en-US" sz="2400" dirty="0">
                <a:solidFill>
                  <a:srgbClr val="FFFF00"/>
                </a:solidFill>
                <a:latin typeface="黑体"/>
                <a:ea typeface="黑体"/>
                <a:cs typeface="黑体"/>
              </a:rPr>
              <a:t>变化因子是他们的对应信念之比</a:t>
            </a:r>
          </a:p>
        </p:txBody>
      </p:sp>
      <p:sp>
        <p:nvSpPr>
          <p:cNvPr id="3" name="椭圆 2"/>
          <p:cNvSpPr/>
          <p:nvPr/>
        </p:nvSpPr>
        <p:spPr>
          <a:xfrm>
            <a:off x="6324600" y="5181600"/>
            <a:ext cx="609600" cy="1295400"/>
          </a:xfrm>
          <a:prstGeom prst="ellipse">
            <a:avLst/>
          </a:prstGeom>
          <a:noFill/>
          <a:ln w="38100" cmpd="sng">
            <a:solidFill>
              <a:srgbClr val="E46C0A"/>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kumimoji="1" lang="zh-CN" altLang="en-US"/>
          </a:p>
        </p:txBody>
      </p:sp>
      <p:sp>
        <p:nvSpPr>
          <p:cNvPr id="10" name="椭圆 9"/>
          <p:cNvSpPr/>
          <p:nvPr/>
        </p:nvSpPr>
        <p:spPr>
          <a:xfrm>
            <a:off x="7924800" y="5181600"/>
            <a:ext cx="609600" cy="1295400"/>
          </a:xfrm>
          <a:prstGeom prst="ellipse">
            <a:avLst/>
          </a:prstGeom>
          <a:noFill/>
          <a:ln w="38100" cmpd="sng">
            <a:solidFill>
              <a:srgbClr val="E46C0A"/>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kumimoji="1" lang="zh-CN" altLang="en-US"/>
          </a:p>
        </p:txBody>
      </p:sp>
    </p:spTree>
    <p:extLst>
      <p:ext uri="{BB962C8B-B14F-4D97-AF65-F5344CB8AC3E}">
        <p14:creationId xmlns:p14="http://schemas.microsoft.com/office/powerpoint/2010/main" val="19879369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10"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标题 1"/>
          <p:cNvSpPr>
            <a:spLocks noGrp="1"/>
          </p:cNvSpPr>
          <p:nvPr>
            <p:ph type="title"/>
          </p:nvPr>
        </p:nvSpPr>
        <p:spPr>
          <a:xfrm>
            <a:off x="457200" y="274638"/>
            <a:ext cx="8229600" cy="868362"/>
          </a:xfrm>
        </p:spPr>
        <p:txBody>
          <a:bodyPr/>
          <a:lstStyle/>
          <a:p>
            <a:r>
              <a:rPr lang="zh-CN" altLang="en-US" sz="3600" b="1">
                <a:latin typeface="黑体" charset="0"/>
                <a:ea typeface="黑体" charset="0"/>
                <a:cs typeface="黑体" charset="0"/>
              </a:rPr>
              <a:t>那么在观察序列</a:t>
            </a:r>
            <a:r>
              <a:rPr lang="en-US" altLang="zh-CN" sz="3600" b="1">
                <a:latin typeface="黑体" charset="0"/>
                <a:ea typeface="黑体" charset="0"/>
                <a:cs typeface="黑体" charset="0"/>
              </a:rPr>
              <a:t>S</a:t>
            </a:r>
            <a:r>
              <a:rPr lang="zh-CN" altLang="en-US" sz="3600" b="1">
                <a:latin typeface="黑体" charset="0"/>
                <a:ea typeface="黑体" charset="0"/>
                <a:cs typeface="黑体" charset="0"/>
              </a:rPr>
              <a:t>上，</a:t>
            </a:r>
            <a:r>
              <a:rPr lang="en-US" altLang="zh-CN" sz="3600" b="1">
                <a:latin typeface="黑体" charset="0"/>
                <a:ea typeface="黑体" charset="0"/>
                <a:cs typeface="黑体" charset="0"/>
              </a:rPr>
              <a:t>A</a:t>
            </a:r>
            <a:r>
              <a:rPr lang="zh-CN" altLang="en-US" sz="3600" b="1">
                <a:latin typeface="黑体" charset="0"/>
                <a:ea typeface="黑体" charset="0"/>
                <a:cs typeface="黑体" charset="0"/>
              </a:rPr>
              <a:t>赢</a:t>
            </a:r>
            <a:r>
              <a:rPr lang="en-US" altLang="zh-CN" sz="3600" b="1">
                <a:latin typeface="黑体" charset="0"/>
                <a:ea typeface="黑体" charset="0"/>
                <a:cs typeface="黑体" charset="0"/>
              </a:rPr>
              <a:t>k</a:t>
            </a:r>
            <a:r>
              <a:rPr lang="zh-CN" altLang="en-US" sz="3600" b="1">
                <a:latin typeface="黑体" charset="0"/>
                <a:ea typeface="黑体" charset="0"/>
                <a:cs typeface="黑体" charset="0"/>
              </a:rPr>
              <a:t>次，</a:t>
            </a:r>
            <a:r>
              <a:rPr lang="en-US" altLang="zh-CN" sz="3600" b="1">
                <a:latin typeface="黑体" charset="0"/>
                <a:ea typeface="黑体" charset="0"/>
                <a:cs typeface="黑体" charset="0"/>
              </a:rPr>
              <a:t>B</a:t>
            </a:r>
            <a:r>
              <a:rPr lang="zh-CN" altLang="en-US" sz="3600" b="1">
                <a:latin typeface="黑体" charset="0"/>
                <a:ea typeface="黑体" charset="0"/>
                <a:cs typeface="黑体" charset="0"/>
              </a:rPr>
              <a:t>赢</a:t>
            </a:r>
            <a:r>
              <a:rPr lang="en-US" altLang="zh-CN" sz="3600" b="1">
                <a:latin typeface="黑体" charset="0"/>
                <a:ea typeface="黑体" charset="0"/>
                <a:cs typeface="黑体" charset="0"/>
              </a:rPr>
              <a:t>l</a:t>
            </a:r>
            <a:r>
              <a:rPr lang="zh-CN" altLang="en-US" sz="3600" b="1">
                <a:latin typeface="黑体" charset="0"/>
                <a:ea typeface="黑体" charset="0"/>
                <a:cs typeface="黑体" charset="0"/>
              </a:rPr>
              <a:t>次</a:t>
            </a:r>
            <a:endParaRPr lang="zh-CN" altLang="en-US" sz="4000" b="1">
              <a:latin typeface="黑体" charset="0"/>
              <a:ea typeface="黑体" charset="0"/>
              <a:cs typeface="黑体" charset="0"/>
            </a:endParaRPr>
          </a:p>
        </p:txBody>
      </p:sp>
      <p:sp>
        <p:nvSpPr>
          <p:cNvPr id="69634" name="内容占位符 2"/>
          <p:cNvSpPr>
            <a:spLocks noGrp="1"/>
          </p:cNvSpPr>
          <p:nvPr>
            <p:ph idx="1"/>
          </p:nvPr>
        </p:nvSpPr>
        <p:spPr>
          <a:xfrm>
            <a:off x="457200" y="1371600"/>
            <a:ext cx="5715000" cy="685800"/>
          </a:xfrm>
        </p:spPr>
        <p:txBody>
          <a:bodyPr/>
          <a:lstStyle/>
          <a:p>
            <a:r>
              <a:rPr lang="en-US" altLang="zh-CN" b="1">
                <a:latin typeface="Calibri" charset="0"/>
                <a:ea typeface="宋体" charset="0"/>
              </a:rPr>
              <a:t> </a:t>
            </a:r>
            <a:r>
              <a:rPr lang="en-US" altLang="zh-CN">
                <a:latin typeface="Calibri" charset="0"/>
                <a:ea typeface="黑体" charset="0"/>
                <a:cs typeface="黑体" charset="0"/>
              </a:rPr>
              <a:t>m</a:t>
            </a:r>
            <a:r>
              <a:rPr lang="zh-CN" altLang="en-US">
                <a:latin typeface="Calibri" charset="0"/>
                <a:ea typeface="黑体" charset="0"/>
                <a:cs typeface="黑体" charset="0"/>
              </a:rPr>
              <a:t>和</a:t>
            </a:r>
            <a:r>
              <a:rPr lang="en-US" altLang="zh-CN">
                <a:latin typeface="Calibri" charset="0"/>
                <a:ea typeface="黑体" charset="0"/>
                <a:cs typeface="黑体" charset="0"/>
              </a:rPr>
              <a:t>n</a:t>
            </a:r>
            <a:r>
              <a:rPr lang="zh-CN" altLang="en-US">
                <a:latin typeface="Calibri" charset="0"/>
                <a:ea typeface="黑体" charset="0"/>
                <a:cs typeface="黑体" charset="0"/>
              </a:rPr>
              <a:t>的财富份额之比就是</a:t>
            </a:r>
            <a:endParaRPr lang="en-US" altLang="zh-CN" baseline="-25000">
              <a:latin typeface="Calibri" charset="0"/>
              <a:ea typeface="黑体" charset="0"/>
              <a:cs typeface="黑体" charset="0"/>
            </a:endParaRPr>
          </a:p>
        </p:txBody>
      </p:sp>
      <p:sp>
        <p:nvSpPr>
          <p:cNvPr id="58372" name="内容占位符 2"/>
          <p:cNvSpPr txBox="1">
            <a:spLocks/>
          </p:cNvSpPr>
          <p:nvPr/>
        </p:nvSpPr>
        <p:spPr bwMode="auto">
          <a:xfrm>
            <a:off x="457200" y="2667000"/>
            <a:ext cx="3276600" cy="762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rIns="0"/>
          <a:lstStyle>
            <a:lvl1pPr marL="342900" indent="-342900">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pPr eaLnBrk="0" hangingPunct="0">
              <a:spcBef>
                <a:spcPct val="20000"/>
              </a:spcBef>
              <a:buFont typeface="Arial" charset="0"/>
              <a:buChar char="•"/>
              <a:defRPr/>
            </a:pPr>
            <a:r>
              <a:rPr lang="zh-CN" altLang="en-US" sz="3200" dirty="0">
                <a:solidFill>
                  <a:schemeClr val="bg1"/>
                </a:solidFill>
                <a:latin typeface="+mn-lt"/>
                <a:ea typeface="黑体"/>
                <a:cs typeface="黑体"/>
              </a:rPr>
              <a:t>令</a:t>
            </a:r>
            <a:r>
              <a:rPr lang="en-US" altLang="zh-CN" sz="3200" dirty="0">
                <a:solidFill>
                  <a:schemeClr val="bg1"/>
                </a:solidFill>
                <a:latin typeface="+mn-lt"/>
                <a:ea typeface="黑体"/>
                <a:cs typeface="黑体"/>
              </a:rPr>
              <a:t>m=1</a:t>
            </a:r>
            <a:r>
              <a:rPr lang="zh-CN" altLang="en-US" sz="3200" dirty="0">
                <a:solidFill>
                  <a:schemeClr val="bg1"/>
                </a:solidFill>
                <a:latin typeface="+mn-lt"/>
                <a:ea typeface="黑体"/>
                <a:cs typeface="黑体"/>
              </a:rPr>
              <a:t>，就有</a:t>
            </a:r>
          </a:p>
        </p:txBody>
      </p:sp>
      <p:graphicFrame>
        <p:nvGraphicFramePr>
          <p:cNvPr id="58373" name="内容占位符 3"/>
          <p:cNvGraphicFramePr>
            <a:graphicFrameLocks noChangeAspect="1"/>
          </p:cNvGraphicFramePr>
          <p:nvPr/>
        </p:nvGraphicFramePr>
        <p:xfrm>
          <a:off x="6400800" y="1447800"/>
          <a:ext cx="1746250" cy="1524000"/>
        </p:xfrm>
        <a:graphic>
          <a:graphicData uri="http://schemas.openxmlformats.org/presentationml/2006/ole">
            <mc:AlternateContent xmlns:mc="http://schemas.openxmlformats.org/markup-compatibility/2006">
              <mc:Choice xmlns:v="urn:schemas-microsoft-com:vml" Requires="v">
                <p:oleObj name="公式" r:id="rId3" imgW="508000" imgH="444500" progId="Equation.3">
                  <p:embed/>
                </p:oleObj>
              </mc:Choice>
              <mc:Fallback>
                <p:oleObj name="公式" r:id="rId3" imgW="508000" imgH="4445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00800" y="1447800"/>
                        <a:ext cx="1746250" cy="1524000"/>
                      </a:xfrm>
                      <a:prstGeom prst="rect">
                        <a:avLst/>
                      </a:prstGeom>
                      <a:solidFill>
                        <a:srgbClr val="EEECE1"/>
                      </a:solidFill>
                      <a:ln>
                        <a:noFill/>
                      </a:ln>
                      <a:extLst>
                        <a:ext uri="{91240B29-F687-4f45-9708-019B960494DF}">
                          <a14:hiddenLine xmlns=""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内容占位符 3"/>
          <p:cNvGraphicFramePr>
            <a:graphicFrameLocks noChangeAspect="1"/>
          </p:cNvGraphicFramePr>
          <p:nvPr/>
        </p:nvGraphicFramePr>
        <p:xfrm>
          <a:off x="990600" y="3429000"/>
          <a:ext cx="2057400" cy="1995488"/>
        </p:xfrm>
        <a:graphic>
          <a:graphicData uri="http://schemas.openxmlformats.org/presentationml/2006/ole">
            <mc:AlternateContent xmlns:mc="http://schemas.openxmlformats.org/markup-compatibility/2006">
              <mc:Choice xmlns:v="urn:schemas-microsoft-com:vml" Requires="v">
                <p:oleObj name="公式" r:id="rId5" imgW="457200" imgH="444500" progId="Equation.3">
                  <p:embed/>
                </p:oleObj>
              </mc:Choice>
              <mc:Fallback>
                <p:oleObj name="公式" r:id="rId5" imgW="457200" imgH="4445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0600" y="3429000"/>
                        <a:ext cx="2057400" cy="1995488"/>
                      </a:xfrm>
                      <a:prstGeom prst="rect">
                        <a:avLst/>
                      </a:prstGeom>
                      <a:solidFill>
                        <a:srgbClr val="EEECE1"/>
                      </a:solidFill>
                      <a:ln>
                        <a:noFill/>
                      </a:ln>
                      <a:extLst>
                        <a:ext uri="{91240B29-F687-4f45-9708-019B960494DF}">
                          <a14:hiddenLine xmlns="" xmlns:a14="http://schemas.microsoft.com/office/drawing/2010/main" w="9525">
                            <a:solidFill>
                              <a:srgbClr val="000000"/>
                            </a:solidFill>
                            <a:miter lim="800000"/>
                            <a:headEnd/>
                            <a:tailEnd/>
                          </a14:hiddenLine>
                        </a:ext>
                      </a:extLst>
                    </p:spPr>
                  </p:pic>
                </p:oleObj>
              </mc:Fallback>
            </mc:AlternateContent>
          </a:graphicData>
        </a:graphic>
      </p:graphicFrame>
      <p:sp>
        <p:nvSpPr>
          <p:cNvPr id="2" name="文本框 1"/>
          <p:cNvSpPr txBox="1">
            <a:spLocks noChangeArrowheads="1"/>
          </p:cNvSpPr>
          <p:nvPr/>
        </p:nvSpPr>
        <p:spPr bwMode="auto">
          <a:xfrm>
            <a:off x="3429000" y="3429000"/>
            <a:ext cx="5029200" cy="20621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pPr>
              <a:defRPr/>
            </a:pPr>
            <a:r>
              <a:rPr lang="zh-CN" altLang="en-US" sz="3200" dirty="0">
                <a:solidFill>
                  <a:srgbClr val="FFFFFF"/>
                </a:solidFill>
                <a:latin typeface="+mn-lt"/>
                <a:ea typeface="黑体"/>
                <a:cs typeface="黑体"/>
              </a:rPr>
              <a:t>这和前面讨论个人按照贝叶斯规则调整的情形完全一样。但这里是市场的自动表现！</a:t>
            </a:r>
          </a:p>
        </p:txBody>
      </p:sp>
      <p:sp>
        <p:nvSpPr>
          <p:cNvPr id="3" name="文本框 2"/>
          <p:cNvSpPr txBox="1"/>
          <p:nvPr/>
        </p:nvSpPr>
        <p:spPr>
          <a:xfrm>
            <a:off x="304800" y="5715000"/>
            <a:ext cx="8458200" cy="523875"/>
          </a:xfrm>
          <a:prstGeom prst="rect">
            <a:avLst/>
          </a:prstGeom>
          <a:solidFill>
            <a:schemeClr val="accent6">
              <a:lumMod val="50000"/>
            </a:schemeClr>
          </a:solidFill>
        </p:spPr>
        <p:txBody>
          <a:bodyPr>
            <a:spAutoFit/>
          </a:bodyPr>
          <a:lstStyle/>
          <a:p>
            <a:pPr>
              <a:defRPr/>
            </a:pPr>
            <a:r>
              <a:rPr kumimoji="1" lang="zh-CN" altLang="en-US" sz="2800" dirty="0">
                <a:solidFill>
                  <a:srgbClr val="FFFFFF"/>
                </a:solidFill>
                <a:latin typeface="黑体"/>
                <a:ea typeface="黑体"/>
                <a:cs typeface="黑体"/>
              </a:rPr>
              <a:t>市场就是一个贝叶斯学习机－－又一个计算思维例子！</a:t>
            </a:r>
          </a:p>
        </p:txBody>
      </p:sp>
    </p:spTree>
    <p:extLst>
      <p:ext uri="{BB962C8B-B14F-4D97-AF65-F5344CB8AC3E}">
        <p14:creationId xmlns:p14="http://schemas.microsoft.com/office/powerpoint/2010/main" val="373898970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837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837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2" grpId="0"/>
      <p:bldP spid="2" grpId="0"/>
      <p:bldP spid="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标题 1"/>
          <p:cNvSpPr>
            <a:spLocks noGrp="1"/>
          </p:cNvSpPr>
          <p:nvPr>
            <p:ph type="ctrTitle"/>
          </p:nvPr>
        </p:nvSpPr>
        <p:spPr>
          <a:xfrm>
            <a:off x="685800" y="1600200"/>
            <a:ext cx="7772400" cy="2438400"/>
          </a:xfrm>
        </p:spPr>
        <p:txBody>
          <a:bodyPr/>
          <a:lstStyle/>
          <a:p>
            <a:pPr>
              <a:lnSpc>
                <a:spcPct val="120000"/>
              </a:lnSpc>
            </a:pPr>
            <a:r>
              <a:rPr lang="zh-CN" altLang="en-US" sz="6000">
                <a:latin typeface="黑体" charset="0"/>
                <a:ea typeface="黑体" charset="0"/>
                <a:cs typeface="黑体" charset="0"/>
              </a:rPr>
              <a:t>市场与信息</a:t>
            </a:r>
            <a:endParaRPr lang="zh-CN" altLang="en-US">
              <a:latin typeface="楷体" charset="0"/>
              <a:ea typeface="楷体" charset="0"/>
              <a:cs typeface="楷体" charset="0"/>
            </a:endParaRPr>
          </a:p>
        </p:txBody>
      </p:sp>
      <p:sp>
        <p:nvSpPr>
          <p:cNvPr id="19458" name="副标题 2"/>
          <p:cNvSpPr>
            <a:spLocks noGrp="1"/>
          </p:cNvSpPr>
          <p:nvPr>
            <p:ph type="subTitle" idx="1"/>
          </p:nvPr>
        </p:nvSpPr>
        <p:spPr/>
        <p:txBody>
          <a:bodyPr anchor="ctr"/>
          <a:lstStyle/>
          <a:p>
            <a:endParaRPr lang="zh-CN" altLang="en-US" dirty="0">
              <a:latin typeface="Calibri" charset="0"/>
              <a:ea typeface="宋体" charset="0"/>
            </a:endParaRPr>
          </a:p>
        </p:txBody>
      </p:sp>
      <p:sp>
        <p:nvSpPr>
          <p:cNvPr id="2" name="矩形 1"/>
          <p:cNvSpPr/>
          <p:nvPr/>
        </p:nvSpPr>
        <p:spPr>
          <a:xfrm>
            <a:off x="152400" y="1219200"/>
            <a:ext cx="1905000" cy="76200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kumimoji="1" lang="zh-CN" altLang="en-US" sz="3200" dirty="0">
                <a:latin typeface="黑体"/>
                <a:ea typeface="黑体"/>
                <a:cs typeface="黑体"/>
              </a:rPr>
              <a:t>匹配市场</a:t>
            </a:r>
          </a:p>
        </p:txBody>
      </p:sp>
      <p:sp>
        <p:nvSpPr>
          <p:cNvPr id="6" name="矩形 5"/>
          <p:cNvSpPr/>
          <p:nvPr/>
        </p:nvSpPr>
        <p:spPr>
          <a:xfrm>
            <a:off x="152400" y="3962400"/>
            <a:ext cx="1905000" cy="76200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kumimoji="1" lang="en-US" altLang="zh-CN" sz="3200" dirty="0">
                <a:latin typeface="黑体"/>
                <a:ea typeface="黑体"/>
                <a:cs typeface="黑体"/>
              </a:rPr>
              <a:t>……</a:t>
            </a:r>
            <a:r>
              <a:rPr kumimoji="1" lang="zh-CN" altLang="en-US" sz="3200" dirty="0">
                <a:latin typeface="黑体"/>
                <a:ea typeface="黑体"/>
                <a:cs typeface="黑体"/>
              </a:rPr>
              <a:t>市场</a:t>
            </a:r>
          </a:p>
        </p:txBody>
      </p:sp>
      <p:sp>
        <p:nvSpPr>
          <p:cNvPr id="7" name="矩形 6"/>
          <p:cNvSpPr/>
          <p:nvPr/>
        </p:nvSpPr>
        <p:spPr>
          <a:xfrm>
            <a:off x="152400" y="3048000"/>
            <a:ext cx="1905000" cy="76200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kumimoji="1" lang="zh-CN" altLang="en-US" sz="3200" dirty="0">
                <a:latin typeface="黑体"/>
                <a:ea typeface="黑体"/>
                <a:cs typeface="黑体"/>
              </a:rPr>
              <a:t>预测市场</a:t>
            </a:r>
          </a:p>
        </p:txBody>
      </p:sp>
      <p:sp>
        <p:nvSpPr>
          <p:cNvPr id="8" name="矩形 7"/>
          <p:cNvSpPr/>
          <p:nvPr/>
        </p:nvSpPr>
        <p:spPr>
          <a:xfrm>
            <a:off x="152400" y="304800"/>
            <a:ext cx="1905000" cy="76200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kumimoji="1" lang="zh-CN" altLang="en-US" sz="3200" dirty="0">
                <a:latin typeface="黑体"/>
                <a:ea typeface="黑体"/>
                <a:cs typeface="黑体"/>
              </a:rPr>
              <a:t>拍卖市场</a:t>
            </a:r>
          </a:p>
        </p:txBody>
      </p:sp>
      <p:sp>
        <p:nvSpPr>
          <p:cNvPr id="9" name="矩形 8"/>
          <p:cNvSpPr/>
          <p:nvPr/>
        </p:nvSpPr>
        <p:spPr>
          <a:xfrm>
            <a:off x="152400" y="2133600"/>
            <a:ext cx="1905000" cy="76200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kumimoji="1" lang="zh-CN" altLang="en-US" sz="3200" dirty="0">
                <a:latin typeface="黑体"/>
                <a:ea typeface="黑体"/>
                <a:cs typeface="黑体"/>
              </a:rPr>
              <a:t>中介市场</a:t>
            </a:r>
          </a:p>
        </p:txBody>
      </p:sp>
    </p:spTree>
    <p:extLst>
      <p:ext uri="{BB962C8B-B14F-4D97-AF65-F5344CB8AC3E}">
        <p14:creationId xmlns:p14="http://schemas.microsoft.com/office/powerpoint/2010/main" val="16670152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6CF1D8-CBB4-4450-900B-B8E701BD78D5}"/>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C6F9263E-C8A9-4314-87A2-B3EEDA040A90}"/>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B232F54F-4161-4808-995D-924AA41AC174}"/>
              </a:ext>
            </a:extLst>
          </p:cNvPr>
          <p:cNvPicPr>
            <a:picLocks noChangeAspect="1"/>
          </p:cNvPicPr>
          <p:nvPr/>
        </p:nvPicPr>
        <p:blipFill>
          <a:blip r:embed="rId2"/>
          <a:stretch>
            <a:fillRect/>
          </a:stretch>
        </p:blipFill>
        <p:spPr>
          <a:xfrm>
            <a:off x="0" y="457200"/>
            <a:ext cx="9144000" cy="5804452"/>
          </a:xfrm>
          <a:prstGeom prst="rect">
            <a:avLst/>
          </a:prstGeom>
        </p:spPr>
      </p:pic>
    </p:spTree>
    <p:extLst>
      <p:ext uri="{BB962C8B-B14F-4D97-AF65-F5344CB8AC3E}">
        <p14:creationId xmlns:p14="http://schemas.microsoft.com/office/powerpoint/2010/main" val="42051765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37FBFA-0EF9-4CA8-9EC9-03A6FDC5EF9D}"/>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C11ACE9E-D795-4ED5-88B4-CF40EE3135E4}"/>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184EB1FD-9A0D-423D-9D07-962DC031256D}"/>
              </a:ext>
            </a:extLst>
          </p:cNvPr>
          <p:cNvPicPr>
            <a:picLocks noChangeAspect="1"/>
          </p:cNvPicPr>
          <p:nvPr/>
        </p:nvPicPr>
        <p:blipFill>
          <a:blip r:embed="rId2"/>
          <a:stretch>
            <a:fillRect/>
          </a:stretch>
        </p:blipFill>
        <p:spPr>
          <a:xfrm>
            <a:off x="0" y="556591"/>
            <a:ext cx="9144000" cy="5387292"/>
          </a:xfrm>
          <a:prstGeom prst="rect">
            <a:avLst/>
          </a:prstGeom>
        </p:spPr>
      </p:pic>
    </p:spTree>
    <p:extLst>
      <p:ext uri="{BB962C8B-B14F-4D97-AF65-F5344CB8AC3E}">
        <p14:creationId xmlns:p14="http://schemas.microsoft.com/office/powerpoint/2010/main" val="17515812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F4406C-84A8-4271-98FC-C2E997AC35E1}"/>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F43E6AC3-3625-4289-BF4B-94FCA6FF5ADA}"/>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9BBFF492-807D-4D9A-993F-19E9C1E883BE}"/>
              </a:ext>
            </a:extLst>
          </p:cNvPr>
          <p:cNvPicPr>
            <a:picLocks noChangeAspect="1"/>
          </p:cNvPicPr>
          <p:nvPr/>
        </p:nvPicPr>
        <p:blipFill>
          <a:blip r:embed="rId2"/>
          <a:stretch>
            <a:fillRect/>
          </a:stretch>
        </p:blipFill>
        <p:spPr>
          <a:xfrm>
            <a:off x="0" y="457200"/>
            <a:ext cx="9144000" cy="6062870"/>
          </a:xfrm>
          <a:prstGeom prst="rect">
            <a:avLst/>
          </a:prstGeom>
        </p:spPr>
      </p:pic>
    </p:spTree>
    <p:extLst>
      <p:ext uri="{BB962C8B-B14F-4D97-AF65-F5344CB8AC3E}">
        <p14:creationId xmlns:p14="http://schemas.microsoft.com/office/powerpoint/2010/main" val="35798879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标题 1"/>
          <p:cNvSpPr>
            <a:spLocks noGrp="1"/>
          </p:cNvSpPr>
          <p:nvPr>
            <p:ph type="title"/>
          </p:nvPr>
        </p:nvSpPr>
        <p:spPr>
          <a:xfrm>
            <a:off x="7772400" y="1295400"/>
            <a:ext cx="914400" cy="3657600"/>
          </a:xfrm>
        </p:spPr>
        <p:txBody>
          <a:bodyPr/>
          <a:lstStyle/>
          <a:p>
            <a:r>
              <a:rPr lang="zh-CN" altLang="en-US" sz="3600">
                <a:latin typeface="黑体" charset="0"/>
                <a:ea typeface="黑体" charset="0"/>
                <a:cs typeface="黑体" charset="0"/>
              </a:rPr>
              <a:t>市场</a:t>
            </a:r>
          </a:p>
        </p:txBody>
      </p:sp>
      <p:sp>
        <p:nvSpPr>
          <p:cNvPr id="20482" name="内容占位符 2"/>
          <p:cNvSpPr>
            <a:spLocks noGrp="1"/>
          </p:cNvSpPr>
          <p:nvPr>
            <p:ph idx="1"/>
          </p:nvPr>
        </p:nvSpPr>
        <p:spPr>
          <a:xfrm>
            <a:off x="228600" y="5486400"/>
            <a:ext cx="8686800" cy="1219200"/>
          </a:xfrm>
        </p:spPr>
        <p:txBody>
          <a:bodyPr/>
          <a:lstStyle/>
          <a:p>
            <a:r>
              <a:rPr lang="zh-CN" altLang="en-US" sz="2800">
                <a:latin typeface="黑体" charset="0"/>
                <a:ea typeface="黑体" charset="0"/>
                <a:cs typeface="黑体" charset="0"/>
              </a:rPr>
              <a:t>市场失效</a:t>
            </a:r>
            <a:r>
              <a:rPr lang="en-US" altLang="zh-CN" sz="2800">
                <a:latin typeface="黑体" charset="0"/>
                <a:ea typeface="黑体" charset="0"/>
                <a:cs typeface="黑体" charset="0"/>
              </a:rPr>
              <a:t> </a:t>
            </a:r>
            <a:r>
              <a:rPr lang="zh-CN" altLang="en-US" sz="2800">
                <a:latin typeface="黑体" charset="0"/>
                <a:ea typeface="黑体" charset="0"/>
                <a:cs typeface="黑体" charset="0"/>
              </a:rPr>
              <a:t>－－</a:t>
            </a:r>
            <a:r>
              <a:rPr lang="en-US" altLang="zh-CN" sz="2800">
                <a:latin typeface="黑体" charset="0"/>
                <a:ea typeface="黑体" charset="0"/>
                <a:cs typeface="黑体" charset="0"/>
              </a:rPr>
              <a:t> </a:t>
            </a:r>
            <a:r>
              <a:rPr lang="zh-CN" altLang="en-US" sz="2800">
                <a:latin typeface="黑体" charset="0"/>
                <a:ea typeface="黑体" charset="0"/>
                <a:cs typeface="黑体" charset="0"/>
              </a:rPr>
              <a:t>没能达成成交协议，商品没卖出去</a:t>
            </a:r>
            <a:endParaRPr lang="en-US" altLang="zh-CN" sz="2800">
              <a:latin typeface="黑体" charset="0"/>
              <a:ea typeface="黑体" charset="0"/>
              <a:cs typeface="黑体" charset="0"/>
            </a:endParaRPr>
          </a:p>
          <a:p>
            <a:pPr lvl="1"/>
            <a:r>
              <a:rPr lang="zh-CN" altLang="en-US" sz="2400">
                <a:latin typeface="黑体" charset="0"/>
                <a:ea typeface="黑体" charset="0"/>
                <a:cs typeface="黑体" charset="0"/>
              </a:rPr>
              <a:t>可能本来是有议价空间的，但信息不准，或者估值不准</a:t>
            </a:r>
          </a:p>
        </p:txBody>
      </p:sp>
      <p:cxnSp>
        <p:nvCxnSpPr>
          <p:cNvPr id="5" name="直线箭头连接符 4"/>
          <p:cNvCxnSpPr/>
          <p:nvPr/>
        </p:nvCxnSpPr>
        <p:spPr>
          <a:xfrm flipV="1">
            <a:off x="4419600" y="609600"/>
            <a:ext cx="0" cy="4724400"/>
          </a:xfrm>
          <a:prstGeom prst="straightConnector1">
            <a:avLst/>
          </a:prstGeom>
          <a:ln w="57150" cmpd="sng">
            <a:solidFill>
              <a:schemeClr val="bg1"/>
            </a:solidFill>
            <a:tailEnd type="arrow"/>
          </a:ln>
        </p:spPr>
        <p:style>
          <a:lnRef idx="2">
            <a:schemeClr val="accent1"/>
          </a:lnRef>
          <a:fillRef idx="0">
            <a:schemeClr val="accent1"/>
          </a:fillRef>
          <a:effectRef idx="1">
            <a:schemeClr val="accent1"/>
          </a:effectRef>
          <a:fontRef idx="minor">
            <a:schemeClr val="tx1"/>
          </a:fontRef>
        </p:style>
      </p:cxnSp>
      <p:cxnSp>
        <p:nvCxnSpPr>
          <p:cNvPr id="9" name="直线连接符 8"/>
          <p:cNvCxnSpPr/>
          <p:nvPr/>
        </p:nvCxnSpPr>
        <p:spPr>
          <a:xfrm>
            <a:off x="3886200" y="2286000"/>
            <a:ext cx="990600" cy="0"/>
          </a:xfrm>
          <a:prstGeom prst="line">
            <a:avLst/>
          </a:prstGeom>
          <a:ln w="38100" cmpd="sng">
            <a:solidFill>
              <a:srgbClr val="FFFFFF"/>
            </a:solidFill>
            <a:prstDash val="dash"/>
          </a:ln>
        </p:spPr>
        <p:style>
          <a:lnRef idx="2">
            <a:schemeClr val="accent1"/>
          </a:lnRef>
          <a:fillRef idx="0">
            <a:schemeClr val="accent1"/>
          </a:fillRef>
          <a:effectRef idx="1">
            <a:schemeClr val="accent1"/>
          </a:effectRef>
          <a:fontRef idx="minor">
            <a:schemeClr val="tx1"/>
          </a:fontRef>
        </p:style>
      </p:cxnSp>
      <p:cxnSp>
        <p:nvCxnSpPr>
          <p:cNvPr id="10" name="直线连接符 9"/>
          <p:cNvCxnSpPr/>
          <p:nvPr/>
        </p:nvCxnSpPr>
        <p:spPr>
          <a:xfrm>
            <a:off x="3429000" y="3124200"/>
            <a:ext cx="2286000" cy="0"/>
          </a:xfrm>
          <a:prstGeom prst="line">
            <a:avLst/>
          </a:prstGeom>
          <a:ln w="57150" cmpd="sng">
            <a:solidFill>
              <a:srgbClr val="FFFF00"/>
            </a:solidFill>
            <a:prstDash val="solid"/>
          </a:ln>
        </p:spPr>
        <p:style>
          <a:lnRef idx="2">
            <a:schemeClr val="accent1"/>
          </a:lnRef>
          <a:fillRef idx="0">
            <a:schemeClr val="accent1"/>
          </a:fillRef>
          <a:effectRef idx="1">
            <a:schemeClr val="accent1"/>
          </a:effectRef>
          <a:fontRef idx="minor">
            <a:schemeClr val="tx1"/>
          </a:fontRef>
        </p:style>
      </p:cxnSp>
      <p:cxnSp>
        <p:nvCxnSpPr>
          <p:cNvPr id="12" name="直线连接符 11"/>
          <p:cNvCxnSpPr/>
          <p:nvPr/>
        </p:nvCxnSpPr>
        <p:spPr>
          <a:xfrm>
            <a:off x="3886200" y="4267200"/>
            <a:ext cx="990600" cy="0"/>
          </a:xfrm>
          <a:prstGeom prst="line">
            <a:avLst/>
          </a:prstGeom>
          <a:ln w="38100" cmpd="sng">
            <a:solidFill>
              <a:srgbClr val="FFFFFF"/>
            </a:solidFill>
            <a:prstDash val="dash"/>
          </a:ln>
        </p:spPr>
        <p:style>
          <a:lnRef idx="2">
            <a:schemeClr val="accent1"/>
          </a:lnRef>
          <a:fillRef idx="0">
            <a:schemeClr val="accent1"/>
          </a:fillRef>
          <a:effectRef idx="1">
            <a:schemeClr val="accent1"/>
          </a:effectRef>
          <a:fontRef idx="minor">
            <a:schemeClr val="tx1"/>
          </a:fontRef>
        </p:style>
      </p:cxnSp>
      <p:sp>
        <p:nvSpPr>
          <p:cNvPr id="20487" name="文本框 14"/>
          <p:cNvSpPr txBox="1">
            <a:spLocks noChangeArrowheads="1"/>
          </p:cNvSpPr>
          <p:nvPr/>
        </p:nvSpPr>
        <p:spPr bwMode="auto">
          <a:xfrm>
            <a:off x="1981200" y="914400"/>
            <a:ext cx="1143000" cy="584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lang="zh-CN" altLang="en-US" sz="3200">
                <a:solidFill>
                  <a:srgbClr val="FFFFFF"/>
                </a:solidFill>
                <a:latin typeface="黑体" charset="0"/>
                <a:ea typeface="黑体" charset="0"/>
                <a:cs typeface="黑体" charset="0"/>
              </a:rPr>
              <a:t>卖方</a:t>
            </a:r>
          </a:p>
        </p:txBody>
      </p:sp>
      <p:sp>
        <p:nvSpPr>
          <p:cNvPr id="20488" name="文本框 15"/>
          <p:cNvSpPr txBox="1">
            <a:spLocks noChangeArrowheads="1"/>
          </p:cNvSpPr>
          <p:nvPr/>
        </p:nvSpPr>
        <p:spPr bwMode="auto">
          <a:xfrm>
            <a:off x="5867400" y="914400"/>
            <a:ext cx="1143000" cy="584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lang="zh-CN" altLang="en-US" sz="3200">
                <a:solidFill>
                  <a:srgbClr val="FFFFFF"/>
                </a:solidFill>
                <a:latin typeface="黑体" charset="0"/>
                <a:ea typeface="黑体" charset="0"/>
                <a:cs typeface="黑体" charset="0"/>
              </a:rPr>
              <a:t>买方</a:t>
            </a:r>
          </a:p>
        </p:txBody>
      </p:sp>
      <p:sp>
        <p:nvSpPr>
          <p:cNvPr id="20489" name="文本框 16"/>
          <p:cNvSpPr txBox="1">
            <a:spLocks noChangeArrowheads="1"/>
          </p:cNvSpPr>
          <p:nvPr/>
        </p:nvSpPr>
        <p:spPr bwMode="auto">
          <a:xfrm>
            <a:off x="5029200" y="1828800"/>
            <a:ext cx="838200" cy="461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lang="zh-CN" altLang="en-US">
                <a:solidFill>
                  <a:srgbClr val="FFFFFF"/>
                </a:solidFill>
                <a:latin typeface="黑体" charset="0"/>
                <a:ea typeface="黑体" charset="0"/>
                <a:cs typeface="黑体" charset="0"/>
              </a:rPr>
              <a:t>估值</a:t>
            </a:r>
          </a:p>
        </p:txBody>
      </p:sp>
      <p:sp>
        <p:nvSpPr>
          <p:cNvPr id="20490" name="文本框 17"/>
          <p:cNvSpPr txBox="1">
            <a:spLocks noChangeArrowheads="1"/>
          </p:cNvSpPr>
          <p:nvPr/>
        </p:nvSpPr>
        <p:spPr bwMode="auto">
          <a:xfrm>
            <a:off x="2971800" y="4191000"/>
            <a:ext cx="1219200" cy="8302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lang="zh-CN" altLang="en-US">
                <a:solidFill>
                  <a:srgbClr val="FFFFFF"/>
                </a:solidFill>
                <a:latin typeface="黑体" charset="0"/>
                <a:ea typeface="黑体" charset="0"/>
                <a:cs typeface="黑体" charset="0"/>
              </a:rPr>
              <a:t>底价</a:t>
            </a:r>
            <a:endParaRPr lang="en-US" altLang="zh-CN">
              <a:solidFill>
                <a:srgbClr val="FFFFFF"/>
              </a:solidFill>
              <a:latin typeface="黑体" charset="0"/>
              <a:ea typeface="黑体" charset="0"/>
              <a:cs typeface="黑体" charset="0"/>
            </a:endParaRPr>
          </a:p>
          <a:p>
            <a:r>
              <a:rPr lang="zh-CN" altLang="en-US">
                <a:solidFill>
                  <a:srgbClr val="FFFFFF"/>
                </a:solidFill>
                <a:latin typeface="黑体" charset="0"/>
                <a:ea typeface="黑体" charset="0"/>
                <a:cs typeface="黑体" charset="0"/>
              </a:rPr>
              <a:t>（成本）</a:t>
            </a:r>
          </a:p>
        </p:txBody>
      </p:sp>
      <p:sp>
        <p:nvSpPr>
          <p:cNvPr id="20491" name="文本框 21"/>
          <p:cNvSpPr txBox="1">
            <a:spLocks noChangeArrowheads="1"/>
          </p:cNvSpPr>
          <p:nvPr/>
        </p:nvSpPr>
        <p:spPr bwMode="auto">
          <a:xfrm>
            <a:off x="5638800" y="2895600"/>
            <a:ext cx="1143000" cy="461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lang="zh-CN" altLang="en-US">
                <a:solidFill>
                  <a:srgbClr val="FFFF00"/>
                </a:solidFill>
                <a:latin typeface="黑体" charset="0"/>
                <a:ea typeface="黑体" charset="0"/>
                <a:cs typeface="黑体" charset="0"/>
              </a:rPr>
              <a:t>价格</a:t>
            </a:r>
          </a:p>
        </p:txBody>
      </p:sp>
      <p:cxnSp>
        <p:nvCxnSpPr>
          <p:cNvPr id="25" name="直线箭头连接符 24"/>
          <p:cNvCxnSpPr/>
          <p:nvPr/>
        </p:nvCxnSpPr>
        <p:spPr>
          <a:xfrm>
            <a:off x="4876800" y="2514600"/>
            <a:ext cx="0" cy="609600"/>
          </a:xfrm>
          <a:prstGeom prst="straightConnector1">
            <a:avLst/>
          </a:prstGeom>
          <a:ln w="38100" cmpd="sng">
            <a:solidFill>
              <a:srgbClr val="FFFFFF"/>
            </a:solidFill>
            <a:tailEnd type="arrow"/>
          </a:ln>
        </p:spPr>
        <p:style>
          <a:lnRef idx="2">
            <a:schemeClr val="accent1"/>
          </a:lnRef>
          <a:fillRef idx="0">
            <a:schemeClr val="accent1"/>
          </a:fillRef>
          <a:effectRef idx="1">
            <a:schemeClr val="accent1"/>
          </a:effectRef>
          <a:fontRef idx="minor">
            <a:schemeClr val="tx1"/>
          </a:fontRef>
        </p:style>
      </p:cxnSp>
      <p:cxnSp>
        <p:nvCxnSpPr>
          <p:cNvPr id="26" name="直线箭头连接符 25"/>
          <p:cNvCxnSpPr/>
          <p:nvPr/>
        </p:nvCxnSpPr>
        <p:spPr>
          <a:xfrm flipV="1">
            <a:off x="3886200" y="3124200"/>
            <a:ext cx="0" cy="533400"/>
          </a:xfrm>
          <a:prstGeom prst="straightConnector1">
            <a:avLst/>
          </a:prstGeom>
          <a:ln w="38100" cmpd="sng">
            <a:solidFill>
              <a:srgbClr val="FFFFFF"/>
            </a:solidFill>
            <a:tailEnd type="arrow"/>
          </a:ln>
        </p:spPr>
        <p:style>
          <a:lnRef idx="2">
            <a:schemeClr val="accent1"/>
          </a:lnRef>
          <a:fillRef idx="0">
            <a:schemeClr val="accent1"/>
          </a:fillRef>
          <a:effectRef idx="1">
            <a:schemeClr val="accent1"/>
          </a:effectRef>
          <a:fontRef idx="minor">
            <a:schemeClr val="tx1"/>
          </a:fontRef>
        </p:style>
      </p:cxnSp>
      <p:sp>
        <p:nvSpPr>
          <p:cNvPr id="29" name="文本框 28"/>
          <p:cNvSpPr txBox="1">
            <a:spLocks noChangeArrowheads="1"/>
          </p:cNvSpPr>
          <p:nvPr/>
        </p:nvSpPr>
        <p:spPr bwMode="auto">
          <a:xfrm>
            <a:off x="304800" y="2286000"/>
            <a:ext cx="2514600" cy="2554288"/>
          </a:xfrm>
          <a:prstGeom prst="rect">
            <a:avLst/>
          </a:prstGeom>
          <a:solidFill>
            <a:srgbClr val="FDEADA"/>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lang="zh-CN" altLang="en-US" sz="3200">
                <a:latin typeface="黑体" charset="0"/>
                <a:ea typeface="黑体" charset="0"/>
                <a:cs typeface="黑体" charset="0"/>
              </a:rPr>
              <a:t>不仅价格的形成依赖于掌握的信息，</a:t>
            </a:r>
            <a:r>
              <a:rPr lang="zh-CN" altLang="en-US" sz="3200">
                <a:solidFill>
                  <a:srgbClr val="800000"/>
                </a:solidFill>
                <a:latin typeface="黑体" charset="0"/>
                <a:ea typeface="黑体" charset="0"/>
                <a:cs typeface="黑体" charset="0"/>
              </a:rPr>
              <a:t>估值</a:t>
            </a:r>
            <a:r>
              <a:rPr lang="zh-CN" altLang="en-US" sz="3200">
                <a:latin typeface="黑体" charset="0"/>
                <a:ea typeface="黑体" charset="0"/>
                <a:cs typeface="黑体" charset="0"/>
              </a:rPr>
              <a:t>经常也依赖信息</a:t>
            </a:r>
          </a:p>
        </p:txBody>
      </p:sp>
    </p:spTree>
    <p:extLst>
      <p:ext uri="{BB962C8B-B14F-4D97-AF65-F5344CB8AC3E}">
        <p14:creationId xmlns:p14="http://schemas.microsoft.com/office/powerpoint/2010/main" val="1112893883"/>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13336</TotalTime>
  <Words>3505</Words>
  <Application>Microsoft Office PowerPoint</Application>
  <PresentationFormat>全屏显示(4:3)</PresentationFormat>
  <Paragraphs>297</Paragraphs>
  <Slides>44</Slides>
  <Notes>15</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44</vt:i4>
      </vt:variant>
    </vt:vector>
  </HeadingPairs>
  <TitlesOfParts>
    <vt:vector size="53" baseType="lpstr">
      <vt:lpstr>Heiti SC Light</vt:lpstr>
      <vt:lpstr>Lucida Grande</vt:lpstr>
      <vt:lpstr>黑体</vt:lpstr>
      <vt:lpstr>楷体</vt:lpstr>
      <vt:lpstr>宋体</vt:lpstr>
      <vt:lpstr>Arial</vt:lpstr>
      <vt:lpstr>Calibri</vt:lpstr>
      <vt:lpstr>Office 主题</vt:lpstr>
      <vt:lpstr>公式</vt:lpstr>
      <vt:lpstr>PowerPoint 演示文稿</vt:lpstr>
      <vt:lpstr>制度（Institution）</vt:lpstr>
      <vt:lpstr>制度追求与个人追求的博弈</vt:lpstr>
      <vt:lpstr>制度下群体行为的两种基本区分</vt:lpstr>
      <vt:lpstr>市场与信息</vt:lpstr>
      <vt:lpstr>PowerPoint 演示文稿</vt:lpstr>
      <vt:lpstr>PowerPoint 演示文稿</vt:lpstr>
      <vt:lpstr>PowerPoint 演示文稿</vt:lpstr>
      <vt:lpstr>市场</vt:lpstr>
      <vt:lpstr>预测市场（Prediction Market）</vt:lpstr>
      <vt:lpstr>预测市场模式之一：Winner Takes All</vt:lpstr>
      <vt:lpstr>2012两个候选人的预测价格变化</vt:lpstr>
      <vt:lpstr>2004年小布什与克里的竞选预测市场</vt:lpstr>
      <vt:lpstr>赛马问题</vt:lpstr>
      <vt:lpstr>如果“回报＝返回钱数的期望”</vt:lpstr>
      <vt:lpstr>例如</vt:lpstr>
      <vt:lpstr>风险意识</vt:lpstr>
      <vt:lpstr>如何刻画“好的感受”的增长随财富量的增加而减小</vt:lpstr>
      <vt:lpstr>取</vt:lpstr>
      <vt:lpstr>赛马场的赔付率（无陪赚运行）</vt:lpstr>
      <vt:lpstr>赛马场：如何确定赔付率oA和oB</vt:lpstr>
      <vt:lpstr>赔付率及其倒数</vt:lpstr>
      <vt:lpstr>状态价格：群众信念的聚合</vt:lpstr>
      <vt:lpstr>谁的下注策略肯定不亏本？</vt:lpstr>
      <vt:lpstr>对前面这些讨论的认识</vt:lpstr>
      <vt:lpstr>内生事件</vt:lpstr>
      <vt:lpstr>信息不对称：内生事件市场的复杂性</vt:lpstr>
      <vt:lpstr>二手车市场的分析与推理</vt:lpstr>
      <vt:lpstr>二手车市场（不对称信息）</vt:lpstr>
      <vt:lpstr>自我实现的预期</vt:lpstr>
      <vt:lpstr>预期的对象：市场上好车的占比</vt:lpstr>
      <vt:lpstr>三种车的情形（好车、破车、柠檬）</vt:lpstr>
      <vt:lpstr>（阿克罗夫）柠檬市场的要点</vt:lpstr>
      <vt:lpstr>人力资源市场例子</vt:lpstr>
      <vt:lpstr>减小信息不对称的影响</vt:lpstr>
      <vt:lpstr>在线信息质量的不确定性</vt:lpstr>
      <vt:lpstr>搜索引擎广告的质量</vt:lpstr>
      <vt:lpstr>（市场与信息）要点小结</vt:lpstr>
      <vt:lpstr>深度学习：市场中的财富动力学</vt:lpstr>
      <vt:lpstr>考虑赛马市场，A和B多次比赛</vt:lpstr>
      <vt:lpstr>设S是一个随机观察结果序列，A赢k次，B赢l次 现在来调整对（an,bn）的信念概率fn，n=1..N</vt:lpstr>
      <vt:lpstr>下面看 f1 的极限情况（1?）</vt:lpstr>
      <vt:lpstr>再看财富分配在多次赌局中的变化</vt:lpstr>
      <vt:lpstr>那么在观察序列S上，A赢k次，B赢l次</vt:lpstr>
    </vt:vector>
  </TitlesOfParts>
  <Company>FWCQQ-3XX2G-3CD89-4VRJK-CR4YD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薛 源</dc:creator>
  <cp:lastModifiedBy>lu xudong</cp:lastModifiedBy>
  <cp:revision>220</cp:revision>
  <cp:lastPrinted>2014-11-20T06:49:12Z</cp:lastPrinted>
  <dcterms:created xsi:type="dcterms:W3CDTF">2014-10-27T03:17:24Z</dcterms:created>
  <dcterms:modified xsi:type="dcterms:W3CDTF">2023-05-08T08:43:02Z</dcterms:modified>
</cp:coreProperties>
</file>