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handoutMasterIdLst>
    <p:handoutMasterId r:id="rId52"/>
  </p:handoutMasterIdLst>
  <p:sldIdLst>
    <p:sldId id="344" r:id="rId2"/>
    <p:sldId id="429" r:id="rId3"/>
    <p:sldId id="430" r:id="rId4"/>
    <p:sldId id="431" r:id="rId5"/>
    <p:sldId id="432" r:id="rId6"/>
    <p:sldId id="433" r:id="rId7"/>
    <p:sldId id="434" r:id="rId8"/>
    <p:sldId id="435" r:id="rId9"/>
    <p:sldId id="436" r:id="rId10"/>
    <p:sldId id="437" r:id="rId11"/>
    <p:sldId id="438" r:id="rId12"/>
    <p:sldId id="439" r:id="rId13"/>
    <p:sldId id="440" r:id="rId14"/>
    <p:sldId id="441" r:id="rId15"/>
    <p:sldId id="442" r:id="rId16"/>
    <p:sldId id="443" r:id="rId17"/>
    <p:sldId id="444" r:id="rId18"/>
    <p:sldId id="445" r:id="rId19"/>
    <p:sldId id="446" r:id="rId20"/>
    <p:sldId id="447" r:id="rId21"/>
    <p:sldId id="448" r:id="rId22"/>
    <p:sldId id="449" r:id="rId23"/>
    <p:sldId id="450" r:id="rId24"/>
    <p:sldId id="451" r:id="rId25"/>
    <p:sldId id="452" r:id="rId26"/>
    <p:sldId id="453" r:id="rId27"/>
    <p:sldId id="454" r:id="rId28"/>
    <p:sldId id="455" r:id="rId29"/>
    <p:sldId id="456" r:id="rId30"/>
    <p:sldId id="457" r:id="rId31"/>
    <p:sldId id="458" r:id="rId32"/>
    <p:sldId id="459" r:id="rId33"/>
    <p:sldId id="460" r:id="rId34"/>
    <p:sldId id="461" r:id="rId35"/>
    <p:sldId id="462" r:id="rId36"/>
    <p:sldId id="463" r:id="rId37"/>
    <p:sldId id="464" r:id="rId38"/>
    <p:sldId id="465" r:id="rId39"/>
    <p:sldId id="466" r:id="rId40"/>
    <p:sldId id="468" r:id="rId41"/>
    <p:sldId id="469" r:id="rId42"/>
    <p:sldId id="470" r:id="rId43"/>
    <p:sldId id="474" r:id="rId44"/>
    <p:sldId id="475" r:id="rId45"/>
    <p:sldId id="476" r:id="rId46"/>
    <p:sldId id="477" r:id="rId47"/>
    <p:sldId id="425" r:id="rId48"/>
    <p:sldId id="426" r:id="rId49"/>
    <p:sldId id="478"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FBFF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459" autoAdjust="0"/>
  </p:normalViewPr>
  <p:slideViewPr>
    <p:cSldViewPr snapToGrid="0" snapToObjects="1">
      <p:cViewPr varScale="1">
        <p:scale>
          <a:sx n="59" d="100"/>
          <a:sy n="59" d="100"/>
        </p:scale>
        <p:origin x="2138" y="24"/>
      </p:cViewPr>
      <p:guideLst>
        <p:guide orient="horz" pos="2161"/>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0E1A0-A8A9-924A-BA59-F00983744714}" type="datetimeFigureOut">
              <a:rPr kumimoji="1" lang="zh-CN" altLang="en-US" smtClean="0"/>
              <a:t>2021/6/13</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0CD2C0-DF98-D741-9991-D8992973225E}" type="slidenum">
              <a:rPr kumimoji="1" lang="zh-CN" altLang="en-US" smtClean="0"/>
              <a:t>‹#›</a:t>
            </a:fld>
            <a:endParaRPr kumimoji="1" lang="zh-CN" altLang="en-US"/>
          </a:p>
        </p:txBody>
      </p:sp>
    </p:spTree>
    <p:extLst>
      <p:ext uri="{BB962C8B-B14F-4D97-AF65-F5344CB8AC3E}">
        <p14:creationId xmlns:p14="http://schemas.microsoft.com/office/powerpoint/2010/main" val="911937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A7B240-0410-C247-9B7A-A09586312F62}" type="datetimeFigureOut">
              <a:rPr lang="en-US" smtClean="0"/>
              <a:t>6/13/2021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D6E05B-70BB-B744-8799-2E091D0DCA2B}" type="slidenum">
              <a:rPr lang="en-US" smtClean="0"/>
              <a:t>‹#›</a:t>
            </a:fld>
            <a:endParaRPr lang="en-US"/>
          </a:p>
        </p:txBody>
      </p:sp>
    </p:spTree>
    <p:extLst>
      <p:ext uri="{BB962C8B-B14F-4D97-AF65-F5344CB8AC3E}">
        <p14:creationId xmlns:p14="http://schemas.microsoft.com/office/powerpoint/2010/main" val="21886238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p:spPr>
      </p:sp>
      <p:sp>
        <p:nvSpPr>
          <p:cNvPr id="16386"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16387" name="幻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fld id="{7F8624D9-68A5-A540-BC43-2DA84F5BE2D8}" type="slidenum">
              <a:rPr kumimoji="0" lang="en-US" altLang="zh-CN" sz="1200"/>
              <a:pPr/>
              <a:t>1</a:t>
            </a:fld>
            <a:endParaRPr kumimoji="0"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386"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latin typeface="Calibri" charset="0"/>
              <a:ea typeface="宋体" charset="0"/>
            </a:endParaRPr>
          </a:p>
          <a:p>
            <a:pPr>
              <a:spcBef>
                <a:spcPct val="0"/>
              </a:spcBef>
            </a:pPr>
            <a:r>
              <a:rPr lang="zh-CN" altLang="en-US">
                <a:latin typeface="Calibri" charset="0"/>
                <a:ea typeface="宋体" charset="0"/>
              </a:rPr>
              <a:t>“众人”，可以分层（先选出选举人），全民公决，</a:t>
            </a:r>
            <a:r>
              <a:rPr lang="en-US" altLang="zh-CN">
                <a:latin typeface="Calibri" charset="0"/>
                <a:ea typeface="宋体" charset="0"/>
              </a:rPr>
              <a:t>…</a:t>
            </a:r>
          </a:p>
          <a:p>
            <a:pPr>
              <a:spcBef>
                <a:spcPct val="0"/>
              </a:spcBef>
            </a:pPr>
            <a:r>
              <a:rPr lang="zh-CN" altLang="en-US">
                <a:latin typeface="Calibri" charset="0"/>
                <a:ea typeface="宋体" charset="0"/>
              </a:rPr>
              <a:t>投票规则，与对象个数有关，</a:t>
            </a:r>
            <a:r>
              <a:rPr lang="en-US" altLang="zh-CN">
                <a:latin typeface="Calibri" charset="0"/>
                <a:ea typeface="宋体" charset="0"/>
              </a:rPr>
              <a:t>yes</a:t>
            </a:r>
            <a:r>
              <a:rPr lang="zh-CN" altLang="en-US">
                <a:latin typeface="Calibri" charset="0"/>
                <a:ea typeface="宋体" charset="0"/>
              </a:rPr>
              <a:t>／</a:t>
            </a:r>
            <a:r>
              <a:rPr lang="en-US" altLang="zh-CN">
                <a:latin typeface="Calibri" charset="0"/>
                <a:ea typeface="宋体" charset="0"/>
              </a:rPr>
              <a:t>no</a:t>
            </a:r>
            <a:r>
              <a:rPr lang="zh-CN" altLang="en-US">
                <a:latin typeface="Calibri" charset="0"/>
                <a:ea typeface="宋体" charset="0"/>
              </a:rPr>
              <a:t>，排序，打分等</a:t>
            </a:r>
            <a:endParaRPr lang="en-US" altLang="zh-CN">
              <a:latin typeface="Calibri" charset="0"/>
              <a:ea typeface="宋体" charset="0"/>
            </a:endParaRPr>
          </a:p>
          <a:p>
            <a:pPr>
              <a:spcBef>
                <a:spcPct val="0"/>
              </a:spcBef>
            </a:pPr>
            <a:r>
              <a:rPr lang="zh-CN" altLang="en-US">
                <a:latin typeface="Calibri" charset="0"/>
                <a:ea typeface="宋体" charset="0"/>
              </a:rPr>
              <a:t>决定规则，数数</a:t>
            </a:r>
            <a:r>
              <a:rPr lang="en-US" altLang="zh-CN">
                <a:latin typeface="Calibri" charset="0"/>
                <a:ea typeface="宋体" charset="0"/>
              </a:rPr>
              <a:t> (1/2,2/3</a:t>
            </a:r>
            <a:r>
              <a:rPr lang="zh-CN" altLang="en-US">
                <a:latin typeface="Calibri" charset="0"/>
                <a:ea typeface="宋体" charset="0"/>
              </a:rPr>
              <a:t>等</a:t>
            </a:r>
            <a:r>
              <a:rPr lang="en-US" altLang="zh-CN">
                <a:latin typeface="Calibri" charset="0"/>
                <a:ea typeface="宋体" charset="0"/>
              </a:rPr>
              <a:t>)</a:t>
            </a:r>
            <a:r>
              <a:rPr lang="zh-CN" altLang="en-US">
                <a:latin typeface="Calibri" charset="0"/>
                <a:ea typeface="宋体" charset="0"/>
              </a:rPr>
              <a:t>，分数加和，“去掉一个最高分，去掉一个最低分”</a:t>
            </a:r>
            <a:r>
              <a:rPr lang="en-US" altLang="zh-CN">
                <a:latin typeface="Calibri" charset="0"/>
                <a:ea typeface="宋体" charset="0"/>
              </a:rPr>
              <a:t>…</a:t>
            </a:r>
            <a:endParaRPr lang="zh-CN" altLang="en-US">
              <a:latin typeface="Calibri" charset="0"/>
              <a:ea typeface="宋体" charset="0"/>
            </a:endParaRPr>
          </a:p>
        </p:txBody>
      </p:sp>
      <p:sp>
        <p:nvSpPr>
          <p:cNvPr id="16387"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D76D878-904C-6344-B252-7EE1BEC3FC08}" type="slidenum">
              <a:rPr lang="zh-CN" altLang="en-US" sz="1200"/>
              <a:pPr/>
              <a:t>2</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latin typeface="Calibri" charset="0"/>
              <a:ea typeface="宋体" charset="0"/>
            </a:endParaRPr>
          </a:p>
          <a:p>
            <a:r>
              <a:rPr lang="zh-CN" altLang="en-US" dirty="0">
                <a:latin typeface="Calibri" charset="0"/>
                <a:ea typeface="宋体" charset="0"/>
              </a:rPr>
              <a:t>去掉</a:t>
            </a:r>
            <a:r>
              <a:rPr lang="en-US" altLang="zh-CN" dirty="0">
                <a:latin typeface="Calibri" charset="0"/>
                <a:ea typeface="宋体" charset="0"/>
              </a:rPr>
              <a:t>B</a:t>
            </a:r>
            <a:r>
              <a:rPr lang="zh-CN" altLang="en-US" dirty="0">
                <a:latin typeface="Calibri" charset="0"/>
                <a:ea typeface="宋体" charset="0"/>
              </a:rPr>
              <a:t>后，</a:t>
            </a:r>
            <a:endParaRPr lang="en-US" altLang="zh-CN" dirty="0">
              <a:latin typeface="Calibri" charset="0"/>
              <a:ea typeface="宋体" charset="0"/>
            </a:endParaRPr>
          </a:p>
          <a:p>
            <a:endParaRPr lang="en-US" altLang="zh-CN" dirty="0">
              <a:latin typeface="Calibri" charset="0"/>
              <a:ea typeface="宋体" charset="0"/>
            </a:endParaRPr>
          </a:p>
          <a:p>
            <a:r>
              <a:rPr lang="en-US" altLang="zh-CN" dirty="0">
                <a:latin typeface="Calibri" charset="0"/>
                <a:ea typeface="宋体" charset="0"/>
              </a:rPr>
              <a:t>A,C,D,E</a:t>
            </a:r>
          </a:p>
          <a:p>
            <a:r>
              <a:rPr lang="en-US" altLang="zh-CN" dirty="0">
                <a:latin typeface="Calibri" charset="0"/>
                <a:ea typeface="宋体" charset="0"/>
              </a:rPr>
              <a:t>C,D,A,E</a:t>
            </a:r>
          </a:p>
          <a:p>
            <a:r>
              <a:rPr lang="en-US" altLang="zh-CN" dirty="0">
                <a:latin typeface="Calibri" charset="0"/>
                <a:ea typeface="宋体" charset="0"/>
              </a:rPr>
              <a:t>C,A,D,E</a:t>
            </a:r>
          </a:p>
          <a:p>
            <a:endParaRPr lang="en-US" altLang="zh-CN" dirty="0">
              <a:latin typeface="Calibri" charset="0"/>
              <a:ea typeface="宋体" charset="0"/>
            </a:endParaRPr>
          </a:p>
          <a:p>
            <a:r>
              <a:rPr lang="en-US" altLang="zh-CN" dirty="0">
                <a:latin typeface="Calibri" charset="0"/>
                <a:ea typeface="宋体" charset="0"/>
              </a:rPr>
              <a:t>Delete C</a:t>
            </a:r>
          </a:p>
          <a:p>
            <a:endParaRPr lang="en-US" altLang="zh-CN" dirty="0">
              <a:latin typeface="Calibri" charset="0"/>
              <a:ea typeface="宋体" charset="0"/>
            </a:endParaRPr>
          </a:p>
          <a:p>
            <a:r>
              <a:rPr lang="en-US" altLang="zh-CN" dirty="0">
                <a:latin typeface="Calibri" charset="0"/>
                <a:ea typeface="宋体" charset="0"/>
              </a:rPr>
              <a:t>A,D,E</a:t>
            </a:r>
          </a:p>
          <a:p>
            <a:r>
              <a:rPr lang="en-US" altLang="zh-CN" dirty="0">
                <a:latin typeface="Calibri" charset="0"/>
                <a:ea typeface="宋体" charset="0"/>
              </a:rPr>
              <a:t>D,A,E,</a:t>
            </a:r>
          </a:p>
          <a:p>
            <a:r>
              <a:rPr lang="en-US" altLang="zh-CN" dirty="0">
                <a:latin typeface="Calibri" charset="0"/>
                <a:ea typeface="宋体" charset="0"/>
              </a:rPr>
              <a:t>A,D,E</a:t>
            </a:r>
          </a:p>
          <a:p>
            <a:endParaRPr lang="en-US" altLang="zh-CN" dirty="0">
              <a:latin typeface="Calibri" charset="0"/>
              <a:ea typeface="宋体" charset="0"/>
            </a:endParaRPr>
          </a:p>
          <a:p>
            <a:r>
              <a:rPr lang="en-US" altLang="zh-CN" dirty="0">
                <a:latin typeface="Calibri" charset="0"/>
                <a:ea typeface="宋体" charset="0"/>
              </a:rPr>
              <a:t>D,E</a:t>
            </a:r>
          </a:p>
          <a:p>
            <a:r>
              <a:rPr lang="en-US" altLang="zh-CN" dirty="0">
                <a:latin typeface="Calibri" charset="0"/>
                <a:ea typeface="宋体" charset="0"/>
              </a:rPr>
              <a:t>D,E</a:t>
            </a:r>
          </a:p>
          <a:p>
            <a:r>
              <a:rPr lang="en-US" altLang="zh-CN" dirty="0">
                <a:latin typeface="Calibri" charset="0"/>
                <a:ea typeface="宋体" charset="0"/>
              </a:rPr>
              <a:t>D,E</a:t>
            </a:r>
            <a:endParaRPr lang="zh-CN" altLang="en-US" dirty="0">
              <a:latin typeface="Calibri" charset="0"/>
              <a:ea typeface="宋体" charset="0"/>
            </a:endParaRPr>
          </a:p>
        </p:txBody>
      </p:sp>
      <p:sp>
        <p:nvSpPr>
          <p:cNvPr id="52227"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ED1CCECF-C369-BA4B-BACE-9DBBD94C3134}" type="slidenum">
              <a:rPr lang="zh-CN" altLang="en-US" sz="1200"/>
              <a:pPr/>
              <a:t>36</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0418"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kumimoji="0" lang="en-US" altLang="zh-CN">
              <a:latin typeface="Calibri" charset="0"/>
              <a:ea typeface="宋体"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8610"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latin typeface="Calibri" charset="0"/>
              <a:ea typeface="宋体" charset="0"/>
            </a:endParaRPr>
          </a:p>
          <a:p>
            <a:r>
              <a:rPr lang="zh-CN" altLang="en-US">
                <a:latin typeface="Calibri" charset="0"/>
                <a:ea typeface="宋体" charset="0"/>
              </a:rPr>
              <a:t>其实，直觉也是这样：即，尽管我的信号是</a:t>
            </a:r>
            <a:r>
              <a:rPr lang="en-US" altLang="zh-CN">
                <a:latin typeface="Calibri" charset="0"/>
                <a:ea typeface="宋体" charset="0"/>
              </a:rPr>
              <a:t>I</a:t>
            </a:r>
            <a:r>
              <a:rPr lang="zh-CN" altLang="en-US">
                <a:latin typeface="Calibri" charset="0"/>
                <a:ea typeface="宋体" charset="0"/>
              </a:rPr>
              <a:t>，但若大家都是</a:t>
            </a:r>
            <a:r>
              <a:rPr lang="en-US" altLang="zh-CN">
                <a:latin typeface="Calibri" charset="0"/>
                <a:ea typeface="宋体" charset="0"/>
              </a:rPr>
              <a:t>G</a:t>
            </a:r>
            <a:r>
              <a:rPr lang="zh-CN" altLang="en-US">
                <a:latin typeface="Calibri" charset="0"/>
                <a:ea typeface="宋体" charset="0"/>
              </a:rPr>
              <a:t>，很可能我的信号是“碰巧了”，陪审员越多，这种感觉会越强。</a:t>
            </a:r>
          </a:p>
        </p:txBody>
      </p:sp>
      <p:sp>
        <p:nvSpPr>
          <p:cNvPr id="68611" name="幻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D86D4606-0970-0547-ACC4-FB32E000D917}" type="slidenum">
              <a:rPr lang="zh-CN" altLang="en-US" sz="1200"/>
              <a:pPr/>
              <a:t>45</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839692"/>
            <a:ext cx="7772400" cy="1959428"/>
          </a:xfrm>
        </p:spPr>
        <p:txBody>
          <a:bodyPr/>
          <a:lstStyle>
            <a:lvl1pPr>
              <a:defRPr>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371600" y="5180002"/>
            <a:ext cx="6400800" cy="2336079"/>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48F0D4D1-92F5-AF48-ABA0-738D50710F0F}" type="datetimeFigureOut">
              <a:rPr lang="zh-CN" altLang="en-US">
                <a:ea typeface="宋体"/>
              </a:rPr>
              <a:pPr>
                <a:defRPr/>
              </a:pPr>
              <a:t>2021/6/13</a:t>
            </a:fld>
            <a:endParaRPr lang="zh-CN" altLang="en-US">
              <a:ea typeface="宋体"/>
            </a:endParaRPr>
          </a:p>
        </p:txBody>
      </p:sp>
      <p:sp>
        <p:nvSpPr>
          <p:cNvPr id="5" name="页脚占位符 4"/>
          <p:cNvSpPr>
            <a:spLocks noGrp="1"/>
          </p:cNvSpPr>
          <p:nvPr>
            <p:ph type="ftr" sz="quarter" idx="11"/>
          </p:nvPr>
        </p:nvSpPr>
        <p:spPr/>
        <p:txBody>
          <a:bodyPr/>
          <a:lstStyle>
            <a:lvl1pPr>
              <a:defRPr/>
            </a:lvl1pPr>
          </a:lstStyle>
          <a:p>
            <a:endParaRPr lang="zh-CN" altLang="en-US">
              <a:ea typeface="宋体"/>
            </a:endParaRPr>
          </a:p>
        </p:txBody>
      </p:sp>
      <p:sp>
        <p:nvSpPr>
          <p:cNvPr id="6" name="灯片编号占位符 5"/>
          <p:cNvSpPr>
            <a:spLocks noGrp="1"/>
          </p:cNvSpPr>
          <p:nvPr>
            <p:ph type="sldNum" sz="quarter" idx="12"/>
          </p:nvPr>
        </p:nvSpPr>
        <p:spPr/>
        <p:txBody>
          <a:bodyPr/>
          <a:lstStyle>
            <a:lvl1pPr>
              <a:defRPr/>
            </a:lvl1pPr>
          </a:lstStyle>
          <a:p>
            <a:pPr>
              <a:defRPr/>
            </a:pPr>
            <a:fld id="{1527748E-4A55-C64B-A2D1-D49AFA88419F}" type="slidenum">
              <a:rPr lang="zh-CN" altLang="en-US">
                <a:ea typeface="宋体"/>
              </a:rPr>
              <a:pPr>
                <a:defRPr/>
              </a:pPr>
              <a:t>‹#›</a:t>
            </a:fld>
            <a:endParaRPr lang="zh-CN" altLang="en-US">
              <a:ea typeface="宋体"/>
            </a:endParaRPr>
          </a:p>
        </p:txBody>
      </p:sp>
    </p:spTree>
    <p:extLst>
      <p:ext uri="{BB962C8B-B14F-4D97-AF65-F5344CB8AC3E}">
        <p14:creationId xmlns:p14="http://schemas.microsoft.com/office/powerpoint/2010/main" val="311834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74217CD-D0B7-DD44-93C5-523708FE7C42}" type="datetimeFigureOut">
              <a:rPr lang="zh-CN" altLang="en-US">
                <a:ea typeface="宋体"/>
              </a:rPr>
              <a:pPr>
                <a:defRPr/>
              </a:pPr>
              <a:t>2021/6/13</a:t>
            </a:fld>
            <a:endParaRPr lang="zh-CN" altLang="en-US">
              <a:ea typeface="宋体"/>
            </a:endParaRPr>
          </a:p>
        </p:txBody>
      </p:sp>
      <p:sp>
        <p:nvSpPr>
          <p:cNvPr id="5" name="页脚占位符 4"/>
          <p:cNvSpPr>
            <a:spLocks noGrp="1"/>
          </p:cNvSpPr>
          <p:nvPr>
            <p:ph type="ftr" sz="quarter" idx="11"/>
          </p:nvPr>
        </p:nvSpPr>
        <p:spPr/>
        <p:txBody>
          <a:bodyPr/>
          <a:lstStyle>
            <a:lvl1pPr>
              <a:defRPr/>
            </a:lvl1pPr>
          </a:lstStyle>
          <a:p>
            <a:endParaRPr lang="zh-CN" altLang="en-US">
              <a:ea typeface="宋体"/>
            </a:endParaRPr>
          </a:p>
        </p:txBody>
      </p:sp>
      <p:sp>
        <p:nvSpPr>
          <p:cNvPr id="6" name="灯片编号占位符 5"/>
          <p:cNvSpPr>
            <a:spLocks noGrp="1"/>
          </p:cNvSpPr>
          <p:nvPr>
            <p:ph type="sldNum" sz="quarter" idx="12"/>
          </p:nvPr>
        </p:nvSpPr>
        <p:spPr/>
        <p:txBody>
          <a:bodyPr/>
          <a:lstStyle>
            <a:lvl1pPr>
              <a:defRPr/>
            </a:lvl1pPr>
          </a:lstStyle>
          <a:p>
            <a:pPr>
              <a:defRPr/>
            </a:pPr>
            <a:fld id="{1F598D89-DF15-B843-836B-BF587F6AED3E}" type="slidenum">
              <a:rPr lang="zh-CN" altLang="en-US">
                <a:ea typeface="宋体"/>
              </a:rPr>
              <a:pPr>
                <a:defRPr/>
              </a:pPr>
              <a:t>‹#›</a:t>
            </a:fld>
            <a:endParaRPr lang="zh-CN" altLang="en-US">
              <a:ea typeface="宋体"/>
            </a:endParaRPr>
          </a:p>
        </p:txBody>
      </p:sp>
    </p:spTree>
    <p:extLst>
      <p:ext uri="{BB962C8B-B14F-4D97-AF65-F5344CB8AC3E}">
        <p14:creationId xmlns:p14="http://schemas.microsoft.com/office/powerpoint/2010/main" val="4191223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66074"/>
            <a:ext cx="2057400" cy="7799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66074"/>
            <a:ext cx="6019800" cy="77996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79B2F21-EA40-904C-B50F-34711CD256C7}" type="datetimeFigureOut">
              <a:rPr lang="zh-CN" altLang="en-US">
                <a:ea typeface="宋体"/>
              </a:rPr>
              <a:pPr>
                <a:defRPr/>
              </a:pPr>
              <a:t>2021/6/13</a:t>
            </a:fld>
            <a:endParaRPr lang="zh-CN" altLang="en-US">
              <a:ea typeface="宋体"/>
            </a:endParaRPr>
          </a:p>
        </p:txBody>
      </p:sp>
      <p:sp>
        <p:nvSpPr>
          <p:cNvPr id="5" name="页脚占位符 4"/>
          <p:cNvSpPr>
            <a:spLocks noGrp="1"/>
          </p:cNvSpPr>
          <p:nvPr>
            <p:ph type="ftr" sz="quarter" idx="11"/>
          </p:nvPr>
        </p:nvSpPr>
        <p:spPr/>
        <p:txBody>
          <a:bodyPr/>
          <a:lstStyle>
            <a:lvl1pPr>
              <a:defRPr/>
            </a:lvl1pPr>
          </a:lstStyle>
          <a:p>
            <a:endParaRPr lang="zh-CN" altLang="en-US">
              <a:ea typeface="宋体"/>
            </a:endParaRPr>
          </a:p>
        </p:txBody>
      </p:sp>
      <p:sp>
        <p:nvSpPr>
          <p:cNvPr id="6" name="灯片编号占位符 5"/>
          <p:cNvSpPr>
            <a:spLocks noGrp="1"/>
          </p:cNvSpPr>
          <p:nvPr>
            <p:ph type="sldNum" sz="quarter" idx="12"/>
          </p:nvPr>
        </p:nvSpPr>
        <p:spPr/>
        <p:txBody>
          <a:bodyPr/>
          <a:lstStyle>
            <a:lvl1pPr>
              <a:defRPr/>
            </a:lvl1pPr>
          </a:lstStyle>
          <a:p>
            <a:pPr>
              <a:defRPr/>
            </a:pPr>
            <a:fld id="{072E37E2-CF11-6440-8CD0-AEB49C47F40D}" type="slidenum">
              <a:rPr lang="zh-CN" altLang="en-US">
                <a:ea typeface="宋体"/>
              </a:rPr>
              <a:pPr>
                <a:defRPr/>
              </a:pPr>
              <a:t>‹#›</a:t>
            </a:fld>
            <a:endParaRPr lang="zh-CN" altLang="en-US">
              <a:ea typeface="宋体"/>
            </a:endParaRPr>
          </a:p>
        </p:txBody>
      </p:sp>
    </p:spTree>
    <p:extLst>
      <p:ext uri="{BB962C8B-B14F-4D97-AF65-F5344CB8AC3E}">
        <p14:creationId xmlns:p14="http://schemas.microsoft.com/office/powerpoint/2010/main" val="1425404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4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0" y="1417730"/>
            <a:ext cx="8229600" cy="4526153"/>
          </a:xfrm>
        </p:spPr>
        <p:txBody>
          <a:bodyPr/>
          <a:lstStyle>
            <a:lvl1pPr>
              <a:defRPr>
                <a:solidFill>
                  <a:srgbClr val="FFFFFF"/>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9488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5874057"/>
            <a:ext cx="7772400" cy="1815539"/>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3874423"/>
            <a:ext cx="7772400" cy="19996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49B8180-9417-464C-A386-7C2F80A08462}" type="datetimeFigureOut">
              <a:rPr lang="zh-CN" altLang="en-US">
                <a:ea typeface="宋体"/>
              </a:rPr>
              <a:pPr>
                <a:defRPr/>
              </a:pPr>
              <a:t>2021/6/13</a:t>
            </a:fld>
            <a:endParaRPr lang="zh-CN" altLang="en-US">
              <a:ea typeface="宋体"/>
            </a:endParaRPr>
          </a:p>
        </p:txBody>
      </p:sp>
      <p:sp>
        <p:nvSpPr>
          <p:cNvPr id="5" name="页脚占位符 4"/>
          <p:cNvSpPr>
            <a:spLocks noGrp="1"/>
          </p:cNvSpPr>
          <p:nvPr>
            <p:ph type="ftr" sz="quarter" idx="11"/>
          </p:nvPr>
        </p:nvSpPr>
        <p:spPr/>
        <p:txBody>
          <a:bodyPr/>
          <a:lstStyle>
            <a:lvl1pPr>
              <a:defRPr/>
            </a:lvl1pPr>
          </a:lstStyle>
          <a:p>
            <a:endParaRPr lang="zh-CN" altLang="en-US">
              <a:ea typeface="宋体"/>
            </a:endParaRPr>
          </a:p>
        </p:txBody>
      </p:sp>
      <p:sp>
        <p:nvSpPr>
          <p:cNvPr id="6" name="灯片编号占位符 5"/>
          <p:cNvSpPr>
            <a:spLocks noGrp="1"/>
          </p:cNvSpPr>
          <p:nvPr>
            <p:ph type="sldNum" sz="quarter" idx="12"/>
          </p:nvPr>
        </p:nvSpPr>
        <p:spPr/>
        <p:txBody>
          <a:bodyPr/>
          <a:lstStyle>
            <a:lvl1pPr>
              <a:defRPr/>
            </a:lvl1pPr>
          </a:lstStyle>
          <a:p>
            <a:pPr>
              <a:defRPr/>
            </a:pPr>
            <a:fld id="{2BA2E038-9F38-8F41-A850-6AD28C481276}" type="slidenum">
              <a:rPr lang="zh-CN" altLang="en-US">
                <a:ea typeface="宋体"/>
              </a:rPr>
              <a:pPr>
                <a:defRPr/>
              </a:pPr>
              <a:t>‹#›</a:t>
            </a:fld>
            <a:endParaRPr lang="zh-CN" altLang="en-US">
              <a:ea typeface="宋体"/>
            </a:endParaRPr>
          </a:p>
        </p:txBody>
      </p:sp>
    </p:spTree>
    <p:extLst>
      <p:ext uri="{BB962C8B-B14F-4D97-AF65-F5344CB8AC3E}">
        <p14:creationId xmlns:p14="http://schemas.microsoft.com/office/powerpoint/2010/main" val="427934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2132945"/>
            <a:ext cx="4038600" cy="60327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2132945"/>
            <a:ext cx="4038600" cy="60327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C7ABAB4-C278-C344-A8AF-DF61A20E8B7F}" type="datetimeFigureOut">
              <a:rPr lang="zh-CN" altLang="en-US">
                <a:ea typeface="宋体"/>
              </a:rPr>
              <a:pPr>
                <a:defRPr/>
              </a:pPr>
              <a:t>2021/6/13</a:t>
            </a:fld>
            <a:endParaRPr lang="zh-CN" altLang="en-US">
              <a:ea typeface="宋体"/>
            </a:endParaRPr>
          </a:p>
        </p:txBody>
      </p:sp>
      <p:sp>
        <p:nvSpPr>
          <p:cNvPr id="6" name="页脚占位符 4"/>
          <p:cNvSpPr>
            <a:spLocks noGrp="1"/>
          </p:cNvSpPr>
          <p:nvPr>
            <p:ph type="ftr" sz="quarter" idx="11"/>
          </p:nvPr>
        </p:nvSpPr>
        <p:spPr/>
        <p:txBody>
          <a:bodyPr/>
          <a:lstStyle>
            <a:lvl1pPr>
              <a:defRPr/>
            </a:lvl1pPr>
          </a:lstStyle>
          <a:p>
            <a:endParaRPr lang="zh-CN" altLang="en-US">
              <a:ea typeface="宋体"/>
            </a:endParaRPr>
          </a:p>
        </p:txBody>
      </p:sp>
      <p:sp>
        <p:nvSpPr>
          <p:cNvPr id="7" name="灯片编号占位符 5"/>
          <p:cNvSpPr>
            <a:spLocks noGrp="1"/>
          </p:cNvSpPr>
          <p:nvPr>
            <p:ph type="sldNum" sz="quarter" idx="12"/>
          </p:nvPr>
        </p:nvSpPr>
        <p:spPr/>
        <p:txBody>
          <a:bodyPr/>
          <a:lstStyle>
            <a:lvl1pPr>
              <a:defRPr/>
            </a:lvl1pPr>
          </a:lstStyle>
          <a:p>
            <a:pPr>
              <a:defRPr/>
            </a:pPr>
            <a:fld id="{8309151F-004F-9D49-8832-1D353000860A}" type="slidenum">
              <a:rPr lang="zh-CN" altLang="en-US">
                <a:ea typeface="宋体"/>
              </a:rPr>
              <a:pPr>
                <a:defRPr/>
              </a:pPr>
              <a:t>‹#›</a:t>
            </a:fld>
            <a:endParaRPr lang="zh-CN" altLang="en-US">
              <a:ea typeface="宋体"/>
            </a:endParaRPr>
          </a:p>
        </p:txBody>
      </p:sp>
    </p:spTree>
    <p:extLst>
      <p:ext uri="{BB962C8B-B14F-4D97-AF65-F5344CB8AC3E}">
        <p14:creationId xmlns:p14="http://schemas.microsoft.com/office/powerpoint/2010/main" val="167015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2046185"/>
            <a:ext cx="4040188" cy="85275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898938"/>
            <a:ext cx="4040188" cy="52667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0" y="2046185"/>
            <a:ext cx="4041775" cy="85275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0" y="2898938"/>
            <a:ext cx="4041775" cy="52667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3301887-96DB-A64E-A066-506431E2E561}" type="datetimeFigureOut">
              <a:rPr lang="zh-CN" altLang="en-US">
                <a:ea typeface="宋体"/>
              </a:rPr>
              <a:pPr>
                <a:defRPr/>
              </a:pPr>
              <a:t>2021/6/13</a:t>
            </a:fld>
            <a:endParaRPr lang="zh-CN" altLang="en-US">
              <a:ea typeface="宋体"/>
            </a:endParaRPr>
          </a:p>
        </p:txBody>
      </p:sp>
      <p:sp>
        <p:nvSpPr>
          <p:cNvPr id="8" name="页脚占位符 4"/>
          <p:cNvSpPr>
            <a:spLocks noGrp="1"/>
          </p:cNvSpPr>
          <p:nvPr>
            <p:ph type="ftr" sz="quarter" idx="11"/>
          </p:nvPr>
        </p:nvSpPr>
        <p:spPr/>
        <p:txBody>
          <a:bodyPr/>
          <a:lstStyle>
            <a:lvl1pPr>
              <a:defRPr/>
            </a:lvl1pPr>
          </a:lstStyle>
          <a:p>
            <a:endParaRPr lang="zh-CN" altLang="en-US">
              <a:ea typeface="宋体"/>
            </a:endParaRPr>
          </a:p>
        </p:txBody>
      </p:sp>
      <p:sp>
        <p:nvSpPr>
          <p:cNvPr id="9" name="灯片编号占位符 5"/>
          <p:cNvSpPr>
            <a:spLocks noGrp="1"/>
          </p:cNvSpPr>
          <p:nvPr>
            <p:ph type="sldNum" sz="quarter" idx="12"/>
          </p:nvPr>
        </p:nvSpPr>
        <p:spPr/>
        <p:txBody>
          <a:bodyPr/>
          <a:lstStyle>
            <a:lvl1pPr>
              <a:defRPr/>
            </a:lvl1pPr>
          </a:lstStyle>
          <a:p>
            <a:pPr>
              <a:defRPr/>
            </a:pPr>
            <a:fld id="{9129E725-AD2A-4540-A96B-DA98C023E983}" type="slidenum">
              <a:rPr lang="zh-CN" altLang="en-US">
                <a:ea typeface="宋体"/>
              </a:rPr>
              <a:pPr>
                <a:defRPr/>
              </a:pPr>
              <a:t>‹#›</a:t>
            </a:fld>
            <a:endParaRPr lang="zh-CN" altLang="en-US">
              <a:ea typeface="宋体"/>
            </a:endParaRPr>
          </a:p>
        </p:txBody>
      </p:sp>
    </p:spTree>
    <p:extLst>
      <p:ext uri="{BB962C8B-B14F-4D97-AF65-F5344CB8AC3E}">
        <p14:creationId xmlns:p14="http://schemas.microsoft.com/office/powerpoint/2010/main" val="2164344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7DAEE6C6-E96D-BE41-8DC6-9DAE05C0F800}" type="datetimeFigureOut">
              <a:rPr lang="zh-CN" altLang="en-US">
                <a:ea typeface="宋体"/>
              </a:rPr>
              <a:pPr>
                <a:defRPr/>
              </a:pPr>
              <a:t>2021/6/13</a:t>
            </a:fld>
            <a:endParaRPr lang="zh-CN" altLang="en-US">
              <a:ea typeface="宋体"/>
            </a:endParaRPr>
          </a:p>
        </p:txBody>
      </p:sp>
      <p:sp>
        <p:nvSpPr>
          <p:cNvPr id="4" name="页脚占位符 4"/>
          <p:cNvSpPr>
            <a:spLocks noGrp="1"/>
          </p:cNvSpPr>
          <p:nvPr>
            <p:ph type="ftr" sz="quarter" idx="11"/>
          </p:nvPr>
        </p:nvSpPr>
        <p:spPr/>
        <p:txBody>
          <a:bodyPr/>
          <a:lstStyle>
            <a:lvl1pPr>
              <a:defRPr/>
            </a:lvl1pPr>
          </a:lstStyle>
          <a:p>
            <a:endParaRPr lang="zh-CN" altLang="en-US">
              <a:ea typeface="宋体"/>
            </a:endParaRPr>
          </a:p>
        </p:txBody>
      </p:sp>
      <p:sp>
        <p:nvSpPr>
          <p:cNvPr id="5" name="灯片编号占位符 5"/>
          <p:cNvSpPr>
            <a:spLocks noGrp="1"/>
          </p:cNvSpPr>
          <p:nvPr>
            <p:ph type="sldNum" sz="quarter" idx="12"/>
          </p:nvPr>
        </p:nvSpPr>
        <p:spPr/>
        <p:txBody>
          <a:bodyPr/>
          <a:lstStyle>
            <a:lvl1pPr>
              <a:defRPr/>
            </a:lvl1pPr>
          </a:lstStyle>
          <a:p>
            <a:pPr>
              <a:defRPr/>
            </a:pPr>
            <a:fld id="{D8911844-34CE-D949-AF8E-3547899FDEB6}" type="slidenum">
              <a:rPr lang="zh-CN" altLang="en-US">
                <a:ea typeface="宋体"/>
              </a:rPr>
              <a:pPr>
                <a:defRPr/>
              </a:pPr>
              <a:t>‹#›</a:t>
            </a:fld>
            <a:endParaRPr lang="zh-CN" altLang="en-US">
              <a:ea typeface="宋体"/>
            </a:endParaRPr>
          </a:p>
        </p:txBody>
      </p:sp>
    </p:spTree>
    <p:extLst>
      <p:ext uri="{BB962C8B-B14F-4D97-AF65-F5344CB8AC3E}">
        <p14:creationId xmlns:p14="http://schemas.microsoft.com/office/powerpoint/2010/main" val="136667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A762CA5-6858-8944-8D23-6953596C22E7}" type="datetimeFigureOut">
              <a:rPr lang="zh-CN" altLang="en-US">
                <a:ea typeface="宋体"/>
              </a:rPr>
              <a:pPr>
                <a:defRPr/>
              </a:pPr>
              <a:t>2021/6/13</a:t>
            </a:fld>
            <a:endParaRPr lang="zh-CN" altLang="en-US">
              <a:ea typeface="宋体"/>
            </a:endParaRPr>
          </a:p>
        </p:txBody>
      </p:sp>
      <p:sp>
        <p:nvSpPr>
          <p:cNvPr id="3" name="页脚占位符 4"/>
          <p:cNvSpPr>
            <a:spLocks noGrp="1"/>
          </p:cNvSpPr>
          <p:nvPr>
            <p:ph type="ftr" sz="quarter" idx="11"/>
          </p:nvPr>
        </p:nvSpPr>
        <p:spPr/>
        <p:txBody>
          <a:bodyPr/>
          <a:lstStyle>
            <a:lvl1pPr>
              <a:defRPr/>
            </a:lvl1pPr>
          </a:lstStyle>
          <a:p>
            <a:endParaRPr lang="zh-CN" altLang="en-US">
              <a:ea typeface="宋体"/>
            </a:endParaRPr>
          </a:p>
        </p:txBody>
      </p:sp>
      <p:sp>
        <p:nvSpPr>
          <p:cNvPr id="4" name="灯片编号占位符 5"/>
          <p:cNvSpPr>
            <a:spLocks noGrp="1"/>
          </p:cNvSpPr>
          <p:nvPr>
            <p:ph type="sldNum" sz="quarter" idx="12"/>
          </p:nvPr>
        </p:nvSpPr>
        <p:spPr/>
        <p:txBody>
          <a:bodyPr/>
          <a:lstStyle>
            <a:lvl1pPr>
              <a:defRPr/>
            </a:lvl1pPr>
          </a:lstStyle>
          <a:p>
            <a:pPr>
              <a:defRPr/>
            </a:pPr>
            <a:fld id="{1EF6E1F8-B0F5-B14E-868D-39C035F54A5A}" type="slidenum">
              <a:rPr lang="zh-CN" altLang="en-US">
                <a:ea typeface="宋体"/>
              </a:rPr>
              <a:pPr>
                <a:defRPr/>
              </a:pPr>
              <a:t>‹#›</a:t>
            </a:fld>
            <a:endParaRPr lang="zh-CN" altLang="en-US">
              <a:ea typeface="宋体"/>
            </a:endParaRPr>
          </a:p>
        </p:txBody>
      </p:sp>
    </p:spTree>
    <p:extLst>
      <p:ext uri="{BB962C8B-B14F-4D97-AF65-F5344CB8AC3E}">
        <p14:creationId xmlns:p14="http://schemas.microsoft.com/office/powerpoint/2010/main" val="241595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363954"/>
            <a:ext cx="3008313" cy="154892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363956"/>
            <a:ext cx="5111750" cy="780174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5" y="1912878"/>
            <a:ext cx="3008313" cy="62528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7C453FB-998D-0248-B78C-3494D0144523}" type="datetimeFigureOut">
              <a:rPr lang="zh-CN" altLang="en-US">
                <a:ea typeface="宋体"/>
              </a:rPr>
              <a:pPr>
                <a:defRPr/>
              </a:pPr>
              <a:t>2021/6/13</a:t>
            </a:fld>
            <a:endParaRPr lang="zh-CN" altLang="en-US">
              <a:ea typeface="宋体"/>
            </a:endParaRPr>
          </a:p>
        </p:txBody>
      </p:sp>
      <p:sp>
        <p:nvSpPr>
          <p:cNvPr id="6" name="页脚占位符 4"/>
          <p:cNvSpPr>
            <a:spLocks noGrp="1"/>
          </p:cNvSpPr>
          <p:nvPr>
            <p:ph type="ftr" sz="quarter" idx="11"/>
          </p:nvPr>
        </p:nvSpPr>
        <p:spPr/>
        <p:txBody>
          <a:bodyPr/>
          <a:lstStyle>
            <a:lvl1pPr>
              <a:defRPr/>
            </a:lvl1pPr>
          </a:lstStyle>
          <a:p>
            <a:endParaRPr lang="zh-CN" altLang="en-US">
              <a:ea typeface="宋体"/>
            </a:endParaRPr>
          </a:p>
        </p:txBody>
      </p:sp>
      <p:sp>
        <p:nvSpPr>
          <p:cNvPr id="7" name="灯片编号占位符 5"/>
          <p:cNvSpPr>
            <a:spLocks noGrp="1"/>
          </p:cNvSpPr>
          <p:nvPr>
            <p:ph type="sldNum" sz="quarter" idx="12"/>
          </p:nvPr>
        </p:nvSpPr>
        <p:spPr/>
        <p:txBody>
          <a:bodyPr/>
          <a:lstStyle>
            <a:lvl1pPr>
              <a:defRPr/>
            </a:lvl1pPr>
          </a:lstStyle>
          <a:p>
            <a:pPr>
              <a:defRPr/>
            </a:pPr>
            <a:fld id="{EF93F7ED-E9BA-CA47-8764-E4854A68EDCB}" type="slidenum">
              <a:rPr lang="zh-CN" altLang="en-US">
                <a:ea typeface="宋体"/>
              </a:rPr>
              <a:pPr>
                <a:defRPr/>
              </a:pPr>
              <a:t>‹#›</a:t>
            </a:fld>
            <a:endParaRPr lang="zh-CN" altLang="en-US">
              <a:ea typeface="宋体"/>
            </a:endParaRPr>
          </a:p>
        </p:txBody>
      </p:sp>
    </p:spTree>
    <p:extLst>
      <p:ext uri="{BB962C8B-B14F-4D97-AF65-F5344CB8AC3E}">
        <p14:creationId xmlns:p14="http://schemas.microsoft.com/office/powerpoint/2010/main" val="3273859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6398826"/>
            <a:ext cx="5486400" cy="755417"/>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816781"/>
            <a:ext cx="5486400" cy="5484707"/>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7154242"/>
            <a:ext cx="5486400" cy="1072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C3E3AC6-963F-134E-9E19-316BE72F8A0A}" type="datetimeFigureOut">
              <a:rPr lang="zh-CN" altLang="en-US">
                <a:ea typeface="宋体"/>
              </a:rPr>
              <a:pPr>
                <a:defRPr/>
              </a:pPr>
              <a:t>2021/6/13</a:t>
            </a:fld>
            <a:endParaRPr lang="zh-CN" altLang="en-US">
              <a:ea typeface="宋体"/>
            </a:endParaRPr>
          </a:p>
        </p:txBody>
      </p:sp>
      <p:sp>
        <p:nvSpPr>
          <p:cNvPr id="6" name="页脚占位符 4"/>
          <p:cNvSpPr>
            <a:spLocks noGrp="1"/>
          </p:cNvSpPr>
          <p:nvPr>
            <p:ph type="ftr" sz="quarter" idx="11"/>
          </p:nvPr>
        </p:nvSpPr>
        <p:spPr/>
        <p:txBody>
          <a:bodyPr/>
          <a:lstStyle>
            <a:lvl1pPr>
              <a:defRPr/>
            </a:lvl1pPr>
          </a:lstStyle>
          <a:p>
            <a:endParaRPr lang="zh-CN" altLang="en-US">
              <a:ea typeface="宋体"/>
            </a:endParaRPr>
          </a:p>
        </p:txBody>
      </p:sp>
      <p:sp>
        <p:nvSpPr>
          <p:cNvPr id="7" name="灯片编号占位符 5"/>
          <p:cNvSpPr>
            <a:spLocks noGrp="1"/>
          </p:cNvSpPr>
          <p:nvPr>
            <p:ph type="sldNum" sz="quarter" idx="12"/>
          </p:nvPr>
        </p:nvSpPr>
        <p:spPr/>
        <p:txBody>
          <a:bodyPr/>
          <a:lstStyle>
            <a:lvl1pPr>
              <a:defRPr/>
            </a:lvl1pPr>
          </a:lstStyle>
          <a:p>
            <a:pPr>
              <a:defRPr/>
            </a:pPr>
            <a:fld id="{0AD98315-F265-4640-AE23-B5FCEA7EDFCA}" type="slidenum">
              <a:rPr lang="zh-CN" altLang="en-US">
                <a:ea typeface="宋体"/>
              </a:rPr>
              <a:pPr>
                <a:defRPr/>
              </a:pPr>
              <a:t>‹#›</a:t>
            </a:fld>
            <a:endParaRPr lang="zh-CN" altLang="en-US">
              <a:ea typeface="宋体"/>
            </a:endParaRPr>
          </a:p>
        </p:txBody>
      </p:sp>
    </p:spTree>
    <p:extLst>
      <p:ext uri="{BB962C8B-B14F-4D97-AF65-F5344CB8AC3E}">
        <p14:creationId xmlns:p14="http://schemas.microsoft.com/office/powerpoint/2010/main" val="2235022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5082"/>
            <a:ext cx="8229600" cy="11426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457200" y="1599710"/>
            <a:ext cx="8229600" cy="4526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504"/>
            <a:ext cx="2133600" cy="363954"/>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pPr defTabSz="914400" fontAlgn="base">
              <a:spcBef>
                <a:spcPct val="0"/>
              </a:spcBef>
              <a:spcAft>
                <a:spcPct val="0"/>
              </a:spcAft>
              <a:defRPr/>
            </a:pPr>
            <a:fld id="{B4A34E02-6240-5548-AF1E-D35B2A099D5B}" type="datetimeFigureOut">
              <a:rPr lang="zh-CN" altLang="en-US">
                <a:ea typeface="宋体" charset="0"/>
                <a:cs typeface="宋体" charset="0"/>
              </a:rPr>
              <a:pPr defTabSz="914400" fontAlgn="base">
                <a:spcBef>
                  <a:spcPct val="0"/>
                </a:spcBef>
                <a:spcAft>
                  <a:spcPct val="0"/>
                </a:spcAft>
                <a:defRPr/>
              </a:pPr>
              <a:t>2021/6/13</a:t>
            </a:fld>
            <a:endParaRPr lang="zh-CN" altLang="en-US">
              <a:ea typeface="宋体" charset="0"/>
              <a:cs typeface="宋体" charset="0"/>
            </a:endParaRPr>
          </a:p>
        </p:txBody>
      </p:sp>
      <p:sp>
        <p:nvSpPr>
          <p:cNvPr id="5" name="页脚占位符 4"/>
          <p:cNvSpPr>
            <a:spLocks noGrp="1"/>
          </p:cNvSpPr>
          <p:nvPr>
            <p:ph type="ftr" sz="quarter" idx="3"/>
          </p:nvPr>
        </p:nvSpPr>
        <p:spPr>
          <a:xfrm>
            <a:off x="3124200" y="6356504"/>
            <a:ext cx="2895600" cy="363954"/>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defRPr>
            </a:lvl1pPr>
          </a:lstStyle>
          <a:p>
            <a:pPr defTabSz="914400" fontAlgn="base">
              <a:spcBef>
                <a:spcPct val="0"/>
              </a:spcBef>
              <a:spcAft>
                <a:spcPct val="0"/>
              </a:spcAft>
            </a:pPr>
            <a:endParaRPr lang="zh-CN" altLang="en-US">
              <a:ea typeface="宋体" charset="0"/>
              <a:cs typeface="宋体" charset="0"/>
            </a:endParaRPr>
          </a:p>
        </p:txBody>
      </p:sp>
      <p:sp>
        <p:nvSpPr>
          <p:cNvPr id="6" name="灯片编号占位符 5"/>
          <p:cNvSpPr>
            <a:spLocks noGrp="1"/>
          </p:cNvSpPr>
          <p:nvPr>
            <p:ph type="sldNum" sz="quarter" idx="4"/>
          </p:nvPr>
        </p:nvSpPr>
        <p:spPr>
          <a:xfrm>
            <a:off x="6553200" y="6356504"/>
            <a:ext cx="2133600" cy="363954"/>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defTabSz="914400" fontAlgn="base">
              <a:spcBef>
                <a:spcPct val="0"/>
              </a:spcBef>
              <a:spcAft>
                <a:spcPct val="0"/>
              </a:spcAft>
              <a:defRPr/>
            </a:pPr>
            <a:fld id="{E1207F9F-7BBE-3348-983F-CE4C4348284B}" type="slidenum">
              <a:rPr lang="zh-CN" altLang="en-US">
                <a:ea typeface="宋体" charset="0"/>
                <a:cs typeface="宋体" charset="0"/>
              </a:rPr>
              <a:pPr defTabSz="914400" fontAlgn="base">
                <a:spcBef>
                  <a:spcPct val="0"/>
                </a:spcBef>
                <a:spcAft>
                  <a:spcPct val="0"/>
                </a:spcAft>
                <a:defRPr/>
              </a:pPr>
              <a:t>‹#›</a:t>
            </a:fld>
            <a:endParaRPr lang="zh-CN" altLang="en-US">
              <a:ea typeface="宋体" charset="0"/>
              <a:cs typeface="宋体" charset="0"/>
            </a:endParaRPr>
          </a:p>
        </p:txBody>
      </p:sp>
    </p:spTree>
    <p:extLst>
      <p:ext uri="{BB962C8B-B14F-4D97-AF65-F5344CB8AC3E}">
        <p14:creationId xmlns:p14="http://schemas.microsoft.com/office/powerpoint/2010/main" val="30533032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kumimoji="1" sz="4000" kern="1200">
          <a:solidFill>
            <a:schemeClr val="bg1"/>
          </a:solidFill>
          <a:latin typeface="黑体"/>
          <a:ea typeface="黑体"/>
          <a:cs typeface="黑体"/>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rgbClr val="FFFFFF"/>
          </a:solidFill>
          <a:latin typeface="黑体"/>
          <a:ea typeface="黑体"/>
          <a:cs typeface="黑体"/>
        </a:defRPr>
      </a:lvl1pPr>
      <a:lvl2pPr marL="742950" indent="-285750" algn="l" rtl="0" eaLnBrk="0" fontAlgn="base" hangingPunct="0">
        <a:spcBef>
          <a:spcPct val="20000"/>
        </a:spcBef>
        <a:spcAft>
          <a:spcPct val="0"/>
        </a:spcAft>
        <a:buFont typeface="Arial" charset="0"/>
        <a:buChar char="–"/>
        <a:defRPr kumimoji="1" sz="2800" kern="1200">
          <a:solidFill>
            <a:srgbClr val="FFFFFF"/>
          </a:solidFill>
          <a:latin typeface="黑体"/>
          <a:ea typeface="黑体"/>
          <a:cs typeface="黑体"/>
        </a:defRPr>
      </a:lvl2pPr>
      <a:lvl3pPr marL="1143000" indent="-228600" algn="l" rtl="0" eaLnBrk="0" fontAlgn="base" hangingPunct="0">
        <a:spcBef>
          <a:spcPct val="20000"/>
        </a:spcBef>
        <a:spcAft>
          <a:spcPct val="0"/>
        </a:spcAft>
        <a:buFont typeface="Arial" charset="0"/>
        <a:buChar char="•"/>
        <a:defRPr kumimoji="1" sz="2400" kern="1200">
          <a:solidFill>
            <a:srgbClr val="FFFFFF"/>
          </a:solidFill>
          <a:latin typeface="黑体"/>
          <a:ea typeface="黑体"/>
          <a:cs typeface="黑体"/>
        </a:defRPr>
      </a:lvl3pPr>
      <a:lvl4pPr marL="1600200" indent="-228600" algn="l" rtl="0" eaLnBrk="0" fontAlgn="base" hangingPunct="0">
        <a:spcBef>
          <a:spcPct val="20000"/>
        </a:spcBef>
        <a:spcAft>
          <a:spcPct val="0"/>
        </a:spcAft>
        <a:buFont typeface="Arial" charset="0"/>
        <a:buChar char="–"/>
        <a:defRPr kumimoji="1" sz="2000" kern="1200">
          <a:solidFill>
            <a:srgbClr val="FFFFFF"/>
          </a:solidFill>
          <a:latin typeface="黑体"/>
          <a:ea typeface="黑体"/>
          <a:cs typeface="黑体"/>
        </a:defRPr>
      </a:lvl4pPr>
      <a:lvl5pPr marL="2057400" indent="-228600" algn="l" rtl="0" eaLnBrk="0" fontAlgn="base" hangingPunct="0">
        <a:spcBef>
          <a:spcPct val="20000"/>
        </a:spcBef>
        <a:spcAft>
          <a:spcPct val="0"/>
        </a:spcAft>
        <a:buFont typeface="Arial" charset="0"/>
        <a:buChar char="»"/>
        <a:defRPr kumimoji="1" sz="2000" kern="1200">
          <a:solidFill>
            <a:srgbClr val="FFFFFF"/>
          </a:solidFill>
          <a:latin typeface="黑体"/>
          <a:ea typeface="黑体"/>
          <a:cs typeface="黑体"/>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9.emf"/><Relationship Id="rId4"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oleObject" Target="../embeddings/oleObject13.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2.emf"/><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16.bin"/><Relationship Id="rId5" Type="http://schemas.openxmlformats.org/officeDocument/2006/relationships/image" Target="../media/image21.emf"/><Relationship Id="rId4" Type="http://schemas.openxmlformats.org/officeDocument/2006/relationships/oleObject" Target="../embeddings/oleObject15.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5.emf"/><Relationship Id="rId4" Type="http://schemas.openxmlformats.org/officeDocument/2006/relationships/oleObject" Target="../embeddings/oleObject5.bin"/><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676400" y="4267200"/>
            <a:ext cx="2133600" cy="1371600"/>
          </a:xfrm>
          <a:prstGeom prst="rect">
            <a:avLst/>
          </a:prstGeom>
          <a:solidFill>
            <a:srgbClr val="800000"/>
          </a:soli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eaLnBrk="1" hangingPunct="1">
              <a:defRPr/>
            </a:pPr>
            <a:r>
              <a:rPr lang="zh-CN" altLang="en-US" sz="3200" dirty="0">
                <a:solidFill>
                  <a:schemeClr val="bg1"/>
                </a:solidFill>
                <a:latin typeface="黑体" charset="0"/>
                <a:ea typeface="黑体" charset="0"/>
                <a:cs typeface="黑体" charset="0"/>
              </a:rPr>
              <a:t>表决</a:t>
            </a:r>
            <a:endParaRPr kumimoji="1" lang="en-US" altLang="zh-CN" sz="3200" dirty="0">
              <a:solidFill>
                <a:schemeClr val="bg1"/>
              </a:solidFill>
              <a:latin typeface="黑体" charset="0"/>
              <a:ea typeface="黑体" charset="0"/>
              <a:cs typeface="黑体" charset="0"/>
            </a:endParaRPr>
          </a:p>
        </p:txBody>
      </p:sp>
      <p:sp>
        <p:nvSpPr>
          <p:cNvPr id="5" name="矩形 4"/>
          <p:cNvSpPr>
            <a:spLocks noChangeArrowheads="1"/>
          </p:cNvSpPr>
          <p:nvPr/>
        </p:nvSpPr>
        <p:spPr bwMode="auto">
          <a:xfrm>
            <a:off x="4038600" y="4267200"/>
            <a:ext cx="3581400" cy="1371600"/>
          </a:xfrm>
          <a:prstGeom prst="rect">
            <a:avLst/>
          </a:prstGeom>
          <a:solidFill>
            <a:srgbClr val="008000"/>
          </a:soli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eaLnBrk="1" hangingPunct="1">
              <a:defRPr/>
            </a:pPr>
            <a:r>
              <a:rPr kumimoji="1" lang="zh-CN" altLang="en-US" sz="3200" dirty="0">
                <a:solidFill>
                  <a:srgbClr val="FFFFFF"/>
                </a:solidFill>
                <a:latin typeface="黑体" charset="0"/>
                <a:ea typeface="黑体" charset="0"/>
                <a:cs typeface="黑体" charset="0"/>
              </a:rPr>
              <a:t>模型、困惑、思路</a:t>
            </a:r>
          </a:p>
        </p:txBody>
      </p:sp>
      <p:sp>
        <p:nvSpPr>
          <p:cNvPr id="15364" name="标题 1"/>
          <p:cNvSpPr txBox="1">
            <a:spLocks/>
          </p:cNvSpPr>
          <p:nvPr/>
        </p:nvSpPr>
        <p:spPr bwMode="auto">
          <a:xfrm>
            <a:off x="533400" y="990600"/>
            <a:ext cx="8153400"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eaLnBrk="0" fontAlgn="base" hangingPunct="0">
              <a:spcBef>
                <a:spcPct val="0"/>
              </a:spcBef>
              <a:spcAft>
                <a:spcPct val="0"/>
              </a:spcAft>
              <a:defRPr kumimoji="1" sz="2400">
                <a:solidFill>
                  <a:schemeClr val="tx1"/>
                </a:solidFill>
                <a:latin typeface="Arial" charset="0"/>
                <a:ea typeface="宋体" charset="0"/>
              </a:defRPr>
            </a:lvl6pPr>
            <a:lvl7pPr marL="2971800" indent="-228600" eaLnBrk="0" fontAlgn="base" hangingPunct="0">
              <a:spcBef>
                <a:spcPct val="0"/>
              </a:spcBef>
              <a:spcAft>
                <a:spcPct val="0"/>
              </a:spcAft>
              <a:defRPr kumimoji="1" sz="2400">
                <a:solidFill>
                  <a:schemeClr val="tx1"/>
                </a:solidFill>
                <a:latin typeface="Arial" charset="0"/>
                <a:ea typeface="宋体" charset="0"/>
              </a:defRPr>
            </a:lvl7pPr>
            <a:lvl8pPr marL="3429000" indent="-228600" eaLnBrk="0" fontAlgn="base" hangingPunct="0">
              <a:spcBef>
                <a:spcPct val="0"/>
              </a:spcBef>
              <a:spcAft>
                <a:spcPct val="0"/>
              </a:spcAft>
              <a:defRPr kumimoji="1" sz="2400">
                <a:solidFill>
                  <a:schemeClr val="tx1"/>
                </a:solidFill>
                <a:latin typeface="Arial" charset="0"/>
                <a:ea typeface="宋体" charset="0"/>
              </a:defRPr>
            </a:lvl8pPr>
            <a:lvl9pPr marL="3886200" indent="-228600" eaLnBrk="0" fontAlgn="base" hangingPunct="0">
              <a:spcBef>
                <a:spcPct val="0"/>
              </a:spcBef>
              <a:spcAft>
                <a:spcPct val="0"/>
              </a:spcAft>
              <a:defRPr kumimoji="1" sz="2400">
                <a:solidFill>
                  <a:schemeClr val="tx1"/>
                </a:solidFill>
                <a:latin typeface="Arial" charset="0"/>
                <a:ea typeface="宋体" charset="0"/>
              </a:defRPr>
            </a:lvl9pPr>
          </a:lstStyle>
          <a:p>
            <a:pPr algn="ctr"/>
            <a:r>
              <a:rPr lang="zh-CN" altLang="en-US" sz="4400">
                <a:solidFill>
                  <a:schemeClr val="bg1"/>
                </a:solidFill>
                <a:latin typeface="黑体" charset="0"/>
                <a:ea typeface="黑体" charset="0"/>
                <a:cs typeface="黑体" charset="0"/>
              </a:rPr>
              <a:t>人群与网络</a:t>
            </a:r>
            <a:br>
              <a:rPr lang="en-US" altLang="zh-CN" sz="4400">
                <a:solidFill>
                  <a:schemeClr val="bg1"/>
                </a:solidFill>
                <a:latin typeface="黑体" charset="0"/>
                <a:ea typeface="黑体" charset="0"/>
                <a:cs typeface="黑体" charset="0"/>
              </a:rPr>
            </a:br>
            <a:r>
              <a:rPr lang="zh-CN" altLang="en-US" sz="4400">
                <a:solidFill>
                  <a:schemeClr val="bg1"/>
                </a:solidFill>
                <a:latin typeface="黑体" charset="0"/>
                <a:ea typeface="黑体" charset="0"/>
                <a:cs typeface="黑体" charset="0"/>
              </a:rPr>
              <a:t>社会网络中的计算思维方法</a:t>
            </a:r>
            <a:endParaRPr lang="zh-CN" altLang="en-US" sz="4400">
              <a:solidFill>
                <a:schemeClr val="bg1"/>
              </a:solidFill>
              <a:latin typeface="宋体" charset="0"/>
              <a:ea typeface="黑体" charset="0"/>
              <a:cs typeface="黑体" charset="0"/>
            </a:endParaRPr>
          </a:p>
        </p:txBody>
      </p:sp>
      <p:sp>
        <p:nvSpPr>
          <p:cNvPr id="4" name="副标题 3">
            <a:extLst>
              <a:ext uri="{FF2B5EF4-FFF2-40B4-BE49-F238E27FC236}">
                <a16:creationId xmlns:a16="http://schemas.microsoft.com/office/drawing/2014/main" id="{3925FCB4-2FD7-4AB4-A369-54E2F3FC64D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69417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r>
              <a:rPr lang="zh-CN" altLang="en-US">
                <a:latin typeface="黑体" charset="0"/>
                <a:ea typeface="黑体" charset="0"/>
                <a:cs typeface="黑体" charset="0"/>
              </a:rPr>
              <a:t>如果我们有三个候选项（续）</a:t>
            </a:r>
          </a:p>
        </p:txBody>
      </p:sp>
      <p:sp>
        <p:nvSpPr>
          <p:cNvPr id="3" name="内容占位符 2"/>
          <p:cNvSpPr>
            <a:spLocks noGrp="1"/>
          </p:cNvSpPr>
          <p:nvPr>
            <p:ph idx="1"/>
          </p:nvPr>
        </p:nvSpPr>
        <p:spPr>
          <a:xfrm>
            <a:off x="468313" y="5589588"/>
            <a:ext cx="8229600" cy="1079500"/>
          </a:xfrm>
        </p:spPr>
        <p:txBody>
          <a:bodyPr/>
          <a:lstStyle/>
          <a:p>
            <a:r>
              <a:rPr lang="zh-CN" altLang="en-US" sz="2800">
                <a:latin typeface="黑体" charset="0"/>
                <a:ea typeface="黑体" charset="0"/>
                <a:cs typeface="黑体" charset="0"/>
              </a:rPr>
              <a:t>这个例子表明，尽管每个个体的偏好关系都是完备且传递的（全序），但结果不一定！</a:t>
            </a:r>
          </a:p>
        </p:txBody>
      </p:sp>
      <p:graphicFrame>
        <p:nvGraphicFramePr>
          <p:cNvPr id="24579" name="对象 3"/>
          <p:cNvGraphicFramePr>
            <a:graphicFrameLocks noChangeAspect="1"/>
          </p:cNvGraphicFramePr>
          <p:nvPr/>
        </p:nvGraphicFramePr>
        <p:xfrm>
          <a:off x="468313" y="1773238"/>
          <a:ext cx="4103687" cy="1928812"/>
        </p:xfrm>
        <a:graphic>
          <a:graphicData uri="http://schemas.openxmlformats.org/presentationml/2006/ole">
            <mc:AlternateContent xmlns:mc="http://schemas.openxmlformats.org/markup-compatibility/2006">
              <mc:Choice xmlns:v="urn:schemas-microsoft-com:vml" Requires="v">
                <p:oleObj name="公式" r:id="rId2" imgW="1460500" imgH="673100" progId="Equation.3">
                  <p:embed/>
                </p:oleObj>
              </mc:Choice>
              <mc:Fallback>
                <p:oleObj name="公式" r:id="rId2" imgW="1460500" imgH="6731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773238"/>
                        <a:ext cx="4103687" cy="1928812"/>
                      </a:xfrm>
                      <a:prstGeom prst="rect">
                        <a:avLst/>
                      </a:prstGeom>
                      <a:solidFill>
                        <a:srgbClr val="DBEEF4"/>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5" name="椭圆 4"/>
          <p:cNvSpPr/>
          <p:nvPr/>
        </p:nvSpPr>
        <p:spPr>
          <a:xfrm>
            <a:off x="468313" y="1700213"/>
            <a:ext cx="1295400" cy="1368425"/>
          </a:xfrm>
          <a:prstGeom prst="ellipse">
            <a:avLst/>
          </a:prstGeom>
          <a:noFill/>
          <a:ln w="38100" cmpd="sng">
            <a:solidFill>
              <a:srgbClr val="C0504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6" name="椭圆 5"/>
          <p:cNvSpPr/>
          <p:nvPr/>
        </p:nvSpPr>
        <p:spPr>
          <a:xfrm>
            <a:off x="1835150" y="2349500"/>
            <a:ext cx="1296988" cy="1366838"/>
          </a:xfrm>
          <a:prstGeom prst="ellipse">
            <a:avLst/>
          </a:prstGeom>
          <a:noFill/>
          <a:ln w="38100" cmpd="sng">
            <a:solidFill>
              <a:srgbClr val="C0504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8" name="椭圆 7"/>
          <p:cNvSpPr/>
          <p:nvPr/>
        </p:nvSpPr>
        <p:spPr>
          <a:xfrm>
            <a:off x="3203575" y="1700213"/>
            <a:ext cx="1296988" cy="576262"/>
          </a:xfrm>
          <a:prstGeom prst="ellipse">
            <a:avLst/>
          </a:prstGeom>
          <a:noFill/>
          <a:ln w="38100" cmpd="sng">
            <a:solidFill>
              <a:srgbClr val="C0504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9" name="椭圆 8"/>
          <p:cNvSpPr/>
          <p:nvPr/>
        </p:nvSpPr>
        <p:spPr>
          <a:xfrm>
            <a:off x="3203575" y="3068638"/>
            <a:ext cx="1296988" cy="576262"/>
          </a:xfrm>
          <a:prstGeom prst="ellipse">
            <a:avLst/>
          </a:prstGeom>
          <a:noFill/>
          <a:ln w="38100" cmpd="sng">
            <a:solidFill>
              <a:srgbClr val="C0504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graphicFrame>
        <p:nvGraphicFramePr>
          <p:cNvPr id="10" name="对象 9"/>
          <p:cNvGraphicFramePr>
            <a:graphicFrameLocks noChangeAspect="1"/>
          </p:cNvGraphicFramePr>
          <p:nvPr/>
        </p:nvGraphicFramePr>
        <p:xfrm>
          <a:off x="6948488" y="1773238"/>
          <a:ext cx="1423987" cy="1947862"/>
        </p:xfrm>
        <a:graphic>
          <a:graphicData uri="http://schemas.openxmlformats.org/presentationml/2006/ole">
            <mc:AlternateContent xmlns:mc="http://schemas.openxmlformats.org/markup-compatibility/2006">
              <mc:Choice xmlns:v="urn:schemas-microsoft-com:vml" Requires="v">
                <p:oleObj name="公式" r:id="rId4" imgW="419100" imgH="609600" progId="Equation.3">
                  <p:embed/>
                </p:oleObj>
              </mc:Choice>
              <mc:Fallback>
                <p:oleObj name="公式" r:id="rId4" imgW="419100" imgH="609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488" y="1773238"/>
                        <a:ext cx="1423987" cy="1947862"/>
                      </a:xfrm>
                      <a:prstGeom prst="rect">
                        <a:avLst/>
                      </a:prstGeom>
                      <a:solidFill>
                        <a:srgbClr val="DBEEF4"/>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12" name="右箭头 11"/>
          <p:cNvSpPr/>
          <p:nvPr/>
        </p:nvSpPr>
        <p:spPr>
          <a:xfrm>
            <a:off x="4932363" y="2492375"/>
            <a:ext cx="1800225" cy="576263"/>
          </a:xfrm>
          <a:prstGeom prst="rightArrow">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dirty="0">
                <a:solidFill>
                  <a:schemeClr val="tx2">
                    <a:lumMod val="50000"/>
                  </a:schemeClr>
                </a:solidFill>
                <a:latin typeface="黑体"/>
                <a:ea typeface="黑体"/>
                <a:cs typeface="黑体"/>
              </a:rPr>
              <a:t>少数服从多数</a:t>
            </a:r>
          </a:p>
        </p:txBody>
      </p:sp>
      <p:graphicFrame>
        <p:nvGraphicFramePr>
          <p:cNvPr id="13" name="对象 12"/>
          <p:cNvGraphicFramePr>
            <a:graphicFrameLocks noChangeAspect="1"/>
          </p:cNvGraphicFramePr>
          <p:nvPr/>
        </p:nvGraphicFramePr>
        <p:xfrm>
          <a:off x="1619250" y="3860800"/>
          <a:ext cx="1700213" cy="1506538"/>
        </p:xfrm>
        <a:graphic>
          <a:graphicData uri="http://schemas.openxmlformats.org/presentationml/2006/ole">
            <mc:AlternateContent xmlns:mc="http://schemas.openxmlformats.org/markup-compatibility/2006">
              <mc:Choice xmlns:v="urn:schemas-microsoft-com:vml" Requires="v">
                <p:oleObj name="公式" r:id="rId6" imgW="774700" imgH="673100" progId="Equation.3">
                  <p:embed/>
                </p:oleObj>
              </mc:Choice>
              <mc:Fallback>
                <p:oleObj name="公式" r:id="rId6" imgW="774700" imgH="673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3860800"/>
                        <a:ext cx="1700213" cy="1506538"/>
                      </a:xfrm>
                      <a:prstGeom prst="rect">
                        <a:avLst/>
                      </a:prstGeom>
                      <a:solidFill>
                        <a:srgbClr val="DBEEF4"/>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7" name="操作按钮: 帮助 6">
            <a:hlinkClick r:id="" action="ppaction://noaction" highlightClick="1"/>
          </p:cNvPr>
          <p:cNvSpPr/>
          <p:nvPr/>
        </p:nvSpPr>
        <p:spPr>
          <a:xfrm>
            <a:off x="6948488" y="4221163"/>
            <a:ext cx="1079500" cy="936625"/>
          </a:xfrm>
          <a:prstGeom prst="actionButtonHelp">
            <a:avLst/>
          </a:prstGeom>
          <a:solidFill>
            <a:schemeClr val="bg1"/>
          </a:solidFill>
          <a:ln>
            <a:solidFill>
              <a:srgbClr val="C0504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Tree>
    <p:extLst>
      <p:ext uri="{BB962C8B-B14F-4D97-AF65-F5344CB8AC3E}">
        <p14:creationId xmlns:p14="http://schemas.microsoft.com/office/powerpoint/2010/main" val="520071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animBg="1"/>
      <p:bldP spid="6" grpId="1" animBg="1"/>
      <p:bldP spid="8" grpId="0" animBg="1"/>
      <p:bldP spid="8" grpId="1" animBg="1"/>
      <p:bldP spid="9" grpId="0" animBg="1"/>
      <p:bldP spid="9" grpId="1" animBg="1"/>
      <p:bldP spid="12"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lstStyle/>
          <a:p>
            <a:r>
              <a:rPr lang="zh-CN" altLang="en-US">
                <a:latin typeface="黑体" charset="0"/>
                <a:ea typeface="黑体" charset="0"/>
                <a:cs typeface="黑体" charset="0"/>
              </a:rPr>
              <a:t>孔多塞（</a:t>
            </a:r>
            <a:r>
              <a:rPr lang="en-US" altLang="zh-CN">
                <a:latin typeface="Calibri" charset="0"/>
                <a:ea typeface="黑体" charset="0"/>
                <a:cs typeface="黑体" charset="0"/>
              </a:rPr>
              <a:t>Condorcet</a:t>
            </a:r>
            <a:r>
              <a:rPr lang="zh-CN" altLang="en-US">
                <a:latin typeface="黑体" charset="0"/>
                <a:ea typeface="黑体" charset="0"/>
                <a:cs typeface="黑体" charset="0"/>
              </a:rPr>
              <a:t>）悖论</a:t>
            </a:r>
          </a:p>
        </p:txBody>
      </p:sp>
      <p:sp>
        <p:nvSpPr>
          <p:cNvPr id="25602" name="内容占位符 2"/>
          <p:cNvSpPr>
            <a:spLocks noGrp="1"/>
          </p:cNvSpPr>
          <p:nvPr>
            <p:ph idx="1"/>
          </p:nvPr>
        </p:nvSpPr>
        <p:spPr>
          <a:xfrm>
            <a:off x="457200" y="1341438"/>
            <a:ext cx="8229600" cy="4248150"/>
          </a:xfrm>
        </p:spPr>
        <p:txBody>
          <a:bodyPr/>
          <a:lstStyle/>
          <a:p>
            <a:r>
              <a:rPr lang="zh-CN" altLang="en-US">
                <a:latin typeface="黑体" charset="0"/>
                <a:ea typeface="黑体" charset="0"/>
                <a:cs typeface="黑体" charset="0"/>
              </a:rPr>
              <a:t>孔多塞在</a:t>
            </a:r>
            <a:r>
              <a:rPr lang="en-US" altLang="zh-CN">
                <a:latin typeface="黑体" charset="0"/>
                <a:ea typeface="黑体" charset="0"/>
                <a:cs typeface="黑体" charset="0"/>
              </a:rPr>
              <a:t>1700</a:t>
            </a:r>
            <a:r>
              <a:rPr lang="zh-CN" altLang="en-US">
                <a:latin typeface="黑体" charset="0"/>
                <a:ea typeface="黑体" charset="0"/>
                <a:cs typeface="黑体" charset="0"/>
              </a:rPr>
              <a:t>年研究表决问题的时候，发现在</a:t>
            </a:r>
            <a:r>
              <a:rPr lang="en-US" altLang="zh-CN">
                <a:latin typeface="黑体" charset="0"/>
                <a:ea typeface="黑体" charset="0"/>
                <a:cs typeface="黑体" charset="0"/>
              </a:rPr>
              <a:t>3</a:t>
            </a:r>
            <a:r>
              <a:rPr lang="zh-CN" altLang="en-US">
                <a:latin typeface="黑体" charset="0"/>
                <a:ea typeface="黑体" charset="0"/>
                <a:cs typeface="黑体" charset="0"/>
              </a:rPr>
              <a:t>个人对</a:t>
            </a:r>
            <a:r>
              <a:rPr lang="en-US" altLang="zh-CN">
                <a:latin typeface="黑体" charset="0"/>
                <a:ea typeface="黑体" charset="0"/>
                <a:cs typeface="黑体" charset="0"/>
              </a:rPr>
              <a:t>3</a:t>
            </a:r>
            <a:r>
              <a:rPr lang="zh-CN" altLang="en-US">
                <a:latin typeface="黑体" charset="0"/>
                <a:ea typeface="黑体" charset="0"/>
                <a:cs typeface="黑体" charset="0"/>
              </a:rPr>
              <a:t>个备选项（</a:t>
            </a:r>
            <a:r>
              <a:rPr lang="en-US" altLang="zh-CN">
                <a:latin typeface="黑体" charset="0"/>
                <a:ea typeface="黑体" charset="0"/>
                <a:cs typeface="黑体" charset="0"/>
              </a:rPr>
              <a:t>X,Y,Z</a:t>
            </a:r>
            <a:r>
              <a:rPr lang="zh-CN" altLang="en-US">
                <a:latin typeface="黑体" charset="0"/>
                <a:ea typeface="黑体" charset="0"/>
                <a:cs typeface="黑体" charset="0"/>
              </a:rPr>
              <a:t>）进行表决的场合，有可能每人偏好都满足完备性和传递性，但按少数服从多数原则得到的群体偏好却不一定满足传递性。</a:t>
            </a:r>
            <a:endParaRPr lang="en-US" altLang="zh-CN">
              <a:latin typeface="黑体" charset="0"/>
              <a:ea typeface="黑体" charset="0"/>
              <a:cs typeface="黑体" charset="0"/>
            </a:endParaRPr>
          </a:p>
          <a:p>
            <a:r>
              <a:rPr lang="zh-CN" altLang="en-US">
                <a:latin typeface="黑体" charset="0"/>
                <a:ea typeface="黑体" charset="0"/>
                <a:cs typeface="黑体" charset="0"/>
              </a:rPr>
              <a:t>一般地，从传递性个体偏好，按少数服从多数聚合方式，得出了非传递的群体偏好，称为孔多塞悖论。</a:t>
            </a:r>
          </a:p>
        </p:txBody>
      </p:sp>
      <p:sp>
        <p:nvSpPr>
          <p:cNvPr id="2" name="文本框 1"/>
          <p:cNvSpPr txBox="1"/>
          <p:nvPr/>
        </p:nvSpPr>
        <p:spPr>
          <a:xfrm>
            <a:off x="395288" y="5661025"/>
            <a:ext cx="8424862" cy="461963"/>
          </a:xfrm>
          <a:prstGeom prst="rect">
            <a:avLst/>
          </a:prstGeom>
          <a:solidFill>
            <a:schemeClr val="accent6">
              <a:lumMod val="20000"/>
              <a:lumOff val="80000"/>
            </a:schemeClr>
          </a:solidFill>
        </p:spPr>
        <p:txBody>
          <a:bodyPr>
            <a:spAutoFit/>
          </a:bodyPr>
          <a:lstStyle/>
          <a:p>
            <a:pPr>
              <a:defRPr/>
            </a:pPr>
            <a:r>
              <a:rPr kumimoji="1" lang="en-US" altLang="zh-CN" sz="2400" dirty="0"/>
              <a:t> </a:t>
            </a:r>
            <a:r>
              <a:rPr kumimoji="1" lang="zh-CN" altLang="en-US" sz="2400" dirty="0">
                <a:solidFill>
                  <a:srgbClr val="FF0000"/>
                </a:solidFill>
                <a:latin typeface="黑体"/>
                <a:ea typeface="黑体"/>
                <a:cs typeface="黑体"/>
              </a:rPr>
              <a:t>合理的个体行为</a:t>
            </a:r>
            <a:r>
              <a:rPr kumimoji="1" lang="en-US" altLang="zh-CN" sz="2400" dirty="0">
                <a:solidFill>
                  <a:srgbClr val="FF0000"/>
                </a:solidFill>
                <a:latin typeface="黑体"/>
                <a:ea typeface="黑体"/>
                <a:cs typeface="黑体"/>
              </a:rPr>
              <a:t> </a:t>
            </a:r>
            <a:r>
              <a:rPr kumimoji="1" lang="zh-CN" altLang="en-US" sz="2400" dirty="0">
                <a:solidFill>
                  <a:srgbClr val="FF0000"/>
                </a:solidFill>
                <a:latin typeface="黑体"/>
                <a:ea typeface="黑体"/>
                <a:cs typeface="黑体"/>
              </a:rPr>
              <a:t>＋</a:t>
            </a:r>
            <a:r>
              <a:rPr kumimoji="1" lang="en-US" altLang="zh-CN" sz="2400" dirty="0">
                <a:solidFill>
                  <a:srgbClr val="FF0000"/>
                </a:solidFill>
                <a:latin typeface="黑体"/>
                <a:ea typeface="黑体"/>
                <a:cs typeface="黑体"/>
              </a:rPr>
              <a:t> </a:t>
            </a:r>
            <a:r>
              <a:rPr kumimoji="1" lang="zh-CN" altLang="en-US" sz="2400" dirty="0">
                <a:solidFill>
                  <a:srgbClr val="FF0000"/>
                </a:solidFill>
                <a:latin typeface="黑体"/>
                <a:ea typeface="黑体"/>
                <a:cs typeface="黑体"/>
              </a:rPr>
              <a:t>合理的聚合方式</a:t>
            </a:r>
            <a:r>
              <a:rPr kumimoji="1" lang="en-US" altLang="zh-CN" sz="2400" dirty="0">
                <a:solidFill>
                  <a:srgbClr val="FF0000"/>
                </a:solidFill>
                <a:latin typeface="黑体"/>
                <a:ea typeface="黑体"/>
                <a:cs typeface="黑体"/>
              </a:rPr>
              <a:t> </a:t>
            </a:r>
            <a:r>
              <a:rPr kumimoji="1" lang="en-US" altLang="zh-CN" sz="2400" dirty="0">
                <a:solidFill>
                  <a:srgbClr val="FF0000"/>
                </a:solidFill>
                <a:latin typeface="黑体"/>
                <a:ea typeface="黑体"/>
                <a:cs typeface="黑体"/>
                <a:sym typeface="Wingdings"/>
              </a:rPr>
              <a:t> </a:t>
            </a:r>
            <a:r>
              <a:rPr kumimoji="1" lang="zh-CN" altLang="en-US" sz="2400" dirty="0">
                <a:solidFill>
                  <a:srgbClr val="FF0000"/>
                </a:solidFill>
                <a:latin typeface="黑体"/>
                <a:ea typeface="黑体"/>
                <a:cs typeface="黑体"/>
                <a:sym typeface="Wingdings"/>
              </a:rPr>
              <a:t>不合理的群体结论！</a:t>
            </a:r>
            <a:endParaRPr kumimoji="1" lang="zh-CN" altLang="en-US" sz="2400" dirty="0">
              <a:solidFill>
                <a:srgbClr val="FF0000"/>
              </a:solidFill>
              <a:latin typeface="黑体"/>
              <a:ea typeface="黑体"/>
              <a:cs typeface="黑体"/>
            </a:endParaRPr>
          </a:p>
        </p:txBody>
      </p:sp>
    </p:spTree>
    <p:extLst>
      <p:ext uri="{BB962C8B-B14F-4D97-AF65-F5344CB8AC3E}">
        <p14:creationId xmlns:p14="http://schemas.microsoft.com/office/powerpoint/2010/main" val="687970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lstStyle/>
          <a:p>
            <a:r>
              <a:rPr lang="zh-CN" altLang="en-US">
                <a:latin typeface="黑体" charset="0"/>
                <a:ea typeface="黑体" charset="0"/>
                <a:cs typeface="黑体" charset="0"/>
              </a:rPr>
              <a:t>孔多塞悖论出现在许多实际场合</a:t>
            </a:r>
          </a:p>
        </p:txBody>
      </p:sp>
      <p:sp>
        <p:nvSpPr>
          <p:cNvPr id="26626" name="内容占位符 2"/>
          <p:cNvSpPr>
            <a:spLocks noGrp="1"/>
          </p:cNvSpPr>
          <p:nvPr>
            <p:ph idx="1"/>
          </p:nvPr>
        </p:nvSpPr>
        <p:spPr>
          <a:xfrm>
            <a:off x="457200" y="1628775"/>
            <a:ext cx="8507413" cy="1223963"/>
          </a:xfrm>
        </p:spPr>
        <p:txBody>
          <a:bodyPr/>
          <a:lstStyle/>
          <a:p>
            <a:pPr>
              <a:lnSpc>
                <a:spcPct val="110000"/>
              </a:lnSpc>
            </a:pPr>
            <a:r>
              <a:rPr lang="zh-CN" altLang="en-US">
                <a:latin typeface="黑体" charset="0"/>
                <a:ea typeface="黑体" charset="0"/>
                <a:cs typeface="黑体" charset="0"/>
              </a:rPr>
              <a:t>假设一个人要上大学，她希望：大学排名好，班级人数少，奖学金高，但面对：</a:t>
            </a:r>
          </a:p>
        </p:txBody>
      </p:sp>
      <p:graphicFrame>
        <p:nvGraphicFramePr>
          <p:cNvPr id="4" name="内容占位符 3"/>
          <p:cNvGraphicFramePr>
            <a:graphicFrameLocks/>
          </p:cNvGraphicFramePr>
          <p:nvPr/>
        </p:nvGraphicFramePr>
        <p:xfrm>
          <a:off x="468313" y="2997200"/>
          <a:ext cx="8159752" cy="3095624"/>
        </p:xfrm>
        <a:graphic>
          <a:graphicData uri="http://schemas.openxmlformats.org/drawingml/2006/table">
            <a:tbl>
              <a:tblPr firstRow="1" firstCol="1" bandRow="1">
                <a:tableStyleId>{21E4AEA4-8DFA-4A89-87EB-49C32662AFE0}</a:tableStyleId>
              </a:tblPr>
              <a:tblGrid>
                <a:gridCol w="2039938">
                  <a:extLst>
                    <a:ext uri="{9D8B030D-6E8A-4147-A177-3AD203B41FA5}">
                      <a16:colId xmlns:a16="http://schemas.microsoft.com/office/drawing/2014/main" val="20000"/>
                    </a:ext>
                  </a:extLst>
                </a:gridCol>
                <a:gridCol w="2039938">
                  <a:extLst>
                    <a:ext uri="{9D8B030D-6E8A-4147-A177-3AD203B41FA5}">
                      <a16:colId xmlns:a16="http://schemas.microsoft.com/office/drawing/2014/main" val="20001"/>
                    </a:ext>
                  </a:extLst>
                </a:gridCol>
                <a:gridCol w="2039938">
                  <a:extLst>
                    <a:ext uri="{9D8B030D-6E8A-4147-A177-3AD203B41FA5}">
                      <a16:colId xmlns:a16="http://schemas.microsoft.com/office/drawing/2014/main" val="20002"/>
                    </a:ext>
                  </a:extLst>
                </a:gridCol>
                <a:gridCol w="2039938">
                  <a:extLst>
                    <a:ext uri="{9D8B030D-6E8A-4147-A177-3AD203B41FA5}">
                      <a16:colId xmlns:a16="http://schemas.microsoft.com/office/drawing/2014/main" val="20003"/>
                    </a:ext>
                  </a:extLst>
                </a:gridCol>
              </a:tblGrid>
              <a:tr h="773906">
                <a:tc>
                  <a:txBody>
                    <a:bodyPr/>
                    <a:lstStyle/>
                    <a:p>
                      <a:pPr algn="ctr" fontAlgn="auto"/>
                      <a:r>
                        <a:rPr lang="zh-CN" altLang="en-US" sz="2800" b="0" baseline="0" dirty="0">
                          <a:latin typeface="黑体"/>
                          <a:ea typeface="黑体"/>
                          <a:cs typeface="黑体"/>
                        </a:rPr>
                        <a:t>大学</a:t>
                      </a:r>
                    </a:p>
                  </a:txBody>
                  <a:tcPr marL="91446" marR="91446" marT="45709" marB="45709" anchor="ctr"/>
                </a:tc>
                <a:tc>
                  <a:txBody>
                    <a:bodyPr/>
                    <a:lstStyle/>
                    <a:p>
                      <a:pPr algn="ctr" fontAlgn="auto"/>
                      <a:r>
                        <a:rPr lang="zh-CN" altLang="en-US" sz="2800" b="0" baseline="0" dirty="0">
                          <a:latin typeface="黑体"/>
                          <a:ea typeface="黑体"/>
                          <a:cs typeface="黑体"/>
                        </a:rPr>
                        <a:t>全国排名</a:t>
                      </a:r>
                    </a:p>
                  </a:txBody>
                  <a:tcPr marL="91446" marR="91446" marT="45709" marB="45709" anchor="ctr"/>
                </a:tc>
                <a:tc>
                  <a:txBody>
                    <a:bodyPr/>
                    <a:lstStyle/>
                    <a:p>
                      <a:pPr algn="ctr" fontAlgn="auto"/>
                      <a:r>
                        <a:rPr lang="zh-CN" altLang="en-US" sz="2800" b="0" baseline="0" dirty="0">
                          <a:latin typeface="黑体"/>
                          <a:ea typeface="黑体"/>
                          <a:cs typeface="黑体"/>
                        </a:rPr>
                        <a:t>班平均规模</a:t>
                      </a:r>
                    </a:p>
                  </a:txBody>
                  <a:tcPr marL="91446" marR="91446" marT="45709" marB="45709" anchor="ctr"/>
                </a:tc>
                <a:tc>
                  <a:txBody>
                    <a:bodyPr/>
                    <a:lstStyle/>
                    <a:p>
                      <a:pPr algn="ctr" fontAlgn="auto"/>
                      <a:r>
                        <a:rPr lang="zh-CN" altLang="en-US" sz="2800" b="0" baseline="0" dirty="0">
                          <a:latin typeface="黑体"/>
                          <a:ea typeface="黑体"/>
                          <a:cs typeface="黑体"/>
                        </a:rPr>
                        <a:t>奖学金</a:t>
                      </a:r>
                    </a:p>
                  </a:txBody>
                  <a:tcPr marL="91446" marR="91446" marT="45709" marB="45709" anchor="ctr"/>
                </a:tc>
                <a:extLst>
                  <a:ext uri="{0D108BD9-81ED-4DB2-BD59-A6C34878D82A}">
                    <a16:rowId xmlns:a16="http://schemas.microsoft.com/office/drawing/2014/main" val="10000"/>
                  </a:ext>
                </a:extLst>
              </a:tr>
              <a:tr h="773906">
                <a:tc>
                  <a:txBody>
                    <a:bodyPr/>
                    <a:lstStyle/>
                    <a:p>
                      <a:pPr algn="ctr" fontAlgn="auto"/>
                      <a:r>
                        <a:rPr lang="en-US" altLang="zh-CN" sz="2800" baseline="0" dirty="0"/>
                        <a:t>X</a:t>
                      </a:r>
                      <a:endParaRPr lang="zh-CN" altLang="en-US" sz="2800" baseline="0" dirty="0"/>
                    </a:p>
                  </a:txBody>
                  <a:tcPr marL="91446" marR="91446" marT="45709" marB="45709" anchor="ctr"/>
                </a:tc>
                <a:tc>
                  <a:txBody>
                    <a:bodyPr/>
                    <a:lstStyle/>
                    <a:p>
                      <a:pPr algn="ctr" fontAlgn="auto"/>
                      <a:r>
                        <a:rPr lang="en-US" altLang="zh-CN" sz="2800" baseline="0" dirty="0"/>
                        <a:t>4</a:t>
                      </a:r>
                      <a:endParaRPr lang="zh-CN" altLang="en-US" sz="2800" baseline="0" dirty="0"/>
                    </a:p>
                  </a:txBody>
                  <a:tcPr marL="91446" marR="91446" marT="45709" marB="45709" anchor="ctr"/>
                </a:tc>
                <a:tc>
                  <a:txBody>
                    <a:bodyPr/>
                    <a:lstStyle/>
                    <a:p>
                      <a:pPr algn="ctr" fontAlgn="auto"/>
                      <a:r>
                        <a:rPr lang="en-US" altLang="zh-CN" sz="2800" baseline="0" dirty="0"/>
                        <a:t>40</a:t>
                      </a:r>
                      <a:endParaRPr lang="zh-CN" altLang="en-US" sz="2800" baseline="0" dirty="0"/>
                    </a:p>
                  </a:txBody>
                  <a:tcPr marL="91446" marR="91446" marT="45709" marB="45709" anchor="ctr"/>
                </a:tc>
                <a:tc>
                  <a:txBody>
                    <a:bodyPr/>
                    <a:lstStyle/>
                    <a:p>
                      <a:pPr algn="ctr" fontAlgn="auto"/>
                      <a:r>
                        <a:rPr lang="en-US" altLang="zh-CN" sz="2800" baseline="0" dirty="0"/>
                        <a:t>$3000</a:t>
                      </a:r>
                      <a:endParaRPr lang="zh-CN" altLang="en-US" sz="2800" baseline="0" dirty="0"/>
                    </a:p>
                  </a:txBody>
                  <a:tcPr marL="91446" marR="91446" marT="45709" marB="45709" anchor="ctr"/>
                </a:tc>
                <a:extLst>
                  <a:ext uri="{0D108BD9-81ED-4DB2-BD59-A6C34878D82A}">
                    <a16:rowId xmlns:a16="http://schemas.microsoft.com/office/drawing/2014/main" val="10001"/>
                  </a:ext>
                </a:extLst>
              </a:tr>
              <a:tr h="773906">
                <a:tc>
                  <a:txBody>
                    <a:bodyPr/>
                    <a:lstStyle/>
                    <a:p>
                      <a:pPr algn="ctr" fontAlgn="auto"/>
                      <a:r>
                        <a:rPr lang="en-US" altLang="zh-CN" sz="2800" baseline="0" dirty="0"/>
                        <a:t>Y</a:t>
                      </a:r>
                      <a:endParaRPr lang="zh-CN" altLang="en-US" sz="2800" baseline="0" dirty="0"/>
                    </a:p>
                  </a:txBody>
                  <a:tcPr marL="91446" marR="91446" marT="45709" marB="45709" anchor="ctr"/>
                </a:tc>
                <a:tc>
                  <a:txBody>
                    <a:bodyPr/>
                    <a:lstStyle/>
                    <a:p>
                      <a:pPr algn="ctr" fontAlgn="auto"/>
                      <a:r>
                        <a:rPr lang="en-US" altLang="zh-CN" sz="2800" baseline="0" dirty="0"/>
                        <a:t>8</a:t>
                      </a:r>
                      <a:endParaRPr lang="zh-CN" altLang="en-US" sz="2800" baseline="0" dirty="0"/>
                    </a:p>
                  </a:txBody>
                  <a:tcPr marL="91446" marR="91446" marT="45709" marB="45709" anchor="ctr"/>
                </a:tc>
                <a:tc>
                  <a:txBody>
                    <a:bodyPr/>
                    <a:lstStyle/>
                    <a:p>
                      <a:pPr algn="ctr" fontAlgn="auto"/>
                      <a:r>
                        <a:rPr lang="en-US" altLang="zh-CN" sz="2800" baseline="0" dirty="0"/>
                        <a:t>18</a:t>
                      </a:r>
                      <a:endParaRPr lang="zh-CN" altLang="en-US" sz="2800" baseline="0" dirty="0"/>
                    </a:p>
                  </a:txBody>
                  <a:tcPr marL="91446" marR="91446" marT="45709" marB="45709" anchor="ctr"/>
                </a:tc>
                <a:tc>
                  <a:txBody>
                    <a:bodyPr/>
                    <a:lstStyle/>
                    <a:p>
                      <a:pPr algn="ctr" fontAlgn="auto"/>
                      <a:r>
                        <a:rPr lang="en-US" altLang="zh-CN" sz="2800" baseline="0" dirty="0"/>
                        <a:t>$1000</a:t>
                      </a:r>
                      <a:endParaRPr lang="zh-CN" altLang="en-US" sz="2800" baseline="0" dirty="0"/>
                    </a:p>
                  </a:txBody>
                  <a:tcPr marL="91446" marR="91446" marT="45709" marB="45709" anchor="ctr"/>
                </a:tc>
                <a:extLst>
                  <a:ext uri="{0D108BD9-81ED-4DB2-BD59-A6C34878D82A}">
                    <a16:rowId xmlns:a16="http://schemas.microsoft.com/office/drawing/2014/main" val="10002"/>
                  </a:ext>
                </a:extLst>
              </a:tr>
              <a:tr h="773906">
                <a:tc>
                  <a:txBody>
                    <a:bodyPr/>
                    <a:lstStyle/>
                    <a:p>
                      <a:pPr algn="ctr" fontAlgn="auto"/>
                      <a:r>
                        <a:rPr lang="en-US" altLang="zh-CN" sz="2800" baseline="0" dirty="0"/>
                        <a:t>Z</a:t>
                      </a:r>
                      <a:endParaRPr lang="zh-CN" altLang="en-US" sz="2800" baseline="0" dirty="0"/>
                    </a:p>
                  </a:txBody>
                  <a:tcPr marL="91446" marR="91446" marT="45709" marB="45709" anchor="ctr"/>
                </a:tc>
                <a:tc>
                  <a:txBody>
                    <a:bodyPr/>
                    <a:lstStyle/>
                    <a:p>
                      <a:pPr algn="ctr" fontAlgn="auto"/>
                      <a:r>
                        <a:rPr lang="en-US" altLang="zh-CN" sz="2800" baseline="0" dirty="0"/>
                        <a:t>12</a:t>
                      </a:r>
                      <a:endParaRPr lang="zh-CN" altLang="en-US" sz="2800" baseline="0" dirty="0"/>
                    </a:p>
                  </a:txBody>
                  <a:tcPr marL="91446" marR="91446" marT="45709" marB="45709" anchor="ctr"/>
                </a:tc>
                <a:tc>
                  <a:txBody>
                    <a:bodyPr/>
                    <a:lstStyle/>
                    <a:p>
                      <a:pPr algn="ctr" fontAlgn="auto"/>
                      <a:r>
                        <a:rPr lang="en-US" altLang="zh-CN" sz="2800" baseline="0" dirty="0"/>
                        <a:t>24</a:t>
                      </a:r>
                      <a:endParaRPr lang="zh-CN" altLang="en-US" sz="2800" baseline="0" dirty="0"/>
                    </a:p>
                  </a:txBody>
                  <a:tcPr marL="91446" marR="91446" marT="45709" marB="45709" anchor="ctr"/>
                </a:tc>
                <a:tc>
                  <a:txBody>
                    <a:bodyPr/>
                    <a:lstStyle/>
                    <a:p>
                      <a:pPr algn="ctr" fontAlgn="auto"/>
                      <a:r>
                        <a:rPr lang="en-US" altLang="zh-CN" sz="2800" baseline="0" dirty="0"/>
                        <a:t>$8000</a:t>
                      </a:r>
                      <a:endParaRPr lang="zh-CN" altLang="en-US" sz="2800" baseline="0" dirty="0"/>
                    </a:p>
                  </a:txBody>
                  <a:tcPr marL="91446" marR="91446" marT="45709" marB="45709" anchor="ctr"/>
                </a:tc>
                <a:extLst>
                  <a:ext uri="{0D108BD9-81ED-4DB2-BD59-A6C34878D82A}">
                    <a16:rowId xmlns:a16="http://schemas.microsoft.com/office/drawing/2014/main" val="10003"/>
                  </a:ext>
                </a:extLst>
              </a:tr>
            </a:tbl>
          </a:graphicData>
        </a:graphic>
      </p:graphicFrame>
      <p:sp>
        <p:nvSpPr>
          <p:cNvPr id="2" name="文本框 1"/>
          <p:cNvSpPr txBox="1">
            <a:spLocks noChangeArrowheads="1"/>
          </p:cNvSpPr>
          <p:nvPr/>
        </p:nvSpPr>
        <p:spPr bwMode="auto">
          <a:xfrm>
            <a:off x="2555875" y="6165850"/>
            <a:ext cx="6048375"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800"/>
              <a:t>      </a:t>
            </a:r>
            <a:r>
              <a:rPr lang="en-US" altLang="zh-CN">
                <a:solidFill>
                  <a:schemeClr val="bg1"/>
                </a:solidFill>
              </a:rPr>
              <a:t>X&gt;Y&gt;Z             Y&gt;Z&gt;X             Z&gt;X&gt;Y</a:t>
            </a:r>
            <a:endParaRPr lang="zh-CN" altLang="en-US">
              <a:solidFill>
                <a:schemeClr val="bg1"/>
              </a:solidFill>
            </a:endParaRPr>
          </a:p>
        </p:txBody>
      </p:sp>
    </p:spTree>
    <p:extLst>
      <p:ext uri="{BB962C8B-B14F-4D97-AF65-F5344CB8AC3E}">
        <p14:creationId xmlns:p14="http://schemas.microsoft.com/office/powerpoint/2010/main" val="2013545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latin typeface="黑体" charset="0"/>
                <a:ea typeface="黑体" charset="0"/>
                <a:cs typeface="黑体" charset="0"/>
              </a:rPr>
              <a:t>小插问</a:t>
            </a:r>
          </a:p>
        </p:txBody>
      </p:sp>
      <p:sp>
        <p:nvSpPr>
          <p:cNvPr id="27651" name="内容占位符 2"/>
          <p:cNvSpPr>
            <a:spLocks noGrp="1"/>
          </p:cNvSpPr>
          <p:nvPr>
            <p:ph idx="1"/>
          </p:nvPr>
        </p:nvSpPr>
        <p:spPr/>
        <p:txBody>
          <a:bodyPr/>
          <a:lstStyle/>
          <a:p>
            <a:r>
              <a:rPr lang="zh-CN" altLang="en-US">
                <a:latin typeface="黑体" charset="0"/>
                <a:ea typeface="黑体" charset="0"/>
                <a:cs typeface="黑体" charset="0"/>
              </a:rPr>
              <a:t>假设有</a:t>
            </a:r>
            <a:r>
              <a:rPr lang="en-US" altLang="zh-CN">
                <a:latin typeface="黑体" charset="0"/>
                <a:ea typeface="黑体" charset="0"/>
                <a:cs typeface="黑体" charset="0"/>
              </a:rPr>
              <a:t>m</a:t>
            </a:r>
            <a:r>
              <a:rPr lang="zh-CN" altLang="en-US">
                <a:latin typeface="黑体" charset="0"/>
                <a:ea typeface="黑体" charset="0"/>
                <a:cs typeface="黑体" charset="0"/>
              </a:rPr>
              <a:t>（奇数）个表决者，</a:t>
            </a:r>
            <a:r>
              <a:rPr lang="en-US" altLang="zh-CN">
                <a:latin typeface="黑体" charset="0"/>
                <a:ea typeface="黑体" charset="0"/>
                <a:cs typeface="黑体" charset="0"/>
              </a:rPr>
              <a:t>n</a:t>
            </a:r>
            <a:r>
              <a:rPr lang="zh-CN" altLang="en-US">
                <a:latin typeface="黑体" charset="0"/>
                <a:ea typeface="黑体" charset="0"/>
                <a:cs typeface="黑体" charset="0"/>
              </a:rPr>
              <a:t>个候选项。每人给出候选项集合上的一个</a:t>
            </a:r>
            <a:r>
              <a:rPr lang="zh-CN" altLang="en-US">
                <a:solidFill>
                  <a:srgbClr val="FFFF00"/>
                </a:solidFill>
                <a:latin typeface="黑体" charset="0"/>
                <a:ea typeface="黑体" charset="0"/>
                <a:cs typeface="黑体" charset="0"/>
              </a:rPr>
              <a:t>完备且传递</a:t>
            </a:r>
            <a:r>
              <a:rPr lang="zh-CN" altLang="en-US">
                <a:latin typeface="黑体" charset="0"/>
                <a:ea typeface="黑体" charset="0"/>
                <a:cs typeface="黑体" charset="0"/>
              </a:rPr>
              <a:t>的偏好关系。这些关系总共包含多少候选项对？</a:t>
            </a:r>
            <a:endParaRPr lang="en-US" altLang="zh-CN">
              <a:latin typeface="黑体" charset="0"/>
              <a:ea typeface="黑体" charset="0"/>
              <a:cs typeface="黑体" charset="0"/>
            </a:endParaRPr>
          </a:p>
          <a:p>
            <a:r>
              <a:rPr lang="zh-CN" altLang="en-US">
                <a:latin typeface="黑体" charset="0"/>
                <a:ea typeface="黑体" charset="0"/>
                <a:cs typeface="黑体" charset="0"/>
              </a:rPr>
              <a:t>按照少数服从多数原则形成的偏好关系中一共包含多少候选项对？它是否一定完备？是否一定传递？</a:t>
            </a:r>
          </a:p>
        </p:txBody>
      </p:sp>
      <p:sp>
        <p:nvSpPr>
          <p:cNvPr id="27652" name="文本框 1"/>
          <p:cNvSpPr txBox="1">
            <a:spLocks noChangeArrowheads="1"/>
          </p:cNvSpPr>
          <p:nvPr/>
        </p:nvSpPr>
        <p:spPr bwMode="auto">
          <a:xfrm>
            <a:off x="971550" y="5732463"/>
            <a:ext cx="7345363"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a:solidFill>
                  <a:srgbClr val="FFFFFF"/>
                </a:solidFill>
              </a:rPr>
              <a:t>（这个问题的意义在于加深对偏好关系概念的体会）</a:t>
            </a:r>
          </a:p>
        </p:txBody>
      </p:sp>
    </p:spTree>
    <p:extLst>
      <p:ext uri="{BB962C8B-B14F-4D97-AF65-F5344CB8AC3E}">
        <p14:creationId xmlns:p14="http://schemas.microsoft.com/office/powerpoint/2010/main" val="2142049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a:lstStyle/>
          <a:p>
            <a:endParaRPr lang="zh-CN" altLang="en-US">
              <a:latin typeface="黑体" charset="0"/>
              <a:ea typeface="黑体" charset="0"/>
              <a:cs typeface="黑体" charset="0"/>
            </a:endParaRPr>
          </a:p>
        </p:txBody>
      </p:sp>
      <p:sp>
        <p:nvSpPr>
          <p:cNvPr id="28674" name="内容占位符 2"/>
          <p:cNvSpPr>
            <a:spLocks noGrp="1"/>
          </p:cNvSpPr>
          <p:nvPr>
            <p:ph idx="1"/>
          </p:nvPr>
        </p:nvSpPr>
        <p:spPr>
          <a:xfrm>
            <a:off x="457200" y="5661025"/>
            <a:ext cx="8229600" cy="465138"/>
          </a:xfrm>
        </p:spPr>
        <p:txBody>
          <a:bodyPr/>
          <a:lstStyle/>
          <a:p>
            <a:endParaRPr lang="zh-CN" altLang="en-US">
              <a:latin typeface="Calibri" charset="0"/>
              <a:ea typeface="宋体" charset="0"/>
            </a:endParaRPr>
          </a:p>
        </p:txBody>
      </p:sp>
      <p:sp>
        <p:nvSpPr>
          <p:cNvPr id="4" name="文本框 3"/>
          <p:cNvSpPr txBox="1">
            <a:spLocks noChangeArrowheads="1"/>
          </p:cNvSpPr>
          <p:nvPr/>
        </p:nvSpPr>
        <p:spPr bwMode="auto">
          <a:xfrm>
            <a:off x="1116013" y="4076700"/>
            <a:ext cx="6911975" cy="585788"/>
          </a:xfrm>
          <a:prstGeom prst="rect">
            <a:avLst/>
          </a:prstGeom>
          <a:solidFill>
            <a:srgbClr val="FDEAD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latin typeface="黑体" charset="0"/>
                <a:ea typeface="黑体" charset="0"/>
                <a:cs typeface="黑体" charset="0"/>
              </a:rPr>
              <a:t>调整个体行为的假设？调整聚合方式？</a:t>
            </a:r>
          </a:p>
        </p:txBody>
      </p:sp>
      <p:sp>
        <p:nvSpPr>
          <p:cNvPr id="5" name="文本框 4"/>
          <p:cNvSpPr txBox="1"/>
          <p:nvPr/>
        </p:nvSpPr>
        <p:spPr>
          <a:xfrm>
            <a:off x="684213" y="2205038"/>
            <a:ext cx="7775575" cy="1200150"/>
          </a:xfrm>
          <a:prstGeom prst="rect">
            <a:avLst/>
          </a:prstGeom>
          <a:solidFill>
            <a:schemeClr val="accent6">
              <a:lumMod val="20000"/>
              <a:lumOff val="80000"/>
            </a:schemeClr>
          </a:solidFill>
        </p:spPr>
        <p:txBody>
          <a:bodyPr>
            <a:spAutoFit/>
          </a:bodyPr>
          <a:lstStyle/>
          <a:p>
            <a:pPr algn="ctr">
              <a:defRPr/>
            </a:pPr>
            <a:r>
              <a:rPr kumimoji="1" lang="en-US" altLang="zh-CN" sz="2400" dirty="0"/>
              <a:t> </a:t>
            </a:r>
            <a:r>
              <a:rPr kumimoji="1" lang="zh-CN" altLang="en-US" sz="3600" dirty="0">
                <a:solidFill>
                  <a:srgbClr val="FF0000"/>
                </a:solidFill>
                <a:latin typeface="黑体"/>
                <a:ea typeface="黑体"/>
                <a:cs typeface="黑体"/>
              </a:rPr>
              <a:t>合理的个体行为</a:t>
            </a:r>
            <a:r>
              <a:rPr kumimoji="1" lang="en-US" altLang="zh-CN" sz="3600" dirty="0">
                <a:solidFill>
                  <a:srgbClr val="FF0000"/>
                </a:solidFill>
                <a:latin typeface="黑体"/>
                <a:ea typeface="黑体"/>
                <a:cs typeface="黑体"/>
              </a:rPr>
              <a:t> </a:t>
            </a:r>
            <a:r>
              <a:rPr kumimoji="1" lang="zh-CN" altLang="en-US" sz="3600" dirty="0">
                <a:solidFill>
                  <a:srgbClr val="FF0000"/>
                </a:solidFill>
                <a:latin typeface="黑体"/>
                <a:ea typeface="黑体"/>
                <a:cs typeface="黑体"/>
              </a:rPr>
              <a:t>＋</a:t>
            </a:r>
            <a:r>
              <a:rPr kumimoji="1" lang="en-US" altLang="zh-CN" sz="3600" dirty="0">
                <a:solidFill>
                  <a:srgbClr val="FF0000"/>
                </a:solidFill>
                <a:latin typeface="黑体"/>
                <a:ea typeface="黑体"/>
                <a:cs typeface="黑体"/>
              </a:rPr>
              <a:t> </a:t>
            </a:r>
            <a:r>
              <a:rPr kumimoji="1" lang="zh-CN" altLang="en-US" sz="3600" dirty="0">
                <a:solidFill>
                  <a:srgbClr val="FF0000"/>
                </a:solidFill>
                <a:latin typeface="黑体"/>
                <a:ea typeface="黑体"/>
                <a:cs typeface="黑体"/>
              </a:rPr>
              <a:t>合理的聚合方式</a:t>
            </a:r>
            <a:r>
              <a:rPr kumimoji="1" lang="en-US" altLang="zh-CN" sz="3600" dirty="0">
                <a:solidFill>
                  <a:srgbClr val="FF0000"/>
                </a:solidFill>
                <a:latin typeface="黑体"/>
                <a:ea typeface="黑体"/>
                <a:cs typeface="黑体"/>
              </a:rPr>
              <a:t> </a:t>
            </a:r>
          </a:p>
          <a:p>
            <a:pPr algn="ctr">
              <a:defRPr/>
            </a:pPr>
            <a:r>
              <a:rPr kumimoji="1" lang="en-US" altLang="zh-CN" sz="3600" dirty="0">
                <a:solidFill>
                  <a:srgbClr val="FF0000"/>
                </a:solidFill>
                <a:latin typeface="黑体"/>
                <a:ea typeface="黑体"/>
                <a:cs typeface="黑体"/>
                <a:sym typeface="Wingdings"/>
              </a:rPr>
              <a:t> </a:t>
            </a:r>
            <a:r>
              <a:rPr kumimoji="1" lang="zh-CN" altLang="en-US" sz="3600" dirty="0">
                <a:solidFill>
                  <a:srgbClr val="FF0000"/>
                </a:solidFill>
                <a:latin typeface="黑体"/>
                <a:ea typeface="黑体"/>
                <a:cs typeface="黑体"/>
                <a:sym typeface="Wingdings"/>
              </a:rPr>
              <a:t>不合理的群体结论！</a:t>
            </a:r>
            <a:endParaRPr kumimoji="1" lang="zh-CN" altLang="en-US" sz="3600" dirty="0">
              <a:solidFill>
                <a:srgbClr val="FF0000"/>
              </a:solidFill>
              <a:latin typeface="黑体"/>
              <a:ea typeface="黑体"/>
              <a:cs typeface="黑体"/>
            </a:endParaRPr>
          </a:p>
        </p:txBody>
      </p:sp>
    </p:spTree>
    <p:extLst>
      <p:ext uri="{BB962C8B-B14F-4D97-AF65-F5344CB8AC3E}">
        <p14:creationId xmlns:p14="http://schemas.microsoft.com/office/powerpoint/2010/main" val="757228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468313" y="188913"/>
            <a:ext cx="8229600" cy="777875"/>
          </a:xfrm>
        </p:spPr>
        <p:txBody>
          <a:bodyPr/>
          <a:lstStyle/>
          <a:p>
            <a:r>
              <a:rPr lang="zh-CN" altLang="en-US">
                <a:latin typeface="黑体" charset="0"/>
                <a:ea typeface="黑体" charset="0"/>
                <a:cs typeface="黑体" charset="0"/>
              </a:rPr>
              <a:t>一种不同的聚合方式</a:t>
            </a:r>
          </a:p>
        </p:txBody>
      </p:sp>
      <p:sp>
        <p:nvSpPr>
          <p:cNvPr id="29698" name="内容占位符 2"/>
          <p:cNvSpPr>
            <a:spLocks noGrp="1"/>
          </p:cNvSpPr>
          <p:nvPr>
            <p:ph idx="1"/>
          </p:nvPr>
        </p:nvSpPr>
        <p:spPr>
          <a:xfrm>
            <a:off x="457200" y="1700213"/>
            <a:ext cx="8362950" cy="4681537"/>
          </a:xfrm>
        </p:spPr>
        <p:txBody>
          <a:bodyPr/>
          <a:lstStyle/>
          <a:p>
            <a:r>
              <a:rPr lang="zh-CN" altLang="en-US">
                <a:latin typeface="黑体" charset="0"/>
                <a:ea typeface="黑体" charset="0"/>
                <a:cs typeface="黑体" charset="0"/>
              </a:rPr>
              <a:t>基于完备且传递的个体偏好关系，通过对侯选项两两进行“少数服从多数”对比只是聚合群体意见的一种方式</a:t>
            </a:r>
            <a:endParaRPr lang="en-US" altLang="zh-CN">
              <a:latin typeface="黑体" charset="0"/>
              <a:ea typeface="黑体" charset="0"/>
              <a:cs typeface="黑体" charset="0"/>
            </a:endParaRPr>
          </a:p>
          <a:p>
            <a:r>
              <a:rPr lang="zh-CN" altLang="en-US">
                <a:latin typeface="黑体" charset="0"/>
                <a:ea typeface="黑体" charset="0"/>
                <a:cs typeface="黑体" charset="0"/>
              </a:rPr>
              <a:t>“逐一胜出（淘汰）”是另外一种可能</a:t>
            </a:r>
            <a:endParaRPr lang="en-US" altLang="zh-CN">
              <a:latin typeface="黑体" charset="0"/>
              <a:ea typeface="黑体" charset="0"/>
              <a:cs typeface="黑体" charset="0"/>
            </a:endParaRPr>
          </a:p>
          <a:p>
            <a:pPr lvl="1"/>
            <a:r>
              <a:rPr lang="zh-CN" altLang="en-US">
                <a:latin typeface="黑体" charset="0"/>
                <a:ea typeface="黑体" charset="0"/>
                <a:cs typeface="黑体" charset="0"/>
              </a:rPr>
              <a:t>假定备选项的任意一个序列，</a:t>
            </a:r>
            <a:r>
              <a:rPr lang="en-US" altLang="zh-CN">
                <a:latin typeface="黑体" charset="0"/>
                <a:ea typeface="黑体" charset="0"/>
                <a:cs typeface="黑体" charset="0"/>
              </a:rPr>
              <a:t>X,Y,Z, …</a:t>
            </a:r>
          </a:p>
          <a:p>
            <a:pPr lvl="1"/>
            <a:r>
              <a:rPr lang="zh-CN" altLang="en-US">
                <a:latin typeface="黑体" charset="0"/>
                <a:ea typeface="黑体" charset="0"/>
                <a:cs typeface="黑体" charset="0"/>
              </a:rPr>
              <a:t>沿着这个序列，开始比较</a:t>
            </a:r>
            <a:r>
              <a:rPr lang="en-US" altLang="zh-CN">
                <a:latin typeface="黑体" charset="0"/>
                <a:ea typeface="黑体" charset="0"/>
                <a:cs typeface="黑体" charset="0"/>
              </a:rPr>
              <a:t>X</a:t>
            </a:r>
            <a:r>
              <a:rPr lang="zh-CN" altLang="en-US">
                <a:latin typeface="黑体" charset="0"/>
                <a:ea typeface="黑体" charset="0"/>
                <a:cs typeface="黑体" charset="0"/>
              </a:rPr>
              <a:t>和</a:t>
            </a:r>
            <a:r>
              <a:rPr lang="en-US" altLang="zh-CN">
                <a:latin typeface="黑体" charset="0"/>
                <a:ea typeface="黑体" charset="0"/>
                <a:cs typeface="黑体" charset="0"/>
              </a:rPr>
              <a:t>Y</a:t>
            </a:r>
            <a:r>
              <a:rPr lang="zh-CN" altLang="en-US">
                <a:latin typeface="黑体" charset="0"/>
                <a:ea typeface="黑体" charset="0"/>
                <a:cs typeface="黑体" charset="0"/>
              </a:rPr>
              <a:t>（依照</a:t>
            </a:r>
            <a:r>
              <a:rPr lang="zh-CN" altLang="en-US">
                <a:latin typeface="楷体" charset="0"/>
                <a:ea typeface="楷体" charset="0"/>
                <a:cs typeface="楷体" charset="0"/>
              </a:rPr>
              <a:t>少数服从多数</a:t>
            </a:r>
            <a:r>
              <a:rPr lang="zh-CN" altLang="en-US">
                <a:latin typeface="黑体" charset="0"/>
                <a:ea typeface="黑体" charset="0"/>
                <a:cs typeface="黑体" charset="0"/>
              </a:rPr>
              <a:t>），然后胜者再和</a:t>
            </a:r>
            <a:r>
              <a:rPr lang="en-US" altLang="zh-CN">
                <a:latin typeface="黑体" charset="0"/>
                <a:ea typeface="黑体" charset="0"/>
                <a:cs typeface="黑体" charset="0"/>
              </a:rPr>
              <a:t>Z</a:t>
            </a:r>
            <a:r>
              <a:rPr lang="zh-CN" altLang="en-US">
                <a:latin typeface="黑体" charset="0"/>
                <a:ea typeface="黑体" charset="0"/>
                <a:cs typeface="黑体" charset="0"/>
              </a:rPr>
              <a:t>相比，</a:t>
            </a:r>
            <a:r>
              <a:rPr lang="en-US" altLang="zh-CN">
                <a:latin typeface="黑体" charset="0"/>
                <a:ea typeface="黑体" charset="0"/>
                <a:cs typeface="黑体" charset="0"/>
              </a:rPr>
              <a:t>…</a:t>
            </a:r>
            <a:r>
              <a:rPr lang="zh-CN" altLang="en-US">
                <a:latin typeface="黑体" charset="0"/>
                <a:ea typeface="黑体" charset="0"/>
                <a:cs typeface="黑体" charset="0"/>
              </a:rPr>
              <a:t>，这样就可以得到一个“最大的”</a:t>
            </a:r>
            <a:endParaRPr lang="en-US" altLang="zh-CN">
              <a:latin typeface="黑体" charset="0"/>
              <a:ea typeface="黑体" charset="0"/>
              <a:cs typeface="黑体" charset="0"/>
            </a:endParaRPr>
          </a:p>
          <a:p>
            <a:pPr lvl="1"/>
            <a:r>
              <a:rPr lang="zh-CN" altLang="en-US">
                <a:latin typeface="黑体" charset="0"/>
                <a:ea typeface="黑体" charset="0"/>
                <a:cs typeface="黑体" charset="0"/>
              </a:rPr>
              <a:t>对剩下的再进行这个过程，得到“次大的”</a:t>
            </a:r>
            <a:r>
              <a:rPr lang="en-US" altLang="zh-CN">
                <a:latin typeface="黑体" charset="0"/>
                <a:ea typeface="黑体" charset="0"/>
                <a:cs typeface="黑体" charset="0"/>
              </a:rPr>
              <a:t>…</a:t>
            </a:r>
          </a:p>
        </p:txBody>
      </p:sp>
      <p:sp>
        <p:nvSpPr>
          <p:cNvPr id="4" name="文本框 3"/>
          <p:cNvSpPr txBox="1"/>
          <p:nvPr/>
        </p:nvSpPr>
        <p:spPr>
          <a:xfrm>
            <a:off x="250825" y="1052513"/>
            <a:ext cx="8713788" cy="461962"/>
          </a:xfrm>
          <a:prstGeom prst="rect">
            <a:avLst/>
          </a:prstGeom>
          <a:solidFill>
            <a:schemeClr val="accent6">
              <a:lumMod val="20000"/>
              <a:lumOff val="80000"/>
            </a:schemeClr>
          </a:solidFill>
        </p:spPr>
        <p:txBody>
          <a:bodyPr>
            <a:spAutoFit/>
          </a:bodyPr>
          <a:lstStyle/>
          <a:p>
            <a:pPr>
              <a:defRPr/>
            </a:pPr>
            <a:r>
              <a:rPr kumimoji="1" lang="en-US" altLang="zh-CN" sz="2400" dirty="0"/>
              <a:t> </a:t>
            </a:r>
            <a:r>
              <a:rPr kumimoji="1" lang="zh-CN" altLang="en-US" sz="2400" dirty="0">
                <a:solidFill>
                  <a:srgbClr val="FF0000"/>
                </a:solidFill>
                <a:latin typeface="黑体"/>
                <a:ea typeface="黑体"/>
                <a:cs typeface="黑体"/>
              </a:rPr>
              <a:t>合理的个体行为</a:t>
            </a:r>
            <a:r>
              <a:rPr kumimoji="1" lang="en-US" altLang="zh-CN" sz="2400" dirty="0">
                <a:solidFill>
                  <a:srgbClr val="FF0000"/>
                </a:solidFill>
                <a:latin typeface="黑体"/>
                <a:ea typeface="黑体"/>
                <a:cs typeface="黑体"/>
              </a:rPr>
              <a:t> </a:t>
            </a:r>
            <a:r>
              <a:rPr kumimoji="1" lang="zh-CN" altLang="en-US" sz="2400" dirty="0">
                <a:solidFill>
                  <a:srgbClr val="FF0000"/>
                </a:solidFill>
                <a:latin typeface="黑体"/>
                <a:ea typeface="黑体"/>
                <a:cs typeface="黑体"/>
              </a:rPr>
              <a:t>＋</a:t>
            </a:r>
            <a:r>
              <a:rPr kumimoji="1" lang="en-US" altLang="zh-CN" sz="2400" dirty="0">
                <a:solidFill>
                  <a:srgbClr val="FF0000"/>
                </a:solidFill>
                <a:latin typeface="黑体"/>
                <a:ea typeface="黑体"/>
                <a:cs typeface="黑体"/>
              </a:rPr>
              <a:t> </a:t>
            </a:r>
            <a:r>
              <a:rPr kumimoji="1" lang="zh-CN" altLang="en-US" sz="2400" dirty="0">
                <a:solidFill>
                  <a:srgbClr val="FF0000"/>
                </a:solidFill>
                <a:latin typeface="黑体"/>
                <a:ea typeface="黑体"/>
                <a:cs typeface="黑体"/>
              </a:rPr>
              <a:t>合理的聚合方式</a:t>
            </a:r>
            <a:r>
              <a:rPr kumimoji="1" lang="en-US" altLang="zh-CN" sz="2400" dirty="0">
                <a:solidFill>
                  <a:srgbClr val="FF0000"/>
                </a:solidFill>
                <a:latin typeface="黑体"/>
                <a:ea typeface="黑体"/>
                <a:cs typeface="黑体"/>
              </a:rPr>
              <a:t> </a:t>
            </a:r>
            <a:r>
              <a:rPr kumimoji="1" lang="en-US" altLang="zh-CN" sz="2400" dirty="0">
                <a:solidFill>
                  <a:srgbClr val="FF0000"/>
                </a:solidFill>
                <a:latin typeface="黑体"/>
                <a:ea typeface="黑体"/>
                <a:cs typeface="黑体"/>
                <a:sym typeface="Wingdings"/>
              </a:rPr>
              <a:t> </a:t>
            </a:r>
            <a:r>
              <a:rPr kumimoji="1" lang="zh-CN" altLang="en-US" sz="2400" dirty="0">
                <a:solidFill>
                  <a:srgbClr val="FF0000"/>
                </a:solidFill>
                <a:latin typeface="黑体"/>
                <a:ea typeface="黑体"/>
                <a:cs typeface="黑体"/>
                <a:sym typeface="Wingdings"/>
              </a:rPr>
              <a:t>不合理的群体结论？！</a:t>
            </a:r>
            <a:endParaRPr kumimoji="1" lang="zh-CN" altLang="en-US" sz="2400" dirty="0">
              <a:solidFill>
                <a:srgbClr val="FF0000"/>
              </a:solidFill>
              <a:latin typeface="黑体"/>
              <a:ea typeface="黑体"/>
              <a:cs typeface="黑体"/>
            </a:endParaRPr>
          </a:p>
        </p:txBody>
      </p:sp>
    </p:spTree>
    <p:extLst>
      <p:ext uri="{BB962C8B-B14F-4D97-AF65-F5344CB8AC3E}">
        <p14:creationId xmlns:p14="http://schemas.microsoft.com/office/powerpoint/2010/main" val="1663143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1692275" y="404813"/>
            <a:ext cx="4535488" cy="1143000"/>
          </a:xfrm>
        </p:spPr>
        <p:txBody>
          <a:bodyPr/>
          <a:lstStyle/>
          <a:p>
            <a:r>
              <a:rPr lang="zh-CN" altLang="en-US">
                <a:latin typeface="黑体" charset="0"/>
                <a:ea typeface="黑体" charset="0"/>
                <a:cs typeface="黑体" charset="0"/>
              </a:rPr>
              <a:t>例子，设有：</a:t>
            </a:r>
          </a:p>
        </p:txBody>
      </p:sp>
      <p:pic>
        <p:nvPicPr>
          <p:cNvPr id="3072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33600"/>
            <a:ext cx="9144000" cy="4103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30723" name="对象 3"/>
          <p:cNvGraphicFramePr>
            <a:graphicFrameLocks noChangeAspect="1"/>
          </p:cNvGraphicFramePr>
          <p:nvPr/>
        </p:nvGraphicFramePr>
        <p:xfrm>
          <a:off x="6588125" y="188913"/>
          <a:ext cx="2032000" cy="1800225"/>
        </p:xfrm>
        <a:graphic>
          <a:graphicData uri="http://schemas.openxmlformats.org/presentationml/2006/ole">
            <mc:AlternateContent xmlns:mc="http://schemas.openxmlformats.org/markup-compatibility/2006">
              <mc:Choice xmlns:v="urn:schemas-microsoft-com:vml" Requires="v">
                <p:oleObj name="公式" r:id="rId3" imgW="774700" imgH="673100" progId="Equation.3">
                  <p:embed/>
                </p:oleObj>
              </mc:Choice>
              <mc:Fallback>
                <p:oleObj name="公式" r:id="rId3" imgW="774700" imgH="673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188913"/>
                        <a:ext cx="2032000" cy="1800225"/>
                      </a:xfrm>
                      <a:prstGeom prst="rect">
                        <a:avLst/>
                      </a:prstGeom>
                      <a:solidFill>
                        <a:srgbClr val="DBEEF4"/>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1547813" y="6237288"/>
            <a:ext cx="2447925" cy="400050"/>
          </a:xfrm>
          <a:prstGeom prst="rect">
            <a:avLst/>
          </a:prstGeom>
          <a:noFill/>
        </p:spPr>
        <p:txBody>
          <a:bodyPr>
            <a:spAutoFit/>
          </a:bodyPr>
          <a:lstStyle/>
          <a:p>
            <a:pPr>
              <a:defRPr/>
            </a:pPr>
            <a:r>
              <a:rPr kumimoji="1" lang="zh-CN" altLang="en-US" sz="2000" dirty="0">
                <a:solidFill>
                  <a:srgbClr val="FFFF00"/>
                </a:solidFill>
                <a:latin typeface="+mn-lt"/>
                <a:ea typeface="黑体"/>
                <a:cs typeface="黑体"/>
              </a:rPr>
              <a:t>次序：</a:t>
            </a:r>
            <a:r>
              <a:rPr kumimoji="1" lang="en-US" altLang="zh-CN" sz="2000" dirty="0">
                <a:solidFill>
                  <a:srgbClr val="FFFF00"/>
                </a:solidFill>
                <a:latin typeface="+mn-lt"/>
                <a:ea typeface="黑体"/>
                <a:cs typeface="黑体"/>
              </a:rPr>
              <a:t>X</a:t>
            </a:r>
            <a:r>
              <a:rPr kumimoji="1" lang="zh-CN" altLang="en-US" sz="2000" dirty="0">
                <a:solidFill>
                  <a:srgbClr val="FFFF00"/>
                </a:solidFill>
                <a:latin typeface="+mn-lt"/>
                <a:ea typeface="黑体"/>
                <a:cs typeface="黑体"/>
              </a:rPr>
              <a:t>，</a:t>
            </a:r>
            <a:r>
              <a:rPr kumimoji="1" lang="en-US" altLang="zh-CN" sz="2000" dirty="0">
                <a:solidFill>
                  <a:srgbClr val="FFFF00"/>
                </a:solidFill>
                <a:latin typeface="+mn-lt"/>
                <a:ea typeface="黑体"/>
                <a:cs typeface="黑体"/>
              </a:rPr>
              <a:t>Y</a:t>
            </a:r>
            <a:r>
              <a:rPr kumimoji="1" lang="zh-CN" altLang="en-US" sz="2000" dirty="0">
                <a:solidFill>
                  <a:srgbClr val="FFFF00"/>
                </a:solidFill>
                <a:latin typeface="+mn-lt"/>
                <a:ea typeface="黑体"/>
                <a:cs typeface="黑体"/>
              </a:rPr>
              <a:t>，</a:t>
            </a:r>
            <a:r>
              <a:rPr kumimoji="1" lang="en-US" altLang="zh-CN" sz="2000" dirty="0">
                <a:solidFill>
                  <a:srgbClr val="FFFF00"/>
                </a:solidFill>
                <a:latin typeface="+mn-lt"/>
                <a:ea typeface="黑体"/>
                <a:cs typeface="黑体"/>
              </a:rPr>
              <a:t>Z</a:t>
            </a:r>
            <a:endParaRPr kumimoji="1" lang="zh-CN" altLang="en-US" sz="2000" dirty="0">
              <a:solidFill>
                <a:srgbClr val="FFFF00"/>
              </a:solidFill>
              <a:latin typeface="+mn-lt"/>
              <a:ea typeface="黑体"/>
              <a:cs typeface="黑体"/>
            </a:endParaRPr>
          </a:p>
        </p:txBody>
      </p:sp>
      <p:sp>
        <p:nvSpPr>
          <p:cNvPr id="6" name="文本框 5"/>
          <p:cNvSpPr txBox="1"/>
          <p:nvPr/>
        </p:nvSpPr>
        <p:spPr>
          <a:xfrm>
            <a:off x="6084888" y="6237288"/>
            <a:ext cx="2447925" cy="400050"/>
          </a:xfrm>
          <a:prstGeom prst="rect">
            <a:avLst/>
          </a:prstGeom>
          <a:noFill/>
        </p:spPr>
        <p:txBody>
          <a:bodyPr>
            <a:spAutoFit/>
          </a:bodyPr>
          <a:lstStyle/>
          <a:p>
            <a:pPr>
              <a:defRPr/>
            </a:pPr>
            <a:r>
              <a:rPr kumimoji="1" lang="zh-CN" altLang="en-US" sz="2000" dirty="0">
                <a:solidFill>
                  <a:srgbClr val="FFFF00"/>
                </a:solidFill>
                <a:latin typeface="+mn-lt"/>
                <a:ea typeface="黑体"/>
                <a:cs typeface="黑体"/>
              </a:rPr>
              <a:t>次序：</a:t>
            </a:r>
            <a:r>
              <a:rPr kumimoji="1" lang="en-US" altLang="zh-CN" sz="2000" dirty="0">
                <a:solidFill>
                  <a:srgbClr val="FFFF00"/>
                </a:solidFill>
                <a:latin typeface="+mn-lt"/>
                <a:ea typeface="黑体"/>
                <a:cs typeface="黑体"/>
              </a:rPr>
              <a:t>Z</a:t>
            </a:r>
            <a:r>
              <a:rPr kumimoji="1" lang="zh-CN" altLang="en-US" sz="2000" dirty="0">
                <a:solidFill>
                  <a:srgbClr val="FFFF00"/>
                </a:solidFill>
                <a:latin typeface="+mn-lt"/>
                <a:ea typeface="黑体"/>
                <a:cs typeface="黑体"/>
              </a:rPr>
              <a:t>，</a:t>
            </a:r>
            <a:r>
              <a:rPr kumimoji="1" lang="en-US" altLang="zh-CN" sz="2000" dirty="0">
                <a:solidFill>
                  <a:srgbClr val="FFFF00"/>
                </a:solidFill>
                <a:latin typeface="+mn-lt"/>
                <a:ea typeface="黑体"/>
                <a:cs typeface="黑体"/>
              </a:rPr>
              <a:t>Y</a:t>
            </a:r>
            <a:r>
              <a:rPr kumimoji="1" lang="zh-CN" altLang="en-US" sz="2000" dirty="0">
                <a:solidFill>
                  <a:srgbClr val="FFFF00"/>
                </a:solidFill>
                <a:latin typeface="+mn-lt"/>
                <a:ea typeface="黑体"/>
                <a:cs typeface="黑体"/>
              </a:rPr>
              <a:t>，</a:t>
            </a:r>
            <a:r>
              <a:rPr kumimoji="1" lang="en-US" altLang="zh-CN" sz="2000" dirty="0">
                <a:solidFill>
                  <a:srgbClr val="FFFF00"/>
                </a:solidFill>
                <a:latin typeface="+mn-lt"/>
                <a:ea typeface="黑体"/>
                <a:cs typeface="黑体"/>
              </a:rPr>
              <a:t>X</a:t>
            </a:r>
            <a:endParaRPr kumimoji="1" lang="zh-CN" altLang="en-US" sz="2000" dirty="0">
              <a:solidFill>
                <a:srgbClr val="FFFF00"/>
              </a:solidFill>
              <a:latin typeface="+mn-lt"/>
              <a:ea typeface="黑体"/>
              <a:cs typeface="黑体"/>
            </a:endParaRPr>
          </a:p>
        </p:txBody>
      </p:sp>
      <p:sp>
        <p:nvSpPr>
          <p:cNvPr id="3" name="矩形 2"/>
          <p:cNvSpPr/>
          <p:nvPr/>
        </p:nvSpPr>
        <p:spPr>
          <a:xfrm>
            <a:off x="4643438" y="2133600"/>
            <a:ext cx="4500562" cy="4608513"/>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4" name="圆角矩形 3"/>
          <p:cNvSpPr/>
          <p:nvPr/>
        </p:nvSpPr>
        <p:spPr>
          <a:xfrm>
            <a:off x="179388" y="549275"/>
            <a:ext cx="6264275" cy="1079500"/>
          </a:xfrm>
          <a:prstGeom prst="roundRect">
            <a:avLst/>
          </a:prstGeom>
          <a:solidFill>
            <a:srgbClr val="80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3600" dirty="0">
                <a:latin typeface="黑体"/>
                <a:ea typeface="黑体"/>
                <a:cs typeface="黑体"/>
              </a:rPr>
              <a:t>议程设置问题</a:t>
            </a:r>
            <a:r>
              <a:rPr kumimoji="1" lang="en-US" altLang="zh-CN" sz="3600" dirty="0">
                <a:latin typeface="黑体"/>
                <a:ea typeface="黑体"/>
                <a:cs typeface="黑体"/>
              </a:rPr>
              <a:t>(</a:t>
            </a:r>
            <a:r>
              <a:rPr kumimoji="1" lang="en-US" altLang="zh-CN" sz="3600" dirty="0"/>
              <a:t>Agenda Setting)</a:t>
            </a:r>
            <a:endParaRPr kumimoji="1" lang="zh-CN" altLang="en-US" sz="3600" dirty="0"/>
          </a:p>
        </p:txBody>
      </p:sp>
    </p:spTree>
    <p:extLst>
      <p:ext uri="{BB962C8B-B14F-4D97-AF65-F5344CB8AC3E}">
        <p14:creationId xmlns:p14="http://schemas.microsoft.com/office/powerpoint/2010/main" val="1805962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zh-CN" altLang="en-US">
                <a:latin typeface="黑体" charset="0"/>
                <a:ea typeface="黑体" charset="0"/>
                <a:cs typeface="黑体" charset="0"/>
              </a:rPr>
              <a:t>积分制</a:t>
            </a:r>
            <a:r>
              <a:rPr lang="zh-CN" altLang="en-US" sz="2800">
                <a:latin typeface="黑体" charset="0"/>
                <a:ea typeface="黑体" charset="0"/>
                <a:cs typeface="黑体" charset="0"/>
              </a:rPr>
              <a:t>（另一种聚合群体意见的方式）</a:t>
            </a:r>
          </a:p>
        </p:txBody>
      </p:sp>
      <p:sp>
        <p:nvSpPr>
          <p:cNvPr id="34818" name="内容占位符 2"/>
          <p:cNvSpPr>
            <a:spLocks noGrp="1"/>
          </p:cNvSpPr>
          <p:nvPr>
            <p:ph idx="1"/>
          </p:nvPr>
        </p:nvSpPr>
        <p:spPr>
          <a:xfrm>
            <a:off x="466725" y="1600200"/>
            <a:ext cx="8229600" cy="4997450"/>
          </a:xfrm>
        </p:spPr>
        <p:txBody>
          <a:bodyPr/>
          <a:lstStyle/>
          <a:p>
            <a:pPr>
              <a:defRPr/>
            </a:pPr>
            <a:r>
              <a:rPr lang="zh-CN" altLang="en-US" dirty="0">
                <a:latin typeface="黑体"/>
                <a:ea typeface="黑体"/>
                <a:cs typeface="黑体"/>
              </a:rPr>
              <a:t>波达计数法（</a:t>
            </a:r>
            <a:r>
              <a:rPr lang="en-US" altLang="zh-CN" dirty="0" err="1">
                <a:ea typeface="+mj-ea"/>
                <a:cs typeface="黑体"/>
              </a:rPr>
              <a:t>Borda</a:t>
            </a:r>
            <a:r>
              <a:rPr lang="en-US" altLang="zh-CN" dirty="0">
                <a:ea typeface="+mj-ea"/>
                <a:cs typeface="黑体"/>
              </a:rPr>
              <a:t> Count</a:t>
            </a:r>
            <a:r>
              <a:rPr lang="en-US" altLang="zh-CN" dirty="0">
                <a:latin typeface="黑体"/>
                <a:ea typeface="黑体"/>
                <a:cs typeface="黑体"/>
              </a:rPr>
              <a:t>, 1770</a:t>
            </a:r>
            <a:r>
              <a:rPr lang="zh-CN" altLang="en-US" dirty="0">
                <a:latin typeface="黑体"/>
                <a:ea typeface="黑体"/>
                <a:cs typeface="黑体"/>
              </a:rPr>
              <a:t>）</a:t>
            </a:r>
            <a:endParaRPr lang="en-US" altLang="zh-CN" dirty="0">
              <a:latin typeface="黑体"/>
              <a:ea typeface="黑体"/>
              <a:cs typeface="黑体"/>
            </a:endParaRPr>
          </a:p>
          <a:p>
            <a:pPr lvl="1">
              <a:defRPr/>
            </a:pPr>
            <a:r>
              <a:rPr lang="zh-CN" altLang="en-US" dirty="0">
                <a:latin typeface="黑体"/>
                <a:ea typeface="黑体"/>
                <a:cs typeface="黑体"/>
              </a:rPr>
              <a:t>假设有</a:t>
            </a:r>
            <a:r>
              <a:rPr lang="en-US" altLang="zh-CN" dirty="0">
                <a:latin typeface="黑体"/>
                <a:ea typeface="黑体"/>
                <a:cs typeface="黑体"/>
              </a:rPr>
              <a:t> </a:t>
            </a:r>
            <a:r>
              <a:rPr lang="en-US" altLang="zh-CN" dirty="0">
                <a:solidFill>
                  <a:srgbClr val="FFFF00"/>
                </a:solidFill>
                <a:latin typeface="黑体"/>
                <a:ea typeface="黑体"/>
                <a:cs typeface="黑体"/>
              </a:rPr>
              <a:t>N</a:t>
            </a:r>
            <a:r>
              <a:rPr lang="en-US" altLang="zh-CN" i="1" dirty="0">
                <a:solidFill>
                  <a:srgbClr val="FFFF00"/>
                </a:solidFill>
                <a:latin typeface="黑体"/>
                <a:ea typeface="黑体"/>
                <a:cs typeface="黑体"/>
              </a:rPr>
              <a:t> </a:t>
            </a:r>
            <a:r>
              <a:rPr lang="zh-CN" altLang="en-US" dirty="0">
                <a:latin typeface="黑体"/>
                <a:ea typeface="黑体"/>
                <a:cs typeface="黑体"/>
              </a:rPr>
              <a:t>个候选项，个体</a:t>
            </a:r>
            <a:r>
              <a:rPr lang="en-US" altLang="zh-CN" dirty="0">
                <a:latin typeface="黑体"/>
                <a:ea typeface="黑体"/>
                <a:cs typeface="黑体"/>
              </a:rPr>
              <a:t> </a:t>
            </a:r>
            <a:r>
              <a:rPr lang="en-US" altLang="zh-CN" dirty="0" err="1">
                <a:solidFill>
                  <a:srgbClr val="FFFF00"/>
                </a:solidFill>
                <a:latin typeface="黑体"/>
                <a:ea typeface="黑体"/>
                <a:cs typeface="黑体"/>
              </a:rPr>
              <a:t>i</a:t>
            </a:r>
            <a:r>
              <a:rPr lang="en-US" altLang="zh-CN" i="1" dirty="0">
                <a:solidFill>
                  <a:srgbClr val="FFFF00"/>
                </a:solidFill>
                <a:latin typeface="黑体"/>
                <a:ea typeface="黑体"/>
                <a:cs typeface="黑体"/>
              </a:rPr>
              <a:t> </a:t>
            </a:r>
            <a:r>
              <a:rPr lang="zh-CN" altLang="en-US" dirty="0">
                <a:latin typeface="黑体"/>
                <a:ea typeface="黑体"/>
                <a:cs typeface="黑体"/>
              </a:rPr>
              <a:t>对候选项的排序对应一种赋值，偏好排在第一的赋值</a:t>
            </a:r>
            <a:r>
              <a:rPr lang="en-US" altLang="zh-CN" dirty="0">
                <a:latin typeface="黑体"/>
                <a:ea typeface="黑体"/>
                <a:cs typeface="黑体"/>
              </a:rPr>
              <a:t> </a:t>
            </a:r>
            <a:r>
              <a:rPr lang="en-US" altLang="zh-CN" dirty="0">
                <a:solidFill>
                  <a:srgbClr val="FFFF00"/>
                </a:solidFill>
                <a:latin typeface="黑体"/>
                <a:ea typeface="黑体"/>
                <a:cs typeface="黑体"/>
              </a:rPr>
              <a:t>N-1</a:t>
            </a:r>
            <a:r>
              <a:rPr lang="zh-CN" altLang="en-US" dirty="0">
                <a:latin typeface="黑体"/>
                <a:ea typeface="黑体"/>
                <a:cs typeface="黑体"/>
              </a:rPr>
              <a:t>；以此类推，最后一个赋值为</a:t>
            </a:r>
            <a:r>
              <a:rPr lang="en-US" altLang="zh-CN" dirty="0">
                <a:latin typeface="黑体"/>
                <a:ea typeface="黑体"/>
                <a:cs typeface="黑体"/>
              </a:rPr>
              <a:t> </a:t>
            </a:r>
            <a:r>
              <a:rPr lang="en-US" altLang="zh-CN" dirty="0">
                <a:solidFill>
                  <a:srgbClr val="FFFF00"/>
                </a:solidFill>
                <a:latin typeface="黑体"/>
                <a:ea typeface="黑体"/>
                <a:cs typeface="黑体"/>
              </a:rPr>
              <a:t>0</a:t>
            </a:r>
          </a:p>
          <a:p>
            <a:pPr lvl="1">
              <a:defRPr/>
            </a:pPr>
            <a:r>
              <a:rPr lang="zh-CN" altLang="en-US" dirty="0">
                <a:latin typeface="黑体"/>
                <a:ea typeface="黑体"/>
                <a:cs typeface="黑体"/>
              </a:rPr>
              <a:t>依据每个候选项得到的</a:t>
            </a:r>
            <a:r>
              <a:rPr lang="zh-CN" altLang="en-US" dirty="0">
                <a:solidFill>
                  <a:srgbClr val="FFFF00"/>
                </a:solidFill>
                <a:latin typeface="黑体"/>
                <a:ea typeface="黑体"/>
                <a:cs typeface="黑体"/>
              </a:rPr>
              <a:t>赋值和</a:t>
            </a:r>
            <a:r>
              <a:rPr lang="zh-CN" altLang="en-US" dirty="0">
                <a:latin typeface="黑体"/>
                <a:ea typeface="黑体"/>
                <a:cs typeface="黑体"/>
              </a:rPr>
              <a:t>（积分），由高到低排序，从而形成群体偏好排序</a:t>
            </a:r>
            <a:endParaRPr lang="en-US" altLang="zh-CN" dirty="0">
              <a:latin typeface="黑体"/>
              <a:ea typeface="黑体"/>
              <a:cs typeface="黑体"/>
            </a:endParaRPr>
          </a:p>
          <a:p>
            <a:pPr>
              <a:defRPr/>
            </a:pPr>
            <a:r>
              <a:rPr lang="zh-CN" altLang="en-US" dirty="0">
                <a:latin typeface="黑体"/>
                <a:ea typeface="黑体"/>
                <a:cs typeface="黑体"/>
              </a:rPr>
              <a:t>注</a:t>
            </a:r>
            <a:endParaRPr lang="en-US" altLang="zh-CN" dirty="0">
              <a:latin typeface="黑体"/>
              <a:ea typeface="黑体"/>
              <a:cs typeface="黑体"/>
            </a:endParaRPr>
          </a:p>
          <a:p>
            <a:pPr lvl="1">
              <a:defRPr/>
            </a:pPr>
            <a:r>
              <a:rPr lang="zh-CN" altLang="en-US" dirty="0">
                <a:latin typeface="黑体"/>
                <a:ea typeface="黑体"/>
                <a:cs typeface="黑体"/>
              </a:rPr>
              <a:t>若出现同样的积分，假定有一种外部约定的处理方法</a:t>
            </a:r>
            <a:endParaRPr lang="en-US" altLang="zh-CN" dirty="0">
              <a:latin typeface="黑体"/>
              <a:ea typeface="黑体"/>
              <a:cs typeface="黑体"/>
            </a:endParaRPr>
          </a:p>
          <a:p>
            <a:pPr lvl="1">
              <a:defRPr/>
            </a:pPr>
            <a:r>
              <a:rPr lang="zh-CN" altLang="en-US" dirty="0">
                <a:latin typeface="黑体"/>
                <a:ea typeface="黑体"/>
                <a:cs typeface="黑体"/>
              </a:rPr>
              <a:t>个体分数赋值显然还可以有其他各种方式</a:t>
            </a:r>
          </a:p>
        </p:txBody>
      </p:sp>
    </p:spTree>
    <p:extLst>
      <p:ext uri="{BB962C8B-B14F-4D97-AF65-F5344CB8AC3E}">
        <p14:creationId xmlns:p14="http://schemas.microsoft.com/office/powerpoint/2010/main" val="2146848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a:lstStyle/>
          <a:p>
            <a:r>
              <a:rPr lang="zh-CN" altLang="en-US">
                <a:latin typeface="黑体" charset="0"/>
                <a:ea typeface="黑体" charset="0"/>
                <a:cs typeface="黑体" charset="0"/>
              </a:rPr>
              <a:t>积分制</a:t>
            </a:r>
          </a:p>
        </p:txBody>
      </p:sp>
      <p:sp>
        <p:nvSpPr>
          <p:cNvPr id="32770" name="内容占位符 2"/>
          <p:cNvSpPr>
            <a:spLocks noGrp="1"/>
          </p:cNvSpPr>
          <p:nvPr>
            <p:ph idx="1"/>
          </p:nvPr>
        </p:nvSpPr>
        <p:spPr>
          <a:xfrm>
            <a:off x="539750" y="1484313"/>
            <a:ext cx="8074025" cy="1541462"/>
          </a:xfrm>
        </p:spPr>
        <p:txBody>
          <a:bodyPr/>
          <a:lstStyle/>
          <a:p>
            <a:r>
              <a:rPr lang="zh-CN" altLang="en-US">
                <a:latin typeface="黑体" charset="0"/>
                <a:ea typeface="黑体" charset="0"/>
                <a:cs typeface="黑体" charset="0"/>
              </a:rPr>
              <a:t>假设有</a:t>
            </a:r>
            <a:r>
              <a:rPr lang="en-US" altLang="zh-CN">
                <a:latin typeface="黑体" charset="0"/>
                <a:ea typeface="黑体" charset="0"/>
                <a:cs typeface="黑体" charset="0"/>
              </a:rPr>
              <a:t>2</a:t>
            </a:r>
            <a:r>
              <a:rPr lang="zh-CN" altLang="en-US">
                <a:latin typeface="黑体" charset="0"/>
                <a:ea typeface="黑体" charset="0"/>
                <a:cs typeface="黑体" charset="0"/>
              </a:rPr>
              <a:t>个个体（</a:t>
            </a:r>
            <a:r>
              <a:rPr lang="en-US" altLang="zh-CN">
                <a:latin typeface="黑体" charset="0"/>
                <a:ea typeface="黑体" charset="0"/>
                <a:cs typeface="黑体" charset="0"/>
              </a:rPr>
              <a:t>1, 2</a:t>
            </a:r>
            <a:r>
              <a:rPr lang="zh-CN" altLang="en-US">
                <a:latin typeface="黑体" charset="0"/>
                <a:ea typeface="黑体" charset="0"/>
                <a:cs typeface="黑体" charset="0"/>
              </a:rPr>
              <a:t>）面对</a:t>
            </a:r>
            <a:r>
              <a:rPr lang="en-US" altLang="zh-CN">
                <a:latin typeface="黑体" charset="0"/>
                <a:ea typeface="黑体" charset="0"/>
                <a:cs typeface="黑体" charset="0"/>
              </a:rPr>
              <a:t>4</a:t>
            </a:r>
            <a:r>
              <a:rPr lang="zh-CN" altLang="en-US">
                <a:latin typeface="黑体" charset="0"/>
                <a:ea typeface="黑体" charset="0"/>
                <a:cs typeface="黑体" charset="0"/>
              </a:rPr>
              <a:t>个备选项（</a:t>
            </a:r>
            <a:r>
              <a:rPr lang="en-US" altLang="zh-CN">
                <a:latin typeface="黑体" charset="0"/>
                <a:ea typeface="黑体" charset="0"/>
                <a:cs typeface="黑体" charset="0"/>
              </a:rPr>
              <a:t>A, B, C, D</a:t>
            </a:r>
            <a:r>
              <a:rPr lang="zh-CN" altLang="en-US">
                <a:latin typeface="黑体" charset="0"/>
                <a:ea typeface="黑体" charset="0"/>
                <a:cs typeface="黑体" charset="0"/>
              </a:rPr>
              <a:t>）；个体的排序以及群体的积分如下</a:t>
            </a:r>
          </a:p>
        </p:txBody>
      </p:sp>
      <p:graphicFrame>
        <p:nvGraphicFramePr>
          <p:cNvPr id="4" name="内容占位符 3"/>
          <p:cNvGraphicFramePr>
            <a:graphicFrameLocks/>
          </p:cNvGraphicFramePr>
          <p:nvPr/>
        </p:nvGraphicFramePr>
        <p:xfrm>
          <a:off x="468313" y="3141663"/>
          <a:ext cx="8229600" cy="3132135"/>
        </p:xfrm>
        <a:graphic>
          <a:graphicData uri="http://schemas.openxmlformats.org/drawingml/2006/table">
            <a:tbl>
              <a:tblPr firstRow="1" firstCol="1" bandRow="1">
                <a:tableStyleId>{7DF18680-E054-41AD-8BC1-D1AEF772440D}</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626427">
                <a:tc>
                  <a:txBody>
                    <a:bodyPr/>
                    <a:lstStyle/>
                    <a:p>
                      <a:pPr algn="ctr" fontAlgn="auto"/>
                      <a:endParaRPr lang="zh-CN" altLang="en-US" sz="2800" baseline="0" dirty="0"/>
                    </a:p>
                  </a:txBody>
                  <a:tcPr marT="45717" marB="45717" anchor="ctr"/>
                </a:tc>
                <a:tc>
                  <a:txBody>
                    <a:bodyPr/>
                    <a:lstStyle/>
                    <a:p>
                      <a:pPr algn="ctr" fontAlgn="auto"/>
                      <a:r>
                        <a:rPr lang="zh-CN" altLang="en-US" sz="2400" baseline="0" dirty="0">
                          <a:solidFill>
                            <a:srgbClr val="800000"/>
                          </a:solidFill>
                        </a:rPr>
                        <a:t>第一偏好</a:t>
                      </a:r>
                    </a:p>
                  </a:txBody>
                  <a:tcPr marT="45717" marB="45717" anchor="ctr"/>
                </a:tc>
                <a:tc>
                  <a:txBody>
                    <a:bodyPr/>
                    <a:lstStyle/>
                    <a:p>
                      <a:pPr algn="ctr" fontAlgn="auto"/>
                      <a:r>
                        <a:rPr lang="zh-CN" altLang="en-US" sz="2400" baseline="0" dirty="0">
                          <a:solidFill>
                            <a:srgbClr val="800000"/>
                          </a:solidFill>
                        </a:rPr>
                        <a:t>第二偏好</a:t>
                      </a:r>
                    </a:p>
                  </a:txBody>
                  <a:tcPr marT="45717" marB="45717" anchor="ctr"/>
                </a:tc>
                <a:tc>
                  <a:txBody>
                    <a:bodyPr/>
                    <a:lstStyle/>
                    <a:p>
                      <a:pPr algn="ctr" fontAlgn="auto"/>
                      <a:r>
                        <a:rPr lang="zh-CN" altLang="en-US" sz="2400" baseline="0" dirty="0">
                          <a:solidFill>
                            <a:srgbClr val="800000"/>
                          </a:solidFill>
                        </a:rPr>
                        <a:t>第三偏好</a:t>
                      </a:r>
                    </a:p>
                  </a:txBody>
                  <a:tcPr marT="45717" marB="45717" anchor="ctr"/>
                </a:tc>
                <a:tc>
                  <a:txBody>
                    <a:bodyPr/>
                    <a:lstStyle/>
                    <a:p>
                      <a:pPr algn="ctr" fontAlgn="auto"/>
                      <a:r>
                        <a:rPr lang="zh-CN" altLang="en-US" sz="2400" baseline="0" dirty="0">
                          <a:solidFill>
                            <a:srgbClr val="800000"/>
                          </a:solidFill>
                        </a:rPr>
                        <a:t>第四偏好</a:t>
                      </a:r>
                    </a:p>
                  </a:txBody>
                  <a:tcPr marT="45717" marB="45717" anchor="ctr"/>
                </a:tc>
                <a:extLst>
                  <a:ext uri="{0D108BD9-81ED-4DB2-BD59-A6C34878D82A}">
                    <a16:rowId xmlns:a16="http://schemas.microsoft.com/office/drawing/2014/main" val="10000"/>
                  </a:ext>
                </a:extLst>
              </a:tr>
              <a:tr h="626427">
                <a:tc>
                  <a:txBody>
                    <a:bodyPr/>
                    <a:lstStyle/>
                    <a:p>
                      <a:pPr algn="ctr" fontAlgn="auto"/>
                      <a:r>
                        <a:rPr lang="zh-CN" altLang="en-US" sz="2800" baseline="0" dirty="0">
                          <a:solidFill>
                            <a:srgbClr val="800000"/>
                          </a:solidFill>
                        </a:rPr>
                        <a:t>个体</a:t>
                      </a:r>
                      <a:r>
                        <a:rPr lang="en-US" altLang="zh-CN" sz="2800" baseline="0" dirty="0">
                          <a:solidFill>
                            <a:srgbClr val="800000"/>
                          </a:solidFill>
                        </a:rPr>
                        <a:t>1</a:t>
                      </a:r>
                      <a:endParaRPr lang="zh-CN" altLang="en-US" sz="2800" baseline="0" dirty="0">
                        <a:solidFill>
                          <a:srgbClr val="800000"/>
                        </a:solidFill>
                      </a:endParaRPr>
                    </a:p>
                  </a:txBody>
                  <a:tcPr marT="45717" marB="45717" anchor="ctr"/>
                </a:tc>
                <a:tc>
                  <a:txBody>
                    <a:bodyPr/>
                    <a:lstStyle/>
                    <a:p>
                      <a:pPr algn="ctr" fontAlgn="auto"/>
                      <a:r>
                        <a:rPr lang="en-US" altLang="zh-CN" sz="2800" baseline="0" dirty="0"/>
                        <a:t>A</a:t>
                      </a:r>
                      <a:endParaRPr lang="zh-CN" altLang="en-US" sz="2800" baseline="0" dirty="0"/>
                    </a:p>
                  </a:txBody>
                  <a:tcPr marT="45717" marB="45717" anchor="ctr"/>
                </a:tc>
                <a:tc>
                  <a:txBody>
                    <a:bodyPr/>
                    <a:lstStyle/>
                    <a:p>
                      <a:pPr algn="ctr" fontAlgn="auto"/>
                      <a:r>
                        <a:rPr lang="en-US" altLang="zh-CN" sz="2800" baseline="0" dirty="0"/>
                        <a:t>B</a:t>
                      </a:r>
                      <a:endParaRPr lang="zh-CN" altLang="en-US" sz="2800" baseline="0" dirty="0"/>
                    </a:p>
                  </a:txBody>
                  <a:tcPr marT="45717" marB="45717" anchor="ctr"/>
                </a:tc>
                <a:tc>
                  <a:txBody>
                    <a:bodyPr/>
                    <a:lstStyle/>
                    <a:p>
                      <a:pPr algn="ctr" fontAlgn="auto"/>
                      <a:r>
                        <a:rPr lang="en-US" altLang="zh-CN" sz="2800" baseline="0" dirty="0"/>
                        <a:t>C</a:t>
                      </a:r>
                      <a:endParaRPr lang="zh-CN" altLang="en-US" sz="2800" baseline="0" dirty="0"/>
                    </a:p>
                  </a:txBody>
                  <a:tcPr marT="45717" marB="45717" anchor="ctr"/>
                </a:tc>
                <a:tc>
                  <a:txBody>
                    <a:bodyPr/>
                    <a:lstStyle/>
                    <a:p>
                      <a:pPr algn="ctr" fontAlgn="auto"/>
                      <a:r>
                        <a:rPr lang="en-US" altLang="zh-CN" sz="2800" baseline="0" dirty="0"/>
                        <a:t>D</a:t>
                      </a:r>
                      <a:endParaRPr lang="zh-CN" altLang="en-US" sz="2800" baseline="0" dirty="0"/>
                    </a:p>
                  </a:txBody>
                  <a:tcPr marT="45717" marB="45717" anchor="ctr"/>
                </a:tc>
                <a:extLst>
                  <a:ext uri="{0D108BD9-81ED-4DB2-BD59-A6C34878D82A}">
                    <a16:rowId xmlns:a16="http://schemas.microsoft.com/office/drawing/2014/main" val="10001"/>
                  </a:ext>
                </a:extLst>
              </a:tr>
              <a:tr h="626427">
                <a:tc>
                  <a:txBody>
                    <a:bodyPr/>
                    <a:lstStyle/>
                    <a:p>
                      <a:pPr algn="ctr" fontAlgn="auto"/>
                      <a:r>
                        <a:rPr lang="zh-CN" altLang="en-US" sz="2800" baseline="0" dirty="0">
                          <a:solidFill>
                            <a:srgbClr val="800000"/>
                          </a:solidFill>
                        </a:rPr>
                        <a:t>个体</a:t>
                      </a:r>
                      <a:r>
                        <a:rPr lang="en-US" altLang="zh-CN" sz="2800" baseline="0" dirty="0">
                          <a:solidFill>
                            <a:srgbClr val="800000"/>
                          </a:solidFill>
                        </a:rPr>
                        <a:t>2</a:t>
                      </a:r>
                      <a:endParaRPr lang="zh-CN" altLang="en-US" sz="2800" baseline="0" dirty="0">
                        <a:solidFill>
                          <a:srgbClr val="800000"/>
                        </a:solidFill>
                      </a:endParaRPr>
                    </a:p>
                  </a:txBody>
                  <a:tcPr marT="45717" marB="45717" anchor="ctr"/>
                </a:tc>
                <a:tc>
                  <a:txBody>
                    <a:bodyPr/>
                    <a:lstStyle/>
                    <a:p>
                      <a:pPr algn="ctr" fontAlgn="auto"/>
                      <a:r>
                        <a:rPr lang="en-US" altLang="zh-CN" sz="2800" baseline="0" dirty="0"/>
                        <a:t>B</a:t>
                      </a:r>
                      <a:endParaRPr lang="zh-CN" altLang="en-US" sz="2800" baseline="0" dirty="0"/>
                    </a:p>
                  </a:txBody>
                  <a:tcPr marT="45717" marB="45717" anchor="ctr"/>
                </a:tc>
                <a:tc>
                  <a:txBody>
                    <a:bodyPr/>
                    <a:lstStyle/>
                    <a:p>
                      <a:pPr algn="ctr" fontAlgn="auto"/>
                      <a:r>
                        <a:rPr lang="en-US" altLang="zh-CN" sz="2800" baseline="0" dirty="0"/>
                        <a:t>C</a:t>
                      </a:r>
                      <a:endParaRPr lang="zh-CN" altLang="en-US" sz="2800" baseline="0" dirty="0"/>
                    </a:p>
                  </a:txBody>
                  <a:tcPr marT="45717" marB="45717" anchor="ctr"/>
                </a:tc>
                <a:tc>
                  <a:txBody>
                    <a:bodyPr/>
                    <a:lstStyle/>
                    <a:p>
                      <a:pPr algn="ctr" fontAlgn="auto"/>
                      <a:r>
                        <a:rPr lang="en-US" altLang="zh-CN" sz="2800" baseline="0" dirty="0"/>
                        <a:t>A</a:t>
                      </a:r>
                      <a:endParaRPr lang="zh-CN" altLang="en-US" sz="2800" baseline="0" dirty="0"/>
                    </a:p>
                  </a:txBody>
                  <a:tcPr marT="45717" marB="45717" anchor="ctr"/>
                </a:tc>
                <a:tc>
                  <a:txBody>
                    <a:bodyPr/>
                    <a:lstStyle/>
                    <a:p>
                      <a:pPr algn="ctr" fontAlgn="auto"/>
                      <a:r>
                        <a:rPr lang="en-US" altLang="zh-CN" sz="2800" baseline="0" dirty="0"/>
                        <a:t>D</a:t>
                      </a:r>
                      <a:endParaRPr lang="zh-CN" altLang="en-US" sz="2800" baseline="0" dirty="0"/>
                    </a:p>
                  </a:txBody>
                  <a:tcPr marT="45717" marB="45717" anchor="ctr"/>
                </a:tc>
                <a:extLst>
                  <a:ext uri="{0D108BD9-81ED-4DB2-BD59-A6C34878D82A}">
                    <a16:rowId xmlns:a16="http://schemas.microsoft.com/office/drawing/2014/main" val="10002"/>
                  </a:ext>
                </a:extLst>
              </a:tr>
              <a:tr h="626427">
                <a:tc>
                  <a:txBody>
                    <a:bodyPr/>
                    <a:lstStyle/>
                    <a:p>
                      <a:pPr algn="ctr" fontAlgn="auto"/>
                      <a:r>
                        <a:rPr lang="zh-CN" altLang="en-US" sz="2800" baseline="0" dirty="0">
                          <a:solidFill>
                            <a:srgbClr val="800000"/>
                          </a:solidFill>
                        </a:rPr>
                        <a:t>得分</a:t>
                      </a:r>
                    </a:p>
                  </a:txBody>
                  <a:tcPr marT="45717" marB="45717" anchor="ctr">
                    <a:solidFill>
                      <a:schemeClr val="accent6">
                        <a:lumMod val="60000"/>
                        <a:lumOff val="40000"/>
                      </a:schemeClr>
                    </a:solidFill>
                  </a:tcPr>
                </a:tc>
                <a:tc>
                  <a:txBody>
                    <a:bodyPr/>
                    <a:lstStyle/>
                    <a:p>
                      <a:pPr algn="ctr" fontAlgn="auto"/>
                      <a:r>
                        <a:rPr lang="en-US" altLang="zh-CN" sz="2800" baseline="0" dirty="0"/>
                        <a:t>A=3+1</a:t>
                      </a:r>
                      <a:endParaRPr lang="zh-CN" altLang="en-US" sz="2800" baseline="0" dirty="0"/>
                    </a:p>
                  </a:txBody>
                  <a:tcPr marT="45717" marB="45717" anchor="ctr">
                    <a:solidFill>
                      <a:schemeClr val="accent6">
                        <a:lumMod val="60000"/>
                        <a:lumOff val="40000"/>
                      </a:schemeClr>
                    </a:solidFill>
                  </a:tcPr>
                </a:tc>
                <a:tc>
                  <a:txBody>
                    <a:bodyPr/>
                    <a:lstStyle/>
                    <a:p>
                      <a:pPr algn="ctr" fontAlgn="auto"/>
                      <a:r>
                        <a:rPr lang="en-US" altLang="zh-CN" sz="2800" baseline="0" dirty="0"/>
                        <a:t>B=2+3</a:t>
                      </a:r>
                      <a:endParaRPr lang="zh-CN" altLang="en-US" sz="2800" baseline="0" dirty="0"/>
                    </a:p>
                  </a:txBody>
                  <a:tcPr marT="45717" marB="45717" anchor="ctr">
                    <a:solidFill>
                      <a:schemeClr val="accent6">
                        <a:lumMod val="60000"/>
                        <a:lumOff val="40000"/>
                      </a:schemeClr>
                    </a:solidFill>
                  </a:tcPr>
                </a:tc>
                <a:tc>
                  <a:txBody>
                    <a:bodyPr/>
                    <a:lstStyle/>
                    <a:p>
                      <a:pPr algn="ctr" fontAlgn="auto"/>
                      <a:r>
                        <a:rPr lang="en-US" altLang="zh-CN" sz="2800" baseline="0" dirty="0"/>
                        <a:t>C=1+2</a:t>
                      </a:r>
                      <a:endParaRPr lang="zh-CN" altLang="en-US" sz="2800" baseline="0" dirty="0"/>
                    </a:p>
                  </a:txBody>
                  <a:tcPr marT="45717" marB="45717" anchor="ctr">
                    <a:solidFill>
                      <a:schemeClr val="accent6">
                        <a:lumMod val="60000"/>
                        <a:lumOff val="40000"/>
                      </a:schemeClr>
                    </a:solidFill>
                  </a:tcPr>
                </a:tc>
                <a:tc>
                  <a:txBody>
                    <a:bodyPr/>
                    <a:lstStyle/>
                    <a:p>
                      <a:pPr algn="ctr" fontAlgn="auto"/>
                      <a:r>
                        <a:rPr lang="en-US" altLang="zh-CN" sz="2800" baseline="0" dirty="0"/>
                        <a:t>D=0+0</a:t>
                      </a:r>
                      <a:endParaRPr lang="zh-CN" altLang="en-US" sz="2800" baseline="0" dirty="0"/>
                    </a:p>
                  </a:txBody>
                  <a:tcPr marT="45717" marB="45717" anchor="ctr">
                    <a:solidFill>
                      <a:schemeClr val="accent6">
                        <a:lumMod val="60000"/>
                        <a:lumOff val="40000"/>
                      </a:schemeClr>
                    </a:solidFill>
                  </a:tcPr>
                </a:tc>
                <a:extLst>
                  <a:ext uri="{0D108BD9-81ED-4DB2-BD59-A6C34878D82A}">
                    <a16:rowId xmlns:a16="http://schemas.microsoft.com/office/drawing/2014/main" val="10003"/>
                  </a:ext>
                </a:extLst>
              </a:tr>
              <a:tr h="626427">
                <a:tc>
                  <a:txBody>
                    <a:bodyPr/>
                    <a:lstStyle/>
                    <a:p>
                      <a:pPr algn="ctr" fontAlgn="auto"/>
                      <a:r>
                        <a:rPr lang="zh-CN" altLang="en-US" sz="2800" baseline="0" dirty="0">
                          <a:solidFill>
                            <a:srgbClr val="800000"/>
                          </a:solidFill>
                        </a:rPr>
                        <a:t>群体偏好</a:t>
                      </a:r>
                    </a:p>
                  </a:txBody>
                  <a:tcPr marT="45717" marB="45717" anchor="ctr"/>
                </a:tc>
                <a:tc>
                  <a:txBody>
                    <a:bodyPr/>
                    <a:lstStyle/>
                    <a:p>
                      <a:pPr algn="ctr" fontAlgn="auto"/>
                      <a:r>
                        <a:rPr lang="en-US" altLang="zh-CN" sz="2800" baseline="0" dirty="0"/>
                        <a:t>B</a:t>
                      </a:r>
                      <a:endParaRPr lang="zh-CN" altLang="en-US" sz="2800" baseline="0" dirty="0"/>
                    </a:p>
                  </a:txBody>
                  <a:tcPr marT="45717" marB="45717" anchor="ctr"/>
                </a:tc>
                <a:tc>
                  <a:txBody>
                    <a:bodyPr/>
                    <a:lstStyle/>
                    <a:p>
                      <a:pPr algn="ctr" fontAlgn="auto"/>
                      <a:r>
                        <a:rPr lang="en-US" altLang="zh-CN" sz="2800" baseline="0" dirty="0"/>
                        <a:t>A</a:t>
                      </a:r>
                      <a:endParaRPr lang="zh-CN" altLang="en-US" sz="2800" baseline="0" dirty="0"/>
                    </a:p>
                  </a:txBody>
                  <a:tcPr marT="45717" marB="45717" anchor="ctr"/>
                </a:tc>
                <a:tc>
                  <a:txBody>
                    <a:bodyPr/>
                    <a:lstStyle/>
                    <a:p>
                      <a:pPr algn="ctr" fontAlgn="auto"/>
                      <a:r>
                        <a:rPr lang="en-US" altLang="zh-CN" sz="2800" baseline="0" dirty="0"/>
                        <a:t>C</a:t>
                      </a:r>
                      <a:endParaRPr lang="zh-CN" altLang="en-US" sz="2800" baseline="0" dirty="0"/>
                    </a:p>
                  </a:txBody>
                  <a:tcPr marT="45717" marB="45717" anchor="ctr"/>
                </a:tc>
                <a:tc>
                  <a:txBody>
                    <a:bodyPr/>
                    <a:lstStyle/>
                    <a:p>
                      <a:pPr algn="ctr" fontAlgn="auto"/>
                      <a:r>
                        <a:rPr lang="en-US" altLang="zh-CN" sz="2800" baseline="0" dirty="0"/>
                        <a:t>D</a:t>
                      </a:r>
                      <a:endParaRPr lang="zh-CN" altLang="en-US" sz="2800" baseline="0" dirty="0"/>
                    </a:p>
                  </a:txBody>
                  <a:tcPr marT="45717" marB="45717"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6836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r>
              <a:rPr lang="zh-CN" altLang="en-US">
                <a:latin typeface="黑体" charset="0"/>
                <a:ea typeface="黑体" charset="0"/>
                <a:cs typeface="黑体" charset="0"/>
              </a:rPr>
              <a:t>积分制合理吗？</a:t>
            </a:r>
          </a:p>
        </p:txBody>
      </p:sp>
      <p:sp>
        <p:nvSpPr>
          <p:cNvPr id="33794" name="内容占位符 2"/>
          <p:cNvSpPr>
            <a:spLocks noGrp="1"/>
          </p:cNvSpPr>
          <p:nvPr>
            <p:ph idx="1"/>
          </p:nvPr>
        </p:nvSpPr>
        <p:spPr>
          <a:xfrm>
            <a:off x="457200" y="1600200"/>
            <a:ext cx="8229600" cy="1468438"/>
          </a:xfrm>
        </p:spPr>
        <p:txBody>
          <a:bodyPr/>
          <a:lstStyle/>
          <a:p>
            <a:r>
              <a:rPr lang="zh-CN" altLang="en-US">
                <a:latin typeface="黑体" charset="0"/>
                <a:ea typeface="黑体" charset="0"/>
                <a:cs typeface="黑体" charset="0"/>
              </a:rPr>
              <a:t>假设五个影评家（</a:t>
            </a:r>
            <a:r>
              <a:rPr lang="en-US" altLang="zh-CN">
                <a:latin typeface="黑体" charset="0"/>
                <a:ea typeface="黑体" charset="0"/>
                <a:cs typeface="黑体" charset="0"/>
              </a:rPr>
              <a:t>1, 2, 3, 4, 5</a:t>
            </a:r>
            <a:r>
              <a:rPr lang="zh-CN" altLang="en-US">
                <a:latin typeface="黑体" charset="0"/>
                <a:ea typeface="黑体" charset="0"/>
                <a:cs typeface="黑体" charset="0"/>
              </a:rPr>
              <a:t>）对两部影片（</a:t>
            </a:r>
            <a:r>
              <a:rPr lang="en-US" altLang="zh-CN">
                <a:latin typeface="黑体" charset="0"/>
                <a:ea typeface="黑体" charset="0"/>
                <a:cs typeface="黑体" charset="0"/>
              </a:rPr>
              <a:t>A, B</a:t>
            </a:r>
            <a:r>
              <a:rPr lang="zh-CN" altLang="en-US">
                <a:latin typeface="黑体" charset="0"/>
                <a:ea typeface="黑体" charset="0"/>
                <a:cs typeface="黑体" charset="0"/>
              </a:rPr>
              <a:t>）的排序</a:t>
            </a:r>
          </a:p>
        </p:txBody>
      </p:sp>
      <p:graphicFrame>
        <p:nvGraphicFramePr>
          <p:cNvPr id="4" name="内容占位符 3"/>
          <p:cNvGraphicFramePr>
            <a:graphicFrameLocks/>
          </p:cNvGraphicFramePr>
          <p:nvPr/>
        </p:nvGraphicFramePr>
        <p:xfrm>
          <a:off x="611188" y="2997200"/>
          <a:ext cx="6102351" cy="3200400"/>
        </p:xfrm>
        <a:graphic>
          <a:graphicData uri="http://schemas.openxmlformats.org/drawingml/2006/table">
            <a:tbl>
              <a:tblPr firstRow="1" firstCol="1" bandRow="1">
                <a:tableStyleId>{21E4AEA4-8DFA-4A89-87EB-49C32662AFE0}</a:tableStyleId>
              </a:tblPr>
              <a:tblGrid>
                <a:gridCol w="2034117">
                  <a:extLst>
                    <a:ext uri="{9D8B030D-6E8A-4147-A177-3AD203B41FA5}">
                      <a16:colId xmlns:a16="http://schemas.microsoft.com/office/drawing/2014/main" val="20000"/>
                    </a:ext>
                  </a:extLst>
                </a:gridCol>
                <a:gridCol w="2034117">
                  <a:extLst>
                    <a:ext uri="{9D8B030D-6E8A-4147-A177-3AD203B41FA5}">
                      <a16:colId xmlns:a16="http://schemas.microsoft.com/office/drawing/2014/main" val="20001"/>
                    </a:ext>
                  </a:extLst>
                </a:gridCol>
                <a:gridCol w="2034117">
                  <a:extLst>
                    <a:ext uri="{9D8B030D-6E8A-4147-A177-3AD203B41FA5}">
                      <a16:colId xmlns:a16="http://schemas.microsoft.com/office/drawing/2014/main" val="20002"/>
                    </a:ext>
                  </a:extLst>
                </a:gridCol>
              </a:tblGrid>
              <a:tr h="454792">
                <a:tc>
                  <a:txBody>
                    <a:bodyPr/>
                    <a:lstStyle/>
                    <a:p>
                      <a:pPr algn="ctr" fontAlgn="auto"/>
                      <a:r>
                        <a:rPr lang="zh-CN" altLang="en-US" sz="2400" baseline="0" dirty="0">
                          <a:latin typeface="黑体"/>
                          <a:ea typeface="黑体"/>
                          <a:cs typeface="黑体"/>
                        </a:rPr>
                        <a:t>影评家</a:t>
                      </a:r>
                    </a:p>
                  </a:txBody>
                  <a:tcPr marL="91427" marR="91427" anchor="ctr"/>
                </a:tc>
                <a:tc>
                  <a:txBody>
                    <a:bodyPr/>
                    <a:lstStyle/>
                    <a:p>
                      <a:pPr algn="ctr" fontAlgn="auto"/>
                      <a:r>
                        <a:rPr lang="zh-CN" altLang="en-US" sz="2400" baseline="0" dirty="0">
                          <a:latin typeface="黑体"/>
                          <a:ea typeface="黑体"/>
                          <a:cs typeface="黑体"/>
                        </a:rPr>
                        <a:t>公民凯恩</a:t>
                      </a:r>
                    </a:p>
                  </a:txBody>
                  <a:tcPr marL="91427" marR="91427" anchor="ctr"/>
                </a:tc>
                <a:tc>
                  <a:txBody>
                    <a:bodyPr/>
                    <a:lstStyle/>
                    <a:p>
                      <a:pPr algn="ctr" fontAlgn="auto"/>
                      <a:r>
                        <a:rPr lang="zh-CN" altLang="en-US" sz="2400" baseline="0" dirty="0">
                          <a:latin typeface="黑体"/>
                          <a:ea typeface="黑体"/>
                          <a:cs typeface="黑体"/>
                        </a:rPr>
                        <a:t>教父</a:t>
                      </a:r>
                    </a:p>
                  </a:txBody>
                  <a:tcPr marL="91427" marR="91427" anchor="ctr"/>
                </a:tc>
                <a:extLst>
                  <a:ext uri="{0D108BD9-81ED-4DB2-BD59-A6C34878D82A}">
                    <a16:rowId xmlns:a16="http://schemas.microsoft.com/office/drawing/2014/main" val="10000"/>
                  </a:ext>
                </a:extLst>
              </a:tr>
              <a:tr h="454792">
                <a:tc>
                  <a:txBody>
                    <a:bodyPr/>
                    <a:lstStyle/>
                    <a:p>
                      <a:pPr algn="ctr" fontAlgn="auto"/>
                      <a:r>
                        <a:rPr lang="en-US" altLang="zh-CN" sz="2400" baseline="0" dirty="0"/>
                        <a:t>1</a:t>
                      </a:r>
                      <a:endParaRPr lang="zh-CN" altLang="en-US" sz="2400" baseline="0" dirty="0"/>
                    </a:p>
                  </a:txBody>
                  <a:tcPr marL="91427" marR="91427" anchor="ctr"/>
                </a:tc>
                <a:tc>
                  <a:txBody>
                    <a:bodyPr/>
                    <a:lstStyle/>
                    <a:p>
                      <a:pPr algn="ctr" fontAlgn="auto"/>
                      <a:r>
                        <a:rPr lang="en-US" altLang="zh-CN" sz="2400" baseline="0" dirty="0"/>
                        <a:t>1</a:t>
                      </a:r>
                      <a:endParaRPr lang="zh-CN" altLang="en-US" sz="2400" baseline="0" dirty="0"/>
                    </a:p>
                  </a:txBody>
                  <a:tcPr marL="91427" marR="91427" anchor="ctr"/>
                </a:tc>
                <a:tc>
                  <a:txBody>
                    <a:bodyPr/>
                    <a:lstStyle/>
                    <a:p>
                      <a:pPr algn="ctr" fontAlgn="auto"/>
                      <a:r>
                        <a:rPr lang="en-US" altLang="zh-CN" sz="2400" baseline="0" dirty="0"/>
                        <a:t>0</a:t>
                      </a:r>
                      <a:endParaRPr lang="zh-CN" altLang="en-US" sz="2400" baseline="0" dirty="0"/>
                    </a:p>
                  </a:txBody>
                  <a:tcPr marL="91427" marR="91427" anchor="ctr"/>
                </a:tc>
                <a:extLst>
                  <a:ext uri="{0D108BD9-81ED-4DB2-BD59-A6C34878D82A}">
                    <a16:rowId xmlns:a16="http://schemas.microsoft.com/office/drawing/2014/main" val="10001"/>
                  </a:ext>
                </a:extLst>
              </a:tr>
              <a:tr h="454792">
                <a:tc>
                  <a:txBody>
                    <a:bodyPr/>
                    <a:lstStyle/>
                    <a:p>
                      <a:pPr algn="ctr" fontAlgn="auto"/>
                      <a:r>
                        <a:rPr lang="en-US" altLang="zh-CN" sz="2400" baseline="0" dirty="0"/>
                        <a:t>2</a:t>
                      </a:r>
                      <a:endParaRPr lang="zh-CN" altLang="en-US" sz="2400" baseline="0" dirty="0"/>
                    </a:p>
                  </a:txBody>
                  <a:tcPr marL="91427" marR="91427" anchor="ctr"/>
                </a:tc>
                <a:tc>
                  <a:txBody>
                    <a:bodyPr/>
                    <a:lstStyle/>
                    <a:p>
                      <a:pPr algn="ctr" fontAlgn="auto"/>
                      <a:r>
                        <a:rPr lang="en-US" altLang="zh-CN" sz="2400" baseline="0" dirty="0"/>
                        <a:t>1</a:t>
                      </a:r>
                      <a:endParaRPr lang="zh-CN" altLang="en-US" sz="2400" baseline="0" dirty="0"/>
                    </a:p>
                  </a:txBody>
                  <a:tcPr marL="91427" marR="91427" anchor="ctr"/>
                </a:tc>
                <a:tc>
                  <a:txBody>
                    <a:bodyPr/>
                    <a:lstStyle/>
                    <a:p>
                      <a:pPr algn="ctr" fontAlgn="auto"/>
                      <a:r>
                        <a:rPr lang="en-US" altLang="zh-CN" sz="2400" baseline="0" dirty="0"/>
                        <a:t>0</a:t>
                      </a:r>
                      <a:endParaRPr lang="zh-CN" altLang="en-US" sz="2400" baseline="0" dirty="0"/>
                    </a:p>
                  </a:txBody>
                  <a:tcPr marL="91427" marR="91427" anchor="ctr"/>
                </a:tc>
                <a:extLst>
                  <a:ext uri="{0D108BD9-81ED-4DB2-BD59-A6C34878D82A}">
                    <a16:rowId xmlns:a16="http://schemas.microsoft.com/office/drawing/2014/main" val="10002"/>
                  </a:ext>
                </a:extLst>
              </a:tr>
              <a:tr h="454792">
                <a:tc>
                  <a:txBody>
                    <a:bodyPr/>
                    <a:lstStyle/>
                    <a:p>
                      <a:pPr algn="ctr" fontAlgn="auto"/>
                      <a:r>
                        <a:rPr lang="en-US" altLang="zh-CN" sz="2400" baseline="0" dirty="0"/>
                        <a:t>3</a:t>
                      </a:r>
                      <a:endParaRPr lang="zh-CN" altLang="en-US" sz="2400" baseline="0" dirty="0"/>
                    </a:p>
                  </a:txBody>
                  <a:tcPr marL="91427" marR="91427" anchor="ctr"/>
                </a:tc>
                <a:tc>
                  <a:txBody>
                    <a:bodyPr/>
                    <a:lstStyle/>
                    <a:p>
                      <a:pPr algn="ctr" fontAlgn="auto"/>
                      <a:r>
                        <a:rPr lang="en-US" altLang="zh-CN" sz="2400" baseline="0" dirty="0"/>
                        <a:t>1</a:t>
                      </a:r>
                      <a:endParaRPr lang="zh-CN" altLang="en-US" sz="2400" baseline="0" dirty="0"/>
                    </a:p>
                  </a:txBody>
                  <a:tcPr marL="91427" marR="91427" anchor="ctr"/>
                </a:tc>
                <a:tc>
                  <a:txBody>
                    <a:bodyPr/>
                    <a:lstStyle/>
                    <a:p>
                      <a:pPr algn="ctr" fontAlgn="auto"/>
                      <a:r>
                        <a:rPr lang="en-US" altLang="zh-CN" sz="2400" baseline="0" dirty="0"/>
                        <a:t>0</a:t>
                      </a:r>
                      <a:endParaRPr lang="zh-CN" altLang="en-US" sz="2400" baseline="0" dirty="0"/>
                    </a:p>
                  </a:txBody>
                  <a:tcPr marL="91427" marR="91427" anchor="ctr"/>
                </a:tc>
                <a:extLst>
                  <a:ext uri="{0D108BD9-81ED-4DB2-BD59-A6C34878D82A}">
                    <a16:rowId xmlns:a16="http://schemas.microsoft.com/office/drawing/2014/main" val="10003"/>
                  </a:ext>
                </a:extLst>
              </a:tr>
              <a:tr h="454792">
                <a:tc>
                  <a:txBody>
                    <a:bodyPr/>
                    <a:lstStyle/>
                    <a:p>
                      <a:pPr algn="ctr" fontAlgn="auto"/>
                      <a:r>
                        <a:rPr lang="en-US" altLang="zh-CN" sz="2400" baseline="0" dirty="0"/>
                        <a:t>4</a:t>
                      </a:r>
                      <a:endParaRPr lang="zh-CN" altLang="en-US" sz="2400" baseline="0" dirty="0"/>
                    </a:p>
                  </a:txBody>
                  <a:tcPr marL="91427" marR="91427" anchor="ctr"/>
                </a:tc>
                <a:tc>
                  <a:txBody>
                    <a:bodyPr/>
                    <a:lstStyle/>
                    <a:p>
                      <a:pPr algn="ctr" fontAlgn="auto"/>
                      <a:r>
                        <a:rPr lang="en-US" altLang="zh-CN" sz="2400" baseline="0" dirty="0"/>
                        <a:t>0</a:t>
                      </a:r>
                      <a:endParaRPr lang="zh-CN" altLang="en-US" sz="2400" baseline="0" dirty="0"/>
                    </a:p>
                  </a:txBody>
                  <a:tcPr marL="91427" marR="91427" anchor="ctr"/>
                </a:tc>
                <a:tc>
                  <a:txBody>
                    <a:bodyPr/>
                    <a:lstStyle/>
                    <a:p>
                      <a:pPr algn="ctr" fontAlgn="auto"/>
                      <a:r>
                        <a:rPr lang="en-US" altLang="zh-CN" sz="2400" baseline="0" dirty="0"/>
                        <a:t>1</a:t>
                      </a:r>
                      <a:endParaRPr lang="zh-CN" altLang="en-US" sz="2400" baseline="0" dirty="0"/>
                    </a:p>
                  </a:txBody>
                  <a:tcPr marL="91427" marR="91427" anchor="ctr"/>
                </a:tc>
                <a:extLst>
                  <a:ext uri="{0D108BD9-81ED-4DB2-BD59-A6C34878D82A}">
                    <a16:rowId xmlns:a16="http://schemas.microsoft.com/office/drawing/2014/main" val="10004"/>
                  </a:ext>
                </a:extLst>
              </a:tr>
              <a:tr h="454792">
                <a:tc>
                  <a:txBody>
                    <a:bodyPr/>
                    <a:lstStyle/>
                    <a:p>
                      <a:pPr algn="ctr" fontAlgn="auto"/>
                      <a:r>
                        <a:rPr lang="en-US" altLang="zh-CN" sz="2400" baseline="0" dirty="0"/>
                        <a:t>5</a:t>
                      </a:r>
                      <a:endParaRPr lang="zh-CN" altLang="en-US" sz="2400" baseline="0" dirty="0"/>
                    </a:p>
                  </a:txBody>
                  <a:tcPr marL="91427" marR="91427" anchor="ctr"/>
                </a:tc>
                <a:tc>
                  <a:txBody>
                    <a:bodyPr/>
                    <a:lstStyle/>
                    <a:p>
                      <a:pPr algn="ctr" fontAlgn="auto"/>
                      <a:r>
                        <a:rPr lang="en-US" altLang="zh-CN" sz="2400" baseline="0" dirty="0"/>
                        <a:t>0</a:t>
                      </a:r>
                      <a:endParaRPr lang="zh-CN" altLang="en-US" sz="2400" baseline="0" dirty="0"/>
                    </a:p>
                  </a:txBody>
                  <a:tcPr marL="91427" marR="91427" anchor="ctr"/>
                </a:tc>
                <a:tc>
                  <a:txBody>
                    <a:bodyPr/>
                    <a:lstStyle/>
                    <a:p>
                      <a:pPr algn="ctr" fontAlgn="auto"/>
                      <a:r>
                        <a:rPr lang="en-US" altLang="zh-CN" sz="2400" baseline="0" dirty="0"/>
                        <a:t>1</a:t>
                      </a:r>
                      <a:endParaRPr lang="zh-CN" altLang="en-US" sz="2400" baseline="0" dirty="0"/>
                    </a:p>
                  </a:txBody>
                  <a:tcPr marL="91427" marR="91427" anchor="ctr"/>
                </a:tc>
                <a:extLst>
                  <a:ext uri="{0D108BD9-81ED-4DB2-BD59-A6C34878D82A}">
                    <a16:rowId xmlns:a16="http://schemas.microsoft.com/office/drawing/2014/main" val="10005"/>
                  </a:ext>
                </a:extLst>
              </a:tr>
              <a:tr h="454792">
                <a:tc>
                  <a:txBody>
                    <a:bodyPr/>
                    <a:lstStyle/>
                    <a:p>
                      <a:pPr algn="ctr" fontAlgn="auto"/>
                      <a:r>
                        <a:rPr lang="zh-CN" altLang="en-US" sz="2400" baseline="0" dirty="0">
                          <a:latin typeface="黑体"/>
                          <a:ea typeface="黑体"/>
                          <a:cs typeface="黑体"/>
                        </a:rPr>
                        <a:t>得分</a:t>
                      </a:r>
                    </a:p>
                  </a:txBody>
                  <a:tcPr marL="91427" marR="91427" anchor="ctr"/>
                </a:tc>
                <a:tc>
                  <a:txBody>
                    <a:bodyPr/>
                    <a:lstStyle/>
                    <a:p>
                      <a:pPr algn="ctr" fontAlgn="auto"/>
                      <a:r>
                        <a:rPr lang="en-US" altLang="zh-CN" sz="2400" baseline="0" dirty="0"/>
                        <a:t>3</a:t>
                      </a:r>
                      <a:endParaRPr lang="zh-CN" altLang="en-US" sz="2400" baseline="0" dirty="0"/>
                    </a:p>
                  </a:txBody>
                  <a:tcPr marL="91427" marR="91427" anchor="ctr"/>
                </a:tc>
                <a:tc>
                  <a:txBody>
                    <a:bodyPr/>
                    <a:lstStyle/>
                    <a:p>
                      <a:pPr algn="ctr" fontAlgn="auto"/>
                      <a:r>
                        <a:rPr lang="en-US" altLang="zh-CN" sz="2400" baseline="0" dirty="0"/>
                        <a:t>2</a:t>
                      </a:r>
                      <a:endParaRPr lang="zh-CN" altLang="en-US" sz="2400" baseline="0" dirty="0"/>
                    </a:p>
                  </a:txBody>
                  <a:tcPr marL="91427" marR="91427" anchor="ctr"/>
                </a:tc>
                <a:extLst>
                  <a:ext uri="{0D108BD9-81ED-4DB2-BD59-A6C34878D82A}">
                    <a16:rowId xmlns:a16="http://schemas.microsoft.com/office/drawing/2014/main" val="10006"/>
                  </a:ext>
                </a:extLst>
              </a:tr>
            </a:tbl>
          </a:graphicData>
        </a:graphic>
      </p:graphicFrame>
      <p:sp>
        <p:nvSpPr>
          <p:cNvPr id="35877" name="文本框 1"/>
          <p:cNvSpPr txBox="1">
            <a:spLocks noChangeArrowheads="1"/>
          </p:cNvSpPr>
          <p:nvPr/>
        </p:nvSpPr>
        <p:spPr bwMode="auto">
          <a:xfrm>
            <a:off x="6732588" y="2997200"/>
            <a:ext cx="2232025" cy="2678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2800">
                <a:solidFill>
                  <a:schemeClr val="bg1"/>
                </a:solidFill>
                <a:latin typeface="黑体" charset="0"/>
                <a:ea typeface="黑体" charset="0"/>
                <a:cs typeface="黑体" charset="0"/>
              </a:rPr>
              <a:t>这看起来没问题，相当于在两个备选项上采取少数服从多数规则。</a:t>
            </a:r>
          </a:p>
        </p:txBody>
      </p:sp>
    </p:spTree>
    <p:extLst>
      <p:ext uri="{BB962C8B-B14F-4D97-AF65-F5344CB8AC3E}">
        <p14:creationId xmlns:p14="http://schemas.microsoft.com/office/powerpoint/2010/main" val="3432294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7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lstStyle/>
          <a:p>
            <a:r>
              <a:rPr lang="zh-CN" altLang="en-US">
                <a:latin typeface="黑体" charset="0"/>
                <a:ea typeface="黑体" charset="0"/>
                <a:cs typeface="黑体" charset="0"/>
              </a:rPr>
              <a:t>表决</a:t>
            </a:r>
          </a:p>
        </p:txBody>
      </p:sp>
      <p:sp>
        <p:nvSpPr>
          <p:cNvPr id="15362" name="内容占位符 2"/>
          <p:cNvSpPr>
            <a:spLocks noGrp="1"/>
          </p:cNvSpPr>
          <p:nvPr>
            <p:ph idx="1"/>
          </p:nvPr>
        </p:nvSpPr>
        <p:spPr>
          <a:xfrm>
            <a:off x="457200" y="1484313"/>
            <a:ext cx="8229600" cy="2305050"/>
          </a:xfrm>
        </p:spPr>
        <p:txBody>
          <a:bodyPr/>
          <a:lstStyle/>
          <a:p>
            <a:r>
              <a:rPr lang="zh-CN" altLang="en-US">
                <a:latin typeface="黑体" charset="0"/>
                <a:ea typeface="黑体" charset="0"/>
                <a:cs typeface="黑体" charset="0"/>
              </a:rPr>
              <a:t>通过众人投票，形成对事物的群体判断</a:t>
            </a:r>
            <a:endParaRPr lang="en-US" altLang="zh-CN">
              <a:latin typeface="黑体" charset="0"/>
              <a:ea typeface="黑体" charset="0"/>
              <a:cs typeface="黑体" charset="0"/>
            </a:endParaRPr>
          </a:p>
          <a:p>
            <a:pPr lvl="1"/>
            <a:r>
              <a:rPr lang="zh-CN" altLang="en-US">
                <a:latin typeface="黑体" charset="0"/>
                <a:ea typeface="黑体" charset="0"/>
                <a:cs typeface="黑体" charset="0"/>
              </a:rPr>
              <a:t>一种基本的制度，体现在社会生活的方方面面</a:t>
            </a:r>
            <a:endParaRPr lang="en-US" altLang="zh-CN">
              <a:latin typeface="黑体" charset="0"/>
              <a:ea typeface="黑体" charset="0"/>
              <a:cs typeface="黑体" charset="0"/>
            </a:endParaRPr>
          </a:p>
          <a:p>
            <a:pPr lvl="1"/>
            <a:r>
              <a:rPr lang="zh-CN" altLang="en-US">
                <a:latin typeface="黑体" charset="0"/>
                <a:ea typeface="黑体" charset="0"/>
                <a:cs typeface="黑体" charset="0"/>
              </a:rPr>
              <a:t>“事物”－－</a:t>
            </a:r>
            <a:r>
              <a:rPr lang="en-US" altLang="zh-CN">
                <a:latin typeface="黑体" charset="0"/>
                <a:ea typeface="黑体" charset="0"/>
                <a:cs typeface="黑体" charset="0"/>
              </a:rPr>
              <a:t> </a:t>
            </a:r>
            <a:r>
              <a:rPr lang="zh-CN" altLang="en-US">
                <a:latin typeface="黑体" charset="0"/>
                <a:ea typeface="黑体" charset="0"/>
                <a:cs typeface="黑体" charset="0"/>
              </a:rPr>
              <a:t>被表决对象</a:t>
            </a:r>
            <a:endParaRPr lang="en-US" altLang="zh-CN">
              <a:latin typeface="黑体" charset="0"/>
              <a:ea typeface="黑体" charset="0"/>
              <a:cs typeface="黑体" charset="0"/>
            </a:endParaRPr>
          </a:p>
          <a:p>
            <a:pPr lvl="1"/>
            <a:r>
              <a:rPr lang="zh-CN" altLang="en-US">
                <a:latin typeface="黑体" charset="0"/>
                <a:ea typeface="黑体" charset="0"/>
                <a:cs typeface="黑体" charset="0"/>
              </a:rPr>
              <a:t>“众人”－－</a:t>
            </a:r>
            <a:r>
              <a:rPr lang="en-US" altLang="zh-CN">
                <a:latin typeface="黑体" charset="0"/>
                <a:ea typeface="黑体" charset="0"/>
                <a:cs typeface="黑体" charset="0"/>
              </a:rPr>
              <a:t> </a:t>
            </a:r>
            <a:r>
              <a:rPr lang="zh-CN" altLang="en-US">
                <a:latin typeface="黑体" charset="0"/>
                <a:ea typeface="黑体" charset="0"/>
                <a:cs typeface="黑体" charset="0"/>
              </a:rPr>
              <a:t>至少两个；</a:t>
            </a:r>
          </a:p>
        </p:txBody>
      </p:sp>
      <p:sp>
        <p:nvSpPr>
          <p:cNvPr id="4" name="内容占位符 2"/>
          <p:cNvSpPr txBox="1">
            <a:spLocks/>
          </p:cNvSpPr>
          <p:nvPr/>
        </p:nvSpPr>
        <p:spPr bwMode="auto">
          <a:xfrm>
            <a:off x="468313" y="3789363"/>
            <a:ext cx="8229600" cy="2087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pPr>
            <a:r>
              <a:rPr lang="zh-CN" altLang="en-US" sz="3200">
                <a:solidFill>
                  <a:schemeClr val="bg1"/>
                </a:solidFill>
                <a:latin typeface="黑体" charset="0"/>
                <a:ea typeface="黑体" charset="0"/>
                <a:cs typeface="黑体" charset="0"/>
              </a:rPr>
              <a:t>表决制度的设计－－古老的话题</a:t>
            </a:r>
            <a:endParaRPr lang="en-US" altLang="zh-CN" sz="3200">
              <a:solidFill>
                <a:schemeClr val="bg1"/>
              </a:solidFill>
              <a:latin typeface="黑体" charset="0"/>
              <a:ea typeface="黑体" charset="0"/>
              <a:cs typeface="黑体" charset="0"/>
            </a:endParaRPr>
          </a:p>
          <a:p>
            <a:pPr lvl="1" eaLnBrk="0" hangingPunct="0">
              <a:spcBef>
                <a:spcPct val="20000"/>
              </a:spcBef>
              <a:buFont typeface="Arial" charset="0"/>
              <a:buChar char="–"/>
            </a:pPr>
            <a:r>
              <a:rPr lang="zh-CN" altLang="en-US" sz="2800">
                <a:solidFill>
                  <a:schemeClr val="bg1"/>
                </a:solidFill>
                <a:latin typeface="黑体" charset="0"/>
                <a:ea typeface="黑体" charset="0"/>
                <a:cs typeface="黑体" charset="0"/>
              </a:rPr>
              <a:t>谁是“众人”？</a:t>
            </a:r>
            <a:endParaRPr lang="en-US" altLang="zh-CN" sz="2800">
              <a:solidFill>
                <a:schemeClr val="bg1"/>
              </a:solidFill>
              <a:latin typeface="黑体" charset="0"/>
              <a:ea typeface="黑体" charset="0"/>
              <a:cs typeface="黑体" charset="0"/>
            </a:endParaRPr>
          </a:p>
          <a:p>
            <a:pPr lvl="1" eaLnBrk="0" hangingPunct="0">
              <a:spcBef>
                <a:spcPct val="20000"/>
              </a:spcBef>
              <a:buFont typeface="Arial" charset="0"/>
              <a:buChar char="–"/>
            </a:pPr>
            <a:r>
              <a:rPr lang="zh-CN" altLang="en-US" sz="2800">
                <a:solidFill>
                  <a:schemeClr val="bg1"/>
                </a:solidFill>
                <a:latin typeface="黑体" charset="0"/>
                <a:ea typeface="黑体" charset="0"/>
                <a:cs typeface="黑体" charset="0"/>
              </a:rPr>
              <a:t>投票的规则</a:t>
            </a:r>
            <a:endParaRPr lang="en-US" altLang="zh-CN" sz="2800">
              <a:solidFill>
                <a:schemeClr val="bg1"/>
              </a:solidFill>
              <a:latin typeface="黑体" charset="0"/>
              <a:ea typeface="黑体" charset="0"/>
              <a:cs typeface="黑体" charset="0"/>
            </a:endParaRPr>
          </a:p>
          <a:p>
            <a:pPr lvl="1" eaLnBrk="0" hangingPunct="0">
              <a:spcBef>
                <a:spcPct val="20000"/>
              </a:spcBef>
              <a:buFont typeface="Arial" charset="0"/>
              <a:buChar char="–"/>
            </a:pPr>
            <a:r>
              <a:rPr lang="zh-CN" altLang="en-US" sz="2800">
                <a:solidFill>
                  <a:schemeClr val="bg1"/>
                </a:solidFill>
                <a:latin typeface="黑体" charset="0"/>
                <a:ea typeface="黑体" charset="0"/>
                <a:cs typeface="黑体" charset="0"/>
              </a:rPr>
              <a:t>决定性判断形成的规则</a:t>
            </a:r>
            <a:endParaRPr lang="en-US" altLang="zh-CN" sz="2800">
              <a:solidFill>
                <a:schemeClr val="bg1"/>
              </a:solidFill>
              <a:latin typeface="黑体" charset="0"/>
              <a:ea typeface="黑体" charset="0"/>
              <a:cs typeface="黑体" charset="0"/>
            </a:endParaRPr>
          </a:p>
        </p:txBody>
      </p:sp>
      <p:sp>
        <p:nvSpPr>
          <p:cNvPr id="2" name="文本框 1"/>
          <p:cNvSpPr txBox="1"/>
          <p:nvPr/>
        </p:nvSpPr>
        <p:spPr>
          <a:xfrm>
            <a:off x="5651500" y="4724400"/>
            <a:ext cx="3240088" cy="1077913"/>
          </a:xfrm>
          <a:prstGeom prst="rect">
            <a:avLst/>
          </a:prstGeom>
          <a:solidFill>
            <a:schemeClr val="accent6">
              <a:lumMod val="50000"/>
            </a:schemeClr>
          </a:solidFill>
        </p:spPr>
        <p:txBody>
          <a:bodyPr>
            <a:spAutoFit/>
          </a:bodyPr>
          <a:lstStyle/>
          <a:p>
            <a:pPr>
              <a:defRPr/>
            </a:pPr>
            <a:r>
              <a:rPr kumimoji="1" lang="zh-CN" altLang="en-US" sz="3200" dirty="0">
                <a:solidFill>
                  <a:srgbClr val="FFFFFF"/>
                </a:solidFill>
                <a:latin typeface="黑体"/>
                <a:ea typeface="黑体"/>
                <a:cs typeface="黑体"/>
              </a:rPr>
              <a:t>什么表决制度是一个合理的制度？</a:t>
            </a:r>
          </a:p>
        </p:txBody>
      </p:sp>
    </p:spTree>
    <p:extLst>
      <p:ext uri="{BB962C8B-B14F-4D97-AF65-F5344CB8AC3E}">
        <p14:creationId xmlns:p14="http://schemas.microsoft.com/office/powerpoint/2010/main" val="467123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457200" y="274638"/>
            <a:ext cx="8229600" cy="850900"/>
          </a:xfrm>
        </p:spPr>
        <p:txBody>
          <a:bodyPr/>
          <a:lstStyle/>
          <a:p>
            <a:r>
              <a:rPr lang="zh-CN" altLang="en-US">
                <a:latin typeface="黑体" charset="0"/>
                <a:ea typeface="黑体" charset="0"/>
                <a:cs typeface="黑体" charset="0"/>
              </a:rPr>
              <a:t>假设增加了一个</a:t>
            </a:r>
            <a:r>
              <a:rPr lang="en-US" altLang="zh-CN">
                <a:latin typeface="黑体" charset="0"/>
                <a:ea typeface="黑体" charset="0"/>
                <a:cs typeface="黑体" charset="0"/>
              </a:rPr>
              <a:t>《</a:t>
            </a:r>
            <a:r>
              <a:rPr lang="zh-CN" altLang="en-US">
                <a:latin typeface="黑体" charset="0"/>
                <a:ea typeface="黑体" charset="0"/>
                <a:cs typeface="黑体" charset="0"/>
              </a:rPr>
              <a:t>低俗小说</a:t>
            </a:r>
            <a:r>
              <a:rPr lang="en-US" altLang="zh-CN">
                <a:latin typeface="黑体" charset="0"/>
                <a:ea typeface="黑体" charset="0"/>
                <a:cs typeface="黑体" charset="0"/>
              </a:rPr>
              <a:t>》</a:t>
            </a:r>
            <a:endParaRPr lang="zh-CN" altLang="en-US">
              <a:latin typeface="黑体" charset="0"/>
              <a:ea typeface="黑体" charset="0"/>
              <a:cs typeface="黑体" charset="0"/>
            </a:endParaRPr>
          </a:p>
        </p:txBody>
      </p:sp>
      <p:sp>
        <p:nvSpPr>
          <p:cNvPr id="3" name="内容占位符 2"/>
          <p:cNvSpPr>
            <a:spLocks noGrp="1"/>
          </p:cNvSpPr>
          <p:nvPr>
            <p:ph idx="1"/>
          </p:nvPr>
        </p:nvSpPr>
        <p:spPr>
          <a:xfrm>
            <a:off x="179388" y="1484313"/>
            <a:ext cx="4392612" cy="1223962"/>
          </a:xfrm>
        </p:spPr>
        <p:txBody>
          <a:bodyPr/>
          <a:lstStyle/>
          <a:p>
            <a:pPr>
              <a:lnSpc>
                <a:spcPct val="120000"/>
              </a:lnSpc>
            </a:pPr>
            <a:r>
              <a:rPr lang="zh-CN" altLang="en-US" sz="2400">
                <a:latin typeface="黑体" charset="0"/>
                <a:ea typeface="黑体" charset="0"/>
                <a:cs typeface="黑体" charset="0"/>
              </a:rPr>
              <a:t>本质上，</a:t>
            </a:r>
            <a:r>
              <a:rPr lang="en-US" altLang="zh-CN" sz="2400">
                <a:latin typeface="黑体" charset="0"/>
                <a:ea typeface="黑体" charset="0"/>
                <a:cs typeface="黑体" charset="0"/>
              </a:rPr>
              <a:t>5</a:t>
            </a:r>
            <a:r>
              <a:rPr lang="zh-CN" altLang="en-US" sz="2400">
                <a:latin typeface="黑体" charset="0"/>
                <a:ea typeface="黑体" charset="0"/>
                <a:cs typeface="黑体" charset="0"/>
              </a:rPr>
              <a:t>个人都认为</a:t>
            </a:r>
            <a:r>
              <a:rPr lang="en-US" altLang="zh-CN" sz="2400">
                <a:latin typeface="黑体" charset="0"/>
                <a:ea typeface="黑体" charset="0"/>
                <a:cs typeface="黑体" charset="0"/>
              </a:rPr>
              <a:t>《</a:t>
            </a:r>
            <a:r>
              <a:rPr lang="zh-CN" altLang="en-US" sz="2400">
                <a:latin typeface="黑体" charset="0"/>
                <a:ea typeface="黑体" charset="0"/>
                <a:cs typeface="黑体" charset="0"/>
              </a:rPr>
              <a:t>低俗小说</a:t>
            </a:r>
            <a:r>
              <a:rPr lang="en-US" altLang="zh-CN" sz="2400">
                <a:latin typeface="黑体" charset="0"/>
                <a:ea typeface="黑体" charset="0"/>
                <a:cs typeface="黑体" charset="0"/>
              </a:rPr>
              <a:t>》</a:t>
            </a:r>
            <a:r>
              <a:rPr lang="zh-CN" altLang="en-US" sz="2400">
                <a:latin typeface="黑体" charset="0"/>
                <a:ea typeface="黑体" charset="0"/>
                <a:cs typeface="黑体" charset="0"/>
              </a:rPr>
              <a:t>是最差的，于是</a:t>
            </a:r>
          </a:p>
        </p:txBody>
      </p:sp>
      <p:graphicFrame>
        <p:nvGraphicFramePr>
          <p:cNvPr id="4" name="内容占位符 3"/>
          <p:cNvGraphicFramePr>
            <a:graphicFrameLocks/>
          </p:cNvGraphicFramePr>
          <p:nvPr/>
        </p:nvGraphicFramePr>
        <p:xfrm>
          <a:off x="250825" y="2781300"/>
          <a:ext cx="4259264" cy="3635373"/>
        </p:xfrm>
        <a:graphic>
          <a:graphicData uri="http://schemas.openxmlformats.org/drawingml/2006/table">
            <a:tbl>
              <a:tblPr firstRow="1" firstCol="1" bandRow="1">
                <a:tableStyleId>{21E4AEA4-8DFA-4A89-87EB-49C32662AFE0}</a:tableStyleId>
              </a:tblPr>
              <a:tblGrid>
                <a:gridCol w="1064816">
                  <a:extLst>
                    <a:ext uri="{9D8B030D-6E8A-4147-A177-3AD203B41FA5}">
                      <a16:colId xmlns:a16="http://schemas.microsoft.com/office/drawing/2014/main" val="20000"/>
                    </a:ext>
                  </a:extLst>
                </a:gridCol>
                <a:gridCol w="1064816">
                  <a:extLst>
                    <a:ext uri="{9D8B030D-6E8A-4147-A177-3AD203B41FA5}">
                      <a16:colId xmlns:a16="http://schemas.microsoft.com/office/drawing/2014/main" val="20001"/>
                    </a:ext>
                  </a:extLst>
                </a:gridCol>
                <a:gridCol w="1064816">
                  <a:extLst>
                    <a:ext uri="{9D8B030D-6E8A-4147-A177-3AD203B41FA5}">
                      <a16:colId xmlns:a16="http://schemas.microsoft.com/office/drawing/2014/main" val="20002"/>
                    </a:ext>
                  </a:extLst>
                </a:gridCol>
                <a:gridCol w="1064816">
                  <a:extLst>
                    <a:ext uri="{9D8B030D-6E8A-4147-A177-3AD203B41FA5}">
                      <a16:colId xmlns:a16="http://schemas.microsoft.com/office/drawing/2014/main" val="20003"/>
                    </a:ext>
                  </a:extLst>
                </a:gridCol>
              </a:tblGrid>
              <a:tr h="519339">
                <a:tc>
                  <a:txBody>
                    <a:bodyPr/>
                    <a:lstStyle/>
                    <a:p>
                      <a:pPr algn="ctr" fontAlgn="auto"/>
                      <a:r>
                        <a:rPr lang="zh-CN" altLang="en-US" sz="1600" baseline="0" dirty="0">
                          <a:latin typeface="黑体"/>
                          <a:ea typeface="黑体"/>
                          <a:cs typeface="黑体"/>
                        </a:rPr>
                        <a:t>影评家</a:t>
                      </a:r>
                    </a:p>
                  </a:txBody>
                  <a:tcPr marT="45722" marB="45722" anchor="ctr"/>
                </a:tc>
                <a:tc>
                  <a:txBody>
                    <a:bodyPr/>
                    <a:lstStyle/>
                    <a:p>
                      <a:pPr algn="ctr" fontAlgn="auto"/>
                      <a:r>
                        <a:rPr lang="zh-CN" altLang="en-US" sz="1600" baseline="0" dirty="0">
                          <a:latin typeface="黑体"/>
                          <a:ea typeface="黑体"/>
                          <a:cs typeface="黑体"/>
                        </a:rPr>
                        <a:t>公民凯恩</a:t>
                      </a:r>
                    </a:p>
                  </a:txBody>
                  <a:tcPr marT="45722" marB="45722" anchor="ctr"/>
                </a:tc>
                <a:tc>
                  <a:txBody>
                    <a:bodyPr/>
                    <a:lstStyle/>
                    <a:p>
                      <a:pPr algn="ctr" fontAlgn="auto"/>
                      <a:r>
                        <a:rPr lang="zh-CN" altLang="en-US" sz="1600" baseline="0" dirty="0">
                          <a:latin typeface="黑体"/>
                          <a:ea typeface="黑体"/>
                          <a:cs typeface="黑体"/>
                        </a:rPr>
                        <a:t>教父</a:t>
                      </a:r>
                    </a:p>
                  </a:txBody>
                  <a:tcPr marT="45722" marB="45722" anchor="ctr"/>
                </a:tc>
                <a:tc>
                  <a:txBody>
                    <a:bodyPr/>
                    <a:lstStyle/>
                    <a:p>
                      <a:pPr algn="ctr" fontAlgn="auto"/>
                      <a:r>
                        <a:rPr lang="zh-CN" altLang="en-US" sz="1600" baseline="0" dirty="0">
                          <a:latin typeface="黑体"/>
                          <a:ea typeface="黑体"/>
                          <a:cs typeface="黑体"/>
                        </a:rPr>
                        <a:t>低俗小说</a:t>
                      </a:r>
                    </a:p>
                  </a:txBody>
                  <a:tcPr marT="45722" marB="45722" anchor="ctr"/>
                </a:tc>
                <a:extLst>
                  <a:ext uri="{0D108BD9-81ED-4DB2-BD59-A6C34878D82A}">
                    <a16:rowId xmlns:a16="http://schemas.microsoft.com/office/drawing/2014/main" val="10000"/>
                  </a:ext>
                </a:extLst>
              </a:tr>
              <a:tr h="519339">
                <a:tc>
                  <a:txBody>
                    <a:bodyPr/>
                    <a:lstStyle/>
                    <a:p>
                      <a:pPr algn="ctr" fontAlgn="auto"/>
                      <a:r>
                        <a:rPr lang="en-US" altLang="zh-CN" sz="2400" baseline="0" dirty="0"/>
                        <a:t>1</a:t>
                      </a:r>
                      <a:endParaRPr lang="zh-CN" altLang="en-US" sz="2400" baseline="0" dirty="0"/>
                    </a:p>
                  </a:txBody>
                  <a:tcPr marT="45722" marB="45722" anchor="ctr"/>
                </a:tc>
                <a:tc>
                  <a:txBody>
                    <a:bodyPr/>
                    <a:lstStyle/>
                    <a:p>
                      <a:pPr algn="ctr" fontAlgn="auto"/>
                      <a:r>
                        <a:rPr lang="en-US" altLang="zh-CN" sz="2400" baseline="0" dirty="0">
                          <a:solidFill>
                            <a:srgbClr val="000000"/>
                          </a:solidFill>
                        </a:rPr>
                        <a:t>2</a:t>
                      </a:r>
                      <a:endParaRPr lang="zh-CN" altLang="en-US" sz="2400" baseline="0" dirty="0">
                        <a:solidFill>
                          <a:srgbClr val="000000"/>
                        </a:solidFill>
                      </a:endParaRPr>
                    </a:p>
                  </a:txBody>
                  <a:tcPr marT="45722" marB="45722" anchor="ctr"/>
                </a:tc>
                <a:tc>
                  <a:txBody>
                    <a:bodyPr/>
                    <a:lstStyle/>
                    <a:p>
                      <a:pPr algn="ctr" fontAlgn="auto"/>
                      <a:r>
                        <a:rPr lang="en-US" altLang="zh-CN" sz="2400" baseline="0" dirty="0"/>
                        <a:t>1</a:t>
                      </a:r>
                      <a:endParaRPr lang="zh-CN" altLang="en-US" sz="2400" baseline="0" dirty="0"/>
                    </a:p>
                  </a:txBody>
                  <a:tcPr marT="45722" marB="45722" anchor="ctr"/>
                </a:tc>
                <a:tc>
                  <a:txBody>
                    <a:bodyPr/>
                    <a:lstStyle/>
                    <a:p>
                      <a:pPr algn="ctr" fontAlgn="auto"/>
                      <a:r>
                        <a:rPr lang="en-US" altLang="zh-CN" sz="2400" baseline="0" dirty="0"/>
                        <a:t>0</a:t>
                      </a:r>
                      <a:endParaRPr lang="zh-CN" altLang="en-US" sz="2400" baseline="0" dirty="0"/>
                    </a:p>
                  </a:txBody>
                  <a:tcPr marT="45722" marB="45722" anchor="ctr"/>
                </a:tc>
                <a:extLst>
                  <a:ext uri="{0D108BD9-81ED-4DB2-BD59-A6C34878D82A}">
                    <a16:rowId xmlns:a16="http://schemas.microsoft.com/office/drawing/2014/main" val="10001"/>
                  </a:ext>
                </a:extLst>
              </a:tr>
              <a:tr h="519339">
                <a:tc>
                  <a:txBody>
                    <a:bodyPr/>
                    <a:lstStyle/>
                    <a:p>
                      <a:pPr algn="ctr" fontAlgn="auto"/>
                      <a:r>
                        <a:rPr lang="en-US" altLang="zh-CN" sz="2400" baseline="0" dirty="0"/>
                        <a:t>2</a:t>
                      </a:r>
                      <a:endParaRPr lang="zh-CN" altLang="en-US" sz="2400" baseline="0" dirty="0"/>
                    </a:p>
                  </a:txBody>
                  <a:tcPr marT="45722" marB="45722" anchor="ctr"/>
                </a:tc>
                <a:tc>
                  <a:txBody>
                    <a:bodyPr/>
                    <a:lstStyle/>
                    <a:p>
                      <a:pPr algn="ctr" fontAlgn="auto"/>
                      <a:r>
                        <a:rPr lang="en-US" altLang="zh-CN" sz="2400" baseline="0" dirty="0">
                          <a:solidFill>
                            <a:srgbClr val="000000"/>
                          </a:solidFill>
                        </a:rPr>
                        <a:t>2</a:t>
                      </a:r>
                      <a:endParaRPr lang="zh-CN" altLang="en-US" sz="2400" baseline="0" dirty="0">
                        <a:solidFill>
                          <a:srgbClr val="000000"/>
                        </a:solidFill>
                      </a:endParaRPr>
                    </a:p>
                  </a:txBody>
                  <a:tcPr marT="45722" marB="45722" anchor="ctr"/>
                </a:tc>
                <a:tc>
                  <a:txBody>
                    <a:bodyPr/>
                    <a:lstStyle/>
                    <a:p>
                      <a:pPr algn="ctr" fontAlgn="auto"/>
                      <a:r>
                        <a:rPr lang="en-US" altLang="zh-CN" sz="2400" baseline="0" dirty="0"/>
                        <a:t>1</a:t>
                      </a:r>
                      <a:endParaRPr lang="zh-CN" altLang="en-US" sz="2400" baseline="0" dirty="0"/>
                    </a:p>
                  </a:txBody>
                  <a:tcPr marT="45722" marB="45722" anchor="ctr"/>
                </a:tc>
                <a:tc>
                  <a:txBody>
                    <a:bodyPr/>
                    <a:lstStyle/>
                    <a:p>
                      <a:pPr algn="ctr" fontAlgn="auto"/>
                      <a:r>
                        <a:rPr lang="en-US" altLang="zh-CN" sz="2400" baseline="0" dirty="0"/>
                        <a:t>0</a:t>
                      </a:r>
                      <a:endParaRPr lang="zh-CN" altLang="en-US" sz="2400" baseline="0" dirty="0"/>
                    </a:p>
                  </a:txBody>
                  <a:tcPr marT="45722" marB="45722" anchor="ctr"/>
                </a:tc>
                <a:extLst>
                  <a:ext uri="{0D108BD9-81ED-4DB2-BD59-A6C34878D82A}">
                    <a16:rowId xmlns:a16="http://schemas.microsoft.com/office/drawing/2014/main" val="10002"/>
                  </a:ext>
                </a:extLst>
              </a:tr>
              <a:tr h="519339">
                <a:tc>
                  <a:txBody>
                    <a:bodyPr/>
                    <a:lstStyle/>
                    <a:p>
                      <a:pPr algn="ctr" fontAlgn="auto"/>
                      <a:r>
                        <a:rPr lang="en-US" altLang="zh-CN" sz="2400" baseline="0" dirty="0"/>
                        <a:t>3</a:t>
                      </a:r>
                      <a:endParaRPr lang="zh-CN" altLang="en-US" sz="2400" baseline="0" dirty="0"/>
                    </a:p>
                  </a:txBody>
                  <a:tcPr marT="45722" marB="45722" anchor="ctr"/>
                </a:tc>
                <a:tc>
                  <a:txBody>
                    <a:bodyPr/>
                    <a:lstStyle/>
                    <a:p>
                      <a:pPr algn="ctr" fontAlgn="auto"/>
                      <a:r>
                        <a:rPr lang="en-US" altLang="zh-CN" sz="2400" baseline="0" dirty="0">
                          <a:solidFill>
                            <a:srgbClr val="000000"/>
                          </a:solidFill>
                        </a:rPr>
                        <a:t>2</a:t>
                      </a:r>
                      <a:endParaRPr lang="zh-CN" altLang="en-US" sz="2400" baseline="0" dirty="0">
                        <a:solidFill>
                          <a:srgbClr val="000000"/>
                        </a:solidFill>
                      </a:endParaRPr>
                    </a:p>
                  </a:txBody>
                  <a:tcPr marT="45722" marB="45722" anchor="ctr"/>
                </a:tc>
                <a:tc>
                  <a:txBody>
                    <a:bodyPr/>
                    <a:lstStyle/>
                    <a:p>
                      <a:pPr algn="ctr" fontAlgn="auto"/>
                      <a:r>
                        <a:rPr lang="en-US" altLang="zh-CN" sz="2400" baseline="0" dirty="0"/>
                        <a:t>1</a:t>
                      </a:r>
                      <a:endParaRPr lang="zh-CN" altLang="en-US" sz="2400" baseline="0" dirty="0"/>
                    </a:p>
                  </a:txBody>
                  <a:tcPr marT="45722" marB="45722" anchor="ctr"/>
                </a:tc>
                <a:tc>
                  <a:txBody>
                    <a:bodyPr/>
                    <a:lstStyle/>
                    <a:p>
                      <a:pPr algn="ctr" fontAlgn="auto"/>
                      <a:r>
                        <a:rPr lang="en-US" altLang="zh-CN" sz="2400" baseline="0" dirty="0"/>
                        <a:t>0</a:t>
                      </a:r>
                      <a:endParaRPr lang="zh-CN" altLang="en-US" sz="2400" baseline="0" dirty="0"/>
                    </a:p>
                  </a:txBody>
                  <a:tcPr marT="45722" marB="45722" anchor="ctr"/>
                </a:tc>
                <a:extLst>
                  <a:ext uri="{0D108BD9-81ED-4DB2-BD59-A6C34878D82A}">
                    <a16:rowId xmlns:a16="http://schemas.microsoft.com/office/drawing/2014/main" val="10003"/>
                  </a:ext>
                </a:extLst>
              </a:tr>
              <a:tr h="519339">
                <a:tc>
                  <a:txBody>
                    <a:bodyPr/>
                    <a:lstStyle/>
                    <a:p>
                      <a:pPr algn="ctr" fontAlgn="auto"/>
                      <a:r>
                        <a:rPr lang="en-US" altLang="zh-CN" sz="2400" baseline="0" dirty="0"/>
                        <a:t>4</a:t>
                      </a:r>
                      <a:endParaRPr lang="zh-CN" altLang="en-US" sz="2400" baseline="0" dirty="0"/>
                    </a:p>
                  </a:txBody>
                  <a:tcPr marT="45722" marB="45722" anchor="ctr"/>
                </a:tc>
                <a:tc>
                  <a:txBody>
                    <a:bodyPr/>
                    <a:lstStyle/>
                    <a:p>
                      <a:pPr algn="ctr" fontAlgn="auto"/>
                      <a:r>
                        <a:rPr lang="en-US" altLang="zh-CN" sz="2400" baseline="0" dirty="0">
                          <a:solidFill>
                            <a:srgbClr val="000000"/>
                          </a:solidFill>
                        </a:rPr>
                        <a:t>1</a:t>
                      </a:r>
                      <a:endParaRPr lang="zh-CN" altLang="en-US" sz="2400" baseline="0" dirty="0">
                        <a:solidFill>
                          <a:srgbClr val="000000"/>
                        </a:solidFill>
                      </a:endParaRPr>
                    </a:p>
                  </a:txBody>
                  <a:tcPr marT="45722" marB="45722" anchor="ctr"/>
                </a:tc>
                <a:tc>
                  <a:txBody>
                    <a:bodyPr/>
                    <a:lstStyle/>
                    <a:p>
                      <a:pPr algn="ctr" fontAlgn="auto"/>
                      <a:r>
                        <a:rPr lang="en-US" altLang="zh-CN" sz="2400" baseline="0" dirty="0">
                          <a:solidFill>
                            <a:schemeClr val="tx1"/>
                          </a:solidFill>
                        </a:rPr>
                        <a:t>2</a:t>
                      </a:r>
                      <a:endParaRPr lang="zh-CN" altLang="en-US" sz="2400" baseline="0" dirty="0">
                        <a:solidFill>
                          <a:schemeClr val="tx1"/>
                        </a:solidFill>
                      </a:endParaRPr>
                    </a:p>
                  </a:txBody>
                  <a:tcPr marT="45722" marB="45722" anchor="ctr"/>
                </a:tc>
                <a:tc>
                  <a:txBody>
                    <a:bodyPr/>
                    <a:lstStyle/>
                    <a:p>
                      <a:pPr algn="ctr" fontAlgn="auto"/>
                      <a:r>
                        <a:rPr lang="en-US" altLang="zh-CN" sz="2400" baseline="0" dirty="0"/>
                        <a:t>0</a:t>
                      </a:r>
                      <a:endParaRPr lang="zh-CN" altLang="en-US" sz="2400" baseline="0" dirty="0"/>
                    </a:p>
                  </a:txBody>
                  <a:tcPr marT="45722" marB="45722" anchor="ctr"/>
                </a:tc>
                <a:extLst>
                  <a:ext uri="{0D108BD9-81ED-4DB2-BD59-A6C34878D82A}">
                    <a16:rowId xmlns:a16="http://schemas.microsoft.com/office/drawing/2014/main" val="10004"/>
                  </a:ext>
                </a:extLst>
              </a:tr>
              <a:tr h="519339">
                <a:tc>
                  <a:txBody>
                    <a:bodyPr/>
                    <a:lstStyle/>
                    <a:p>
                      <a:pPr algn="ctr" fontAlgn="auto"/>
                      <a:r>
                        <a:rPr lang="en-US" altLang="zh-CN" sz="2400" baseline="0" dirty="0"/>
                        <a:t>5</a:t>
                      </a:r>
                      <a:endParaRPr lang="zh-CN" altLang="en-US" sz="2400" baseline="0" dirty="0"/>
                    </a:p>
                  </a:txBody>
                  <a:tcPr marT="45722" marB="45722" anchor="ctr"/>
                </a:tc>
                <a:tc>
                  <a:txBody>
                    <a:bodyPr/>
                    <a:lstStyle/>
                    <a:p>
                      <a:pPr algn="ctr" fontAlgn="auto"/>
                      <a:r>
                        <a:rPr lang="en-US" altLang="zh-CN" sz="2400" baseline="0" dirty="0">
                          <a:solidFill>
                            <a:srgbClr val="000000"/>
                          </a:solidFill>
                        </a:rPr>
                        <a:t>1</a:t>
                      </a:r>
                      <a:endParaRPr lang="zh-CN" altLang="en-US" sz="2400" baseline="0" dirty="0">
                        <a:solidFill>
                          <a:srgbClr val="000000"/>
                        </a:solidFill>
                      </a:endParaRPr>
                    </a:p>
                  </a:txBody>
                  <a:tcPr marT="45722" marB="45722" anchor="ctr"/>
                </a:tc>
                <a:tc>
                  <a:txBody>
                    <a:bodyPr/>
                    <a:lstStyle/>
                    <a:p>
                      <a:pPr algn="ctr" fontAlgn="auto"/>
                      <a:r>
                        <a:rPr lang="en-US" altLang="zh-CN" sz="2400" baseline="0" dirty="0">
                          <a:solidFill>
                            <a:schemeClr val="tx1"/>
                          </a:solidFill>
                        </a:rPr>
                        <a:t>2</a:t>
                      </a:r>
                      <a:endParaRPr lang="zh-CN" altLang="en-US" sz="2400" baseline="0" dirty="0">
                        <a:solidFill>
                          <a:schemeClr val="tx1"/>
                        </a:solidFill>
                      </a:endParaRPr>
                    </a:p>
                  </a:txBody>
                  <a:tcPr marT="45722" marB="45722" anchor="ctr"/>
                </a:tc>
                <a:tc>
                  <a:txBody>
                    <a:bodyPr/>
                    <a:lstStyle/>
                    <a:p>
                      <a:pPr algn="ctr" fontAlgn="auto"/>
                      <a:r>
                        <a:rPr lang="en-US" altLang="zh-CN" sz="2400" baseline="0" dirty="0"/>
                        <a:t>0</a:t>
                      </a:r>
                      <a:endParaRPr lang="zh-CN" altLang="en-US" sz="2400" baseline="0" dirty="0"/>
                    </a:p>
                  </a:txBody>
                  <a:tcPr marT="45722" marB="45722" anchor="ctr"/>
                </a:tc>
                <a:extLst>
                  <a:ext uri="{0D108BD9-81ED-4DB2-BD59-A6C34878D82A}">
                    <a16:rowId xmlns:a16="http://schemas.microsoft.com/office/drawing/2014/main" val="10005"/>
                  </a:ext>
                </a:extLst>
              </a:tr>
              <a:tr h="519339">
                <a:tc>
                  <a:txBody>
                    <a:bodyPr/>
                    <a:lstStyle/>
                    <a:p>
                      <a:pPr algn="ctr" fontAlgn="auto"/>
                      <a:r>
                        <a:rPr lang="zh-CN" altLang="en-US" sz="1600" baseline="0" dirty="0"/>
                        <a:t>得分</a:t>
                      </a:r>
                    </a:p>
                  </a:txBody>
                  <a:tcPr marT="45722" marB="45722" anchor="ctr"/>
                </a:tc>
                <a:tc>
                  <a:txBody>
                    <a:bodyPr/>
                    <a:lstStyle/>
                    <a:p>
                      <a:pPr algn="ctr" fontAlgn="auto"/>
                      <a:r>
                        <a:rPr lang="en-US" altLang="zh-CN" sz="2400" baseline="0" dirty="0"/>
                        <a:t>8</a:t>
                      </a:r>
                      <a:endParaRPr lang="zh-CN" altLang="en-US" sz="2400" baseline="0" dirty="0"/>
                    </a:p>
                  </a:txBody>
                  <a:tcPr marT="45722" marB="45722" anchor="ctr"/>
                </a:tc>
                <a:tc>
                  <a:txBody>
                    <a:bodyPr/>
                    <a:lstStyle/>
                    <a:p>
                      <a:pPr algn="ctr" fontAlgn="auto"/>
                      <a:r>
                        <a:rPr lang="en-US" altLang="zh-CN" sz="2400" baseline="0" dirty="0"/>
                        <a:t>7</a:t>
                      </a:r>
                      <a:endParaRPr lang="zh-CN" altLang="en-US" sz="2400" baseline="0" dirty="0"/>
                    </a:p>
                  </a:txBody>
                  <a:tcPr marT="45722" marB="45722" anchor="ctr"/>
                </a:tc>
                <a:tc>
                  <a:txBody>
                    <a:bodyPr/>
                    <a:lstStyle/>
                    <a:p>
                      <a:pPr algn="ctr" fontAlgn="auto"/>
                      <a:r>
                        <a:rPr lang="en-US" altLang="zh-CN" sz="2400" baseline="0" dirty="0"/>
                        <a:t>0</a:t>
                      </a:r>
                      <a:endParaRPr lang="zh-CN" altLang="en-US" sz="2400" baseline="0" dirty="0"/>
                    </a:p>
                  </a:txBody>
                  <a:tcPr marT="45722" marB="45722" anchor="ctr"/>
                </a:tc>
                <a:extLst>
                  <a:ext uri="{0D108BD9-81ED-4DB2-BD59-A6C34878D82A}">
                    <a16:rowId xmlns:a16="http://schemas.microsoft.com/office/drawing/2014/main" val="10006"/>
                  </a:ext>
                </a:extLst>
              </a:tr>
            </a:tbl>
          </a:graphicData>
        </a:graphic>
      </p:graphicFrame>
      <p:graphicFrame>
        <p:nvGraphicFramePr>
          <p:cNvPr id="5" name="内容占位符 3"/>
          <p:cNvGraphicFramePr>
            <a:graphicFrameLocks/>
          </p:cNvGraphicFramePr>
          <p:nvPr/>
        </p:nvGraphicFramePr>
        <p:xfrm>
          <a:off x="4652963" y="2921000"/>
          <a:ext cx="4259264" cy="3635373"/>
        </p:xfrm>
        <a:graphic>
          <a:graphicData uri="http://schemas.openxmlformats.org/drawingml/2006/table">
            <a:tbl>
              <a:tblPr firstRow="1" firstCol="1" bandRow="1">
                <a:tableStyleId>{21E4AEA4-8DFA-4A89-87EB-49C32662AFE0}</a:tableStyleId>
              </a:tblPr>
              <a:tblGrid>
                <a:gridCol w="1064816">
                  <a:extLst>
                    <a:ext uri="{9D8B030D-6E8A-4147-A177-3AD203B41FA5}">
                      <a16:colId xmlns:a16="http://schemas.microsoft.com/office/drawing/2014/main" val="20000"/>
                    </a:ext>
                  </a:extLst>
                </a:gridCol>
                <a:gridCol w="1064816">
                  <a:extLst>
                    <a:ext uri="{9D8B030D-6E8A-4147-A177-3AD203B41FA5}">
                      <a16:colId xmlns:a16="http://schemas.microsoft.com/office/drawing/2014/main" val="20001"/>
                    </a:ext>
                  </a:extLst>
                </a:gridCol>
                <a:gridCol w="1064816">
                  <a:extLst>
                    <a:ext uri="{9D8B030D-6E8A-4147-A177-3AD203B41FA5}">
                      <a16:colId xmlns:a16="http://schemas.microsoft.com/office/drawing/2014/main" val="20002"/>
                    </a:ext>
                  </a:extLst>
                </a:gridCol>
                <a:gridCol w="1064816">
                  <a:extLst>
                    <a:ext uri="{9D8B030D-6E8A-4147-A177-3AD203B41FA5}">
                      <a16:colId xmlns:a16="http://schemas.microsoft.com/office/drawing/2014/main" val="20003"/>
                    </a:ext>
                  </a:extLst>
                </a:gridCol>
              </a:tblGrid>
              <a:tr h="519339">
                <a:tc>
                  <a:txBody>
                    <a:bodyPr/>
                    <a:lstStyle/>
                    <a:p>
                      <a:pPr algn="ctr" fontAlgn="auto"/>
                      <a:r>
                        <a:rPr lang="zh-CN" altLang="en-US" sz="1600" baseline="0" dirty="0">
                          <a:latin typeface="黑体"/>
                          <a:ea typeface="黑体"/>
                          <a:cs typeface="黑体"/>
                        </a:rPr>
                        <a:t>影评家</a:t>
                      </a:r>
                    </a:p>
                  </a:txBody>
                  <a:tcPr marT="45722" marB="45722" anchor="ctr"/>
                </a:tc>
                <a:tc>
                  <a:txBody>
                    <a:bodyPr/>
                    <a:lstStyle/>
                    <a:p>
                      <a:pPr algn="ctr" fontAlgn="auto"/>
                      <a:r>
                        <a:rPr lang="zh-CN" altLang="en-US" sz="1600" baseline="0" dirty="0">
                          <a:latin typeface="黑体"/>
                          <a:ea typeface="黑体"/>
                          <a:cs typeface="黑体"/>
                        </a:rPr>
                        <a:t>公民凯恩</a:t>
                      </a:r>
                    </a:p>
                  </a:txBody>
                  <a:tcPr marT="45722" marB="45722" anchor="ctr"/>
                </a:tc>
                <a:tc>
                  <a:txBody>
                    <a:bodyPr/>
                    <a:lstStyle/>
                    <a:p>
                      <a:pPr algn="ctr" fontAlgn="auto"/>
                      <a:r>
                        <a:rPr lang="zh-CN" altLang="en-US" sz="1600" baseline="0" dirty="0">
                          <a:latin typeface="黑体"/>
                          <a:ea typeface="黑体"/>
                          <a:cs typeface="黑体"/>
                        </a:rPr>
                        <a:t>教父</a:t>
                      </a:r>
                    </a:p>
                  </a:txBody>
                  <a:tcPr marT="45722" marB="45722" anchor="ctr"/>
                </a:tc>
                <a:tc>
                  <a:txBody>
                    <a:bodyPr/>
                    <a:lstStyle/>
                    <a:p>
                      <a:pPr algn="ctr" fontAlgn="auto"/>
                      <a:r>
                        <a:rPr lang="zh-CN" altLang="en-US" sz="1600" baseline="0" dirty="0">
                          <a:latin typeface="黑体"/>
                          <a:ea typeface="黑体"/>
                          <a:cs typeface="黑体"/>
                        </a:rPr>
                        <a:t>低俗小说</a:t>
                      </a:r>
                    </a:p>
                  </a:txBody>
                  <a:tcPr marT="45722" marB="45722" anchor="ctr"/>
                </a:tc>
                <a:extLst>
                  <a:ext uri="{0D108BD9-81ED-4DB2-BD59-A6C34878D82A}">
                    <a16:rowId xmlns:a16="http://schemas.microsoft.com/office/drawing/2014/main" val="10000"/>
                  </a:ext>
                </a:extLst>
              </a:tr>
              <a:tr h="519339">
                <a:tc>
                  <a:txBody>
                    <a:bodyPr/>
                    <a:lstStyle/>
                    <a:p>
                      <a:pPr algn="ctr" fontAlgn="auto"/>
                      <a:r>
                        <a:rPr lang="en-US" altLang="zh-CN" sz="2400" baseline="0" dirty="0"/>
                        <a:t>1</a:t>
                      </a:r>
                      <a:endParaRPr lang="zh-CN" altLang="en-US" sz="2400" baseline="0" dirty="0"/>
                    </a:p>
                  </a:txBody>
                  <a:tcPr marT="45722" marB="45722" anchor="ctr"/>
                </a:tc>
                <a:tc>
                  <a:txBody>
                    <a:bodyPr/>
                    <a:lstStyle/>
                    <a:p>
                      <a:pPr algn="ctr" fontAlgn="auto"/>
                      <a:r>
                        <a:rPr lang="en-US" altLang="zh-CN" sz="2400" baseline="0" dirty="0">
                          <a:solidFill>
                            <a:srgbClr val="000000"/>
                          </a:solidFill>
                        </a:rPr>
                        <a:t>2</a:t>
                      </a:r>
                      <a:endParaRPr lang="zh-CN" altLang="en-US" sz="2400" baseline="0" dirty="0">
                        <a:solidFill>
                          <a:srgbClr val="000000"/>
                        </a:solidFill>
                      </a:endParaRPr>
                    </a:p>
                  </a:txBody>
                  <a:tcPr marT="45722" marB="45722" anchor="ctr"/>
                </a:tc>
                <a:tc>
                  <a:txBody>
                    <a:bodyPr/>
                    <a:lstStyle/>
                    <a:p>
                      <a:pPr algn="ctr" fontAlgn="auto"/>
                      <a:r>
                        <a:rPr lang="en-US" altLang="zh-CN" sz="2400" baseline="0" dirty="0"/>
                        <a:t>1</a:t>
                      </a:r>
                      <a:endParaRPr lang="zh-CN" altLang="en-US" sz="2400" baseline="0" dirty="0"/>
                    </a:p>
                  </a:txBody>
                  <a:tcPr marT="45722" marB="45722" anchor="ctr"/>
                </a:tc>
                <a:tc>
                  <a:txBody>
                    <a:bodyPr/>
                    <a:lstStyle/>
                    <a:p>
                      <a:pPr algn="ctr" fontAlgn="auto"/>
                      <a:r>
                        <a:rPr lang="en-US" altLang="zh-CN" sz="2400" baseline="0" dirty="0"/>
                        <a:t>0</a:t>
                      </a:r>
                      <a:endParaRPr lang="zh-CN" altLang="en-US" sz="2400" baseline="0" dirty="0"/>
                    </a:p>
                  </a:txBody>
                  <a:tcPr marT="45722" marB="45722" anchor="ctr"/>
                </a:tc>
                <a:extLst>
                  <a:ext uri="{0D108BD9-81ED-4DB2-BD59-A6C34878D82A}">
                    <a16:rowId xmlns:a16="http://schemas.microsoft.com/office/drawing/2014/main" val="10001"/>
                  </a:ext>
                </a:extLst>
              </a:tr>
              <a:tr h="519339">
                <a:tc>
                  <a:txBody>
                    <a:bodyPr/>
                    <a:lstStyle/>
                    <a:p>
                      <a:pPr algn="ctr" fontAlgn="auto"/>
                      <a:r>
                        <a:rPr lang="en-US" altLang="zh-CN" sz="2400" baseline="0" dirty="0"/>
                        <a:t>2</a:t>
                      </a:r>
                      <a:endParaRPr lang="zh-CN" altLang="en-US" sz="2400" baseline="0" dirty="0"/>
                    </a:p>
                  </a:txBody>
                  <a:tcPr marT="45722" marB="45722" anchor="ctr"/>
                </a:tc>
                <a:tc>
                  <a:txBody>
                    <a:bodyPr/>
                    <a:lstStyle/>
                    <a:p>
                      <a:pPr algn="ctr" fontAlgn="auto"/>
                      <a:r>
                        <a:rPr lang="en-US" altLang="zh-CN" sz="2400" baseline="0" dirty="0">
                          <a:solidFill>
                            <a:srgbClr val="000000"/>
                          </a:solidFill>
                        </a:rPr>
                        <a:t>2</a:t>
                      </a:r>
                      <a:endParaRPr lang="zh-CN" altLang="en-US" sz="2400" baseline="0" dirty="0">
                        <a:solidFill>
                          <a:srgbClr val="000000"/>
                        </a:solidFill>
                      </a:endParaRPr>
                    </a:p>
                  </a:txBody>
                  <a:tcPr marT="45722" marB="45722" anchor="ctr"/>
                </a:tc>
                <a:tc>
                  <a:txBody>
                    <a:bodyPr/>
                    <a:lstStyle/>
                    <a:p>
                      <a:pPr algn="ctr" fontAlgn="auto"/>
                      <a:r>
                        <a:rPr lang="en-US" altLang="zh-CN" sz="2400" baseline="0" dirty="0"/>
                        <a:t>1</a:t>
                      </a:r>
                      <a:endParaRPr lang="zh-CN" altLang="en-US" sz="2400" baseline="0" dirty="0"/>
                    </a:p>
                  </a:txBody>
                  <a:tcPr marT="45722" marB="45722" anchor="ctr"/>
                </a:tc>
                <a:tc>
                  <a:txBody>
                    <a:bodyPr/>
                    <a:lstStyle/>
                    <a:p>
                      <a:pPr algn="ctr" fontAlgn="auto"/>
                      <a:r>
                        <a:rPr lang="en-US" altLang="zh-CN" sz="2400" baseline="0" dirty="0"/>
                        <a:t>0</a:t>
                      </a:r>
                      <a:endParaRPr lang="zh-CN" altLang="en-US" sz="2400" baseline="0" dirty="0"/>
                    </a:p>
                  </a:txBody>
                  <a:tcPr marT="45722" marB="45722" anchor="ctr"/>
                </a:tc>
                <a:extLst>
                  <a:ext uri="{0D108BD9-81ED-4DB2-BD59-A6C34878D82A}">
                    <a16:rowId xmlns:a16="http://schemas.microsoft.com/office/drawing/2014/main" val="10002"/>
                  </a:ext>
                </a:extLst>
              </a:tr>
              <a:tr h="519339">
                <a:tc>
                  <a:txBody>
                    <a:bodyPr/>
                    <a:lstStyle/>
                    <a:p>
                      <a:pPr algn="ctr" fontAlgn="auto"/>
                      <a:r>
                        <a:rPr lang="en-US" altLang="zh-CN" sz="2400" baseline="0" dirty="0"/>
                        <a:t>3</a:t>
                      </a:r>
                      <a:endParaRPr lang="zh-CN" altLang="en-US" sz="2400" baseline="0" dirty="0"/>
                    </a:p>
                  </a:txBody>
                  <a:tcPr marT="45722" marB="45722" anchor="ctr"/>
                </a:tc>
                <a:tc>
                  <a:txBody>
                    <a:bodyPr/>
                    <a:lstStyle/>
                    <a:p>
                      <a:pPr algn="ctr" fontAlgn="auto"/>
                      <a:r>
                        <a:rPr lang="en-US" altLang="zh-CN" sz="2400" baseline="0" dirty="0">
                          <a:solidFill>
                            <a:srgbClr val="000000"/>
                          </a:solidFill>
                        </a:rPr>
                        <a:t>2</a:t>
                      </a:r>
                      <a:endParaRPr lang="zh-CN" altLang="en-US" sz="2400" baseline="0" dirty="0">
                        <a:solidFill>
                          <a:srgbClr val="000000"/>
                        </a:solidFill>
                      </a:endParaRPr>
                    </a:p>
                  </a:txBody>
                  <a:tcPr marT="45722" marB="45722" anchor="ctr"/>
                </a:tc>
                <a:tc>
                  <a:txBody>
                    <a:bodyPr/>
                    <a:lstStyle/>
                    <a:p>
                      <a:pPr algn="ctr" fontAlgn="auto"/>
                      <a:r>
                        <a:rPr lang="en-US" altLang="zh-CN" sz="2400" baseline="0" dirty="0"/>
                        <a:t>1</a:t>
                      </a:r>
                      <a:endParaRPr lang="zh-CN" altLang="en-US" sz="2400" baseline="0" dirty="0"/>
                    </a:p>
                  </a:txBody>
                  <a:tcPr marT="45722" marB="45722" anchor="ctr"/>
                </a:tc>
                <a:tc>
                  <a:txBody>
                    <a:bodyPr/>
                    <a:lstStyle/>
                    <a:p>
                      <a:pPr algn="ctr" fontAlgn="auto"/>
                      <a:r>
                        <a:rPr lang="en-US" altLang="zh-CN" sz="2400" baseline="0" dirty="0"/>
                        <a:t>0</a:t>
                      </a:r>
                      <a:endParaRPr lang="zh-CN" altLang="en-US" sz="2400" baseline="0" dirty="0"/>
                    </a:p>
                  </a:txBody>
                  <a:tcPr marT="45722" marB="45722" anchor="ctr"/>
                </a:tc>
                <a:extLst>
                  <a:ext uri="{0D108BD9-81ED-4DB2-BD59-A6C34878D82A}">
                    <a16:rowId xmlns:a16="http://schemas.microsoft.com/office/drawing/2014/main" val="10003"/>
                  </a:ext>
                </a:extLst>
              </a:tr>
              <a:tr h="519339">
                <a:tc>
                  <a:txBody>
                    <a:bodyPr/>
                    <a:lstStyle/>
                    <a:p>
                      <a:pPr algn="ctr" fontAlgn="auto"/>
                      <a:r>
                        <a:rPr lang="en-US" altLang="zh-CN" sz="2400" baseline="0" dirty="0"/>
                        <a:t>4</a:t>
                      </a:r>
                      <a:endParaRPr lang="zh-CN" altLang="en-US" sz="2400" baseline="0" dirty="0"/>
                    </a:p>
                  </a:txBody>
                  <a:tcPr marT="45722" marB="45722" anchor="ctr"/>
                </a:tc>
                <a:tc>
                  <a:txBody>
                    <a:bodyPr/>
                    <a:lstStyle/>
                    <a:p>
                      <a:pPr algn="ctr" fontAlgn="auto"/>
                      <a:r>
                        <a:rPr lang="en-US" altLang="zh-CN" sz="2400" baseline="0" dirty="0">
                          <a:solidFill>
                            <a:srgbClr val="FF6600"/>
                          </a:solidFill>
                        </a:rPr>
                        <a:t>0</a:t>
                      </a:r>
                      <a:endParaRPr lang="zh-CN" altLang="en-US" sz="2400" baseline="0" dirty="0">
                        <a:solidFill>
                          <a:srgbClr val="FF6600"/>
                        </a:solidFill>
                      </a:endParaRPr>
                    </a:p>
                  </a:txBody>
                  <a:tcPr marT="45722" marB="45722" anchor="ctr"/>
                </a:tc>
                <a:tc>
                  <a:txBody>
                    <a:bodyPr/>
                    <a:lstStyle/>
                    <a:p>
                      <a:pPr algn="ctr" fontAlgn="auto"/>
                      <a:r>
                        <a:rPr lang="en-US" altLang="zh-CN" sz="2400" baseline="0" dirty="0">
                          <a:solidFill>
                            <a:srgbClr val="000000"/>
                          </a:solidFill>
                        </a:rPr>
                        <a:t>2</a:t>
                      </a:r>
                      <a:endParaRPr lang="zh-CN" altLang="en-US" sz="2400" baseline="0" dirty="0">
                        <a:solidFill>
                          <a:srgbClr val="000000"/>
                        </a:solidFill>
                      </a:endParaRPr>
                    </a:p>
                  </a:txBody>
                  <a:tcPr marT="45722" marB="45722" anchor="ctr"/>
                </a:tc>
                <a:tc>
                  <a:txBody>
                    <a:bodyPr/>
                    <a:lstStyle/>
                    <a:p>
                      <a:pPr algn="ctr" fontAlgn="auto"/>
                      <a:r>
                        <a:rPr lang="en-US" altLang="zh-CN" sz="2400" baseline="0" dirty="0">
                          <a:solidFill>
                            <a:srgbClr val="FF0000"/>
                          </a:solidFill>
                        </a:rPr>
                        <a:t>1</a:t>
                      </a:r>
                      <a:endParaRPr lang="zh-CN" altLang="en-US" sz="2400" baseline="0" dirty="0">
                        <a:solidFill>
                          <a:srgbClr val="FF0000"/>
                        </a:solidFill>
                      </a:endParaRPr>
                    </a:p>
                  </a:txBody>
                  <a:tcPr marT="45722" marB="45722" anchor="ctr"/>
                </a:tc>
                <a:extLst>
                  <a:ext uri="{0D108BD9-81ED-4DB2-BD59-A6C34878D82A}">
                    <a16:rowId xmlns:a16="http://schemas.microsoft.com/office/drawing/2014/main" val="10004"/>
                  </a:ext>
                </a:extLst>
              </a:tr>
              <a:tr h="519339">
                <a:tc>
                  <a:txBody>
                    <a:bodyPr/>
                    <a:lstStyle/>
                    <a:p>
                      <a:pPr algn="ctr" fontAlgn="auto"/>
                      <a:r>
                        <a:rPr lang="en-US" altLang="zh-CN" sz="2400" baseline="0" dirty="0"/>
                        <a:t>5</a:t>
                      </a:r>
                      <a:endParaRPr lang="zh-CN" altLang="en-US" sz="2400" baseline="0" dirty="0"/>
                    </a:p>
                  </a:txBody>
                  <a:tcPr marT="45722" marB="45722" anchor="ctr"/>
                </a:tc>
                <a:tc>
                  <a:txBody>
                    <a:bodyPr/>
                    <a:lstStyle/>
                    <a:p>
                      <a:pPr algn="ctr" fontAlgn="auto"/>
                      <a:r>
                        <a:rPr lang="en-US" altLang="zh-CN" sz="2400" baseline="0" dirty="0">
                          <a:solidFill>
                            <a:srgbClr val="FF6600"/>
                          </a:solidFill>
                        </a:rPr>
                        <a:t>0</a:t>
                      </a:r>
                      <a:endParaRPr lang="zh-CN" altLang="en-US" sz="2400" baseline="0" dirty="0">
                        <a:solidFill>
                          <a:srgbClr val="FF6600"/>
                        </a:solidFill>
                      </a:endParaRPr>
                    </a:p>
                  </a:txBody>
                  <a:tcPr marT="45722" marB="45722" anchor="ctr"/>
                </a:tc>
                <a:tc>
                  <a:txBody>
                    <a:bodyPr/>
                    <a:lstStyle/>
                    <a:p>
                      <a:pPr algn="ctr" fontAlgn="auto"/>
                      <a:r>
                        <a:rPr lang="en-US" altLang="zh-CN" sz="2400" baseline="0" dirty="0">
                          <a:solidFill>
                            <a:srgbClr val="000000"/>
                          </a:solidFill>
                        </a:rPr>
                        <a:t>2</a:t>
                      </a:r>
                      <a:endParaRPr lang="zh-CN" altLang="en-US" sz="2400" baseline="0" dirty="0">
                        <a:solidFill>
                          <a:srgbClr val="000000"/>
                        </a:solidFill>
                      </a:endParaRPr>
                    </a:p>
                  </a:txBody>
                  <a:tcPr marT="45722" marB="45722" anchor="ctr"/>
                </a:tc>
                <a:tc>
                  <a:txBody>
                    <a:bodyPr/>
                    <a:lstStyle/>
                    <a:p>
                      <a:pPr algn="ctr" fontAlgn="auto"/>
                      <a:r>
                        <a:rPr lang="en-US" altLang="zh-CN" sz="2400" baseline="0" dirty="0">
                          <a:solidFill>
                            <a:srgbClr val="FF0000"/>
                          </a:solidFill>
                        </a:rPr>
                        <a:t>1</a:t>
                      </a:r>
                      <a:endParaRPr lang="zh-CN" altLang="en-US" sz="2400" baseline="0" dirty="0">
                        <a:solidFill>
                          <a:srgbClr val="FF0000"/>
                        </a:solidFill>
                      </a:endParaRPr>
                    </a:p>
                  </a:txBody>
                  <a:tcPr marT="45722" marB="45722" anchor="ctr"/>
                </a:tc>
                <a:extLst>
                  <a:ext uri="{0D108BD9-81ED-4DB2-BD59-A6C34878D82A}">
                    <a16:rowId xmlns:a16="http://schemas.microsoft.com/office/drawing/2014/main" val="10005"/>
                  </a:ext>
                </a:extLst>
              </a:tr>
              <a:tr h="519339">
                <a:tc>
                  <a:txBody>
                    <a:bodyPr/>
                    <a:lstStyle/>
                    <a:p>
                      <a:pPr algn="ctr" fontAlgn="auto"/>
                      <a:r>
                        <a:rPr lang="zh-CN" altLang="en-US" sz="1600" baseline="0" dirty="0"/>
                        <a:t>得分</a:t>
                      </a:r>
                    </a:p>
                  </a:txBody>
                  <a:tcPr marT="45722" marB="45722" anchor="ctr"/>
                </a:tc>
                <a:tc>
                  <a:txBody>
                    <a:bodyPr/>
                    <a:lstStyle/>
                    <a:p>
                      <a:pPr algn="ctr" fontAlgn="auto"/>
                      <a:r>
                        <a:rPr lang="en-US" altLang="zh-CN" sz="2400" baseline="0" dirty="0"/>
                        <a:t>6</a:t>
                      </a:r>
                      <a:endParaRPr lang="zh-CN" altLang="en-US" sz="2400" baseline="0" dirty="0"/>
                    </a:p>
                  </a:txBody>
                  <a:tcPr marT="45722" marB="45722" anchor="ctr"/>
                </a:tc>
                <a:tc>
                  <a:txBody>
                    <a:bodyPr/>
                    <a:lstStyle/>
                    <a:p>
                      <a:pPr algn="ctr" fontAlgn="auto"/>
                      <a:r>
                        <a:rPr lang="en-US" altLang="zh-CN" sz="2400" baseline="0" dirty="0"/>
                        <a:t>7</a:t>
                      </a:r>
                      <a:endParaRPr lang="zh-CN" altLang="en-US" sz="2400" baseline="0" dirty="0"/>
                    </a:p>
                  </a:txBody>
                  <a:tcPr marT="45722" marB="45722" anchor="ctr"/>
                </a:tc>
                <a:tc>
                  <a:txBody>
                    <a:bodyPr/>
                    <a:lstStyle/>
                    <a:p>
                      <a:pPr algn="ctr" fontAlgn="auto"/>
                      <a:r>
                        <a:rPr lang="en-US" altLang="zh-CN" sz="2400" baseline="0" dirty="0"/>
                        <a:t>2</a:t>
                      </a:r>
                      <a:endParaRPr lang="zh-CN" altLang="en-US" sz="2400" baseline="0" dirty="0"/>
                    </a:p>
                  </a:txBody>
                  <a:tcPr marT="45722" marB="45722" anchor="ctr"/>
                </a:tc>
                <a:extLst>
                  <a:ext uri="{0D108BD9-81ED-4DB2-BD59-A6C34878D82A}">
                    <a16:rowId xmlns:a16="http://schemas.microsoft.com/office/drawing/2014/main" val="10006"/>
                  </a:ext>
                </a:extLst>
              </a:tr>
            </a:tbl>
          </a:graphicData>
        </a:graphic>
      </p:graphicFrame>
      <p:sp>
        <p:nvSpPr>
          <p:cNvPr id="6" name="内容占位符 2"/>
          <p:cNvSpPr txBox="1">
            <a:spLocks/>
          </p:cNvSpPr>
          <p:nvPr/>
        </p:nvSpPr>
        <p:spPr bwMode="auto">
          <a:xfrm>
            <a:off x="4500563" y="1196975"/>
            <a:ext cx="4637087" cy="172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normAutofit fontScale="77500" lnSpcReduction="20000"/>
          </a:bodyPr>
          <a:lstStyle>
            <a:lvl1pPr marL="342900" indent="-342900" algn="l" rtl="0" eaLnBrk="0" fontAlgn="base" hangingPunct="0">
              <a:spcBef>
                <a:spcPct val="20000"/>
              </a:spcBef>
              <a:spcAft>
                <a:spcPct val="0"/>
              </a:spcAft>
              <a:buFont typeface="Arial" charset="0"/>
              <a:buChar char="•"/>
              <a:defRPr kumimoji="1" sz="3200" kern="1200">
                <a:solidFill>
                  <a:schemeClr val="bg1"/>
                </a:solidFill>
                <a:latin typeface="+mn-lt"/>
                <a:ea typeface="+mn-ea"/>
                <a:cs typeface="宋体" charset="0"/>
              </a:defRPr>
            </a:lvl1pPr>
            <a:lvl2pPr marL="742950" indent="-285750" algn="l" rtl="0" eaLnBrk="0" fontAlgn="base" hangingPunct="0">
              <a:spcBef>
                <a:spcPct val="20000"/>
              </a:spcBef>
              <a:spcAft>
                <a:spcPct val="0"/>
              </a:spcAft>
              <a:buFont typeface="Arial" charset="0"/>
              <a:buChar char="–"/>
              <a:defRPr kumimoji="1" sz="2800" kern="1200">
                <a:solidFill>
                  <a:schemeClr val="bg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bg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bg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defRPr/>
            </a:pPr>
            <a:r>
              <a:rPr lang="zh-CN" altLang="en-US" dirty="0">
                <a:latin typeface="黑体"/>
                <a:ea typeface="黑体"/>
                <a:cs typeface="黑体"/>
              </a:rPr>
              <a:t>但个体</a:t>
            </a:r>
            <a:r>
              <a:rPr lang="en-US" altLang="zh-CN" dirty="0">
                <a:latin typeface="黑体"/>
                <a:ea typeface="黑体"/>
                <a:cs typeface="黑体"/>
              </a:rPr>
              <a:t>4</a:t>
            </a:r>
            <a:r>
              <a:rPr lang="zh-CN" altLang="en-US" dirty="0">
                <a:latin typeface="黑体"/>
                <a:ea typeface="黑体"/>
                <a:cs typeface="黑体"/>
              </a:rPr>
              <a:t>和</a:t>
            </a:r>
            <a:r>
              <a:rPr lang="en-US" altLang="zh-CN" dirty="0">
                <a:latin typeface="黑体"/>
                <a:ea typeface="黑体"/>
                <a:cs typeface="黑体"/>
              </a:rPr>
              <a:t>5</a:t>
            </a:r>
            <a:r>
              <a:rPr lang="zh-CN" altLang="en-US" dirty="0">
                <a:latin typeface="黑体"/>
                <a:ea typeface="黑体"/>
                <a:cs typeface="黑体"/>
              </a:rPr>
              <a:t>可能做一种策略性投票，既保持</a:t>
            </a:r>
            <a:r>
              <a:rPr lang="en-US" altLang="zh-CN" dirty="0">
                <a:latin typeface="黑体"/>
                <a:ea typeface="黑体"/>
                <a:cs typeface="黑体"/>
              </a:rPr>
              <a:t>《</a:t>
            </a:r>
            <a:r>
              <a:rPr lang="zh-CN" altLang="en-US" dirty="0">
                <a:latin typeface="黑体"/>
                <a:ea typeface="黑体"/>
                <a:cs typeface="黑体"/>
              </a:rPr>
              <a:t>低俗小说</a:t>
            </a:r>
            <a:r>
              <a:rPr lang="en-US" altLang="zh-CN" dirty="0">
                <a:latin typeface="黑体"/>
                <a:ea typeface="黑体"/>
                <a:cs typeface="黑体"/>
              </a:rPr>
              <a:t>》</a:t>
            </a:r>
            <a:r>
              <a:rPr lang="zh-CN" altLang="en-US" dirty="0">
                <a:latin typeface="黑体"/>
                <a:ea typeface="黑体"/>
                <a:cs typeface="黑体"/>
              </a:rPr>
              <a:t>总体最差，同时也使自己青睐的</a:t>
            </a:r>
            <a:r>
              <a:rPr lang="en-US" altLang="zh-CN" dirty="0">
                <a:latin typeface="黑体"/>
                <a:ea typeface="黑体"/>
                <a:cs typeface="黑体"/>
              </a:rPr>
              <a:t>《</a:t>
            </a:r>
            <a:r>
              <a:rPr lang="zh-CN" altLang="en-US" dirty="0">
                <a:latin typeface="黑体"/>
                <a:ea typeface="黑体"/>
                <a:cs typeface="黑体"/>
              </a:rPr>
              <a:t>教父</a:t>
            </a:r>
            <a:r>
              <a:rPr lang="en-US" altLang="zh-CN" dirty="0">
                <a:latin typeface="黑体"/>
                <a:ea typeface="黑体"/>
                <a:cs typeface="黑体"/>
              </a:rPr>
              <a:t>》</a:t>
            </a:r>
            <a:r>
              <a:rPr lang="zh-CN" altLang="en-US" dirty="0">
                <a:latin typeface="黑体"/>
                <a:ea typeface="黑体"/>
                <a:cs typeface="黑体"/>
              </a:rPr>
              <a:t>胜出</a:t>
            </a:r>
          </a:p>
        </p:txBody>
      </p:sp>
    </p:spTree>
    <p:extLst>
      <p:ext uri="{BB962C8B-B14F-4D97-AF65-F5344CB8AC3E}">
        <p14:creationId xmlns:p14="http://schemas.microsoft.com/office/powerpoint/2010/main" val="2837879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a:lstStyle/>
          <a:p>
            <a:r>
              <a:rPr lang="zh-CN" altLang="en-US">
                <a:latin typeface="黑体" charset="0"/>
                <a:ea typeface="黑体" charset="0"/>
                <a:cs typeface="黑体" charset="0"/>
              </a:rPr>
              <a:t>我们遇到了困难？</a:t>
            </a:r>
          </a:p>
        </p:txBody>
      </p:sp>
      <p:sp>
        <p:nvSpPr>
          <p:cNvPr id="35842" name="内容占位符 2"/>
          <p:cNvSpPr>
            <a:spLocks noGrp="1"/>
          </p:cNvSpPr>
          <p:nvPr>
            <p:ph idx="1"/>
          </p:nvPr>
        </p:nvSpPr>
        <p:spPr>
          <a:xfrm>
            <a:off x="468313" y="1557338"/>
            <a:ext cx="8229600" cy="2951162"/>
          </a:xfrm>
        </p:spPr>
        <p:txBody>
          <a:bodyPr/>
          <a:lstStyle/>
          <a:p>
            <a:r>
              <a:rPr lang="zh-CN" altLang="en-US">
                <a:latin typeface="黑体" charset="0"/>
                <a:ea typeface="黑体" charset="0"/>
                <a:cs typeface="黑体" charset="0"/>
              </a:rPr>
              <a:t>前面讨论的是“合理的个体偏好”＋“合理的聚合规则”不一定得到合理的结果，而且结果有可能被投票者“操纵”</a:t>
            </a:r>
            <a:endParaRPr lang="en-US" altLang="zh-CN">
              <a:latin typeface="黑体" charset="0"/>
              <a:ea typeface="黑体" charset="0"/>
              <a:cs typeface="黑体" charset="0"/>
            </a:endParaRPr>
          </a:p>
          <a:p>
            <a:r>
              <a:rPr lang="zh-CN" altLang="en-US">
                <a:latin typeface="黑体" charset="0"/>
                <a:ea typeface="黑体" charset="0"/>
                <a:cs typeface="黑体" charset="0"/>
              </a:rPr>
              <a:t>我们尝试了不同的“聚合规则”，但看来遇到了困难</a:t>
            </a:r>
          </a:p>
        </p:txBody>
      </p:sp>
      <p:sp>
        <p:nvSpPr>
          <p:cNvPr id="35843" name="文本框 3"/>
          <p:cNvSpPr txBox="1">
            <a:spLocks noChangeArrowheads="1"/>
          </p:cNvSpPr>
          <p:nvPr/>
        </p:nvSpPr>
        <p:spPr bwMode="auto">
          <a:xfrm>
            <a:off x="539750" y="4292600"/>
            <a:ext cx="8280400" cy="2062163"/>
          </a:xfrm>
          <a:prstGeom prst="rect">
            <a:avLst/>
          </a:prstGeom>
          <a:solidFill>
            <a:srgbClr val="FDEADA"/>
          </a:solidFill>
          <a:ln w="9525">
            <a:solidFill>
              <a:srgbClr val="000000"/>
            </a:solidFill>
            <a:miter lim="800000"/>
            <a:headEnd/>
            <a:tailEnd/>
          </a:ln>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latin typeface="黑体" charset="0"/>
                <a:ea typeface="黑体" charset="0"/>
                <a:cs typeface="黑体" charset="0"/>
              </a:rPr>
              <a:t>一般地，我们可以想像表决系统为一个函数，它取若干排序表（完备且传递的关系）为输入，要产生单个排序表输出。我们问，怎样才是“没有毛病的”？</a:t>
            </a:r>
            <a:endParaRPr lang="zh-CN" altLang="en-US" sz="2800">
              <a:latin typeface="黑体" charset="0"/>
              <a:ea typeface="黑体" charset="0"/>
              <a:cs typeface="黑体" charset="0"/>
            </a:endParaRPr>
          </a:p>
        </p:txBody>
      </p:sp>
    </p:spTree>
    <p:extLst>
      <p:ext uri="{BB962C8B-B14F-4D97-AF65-F5344CB8AC3E}">
        <p14:creationId xmlns:p14="http://schemas.microsoft.com/office/powerpoint/2010/main" val="248328311"/>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3276600" y="274638"/>
            <a:ext cx="5410200" cy="633412"/>
          </a:xfrm>
        </p:spPr>
        <p:txBody>
          <a:bodyPr/>
          <a:lstStyle/>
          <a:p>
            <a:r>
              <a:rPr lang="zh-CN" altLang="en-US">
                <a:latin typeface="黑体" charset="0"/>
                <a:ea typeface="黑体" charset="0"/>
                <a:cs typeface="黑体" charset="0"/>
              </a:rPr>
              <a:t>表决系统示意图</a:t>
            </a:r>
          </a:p>
        </p:txBody>
      </p:sp>
      <p:sp>
        <p:nvSpPr>
          <p:cNvPr id="3" name="内容占位符 2"/>
          <p:cNvSpPr>
            <a:spLocks noGrp="1"/>
          </p:cNvSpPr>
          <p:nvPr>
            <p:ph idx="1"/>
          </p:nvPr>
        </p:nvSpPr>
        <p:spPr>
          <a:xfrm>
            <a:off x="2700338" y="5013325"/>
            <a:ext cx="6264275" cy="1152525"/>
          </a:xfrm>
        </p:spPr>
        <p:txBody>
          <a:bodyPr/>
          <a:lstStyle/>
          <a:p>
            <a:r>
              <a:rPr lang="zh-CN" altLang="en-US" sz="2800">
                <a:latin typeface="黑体" charset="0"/>
                <a:ea typeface="黑体" charset="0"/>
                <a:cs typeface="黑体" charset="0"/>
              </a:rPr>
              <a:t>在聚合规则上动脑筋似乎很难了</a:t>
            </a:r>
            <a:endParaRPr lang="en-US" altLang="zh-CN" sz="2800">
              <a:latin typeface="黑体" charset="0"/>
              <a:ea typeface="黑体" charset="0"/>
              <a:cs typeface="黑体" charset="0"/>
            </a:endParaRPr>
          </a:p>
          <a:p>
            <a:r>
              <a:rPr lang="zh-CN" altLang="en-US" sz="2800">
                <a:latin typeface="黑体" charset="0"/>
                <a:ea typeface="黑体" charset="0"/>
                <a:cs typeface="黑体" charset="0"/>
              </a:rPr>
              <a:t>还有没有可能？</a:t>
            </a:r>
            <a:endParaRPr lang="en-US" altLang="zh-CN" sz="2800">
              <a:latin typeface="黑体" charset="0"/>
              <a:ea typeface="黑体" charset="0"/>
              <a:cs typeface="黑体" charset="0"/>
            </a:endParaRPr>
          </a:p>
        </p:txBody>
      </p:sp>
      <p:sp>
        <p:nvSpPr>
          <p:cNvPr id="4" name="矩形 3"/>
          <p:cNvSpPr/>
          <p:nvPr/>
        </p:nvSpPr>
        <p:spPr>
          <a:xfrm>
            <a:off x="1187450" y="765175"/>
            <a:ext cx="1081088" cy="1368425"/>
          </a:xfrm>
          <a:prstGeom prst="rect">
            <a:avLst/>
          </a:prstGeom>
          <a:solidFill>
            <a:schemeClr val="bg1"/>
          </a:solidFill>
          <a:ln w="38100" cmpd="sng">
            <a:solidFill>
              <a:srgbClr val="558ED5"/>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en-US" altLang="zh-CN" sz="2800" dirty="0">
                <a:solidFill>
                  <a:schemeClr val="tx1"/>
                </a:solidFill>
              </a:rPr>
              <a:t>…</a:t>
            </a:r>
            <a:endParaRPr kumimoji="1" lang="zh-CN" altLang="en-US" sz="2800" dirty="0">
              <a:solidFill>
                <a:schemeClr val="tx1"/>
              </a:solidFill>
            </a:endParaRPr>
          </a:p>
        </p:txBody>
      </p:sp>
      <p:cxnSp>
        <p:nvCxnSpPr>
          <p:cNvPr id="6" name="直线连接符 5"/>
          <p:cNvCxnSpPr/>
          <p:nvPr/>
        </p:nvCxnSpPr>
        <p:spPr>
          <a:xfrm>
            <a:off x="1187450" y="1052513"/>
            <a:ext cx="10810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直线连接符 6"/>
          <p:cNvCxnSpPr/>
          <p:nvPr/>
        </p:nvCxnSpPr>
        <p:spPr>
          <a:xfrm>
            <a:off x="1187450" y="1341438"/>
            <a:ext cx="10810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直线连接符 7"/>
          <p:cNvCxnSpPr/>
          <p:nvPr/>
        </p:nvCxnSpPr>
        <p:spPr>
          <a:xfrm>
            <a:off x="1187450" y="1844675"/>
            <a:ext cx="1081088"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1187450" y="2420938"/>
            <a:ext cx="1081088" cy="1368425"/>
          </a:xfrm>
          <a:prstGeom prst="rect">
            <a:avLst/>
          </a:prstGeom>
          <a:solidFill>
            <a:schemeClr val="bg1"/>
          </a:solidFill>
          <a:ln w="38100" cmpd="sng">
            <a:solidFill>
              <a:srgbClr val="558ED5"/>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en-US" altLang="zh-CN" sz="2800" dirty="0">
                <a:solidFill>
                  <a:schemeClr val="tx1"/>
                </a:solidFill>
              </a:rPr>
              <a:t>…</a:t>
            </a:r>
            <a:endParaRPr kumimoji="1" lang="zh-CN" altLang="en-US" sz="2800" dirty="0">
              <a:solidFill>
                <a:schemeClr val="tx1"/>
              </a:solidFill>
            </a:endParaRPr>
          </a:p>
        </p:txBody>
      </p:sp>
      <p:cxnSp>
        <p:nvCxnSpPr>
          <p:cNvPr id="10" name="直线连接符 9"/>
          <p:cNvCxnSpPr/>
          <p:nvPr/>
        </p:nvCxnSpPr>
        <p:spPr>
          <a:xfrm>
            <a:off x="1187450" y="2708275"/>
            <a:ext cx="10810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线连接符 10"/>
          <p:cNvCxnSpPr/>
          <p:nvPr/>
        </p:nvCxnSpPr>
        <p:spPr>
          <a:xfrm>
            <a:off x="1187450" y="2997200"/>
            <a:ext cx="10810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直线连接符 11"/>
          <p:cNvCxnSpPr/>
          <p:nvPr/>
        </p:nvCxnSpPr>
        <p:spPr>
          <a:xfrm>
            <a:off x="1187450" y="3500438"/>
            <a:ext cx="1081088"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矩形 12"/>
          <p:cNvSpPr/>
          <p:nvPr/>
        </p:nvSpPr>
        <p:spPr>
          <a:xfrm>
            <a:off x="1187450" y="4508500"/>
            <a:ext cx="1081088" cy="1368425"/>
          </a:xfrm>
          <a:prstGeom prst="rect">
            <a:avLst/>
          </a:prstGeom>
          <a:solidFill>
            <a:schemeClr val="bg1"/>
          </a:solidFill>
          <a:ln w="38100" cmpd="sng">
            <a:solidFill>
              <a:srgbClr val="558ED5"/>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en-US" altLang="zh-CN" sz="2800" dirty="0">
                <a:solidFill>
                  <a:schemeClr val="tx1"/>
                </a:solidFill>
              </a:rPr>
              <a:t>…</a:t>
            </a:r>
            <a:endParaRPr kumimoji="1" lang="zh-CN" altLang="en-US" sz="2800" dirty="0">
              <a:solidFill>
                <a:schemeClr val="tx1"/>
              </a:solidFill>
            </a:endParaRPr>
          </a:p>
        </p:txBody>
      </p:sp>
      <p:cxnSp>
        <p:nvCxnSpPr>
          <p:cNvPr id="14" name="直线连接符 13"/>
          <p:cNvCxnSpPr/>
          <p:nvPr/>
        </p:nvCxnSpPr>
        <p:spPr>
          <a:xfrm>
            <a:off x="1187450" y="4797425"/>
            <a:ext cx="10810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线连接符 14"/>
          <p:cNvCxnSpPr/>
          <p:nvPr/>
        </p:nvCxnSpPr>
        <p:spPr>
          <a:xfrm>
            <a:off x="1187450" y="5084763"/>
            <a:ext cx="10810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线连接符 15"/>
          <p:cNvCxnSpPr/>
          <p:nvPr/>
        </p:nvCxnSpPr>
        <p:spPr>
          <a:xfrm>
            <a:off x="1187450" y="5589588"/>
            <a:ext cx="1081088" cy="0"/>
          </a:xfrm>
          <a:prstGeom prst="line">
            <a:avLst/>
          </a:prstGeom>
        </p:spPr>
        <p:style>
          <a:lnRef idx="2">
            <a:schemeClr val="accent1"/>
          </a:lnRef>
          <a:fillRef idx="0">
            <a:schemeClr val="accent1"/>
          </a:fillRef>
          <a:effectRef idx="1">
            <a:schemeClr val="accent1"/>
          </a:effectRef>
          <a:fontRef idx="minor">
            <a:schemeClr val="tx1"/>
          </a:fontRef>
        </p:style>
      </p:cxnSp>
      <p:sp>
        <p:nvSpPr>
          <p:cNvPr id="36879" name="文本框 16"/>
          <p:cNvSpPr txBox="1">
            <a:spLocks noChangeArrowheads="1"/>
          </p:cNvSpPr>
          <p:nvPr/>
        </p:nvSpPr>
        <p:spPr bwMode="auto">
          <a:xfrm>
            <a:off x="1547813" y="3933825"/>
            <a:ext cx="6159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eaVert">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2800">
                <a:solidFill>
                  <a:schemeClr val="bg1"/>
                </a:solidFill>
              </a:rPr>
              <a:t>…</a:t>
            </a:r>
            <a:endParaRPr lang="zh-CN" altLang="en-US" sz="2800">
              <a:solidFill>
                <a:schemeClr val="bg1"/>
              </a:solidFill>
            </a:endParaRPr>
          </a:p>
        </p:txBody>
      </p:sp>
      <p:sp>
        <p:nvSpPr>
          <p:cNvPr id="18" name="矩形 17"/>
          <p:cNvSpPr/>
          <p:nvPr/>
        </p:nvSpPr>
        <p:spPr>
          <a:xfrm>
            <a:off x="6732588" y="2708275"/>
            <a:ext cx="1152525" cy="1584325"/>
          </a:xfrm>
          <a:prstGeom prst="rect">
            <a:avLst/>
          </a:prstGeom>
          <a:solidFill>
            <a:schemeClr val="bg1"/>
          </a:solidFill>
          <a:ln w="38100" cmpd="sng">
            <a:solidFill>
              <a:srgbClr val="558ED5"/>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en-US" altLang="zh-CN" sz="2800" dirty="0">
                <a:solidFill>
                  <a:schemeClr val="tx1"/>
                </a:solidFill>
              </a:rPr>
              <a:t>…</a:t>
            </a:r>
            <a:endParaRPr kumimoji="1" lang="zh-CN" altLang="en-US" sz="2800" dirty="0">
              <a:solidFill>
                <a:schemeClr val="tx1"/>
              </a:solidFill>
            </a:endParaRPr>
          </a:p>
        </p:txBody>
      </p:sp>
      <p:cxnSp>
        <p:nvCxnSpPr>
          <p:cNvPr id="19" name="直线连接符 18"/>
          <p:cNvCxnSpPr/>
          <p:nvPr/>
        </p:nvCxnSpPr>
        <p:spPr>
          <a:xfrm>
            <a:off x="6732588" y="3068638"/>
            <a:ext cx="1079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线连接符 19"/>
          <p:cNvCxnSpPr/>
          <p:nvPr/>
        </p:nvCxnSpPr>
        <p:spPr>
          <a:xfrm>
            <a:off x="6732588" y="3357563"/>
            <a:ext cx="1079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线连接符 20"/>
          <p:cNvCxnSpPr/>
          <p:nvPr/>
        </p:nvCxnSpPr>
        <p:spPr>
          <a:xfrm>
            <a:off x="6732588" y="3860800"/>
            <a:ext cx="1079500"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椭圆 21"/>
          <p:cNvSpPr/>
          <p:nvPr/>
        </p:nvSpPr>
        <p:spPr>
          <a:xfrm>
            <a:off x="3924300" y="2708275"/>
            <a:ext cx="1584325" cy="1584325"/>
          </a:xfrm>
          <a:prstGeom prst="ellipse">
            <a:avLst/>
          </a:prstGeom>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3600" dirty="0">
                <a:latin typeface="黑体"/>
                <a:ea typeface="黑体"/>
                <a:cs typeface="黑体"/>
              </a:rPr>
              <a:t>聚合规则</a:t>
            </a:r>
          </a:p>
        </p:txBody>
      </p:sp>
      <p:cxnSp>
        <p:nvCxnSpPr>
          <p:cNvPr id="24" name="直线箭头连接符 23"/>
          <p:cNvCxnSpPr>
            <a:stCxn id="4" idx="3"/>
            <a:endCxn id="22" idx="1"/>
          </p:cNvCxnSpPr>
          <p:nvPr/>
        </p:nvCxnSpPr>
        <p:spPr>
          <a:xfrm>
            <a:off x="2268538" y="1449388"/>
            <a:ext cx="1887537" cy="1492250"/>
          </a:xfrm>
          <a:prstGeom prst="straightConnector1">
            <a:avLst/>
          </a:prstGeom>
          <a:ln w="38100" cmpd="sng">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5" name="直线箭头连接符 24"/>
          <p:cNvCxnSpPr>
            <a:stCxn id="9" idx="3"/>
            <a:endCxn id="22" idx="2"/>
          </p:cNvCxnSpPr>
          <p:nvPr/>
        </p:nvCxnSpPr>
        <p:spPr>
          <a:xfrm>
            <a:off x="2268538" y="3105150"/>
            <a:ext cx="1655762" cy="395288"/>
          </a:xfrm>
          <a:prstGeom prst="straightConnector1">
            <a:avLst/>
          </a:prstGeom>
          <a:ln w="38100" cmpd="sng">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8" name="直线箭头连接符 27"/>
          <p:cNvCxnSpPr>
            <a:stCxn id="13" idx="3"/>
            <a:endCxn id="22" idx="3"/>
          </p:cNvCxnSpPr>
          <p:nvPr/>
        </p:nvCxnSpPr>
        <p:spPr>
          <a:xfrm flipV="1">
            <a:off x="2268538" y="4060825"/>
            <a:ext cx="1887537" cy="1131888"/>
          </a:xfrm>
          <a:prstGeom prst="straightConnector1">
            <a:avLst/>
          </a:prstGeom>
          <a:ln w="38100" cmpd="sng">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1" name="直线箭头连接符 30"/>
          <p:cNvCxnSpPr>
            <a:stCxn id="22" idx="6"/>
            <a:endCxn id="18" idx="1"/>
          </p:cNvCxnSpPr>
          <p:nvPr/>
        </p:nvCxnSpPr>
        <p:spPr>
          <a:xfrm>
            <a:off x="5508625" y="3500438"/>
            <a:ext cx="1223963" cy="0"/>
          </a:xfrm>
          <a:prstGeom prst="straightConnector1">
            <a:avLst/>
          </a:prstGeom>
          <a:ln w="38100" cmpd="sng">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36889" name="文本框 42"/>
          <p:cNvSpPr txBox="1">
            <a:spLocks noChangeArrowheads="1"/>
          </p:cNvSpPr>
          <p:nvPr/>
        </p:nvSpPr>
        <p:spPr bwMode="auto">
          <a:xfrm>
            <a:off x="1116013" y="20638"/>
            <a:ext cx="15113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2800">
                <a:solidFill>
                  <a:srgbClr val="FFFFFF"/>
                </a:solidFill>
                <a:latin typeface="黑体" charset="0"/>
                <a:ea typeface="黑体" charset="0"/>
                <a:cs typeface="黑体" charset="0"/>
              </a:rPr>
              <a:t>个体序</a:t>
            </a:r>
          </a:p>
        </p:txBody>
      </p:sp>
      <p:sp>
        <p:nvSpPr>
          <p:cNvPr id="36890" name="文本框 43"/>
          <p:cNvSpPr txBox="1">
            <a:spLocks noChangeArrowheads="1"/>
          </p:cNvSpPr>
          <p:nvPr/>
        </p:nvSpPr>
        <p:spPr bwMode="auto">
          <a:xfrm>
            <a:off x="6659563" y="1844675"/>
            <a:ext cx="136842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2800">
                <a:solidFill>
                  <a:srgbClr val="FFFFFF"/>
                </a:solidFill>
                <a:latin typeface="黑体" charset="0"/>
                <a:ea typeface="黑体" charset="0"/>
                <a:cs typeface="黑体" charset="0"/>
              </a:rPr>
              <a:t>群体序</a:t>
            </a:r>
          </a:p>
        </p:txBody>
      </p:sp>
    </p:spTree>
    <p:extLst>
      <p:ext uri="{BB962C8B-B14F-4D97-AF65-F5344CB8AC3E}">
        <p14:creationId xmlns:p14="http://schemas.microsoft.com/office/powerpoint/2010/main" val="1321464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a:xfrm>
            <a:off x="457200" y="274638"/>
            <a:ext cx="8229600" cy="993775"/>
          </a:xfrm>
        </p:spPr>
        <p:txBody>
          <a:bodyPr/>
          <a:lstStyle/>
          <a:p>
            <a:r>
              <a:rPr lang="zh-CN" altLang="en-US">
                <a:latin typeface="黑体" charset="0"/>
                <a:ea typeface="黑体" charset="0"/>
                <a:cs typeface="黑体" charset="0"/>
              </a:rPr>
              <a:t>对聚合规则的两个合理要求</a:t>
            </a:r>
          </a:p>
        </p:txBody>
      </p:sp>
      <p:sp>
        <p:nvSpPr>
          <p:cNvPr id="37890" name="内容占位符 2"/>
          <p:cNvSpPr>
            <a:spLocks noGrp="1"/>
          </p:cNvSpPr>
          <p:nvPr>
            <p:ph idx="1"/>
          </p:nvPr>
        </p:nvSpPr>
        <p:spPr>
          <a:xfrm>
            <a:off x="457200" y="1341438"/>
            <a:ext cx="8229600" cy="4824412"/>
          </a:xfrm>
        </p:spPr>
        <p:txBody>
          <a:bodyPr/>
          <a:lstStyle/>
          <a:p>
            <a:r>
              <a:rPr lang="zh-CN" altLang="en-US" u="sng">
                <a:latin typeface="Calibri" charset="0"/>
                <a:ea typeface="黑体" charset="0"/>
                <a:cs typeface="黑体" charset="0"/>
              </a:rPr>
              <a:t>趋同性</a:t>
            </a:r>
            <a:r>
              <a:rPr lang="zh-CN" altLang="en-US">
                <a:latin typeface="Calibri" charset="0"/>
                <a:ea typeface="黑体" charset="0"/>
                <a:cs typeface="黑体" charset="0"/>
              </a:rPr>
              <a:t>：对于任意</a:t>
            </a:r>
            <a:r>
              <a:rPr lang="en-US" altLang="zh-CN">
                <a:latin typeface="Calibri" charset="0"/>
                <a:ea typeface="黑体" charset="0"/>
                <a:cs typeface="黑体" charset="0"/>
              </a:rPr>
              <a:t>2</a:t>
            </a:r>
            <a:r>
              <a:rPr lang="zh-CN" altLang="en-US">
                <a:latin typeface="Calibri" charset="0"/>
                <a:ea typeface="黑体" charset="0"/>
                <a:cs typeface="黑体" charset="0"/>
              </a:rPr>
              <a:t>个侯选项（</a:t>
            </a:r>
            <a:r>
              <a:rPr lang="en-US" altLang="zh-CN">
                <a:latin typeface="Calibri" charset="0"/>
                <a:ea typeface="黑体" charset="0"/>
                <a:cs typeface="黑体" charset="0"/>
              </a:rPr>
              <a:t>X, Y</a:t>
            </a:r>
            <a:r>
              <a:rPr lang="zh-CN" altLang="en-US">
                <a:latin typeface="Calibri" charset="0"/>
                <a:ea typeface="黑体" charset="0"/>
                <a:cs typeface="黑体" charset="0"/>
              </a:rPr>
              <a:t>），如果</a:t>
            </a:r>
            <a:r>
              <a:rPr lang="zh-CN" altLang="en-US">
                <a:solidFill>
                  <a:srgbClr val="FFFF00"/>
                </a:solidFill>
                <a:latin typeface="Calibri" charset="0"/>
                <a:ea typeface="黑体" charset="0"/>
                <a:cs typeface="黑体" charset="0"/>
              </a:rPr>
              <a:t>所有</a:t>
            </a:r>
            <a:r>
              <a:rPr lang="zh-CN" altLang="en-US">
                <a:latin typeface="Calibri" charset="0"/>
                <a:ea typeface="黑体" charset="0"/>
                <a:cs typeface="黑体" charset="0"/>
              </a:rPr>
              <a:t>个体都偏好</a:t>
            </a:r>
            <a:r>
              <a:rPr lang="en-US" altLang="zh-CN">
                <a:latin typeface="Calibri" charset="0"/>
                <a:ea typeface="黑体" charset="0"/>
                <a:cs typeface="黑体" charset="0"/>
              </a:rPr>
              <a:t>X</a:t>
            </a:r>
            <a:r>
              <a:rPr lang="zh-CN" altLang="en-US">
                <a:latin typeface="Calibri" charset="0"/>
                <a:ea typeface="黑体" charset="0"/>
                <a:cs typeface="黑体" charset="0"/>
              </a:rPr>
              <a:t>，则群体排序结果中也应该偏好</a:t>
            </a:r>
            <a:r>
              <a:rPr lang="en-US" altLang="zh-CN">
                <a:latin typeface="Calibri" charset="0"/>
                <a:ea typeface="黑体" charset="0"/>
                <a:cs typeface="黑体" charset="0"/>
              </a:rPr>
              <a:t>X</a:t>
            </a:r>
            <a:r>
              <a:rPr lang="zh-CN" altLang="en-US">
                <a:latin typeface="Calibri" charset="0"/>
                <a:ea typeface="黑体" charset="0"/>
                <a:cs typeface="黑体" charset="0"/>
              </a:rPr>
              <a:t>，称之为趋同性原理（</a:t>
            </a:r>
            <a:r>
              <a:rPr lang="en-US" altLang="zh-CN">
                <a:latin typeface="Calibri" charset="0"/>
                <a:ea typeface="黑体" charset="0"/>
                <a:cs typeface="黑体" charset="0"/>
              </a:rPr>
              <a:t>unanimity principle</a:t>
            </a:r>
            <a:r>
              <a:rPr lang="zh-CN" altLang="en-US">
                <a:latin typeface="Calibri" charset="0"/>
                <a:ea typeface="黑体" charset="0"/>
                <a:cs typeface="黑体" charset="0"/>
              </a:rPr>
              <a:t>）</a:t>
            </a:r>
            <a:endParaRPr lang="en-US" altLang="zh-CN">
              <a:latin typeface="Calibri" charset="0"/>
              <a:ea typeface="黑体" charset="0"/>
              <a:cs typeface="黑体" charset="0"/>
            </a:endParaRPr>
          </a:p>
          <a:p>
            <a:r>
              <a:rPr lang="zh-CN" altLang="en-US" u="sng">
                <a:latin typeface="Calibri" charset="0"/>
                <a:ea typeface="黑体" charset="0"/>
                <a:cs typeface="黑体" charset="0"/>
              </a:rPr>
              <a:t>独立于无关项（</a:t>
            </a:r>
            <a:r>
              <a:rPr lang="en-US" altLang="zh-CN" u="sng">
                <a:latin typeface="Calibri" charset="0"/>
                <a:ea typeface="黑体" charset="0"/>
                <a:cs typeface="黑体" charset="0"/>
              </a:rPr>
              <a:t>IIA</a:t>
            </a:r>
            <a:r>
              <a:rPr lang="zh-CN" altLang="en-US" u="sng">
                <a:latin typeface="Calibri" charset="0"/>
                <a:ea typeface="黑体" charset="0"/>
                <a:cs typeface="黑体" charset="0"/>
              </a:rPr>
              <a:t>）</a:t>
            </a:r>
            <a:r>
              <a:rPr lang="zh-CN" altLang="en-US">
                <a:latin typeface="Calibri" charset="0"/>
                <a:ea typeface="黑体" charset="0"/>
                <a:cs typeface="黑体" charset="0"/>
              </a:rPr>
              <a:t>：群体对侯选项（</a:t>
            </a:r>
            <a:r>
              <a:rPr lang="en-US" altLang="zh-CN">
                <a:latin typeface="Calibri" charset="0"/>
                <a:ea typeface="黑体" charset="0"/>
                <a:cs typeface="黑体" charset="0"/>
              </a:rPr>
              <a:t>X, Y</a:t>
            </a:r>
            <a:r>
              <a:rPr lang="zh-CN" altLang="en-US">
                <a:latin typeface="Calibri" charset="0"/>
                <a:ea typeface="黑体" charset="0"/>
                <a:cs typeface="黑体" charset="0"/>
              </a:rPr>
              <a:t>）的排序，仅取决于个体对它们的偏好，与个体对其他侯选项的看法无关。</a:t>
            </a:r>
            <a:endParaRPr lang="en-US" altLang="zh-CN">
              <a:latin typeface="Calibri" charset="0"/>
              <a:ea typeface="黑体" charset="0"/>
              <a:cs typeface="黑体" charset="0"/>
            </a:endParaRPr>
          </a:p>
          <a:p>
            <a:pPr lvl="1"/>
            <a:r>
              <a:rPr lang="zh-CN" altLang="en-US">
                <a:latin typeface="Calibri" charset="0"/>
                <a:ea typeface="黑体" charset="0"/>
                <a:cs typeface="黑体" charset="0"/>
              </a:rPr>
              <a:t>即，</a:t>
            </a:r>
            <a:r>
              <a:rPr lang="en-US" altLang="zh-CN">
                <a:latin typeface="Calibri" charset="0"/>
                <a:ea typeface="黑体" charset="0"/>
                <a:cs typeface="黑体" charset="0"/>
              </a:rPr>
              <a:t>X</a:t>
            </a:r>
            <a:r>
              <a:rPr lang="zh-CN" altLang="en-US">
                <a:latin typeface="Calibri" charset="0"/>
                <a:ea typeface="黑体" charset="0"/>
                <a:cs typeface="黑体" charset="0"/>
              </a:rPr>
              <a:t>和</a:t>
            </a:r>
            <a:r>
              <a:rPr lang="en-US" altLang="zh-CN">
                <a:latin typeface="Calibri" charset="0"/>
                <a:ea typeface="黑体" charset="0"/>
                <a:cs typeface="黑体" charset="0"/>
              </a:rPr>
              <a:t>Y</a:t>
            </a:r>
            <a:r>
              <a:rPr lang="zh-CN" altLang="en-US">
                <a:latin typeface="Calibri" charset="0"/>
                <a:ea typeface="黑体" charset="0"/>
                <a:cs typeface="黑体" charset="0"/>
              </a:rPr>
              <a:t>在群体排序中的结果，不能因为某一个个体调整了某个</a:t>
            </a:r>
            <a:r>
              <a:rPr lang="en-US" altLang="zh-CN">
                <a:latin typeface="Calibri" charset="0"/>
                <a:ea typeface="黑体" charset="0"/>
                <a:cs typeface="黑体" charset="0"/>
              </a:rPr>
              <a:t> Z </a:t>
            </a:r>
            <a:r>
              <a:rPr lang="zh-CN" altLang="en-US">
                <a:latin typeface="Calibri" charset="0"/>
                <a:ea typeface="黑体" charset="0"/>
                <a:cs typeface="黑体" charset="0"/>
              </a:rPr>
              <a:t>的相对位置而改变</a:t>
            </a:r>
          </a:p>
        </p:txBody>
      </p:sp>
      <p:sp>
        <p:nvSpPr>
          <p:cNvPr id="37891" name="文本框 1"/>
          <p:cNvSpPr txBox="1">
            <a:spLocks noChangeArrowheads="1"/>
          </p:cNvSpPr>
          <p:nvPr/>
        </p:nvSpPr>
        <p:spPr bwMode="auto">
          <a:xfrm>
            <a:off x="3419475" y="6237288"/>
            <a:ext cx="5113338"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a:solidFill>
                  <a:schemeClr val="bg1"/>
                </a:solidFill>
                <a:latin typeface="Calibri" charset="0"/>
                <a:ea typeface="黑体" charset="0"/>
                <a:cs typeface="黑体" charset="0"/>
              </a:rPr>
              <a:t>independence of irrelevant alternatives </a:t>
            </a:r>
            <a:endParaRPr lang="zh-CN" altLang="en-US">
              <a:solidFill>
                <a:schemeClr val="bg1"/>
              </a:solidFill>
            </a:endParaRPr>
          </a:p>
        </p:txBody>
      </p:sp>
    </p:spTree>
    <p:extLst>
      <p:ext uri="{BB962C8B-B14F-4D97-AF65-F5344CB8AC3E}">
        <p14:creationId xmlns:p14="http://schemas.microsoft.com/office/powerpoint/2010/main" val="2905179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pPr>
              <a:defRPr/>
            </a:pPr>
            <a:r>
              <a:rPr lang="en-US" altLang="zh-CN" dirty="0">
                <a:latin typeface="+mn-lt"/>
                <a:ea typeface="黑体" charset="0"/>
                <a:cs typeface="黑体" charset="0"/>
              </a:rPr>
              <a:t>IIA</a:t>
            </a:r>
            <a:r>
              <a:rPr lang="zh-CN" altLang="en-US" dirty="0">
                <a:latin typeface="黑体" charset="0"/>
                <a:ea typeface="黑体" charset="0"/>
                <a:cs typeface="黑体" charset="0"/>
              </a:rPr>
              <a:t>要求示意例子</a:t>
            </a:r>
          </a:p>
        </p:txBody>
      </p:sp>
      <p:sp>
        <p:nvSpPr>
          <p:cNvPr id="38914" name="内容占位符 2"/>
          <p:cNvSpPr>
            <a:spLocks noGrp="1"/>
          </p:cNvSpPr>
          <p:nvPr>
            <p:ph idx="1"/>
          </p:nvPr>
        </p:nvSpPr>
        <p:spPr>
          <a:xfrm>
            <a:off x="457200" y="1600200"/>
            <a:ext cx="8229600" cy="4852988"/>
          </a:xfrm>
        </p:spPr>
        <p:txBody>
          <a:bodyPr/>
          <a:lstStyle/>
          <a:p>
            <a:r>
              <a:rPr lang="zh-CN" altLang="en-US">
                <a:latin typeface="Calibri" charset="0"/>
                <a:ea typeface="黑体" charset="0"/>
                <a:cs typeface="黑体" charset="0"/>
              </a:rPr>
              <a:t>如果对于</a:t>
            </a:r>
            <a:endParaRPr lang="en-US" altLang="zh-CN">
              <a:latin typeface="Calibri" charset="0"/>
              <a:ea typeface="黑体" charset="0"/>
              <a:cs typeface="黑体" charset="0"/>
            </a:endParaRPr>
          </a:p>
          <a:p>
            <a:pPr lvl="1"/>
            <a:r>
              <a:rPr lang="en-US" altLang="zh-CN">
                <a:latin typeface="Calibri" charset="0"/>
                <a:ea typeface="黑体" charset="0"/>
                <a:cs typeface="黑体" charset="0"/>
              </a:rPr>
              <a:t>V1</a:t>
            </a:r>
            <a:r>
              <a:rPr lang="zh-CN" altLang="en-US">
                <a:latin typeface="Calibri" charset="0"/>
                <a:ea typeface="黑体" charset="0"/>
                <a:cs typeface="黑体" charset="0"/>
              </a:rPr>
              <a:t>给出</a:t>
            </a:r>
            <a:r>
              <a:rPr lang="en-US" altLang="zh-CN">
                <a:latin typeface="Calibri" charset="0"/>
                <a:ea typeface="黑体" charset="0"/>
                <a:cs typeface="黑体" charset="0"/>
              </a:rPr>
              <a:t>  X&gt;Y&gt;Z&gt;U&gt;W</a:t>
            </a:r>
          </a:p>
          <a:p>
            <a:pPr lvl="1"/>
            <a:r>
              <a:rPr lang="en-US" altLang="zh-CN">
                <a:latin typeface="Calibri" charset="0"/>
                <a:ea typeface="黑体" charset="0"/>
                <a:cs typeface="黑体" charset="0"/>
              </a:rPr>
              <a:t>V2</a:t>
            </a:r>
            <a:r>
              <a:rPr lang="zh-CN" altLang="en-US">
                <a:latin typeface="Calibri" charset="0"/>
                <a:ea typeface="黑体" charset="0"/>
                <a:cs typeface="黑体" charset="0"/>
              </a:rPr>
              <a:t>给出</a:t>
            </a:r>
            <a:r>
              <a:rPr lang="en-US" altLang="zh-CN">
                <a:latin typeface="Calibri" charset="0"/>
                <a:ea typeface="黑体" charset="0"/>
                <a:cs typeface="黑体" charset="0"/>
              </a:rPr>
              <a:t> Y&gt;X&gt;Z&gt;W&gt;U</a:t>
            </a:r>
          </a:p>
          <a:p>
            <a:pPr lvl="1"/>
            <a:r>
              <a:rPr lang="en-US" altLang="zh-CN">
                <a:latin typeface="Calibri" charset="0"/>
                <a:ea typeface="黑体" charset="0"/>
                <a:cs typeface="黑体" charset="0"/>
              </a:rPr>
              <a:t>V3</a:t>
            </a:r>
            <a:r>
              <a:rPr lang="zh-CN" altLang="en-US">
                <a:latin typeface="Calibri" charset="0"/>
                <a:ea typeface="黑体" charset="0"/>
                <a:cs typeface="黑体" charset="0"/>
              </a:rPr>
              <a:t>给出</a:t>
            </a:r>
            <a:r>
              <a:rPr lang="en-US" altLang="zh-CN">
                <a:latin typeface="Calibri" charset="0"/>
                <a:ea typeface="黑体" charset="0"/>
                <a:cs typeface="黑体" charset="0"/>
              </a:rPr>
              <a:t> W&gt;U&gt;X&gt;Y&gt;Z</a:t>
            </a:r>
          </a:p>
          <a:p>
            <a:r>
              <a:rPr lang="zh-CN" altLang="en-US">
                <a:latin typeface="Calibri" charset="0"/>
                <a:ea typeface="黑体" charset="0"/>
                <a:cs typeface="黑体" charset="0"/>
              </a:rPr>
              <a:t>表决系统给出的结果中有“</a:t>
            </a:r>
            <a:r>
              <a:rPr lang="en-US" altLang="zh-CN">
                <a:latin typeface="Calibri" charset="0"/>
                <a:ea typeface="黑体" charset="0"/>
                <a:cs typeface="黑体" charset="0"/>
              </a:rPr>
              <a:t>X&gt;Y</a:t>
            </a:r>
            <a:r>
              <a:rPr lang="zh-CN" altLang="en-US">
                <a:latin typeface="Calibri" charset="0"/>
                <a:ea typeface="黑体" charset="0"/>
                <a:cs typeface="黑体" charset="0"/>
              </a:rPr>
              <a:t>”，则它对下面的输入也应该给出“</a:t>
            </a:r>
            <a:r>
              <a:rPr lang="en-US" altLang="zh-CN">
                <a:latin typeface="Calibri" charset="0"/>
                <a:ea typeface="黑体" charset="0"/>
                <a:cs typeface="黑体" charset="0"/>
              </a:rPr>
              <a:t>X&gt;Y</a:t>
            </a:r>
            <a:r>
              <a:rPr lang="zh-CN" altLang="en-US">
                <a:latin typeface="Calibri" charset="0"/>
                <a:ea typeface="黑体" charset="0"/>
                <a:cs typeface="黑体" charset="0"/>
              </a:rPr>
              <a:t>”</a:t>
            </a:r>
            <a:endParaRPr lang="en-US" altLang="zh-CN">
              <a:latin typeface="Calibri" charset="0"/>
              <a:ea typeface="黑体" charset="0"/>
              <a:cs typeface="黑体" charset="0"/>
            </a:endParaRPr>
          </a:p>
          <a:p>
            <a:pPr lvl="1"/>
            <a:r>
              <a:rPr lang="en-US" altLang="zh-CN">
                <a:latin typeface="Calibri" charset="0"/>
                <a:ea typeface="黑体" charset="0"/>
                <a:cs typeface="黑体" charset="0"/>
              </a:rPr>
              <a:t>V1</a:t>
            </a:r>
            <a:r>
              <a:rPr lang="zh-CN" altLang="en-US">
                <a:latin typeface="Calibri" charset="0"/>
                <a:ea typeface="黑体" charset="0"/>
                <a:cs typeface="黑体" charset="0"/>
              </a:rPr>
              <a:t>给出</a:t>
            </a:r>
            <a:r>
              <a:rPr lang="en-US" altLang="zh-CN">
                <a:latin typeface="Calibri" charset="0"/>
                <a:ea typeface="黑体" charset="0"/>
                <a:cs typeface="黑体" charset="0"/>
              </a:rPr>
              <a:t> </a:t>
            </a:r>
            <a:r>
              <a:rPr lang="en-US" altLang="zh-CN">
                <a:solidFill>
                  <a:srgbClr val="FFFF00"/>
                </a:solidFill>
                <a:latin typeface="Calibri" charset="0"/>
                <a:ea typeface="黑体" charset="0"/>
                <a:cs typeface="黑体" charset="0"/>
              </a:rPr>
              <a:t>X&gt;Z&gt;Y</a:t>
            </a:r>
            <a:r>
              <a:rPr lang="en-US" altLang="zh-CN">
                <a:latin typeface="Calibri" charset="0"/>
                <a:ea typeface="黑体" charset="0"/>
                <a:cs typeface="黑体" charset="0"/>
              </a:rPr>
              <a:t>&gt;U&gt;W</a:t>
            </a:r>
          </a:p>
          <a:p>
            <a:pPr lvl="1"/>
            <a:r>
              <a:rPr lang="en-US" altLang="zh-CN">
                <a:latin typeface="Calibri" charset="0"/>
                <a:ea typeface="黑体" charset="0"/>
                <a:cs typeface="黑体" charset="0"/>
              </a:rPr>
              <a:t>V2</a:t>
            </a:r>
            <a:r>
              <a:rPr lang="zh-CN" altLang="en-US">
                <a:latin typeface="Calibri" charset="0"/>
                <a:ea typeface="黑体" charset="0"/>
                <a:cs typeface="黑体" charset="0"/>
              </a:rPr>
              <a:t>给出</a:t>
            </a:r>
            <a:r>
              <a:rPr lang="en-US" altLang="zh-CN">
                <a:latin typeface="Calibri" charset="0"/>
                <a:ea typeface="黑体" charset="0"/>
                <a:cs typeface="黑体" charset="0"/>
              </a:rPr>
              <a:t> Y&gt;X&gt;Z&gt;W&gt;U</a:t>
            </a:r>
          </a:p>
          <a:p>
            <a:pPr lvl="1"/>
            <a:r>
              <a:rPr lang="en-US" altLang="zh-CN">
                <a:latin typeface="Calibri" charset="0"/>
                <a:ea typeface="黑体" charset="0"/>
                <a:cs typeface="黑体" charset="0"/>
              </a:rPr>
              <a:t>V3</a:t>
            </a:r>
            <a:r>
              <a:rPr lang="zh-CN" altLang="en-US">
                <a:latin typeface="Calibri" charset="0"/>
                <a:ea typeface="黑体" charset="0"/>
                <a:cs typeface="黑体" charset="0"/>
              </a:rPr>
              <a:t>给出</a:t>
            </a:r>
            <a:r>
              <a:rPr lang="en-US" altLang="zh-CN">
                <a:latin typeface="Calibri" charset="0"/>
                <a:ea typeface="黑体" charset="0"/>
                <a:cs typeface="黑体" charset="0"/>
              </a:rPr>
              <a:t> W&gt;U&gt;X&gt;Y&gt;Z</a:t>
            </a:r>
          </a:p>
        </p:txBody>
      </p:sp>
    </p:spTree>
    <p:extLst>
      <p:ext uri="{BB962C8B-B14F-4D97-AF65-F5344CB8AC3E}">
        <p14:creationId xmlns:p14="http://schemas.microsoft.com/office/powerpoint/2010/main" val="2225893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a:latin typeface="黑体" charset="0"/>
                <a:ea typeface="黑体" charset="0"/>
                <a:cs typeface="黑体" charset="0"/>
              </a:rPr>
              <a:t>阿罗不可能定理</a:t>
            </a:r>
          </a:p>
        </p:txBody>
      </p:sp>
      <p:sp>
        <p:nvSpPr>
          <p:cNvPr id="39938" name="内容占位符 2"/>
          <p:cNvSpPr>
            <a:spLocks noGrp="1"/>
          </p:cNvSpPr>
          <p:nvPr>
            <p:ph idx="1"/>
          </p:nvPr>
        </p:nvSpPr>
        <p:spPr/>
        <p:txBody>
          <a:bodyPr/>
          <a:lstStyle/>
          <a:p>
            <a:r>
              <a:rPr lang="zh-CN" altLang="en-US">
                <a:latin typeface="Calibri" charset="0"/>
                <a:ea typeface="黑体" charset="0"/>
                <a:cs typeface="黑体" charset="0"/>
              </a:rPr>
              <a:t>在</a:t>
            </a:r>
            <a:r>
              <a:rPr lang="en-US" altLang="zh-CN">
                <a:latin typeface="Calibri" charset="0"/>
                <a:ea typeface="黑体" charset="0"/>
                <a:cs typeface="黑体" charset="0"/>
              </a:rPr>
              <a:t>3</a:t>
            </a:r>
            <a:r>
              <a:rPr lang="zh-CN" altLang="en-US">
                <a:latin typeface="Calibri" charset="0"/>
                <a:ea typeface="黑体" charset="0"/>
                <a:cs typeface="黑体" charset="0"/>
              </a:rPr>
              <a:t>个或更多侯选项的条件下，任何多于</a:t>
            </a:r>
            <a:r>
              <a:rPr lang="en-US" altLang="zh-CN">
                <a:latin typeface="Calibri" charset="0"/>
                <a:ea typeface="黑体" charset="0"/>
                <a:cs typeface="黑体" charset="0"/>
              </a:rPr>
              <a:t>2</a:t>
            </a:r>
            <a:r>
              <a:rPr lang="zh-CN" altLang="en-US">
                <a:latin typeface="Calibri" charset="0"/>
                <a:ea typeface="黑体" charset="0"/>
                <a:cs typeface="黑体" charset="0"/>
              </a:rPr>
              <a:t>人参与的表决系统，都不可能同时满足（</a:t>
            </a:r>
            <a:r>
              <a:rPr lang="en-US" altLang="zh-CN">
                <a:latin typeface="Calibri" charset="0"/>
                <a:ea typeface="黑体" charset="0"/>
                <a:cs typeface="黑体" charset="0"/>
              </a:rPr>
              <a:t>1</a:t>
            </a:r>
            <a:r>
              <a:rPr lang="zh-CN" altLang="en-US">
                <a:latin typeface="Calibri" charset="0"/>
                <a:ea typeface="黑体" charset="0"/>
                <a:cs typeface="黑体" charset="0"/>
              </a:rPr>
              <a:t>）趋同性；（</a:t>
            </a:r>
            <a:r>
              <a:rPr lang="en-US" altLang="zh-CN">
                <a:latin typeface="Calibri" charset="0"/>
                <a:ea typeface="黑体" charset="0"/>
                <a:cs typeface="黑体" charset="0"/>
              </a:rPr>
              <a:t>2</a:t>
            </a:r>
            <a:r>
              <a:rPr lang="zh-CN" altLang="en-US">
                <a:latin typeface="Calibri" charset="0"/>
                <a:ea typeface="黑体" charset="0"/>
                <a:cs typeface="黑体" charset="0"/>
              </a:rPr>
              <a:t>）</a:t>
            </a:r>
            <a:r>
              <a:rPr lang="en-US" altLang="zh-CN">
                <a:latin typeface="Calibri" charset="0"/>
                <a:ea typeface="黑体" charset="0"/>
                <a:cs typeface="黑体" charset="0"/>
              </a:rPr>
              <a:t>IIA</a:t>
            </a:r>
            <a:r>
              <a:rPr lang="zh-CN" altLang="en-US">
                <a:latin typeface="Calibri" charset="0"/>
                <a:ea typeface="黑体" charset="0"/>
                <a:cs typeface="黑体" charset="0"/>
              </a:rPr>
              <a:t>（独立于无关选项）；（</a:t>
            </a:r>
            <a:r>
              <a:rPr lang="en-US" altLang="zh-CN">
                <a:latin typeface="Calibri" charset="0"/>
                <a:ea typeface="黑体" charset="0"/>
                <a:cs typeface="黑体" charset="0"/>
              </a:rPr>
              <a:t>3</a:t>
            </a:r>
            <a:r>
              <a:rPr lang="zh-CN" altLang="en-US">
                <a:latin typeface="Calibri" charset="0"/>
                <a:ea typeface="黑体" charset="0"/>
                <a:cs typeface="黑体" charset="0"/>
              </a:rPr>
              <a:t>）非独裁性</a:t>
            </a:r>
            <a:endParaRPr lang="en-US" altLang="zh-CN">
              <a:latin typeface="Calibri" charset="0"/>
              <a:ea typeface="黑体" charset="0"/>
              <a:cs typeface="黑体" charset="0"/>
            </a:endParaRPr>
          </a:p>
          <a:p>
            <a:pPr lvl="1"/>
            <a:r>
              <a:rPr lang="zh-CN" altLang="en-US">
                <a:latin typeface="Calibri" charset="0"/>
                <a:ea typeface="黑体" charset="0"/>
                <a:cs typeface="黑体" charset="0"/>
              </a:rPr>
              <a:t>换句话说，若满足了（</a:t>
            </a:r>
            <a:r>
              <a:rPr lang="en-US" altLang="zh-CN">
                <a:latin typeface="Calibri" charset="0"/>
                <a:ea typeface="黑体" charset="0"/>
                <a:cs typeface="黑体" charset="0"/>
              </a:rPr>
              <a:t>1</a:t>
            </a:r>
            <a:r>
              <a:rPr lang="zh-CN" altLang="en-US">
                <a:latin typeface="Calibri" charset="0"/>
                <a:ea typeface="黑体" charset="0"/>
                <a:cs typeface="黑体" charset="0"/>
              </a:rPr>
              <a:t>）和（</a:t>
            </a:r>
            <a:r>
              <a:rPr lang="en-US" altLang="zh-CN">
                <a:latin typeface="Calibri" charset="0"/>
                <a:ea typeface="黑体" charset="0"/>
                <a:cs typeface="黑体" charset="0"/>
              </a:rPr>
              <a:t>2</a:t>
            </a:r>
            <a:r>
              <a:rPr lang="zh-CN" altLang="en-US">
                <a:latin typeface="Calibri" charset="0"/>
                <a:ea typeface="黑体" charset="0"/>
                <a:cs typeface="黑体" charset="0"/>
              </a:rPr>
              <a:t>），则群体排序一定就等于某个个体的排序</a:t>
            </a:r>
            <a:endParaRPr lang="en-US" altLang="zh-CN">
              <a:latin typeface="Calibri" charset="0"/>
              <a:ea typeface="黑体" charset="0"/>
              <a:cs typeface="黑体" charset="0"/>
            </a:endParaRPr>
          </a:p>
          <a:p>
            <a:r>
              <a:rPr lang="zh-CN" altLang="en-US">
                <a:latin typeface="Calibri" charset="0"/>
                <a:ea typeface="黑体" charset="0"/>
                <a:cs typeface="黑体" charset="0"/>
              </a:rPr>
              <a:t>又称之为阿罗悖论（</a:t>
            </a:r>
            <a:r>
              <a:rPr lang="en-US" altLang="zh-CN">
                <a:latin typeface="Calibri" charset="0"/>
                <a:ea typeface="黑体" charset="0"/>
                <a:cs typeface="黑体" charset="0"/>
              </a:rPr>
              <a:t>《</a:t>
            </a:r>
            <a:r>
              <a:rPr lang="zh-CN" altLang="en-US">
                <a:latin typeface="Calibri" charset="0"/>
                <a:ea typeface="黑体" charset="0"/>
                <a:cs typeface="黑体" charset="0"/>
              </a:rPr>
              <a:t>社会选择与个人价值，</a:t>
            </a:r>
            <a:r>
              <a:rPr lang="en-US" altLang="zh-CN">
                <a:latin typeface="Calibri" charset="0"/>
                <a:ea typeface="黑体" charset="0"/>
                <a:cs typeface="黑体" charset="0"/>
              </a:rPr>
              <a:t>1951》</a:t>
            </a:r>
            <a:r>
              <a:rPr lang="zh-CN" altLang="en-US">
                <a:latin typeface="Calibri" charset="0"/>
                <a:ea typeface="黑体" charset="0"/>
                <a:cs typeface="黑体" charset="0"/>
              </a:rPr>
              <a:t>）</a:t>
            </a:r>
          </a:p>
        </p:txBody>
      </p:sp>
    </p:spTree>
    <p:extLst>
      <p:ext uri="{BB962C8B-B14F-4D97-AF65-F5344CB8AC3E}">
        <p14:creationId xmlns:p14="http://schemas.microsoft.com/office/powerpoint/2010/main" val="2632600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a:latin typeface="黑体" charset="0"/>
                <a:ea typeface="黑体" charset="0"/>
                <a:cs typeface="黑体" charset="0"/>
              </a:rPr>
              <a:t>思考问题</a:t>
            </a:r>
          </a:p>
        </p:txBody>
      </p:sp>
      <p:sp>
        <p:nvSpPr>
          <p:cNvPr id="40963" name="内容占位符 2"/>
          <p:cNvSpPr>
            <a:spLocks noGrp="1"/>
          </p:cNvSpPr>
          <p:nvPr>
            <p:ph idx="1"/>
          </p:nvPr>
        </p:nvSpPr>
        <p:spPr>
          <a:xfrm>
            <a:off x="457200" y="1557338"/>
            <a:ext cx="8229600" cy="4824412"/>
          </a:xfrm>
        </p:spPr>
        <p:txBody>
          <a:bodyPr/>
          <a:lstStyle/>
          <a:p>
            <a:r>
              <a:rPr lang="zh-CN" altLang="en-US">
                <a:latin typeface="黑体" charset="0"/>
                <a:ea typeface="黑体" charset="0"/>
                <a:cs typeface="黑体" charset="0"/>
              </a:rPr>
              <a:t>我们已经看到从不同角度提出的，表决系统综合个体偏好时应遵循的一些原则要求（听起来都是合理的）</a:t>
            </a:r>
            <a:endParaRPr lang="en-US" altLang="zh-CN">
              <a:latin typeface="黑体" charset="0"/>
              <a:ea typeface="黑体" charset="0"/>
              <a:cs typeface="黑体" charset="0"/>
            </a:endParaRPr>
          </a:p>
          <a:p>
            <a:pPr lvl="1"/>
            <a:r>
              <a:rPr lang="zh-CN" altLang="en-US">
                <a:latin typeface="黑体" charset="0"/>
                <a:ea typeface="黑体" charset="0"/>
                <a:cs typeface="黑体" charset="0"/>
              </a:rPr>
              <a:t>少数服从多数</a:t>
            </a:r>
            <a:endParaRPr lang="en-US" altLang="zh-CN">
              <a:latin typeface="黑体" charset="0"/>
              <a:ea typeface="黑体" charset="0"/>
              <a:cs typeface="黑体" charset="0"/>
            </a:endParaRPr>
          </a:p>
          <a:p>
            <a:pPr lvl="1"/>
            <a:r>
              <a:rPr lang="zh-CN" altLang="en-US">
                <a:latin typeface="黑体" charset="0"/>
                <a:ea typeface="黑体" charset="0"/>
                <a:cs typeface="黑体" charset="0"/>
              </a:rPr>
              <a:t>议程设置</a:t>
            </a:r>
            <a:endParaRPr lang="en-US" altLang="zh-CN">
              <a:latin typeface="黑体" charset="0"/>
              <a:ea typeface="黑体" charset="0"/>
              <a:cs typeface="黑体" charset="0"/>
            </a:endParaRPr>
          </a:p>
          <a:p>
            <a:pPr lvl="1"/>
            <a:r>
              <a:rPr lang="zh-CN" altLang="en-US">
                <a:latin typeface="黑体" charset="0"/>
                <a:ea typeface="黑体" charset="0"/>
                <a:cs typeface="黑体" charset="0"/>
              </a:rPr>
              <a:t>波达记数法</a:t>
            </a:r>
            <a:endParaRPr lang="en-US" altLang="zh-CN">
              <a:latin typeface="黑体" charset="0"/>
              <a:ea typeface="黑体" charset="0"/>
              <a:cs typeface="黑体" charset="0"/>
            </a:endParaRPr>
          </a:p>
          <a:p>
            <a:pPr lvl="1"/>
            <a:r>
              <a:rPr lang="zh-CN" altLang="en-US">
                <a:latin typeface="黑体" charset="0"/>
                <a:ea typeface="黑体" charset="0"/>
                <a:cs typeface="黑体" charset="0"/>
              </a:rPr>
              <a:t>趋同性</a:t>
            </a:r>
            <a:endParaRPr lang="en-US" altLang="zh-CN">
              <a:latin typeface="黑体" charset="0"/>
              <a:ea typeface="黑体" charset="0"/>
              <a:cs typeface="黑体" charset="0"/>
            </a:endParaRPr>
          </a:p>
          <a:p>
            <a:pPr lvl="1"/>
            <a:r>
              <a:rPr lang="en-US" altLang="zh-CN">
                <a:latin typeface="黑体" charset="0"/>
                <a:ea typeface="黑体" charset="0"/>
                <a:cs typeface="黑体" charset="0"/>
              </a:rPr>
              <a:t>IIA</a:t>
            </a:r>
            <a:r>
              <a:rPr lang="zh-CN" altLang="en-US">
                <a:latin typeface="黑体" charset="0"/>
                <a:ea typeface="黑体" charset="0"/>
                <a:cs typeface="黑体" charset="0"/>
              </a:rPr>
              <a:t>（独立于无关项）</a:t>
            </a:r>
            <a:endParaRPr lang="en-US" altLang="zh-CN">
              <a:latin typeface="黑体" charset="0"/>
              <a:ea typeface="黑体" charset="0"/>
              <a:cs typeface="黑体" charset="0"/>
            </a:endParaRPr>
          </a:p>
          <a:p>
            <a:r>
              <a:rPr lang="zh-CN" altLang="en-US">
                <a:latin typeface="黑体" charset="0"/>
                <a:ea typeface="黑体" charset="0"/>
                <a:cs typeface="黑体" charset="0"/>
              </a:rPr>
              <a:t>它们之间有什么联系吗？</a:t>
            </a:r>
          </a:p>
        </p:txBody>
      </p:sp>
    </p:spTree>
    <p:extLst>
      <p:ext uri="{BB962C8B-B14F-4D97-AF65-F5344CB8AC3E}">
        <p14:creationId xmlns:p14="http://schemas.microsoft.com/office/powerpoint/2010/main" val="1766839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468313" y="2708275"/>
            <a:ext cx="8207375" cy="1800225"/>
          </a:xfrm>
        </p:spPr>
        <p:txBody>
          <a:bodyPr/>
          <a:lstStyle/>
          <a:p>
            <a:r>
              <a:rPr lang="zh-CN" altLang="en-US" sz="4000">
                <a:latin typeface="黑体" charset="0"/>
                <a:ea typeface="黑体" charset="0"/>
                <a:cs typeface="黑体" charset="0"/>
              </a:rPr>
              <a:t>能否对个体行为提进一步的</a:t>
            </a:r>
            <a:br>
              <a:rPr lang="en-US" altLang="zh-CN" sz="4000">
                <a:latin typeface="黑体" charset="0"/>
                <a:ea typeface="黑体" charset="0"/>
                <a:cs typeface="黑体" charset="0"/>
              </a:rPr>
            </a:br>
            <a:r>
              <a:rPr lang="zh-CN" altLang="en-US" sz="4000">
                <a:latin typeface="黑体" charset="0"/>
                <a:ea typeface="黑体" charset="0"/>
                <a:cs typeface="黑体" charset="0"/>
              </a:rPr>
              <a:t>（合理）要求</a:t>
            </a:r>
            <a:r>
              <a:rPr lang="zh-CN" altLang="en-US" sz="4000">
                <a:latin typeface="Calibri" charset="0"/>
                <a:ea typeface="宋体" charset="0"/>
              </a:rPr>
              <a:t>？</a:t>
            </a:r>
            <a:endParaRPr lang="zh-CN" altLang="en-US" sz="4000">
              <a:latin typeface="黑体" charset="0"/>
              <a:ea typeface="黑体" charset="0"/>
              <a:cs typeface="黑体" charset="0"/>
            </a:endParaRPr>
          </a:p>
        </p:txBody>
      </p:sp>
      <p:sp>
        <p:nvSpPr>
          <p:cNvPr id="41986" name="内容占位符 2"/>
          <p:cNvSpPr>
            <a:spLocks noGrp="1"/>
          </p:cNvSpPr>
          <p:nvPr>
            <p:ph idx="1"/>
          </p:nvPr>
        </p:nvSpPr>
        <p:spPr>
          <a:xfrm>
            <a:off x="457200" y="4508500"/>
            <a:ext cx="8229600" cy="1617663"/>
          </a:xfrm>
        </p:spPr>
        <p:txBody>
          <a:bodyPr/>
          <a:lstStyle/>
          <a:p>
            <a:endParaRPr lang="zh-CN" altLang="en-US">
              <a:latin typeface="Calibri" charset="0"/>
              <a:ea typeface="宋体" charset="0"/>
            </a:endParaRPr>
          </a:p>
        </p:txBody>
      </p:sp>
      <p:sp>
        <p:nvSpPr>
          <p:cNvPr id="4" name="文本框 3"/>
          <p:cNvSpPr txBox="1"/>
          <p:nvPr/>
        </p:nvSpPr>
        <p:spPr>
          <a:xfrm>
            <a:off x="395288" y="981075"/>
            <a:ext cx="8280400" cy="1076325"/>
          </a:xfrm>
          <a:prstGeom prst="rect">
            <a:avLst/>
          </a:prstGeom>
          <a:solidFill>
            <a:schemeClr val="accent6">
              <a:lumMod val="20000"/>
              <a:lumOff val="80000"/>
            </a:schemeClr>
          </a:solidFill>
        </p:spPr>
        <p:txBody>
          <a:bodyPr>
            <a:spAutoFit/>
          </a:bodyPr>
          <a:lstStyle/>
          <a:p>
            <a:pPr algn="ctr">
              <a:defRPr/>
            </a:pPr>
            <a:r>
              <a:rPr kumimoji="1" lang="en-US" altLang="zh-CN" sz="2400" dirty="0"/>
              <a:t> </a:t>
            </a:r>
            <a:r>
              <a:rPr kumimoji="1" lang="zh-CN" altLang="en-US" sz="3200" dirty="0">
                <a:solidFill>
                  <a:srgbClr val="FF0000"/>
                </a:solidFill>
                <a:latin typeface="黑体"/>
                <a:ea typeface="黑体"/>
                <a:cs typeface="黑体"/>
              </a:rPr>
              <a:t>合理的个体行为</a:t>
            </a:r>
            <a:r>
              <a:rPr kumimoji="1" lang="en-US" altLang="zh-CN" sz="3200" dirty="0">
                <a:solidFill>
                  <a:srgbClr val="FF0000"/>
                </a:solidFill>
                <a:latin typeface="黑体"/>
                <a:ea typeface="黑体"/>
                <a:cs typeface="黑体"/>
              </a:rPr>
              <a:t> </a:t>
            </a:r>
            <a:r>
              <a:rPr kumimoji="1" lang="zh-CN" altLang="en-US" sz="3200" dirty="0">
                <a:solidFill>
                  <a:srgbClr val="FF0000"/>
                </a:solidFill>
                <a:latin typeface="黑体"/>
                <a:ea typeface="黑体"/>
                <a:cs typeface="黑体"/>
              </a:rPr>
              <a:t>＋</a:t>
            </a:r>
            <a:r>
              <a:rPr kumimoji="1" lang="en-US" altLang="zh-CN" sz="3200" dirty="0">
                <a:solidFill>
                  <a:srgbClr val="FF0000"/>
                </a:solidFill>
                <a:latin typeface="黑体"/>
                <a:ea typeface="黑体"/>
                <a:cs typeface="黑体"/>
              </a:rPr>
              <a:t> </a:t>
            </a:r>
            <a:r>
              <a:rPr kumimoji="1" lang="zh-CN" altLang="en-US" sz="3200" dirty="0">
                <a:solidFill>
                  <a:srgbClr val="FF0000"/>
                </a:solidFill>
                <a:latin typeface="黑体"/>
                <a:ea typeface="黑体"/>
                <a:cs typeface="黑体"/>
              </a:rPr>
              <a:t>合理的聚合方式</a:t>
            </a:r>
            <a:endParaRPr kumimoji="1" lang="en-US" altLang="zh-CN" sz="3200" dirty="0">
              <a:solidFill>
                <a:srgbClr val="FF0000"/>
              </a:solidFill>
              <a:latin typeface="黑体"/>
              <a:ea typeface="黑体"/>
              <a:cs typeface="黑体"/>
            </a:endParaRPr>
          </a:p>
          <a:p>
            <a:pPr algn="ctr">
              <a:defRPr/>
            </a:pPr>
            <a:r>
              <a:rPr kumimoji="1" lang="en-US" altLang="zh-CN" sz="3200" dirty="0">
                <a:solidFill>
                  <a:srgbClr val="FF0000"/>
                </a:solidFill>
                <a:latin typeface="黑体"/>
                <a:ea typeface="黑体"/>
                <a:cs typeface="黑体"/>
              </a:rPr>
              <a:t> </a:t>
            </a:r>
            <a:r>
              <a:rPr kumimoji="1" lang="en-US" altLang="zh-CN" sz="3200" dirty="0">
                <a:solidFill>
                  <a:srgbClr val="FF0000"/>
                </a:solidFill>
                <a:latin typeface="黑体"/>
                <a:ea typeface="黑体"/>
                <a:cs typeface="黑体"/>
                <a:sym typeface="Wingdings"/>
              </a:rPr>
              <a:t> </a:t>
            </a:r>
            <a:r>
              <a:rPr kumimoji="1" lang="zh-CN" altLang="en-US" sz="3200" dirty="0">
                <a:solidFill>
                  <a:srgbClr val="FF0000"/>
                </a:solidFill>
                <a:latin typeface="黑体"/>
                <a:ea typeface="黑体"/>
                <a:cs typeface="黑体"/>
                <a:sym typeface="Wingdings"/>
              </a:rPr>
              <a:t>不合理的群体结论</a:t>
            </a:r>
            <a:endParaRPr kumimoji="1" lang="zh-CN" altLang="en-US" sz="3200" dirty="0">
              <a:solidFill>
                <a:srgbClr val="FF0000"/>
              </a:solidFill>
              <a:latin typeface="黑体"/>
              <a:ea typeface="黑体"/>
              <a:cs typeface="黑体"/>
            </a:endParaRPr>
          </a:p>
        </p:txBody>
      </p:sp>
    </p:spTree>
    <p:extLst>
      <p:ext uri="{BB962C8B-B14F-4D97-AF65-F5344CB8AC3E}">
        <p14:creationId xmlns:p14="http://schemas.microsoft.com/office/powerpoint/2010/main" val="3457683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468313" y="836613"/>
            <a:ext cx="8229600" cy="647700"/>
          </a:xfrm>
        </p:spPr>
        <p:txBody>
          <a:bodyPr/>
          <a:lstStyle/>
          <a:p>
            <a:r>
              <a:rPr lang="zh-CN" altLang="en-US">
                <a:latin typeface="黑体" charset="0"/>
                <a:ea typeface="黑体" charset="0"/>
                <a:cs typeface="黑体" charset="0"/>
              </a:rPr>
              <a:t>理解“合理的个体行为”</a:t>
            </a:r>
          </a:p>
        </p:txBody>
      </p:sp>
      <p:sp>
        <p:nvSpPr>
          <p:cNvPr id="43010" name="内容占位符 2"/>
          <p:cNvSpPr>
            <a:spLocks noGrp="1"/>
          </p:cNvSpPr>
          <p:nvPr>
            <p:ph idx="1"/>
          </p:nvPr>
        </p:nvSpPr>
        <p:spPr>
          <a:xfrm>
            <a:off x="395288" y="4005263"/>
            <a:ext cx="8435975" cy="2520950"/>
          </a:xfrm>
        </p:spPr>
        <p:txBody>
          <a:bodyPr/>
          <a:lstStyle/>
          <a:p>
            <a:r>
              <a:rPr lang="zh-CN" altLang="en-US" sz="2800">
                <a:latin typeface="Calibri" charset="0"/>
                <a:ea typeface="黑体" charset="0"/>
                <a:cs typeface="黑体" charset="0"/>
              </a:rPr>
              <a:t>假设（</a:t>
            </a:r>
            <a:r>
              <a:rPr lang="en-US" altLang="zh-CN" sz="2800">
                <a:latin typeface="Calibri" charset="0"/>
                <a:ea typeface="黑体" charset="0"/>
                <a:cs typeface="黑体" charset="0"/>
              </a:rPr>
              <a:t>X, Y, Z</a:t>
            </a:r>
            <a:r>
              <a:rPr lang="zh-CN" altLang="en-US" sz="2800">
                <a:latin typeface="Calibri" charset="0"/>
                <a:ea typeface="黑体" charset="0"/>
                <a:cs typeface="黑体" charset="0"/>
              </a:rPr>
              <a:t>）分别代表财政支出由低到高，我们来理解三个人表态的逻辑</a:t>
            </a:r>
            <a:endParaRPr lang="en-US" altLang="zh-CN" sz="2800">
              <a:latin typeface="Calibri" charset="0"/>
              <a:ea typeface="黑体" charset="0"/>
              <a:cs typeface="黑体" charset="0"/>
            </a:endParaRPr>
          </a:p>
          <a:p>
            <a:pPr lvl="1"/>
            <a:r>
              <a:rPr lang="zh-CN" altLang="en-US" sz="2400">
                <a:latin typeface="Calibri" charset="0"/>
                <a:ea typeface="黑体" charset="0"/>
                <a:cs typeface="黑体" charset="0"/>
              </a:rPr>
              <a:t>个体</a:t>
            </a:r>
            <a:r>
              <a:rPr lang="en-US" altLang="zh-CN" sz="2400">
                <a:latin typeface="Calibri" charset="0"/>
                <a:ea typeface="黑体" charset="0"/>
                <a:cs typeface="黑体" charset="0"/>
              </a:rPr>
              <a:t>1</a:t>
            </a:r>
            <a:r>
              <a:rPr lang="zh-CN" altLang="en-US" sz="2400">
                <a:latin typeface="Calibri" charset="0"/>
                <a:ea typeface="黑体" charset="0"/>
                <a:cs typeface="黑体" charset="0"/>
              </a:rPr>
              <a:t>：钱花得越少越好</a:t>
            </a:r>
            <a:endParaRPr lang="en-US" altLang="zh-CN" sz="2400">
              <a:latin typeface="Calibri" charset="0"/>
              <a:ea typeface="黑体" charset="0"/>
              <a:cs typeface="黑体" charset="0"/>
            </a:endParaRPr>
          </a:p>
          <a:p>
            <a:pPr lvl="1"/>
            <a:r>
              <a:rPr lang="zh-CN" altLang="en-US" sz="2400">
                <a:latin typeface="Calibri" charset="0"/>
                <a:ea typeface="黑体" charset="0"/>
                <a:cs typeface="黑体" charset="0"/>
              </a:rPr>
              <a:t>个体</a:t>
            </a:r>
            <a:r>
              <a:rPr lang="en-US" altLang="zh-CN" sz="2400">
                <a:latin typeface="Calibri" charset="0"/>
                <a:ea typeface="黑体" charset="0"/>
                <a:cs typeface="黑体" charset="0"/>
              </a:rPr>
              <a:t>2</a:t>
            </a:r>
            <a:r>
              <a:rPr lang="zh-CN" altLang="en-US" sz="2400">
                <a:latin typeface="Calibri" charset="0"/>
                <a:ea typeface="黑体" charset="0"/>
                <a:cs typeface="黑体" charset="0"/>
              </a:rPr>
              <a:t>：少了可能不够，多了可能浪费，中间较好；如果还不够，就多花点</a:t>
            </a:r>
            <a:endParaRPr lang="en-US" altLang="zh-CN" sz="2400">
              <a:latin typeface="Calibri" charset="0"/>
              <a:ea typeface="黑体" charset="0"/>
              <a:cs typeface="黑体" charset="0"/>
            </a:endParaRPr>
          </a:p>
          <a:p>
            <a:pPr lvl="1"/>
            <a:r>
              <a:rPr lang="zh-CN" altLang="en-US" sz="2400">
                <a:latin typeface="黑体" charset="0"/>
                <a:ea typeface="黑体" charset="0"/>
                <a:cs typeface="黑体" charset="0"/>
              </a:rPr>
              <a:t>个体</a:t>
            </a:r>
            <a:r>
              <a:rPr lang="en-US" altLang="zh-CN" sz="2400">
                <a:latin typeface="黑体" charset="0"/>
                <a:ea typeface="黑体" charset="0"/>
                <a:cs typeface="黑体" charset="0"/>
              </a:rPr>
              <a:t>3</a:t>
            </a:r>
            <a:r>
              <a:rPr lang="zh-CN" altLang="en-US" sz="2400">
                <a:latin typeface="黑体" charset="0"/>
                <a:ea typeface="黑体" charset="0"/>
                <a:cs typeface="黑体" charset="0"/>
              </a:rPr>
              <a:t>：</a:t>
            </a:r>
            <a:r>
              <a:rPr lang="zh-CN" altLang="en-US" sz="2400">
                <a:solidFill>
                  <a:srgbClr val="FFFFFF"/>
                </a:solidFill>
                <a:latin typeface="黑体" charset="0"/>
                <a:ea typeface="黑体" charset="0"/>
                <a:cs typeface="黑体" charset="0"/>
              </a:rPr>
              <a:t>？（行为很难解释，尽管在形式上也有个全序）</a:t>
            </a:r>
          </a:p>
        </p:txBody>
      </p:sp>
      <p:graphicFrame>
        <p:nvGraphicFramePr>
          <p:cNvPr id="8" name="内容占位符 3"/>
          <p:cNvGraphicFramePr>
            <a:graphicFrameLocks/>
          </p:cNvGraphicFramePr>
          <p:nvPr/>
        </p:nvGraphicFramePr>
        <p:xfrm>
          <a:off x="539750" y="1773238"/>
          <a:ext cx="8229600" cy="2173288"/>
        </p:xfrm>
        <a:graphic>
          <a:graphicData uri="http://schemas.openxmlformats.org/drawingml/2006/table">
            <a:tbl>
              <a:tblPr firstRow="1" firstCol="1" bandRow="1">
                <a:tableStyleId>{93296810-A885-4BE3-A3E7-6D5BEEA58F35}</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18898">
                <a:tc>
                  <a:txBody>
                    <a:bodyPr/>
                    <a:lstStyle/>
                    <a:p>
                      <a:pPr algn="ctr" fontAlgn="auto"/>
                      <a:endParaRPr lang="zh-CN" altLang="en-US" sz="2800" baseline="0" dirty="0"/>
                    </a:p>
                  </a:txBody>
                  <a:tcPr marT="45705" marB="45705" anchor="ctr">
                    <a:solidFill>
                      <a:srgbClr val="984807"/>
                    </a:solidFill>
                  </a:tcPr>
                </a:tc>
                <a:tc>
                  <a:txBody>
                    <a:bodyPr/>
                    <a:lstStyle/>
                    <a:p>
                      <a:pPr algn="ctr" fontAlgn="auto"/>
                      <a:r>
                        <a:rPr lang="zh-CN" altLang="en-US" sz="2800" baseline="0" dirty="0"/>
                        <a:t>偏好</a:t>
                      </a:r>
                      <a:r>
                        <a:rPr lang="en-US" altLang="zh-CN" sz="2800" baseline="0" dirty="0"/>
                        <a:t>1</a:t>
                      </a:r>
                      <a:endParaRPr lang="zh-CN" altLang="en-US" sz="2800" baseline="0" dirty="0"/>
                    </a:p>
                  </a:txBody>
                  <a:tcPr marT="45705" marB="45705" anchor="ctr">
                    <a:solidFill>
                      <a:srgbClr val="984807"/>
                    </a:solidFill>
                  </a:tcPr>
                </a:tc>
                <a:tc>
                  <a:txBody>
                    <a:bodyPr/>
                    <a:lstStyle/>
                    <a:p>
                      <a:pPr algn="ctr" fontAlgn="auto"/>
                      <a:r>
                        <a:rPr lang="zh-CN" altLang="en-US" sz="2800" baseline="0" dirty="0"/>
                        <a:t>偏好</a:t>
                      </a:r>
                      <a:r>
                        <a:rPr lang="en-US" altLang="zh-CN" sz="2800" baseline="0" dirty="0"/>
                        <a:t>2</a:t>
                      </a:r>
                      <a:endParaRPr lang="zh-CN" altLang="en-US" sz="2800" baseline="0" dirty="0"/>
                    </a:p>
                  </a:txBody>
                  <a:tcPr marT="45705" marB="45705" anchor="ctr">
                    <a:solidFill>
                      <a:srgbClr val="984807"/>
                    </a:solidFill>
                  </a:tcPr>
                </a:tc>
                <a:tc>
                  <a:txBody>
                    <a:bodyPr/>
                    <a:lstStyle/>
                    <a:p>
                      <a:pPr algn="ctr" fontAlgn="auto"/>
                      <a:r>
                        <a:rPr lang="zh-CN" altLang="en-US" sz="2800" baseline="0" dirty="0"/>
                        <a:t>偏好</a:t>
                      </a:r>
                      <a:r>
                        <a:rPr lang="en-US" altLang="zh-CN" sz="2800" baseline="0" dirty="0"/>
                        <a:t>3</a:t>
                      </a:r>
                      <a:endParaRPr lang="zh-CN" altLang="en-US" sz="2800" baseline="0" dirty="0"/>
                    </a:p>
                  </a:txBody>
                  <a:tcPr marT="45705" marB="45705" anchor="ctr">
                    <a:solidFill>
                      <a:srgbClr val="984807"/>
                    </a:solidFill>
                  </a:tcPr>
                </a:tc>
                <a:extLst>
                  <a:ext uri="{0D108BD9-81ED-4DB2-BD59-A6C34878D82A}">
                    <a16:rowId xmlns:a16="http://schemas.microsoft.com/office/drawing/2014/main" val="10000"/>
                  </a:ext>
                </a:extLst>
              </a:tr>
              <a:tr h="518130">
                <a:tc>
                  <a:txBody>
                    <a:bodyPr/>
                    <a:lstStyle/>
                    <a:p>
                      <a:pPr algn="ctr" fontAlgn="auto"/>
                      <a:r>
                        <a:rPr lang="zh-CN" altLang="en-US" sz="2800" baseline="0" dirty="0"/>
                        <a:t>个体</a:t>
                      </a:r>
                      <a:r>
                        <a:rPr lang="en-US" altLang="zh-CN" sz="2800" baseline="0" dirty="0"/>
                        <a:t>1</a:t>
                      </a:r>
                      <a:endParaRPr lang="zh-CN" altLang="en-US" sz="2800" baseline="0" dirty="0"/>
                    </a:p>
                  </a:txBody>
                  <a:tcPr marT="45705" marB="45705" anchor="ctr">
                    <a:solidFill>
                      <a:srgbClr val="984807"/>
                    </a:solidFill>
                  </a:tcPr>
                </a:tc>
                <a:tc>
                  <a:txBody>
                    <a:bodyPr/>
                    <a:lstStyle/>
                    <a:p>
                      <a:pPr algn="ctr" fontAlgn="auto"/>
                      <a:r>
                        <a:rPr lang="en-US" altLang="zh-CN" sz="2800" baseline="0" dirty="0"/>
                        <a:t>X</a:t>
                      </a:r>
                      <a:endParaRPr lang="zh-CN" altLang="en-US" sz="2800" baseline="0" dirty="0"/>
                    </a:p>
                  </a:txBody>
                  <a:tcPr marT="45705" marB="45705" anchor="ctr"/>
                </a:tc>
                <a:tc>
                  <a:txBody>
                    <a:bodyPr/>
                    <a:lstStyle/>
                    <a:p>
                      <a:pPr algn="ctr" fontAlgn="auto"/>
                      <a:r>
                        <a:rPr lang="en-US" altLang="zh-CN" sz="2800" baseline="0" dirty="0"/>
                        <a:t>Y</a:t>
                      </a:r>
                      <a:endParaRPr lang="zh-CN" altLang="en-US" sz="2800" baseline="0" dirty="0"/>
                    </a:p>
                  </a:txBody>
                  <a:tcPr marT="45705" marB="45705" anchor="ctr"/>
                </a:tc>
                <a:tc>
                  <a:txBody>
                    <a:bodyPr/>
                    <a:lstStyle/>
                    <a:p>
                      <a:pPr algn="ctr" fontAlgn="auto"/>
                      <a:r>
                        <a:rPr lang="en-US" altLang="zh-CN" sz="2800" baseline="0" dirty="0"/>
                        <a:t>Z</a:t>
                      </a:r>
                      <a:endParaRPr lang="zh-CN" altLang="en-US" sz="2800" baseline="0" dirty="0"/>
                    </a:p>
                  </a:txBody>
                  <a:tcPr marT="45705" marB="45705" anchor="ctr"/>
                </a:tc>
                <a:extLst>
                  <a:ext uri="{0D108BD9-81ED-4DB2-BD59-A6C34878D82A}">
                    <a16:rowId xmlns:a16="http://schemas.microsoft.com/office/drawing/2014/main" val="10001"/>
                  </a:ext>
                </a:extLst>
              </a:tr>
              <a:tr h="518130">
                <a:tc>
                  <a:txBody>
                    <a:bodyPr/>
                    <a:lstStyle/>
                    <a:p>
                      <a:pPr algn="ctr" fontAlgn="auto"/>
                      <a:r>
                        <a:rPr lang="zh-CN" altLang="en-US" sz="2800" baseline="0" dirty="0"/>
                        <a:t>个体</a:t>
                      </a:r>
                      <a:r>
                        <a:rPr lang="en-US" altLang="zh-CN" sz="2800" baseline="0" dirty="0"/>
                        <a:t>2</a:t>
                      </a:r>
                      <a:endParaRPr lang="zh-CN" altLang="en-US" sz="2800" baseline="0" dirty="0"/>
                    </a:p>
                  </a:txBody>
                  <a:tcPr marT="45705" marB="45705" anchor="ctr">
                    <a:solidFill>
                      <a:srgbClr val="984807"/>
                    </a:solidFill>
                  </a:tcPr>
                </a:tc>
                <a:tc>
                  <a:txBody>
                    <a:bodyPr/>
                    <a:lstStyle/>
                    <a:p>
                      <a:pPr algn="ctr" fontAlgn="auto"/>
                      <a:r>
                        <a:rPr lang="en-US" altLang="zh-CN" sz="2800" baseline="0" dirty="0"/>
                        <a:t>Y</a:t>
                      </a:r>
                      <a:endParaRPr lang="zh-CN" altLang="en-US" sz="2800" baseline="0" dirty="0"/>
                    </a:p>
                  </a:txBody>
                  <a:tcPr marT="45705" marB="45705" anchor="ctr"/>
                </a:tc>
                <a:tc>
                  <a:txBody>
                    <a:bodyPr/>
                    <a:lstStyle/>
                    <a:p>
                      <a:pPr algn="ctr" fontAlgn="auto"/>
                      <a:r>
                        <a:rPr lang="en-US" altLang="zh-CN" sz="2800" baseline="0" dirty="0"/>
                        <a:t>Z</a:t>
                      </a:r>
                      <a:endParaRPr lang="zh-CN" altLang="en-US" sz="2800" baseline="0" dirty="0"/>
                    </a:p>
                  </a:txBody>
                  <a:tcPr marT="45705" marB="45705" anchor="ctr"/>
                </a:tc>
                <a:tc>
                  <a:txBody>
                    <a:bodyPr/>
                    <a:lstStyle/>
                    <a:p>
                      <a:pPr algn="ctr" fontAlgn="auto"/>
                      <a:r>
                        <a:rPr lang="en-US" altLang="zh-CN" sz="2800" baseline="0" dirty="0"/>
                        <a:t>X</a:t>
                      </a:r>
                      <a:endParaRPr lang="zh-CN" altLang="en-US" sz="2800" baseline="0" dirty="0"/>
                    </a:p>
                  </a:txBody>
                  <a:tcPr marT="45705" marB="45705" anchor="ctr"/>
                </a:tc>
                <a:extLst>
                  <a:ext uri="{0D108BD9-81ED-4DB2-BD59-A6C34878D82A}">
                    <a16:rowId xmlns:a16="http://schemas.microsoft.com/office/drawing/2014/main" val="10002"/>
                  </a:ext>
                </a:extLst>
              </a:tr>
              <a:tr h="518130">
                <a:tc>
                  <a:txBody>
                    <a:bodyPr/>
                    <a:lstStyle/>
                    <a:p>
                      <a:pPr algn="ctr" fontAlgn="auto"/>
                      <a:r>
                        <a:rPr lang="zh-CN" altLang="en-US" sz="2800" baseline="0" dirty="0"/>
                        <a:t>个体</a:t>
                      </a:r>
                      <a:r>
                        <a:rPr lang="en-US" altLang="zh-CN" sz="2800" baseline="0" dirty="0"/>
                        <a:t>3</a:t>
                      </a:r>
                      <a:endParaRPr lang="zh-CN" altLang="en-US" sz="2800" baseline="0" dirty="0"/>
                    </a:p>
                  </a:txBody>
                  <a:tcPr marT="45705" marB="45705" anchor="ctr">
                    <a:solidFill>
                      <a:srgbClr val="984807"/>
                    </a:solidFill>
                  </a:tcPr>
                </a:tc>
                <a:tc>
                  <a:txBody>
                    <a:bodyPr/>
                    <a:lstStyle/>
                    <a:p>
                      <a:pPr algn="ctr" fontAlgn="auto"/>
                      <a:r>
                        <a:rPr lang="en-US" altLang="zh-CN" sz="2800" baseline="0" dirty="0"/>
                        <a:t>Z</a:t>
                      </a:r>
                      <a:endParaRPr lang="zh-CN" altLang="en-US" sz="2800" baseline="0" dirty="0"/>
                    </a:p>
                  </a:txBody>
                  <a:tcPr marT="45705" marB="45705" anchor="ctr"/>
                </a:tc>
                <a:tc>
                  <a:txBody>
                    <a:bodyPr/>
                    <a:lstStyle/>
                    <a:p>
                      <a:pPr algn="ctr" fontAlgn="auto"/>
                      <a:r>
                        <a:rPr lang="en-US" altLang="zh-CN" sz="2800" baseline="0" dirty="0"/>
                        <a:t>X</a:t>
                      </a:r>
                      <a:endParaRPr lang="zh-CN" altLang="en-US" sz="2800" baseline="0" dirty="0"/>
                    </a:p>
                  </a:txBody>
                  <a:tcPr marT="45705" marB="45705" anchor="ctr"/>
                </a:tc>
                <a:tc>
                  <a:txBody>
                    <a:bodyPr/>
                    <a:lstStyle/>
                    <a:p>
                      <a:pPr algn="ctr" fontAlgn="auto"/>
                      <a:r>
                        <a:rPr lang="en-US" altLang="zh-CN" sz="2800" baseline="0" dirty="0"/>
                        <a:t>Y</a:t>
                      </a:r>
                      <a:endParaRPr lang="zh-CN" altLang="en-US" sz="2800" baseline="0" dirty="0"/>
                    </a:p>
                  </a:txBody>
                  <a:tcPr marT="45705" marB="45705" anchor="ctr"/>
                </a:tc>
                <a:extLst>
                  <a:ext uri="{0D108BD9-81ED-4DB2-BD59-A6C34878D82A}">
                    <a16:rowId xmlns:a16="http://schemas.microsoft.com/office/drawing/2014/main" val="10003"/>
                  </a:ext>
                </a:extLst>
              </a:tr>
            </a:tbl>
          </a:graphicData>
        </a:graphic>
      </p:graphicFrame>
      <p:sp>
        <p:nvSpPr>
          <p:cNvPr id="5" name="文本框 4"/>
          <p:cNvSpPr txBox="1"/>
          <p:nvPr/>
        </p:nvSpPr>
        <p:spPr>
          <a:xfrm>
            <a:off x="395288" y="188913"/>
            <a:ext cx="8280400" cy="461962"/>
          </a:xfrm>
          <a:prstGeom prst="rect">
            <a:avLst/>
          </a:prstGeom>
          <a:solidFill>
            <a:schemeClr val="accent6">
              <a:lumMod val="20000"/>
              <a:lumOff val="80000"/>
            </a:schemeClr>
          </a:solidFill>
        </p:spPr>
        <p:txBody>
          <a:bodyPr>
            <a:spAutoFit/>
          </a:bodyPr>
          <a:lstStyle/>
          <a:p>
            <a:pPr>
              <a:defRPr/>
            </a:pPr>
            <a:r>
              <a:rPr kumimoji="1" lang="en-US" altLang="zh-CN" sz="2400" dirty="0"/>
              <a:t> </a:t>
            </a:r>
            <a:r>
              <a:rPr kumimoji="1" lang="zh-CN" altLang="en-US" sz="2400" dirty="0">
                <a:solidFill>
                  <a:srgbClr val="FF0000"/>
                </a:solidFill>
                <a:latin typeface="黑体"/>
                <a:ea typeface="黑体"/>
                <a:cs typeface="黑体"/>
              </a:rPr>
              <a:t>合理的个体行为</a:t>
            </a:r>
            <a:r>
              <a:rPr kumimoji="1" lang="en-US" altLang="zh-CN" sz="2400" dirty="0">
                <a:solidFill>
                  <a:srgbClr val="FF0000"/>
                </a:solidFill>
                <a:latin typeface="黑体"/>
                <a:ea typeface="黑体"/>
                <a:cs typeface="黑体"/>
              </a:rPr>
              <a:t> </a:t>
            </a:r>
            <a:r>
              <a:rPr kumimoji="1" lang="zh-CN" altLang="en-US" sz="2400" dirty="0">
                <a:solidFill>
                  <a:srgbClr val="FF0000"/>
                </a:solidFill>
                <a:latin typeface="黑体"/>
                <a:ea typeface="黑体"/>
                <a:cs typeface="黑体"/>
              </a:rPr>
              <a:t>＋</a:t>
            </a:r>
            <a:r>
              <a:rPr kumimoji="1" lang="en-US" altLang="zh-CN" sz="2400" dirty="0">
                <a:solidFill>
                  <a:srgbClr val="FF0000"/>
                </a:solidFill>
                <a:latin typeface="黑体"/>
                <a:ea typeface="黑体"/>
                <a:cs typeface="黑体"/>
              </a:rPr>
              <a:t> </a:t>
            </a:r>
            <a:r>
              <a:rPr kumimoji="1" lang="zh-CN" altLang="en-US" sz="2400" dirty="0">
                <a:solidFill>
                  <a:srgbClr val="FF0000"/>
                </a:solidFill>
                <a:latin typeface="黑体"/>
                <a:ea typeface="黑体"/>
                <a:cs typeface="黑体"/>
              </a:rPr>
              <a:t>合理的聚合方式</a:t>
            </a:r>
            <a:r>
              <a:rPr kumimoji="1" lang="en-US" altLang="zh-CN" sz="2400" dirty="0">
                <a:solidFill>
                  <a:srgbClr val="FF0000"/>
                </a:solidFill>
                <a:latin typeface="黑体"/>
                <a:ea typeface="黑体"/>
                <a:cs typeface="黑体"/>
              </a:rPr>
              <a:t> </a:t>
            </a:r>
            <a:r>
              <a:rPr kumimoji="1" lang="en-US" altLang="zh-CN" sz="2400" dirty="0">
                <a:solidFill>
                  <a:srgbClr val="FF0000"/>
                </a:solidFill>
                <a:latin typeface="黑体"/>
                <a:ea typeface="黑体"/>
                <a:cs typeface="黑体"/>
                <a:sym typeface="Wingdings"/>
              </a:rPr>
              <a:t> </a:t>
            </a:r>
            <a:r>
              <a:rPr kumimoji="1" lang="zh-CN" altLang="en-US" sz="2400" dirty="0">
                <a:solidFill>
                  <a:srgbClr val="FF0000"/>
                </a:solidFill>
                <a:latin typeface="黑体"/>
                <a:ea typeface="黑体"/>
                <a:cs typeface="黑体"/>
                <a:sym typeface="Wingdings"/>
              </a:rPr>
              <a:t>不合理的群体结论</a:t>
            </a:r>
            <a:endParaRPr kumimoji="1" lang="zh-CN" altLang="en-US" sz="2400" dirty="0">
              <a:solidFill>
                <a:srgbClr val="FF0000"/>
              </a:solidFill>
              <a:latin typeface="黑体"/>
              <a:ea typeface="黑体"/>
              <a:cs typeface="黑体"/>
            </a:endParaRPr>
          </a:p>
        </p:txBody>
      </p:sp>
      <p:sp>
        <p:nvSpPr>
          <p:cNvPr id="2" name="文本框 1"/>
          <p:cNvSpPr txBox="1"/>
          <p:nvPr/>
        </p:nvSpPr>
        <p:spPr>
          <a:xfrm>
            <a:off x="468313" y="5013325"/>
            <a:ext cx="8208962" cy="1665288"/>
          </a:xfrm>
          <a:prstGeom prst="rect">
            <a:avLst/>
          </a:prstGeom>
          <a:solidFill>
            <a:schemeClr val="accent6">
              <a:lumMod val="20000"/>
              <a:lumOff val="80000"/>
            </a:schemeClr>
          </a:solidFill>
        </p:spPr>
        <p:txBody>
          <a:bodyPr tIns="93600" bIns="93600">
            <a:spAutoFit/>
          </a:bodyPr>
          <a:lstStyle/>
          <a:p>
            <a:pPr>
              <a:defRPr/>
            </a:pPr>
            <a:r>
              <a:rPr kumimoji="1" lang="zh-CN" altLang="en-US" sz="3200" dirty="0">
                <a:latin typeface="+mn-lt"/>
                <a:ea typeface="黑体"/>
                <a:cs typeface="黑体"/>
              </a:rPr>
              <a:t>导致以“两两比较”＋“少数服从多数”原则得到的群体偏好不传递：</a:t>
            </a:r>
            <a:r>
              <a:rPr kumimoji="1" lang="en-US" altLang="zh-CN" sz="3200" dirty="0">
                <a:latin typeface="+mn-lt"/>
                <a:ea typeface="黑体"/>
                <a:cs typeface="黑体"/>
              </a:rPr>
              <a:t>X&gt;Y, Y&gt;Z, Z&gt;X</a:t>
            </a:r>
          </a:p>
          <a:p>
            <a:pPr>
              <a:defRPr/>
            </a:pPr>
            <a:r>
              <a:rPr kumimoji="1" lang="zh-CN" altLang="en-US" sz="3200" dirty="0">
                <a:latin typeface="+mn-lt"/>
                <a:ea typeface="黑体"/>
                <a:cs typeface="黑体"/>
              </a:rPr>
              <a:t>即出现孔多塞悖论</a:t>
            </a:r>
          </a:p>
        </p:txBody>
      </p:sp>
    </p:spTree>
    <p:extLst>
      <p:ext uri="{BB962C8B-B14F-4D97-AF65-F5344CB8AC3E}">
        <p14:creationId xmlns:p14="http://schemas.microsoft.com/office/powerpoint/2010/main" val="236249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323850" y="260350"/>
            <a:ext cx="8229600" cy="922338"/>
          </a:xfrm>
        </p:spPr>
        <p:txBody>
          <a:bodyPr/>
          <a:lstStyle/>
          <a:p>
            <a:r>
              <a:rPr lang="zh-CN" altLang="en-US">
                <a:latin typeface="黑体" charset="0"/>
                <a:ea typeface="黑体" charset="0"/>
                <a:cs typeface="黑体" charset="0"/>
              </a:rPr>
              <a:t>单峰偏好</a:t>
            </a:r>
            <a:r>
              <a:rPr lang="en-US" altLang="zh-CN">
                <a:latin typeface="黑体" charset="0"/>
                <a:ea typeface="黑体" charset="0"/>
                <a:cs typeface="黑体" charset="0"/>
              </a:rPr>
              <a:t> </a:t>
            </a:r>
            <a:r>
              <a:rPr lang="zh-CN" altLang="en-US">
                <a:latin typeface="黑体" charset="0"/>
                <a:ea typeface="黑体" charset="0"/>
                <a:cs typeface="黑体" charset="0"/>
              </a:rPr>
              <a:t>－</a:t>
            </a:r>
            <a:r>
              <a:rPr lang="en-US" altLang="zh-CN">
                <a:latin typeface="黑体" charset="0"/>
                <a:ea typeface="黑体" charset="0"/>
                <a:cs typeface="黑体" charset="0"/>
              </a:rPr>
              <a:t> </a:t>
            </a:r>
            <a:r>
              <a:rPr lang="zh-CN" altLang="en-US">
                <a:latin typeface="黑体" charset="0"/>
                <a:ea typeface="黑体" charset="0"/>
                <a:cs typeface="黑体" charset="0"/>
              </a:rPr>
              <a:t>表决者的合理行为</a:t>
            </a:r>
          </a:p>
        </p:txBody>
      </p:sp>
      <p:sp>
        <p:nvSpPr>
          <p:cNvPr id="44034" name="内容占位符 2"/>
          <p:cNvSpPr>
            <a:spLocks noGrp="1"/>
          </p:cNvSpPr>
          <p:nvPr>
            <p:ph idx="1"/>
          </p:nvPr>
        </p:nvSpPr>
        <p:spPr>
          <a:xfrm>
            <a:off x="0" y="1341438"/>
            <a:ext cx="9144000" cy="5400675"/>
          </a:xfrm>
        </p:spPr>
        <p:txBody>
          <a:bodyPr/>
          <a:lstStyle/>
          <a:p>
            <a:pPr>
              <a:lnSpc>
                <a:spcPct val="110000"/>
              </a:lnSpc>
              <a:defRPr/>
            </a:pPr>
            <a:r>
              <a:rPr lang="zh-CN" altLang="en-US" sz="2800" dirty="0">
                <a:ea typeface="黑体"/>
                <a:cs typeface="黑体"/>
              </a:rPr>
              <a:t>设想侯选项集合｛</a:t>
            </a:r>
            <a:r>
              <a:rPr lang="en-US" altLang="zh-CN" sz="2800" dirty="0">
                <a:ea typeface="黑体"/>
                <a:cs typeface="黑体"/>
              </a:rPr>
              <a:t>X</a:t>
            </a:r>
            <a:r>
              <a:rPr lang="en-US" altLang="zh-CN" sz="2800" baseline="-25000" dirty="0">
                <a:ea typeface="黑体"/>
                <a:cs typeface="黑体"/>
              </a:rPr>
              <a:t>2</a:t>
            </a:r>
            <a:r>
              <a:rPr lang="en-US" altLang="zh-CN" sz="2800" dirty="0">
                <a:ea typeface="黑体"/>
                <a:cs typeface="黑体"/>
              </a:rPr>
              <a:t>, X</a:t>
            </a:r>
            <a:r>
              <a:rPr lang="en-US" altLang="zh-CN" sz="2800" baseline="-25000" dirty="0">
                <a:ea typeface="黑体"/>
                <a:cs typeface="黑体"/>
              </a:rPr>
              <a:t>1</a:t>
            </a:r>
            <a:r>
              <a:rPr lang="en-US" altLang="zh-CN" sz="2800" dirty="0">
                <a:ea typeface="黑体"/>
                <a:cs typeface="黑体"/>
              </a:rPr>
              <a:t>, X</a:t>
            </a:r>
            <a:r>
              <a:rPr lang="en-US" altLang="zh-CN" sz="2800" baseline="-25000" dirty="0">
                <a:ea typeface="黑体"/>
                <a:cs typeface="黑体"/>
              </a:rPr>
              <a:t>5</a:t>
            </a:r>
            <a:r>
              <a:rPr lang="en-US" altLang="zh-CN" sz="2800" dirty="0">
                <a:ea typeface="黑体"/>
                <a:cs typeface="黑体"/>
              </a:rPr>
              <a:t>, …… X</a:t>
            </a:r>
            <a:r>
              <a:rPr lang="en-US" altLang="zh-CN" sz="2800" baseline="-25000" dirty="0">
                <a:ea typeface="黑体"/>
                <a:cs typeface="黑体"/>
              </a:rPr>
              <a:t>N</a:t>
            </a:r>
            <a:r>
              <a:rPr lang="zh-CN" altLang="en-US" sz="2800" dirty="0">
                <a:ea typeface="黑体"/>
                <a:cs typeface="黑体"/>
              </a:rPr>
              <a:t>｝的</a:t>
            </a:r>
            <a:r>
              <a:rPr lang="zh-CN" altLang="en-US" sz="2800" dirty="0">
                <a:solidFill>
                  <a:srgbClr val="FFFF00"/>
                </a:solidFill>
                <a:ea typeface="黑体"/>
                <a:cs typeface="黑体"/>
              </a:rPr>
              <a:t>某种性质</a:t>
            </a:r>
            <a:r>
              <a:rPr lang="zh-CN" altLang="en-US" sz="2800" dirty="0">
                <a:ea typeface="黑体"/>
                <a:cs typeface="黑体"/>
              </a:rPr>
              <a:t>（</a:t>
            </a:r>
            <a:r>
              <a:rPr lang="en-US" altLang="zh-CN" sz="2800" dirty="0">
                <a:ea typeface="黑体"/>
                <a:cs typeface="黑体"/>
              </a:rPr>
              <a:t>P</a:t>
            </a:r>
            <a:r>
              <a:rPr lang="zh-CN" altLang="en-US" sz="2800" dirty="0">
                <a:ea typeface="黑体"/>
                <a:cs typeface="黑体"/>
              </a:rPr>
              <a:t>）有一种隐含的顺序（如支出预算数，个子高低，财富多少，考试分数高低等），如下所列</a:t>
            </a:r>
            <a:endParaRPr lang="en-US" altLang="zh-CN" sz="2800" dirty="0">
              <a:ea typeface="黑体"/>
              <a:cs typeface="黑体"/>
            </a:endParaRPr>
          </a:p>
          <a:p>
            <a:pPr marL="0" indent="0" algn="ctr">
              <a:lnSpc>
                <a:spcPct val="110000"/>
              </a:lnSpc>
              <a:buFont typeface="Arial" charset="0"/>
              <a:buNone/>
              <a:defRPr/>
            </a:pPr>
            <a:r>
              <a:rPr lang="en-US" altLang="zh-CN" dirty="0">
                <a:ea typeface="黑体"/>
                <a:cs typeface="黑体"/>
              </a:rPr>
              <a:t> P</a:t>
            </a:r>
            <a:r>
              <a:rPr lang="en-US" altLang="zh-CN" baseline="-25000" dirty="0">
                <a:ea typeface="黑体"/>
                <a:cs typeface="黑体"/>
              </a:rPr>
              <a:t>X1</a:t>
            </a:r>
            <a:r>
              <a:rPr lang="en-US" altLang="zh-CN" dirty="0">
                <a:ea typeface="黑体"/>
                <a:cs typeface="黑体"/>
              </a:rPr>
              <a:t> &gt; P</a:t>
            </a:r>
            <a:r>
              <a:rPr lang="en-US" altLang="zh-CN" baseline="-25000" dirty="0">
                <a:ea typeface="黑体"/>
                <a:cs typeface="黑体"/>
              </a:rPr>
              <a:t>X2  </a:t>
            </a:r>
            <a:r>
              <a:rPr lang="en-US" altLang="zh-CN" dirty="0">
                <a:ea typeface="黑体"/>
                <a:cs typeface="黑体"/>
              </a:rPr>
              <a:t>&gt; ……&gt; P </a:t>
            </a:r>
            <a:r>
              <a:rPr lang="en-US" altLang="zh-CN" baseline="-25000" dirty="0">
                <a:ea typeface="黑体"/>
                <a:cs typeface="黑体"/>
              </a:rPr>
              <a:t>XN</a:t>
            </a:r>
          </a:p>
          <a:p>
            <a:pPr>
              <a:lnSpc>
                <a:spcPct val="110000"/>
              </a:lnSpc>
              <a:defRPr/>
            </a:pPr>
            <a:r>
              <a:rPr lang="zh-CN" altLang="en-US" sz="2800" dirty="0">
                <a:ea typeface="黑体"/>
                <a:cs typeface="黑体"/>
              </a:rPr>
              <a:t>所谓表决者的态度应该满足单峰偏好指的是</a:t>
            </a:r>
            <a:endParaRPr lang="en-US" altLang="zh-CN" sz="2800" dirty="0">
              <a:ea typeface="黑体"/>
              <a:cs typeface="黑体"/>
            </a:endParaRPr>
          </a:p>
          <a:p>
            <a:pPr lvl="1">
              <a:lnSpc>
                <a:spcPct val="110000"/>
              </a:lnSpc>
              <a:defRPr/>
            </a:pPr>
            <a:r>
              <a:rPr lang="zh-CN" altLang="en-US" dirty="0">
                <a:ea typeface="黑体"/>
                <a:cs typeface="黑体"/>
              </a:rPr>
              <a:t>若</a:t>
            </a:r>
            <a:r>
              <a:rPr lang="en-US" altLang="zh-CN" dirty="0">
                <a:ea typeface="黑体"/>
                <a:cs typeface="黑体"/>
              </a:rPr>
              <a:t>X</a:t>
            </a:r>
            <a:r>
              <a:rPr lang="en-US" altLang="zh-CN" baseline="-25000" dirty="0">
                <a:ea typeface="黑体"/>
                <a:cs typeface="黑体"/>
              </a:rPr>
              <a:t>i</a:t>
            </a:r>
            <a:r>
              <a:rPr lang="zh-CN" altLang="en-US" dirty="0">
                <a:ea typeface="黑体"/>
                <a:cs typeface="黑体"/>
              </a:rPr>
              <a:t>被他排在了第一位，则对于</a:t>
            </a:r>
            <a:r>
              <a:rPr lang="en-US" altLang="zh-CN" dirty="0">
                <a:ea typeface="黑体"/>
                <a:cs typeface="黑体"/>
              </a:rPr>
              <a:t>k&lt;j&lt;</a:t>
            </a:r>
            <a:r>
              <a:rPr lang="en-US" altLang="zh-CN" dirty="0" err="1">
                <a:ea typeface="黑体"/>
                <a:cs typeface="黑体"/>
              </a:rPr>
              <a:t>i</a:t>
            </a:r>
            <a:r>
              <a:rPr lang="zh-CN" altLang="en-US" dirty="0">
                <a:ea typeface="黑体"/>
                <a:cs typeface="黑体"/>
              </a:rPr>
              <a:t>，</a:t>
            </a:r>
            <a:r>
              <a:rPr lang="en-US" altLang="zh-CN" dirty="0" err="1">
                <a:ea typeface="黑体"/>
                <a:cs typeface="黑体"/>
              </a:rPr>
              <a:t>X</a:t>
            </a:r>
            <a:r>
              <a:rPr lang="en-US" altLang="zh-CN" baseline="-25000" dirty="0" err="1">
                <a:ea typeface="黑体"/>
                <a:cs typeface="黑体"/>
              </a:rPr>
              <a:t>j</a:t>
            </a:r>
            <a:r>
              <a:rPr lang="zh-CN" altLang="en-US" dirty="0">
                <a:ea typeface="黑体"/>
                <a:cs typeface="黑体"/>
              </a:rPr>
              <a:t>要排在</a:t>
            </a:r>
            <a:r>
              <a:rPr lang="en-US" altLang="zh-CN" dirty="0" err="1">
                <a:ea typeface="黑体"/>
                <a:cs typeface="黑体"/>
              </a:rPr>
              <a:t>X</a:t>
            </a:r>
            <a:r>
              <a:rPr lang="en-US" altLang="zh-CN" baseline="-25000" dirty="0" err="1">
                <a:ea typeface="黑体"/>
                <a:cs typeface="黑体"/>
              </a:rPr>
              <a:t>k</a:t>
            </a:r>
            <a:r>
              <a:rPr lang="zh-CN" altLang="en-US" dirty="0">
                <a:ea typeface="黑体"/>
                <a:cs typeface="黑体"/>
              </a:rPr>
              <a:t>的前面；且对于</a:t>
            </a:r>
            <a:r>
              <a:rPr lang="en-US" altLang="zh-CN" dirty="0" err="1">
                <a:ea typeface="黑体"/>
                <a:cs typeface="黑体"/>
              </a:rPr>
              <a:t>i</a:t>
            </a:r>
            <a:r>
              <a:rPr lang="en-US" altLang="zh-CN" dirty="0">
                <a:ea typeface="黑体"/>
                <a:cs typeface="黑体"/>
              </a:rPr>
              <a:t>&lt;j&lt;k</a:t>
            </a:r>
            <a:r>
              <a:rPr lang="zh-CN" altLang="en-US" dirty="0">
                <a:ea typeface="黑体"/>
                <a:cs typeface="黑体"/>
              </a:rPr>
              <a:t>，</a:t>
            </a:r>
            <a:r>
              <a:rPr lang="en-US" altLang="zh-CN" dirty="0" err="1">
                <a:ea typeface="黑体"/>
                <a:cs typeface="黑体"/>
              </a:rPr>
              <a:t>X</a:t>
            </a:r>
            <a:r>
              <a:rPr lang="en-US" altLang="zh-CN" baseline="-25000" dirty="0" err="1">
                <a:ea typeface="黑体"/>
                <a:cs typeface="黑体"/>
              </a:rPr>
              <a:t>j</a:t>
            </a:r>
            <a:r>
              <a:rPr lang="zh-CN" altLang="en-US" dirty="0">
                <a:ea typeface="黑体"/>
                <a:cs typeface="黑体"/>
              </a:rPr>
              <a:t>要排在</a:t>
            </a:r>
            <a:r>
              <a:rPr lang="en-US" altLang="zh-CN" dirty="0" err="1">
                <a:ea typeface="黑体"/>
                <a:cs typeface="黑体"/>
              </a:rPr>
              <a:t>X</a:t>
            </a:r>
            <a:r>
              <a:rPr lang="en-US" altLang="zh-CN" baseline="-25000" dirty="0" err="1">
                <a:ea typeface="黑体"/>
                <a:cs typeface="黑体"/>
              </a:rPr>
              <a:t>k</a:t>
            </a:r>
            <a:r>
              <a:rPr lang="zh-CN" altLang="en-US" dirty="0">
                <a:ea typeface="黑体"/>
                <a:cs typeface="黑体"/>
              </a:rPr>
              <a:t>的前面</a:t>
            </a:r>
            <a:endParaRPr lang="en-US" altLang="zh-CN" dirty="0">
              <a:ea typeface="黑体"/>
              <a:cs typeface="黑体"/>
            </a:endParaRPr>
          </a:p>
          <a:p>
            <a:pPr lvl="1">
              <a:lnSpc>
                <a:spcPct val="110000"/>
              </a:lnSpc>
              <a:defRPr/>
            </a:pPr>
            <a:r>
              <a:rPr lang="zh-CN" altLang="en-US" dirty="0">
                <a:ea typeface="黑体"/>
                <a:cs typeface="黑体"/>
              </a:rPr>
              <a:t>即选择了一个“最爱”后，对其他选项的偏爱程度应参照所关注的性质在两边随与这个最爱的距离下降</a:t>
            </a:r>
            <a:endParaRPr lang="en-US" altLang="zh-CN" dirty="0">
              <a:ea typeface="黑体"/>
              <a:cs typeface="黑体"/>
            </a:endParaRPr>
          </a:p>
          <a:p>
            <a:pPr lvl="2">
              <a:lnSpc>
                <a:spcPct val="110000"/>
              </a:lnSpc>
              <a:defRPr/>
            </a:pPr>
            <a:r>
              <a:rPr lang="zh-CN" altLang="zh-CN" dirty="0">
                <a:ea typeface="黑体"/>
                <a:cs typeface="黑体"/>
              </a:rPr>
              <a:t>（</a:t>
            </a:r>
            <a:r>
              <a:rPr lang="zh-CN" altLang="en-US" dirty="0">
                <a:ea typeface="黑体"/>
                <a:cs typeface="黑体"/>
              </a:rPr>
              <a:t>左右两边相互之间没有要求）</a:t>
            </a:r>
            <a:endParaRPr lang="en-US" altLang="zh-CN" dirty="0">
              <a:ea typeface="黑体"/>
              <a:cs typeface="黑体"/>
            </a:endParaRPr>
          </a:p>
          <a:p>
            <a:pPr marL="0" indent="0">
              <a:buFont typeface="Arial" charset="0"/>
              <a:buNone/>
              <a:defRPr/>
            </a:pPr>
            <a:endParaRPr lang="en-US" altLang="zh-CN" dirty="0">
              <a:ea typeface="黑体"/>
              <a:cs typeface="黑体"/>
            </a:endParaRPr>
          </a:p>
        </p:txBody>
      </p:sp>
    </p:spTree>
    <p:extLst>
      <p:ext uri="{BB962C8B-B14F-4D97-AF65-F5344CB8AC3E}">
        <p14:creationId xmlns:p14="http://schemas.microsoft.com/office/powerpoint/2010/main" val="2738747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lstStyle/>
          <a:p>
            <a:r>
              <a:rPr lang="zh-CN" altLang="en-US">
                <a:latin typeface="黑体" charset="0"/>
                <a:ea typeface="黑体" charset="0"/>
                <a:cs typeface="黑体" charset="0"/>
              </a:rPr>
              <a:t>合理的表决制度</a:t>
            </a:r>
          </a:p>
        </p:txBody>
      </p:sp>
      <p:sp>
        <p:nvSpPr>
          <p:cNvPr id="17410" name="内容占位符 2"/>
          <p:cNvSpPr>
            <a:spLocks noGrp="1"/>
          </p:cNvSpPr>
          <p:nvPr>
            <p:ph idx="1"/>
          </p:nvPr>
        </p:nvSpPr>
        <p:spPr>
          <a:xfrm>
            <a:off x="755650" y="1700213"/>
            <a:ext cx="7632700" cy="2449512"/>
          </a:xfrm>
        </p:spPr>
        <p:txBody>
          <a:bodyPr/>
          <a:lstStyle/>
          <a:p>
            <a:r>
              <a:rPr lang="zh-CN" altLang="en-US">
                <a:latin typeface="黑体" charset="0"/>
                <a:ea typeface="黑体" charset="0"/>
                <a:cs typeface="黑体" charset="0"/>
              </a:rPr>
              <a:t>结果要体现集体的偏好，或者反映真实情况</a:t>
            </a:r>
            <a:endParaRPr lang="en-US" altLang="zh-CN">
              <a:latin typeface="黑体" charset="0"/>
              <a:ea typeface="黑体" charset="0"/>
              <a:cs typeface="黑体" charset="0"/>
            </a:endParaRPr>
          </a:p>
          <a:p>
            <a:r>
              <a:rPr lang="zh-CN" altLang="en-US">
                <a:latin typeface="黑体" charset="0"/>
                <a:ea typeface="黑体" charset="0"/>
                <a:cs typeface="黑体" charset="0"/>
              </a:rPr>
              <a:t>不容易被个别人的投票“操纵”</a:t>
            </a:r>
            <a:endParaRPr lang="en-US" altLang="zh-CN">
              <a:latin typeface="黑体" charset="0"/>
              <a:ea typeface="黑体" charset="0"/>
              <a:cs typeface="黑体" charset="0"/>
            </a:endParaRPr>
          </a:p>
          <a:p>
            <a:r>
              <a:rPr lang="en-US" altLang="zh-CN">
                <a:latin typeface="黑体" charset="0"/>
                <a:ea typeface="黑体" charset="0"/>
                <a:cs typeface="黑体" charset="0"/>
              </a:rPr>
              <a:t>…</a:t>
            </a:r>
          </a:p>
        </p:txBody>
      </p:sp>
      <p:sp>
        <p:nvSpPr>
          <p:cNvPr id="2" name="文本框 1"/>
          <p:cNvSpPr txBox="1"/>
          <p:nvPr/>
        </p:nvSpPr>
        <p:spPr>
          <a:xfrm>
            <a:off x="755650" y="4365625"/>
            <a:ext cx="7632700" cy="1570038"/>
          </a:xfrm>
          <a:prstGeom prst="rect">
            <a:avLst/>
          </a:prstGeom>
          <a:solidFill>
            <a:schemeClr val="accent6">
              <a:lumMod val="50000"/>
            </a:schemeClr>
          </a:solidFill>
        </p:spPr>
        <p:txBody>
          <a:bodyPr>
            <a:spAutoFit/>
          </a:bodyPr>
          <a:lstStyle/>
          <a:p>
            <a:pPr>
              <a:defRPr/>
            </a:pPr>
            <a:r>
              <a:rPr kumimoji="1" lang="zh-CN" altLang="en-US" sz="3200" dirty="0">
                <a:solidFill>
                  <a:srgbClr val="FFFFFF"/>
                </a:solidFill>
                <a:latin typeface="黑体"/>
                <a:ea typeface="黑体"/>
                <a:cs typeface="黑体"/>
              </a:rPr>
              <a:t>信念的背后是信息，即参与人所掌握的关于表决对象的信息（因人而异），因此表决结果也可以看成是信息聚合的结果</a:t>
            </a:r>
          </a:p>
        </p:txBody>
      </p:sp>
    </p:spTree>
    <p:extLst>
      <p:ext uri="{BB962C8B-B14F-4D97-AF65-F5344CB8AC3E}">
        <p14:creationId xmlns:p14="http://schemas.microsoft.com/office/powerpoint/2010/main" val="85683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a:solidFill>
                  <a:srgbClr val="FFFFFF"/>
                </a:solidFill>
                <a:latin typeface="黑体" charset="0"/>
                <a:ea typeface="黑体" charset="0"/>
                <a:cs typeface="黑体" charset="0"/>
              </a:rPr>
              <a:t>小插问</a:t>
            </a:r>
            <a:r>
              <a:rPr lang="zh-CN" altLang="en-US">
                <a:latin typeface="黑体" charset="0"/>
                <a:ea typeface="黑体" charset="0"/>
                <a:cs typeface="黑体" charset="0"/>
              </a:rPr>
              <a:t>（单峰偏好例）</a:t>
            </a:r>
          </a:p>
        </p:txBody>
      </p:sp>
      <p:sp>
        <p:nvSpPr>
          <p:cNvPr id="45059" name="内容占位符 2"/>
          <p:cNvSpPr>
            <a:spLocks noGrp="1"/>
          </p:cNvSpPr>
          <p:nvPr>
            <p:ph idx="1"/>
          </p:nvPr>
        </p:nvSpPr>
        <p:spPr>
          <a:xfrm>
            <a:off x="468313" y="1484313"/>
            <a:ext cx="8229600" cy="2405062"/>
          </a:xfrm>
        </p:spPr>
        <p:txBody>
          <a:bodyPr/>
          <a:lstStyle/>
          <a:p>
            <a:r>
              <a:rPr lang="zh-CN" altLang="en-US">
                <a:latin typeface="黑体" charset="0"/>
                <a:ea typeface="黑体" charset="0"/>
                <a:cs typeface="黑体" charset="0"/>
              </a:rPr>
              <a:t>候选项集合</a:t>
            </a:r>
            <a:r>
              <a:rPr lang="zh-CN" altLang="en-US">
                <a:latin typeface="Calibri" charset="0"/>
                <a:ea typeface="宋体" charset="0"/>
              </a:rPr>
              <a:t>：｛</a:t>
            </a:r>
            <a:r>
              <a:rPr lang="en-US" altLang="zh-CN">
                <a:latin typeface="Calibri" charset="0"/>
                <a:ea typeface="宋体" charset="0"/>
              </a:rPr>
              <a:t>A, B, C, D, E</a:t>
            </a:r>
            <a:r>
              <a:rPr lang="zh-CN" altLang="en-US">
                <a:latin typeface="Calibri" charset="0"/>
                <a:ea typeface="宋体" charset="0"/>
              </a:rPr>
              <a:t>｝</a:t>
            </a:r>
            <a:endParaRPr lang="en-US" altLang="zh-CN">
              <a:latin typeface="Calibri" charset="0"/>
              <a:ea typeface="宋体" charset="0"/>
            </a:endParaRPr>
          </a:p>
          <a:p>
            <a:r>
              <a:rPr lang="zh-CN" altLang="en-US">
                <a:latin typeface="黑体" charset="0"/>
                <a:ea typeface="黑体" charset="0"/>
                <a:cs typeface="黑体" charset="0"/>
              </a:rPr>
              <a:t>所关注的性质</a:t>
            </a:r>
            <a:r>
              <a:rPr lang="zh-CN" altLang="en-US">
                <a:latin typeface="Calibri" charset="0"/>
                <a:ea typeface="宋体" charset="0"/>
              </a:rPr>
              <a:t>：</a:t>
            </a:r>
            <a:r>
              <a:rPr lang="en-US" altLang="zh-CN">
                <a:latin typeface="Calibri" charset="0"/>
                <a:ea typeface="宋体" charset="0"/>
              </a:rPr>
              <a:t>P</a:t>
            </a:r>
            <a:r>
              <a:rPr lang="en-US" altLang="zh-CN" baseline="-25000">
                <a:latin typeface="Calibri" charset="0"/>
                <a:ea typeface="宋体" charset="0"/>
              </a:rPr>
              <a:t>A</a:t>
            </a:r>
            <a:r>
              <a:rPr lang="en-US" altLang="zh-CN">
                <a:latin typeface="Calibri" charset="0"/>
                <a:ea typeface="宋体" charset="0"/>
              </a:rPr>
              <a:t>=5, P</a:t>
            </a:r>
            <a:r>
              <a:rPr lang="en-US" altLang="zh-CN" baseline="-25000">
                <a:latin typeface="Calibri" charset="0"/>
                <a:ea typeface="宋体" charset="0"/>
              </a:rPr>
              <a:t>B</a:t>
            </a:r>
            <a:r>
              <a:rPr lang="en-US" altLang="zh-CN">
                <a:latin typeface="Calibri" charset="0"/>
                <a:ea typeface="宋体" charset="0"/>
              </a:rPr>
              <a:t>=8, P</a:t>
            </a:r>
            <a:r>
              <a:rPr lang="en-US" altLang="zh-CN" baseline="-25000">
                <a:latin typeface="Calibri" charset="0"/>
                <a:ea typeface="宋体" charset="0"/>
              </a:rPr>
              <a:t>C</a:t>
            </a:r>
            <a:r>
              <a:rPr lang="en-US" altLang="zh-CN">
                <a:latin typeface="Calibri" charset="0"/>
                <a:ea typeface="宋体" charset="0"/>
              </a:rPr>
              <a:t>=4, P</a:t>
            </a:r>
            <a:r>
              <a:rPr lang="en-US" altLang="zh-CN" baseline="-25000">
                <a:latin typeface="Calibri" charset="0"/>
                <a:ea typeface="宋体" charset="0"/>
              </a:rPr>
              <a:t>D</a:t>
            </a:r>
            <a:r>
              <a:rPr lang="en-US" altLang="zh-CN">
                <a:latin typeface="Calibri" charset="0"/>
                <a:ea typeface="宋体" charset="0"/>
              </a:rPr>
              <a:t>=9, P</a:t>
            </a:r>
            <a:r>
              <a:rPr lang="en-US" altLang="zh-CN" baseline="-25000">
                <a:latin typeface="Calibri" charset="0"/>
                <a:ea typeface="宋体" charset="0"/>
              </a:rPr>
              <a:t>E</a:t>
            </a:r>
            <a:r>
              <a:rPr lang="en-US" altLang="zh-CN">
                <a:latin typeface="Calibri" charset="0"/>
                <a:ea typeface="宋体" charset="0"/>
              </a:rPr>
              <a:t>=6</a:t>
            </a:r>
          </a:p>
          <a:p>
            <a:r>
              <a:rPr lang="zh-CN" altLang="en-US">
                <a:latin typeface="黑体" charset="0"/>
                <a:ea typeface="黑体" charset="0"/>
                <a:cs typeface="黑体" charset="0"/>
              </a:rPr>
              <a:t>即：</a:t>
            </a:r>
            <a:r>
              <a:rPr lang="en-US" altLang="zh-CN">
                <a:latin typeface="Calibri" charset="0"/>
                <a:ea typeface="宋体" charset="0"/>
              </a:rPr>
              <a:t>P</a:t>
            </a:r>
            <a:r>
              <a:rPr lang="en-US" altLang="zh-CN" baseline="-25000">
                <a:latin typeface="Calibri" charset="0"/>
                <a:ea typeface="宋体" charset="0"/>
              </a:rPr>
              <a:t>D</a:t>
            </a:r>
            <a:r>
              <a:rPr lang="en-US" altLang="zh-CN">
                <a:latin typeface="Calibri" charset="0"/>
                <a:ea typeface="宋体" charset="0"/>
              </a:rPr>
              <a:t>&gt;P</a:t>
            </a:r>
            <a:r>
              <a:rPr lang="en-US" altLang="zh-CN" baseline="-25000">
                <a:latin typeface="Calibri" charset="0"/>
                <a:ea typeface="宋体" charset="0"/>
              </a:rPr>
              <a:t>B</a:t>
            </a:r>
            <a:r>
              <a:rPr lang="en-US" altLang="zh-CN">
                <a:latin typeface="Calibri" charset="0"/>
                <a:ea typeface="宋体" charset="0"/>
              </a:rPr>
              <a:t>&gt;P</a:t>
            </a:r>
            <a:r>
              <a:rPr lang="en-US" altLang="zh-CN" baseline="-25000">
                <a:latin typeface="Calibri" charset="0"/>
                <a:ea typeface="宋体" charset="0"/>
              </a:rPr>
              <a:t>E</a:t>
            </a:r>
            <a:r>
              <a:rPr lang="en-US" altLang="zh-CN">
                <a:latin typeface="Calibri" charset="0"/>
                <a:ea typeface="宋体" charset="0"/>
              </a:rPr>
              <a:t>&gt;P</a:t>
            </a:r>
            <a:r>
              <a:rPr lang="en-US" altLang="zh-CN" baseline="-25000">
                <a:latin typeface="Calibri" charset="0"/>
                <a:ea typeface="宋体" charset="0"/>
              </a:rPr>
              <a:t>A</a:t>
            </a:r>
            <a:r>
              <a:rPr lang="en-US" altLang="zh-CN">
                <a:latin typeface="Calibri" charset="0"/>
                <a:ea typeface="宋体" charset="0"/>
              </a:rPr>
              <a:t>&gt;P</a:t>
            </a:r>
            <a:r>
              <a:rPr lang="en-US" altLang="zh-CN" baseline="-25000">
                <a:latin typeface="Calibri" charset="0"/>
                <a:ea typeface="宋体" charset="0"/>
              </a:rPr>
              <a:t>C</a:t>
            </a:r>
            <a:endParaRPr lang="en-US" altLang="zh-CN">
              <a:latin typeface="Calibri" charset="0"/>
              <a:ea typeface="宋体" charset="0"/>
            </a:endParaRPr>
          </a:p>
          <a:p>
            <a:r>
              <a:rPr lang="zh-CN" altLang="en-US">
                <a:latin typeface="黑体" charset="0"/>
                <a:ea typeface="黑体" charset="0"/>
                <a:cs typeface="黑体" charset="0"/>
              </a:rPr>
              <a:t>下面哪些候选项排序满足单峰偏好要求？</a:t>
            </a:r>
            <a:endParaRPr lang="en-US" altLang="zh-CN">
              <a:latin typeface="黑体" charset="0"/>
              <a:ea typeface="黑体" charset="0"/>
              <a:cs typeface="黑体" charset="0"/>
            </a:endParaRPr>
          </a:p>
        </p:txBody>
      </p:sp>
      <p:graphicFrame>
        <p:nvGraphicFramePr>
          <p:cNvPr id="4" name="表格 3"/>
          <p:cNvGraphicFramePr>
            <a:graphicFrameLocks noGrp="1"/>
          </p:cNvGraphicFramePr>
          <p:nvPr/>
        </p:nvGraphicFramePr>
        <p:xfrm>
          <a:off x="1042988" y="4005263"/>
          <a:ext cx="5080000" cy="2443165"/>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370669">
                <a:tc>
                  <a:txBody>
                    <a:bodyPr/>
                    <a:lstStyle/>
                    <a:p>
                      <a:pPr algn="ctr"/>
                      <a:r>
                        <a:rPr lang="zh-CN" altLang="en-US" sz="1800" dirty="0">
                          <a:latin typeface="黑体"/>
                          <a:ea typeface="黑体"/>
                          <a:cs typeface="黑体"/>
                        </a:rPr>
                        <a:t>最爱</a:t>
                      </a:r>
                    </a:p>
                  </a:txBody>
                  <a:tcPr marT="45702" marB="45702"/>
                </a:tc>
                <a:tc>
                  <a:txBody>
                    <a:bodyPr/>
                    <a:lstStyle/>
                    <a:p>
                      <a:pPr algn="ctr"/>
                      <a:r>
                        <a:rPr lang="zh-CN" altLang="en-US" sz="1800" dirty="0">
                          <a:latin typeface="黑体"/>
                          <a:ea typeface="黑体"/>
                          <a:cs typeface="黑体"/>
                        </a:rPr>
                        <a:t>第二</a:t>
                      </a:r>
                    </a:p>
                  </a:txBody>
                  <a:tcPr marT="45702" marB="45702"/>
                </a:tc>
                <a:tc>
                  <a:txBody>
                    <a:bodyPr/>
                    <a:lstStyle/>
                    <a:p>
                      <a:pPr algn="ctr"/>
                      <a:r>
                        <a:rPr lang="zh-CN" altLang="en-US" sz="1800" dirty="0">
                          <a:latin typeface="黑体"/>
                          <a:ea typeface="黑体"/>
                          <a:cs typeface="黑体"/>
                        </a:rPr>
                        <a:t>第三</a:t>
                      </a:r>
                    </a:p>
                  </a:txBody>
                  <a:tcPr marT="45702" marB="45702"/>
                </a:tc>
                <a:tc>
                  <a:txBody>
                    <a:bodyPr/>
                    <a:lstStyle/>
                    <a:p>
                      <a:pPr algn="ctr"/>
                      <a:r>
                        <a:rPr lang="zh-CN" altLang="en-US" sz="1800" dirty="0">
                          <a:latin typeface="黑体"/>
                          <a:ea typeface="黑体"/>
                          <a:cs typeface="黑体"/>
                        </a:rPr>
                        <a:t>第四</a:t>
                      </a:r>
                    </a:p>
                  </a:txBody>
                  <a:tcPr marT="45702" marB="45702"/>
                </a:tc>
                <a:tc>
                  <a:txBody>
                    <a:bodyPr/>
                    <a:lstStyle/>
                    <a:p>
                      <a:pPr algn="ctr"/>
                      <a:r>
                        <a:rPr lang="zh-CN" altLang="en-US" sz="1800" dirty="0">
                          <a:latin typeface="黑体"/>
                          <a:ea typeface="黑体"/>
                          <a:cs typeface="黑体"/>
                        </a:rPr>
                        <a:t>第五</a:t>
                      </a:r>
                    </a:p>
                  </a:txBody>
                  <a:tcPr marT="45702" marB="45702"/>
                </a:tc>
                <a:extLst>
                  <a:ext uri="{0D108BD9-81ED-4DB2-BD59-A6C34878D82A}">
                    <a16:rowId xmlns:a16="http://schemas.microsoft.com/office/drawing/2014/main" val="10000"/>
                  </a:ext>
                </a:extLst>
              </a:tr>
              <a:tr h="518123">
                <a:tc>
                  <a:txBody>
                    <a:bodyPr/>
                    <a:lstStyle/>
                    <a:p>
                      <a:pPr algn="ctr"/>
                      <a:r>
                        <a:rPr lang="en-US" altLang="zh-CN" sz="2800" dirty="0"/>
                        <a:t>A</a:t>
                      </a:r>
                      <a:endParaRPr lang="zh-CN" altLang="en-US" sz="2800" dirty="0"/>
                    </a:p>
                  </a:txBody>
                  <a:tcPr marT="45702" marB="45702"/>
                </a:tc>
                <a:tc>
                  <a:txBody>
                    <a:bodyPr/>
                    <a:lstStyle/>
                    <a:p>
                      <a:pPr algn="ctr"/>
                      <a:r>
                        <a:rPr lang="en-US" altLang="zh-CN" sz="2800" dirty="0"/>
                        <a:t>B</a:t>
                      </a:r>
                      <a:endParaRPr lang="zh-CN" altLang="en-US" sz="2800" dirty="0"/>
                    </a:p>
                  </a:txBody>
                  <a:tcPr marT="45702" marB="45702"/>
                </a:tc>
                <a:tc>
                  <a:txBody>
                    <a:bodyPr/>
                    <a:lstStyle/>
                    <a:p>
                      <a:pPr algn="ctr"/>
                      <a:r>
                        <a:rPr lang="en-US" altLang="zh-CN" sz="2800" dirty="0"/>
                        <a:t>C</a:t>
                      </a:r>
                      <a:endParaRPr lang="zh-CN" altLang="en-US" sz="2800" dirty="0"/>
                    </a:p>
                  </a:txBody>
                  <a:tcPr marT="45702" marB="45702"/>
                </a:tc>
                <a:tc>
                  <a:txBody>
                    <a:bodyPr/>
                    <a:lstStyle/>
                    <a:p>
                      <a:pPr algn="ctr"/>
                      <a:r>
                        <a:rPr lang="en-US" altLang="zh-CN" sz="2800" dirty="0"/>
                        <a:t>D</a:t>
                      </a:r>
                      <a:endParaRPr lang="zh-CN" altLang="en-US" sz="2800" dirty="0"/>
                    </a:p>
                  </a:txBody>
                  <a:tcPr marT="45702" marB="45702"/>
                </a:tc>
                <a:tc>
                  <a:txBody>
                    <a:bodyPr/>
                    <a:lstStyle/>
                    <a:p>
                      <a:pPr algn="ctr"/>
                      <a:r>
                        <a:rPr lang="en-US" altLang="zh-CN" sz="2800" dirty="0"/>
                        <a:t>E</a:t>
                      </a:r>
                      <a:endParaRPr lang="zh-CN" altLang="en-US" sz="2800" dirty="0"/>
                    </a:p>
                  </a:txBody>
                  <a:tcPr marT="45702" marB="45702"/>
                </a:tc>
                <a:extLst>
                  <a:ext uri="{0D108BD9-81ED-4DB2-BD59-A6C34878D82A}">
                    <a16:rowId xmlns:a16="http://schemas.microsoft.com/office/drawing/2014/main" val="10001"/>
                  </a:ext>
                </a:extLst>
              </a:tr>
              <a:tr h="518123">
                <a:tc>
                  <a:txBody>
                    <a:bodyPr/>
                    <a:lstStyle/>
                    <a:p>
                      <a:pPr algn="ctr"/>
                      <a:r>
                        <a:rPr lang="en-US" altLang="zh-CN" sz="2800" dirty="0"/>
                        <a:t>B</a:t>
                      </a:r>
                      <a:endParaRPr lang="zh-CN" altLang="en-US" sz="2800" dirty="0"/>
                    </a:p>
                  </a:txBody>
                  <a:tcPr marT="45702" marB="45702"/>
                </a:tc>
                <a:tc>
                  <a:txBody>
                    <a:bodyPr/>
                    <a:lstStyle/>
                    <a:p>
                      <a:pPr algn="ctr"/>
                      <a:r>
                        <a:rPr lang="en-US" altLang="zh-CN" sz="2800" dirty="0"/>
                        <a:t>E</a:t>
                      </a:r>
                      <a:endParaRPr lang="zh-CN" altLang="en-US" sz="2800" dirty="0"/>
                    </a:p>
                  </a:txBody>
                  <a:tcPr marT="45702" marB="45702"/>
                </a:tc>
                <a:tc>
                  <a:txBody>
                    <a:bodyPr/>
                    <a:lstStyle/>
                    <a:p>
                      <a:pPr algn="ctr"/>
                      <a:r>
                        <a:rPr lang="en-US" altLang="zh-CN" sz="2800" dirty="0"/>
                        <a:t>A</a:t>
                      </a:r>
                      <a:endParaRPr lang="zh-CN" altLang="en-US" sz="2800" dirty="0"/>
                    </a:p>
                  </a:txBody>
                  <a:tcPr marT="45702" marB="45702"/>
                </a:tc>
                <a:tc>
                  <a:txBody>
                    <a:bodyPr/>
                    <a:lstStyle/>
                    <a:p>
                      <a:pPr algn="ctr"/>
                      <a:r>
                        <a:rPr lang="en-US" altLang="zh-CN" sz="2800" dirty="0"/>
                        <a:t>C</a:t>
                      </a:r>
                      <a:endParaRPr lang="zh-CN" altLang="en-US" sz="2800" dirty="0"/>
                    </a:p>
                  </a:txBody>
                  <a:tcPr marT="45702" marB="45702"/>
                </a:tc>
                <a:tc>
                  <a:txBody>
                    <a:bodyPr/>
                    <a:lstStyle/>
                    <a:p>
                      <a:pPr algn="ctr"/>
                      <a:r>
                        <a:rPr lang="en-US" altLang="zh-CN" sz="2800" dirty="0"/>
                        <a:t>D</a:t>
                      </a:r>
                      <a:endParaRPr lang="zh-CN" altLang="en-US" sz="2800" dirty="0"/>
                    </a:p>
                  </a:txBody>
                  <a:tcPr marT="45702" marB="45702"/>
                </a:tc>
                <a:extLst>
                  <a:ext uri="{0D108BD9-81ED-4DB2-BD59-A6C34878D82A}">
                    <a16:rowId xmlns:a16="http://schemas.microsoft.com/office/drawing/2014/main" val="10002"/>
                  </a:ext>
                </a:extLst>
              </a:tr>
              <a:tr h="518123">
                <a:tc>
                  <a:txBody>
                    <a:bodyPr/>
                    <a:lstStyle/>
                    <a:p>
                      <a:pPr algn="ctr"/>
                      <a:r>
                        <a:rPr lang="en-US" altLang="zh-CN" sz="2800" dirty="0"/>
                        <a:t>E</a:t>
                      </a:r>
                      <a:endParaRPr lang="zh-CN" altLang="en-US" sz="2800" dirty="0"/>
                    </a:p>
                  </a:txBody>
                  <a:tcPr marT="45702" marB="45702"/>
                </a:tc>
                <a:tc>
                  <a:txBody>
                    <a:bodyPr/>
                    <a:lstStyle/>
                    <a:p>
                      <a:pPr algn="ctr"/>
                      <a:r>
                        <a:rPr lang="en-US" altLang="zh-CN" sz="2800" dirty="0"/>
                        <a:t>B</a:t>
                      </a:r>
                      <a:endParaRPr lang="zh-CN" altLang="en-US" sz="2800" dirty="0"/>
                    </a:p>
                  </a:txBody>
                  <a:tcPr marT="45702" marB="45702"/>
                </a:tc>
                <a:tc>
                  <a:txBody>
                    <a:bodyPr/>
                    <a:lstStyle/>
                    <a:p>
                      <a:pPr algn="ctr"/>
                      <a:r>
                        <a:rPr lang="en-US" altLang="zh-CN" sz="2800" dirty="0"/>
                        <a:t>A</a:t>
                      </a:r>
                      <a:endParaRPr lang="zh-CN" altLang="en-US" sz="2800" dirty="0"/>
                    </a:p>
                  </a:txBody>
                  <a:tcPr marT="45702" marB="45702"/>
                </a:tc>
                <a:tc>
                  <a:txBody>
                    <a:bodyPr/>
                    <a:lstStyle/>
                    <a:p>
                      <a:pPr algn="ctr"/>
                      <a:r>
                        <a:rPr lang="en-US" altLang="zh-CN" sz="2800" dirty="0"/>
                        <a:t>D</a:t>
                      </a:r>
                      <a:endParaRPr lang="zh-CN" altLang="en-US" sz="2800" dirty="0"/>
                    </a:p>
                  </a:txBody>
                  <a:tcPr marT="45702" marB="45702"/>
                </a:tc>
                <a:tc>
                  <a:txBody>
                    <a:bodyPr/>
                    <a:lstStyle/>
                    <a:p>
                      <a:pPr algn="ctr"/>
                      <a:r>
                        <a:rPr lang="en-US" altLang="zh-CN" sz="2800" dirty="0"/>
                        <a:t>C</a:t>
                      </a:r>
                      <a:endParaRPr lang="zh-CN" altLang="en-US" sz="2800" dirty="0"/>
                    </a:p>
                  </a:txBody>
                  <a:tcPr marT="45702" marB="45702"/>
                </a:tc>
                <a:extLst>
                  <a:ext uri="{0D108BD9-81ED-4DB2-BD59-A6C34878D82A}">
                    <a16:rowId xmlns:a16="http://schemas.microsoft.com/office/drawing/2014/main" val="10003"/>
                  </a:ext>
                </a:extLst>
              </a:tr>
              <a:tr h="518123">
                <a:tc>
                  <a:txBody>
                    <a:bodyPr/>
                    <a:lstStyle/>
                    <a:p>
                      <a:pPr algn="ctr"/>
                      <a:r>
                        <a:rPr lang="en-US" altLang="zh-CN" sz="2800" dirty="0"/>
                        <a:t>C</a:t>
                      </a:r>
                      <a:endParaRPr lang="zh-CN" altLang="en-US" sz="2800" dirty="0"/>
                    </a:p>
                  </a:txBody>
                  <a:tcPr marT="45702" marB="45702"/>
                </a:tc>
                <a:tc>
                  <a:txBody>
                    <a:bodyPr/>
                    <a:lstStyle/>
                    <a:p>
                      <a:pPr algn="ctr"/>
                      <a:r>
                        <a:rPr lang="en-US" altLang="zh-CN" sz="2800" dirty="0"/>
                        <a:t>A</a:t>
                      </a:r>
                      <a:endParaRPr lang="zh-CN" altLang="en-US" sz="2800" dirty="0"/>
                    </a:p>
                  </a:txBody>
                  <a:tcPr marT="45702" marB="45702"/>
                </a:tc>
                <a:tc>
                  <a:txBody>
                    <a:bodyPr/>
                    <a:lstStyle/>
                    <a:p>
                      <a:pPr algn="ctr"/>
                      <a:r>
                        <a:rPr lang="en-US" altLang="zh-CN" sz="2800" dirty="0"/>
                        <a:t>E</a:t>
                      </a:r>
                      <a:endParaRPr lang="zh-CN" altLang="en-US" sz="2800" dirty="0"/>
                    </a:p>
                  </a:txBody>
                  <a:tcPr marT="45702" marB="45702"/>
                </a:tc>
                <a:tc>
                  <a:txBody>
                    <a:bodyPr/>
                    <a:lstStyle/>
                    <a:p>
                      <a:pPr algn="ctr"/>
                      <a:r>
                        <a:rPr lang="en-US" altLang="zh-CN" sz="2800" dirty="0"/>
                        <a:t>B</a:t>
                      </a:r>
                      <a:endParaRPr lang="zh-CN" altLang="en-US" sz="2800" dirty="0"/>
                    </a:p>
                  </a:txBody>
                  <a:tcPr marT="45702" marB="45702"/>
                </a:tc>
                <a:tc>
                  <a:txBody>
                    <a:bodyPr/>
                    <a:lstStyle/>
                    <a:p>
                      <a:pPr algn="ctr"/>
                      <a:r>
                        <a:rPr lang="en-US" altLang="zh-CN" sz="2800" dirty="0"/>
                        <a:t>D</a:t>
                      </a:r>
                      <a:endParaRPr lang="zh-CN" altLang="en-US" sz="2800" dirty="0"/>
                    </a:p>
                  </a:txBody>
                  <a:tcPr marT="45702" marB="45702"/>
                </a:tc>
                <a:extLst>
                  <a:ext uri="{0D108BD9-81ED-4DB2-BD59-A6C34878D82A}">
                    <a16:rowId xmlns:a16="http://schemas.microsoft.com/office/drawing/2014/main" val="10004"/>
                  </a:ext>
                </a:extLst>
              </a:tr>
            </a:tbl>
          </a:graphicData>
        </a:graphic>
      </p:graphicFrame>
      <p:sp>
        <p:nvSpPr>
          <p:cNvPr id="6" name="文本框 5"/>
          <p:cNvSpPr txBox="1">
            <a:spLocks noChangeArrowheads="1"/>
          </p:cNvSpPr>
          <p:nvPr/>
        </p:nvSpPr>
        <p:spPr bwMode="auto">
          <a:xfrm>
            <a:off x="6516688" y="4292600"/>
            <a:ext cx="576262" cy="2135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40000"/>
              </a:lnSpc>
            </a:pPr>
            <a:r>
              <a:rPr lang="en-US" altLang="zh-CN">
                <a:solidFill>
                  <a:schemeClr val="bg1"/>
                </a:solidFill>
                <a:latin typeface="Zapf Dingbats" charset="0"/>
                <a:cs typeface="Zapf Dingbats" charset="0"/>
                <a:sym typeface="Zapf Dingbats" charset="0"/>
              </a:rPr>
              <a:t>✗✔✔✔</a:t>
            </a:r>
            <a:endParaRPr lang="en-US" altLang="zh-CN">
              <a:solidFill>
                <a:schemeClr val="bg1"/>
              </a:solidFill>
            </a:endParaRPr>
          </a:p>
        </p:txBody>
      </p:sp>
    </p:spTree>
    <p:extLst>
      <p:ext uri="{BB962C8B-B14F-4D97-AF65-F5344CB8AC3E}">
        <p14:creationId xmlns:p14="http://schemas.microsoft.com/office/powerpoint/2010/main" val="2999170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2413"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082" name="标题 1"/>
          <p:cNvSpPr>
            <a:spLocks noGrp="1"/>
          </p:cNvSpPr>
          <p:nvPr>
            <p:ph type="title"/>
          </p:nvPr>
        </p:nvSpPr>
        <p:spPr>
          <a:xfrm>
            <a:off x="6040438" y="3644900"/>
            <a:ext cx="3095625" cy="704850"/>
          </a:xfrm>
        </p:spPr>
        <p:txBody>
          <a:bodyPr/>
          <a:lstStyle/>
          <a:p>
            <a:r>
              <a:rPr lang="zh-CN" altLang="en-US">
                <a:solidFill>
                  <a:schemeClr val="tx1"/>
                </a:solidFill>
                <a:latin typeface="黑体" charset="0"/>
                <a:ea typeface="黑体" charset="0"/>
                <a:cs typeface="黑体" charset="0"/>
              </a:rPr>
              <a:t>单峰偏好</a:t>
            </a:r>
          </a:p>
        </p:txBody>
      </p:sp>
      <p:sp>
        <p:nvSpPr>
          <p:cNvPr id="2" name="文本框 1"/>
          <p:cNvSpPr txBox="1">
            <a:spLocks noChangeArrowheads="1"/>
          </p:cNvSpPr>
          <p:nvPr/>
        </p:nvSpPr>
        <p:spPr bwMode="auto">
          <a:xfrm>
            <a:off x="12700" y="4508500"/>
            <a:ext cx="9131300" cy="1570038"/>
          </a:xfrm>
          <a:prstGeom prst="rect">
            <a:avLst/>
          </a:prstGeom>
          <a:solidFill>
            <a:srgbClr val="FDEAD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latin typeface="黑体" charset="0"/>
                <a:ea typeface="黑体" charset="0"/>
                <a:cs typeface="黑体" charset="0"/>
              </a:rPr>
              <a:t>定理：若所有选举人的排序都满足“单峰偏好”，则按照少数服从多数规则两两比较侯选项产生的群体偏好是完备且传递的。</a:t>
            </a:r>
          </a:p>
        </p:txBody>
      </p:sp>
      <p:sp>
        <p:nvSpPr>
          <p:cNvPr id="46084" name="文本框 2"/>
          <p:cNvSpPr txBox="1">
            <a:spLocks noChangeArrowheads="1"/>
          </p:cNvSpPr>
          <p:nvPr/>
        </p:nvSpPr>
        <p:spPr bwMode="auto">
          <a:xfrm>
            <a:off x="6732588" y="0"/>
            <a:ext cx="2411412"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2000">
                <a:solidFill>
                  <a:srgbClr val="800000"/>
                </a:solidFill>
                <a:latin typeface="黑体" charset="0"/>
                <a:ea typeface="黑体" charset="0"/>
                <a:cs typeface="黑体" charset="0"/>
              </a:rPr>
              <a:t>不失一般性，为方便起见，设特征序也就是元素下标序</a:t>
            </a:r>
          </a:p>
        </p:txBody>
      </p:sp>
    </p:spTree>
    <p:extLst>
      <p:ext uri="{BB962C8B-B14F-4D97-AF65-F5344CB8AC3E}">
        <p14:creationId xmlns:p14="http://schemas.microsoft.com/office/powerpoint/2010/main" val="3683003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a:lstStyle/>
          <a:p>
            <a:r>
              <a:rPr lang="zh-CN" altLang="en-US">
                <a:latin typeface="黑体" charset="0"/>
                <a:ea typeface="黑体" charset="0"/>
                <a:cs typeface="黑体" charset="0"/>
              </a:rPr>
              <a:t>如何证明这样一个结论？</a:t>
            </a:r>
          </a:p>
        </p:txBody>
      </p:sp>
      <p:sp>
        <p:nvSpPr>
          <p:cNvPr id="3" name="内容占位符 2"/>
          <p:cNvSpPr>
            <a:spLocks noGrp="1"/>
          </p:cNvSpPr>
          <p:nvPr>
            <p:ph idx="1"/>
          </p:nvPr>
        </p:nvSpPr>
        <p:spPr>
          <a:xfrm>
            <a:off x="457200" y="2997200"/>
            <a:ext cx="8229600" cy="3384550"/>
          </a:xfrm>
        </p:spPr>
        <p:txBody>
          <a:bodyPr/>
          <a:lstStyle/>
          <a:p>
            <a:r>
              <a:rPr lang="zh-CN" altLang="en-US">
                <a:latin typeface="Calibri" charset="0"/>
                <a:ea typeface="宋体" charset="0"/>
              </a:rPr>
              <a:t>“</a:t>
            </a:r>
            <a:r>
              <a:rPr lang="zh-CN" altLang="en-US">
                <a:latin typeface="黑体" charset="0"/>
                <a:ea typeface="黑体" charset="0"/>
                <a:cs typeface="黑体" charset="0"/>
              </a:rPr>
              <a:t>构造性方法</a:t>
            </a:r>
            <a:r>
              <a:rPr lang="zh-CN" altLang="en-US">
                <a:latin typeface="Calibri" charset="0"/>
                <a:ea typeface="宋体" charset="0"/>
              </a:rPr>
              <a:t>”（</a:t>
            </a:r>
            <a:r>
              <a:rPr lang="en-US" altLang="zh-CN">
                <a:latin typeface="Calibri" charset="0"/>
                <a:ea typeface="宋体" charset="0"/>
              </a:rPr>
              <a:t>constructive approach</a:t>
            </a:r>
            <a:r>
              <a:rPr lang="zh-CN" altLang="en-US">
                <a:latin typeface="Calibri" charset="0"/>
                <a:ea typeface="宋体" charset="0"/>
              </a:rPr>
              <a:t>）</a:t>
            </a:r>
            <a:endParaRPr lang="en-US" altLang="zh-CN">
              <a:latin typeface="Calibri" charset="0"/>
              <a:ea typeface="宋体" charset="0"/>
            </a:endParaRPr>
          </a:p>
          <a:p>
            <a:pPr marL="971550" lvl="1" indent="-514350">
              <a:buFont typeface="Calibri" charset="0"/>
              <a:buAutoNum type="arabicPeriod"/>
            </a:pPr>
            <a:r>
              <a:rPr lang="zh-CN" altLang="en-US">
                <a:latin typeface="黑体" charset="0"/>
                <a:ea typeface="黑体" charset="0"/>
                <a:cs typeface="黑体" charset="0"/>
              </a:rPr>
              <a:t>给出一种具有操作性的方法，基于任何满足单峰性质的个体偏好集合，形成一种完备且传递的群体偏好（全序）</a:t>
            </a:r>
            <a:endParaRPr lang="en-US" altLang="zh-CN">
              <a:latin typeface="黑体" charset="0"/>
              <a:ea typeface="黑体" charset="0"/>
              <a:cs typeface="黑体" charset="0"/>
            </a:endParaRPr>
          </a:p>
          <a:p>
            <a:pPr marL="971550" lvl="1" indent="-514350">
              <a:buFont typeface="Calibri" charset="0"/>
              <a:buAutoNum type="arabicPeriod"/>
            </a:pPr>
            <a:r>
              <a:rPr lang="zh-CN" altLang="en-US">
                <a:latin typeface="黑体" charset="0"/>
                <a:ea typeface="黑体" charset="0"/>
                <a:cs typeface="黑体" charset="0"/>
              </a:rPr>
              <a:t>证明该群体偏好相对于给定的个体偏好集合而言是符合少数服从多数原则的</a:t>
            </a:r>
          </a:p>
        </p:txBody>
      </p:sp>
      <p:sp>
        <p:nvSpPr>
          <p:cNvPr id="4" name="文本框 3"/>
          <p:cNvSpPr txBox="1"/>
          <p:nvPr/>
        </p:nvSpPr>
        <p:spPr>
          <a:xfrm>
            <a:off x="684213" y="1484313"/>
            <a:ext cx="2735262" cy="1077912"/>
          </a:xfrm>
          <a:prstGeom prst="rect">
            <a:avLst/>
          </a:prstGeom>
          <a:solidFill>
            <a:schemeClr val="accent6">
              <a:lumMod val="60000"/>
              <a:lumOff val="40000"/>
            </a:schemeClr>
          </a:solidFill>
        </p:spPr>
        <p:txBody>
          <a:bodyPr>
            <a:spAutoFit/>
          </a:bodyPr>
          <a:lstStyle/>
          <a:p>
            <a:pPr>
              <a:defRPr/>
            </a:pPr>
            <a:r>
              <a:rPr kumimoji="1" lang="zh-CN" altLang="en-US" sz="3200" dirty="0">
                <a:latin typeface="黑体"/>
                <a:ea typeface="黑体"/>
                <a:cs typeface="黑体"/>
              </a:rPr>
              <a:t>个体偏好完备且传递＋单峰</a:t>
            </a:r>
            <a:endParaRPr kumimoji="1" lang="en-US" altLang="zh-CN" sz="3200" dirty="0">
              <a:latin typeface="黑体"/>
              <a:ea typeface="黑体"/>
              <a:cs typeface="黑体"/>
            </a:endParaRPr>
          </a:p>
        </p:txBody>
      </p:sp>
      <p:sp>
        <p:nvSpPr>
          <p:cNvPr id="5" name="文本框 4"/>
          <p:cNvSpPr txBox="1"/>
          <p:nvPr/>
        </p:nvSpPr>
        <p:spPr>
          <a:xfrm>
            <a:off x="5940425" y="1484313"/>
            <a:ext cx="2446338" cy="1077912"/>
          </a:xfrm>
          <a:prstGeom prst="rect">
            <a:avLst/>
          </a:prstGeom>
          <a:solidFill>
            <a:schemeClr val="accent6">
              <a:lumMod val="60000"/>
              <a:lumOff val="40000"/>
            </a:schemeClr>
          </a:solidFill>
        </p:spPr>
        <p:txBody>
          <a:bodyPr>
            <a:spAutoFit/>
          </a:bodyPr>
          <a:lstStyle/>
          <a:p>
            <a:pPr>
              <a:defRPr/>
            </a:pPr>
            <a:r>
              <a:rPr kumimoji="1" lang="zh-CN" altLang="en-US" sz="3200" dirty="0">
                <a:latin typeface="黑体"/>
                <a:ea typeface="黑体"/>
                <a:cs typeface="黑体"/>
              </a:rPr>
              <a:t>群体偏好完备且传递</a:t>
            </a:r>
          </a:p>
        </p:txBody>
      </p:sp>
      <p:sp>
        <p:nvSpPr>
          <p:cNvPr id="6" name="右箭头 5"/>
          <p:cNvSpPr/>
          <p:nvPr/>
        </p:nvSpPr>
        <p:spPr>
          <a:xfrm>
            <a:off x="3779838" y="1700213"/>
            <a:ext cx="1871662" cy="649287"/>
          </a:xfrm>
          <a:prstGeom prst="righ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dirty="0">
                <a:latin typeface="黑体"/>
                <a:ea typeface="黑体"/>
                <a:cs typeface="黑体"/>
              </a:rPr>
              <a:t>少数服从多数</a:t>
            </a:r>
          </a:p>
        </p:txBody>
      </p:sp>
    </p:spTree>
    <p:extLst>
      <p:ext uri="{BB962C8B-B14F-4D97-AF65-F5344CB8AC3E}">
        <p14:creationId xmlns:p14="http://schemas.microsoft.com/office/powerpoint/2010/main" val="42092586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395288" y="260350"/>
            <a:ext cx="8424862" cy="936625"/>
          </a:xfrm>
        </p:spPr>
        <p:txBody>
          <a:bodyPr/>
          <a:lstStyle/>
          <a:p>
            <a:r>
              <a:rPr lang="zh-CN" altLang="en-US" sz="3600">
                <a:latin typeface="黑体" charset="0"/>
                <a:ea typeface="黑体" charset="0"/>
                <a:cs typeface="黑体" charset="0"/>
              </a:rPr>
              <a:t>从单峰个体排序形成群体排序的一种方法</a:t>
            </a:r>
          </a:p>
        </p:txBody>
      </p:sp>
      <p:sp>
        <p:nvSpPr>
          <p:cNvPr id="48130" name="内容占位符 2"/>
          <p:cNvSpPr>
            <a:spLocks noGrp="1"/>
          </p:cNvSpPr>
          <p:nvPr>
            <p:ph idx="1"/>
          </p:nvPr>
        </p:nvSpPr>
        <p:spPr>
          <a:xfrm>
            <a:off x="468313" y="1125538"/>
            <a:ext cx="8229600" cy="4749800"/>
          </a:xfrm>
        </p:spPr>
        <p:txBody>
          <a:bodyPr/>
          <a:lstStyle/>
          <a:p>
            <a:r>
              <a:rPr lang="zh-CN" altLang="en-US">
                <a:latin typeface="黑体" charset="0"/>
                <a:ea typeface="黑体" charset="0"/>
                <a:cs typeface="黑体" charset="0"/>
              </a:rPr>
              <a:t>设</a:t>
            </a:r>
            <a:endParaRPr lang="en-US" altLang="zh-CN">
              <a:latin typeface="黑体" charset="0"/>
              <a:ea typeface="黑体" charset="0"/>
              <a:cs typeface="黑体" charset="0"/>
            </a:endParaRPr>
          </a:p>
          <a:p>
            <a:pPr lvl="1"/>
            <a:r>
              <a:rPr lang="en-US" altLang="zh-CN">
                <a:latin typeface="Calibri" charset="0"/>
                <a:ea typeface="黑体" charset="0"/>
                <a:cs typeface="黑体" charset="0"/>
              </a:rPr>
              <a:t>N</a:t>
            </a:r>
            <a:r>
              <a:rPr lang="zh-CN" altLang="en-US">
                <a:latin typeface="Calibri" charset="0"/>
                <a:ea typeface="黑体" charset="0"/>
                <a:cs typeface="黑体" charset="0"/>
              </a:rPr>
              <a:t>个候选项，</a:t>
            </a:r>
            <a:r>
              <a:rPr lang="en-US" altLang="zh-CN">
                <a:latin typeface="Calibri" charset="0"/>
                <a:ea typeface="黑体" charset="0"/>
                <a:cs typeface="黑体" charset="0"/>
              </a:rPr>
              <a:t>X</a:t>
            </a:r>
            <a:r>
              <a:rPr lang="en-US" altLang="zh-CN" baseline="-25000">
                <a:latin typeface="Calibri" charset="0"/>
                <a:ea typeface="黑体" charset="0"/>
                <a:cs typeface="黑体" charset="0"/>
              </a:rPr>
              <a:t>1</a:t>
            </a:r>
            <a:r>
              <a:rPr lang="en-US" altLang="zh-CN">
                <a:latin typeface="Calibri" charset="0"/>
                <a:ea typeface="黑体" charset="0"/>
                <a:cs typeface="黑体" charset="0"/>
              </a:rPr>
              <a:t>, X</a:t>
            </a:r>
            <a:r>
              <a:rPr lang="en-US" altLang="zh-CN" baseline="-25000">
                <a:latin typeface="Calibri" charset="0"/>
                <a:ea typeface="黑体" charset="0"/>
                <a:cs typeface="黑体" charset="0"/>
              </a:rPr>
              <a:t>2</a:t>
            </a:r>
            <a:r>
              <a:rPr lang="en-US" altLang="zh-CN">
                <a:latin typeface="Calibri" charset="0"/>
                <a:ea typeface="黑体" charset="0"/>
                <a:cs typeface="黑体" charset="0"/>
              </a:rPr>
              <a:t>, …… X</a:t>
            </a:r>
            <a:r>
              <a:rPr lang="en-US" altLang="zh-CN" baseline="-25000">
                <a:latin typeface="Calibri" charset="0"/>
                <a:ea typeface="黑体" charset="0"/>
                <a:cs typeface="黑体" charset="0"/>
              </a:rPr>
              <a:t>N</a:t>
            </a:r>
            <a:r>
              <a:rPr lang="zh-CN" altLang="en-US">
                <a:latin typeface="Calibri" charset="0"/>
                <a:ea typeface="黑体" charset="0"/>
                <a:cs typeface="黑体" charset="0"/>
              </a:rPr>
              <a:t>，有某种特征序</a:t>
            </a:r>
            <a:endParaRPr lang="en-US" altLang="zh-CN">
              <a:latin typeface="Calibri" charset="0"/>
              <a:ea typeface="黑体" charset="0"/>
              <a:cs typeface="黑体" charset="0"/>
            </a:endParaRPr>
          </a:p>
          <a:p>
            <a:pPr lvl="1"/>
            <a:r>
              <a:rPr lang="en-US" altLang="zh-CN">
                <a:latin typeface="Calibri" charset="0"/>
                <a:ea typeface="黑体" charset="0"/>
                <a:cs typeface="黑体" charset="0"/>
              </a:rPr>
              <a:t>M</a:t>
            </a:r>
            <a:r>
              <a:rPr lang="zh-CN" altLang="en-US">
                <a:latin typeface="Calibri" charset="0"/>
                <a:ea typeface="黑体" charset="0"/>
                <a:cs typeface="黑体" charset="0"/>
              </a:rPr>
              <a:t>个（奇数）表决人，他们在上述侯选项序上的偏好是（按该特征序）单峰的</a:t>
            </a:r>
            <a:endParaRPr lang="en-US" altLang="zh-CN">
              <a:latin typeface="Calibri" charset="0"/>
              <a:ea typeface="黑体" charset="0"/>
              <a:cs typeface="黑体" charset="0"/>
            </a:endParaRPr>
          </a:p>
          <a:p>
            <a:r>
              <a:rPr lang="zh-CN" altLang="en-US">
                <a:latin typeface="Calibri" charset="0"/>
                <a:ea typeface="黑体" charset="0"/>
                <a:cs typeface="黑体" charset="0"/>
              </a:rPr>
              <a:t>构造一个群体排序表（即一个完备且传递的关系），</a:t>
            </a:r>
            <a:r>
              <a:rPr lang="zh-CN" altLang="en-US">
                <a:solidFill>
                  <a:srgbClr val="FFFF00"/>
                </a:solidFill>
                <a:latin typeface="Calibri" charset="0"/>
                <a:ea typeface="黑体" charset="0"/>
                <a:cs typeface="黑体" charset="0"/>
              </a:rPr>
              <a:t>其中若</a:t>
            </a:r>
            <a:r>
              <a:rPr lang="en-US" altLang="zh-CN">
                <a:solidFill>
                  <a:srgbClr val="FFFF00"/>
                </a:solidFill>
                <a:latin typeface="Calibri" charset="0"/>
                <a:ea typeface="黑体" charset="0"/>
                <a:cs typeface="黑体" charset="0"/>
              </a:rPr>
              <a:t>X</a:t>
            </a:r>
            <a:r>
              <a:rPr lang="en-US" altLang="zh-CN" baseline="-25000">
                <a:solidFill>
                  <a:srgbClr val="FFFF00"/>
                </a:solidFill>
                <a:latin typeface="Calibri" charset="0"/>
                <a:ea typeface="黑体" charset="0"/>
                <a:cs typeface="黑体" charset="0"/>
              </a:rPr>
              <a:t>i</a:t>
            </a:r>
            <a:r>
              <a:rPr lang="en-US" altLang="zh-CN">
                <a:solidFill>
                  <a:srgbClr val="FFFF00"/>
                </a:solidFill>
                <a:latin typeface="Calibri" charset="0"/>
                <a:ea typeface="黑体" charset="0"/>
                <a:cs typeface="黑体" charset="0"/>
              </a:rPr>
              <a:t>&gt;X</a:t>
            </a:r>
            <a:r>
              <a:rPr lang="en-US" altLang="zh-CN" baseline="-25000">
                <a:solidFill>
                  <a:srgbClr val="FFFF00"/>
                </a:solidFill>
                <a:latin typeface="Calibri" charset="0"/>
                <a:ea typeface="黑体" charset="0"/>
                <a:cs typeface="黑体" charset="0"/>
              </a:rPr>
              <a:t>j</a:t>
            </a:r>
            <a:r>
              <a:rPr lang="zh-CN" altLang="en-US">
                <a:solidFill>
                  <a:srgbClr val="FFFF00"/>
                </a:solidFill>
                <a:latin typeface="Calibri" charset="0"/>
                <a:ea typeface="黑体" charset="0"/>
                <a:cs typeface="黑体" charset="0"/>
              </a:rPr>
              <a:t>，则在</a:t>
            </a:r>
            <a:r>
              <a:rPr lang="en-US" altLang="zh-CN">
                <a:solidFill>
                  <a:srgbClr val="FFFF00"/>
                </a:solidFill>
                <a:latin typeface="Calibri" charset="0"/>
                <a:ea typeface="黑体" charset="0"/>
                <a:cs typeface="黑体" charset="0"/>
              </a:rPr>
              <a:t>M</a:t>
            </a:r>
            <a:r>
              <a:rPr lang="zh-CN" altLang="en-US">
                <a:solidFill>
                  <a:srgbClr val="FFFF00"/>
                </a:solidFill>
                <a:latin typeface="Calibri" charset="0"/>
                <a:ea typeface="黑体" charset="0"/>
                <a:cs typeface="黑体" charset="0"/>
              </a:rPr>
              <a:t>个个体排序中的大部分都有</a:t>
            </a:r>
            <a:r>
              <a:rPr lang="en-US" altLang="zh-CN">
                <a:solidFill>
                  <a:srgbClr val="FFFF00"/>
                </a:solidFill>
                <a:latin typeface="Calibri" charset="0"/>
                <a:ea typeface="黑体" charset="0"/>
                <a:cs typeface="黑体" charset="0"/>
              </a:rPr>
              <a:t>X</a:t>
            </a:r>
            <a:r>
              <a:rPr lang="en-US" altLang="zh-CN" baseline="-25000">
                <a:solidFill>
                  <a:srgbClr val="FFFF00"/>
                </a:solidFill>
                <a:latin typeface="Calibri" charset="0"/>
                <a:ea typeface="黑体" charset="0"/>
                <a:cs typeface="黑体" charset="0"/>
              </a:rPr>
              <a:t>i</a:t>
            </a:r>
            <a:r>
              <a:rPr lang="en-US" altLang="zh-CN">
                <a:solidFill>
                  <a:srgbClr val="FFFF00"/>
                </a:solidFill>
                <a:latin typeface="Calibri" charset="0"/>
                <a:ea typeface="黑体" charset="0"/>
                <a:cs typeface="黑体" charset="0"/>
              </a:rPr>
              <a:t>&gt;X</a:t>
            </a:r>
            <a:r>
              <a:rPr lang="en-US" altLang="zh-CN" baseline="-25000">
                <a:solidFill>
                  <a:srgbClr val="FFFF00"/>
                </a:solidFill>
                <a:latin typeface="Calibri" charset="0"/>
                <a:ea typeface="黑体" charset="0"/>
                <a:cs typeface="黑体" charset="0"/>
              </a:rPr>
              <a:t>j</a:t>
            </a:r>
            <a:r>
              <a:rPr lang="zh-CN" altLang="en-US">
                <a:latin typeface="Calibri" charset="0"/>
                <a:ea typeface="黑体" charset="0"/>
                <a:cs typeface="黑体" charset="0"/>
              </a:rPr>
              <a:t>。</a:t>
            </a:r>
            <a:endParaRPr lang="en-US" altLang="zh-CN">
              <a:latin typeface="Calibri" charset="0"/>
              <a:ea typeface="黑体" charset="0"/>
              <a:cs typeface="黑体" charset="0"/>
            </a:endParaRPr>
          </a:p>
          <a:p>
            <a:pPr lvl="1"/>
            <a:r>
              <a:rPr lang="zh-CN" altLang="en-US">
                <a:latin typeface="黑体" charset="0"/>
                <a:ea typeface="黑体" charset="0"/>
                <a:cs typeface="黑体" charset="0"/>
              </a:rPr>
              <a:t>即两两都满足“少数服从多数”原则</a:t>
            </a:r>
            <a:endParaRPr lang="en-US" altLang="zh-CN">
              <a:latin typeface="黑体" charset="0"/>
              <a:ea typeface="黑体" charset="0"/>
              <a:cs typeface="黑体" charset="0"/>
            </a:endParaRPr>
          </a:p>
          <a:p>
            <a:r>
              <a:rPr lang="zh-CN" altLang="en-US">
                <a:latin typeface="黑体" charset="0"/>
                <a:ea typeface="黑体" charset="0"/>
                <a:cs typeface="黑体" charset="0"/>
              </a:rPr>
              <a:t>下面是一个流程，说明存在性和具体结果</a:t>
            </a:r>
            <a:endParaRPr lang="en-US" altLang="zh-CN">
              <a:latin typeface="黑体" charset="0"/>
              <a:ea typeface="黑体" charset="0"/>
              <a:cs typeface="黑体" charset="0"/>
            </a:endParaRPr>
          </a:p>
        </p:txBody>
      </p:sp>
      <p:sp>
        <p:nvSpPr>
          <p:cNvPr id="2" name="文本框 1"/>
          <p:cNvSpPr txBox="1">
            <a:spLocks noChangeArrowheads="1"/>
          </p:cNvSpPr>
          <p:nvPr/>
        </p:nvSpPr>
        <p:spPr bwMode="auto">
          <a:xfrm>
            <a:off x="827088" y="5876925"/>
            <a:ext cx="7561262" cy="523875"/>
          </a:xfrm>
          <a:prstGeom prst="rect">
            <a:avLst/>
          </a:prstGeom>
          <a:solidFill>
            <a:srgbClr val="FDEAD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lang="zh-CN" altLang="en-US" sz="2800">
                <a:latin typeface="黑体" charset="0"/>
                <a:ea typeface="黑体" charset="0"/>
                <a:cs typeface="黑体" charset="0"/>
              </a:rPr>
              <a:t>存在这样的群体排序即表明没出现孔多塞悖论</a:t>
            </a:r>
          </a:p>
        </p:txBody>
      </p:sp>
    </p:spTree>
    <p:extLst>
      <p:ext uri="{BB962C8B-B14F-4D97-AF65-F5344CB8AC3E}">
        <p14:creationId xmlns:p14="http://schemas.microsoft.com/office/powerpoint/2010/main" val="269856645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p:txBody>
          <a:bodyPr/>
          <a:lstStyle/>
          <a:p>
            <a:r>
              <a:rPr lang="zh-CN" altLang="en-US">
                <a:latin typeface="黑体" charset="0"/>
                <a:ea typeface="黑体" charset="0"/>
                <a:cs typeface="黑体" charset="0"/>
              </a:rPr>
              <a:t>单峰偏好下群体排序的形成</a:t>
            </a:r>
          </a:p>
        </p:txBody>
      </p:sp>
      <p:sp>
        <p:nvSpPr>
          <p:cNvPr id="49154" name="内容占位符 2"/>
          <p:cNvSpPr>
            <a:spLocks noGrp="1"/>
          </p:cNvSpPr>
          <p:nvPr>
            <p:ph idx="1"/>
          </p:nvPr>
        </p:nvSpPr>
        <p:spPr>
          <a:xfrm>
            <a:off x="323850" y="1484313"/>
            <a:ext cx="8507413" cy="4997450"/>
          </a:xfrm>
        </p:spPr>
        <p:txBody>
          <a:bodyPr/>
          <a:lstStyle/>
          <a:p>
            <a:r>
              <a:rPr lang="zh-CN" altLang="en-US">
                <a:latin typeface="Calibri" charset="0"/>
                <a:ea typeface="黑体" charset="0"/>
                <a:cs typeface="黑体" charset="0"/>
              </a:rPr>
              <a:t>要点：逐次找出“最大的”（群体意义）</a:t>
            </a:r>
            <a:endParaRPr lang="en-US" altLang="zh-CN">
              <a:latin typeface="Calibri" charset="0"/>
              <a:ea typeface="黑体" charset="0"/>
              <a:cs typeface="黑体" charset="0"/>
            </a:endParaRPr>
          </a:p>
          <a:p>
            <a:r>
              <a:rPr lang="zh-CN" altLang="en-US">
                <a:latin typeface="Calibri" charset="0"/>
                <a:ea typeface="黑体" charset="0"/>
                <a:cs typeface="黑体" charset="0"/>
              </a:rPr>
              <a:t>记</a:t>
            </a:r>
            <a:r>
              <a:rPr lang="en-US" altLang="zh-CN">
                <a:latin typeface="Calibri" charset="0"/>
                <a:ea typeface="黑体" charset="0"/>
                <a:cs typeface="黑体" charset="0"/>
              </a:rPr>
              <a:t>L</a:t>
            </a:r>
            <a:r>
              <a:rPr lang="en-US" altLang="zh-CN" baseline="-25000">
                <a:latin typeface="Calibri" charset="0"/>
                <a:ea typeface="黑体" charset="0"/>
                <a:cs typeface="黑体" charset="0"/>
              </a:rPr>
              <a:t>1</a:t>
            </a:r>
            <a:r>
              <a:rPr lang="en-US" altLang="zh-CN">
                <a:latin typeface="Calibri" charset="0"/>
                <a:ea typeface="黑体" charset="0"/>
                <a:cs typeface="黑体" charset="0"/>
              </a:rPr>
              <a:t>, L</a:t>
            </a:r>
            <a:r>
              <a:rPr lang="en-US" altLang="zh-CN" baseline="-25000">
                <a:latin typeface="Calibri" charset="0"/>
                <a:ea typeface="黑体" charset="0"/>
                <a:cs typeface="黑体" charset="0"/>
              </a:rPr>
              <a:t>2</a:t>
            </a:r>
            <a:r>
              <a:rPr lang="en-US" altLang="zh-CN">
                <a:latin typeface="Calibri" charset="0"/>
                <a:ea typeface="黑体" charset="0"/>
                <a:cs typeface="黑体" charset="0"/>
              </a:rPr>
              <a:t>, …, L</a:t>
            </a:r>
            <a:r>
              <a:rPr lang="en-US" altLang="zh-CN" baseline="-25000">
                <a:latin typeface="Calibri" charset="0"/>
                <a:ea typeface="黑体" charset="0"/>
                <a:cs typeface="黑体" charset="0"/>
              </a:rPr>
              <a:t>M</a:t>
            </a:r>
            <a:r>
              <a:rPr lang="zh-CN" altLang="en-US">
                <a:latin typeface="Calibri" charset="0"/>
                <a:ea typeface="黑体" charset="0"/>
                <a:cs typeface="黑体" charset="0"/>
              </a:rPr>
              <a:t>为个体排序表，</a:t>
            </a:r>
            <a:r>
              <a:rPr lang="en-US" altLang="zh-CN">
                <a:latin typeface="Calibri" charset="0"/>
                <a:ea typeface="黑体" charset="0"/>
                <a:cs typeface="黑体" charset="0"/>
              </a:rPr>
              <a:t>L</a:t>
            </a:r>
            <a:r>
              <a:rPr lang="en-US" altLang="zh-CN" baseline="-25000">
                <a:latin typeface="Calibri" charset="0"/>
                <a:ea typeface="黑体" charset="0"/>
                <a:cs typeface="黑体" charset="0"/>
              </a:rPr>
              <a:t>i</a:t>
            </a:r>
            <a:r>
              <a:rPr lang="en-US" altLang="zh-CN">
                <a:latin typeface="Calibri" charset="0"/>
                <a:ea typeface="黑体" charset="0"/>
                <a:cs typeface="黑体" charset="0"/>
              </a:rPr>
              <a:t>(1)</a:t>
            </a:r>
            <a:r>
              <a:rPr lang="zh-CN" altLang="en-US">
                <a:latin typeface="Calibri" charset="0"/>
                <a:ea typeface="黑体" charset="0"/>
                <a:cs typeface="黑体" charset="0"/>
              </a:rPr>
              <a:t>为对应个体表中第一个（最大的）元素</a:t>
            </a:r>
            <a:endParaRPr lang="en-US" altLang="zh-CN">
              <a:latin typeface="Calibri" charset="0"/>
              <a:ea typeface="黑体" charset="0"/>
              <a:cs typeface="黑体" charset="0"/>
            </a:endParaRPr>
          </a:p>
          <a:p>
            <a:r>
              <a:rPr lang="zh-CN" altLang="en-US">
                <a:latin typeface="Calibri" charset="0"/>
                <a:ea typeface="黑体" charset="0"/>
                <a:cs typeface="黑体" charset="0"/>
              </a:rPr>
              <a:t>将</a:t>
            </a:r>
            <a:r>
              <a:rPr lang="en-US" altLang="zh-CN">
                <a:latin typeface="Calibri" charset="0"/>
                <a:ea typeface="黑体" charset="0"/>
                <a:cs typeface="黑体" charset="0"/>
              </a:rPr>
              <a:t>L</a:t>
            </a:r>
            <a:r>
              <a:rPr lang="en-US" altLang="zh-CN" baseline="-25000">
                <a:latin typeface="Calibri" charset="0"/>
                <a:ea typeface="黑体" charset="0"/>
                <a:cs typeface="黑体" charset="0"/>
              </a:rPr>
              <a:t>i</a:t>
            </a:r>
            <a:r>
              <a:rPr lang="en-US" altLang="zh-CN">
                <a:latin typeface="Calibri" charset="0"/>
                <a:ea typeface="黑体" charset="0"/>
                <a:cs typeface="黑体" charset="0"/>
              </a:rPr>
              <a:t>(1), i=1,2,…,M</a:t>
            </a:r>
            <a:r>
              <a:rPr lang="zh-CN" altLang="en-US">
                <a:latin typeface="Calibri" charset="0"/>
                <a:ea typeface="黑体" charset="0"/>
                <a:cs typeface="黑体" charset="0"/>
              </a:rPr>
              <a:t>按照</a:t>
            </a:r>
            <a:r>
              <a:rPr lang="en-US" altLang="zh-CN">
                <a:latin typeface="Calibri" charset="0"/>
                <a:ea typeface="黑体" charset="0"/>
                <a:cs typeface="黑体" charset="0"/>
              </a:rPr>
              <a:t>X</a:t>
            </a:r>
            <a:r>
              <a:rPr lang="en-US" altLang="zh-CN" baseline="-25000">
                <a:latin typeface="Calibri" charset="0"/>
                <a:ea typeface="黑体" charset="0"/>
                <a:cs typeface="黑体" charset="0"/>
              </a:rPr>
              <a:t>1</a:t>
            </a:r>
            <a:r>
              <a:rPr lang="en-US" altLang="zh-CN">
                <a:latin typeface="Calibri" charset="0"/>
                <a:ea typeface="黑体" charset="0"/>
                <a:cs typeface="黑体" charset="0"/>
              </a:rPr>
              <a:t>, X</a:t>
            </a:r>
            <a:r>
              <a:rPr lang="en-US" altLang="zh-CN" baseline="-25000">
                <a:latin typeface="Calibri" charset="0"/>
                <a:ea typeface="黑体" charset="0"/>
                <a:cs typeface="黑体" charset="0"/>
              </a:rPr>
              <a:t>2</a:t>
            </a:r>
            <a:r>
              <a:rPr lang="en-US" altLang="zh-CN">
                <a:latin typeface="Calibri" charset="0"/>
                <a:ea typeface="黑体" charset="0"/>
                <a:cs typeface="黑体" charset="0"/>
              </a:rPr>
              <a:t>, …… X</a:t>
            </a:r>
            <a:r>
              <a:rPr lang="en-US" altLang="zh-CN" baseline="-25000">
                <a:latin typeface="Calibri" charset="0"/>
                <a:ea typeface="黑体" charset="0"/>
                <a:cs typeface="黑体" charset="0"/>
              </a:rPr>
              <a:t>N</a:t>
            </a:r>
            <a:r>
              <a:rPr lang="zh-CN" altLang="en-US">
                <a:latin typeface="Calibri" charset="0"/>
                <a:ea typeface="黑体" charset="0"/>
                <a:cs typeface="黑体" charset="0"/>
              </a:rPr>
              <a:t>的特征序排列（一共</a:t>
            </a:r>
            <a:r>
              <a:rPr lang="en-US" altLang="zh-CN">
                <a:latin typeface="Calibri" charset="0"/>
                <a:ea typeface="黑体" charset="0"/>
                <a:cs typeface="黑体" charset="0"/>
              </a:rPr>
              <a:t>M</a:t>
            </a:r>
            <a:r>
              <a:rPr lang="zh-CN" altLang="en-US">
                <a:latin typeface="Calibri" charset="0"/>
                <a:ea typeface="黑体" charset="0"/>
                <a:cs typeface="黑体" charset="0"/>
              </a:rPr>
              <a:t>个，有的</a:t>
            </a:r>
            <a:r>
              <a:rPr lang="en-US" altLang="zh-CN">
                <a:latin typeface="Calibri" charset="0"/>
                <a:ea typeface="黑体" charset="0"/>
                <a:cs typeface="黑体" charset="0"/>
              </a:rPr>
              <a:t>X</a:t>
            </a:r>
            <a:r>
              <a:rPr lang="zh-CN" altLang="en-US">
                <a:latin typeface="Calibri" charset="0"/>
                <a:ea typeface="黑体" charset="0"/>
                <a:cs typeface="黑体" charset="0"/>
              </a:rPr>
              <a:t>可能有多次出现）</a:t>
            </a:r>
            <a:endParaRPr lang="en-US" altLang="zh-CN">
              <a:latin typeface="Calibri" charset="0"/>
              <a:ea typeface="黑体" charset="0"/>
              <a:cs typeface="黑体" charset="0"/>
            </a:endParaRPr>
          </a:p>
          <a:p>
            <a:r>
              <a:rPr lang="zh-CN" altLang="en-US">
                <a:latin typeface="Calibri" charset="0"/>
                <a:ea typeface="黑体" charset="0"/>
                <a:cs typeface="黑体" charset="0"/>
              </a:rPr>
              <a:t>从如此排列的</a:t>
            </a:r>
            <a:r>
              <a:rPr lang="en-US" altLang="zh-CN">
                <a:latin typeface="Calibri" charset="0"/>
                <a:ea typeface="黑体" charset="0"/>
                <a:cs typeface="黑体" charset="0"/>
              </a:rPr>
              <a:t>M</a:t>
            </a:r>
            <a:r>
              <a:rPr lang="zh-CN" altLang="en-US">
                <a:latin typeface="Calibri" charset="0"/>
                <a:ea typeface="黑体" charset="0"/>
                <a:cs typeface="黑体" charset="0"/>
              </a:rPr>
              <a:t>个元素中取</a:t>
            </a:r>
            <a:r>
              <a:rPr lang="zh-CN" altLang="en-US">
                <a:solidFill>
                  <a:srgbClr val="FFFF00"/>
                </a:solidFill>
                <a:latin typeface="Calibri" charset="0"/>
                <a:ea typeface="黑体" charset="0"/>
                <a:cs typeface="黑体" charset="0"/>
              </a:rPr>
              <a:t>中间项</a:t>
            </a:r>
            <a:r>
              <a:rPr lang="zh-CN" altLang="en-US">
                <a:latin typeface="Calibri" charset="0"/>
                <a:ea typeface="黑体" charset="0"/>
                <a:cs typeface="黑体" charset="0"/>
              </a:rPr>
              <a:t>为群体排序的第一项（最大的元素）</a:t>
            </a:r>
            <a:endParaRPr lang="en-US" altLang="zh-CN">
              <a:latin typeface="Calibri" charset="0"/>
              <a:ea typeface="黑体" charset="0"/>
              <a:cs typeface="黑体" charset="0"/>
            </a:endParaRPr>
          </a:p>
          <a:p>
            <a:r>
              <a:rPr lang="zh-CN" altLang="en-US">
                <a:latin typeface="Calibri" charset="0"/>
                <a:ea typeface="黑体" charset="0"/>
                <a:cs typeface="黑体" charset="0"/>
              </a:rPr>
              <a:t>从</a:t>
            </a:r>
            <a:r>
              <a:rPr lang="en-US" altLang="zh-CN">
                <a:latin typeface="Calibri" charset="0"/>
                <a:ea typeface="黑体" charset="0"/>
                <a:cs typeface="黑体" charset="0"/>
              </a:rPr>
              <a:t>L</a:t>
            </a:r>
            <a:r>
              <a:rPr lang="en-US" altLang="zh-CN" baseline="-25000">
                <a:latin typeface="Calibri" charset="0"/>
                <a:ea typeface="黑体" charset="0"/>
                <a:cs typeface="黑体" charset="0"/>
              </a:rPr>
              <a:t>1</a:t>
            </a:r>
            <a:r>
              <a:rPr lang="en-US" altLang="zh-CN">
                <a:latin typeface="Calibri" charset="0"/>
                <a:ea typeface="黑体" charset="0"/>
                <a:cs typeface="黑体" charset="0"/>
              </a:rPr>
              <a:t>, L</a:t>
            </a:r>
            <a:r>
              <a:rPr lang="en-US" altLang="zh-CN" baseline="-25000">
                <a:latin typeface="Calibri" charset="0"/>
                <a:ea typeface="黑体" charset="0"/>
                <a:cs typeface="黑体" charset="0"/>
              </a:rPr>
              <a:t>2</a:t>
            </a:r>
            <a:r>
              <a:rPr lang="en-US" altLang="zh-CN">
                <a:latin typeface="Calibri" charset="0"/>
                <a:ea typeface="黑体" charset="0"/>
                <a:cs typeface="黑体" charset="0"/>
              </a:rPr>
              <a:t>, …, L</a:t>
            </a:r>
            <a:r>
              <a:rPr lang="en-US" altLang="zh-CN" baseline="-25000">
                <a:latin typeface="Calibri" charset="0"/>
                <a:ea typeface="黑体" charset="0"/>
                <a:cs typeface="黑体" charset="0"/>
              </a:rPr>
              <a:t>M</a:t>
            </a:r>
            <a:r>
              <a:rPr lang="zh-CN" altLang="en-US">
                <a:latin typeface="Calibri" charset="0"/>
                <a:ea typeface="黑体" charset="0"/>
                <a:cs typeface="黑体" charset="0"/>
              </a:rPr>
              <a:t>中删除该元素，留下的依然是单峰排序表，接着可以取出第二个，等等</a:t>
            </a:r>
          </a:p>
        </p:txBody>
      </p:sp>
    </p:spTree>
    <p:extLst>
      <p:ext uri="{BB962C8B-B14F-4D97-AF65-F5344CB8AC3E}">
        <p14:creationId xmlns:p14="http://schemas.microsoft.com/office/powerpoint/2010/main" val="1033261193"/>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内容占位符 6"/>
          <p:cNvSpPr>
            <a:spLocks noGrp="1"/>
          </p:cNvSpPr>
          <p:nvPr>
            <p:ph idx="1"/>
          </p:nvPr>
        </p:nvSpPr>
        <p:spPr>
          <a:xfrm>
            <a:off x="0" y="2781300"/>
            <a:ext cx="9144000" cy="1871663"/>
          </a:xfrm>
        </p:spPr>
        <p:txBody>
          <a:bodyPr/>
          <a:lstStyle/>
          <a:p>
            <a:r>
              <a:rPr lang="zh-CN" altLang="en-US" sz="2400">
                <a:latin typeface="黑体" charset="0"/>
                <a:ea typeface="黑体" charset="0"/>
                <a:cs typeface="黑体" charset="0"/>
              </a:rPr>
              <a:t>假设它们都满足</a:t>
            </a:r>
            <a:r>
              <a:rPr lang="zh-CN" altLang="en-US" sz="2400">
                <a:solidFill>
                  <a:srgbClr val="FFFF00"/>
                </a:solidFill>
                <a:latin typeface="黑体" charset="0"/>
                <a:ea typeface="黑体" charset="0"/>
                <a:cs typeface="黑体" charset="0"/>
              </a:rPr>
              <a:t>以</a:t>
            </a:r>
            <a:r>
              <a:rPr lang="en-US" altLang="zh-CN" sz="2400">
                <a:solidFill>
                  <a:srgbClr val="FFFF00"/>
                </a:solidFill>
                <a:latin typeface="黑体" charset="0"/>
                <a:ea typeface="黑体" charset="0"/>
                <a:cs typeface="黑体" charset="0"/>
              </a:rPr>
              <a:t> </a:t>
            </a:r>
            <a:r>
              <a:rPr lang="en-US" altLang="zh-CN" sz="2400">
                <a:solidFill>
                  <a:srgbClr val="FFFF00"/>
                </a:solidFill>
                <a:latin typeface="Calibri" charset="0"/>
                <a:ea typeface="黑体" charset="0"/>
                <a:cs typeface="黑体" charset="0"/>
              </a:rPr>
              <a:t>X1 &gt;… &gt;… X2 … &gt;… &gt;X3 </a:t>
            </a:r>
            <a:r>
              <a:rPr lang="zh-CN" altLang="en-US" sz="2400">
                <a:solidFill>
                  <a:srgbClr val="FFFF00"/>
                </a:solidFill>
                <a:latin typeface="黑体" charset="0"/>
                <a:ea typeface="黑体" charset="0"/>
                <a:cs typeface="黑体" charset="0"/>
              </a:rPr>
              <a:t>为特征序</a:t>
            </a:r>
            <a:r>
              <a:rPr lang="zh-CN" altLang="en-US" sz="2400">
                <a:latin typeface="黑体" charset="0"/>
                <a:ea typeface="黑体" charset="0"/>
                <a:cs typeface="黑体" charset="0"/>
              </a:rPr>
              <a:t>的单峰性</a:t>
            </a:r>
            <a:endParaRPr lang="en-US" altLang="zh-CN" sz="2400">
              <a:latin typeface="黑体" charset="0"/>
              <a:ea typeface="黑体" charset="0"/>
              <a:cs typeface="黑体" charset="0"/>
            </a:endParaRPr>
          </a:p>
          <a:p>
            <a:r>
              <a:rPr lang="zh-CN" altLang="en-US" sz="2400">
                <a:latin typeface="黑体" charset="0"/>
                <a:ea typeface="黑体" charset="0"/>
                <a:cs typeface="黑体" charset="0"/>
              </a:rPr>
              <a:t>考察这些表中第一个元素按该序排列的情况：</a:t>
            </a:r>
            <a:r>
              <a:rPr lang="en-US" altLang="zh-CN" sz="2400">
                <a:latin typeface="Calibri" charset="0"/>
                <a:ea typeface="黑体" charset="0"/>
                <a:cs typeface="黑体" charset="0"/>
              </a:rPr>
              <a:t>X1, X1, X2, X2, X3</a:t>
            </a:r>
          </a:p>
          <a:p>
            <a:r>
              <a:rPr lang="en-US" altLang="zh-CN" sz="2400">
                <a:latin typeface="黑体" charset="0"/>
                <a:ea typeface="黑体" charset="0"/>
                <a:cs typeface="黑体" charset="0"/>
              </a:rPr>
              <a:t>X2</a:t>
            </a:r>
            <a:r>
              <a:rPr lang="zh-CN" altLang="en-US" sz="2400">
                <a:latin typeface="黑体" charset="0"/>
                <a:ea typeface="黑体" charset="0"/>
                <a:cs typeface="黑体" charset="0"/>
              </a:rPr>
              <a:t>是“中位项”，因此</a:t>
            </a:r>
            <a:r>
              <a:rPr lang="en-US" altLang="zh-CN" sz="2400">
                <a:latin typeface="黑体" charset="0"/>
                <a:ea typeface="黑体" charset="0"/>
                <a:cs typeface="黑体" charset="0"/>
              </a:rPr>
              <a:t>X2</a:t>
            </a:r>
            <a:r>
              <a:rPr lang="zh-CN" altLang="en-US" sz="2400">
                <a:latin typeface="黑体" charset="0"/>
                <a:ea typeface="黑体" charset="0"/>
                <a:cs typeface="黑体" charset="0"/>
              </a:rPr>
              <a:t>是第一个佼佼者</a:t>
            </a:r>
            <a:endParaRPr lang="en-US" altLang="zh-CN" sz="2400">
              <a:latin typeface="黑体" charset="0"/>
              <a:ea typeface="黑体" charset="0"/>
              <a:cs typeface="黑体" charset="0"/>
            </a:endParaRPr>
          </a:p>
          <a:p>
            <a:r>
              <a:rPr lang="zh-CN" altLang="en-US" sz="2400">
                <a:latin typeface="黑体" charset="0"/>
                <a:ea typeface="黑体" charset="0"/>
                <a:cs typeface="黑体" charset="0"/>
              </a:rPr>
              <a:t>从每个表中删除它，继续这种中位项提取，得第二佼佼者，</a:t>
            </a:r>
            <a:r>
              <a:rPr lang="en-US" altLang="zh-CN" sz="2400">
                <a:latin typeface="黑体" charset="0"/>
                <a:ea typeface="黑体" charset="0"/>
                <a:cs typeface="黑体" charset="0"/>
              </a:rPr>
              <a:t>…</a:t>
            </a:r>
            <a:endParaRPr lang="zh-CN" altLang="en-US" sz="2400">
              <a:latin typeface="黑体" charset="0"/>
              <a:ea typeface="黑体" charset="0"/>
              <a:cs typeface="黑体" charset="0"/>
            </a:endParaRPr>
          </a:p>
        </p:txBody>
      </p:sp>
      <p:sp>
        <p:nvSpPr>
          <p:cNvPr id="45058" name="标题 1"/>
          <p:cNvSpPr>
            <a:spLocks noGrp="1"/>
          </p:cNvSpPr>
          <p:nvPr>
            <p:ph type="title"/>
          </p:nvPr>
        </p:nvSpPr>
        <p:spPr>
          <a:xfrm>
            <a:off x="468313" y="23813"/>
            <a:ext cx="8229600" cy="576262"/>
          </a:xfrm>
        </p:spPr>
        <p:txBody>
          <a:bodyPr/>
          <a:lstStyle/>
          <a:p>
            <a:pPr>
              <a:defRPr/>
            </a:pPr>
            <a:r>
              <a:rPr lang="zh-CN" altLang="en-US" sz="3200" b="1" dirty="0">
                <a:latin typeface="黑体" charset="0"/>
                <a:ea typeface="黑体" charset="0"/>
                <a:cs typeface="黑体" charset="0"/>
              </a:rPr>
              <a:t>例子：</a:t>
            </a:r>
            <a:r>
              <a:rPr lang="en-US" altLang="zh-CN" sz="3200" b="1" dirty="0">
                <a:latin typeface="黑体" charset="0"/>
                <a:ea typeface="黑体" charset="0"/>
                <a:cs typeface="黑体" charset="0"/>
              </a:rPr>
              <a:t>  </a:t>
            </a:r>
            <a:r>
              <a:rPr lang="zh-CN" altLang="en-US" sz="3200" b="1" dirty="0">
                <a:latin typeface="黑体" charset="0"/>
                <a:ea typeface="黑体" charset="0"/>
                <a:cs typeface="黑体" charset="0"/>
              </a:rPr>
              <a:t>个人排序表（</a:t>
            </a:r>
            <a:r>
              <a:rPr lang="en-US" altLang="zh-CN" sz="3200" dirty="0">
                <a:latin typeface="+mn-lt"/>
                <a:ea typeface="黑体" charset="0"/>
                <a:cs typeface="黑体" charset="0"/>
              </a:rPr>
              <a:t>M=5</a:t>
            </a:r>
            <a:r>
              <a:rPr lang="zh-CN" altLang="en-US" sz="3200" b="1" dirty="0">
                <a:latin typeface="黑体" charset="0"/>
                <a:ea typeface="黑体" charset="0"/>
                <a:cs typeface="黑体" charset="0"/>
              </a:rPr>
              <a:t>）</a:t>
            </a:r>
          </a:p>
        </p:txBody>
      </p:sp>
      <p:pic>
        <p:nvPicPr>
          <p:cNvPr id="50179" name="图片 7" descr="屏幕快照 2012-07-27 下午01.43.3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20713"/>
            <a:ext cx="9144000" cy="2149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0180" name="图片 8" descr="屏幕快照 2012-07-27 下午01.43.5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562475"/>
            <a:ext cx="9144000" cy="213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矩形 1"/>
          <p:cNvSpPr/>
          <p:nvPr/>
        </p:nvSpPr>
        <p:spPr>
          <a:xfrm>
            <a:off x="0" y="5300663"/>
            <a:ext cx="1476375" cy="288925"/>
          </a:xfrm>
          <a:prstGeom prst="rect">
            <a:avLst/>
          </a:prstGeom>
          <a:noFill/>
          <a:ln w="3810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7" name="矩形 6"/>
          <p:cNvSpPr/>
          <p:nvPr/>
        </p:nvSpPr>
        <p:spPr>
          <a:xfrm>
            <a:off x="5795963" y="4941888"/>
            <a:ext cx="1476375" cy="287337"/>
          </a:xfrm>
          <a:prstGeom prst="rect">
            <a:avLst/>
          </a:prstGeom>
          <a:noFill/>
          <a:ln w="3810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8" name="矩形 7"/>
          <p:cNvSpPr/>
          <p:nvPr/>
        </p:nvSpPr>
        <p:spPr>
          <a:xfrm>
            <a:off x="3851275" y="4941888"/>
            <a:ext cx="1476375" cy="287337"/>
          </a:xfrm>
          <a:prstGeom prst="rect">
            <a:avLst/>
          </a:prstGeom>
          <a:noFill/>
          <a:ln w="3810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9" name="矩形 8"/>
          <p:cNvSpPr/>
          <p:nvPr/>
        </p:nvSpPr>
        <p:spPr>
          <a:xfrm>
            <a:off x="1979613" y="4941888"/>
            <a:ext cx="1476375" cy="287337"/>
          </a:xfrm>
          <a:prstGeom prst="rect">
            <a:avLst/>
          </a:prstGeom>
          <a:noFill/>
          <a:ln w="3810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10" name="矩形 9"/>
          <p:cNvSpPr/>
          <p:nvPr/>
        </p:nvSpPr>
        <p:spPr>
          <a:xfrm>
            <a:off x="7596188" y="5300663"/>
            <a:ext cx="1476375" cy="288925"/>
          </a:xfrm>
          <a:prstGeom prst="rect">
            <a:avLst/>
          </a:prstGeom>
          <a:noFill/>
          <a:ln w="3810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Tree>
    <p:extLst>
      <p:ext uri="{BB962C8B-B14F-4D97-AF65-F5344CB8AC3E}">
        <p14:creationId xmlns:p14="http://schemas.microsoft.com/office/powerpoint/2010/main" val="265624769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p:txBody>
          <a:bodyPr/>
          <a:lstStyle/>
          <a:p>
            <a:r>
              <a:rPr lang="zh-CN" altLang="en-US">
                <a:latin typeface="黑体" charset="0"/>
                <a:ea typeface="黑体" charset="0"/>
                <a:cs typeface="黑体" charset="0"/>
              </a:rPr>
              <a:t>再看前面的例子</a:t>
            </a:r>
          </a:p>
        </p:txBody>
      </p:sp>
      <p:sp>
        <p:nvSpPr>
          <p:cNvPr id="51202" name="内容占位符 2"/>
          <p:cNvSpPr>
            <a:spLocks noGrp="1"/>
          </p:cNvSpPr>
          <p:nvPr>
            <p:ph idx="1"/>
          </p:nvPr>
        </p:nvSpPr>
        <p:spPr>
          <a:xfrm>
            <a:off x="250825" y="1412875"/>
            <a:ext cx="8713788" cy="720725"/>
          </a:xfrm>
        </p:spPr>
        <p:txBody>
          <a:bodyPr/>
          <a:lstStyle/>
          <a:p>
            <a:r>
              <a:rPr lang="zh-CN" altLang="en-US">
                <a:latin typeface="黑体" charset="0"/>
                <a:ea typeface="黑体" charset="0"/>
                <a:cs typeface="黑体" charset="0"/>
              </a:rPr>
              <a:t>有</a:t>
            </a:r>
            <a:r>
              <a:rPr lang="en-US" altLang="zh-CN">
                <a:latin typeface="黑体" charset="0"/>
                <a:ea typeface="黑体" charset="0"/>
                <a:cs typeface="黑体" charset="0"/>
              </a:rPr>
              <a:t>3</a:t>
            </a:r>
            <a:r>
              <a:rPr lang="zh-CN" altLang="en-US">
                <a:latin typeface="黑体" charset="0"/>
                <a:ea typeface="黑体" charset="0"/>
                <a:cs typeface="黑体" charset="0"/>
              </a:rPr>
              <a:t>个个体和</a:t>
            </a:r>
            <a:r>
              <a:rPr lang="en-US" altLang="zh-CN">
                <a:latin typeface="黑体" charset="0"/>
                <a:ea typeface="黑体" charset="0"/>
                <a:cs typeface="黑体" charset="0"/>
              </a:rPr>
              <a:t>5</a:t>
            </a:r>
            <a:r>
              <a:rPr lang="zh-CN" altLang="en-US">
                <a:latin typeface="黑体" charset="0"/>
                <a:ea typeface="黑体" charset="0"/>
                <a:cs typeface="黑体" charset="0"/>
              </a:rPr>
              <a:t>个备选项，个体偏好排序如下：</a:t>
            </a:r>
          </a:p>
        </p:txBody>
      </p:sp>
      <p:graphicFrame>
        <p:nvGraphicFramePr>
          <p:cNvPr id="4" name="内容占位符 3"/>
          <p:cNvGraphicFramePr>
            <a:graphicFrameLocks/>
          </p:cNvGraphicFramePr>
          <p:nvPr/>
        </p:nvGraphicFramePr>
        <p:xfrm>
          <a:off x="539750" y="2133600"/>
          <a:ext cx="6911976" cy="2647952"/>
        </p:xfrm>
        <a:graphic>
          <a:graphicData uri="http://schemas.openxmlformats.org/drawingml/2006/table">
            <a:tbl>
              <a:tblPr firstRow="1" firstCol="1" bandRow="1">
                <a:tableStyleId>{5C22544A-7EE6-4342-B048-85BDC9FD1C3A}</a:tableStyleId>
              </a:tblPr>
              <a:tblGrid>
                <a:gridCol w="1151996">
                  <a:extLst>
                    <a:ext uri="{9D8B030D-6E8A-4147-A177-3AD203B41FA5}">
                      <a16:colId xmlns:a16="http://schemas.microsoft.com/office/drawing/2014/main" val="20000"/>
                    </a:ext>
                  </a:extLst>
                </a:gridCol>
                <a:gridCol w="1151996">
                  <a:extLst>
                    <a:ext uri="{9D8B030D-6E8A-4147-A177-3AD203B41FA5}">
                      <a16:colId xmlns:a16="http://schemas.microsoft.com/office/drawing/2014/main" val="20001"/>
                    </a:ext>
                  </a:extLst>
                </a:gridCol>
                <a:gridCol w="1151996">
                  <a:extLst>
                    <a:ext uri="{9D8B030D-6E8A-4147-A177-3AD203B41FA5}">
                      <a16:colId xmlns:a16="http://schemas.microsoft.com/office/drawing/2014/main" val="20002"/>
                    </a:ext>
                  </a:extLst>
                </a:gridCol>
                <a:gridCol w="1151996">
                  <a:extLst>
                    <a:ext uri="{9D8B030D-6E8A-4147-A177-3AD203B41FA5}">
                      <a16:colId xmlns:a16="http://schemas.microsoft.com/office/drawing/2014/main" val="20003"/>
                    </a:ext>
                  </a:extLst>
                </a:gridCol>
                <a:gridCol w="1151996">
                  <a:extLst>
                    <a:ext uri="{9D8B030D-6E8A-4147-A177-3AD203B41FA5}">
                      <a16:colId xmlns:a16="http://schemas.microsoft.com/office/drawing/2014/main" val="20004"/>
                    </a:ext>
                  </a:extLst>
                </a:gridCol>
                <a:gridCol w="1151996">
                  <a:extLst>
                    <a:ext uri="{9D8B030D-6E8A-4147-A177-3AD203B41FA5}">
                      <a16:colId xmlns:a16="http://schemas.microsoft.com/office/drawing/2014/main" val="20005"/>
                    </a:ext>
                  </a:extLst>
                </a:gridCol>
              </a:tblGrid>
              <a:tr h="661988">
                <a:tc>
                  <a:txBody>
                    <a:bodyPr/>
                    <a:lstStyle/>
                    <a:p>
                      <a:pPr algn="ctr" fontAlgn="auto"/>
                      <a:endParaRPr lang="zh-CN" altLang="en-US" sz="2800" baseline="0" dirty="0"/>
                    </a:p>
                  </a:txBody>
                  <a:tcPr marL="91419" marR="91419" marT="45686" marB="45686" anchor="ctr"/>
                </a:tc>
                <a:tc>
                  <a:txBody>
                    <a:bodyPr/>
                    <a:lstStyle/>
                    <a:p>
                      <a:pPr algn="ctr" fontAlgn="auto"/>
                      <a:r>
                        <a:rPr lang="en-US" altLang="zh-CN" sz="2800" baseline="0" dirty="0"/>
                        <a:t>1</a:t>
                      </a:r>
                      <a:endParaRPr lang="zh-CN" altLang="en-US" sz="2800" baseline="0" dirty="0"/>
                    </a:p>
                  </a:txBody>
                  <a:tcPr marL="91419" marR="91419" marT="45686" marB="45686" anchor="ctr"/>
                </a:tc>
                <a:tc>
                  <a:txBody>
                    <a:bodyPr/>
                    <a:lstStyle/>
                    <a:p>
                      <a:pPr algn="ctr" fontAlgn="auto"/>
                      <a:r>
                        <a:rPr lang="en-US" altLang="zh-CN" sz="2800" baseline="0" dirty="0"/>
                        <a:t>2</a:t>
                      </a:r>
                      <a:endParaRPr lang="zh-CN" altLang="en-US" sz="2800" baseline="0" dirty="0"/>
                    </a:p>
                  </a:txBody>
                  <a:tcPr marL="91419" marR="91419" marT="45686" marB="45686" anchor="ctr"/>
                </a:tc>
                <a:tc>
                  <a:txBody>
                    <a:bodyPr/>
                    <a:lstStyle/>
                    <a:p>
                      <a:pPr algn="ctr" fontAlgn="auto"/>
                      <a:r>
                        <a:rPr lang="en-US" altLang="zh-CN" sz="2800" baseline="0" dirty="0"/>
                        <a:t>3</a:t>
                      </a:r>
                      <a:endParaRPr lang="zh-CN" altLang="en-US" sz="2800" baseline="0" dirty="0"/>
                    </a:p>
                  </a:txBody>
                  <a:tcPr marL="91419" marR="91419" marT="45686" marB="45686" anchor="ctr"/>
                </a:tc>
                <a:tc>
                  <a:txBody>
                    <a:bodyPr/>
                    <a:lstStyle/>
                    <a:p>
                      <a:pPr algn="ctr" fontAlgn="auto"/>
                      <a:r>
                        <a:rPr lang="en-US" altLang="zh-CN" sz="2800" baseline="0" dirty="0"/>
                        <a:t>4</a:t>
                      </a:r>
                      <a:endParaRPr lang="zh-CN" altLang="en-US" sz="2800" baseline="0" dirty="0"/>
                    </a:p>
                  </a:txBody>
                  <a:tcPr marL="91419" marR="91419" marT="45686" marB="45686" anchor="ctr"/>
                </a:tc>
                <a:tc>
                  <a:txBody>
                    <a:bodyPr/>
                    <a:lstStyle/>
                    <a:p>
                      <a:pPr algn="ctr" fontAlgn="auto"/>
                      <a:r>
                        <a:rPr lang="en-US" altLang="zh-CN" sz="2800" baseline="0" dirty="0"/>
                        <a:t>5</a:t>
                      </a:r>
                      <a:endParaRPr lang="zh-CN" altLang="en-US" sz="2800" baseline="0" dirty="0"/>
                    </a:p>
                  </a:txBody>
                  <a:tcPr marL="91419" marR="91419" marT="45686" marB="45686" anchor="ctr"/>
                </a:tc>
                <a:extLst>
                  <a:ext uri="{0D108BD9-81ED-4DB2-BD59-A6C34878D82A}">
                    <a16:rowId xmlns:a16="http://schemas.microsoft.com/office/drawing/2014/main" val="10000"/>
                  </a:ext>
                </a:extLst>
              </a:tr>
              <a:tr h="661988">
                <a:tc>
                  <a:txBody>
                    <a:bodyPr/>
                    <a:lstStyle/>
                    <a:p>
                      <a:pPr algn="ctr" fontAlgn="auto"/>
                      <a:r>
                        <a:rPr lang="zh-CN" altLang="en-US" sz="2800" baseline="0" dirty="0"/>
                        <a:t>个体</a:t>
                      </a:r>
                      <a:r>
                        <a:rPr lang="en-US" altLang="zh-CN" sz="2800" baseline="0" dirty="0"/>
                        <a:t>1</a:t>
                      </a:r>
                      <a:endParaRPr lang="zh-CN" altLang="en-US" sz="2800" baseline="0" dirty="0"/>
                    </a:p>
                  </a:txBody>
                  <a:tcPr marL="91419" marR="91419" marT="45686" marB="45686" anchor="ctr"/>
                </a:tc>
                <a:tc>
                  <a:txBody>
                    <a:bodyPr/>
                    <a:lstStyle/>
                    <a:p>
                      <a:pPr algn="ctr" fontAlgn="auto"/>
                      <a:r>
                        <a:rPr lang="en-US" altLang="zh-CN" sz="2800" baseline="0" dirty="0"/>
                        <a:t>A</a:t>
                      </a:r>
                      <a:endParaRPr lang="zh-CN" altLang="en-US" sz="2800" baseline="0" dirty="0"/>
                    </a:p>
                  </a:txBody>
                  <a:tcPr marL="91419" marR="91419" marT="45686" marB="45686" anchor="ctr"/>
                </a:tc>
                <a:tc>
                  <a:txBody>
                    <a:bodyPr/>
                    <a:lstStyle/>
                    <a:p>
                      <a:pPr algn="ctr" fontAlgn="auto"/>
                      <a:r>
                        <a:rPr lang="en-US" altLang="zh-CN" sz="2800" baseline="0" dirty="0"/>
                        <a:t>B</a:t>
                      </a:r>
                      <a:endParaRPr lang="zh-CN" altLang="en-US" sz="2800" baseline="0" dirty="0"/>
                    </a:p>
                  </a:txBody>
                  <a:tcPr marL="91419" marR="91419" marT="45686" marB="45686" anchor="ctr"/>
                </a:tc>
                <a:tc>
                  <a:txBody>
                    <a:bodyPr/>
                    <a:lstStyle/>
                    <a:p>
                      <a:pPr algn="ctr" fontAlgn="auto"/>
                      <a:r>
                        <a:rPr lang="en-US" altLang="zh-CN" sz="2800" baseline="0" dirty="0"/>
                        <a:t>C</a:t>
                      </a:r>
                      <a:endParaRPr lang="zh-CN" altLang="en-US" sz="2800" baseline="0" dirty="0"/>
                    </a:p>
                  </a:txBody>
                  <a:tcPr marL="91419" marR="91419" marT="45686" marB="45686" anchor="ctr"/>
                </a:tc>
                <a:tc>
                  <a:txBody>
                    <a:bodyPr/>
                    <a:lstStyle/>
                    <a:p>
                      <a:pPr algn="ctr" fontAlgn="auto"/>
                      <a:r>
                        <a:rPr lang="en-US" altLang="zh-CN" sz="2800" baseline="0" dirty="0"/>
                        <a:t>D</a:t>
                      </a:r>
                      <a:endParaRPr lang="zh-CN" altLang="en-US" sz="2800" baseline="0" dirty="0"/>
                    </a:p>
                  </a:txBody>
                  <a:tcPr marL="91419" marR="91419" marT="45686" marB="45686" anchor="ctr"/>
                </a:tc>
                <a:tc>
                  <a:txBody>
                    <a:bodyPr/>
                    <a:lstStyle/>
                    <a:p>
                      <a:pPr algn="ctr" fontAlgn="auto"/>
                      <a:r>
                        <a:rPr lang="en-US" altLang="zh-CN" sz="2800" baseline="0" dirty="0"/>
                        <a:t>E</a:t>
                      </a:r>
                      <a:endParaRPr lang="zh-CN" altLang="en-US" sz="2800" baseline="0" dirty="0"/>
                    </a:p>
                  </a:txBody>
                  <a:tcPr marL="91419" marR="91419" marT="45686" marB="45686" anchor="ctr"/>
                </a:tc>
                <a:extLst>
                  <a:ext uri="{0D108BD9-81ED-4DB2-BD59-A6C34878D82A}">
                    <a16:rowId xmlns:a16="http://schemas.microsoft.com/office/drawing/2014/main" val="10001"/>
                  </a:ext>
                </a:extLst>
              </a:tr>
              <a:tr h="661988">
                <a:tc>
                  <a:txBody>
                    <a:bodyPr/>
                    <a:lstStyle/>
                    <a:p>
                      <a:pPr algn="ctr" fontAlgn="auto"/>
                      <a:r>
                        <a:rPr lang="zh-CN" altLang="en-US" sz="2800" baseline="0" dirty="0"/>
                        <a:t>个体</a:t>
                      </a:r>
                      <a:r>
                        <a:rPr lang="en-US" altLang="zh-CN" sz="2800" baseline="0" dirty="0"/>
                        <a:t>2</a:t>
                      </a:r>
                      <a:endParaRPr lang="zh-CN" altLang="en-US" sz="2800" baseline="0" dirty="0"/>
                    </a:p>
                  </a:txBody>
                  <a:tcPr marL="91419" marR="91419" marT="45686" marB="45686" anchor="ctr"/>
                </a:tc>
                <a:tc>
                  <a:txBody>
                    <a:bodyPr/>
                    <a:lstStyle/>
                    <a:p>
                      <a:pPr algn="ctr" fontAlgn="auto"/>
                      <a:r>
                        <a:rPr lang="en-US" altLang="zh-CN" sz="2800" baseline="0" dirty="0"/>
                        <a:t>B</a:t>
                      </a:r>
                      <a:endParaRPr lang="zh-CN" altLang="en-US" sz="2800" baseline="0" dirty="0"/>
                    </a:p>
                  </a:txBody>
                  <a:tcPr marL="91419" marR="91419" marT="45686" marB="45686" anchor="ctr"/>
                </a:tc>
                <a:tc>
                  <a:txBody>
                    <a:bodyPr/>
                    <a:lstStyle/>
                    <a:p>
                      <a:pPr algn="ctr" fontAlgn="auto"/>
                      <a:r>
                        <a:rPr lang="en-US" altLang="zh-CN" sz="2800" baseline="0" dirty="0"/>
                        <a:t>C</a:t>
                      </a:r>
                      <a:endParaRPr lang="zh-CN" altLang="en-US" sz="2800" baseline="0" dirty="0"/>
                    </a:p>
                  </a:txBody>
                  <a:tcPr marL="91419" marR="91419" marT="45686" marB="45686" anchor="ctr"/>
                </a:tc>
                <a:tc>
                  <a:txBody>
                    <a:bodyPr/>
                    <a:lstStyle/>
                    <a:p>
                      <a:pPr algn="ctr" fontAlgn="auto"/>
                      <a:r>
                        <a:rPr lang="en-US" altLang="zh-CN" sz="2800" baseline="0" dirty="0"/>
                        <a:t>D</a:t>
                      </a:r>
                      <a:endParaRPr lang="zh-CN" altLang="en-US" sz="2800" baseline="0" dirty="0"/>
                    </a:p>
                  </a:txBody>
                  <a:tcPr marL="91419" marR="91419" marT="45686" marB="45686" anchor="ctr"/>
                </a:tc>
                <a:tc>
                  <a:txBody>
                    <a:bodyPr/>
                    <a:lstStyle/>
                    <a:p>
                      <a:pPr algn="ctr" fontAlgn="auto"/>
                      <a:r>
                        <a:rPr lang="en-US" altLang="zh-CN" sz="2800" baseline="0" dirty="0"/>
                        <a:t>A</a:t>
                      </a:r>
                      <a:endParaRPr lang="zh-CN" altLang="en-US" sz="2800" baseline="0" dirty="0"/>
                    </a:p>
                  </a:txBody>
                  <a:tcPr marL="91419" marR="91419" marT="45686" marB="45686" anchor="ctr"/>
                </a:tc>
                <a:tc>
                  <a:txBody>
                    <a:bodyPr/>
                    <a:lstStyle/>
                    <a:p>
                      <a:pPr algn="ctr" fontAlgn="auto"/>
                      <a:r>
                        <a:rPr lang="en-US" altLang="zh-CN" sz="2800" baseline="0" dirty="0"/>
                        <a:t>E</a:t>
                      </a:r>
                      <a:endParaRPr lang="zh-CN" altLang="en-US" sz="2800" baseline="0" dirty="0"/>
                    </a:p>
                  </a:txBody>
                  <a:tcPr marL="91419" marR="91419" marT="45686" marB="45686" anchor="ctr"/>
                </a:tc>
                <a:extLst>
                  <a:ext uri="{0D108BD9-81ED-4DB2-BD59-A6C34878D82A}">
                    <a16:rowId xmlns:a16="http://schemas.microsoft.com/office/drawing/2014/main" val="10002"/>
                  </a:ext>
                </a:extLst>
              </a:tr>
              <a:tr h="661988">
                <a:tc>
                  <a:txBody>
                    <a:bodyPr/>
                    <a:lstStyle/>
                    <a:p>
                      <a:pPr algn="ctr" fontAlgn="auto"/>
                      <a:r>
                        <a:rPr lang="zh-CN" altLang="en-US" sz="2800" baseline="0" dirty="0"/>
                        <a:t>个体</a:t>
                      </a:r>
                      <a:r>
                        <a:rPr lang="en-US" altLang="zh-CN" sz="2800" baseline="0" dirty="0"/>
                        <a:t>3</a:t>
                      </a:r>
                      <a:endParaRPr lang="zh-CN" altLang="en-US" sz="2800" baseline="0" dirty="0"/>
                    </a:p>
                  </a:txBody>
                  <a:tcPr marL="91419" marR="91419" marT="45686" marB="45686" anchor="ctr"/>
                </a:tc>
                <a:tc>
                  <a:txBody>
                    <a:bodyPr/>
                    <a:lstStyle/>
                    <a:p>
                      <a:pPr algn="ctr" fontAlgn="auto"/>
                      <a:r>
                        <a:rPr lang="en-US" altLang="zh-CN" sz="2800" baseline="0" dirty="0"/>
                        <a:t>C</a:t>
                      </a:r>
                      <a:endParaRPr lang="zh-CN" altLang="en-US" sz="2800" baseline="0" dirty="0"/>
                    </a:p>
                  </a:txBody>
                  <a:tcPr marL="91419" marR="91419" marT="45686" marB="45686" anchor="ctr"/>
                </a:tc>
                <a:tc>
                  <a:txBody>
                    <a:bodyPr/>
                    <a:lstStyle/>
                    <a:p>
                      <a:pPr algn="ctr" fontAlgn="auto"/>
                      <a:r>
                        <a:rPr lang="en-US" altLang="zh-CN" sz="2800" baseline="0" dirty="0"/>
                        <a:t>B</a:t>
                      </a:r>
                      <a:endParaRPr lang="zh-CN" altLang="en-US" sz="2800" baseline="0" dirty="0"/>
                    </a:p>
                  </a:txBody>
                  <a:tcPr marL="91419" marR="91419" marT="45686" marB="45686" anchor="ctr"/>
                </a:tc>
                <a:tc>
                  <a:txBody>
                    <a:bodyPr/>
                    <a:lstStyle/>
                    <a:p>
                      <a:pPr algn="ctr" fontAlgn="auto"/>
                      <a:r>
                        <a:rPr lang="en-US" altLang="zh-CN" sz="2800" baseline="0" dirty="0"/>
                        <a:t>A</a:t>
                      </a:r>
                      <a:endParaRPr lang="zh-CN" altLang="en-US" sz="2800" baseline="0" dirty="0"/>
                    </a:p>
                  </a:txBody>
                  <a:tcPr marL="91419" marR="91419" marT="45686" marB="45686" anchor="ctr"/>
                </a:tc>
                <a:tc>
                  <a:txBody>
                    <a:bodyPr/>
                    <a:lstStyle/>
                    <a:p>
                      <a:pPr algn="ctr" fontAlgn="auto"/>
                      <a:r>
                        <a:rPr lang="en-US" altLang="zh-CN" sz="2800" baseline="0" dirty="0"/>
                        <a:t>D</a:t>
                      </a:r>
                      <a:endParaRPr lang="zh-CN" altLang="en-US" sz="2800" baseline="0" dirty="0"/>
                    </a:p>
                  </a:txBody>
                  <a:tcPr marL="91419" marR="91419" marT="45686" marB="45686" anchor="ctr"/>
                </a:tc>
                <a:tc>
                  <a:txBody>
                    <a:bodyPr/>
                    <a:lstStyle/>
                    <a:p>
                      <a:pPr algn="ctr" fontAlgn="auto"/>
                      <a:r>
                        <a:rPr lang="en-US" altLang="zh-CN" sz="2800" baseline="0" dirty="0"/>
                        <a:t>E</a:t>
                      </a:r>
                      <a:endParaRPr lang="zh-CN" altLang="en-US" sz="2800" baseline="0" dirty="0"/>
                    </a:p>
                  </a:txBody>
                  <a:tcPr marL="91419" marR="91419" marT="45686" marB="45686" anchor="ctr"/>
                </a:tc>
                <a:extLst>
                  <a:ext uri="{0D108BD9-81ED-4DB2-BD59-A6C34878D82A}">
                    <a16:rowId xmlns:a16="http://schemas.microsoft.com/office/drawing/2014/main" val="10003"/>
                  </a:ext>
                </a:extLst>
              </a:tr>
            </a:tbl>
          </a:graphicData>
        </a:graphic>
      </p:graphicFrame>
      <p:sp>
        <p:nvSpPr>
          <p:cNvPr id="52264" name="文本框 1"/>
          <p:cNvSpPr txBox="1">
            <a:spLocks noChangeArrowheads="1"/>
          </p:cNvSpPr>
          <p:nvPr/>
        </p:nvSpPr>
        <p:spPr bwMode="auto">
          <a:xfrm>
            <a:off x="7504113" y="2781300"/>
            <a:ext cx="1620837" cy="1938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defRPr/>
            </a:pPr>
            <a:r>
              <a:rPr lang="zh-CN" altLang="en-US" dirty="0">
                <a:solidFill>
                  <a:schemeClr val="bg1"/>
                </a:solidFill>
                <a:latin typeface="+mn-lt"/>
                <a:ea typeface="黑体"/>
                <a:cs typeface="黑体"/>
              </a:rPr>
              <a:t>不难验证，</a:t>
            </a:r>
            <a:r>
              <a:rPr lang="zh-CN" altLang="en-US" dirty="0">
                <a:solidFill>
                  <a:srgbClr val="FFFF00"/>
                </a:solidFill>
                <a:latin typeface="+mn-lt"/>
                <a:ea typeface="黑体"/>
                <a:cs typeface="黑体"/>
              </a:rPr>
              <a:t>按照</a:t>
            </a:r>
            <a:r>
              <a:rPr lang="en-US" altLang="zh-CN" dirty="0">
                <a:solidFill>
                  <a:srgbClr val="FFFF00"/>
                </a:solidFill>
                <a:latin typeface="+mn-lt"/>
                <a:ea typeface="黑体"/>
                <a:cs typeface="黑体"/>
              </a:rPr>
              <a:t>A, B, C, D, E</a:t>
            </a:r>
            <a:r>
              <a:rPr lang="zh-CN" altLang="en-US" dirty="0">
                <a:solidFill>
                  <a:srgbClr val="FFFF00"/>
                </a:solidFill>
                <a:latin typeface="+mn-lt"/>
                <a:ea typeface="黑体"/>
                <a:cs typeface="黑体"/>
              </a:rPr>
              <a:t>的顺序</a:t>
            </a:r>
            <a:r>
              <a:rPr lang="zh-CN" altLang="en-US" dirty="0">
                <a:solidFill>
                  <a:schemeClr val="bg1"/>
                </a:solidFill>
                <a:latin typeface="+mn-lt"/>
                <a:ea typeface="黑体"/>
                <a:cs typeface="黑体"/>
              </a:rPr>
              <a:t>，都是单峰的</a:t>
            </a:r>
          </a:p>
        </p:txBody>
      </p:sp>
      <p:sp>
        <p:nvSpPr>
          <p:cNvPr id="52265" name="文本框 2"/>
          <p:cNvSpPr txBox="1">
            <a:spLocks noChangeArrowheads="1"/>
          </p:cNvSpPr>
          <p:nvPr/>
        </p:nvSpPr>
        <p:spPr bwMode="auto">
          <a:xfrm>
            <a:off x="539750" y="4868863"/>
            <a:ext cx="72009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defRPr/>
            </a:pPr>
            <a:r>
              <a:rPr lang="zh-CN" altLang="en-US" sz="2800" dirty="0">
                <a:solidFill>
                  <a:schemeClr val="bg1"/>
                </a:solidFill>
                <a:latin typeface="+mn-lt"/>
                <a:ea typeface="黑体"/>
                <a:cs typeface="黑体"/>
              </a:rPr>
              <a:t>选择“最大的”：</a:t>
            </a:r>
            <a:r>
              <a:rPr lang="en-US" altLang="zh-CN" sz="2800" dirty="0">
                <a:solidFill>
                  <a:schemeClr val="bg1"/>
                </a:solidFill>
                <a:latin typeface="+mn-lt"/>
                <a:ea typeface="黑体"/>
                <a:cs typeface="黑体"/>
              </a:rPr>
              <a:t>A</a:t>
            </a:r>
            <a:r>
              <a:rPr lang="zh-CN" altLang="en-US" sz="2800" dirty="0">
                <a:solidFill>
                  <a:schemeClr val="bg1"/>
                </a:solidFill>
                <a:latin typeface="+mn-lt"/>
                <a:ea typeface="黑体"/>
                <a:cs typeface="黑体"/>
              </a:rPr>
              <a:t>，</a:t>
            </a:r>
            <a:r>
              <a:rPr lang="en-US" altLang="zh-CN" sz="2800" dirty="0">
                <a:solidFill>
                  <a:schemeClr val="bg1"/>
                </a:solidFill>
                <a:latin typeface="+mn-lt"/>
                <a:ea typeface="黑体"/>
                <a:cs typeface="黑体"/>
              </a:rPr>
              <a:t>B</a:t>
            </a:r>
            <a:r>
              <a:rPr lang="zh-CN" altLang="en-US" sz="2800" dirty="0">
                <a:solidFill>
                  <a:schemeClr val="bg1"/>
                </a:solidFill>
                <a:latin typeface="+mn-lt"/>
                <a:ea typeface="黑体"/>
                <a:cs typeface="黑体"/>
              </a:rPr>
              <a:t>，</a:t>
            </a:r>
            <a:r>
              <a:rPr lang="en-US" altLang="zh-CN" sz="2800" dirty="0">
                <a:solidFill>
                  <a:schemeClr val="bg1"/>
                </a:solidFill>
                <a:latin typeface="+mn-lt"/>
                <a:ea typeface="黑体"/>
                <a:cs typeface="黑体"/>
              </a:rPr>
              <a:t>C  </a:t>
            </a:r>
            <a:r>
              <a:rPr lang="en-US" altLang="zh-CN" sz="2800" dirty="0">
                <a:solidFill>
                  <a:schemeClr val="bg1"/>
                </a:solidFill>
                <a:latin typeface="+mn-lt"/>
                <a:ea typeface="黑体"/>
                <a:cs typeface="黑体"/>
                <a:sym typeface="Wingdings" charset="0"/>
              </a:rPr>
              <a:t> B</a:t>
            </a:r>
            <a:endParaRPr lang="zh-CN" altLang="en-US" sz="2800" dirty="0">
              <a:solidFill>
                <a:schemeClr val="bg1"/>
              </a:solidFill>
              <a:latin typeface="+mn-lt"/>
              <a:ea typeface="黑体"/>
              <a:cs typeface="黑体"/>
            </a:endParaRPr>
          </a:p>
        </p:txBody>
      </p:sp>
      <p:sp>
        <p:nvSpPr>
          <p:cNvPr id="52266" name="文本框 6"/>
          <p:cNvSpPr txBox="1">
            <a:spLocks noChangeArrowheads="1"/>
          </p:cNvSpPr>
          <p:nvPr/>
        </p:nvSpPr>
        <p:spPr bwMode="auto">
          <a:xfrm>
            <a:off x="539750" y="5300663"/>
            <a:ext cx="72009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defRPr/>
            </a:pPr>
            <a:r>
              <a:rPr lang="zh-CN" altLang="en-US" sz="2800" dirty="0">
                <a:solidFill>
                  <a:schemeClr val="bg1"/>
                </a:solidFill>
                <a:latin typeface="+mn-lt"/>
                <a:ea typeface="黑体"/>
                <a:cs typeface="黑体"/>
              </a:rPr>
              <a:t>选择“次大的”：</a:t>
            </a:r>
            <a:r>
              <a:rPr lang="en-US" altLang="zh-CN" sz="2800" dirty="0">
                <a:solidFill>
                  <a:schemeClr val="bg1"/>
                </a:solidFill>
                <a:latin typeface="+mn-lt"/>
                <a:ea typeface="黑体"/>
                <a:cs typeface="黑体"/>
              </a:rPr>
              <a:t>A</a:t>
            </a:r>
            <a:r>
              <a:rPr lang="zh-CN" altLang="en-US" sz="2800" dirty="0">
                <a:solidFill>
                  <a:schemeClr val="bg1"/>
                </a:solidFill>
                <a:latin typeface="+mn-lt"/>
                <a:ea typeface="黑体"/>
                <a:cs typeface="黑体"/>
              </a:rPr>
              <a:t>，</a:t>
            </a:r>
            <a:r>
              <a:rPr lang="en-US" altLang="zh-CN" sz="2800" dirty="0">
                <a:solidFill>
                  <a:schemeClr val="bg1"/>
                </a:solidFill>
                <a:latin typeface="+mn-lt"/>
                <a:ea typeface="黑体"/>
                <a:cs typeface="黑体"/>
              </a:rPr>
              <a:t>C</a:t>
            </a:r>
            <a:r>
              <a:rPr lang="zh-CN" altLang="en-US" sz="2800" dirty="0">
                <a:solidFill>
                  <a:schemeClr val="bg1"/>
                </a:solidFill>
                <a:latin typeface="+mn-lt"/>
                <a:ea typeface="黑体"/>
                <a:cs typeface="黑体"/>
              </a:rPr>
              <a:t>，</a:t>
            </a:r>
            <a:r>
              <a:rPr lang="en-US" altLang="zh-CN" sz="2800" dirty="0">
                <a:solidFill>
                  <a:schemeClr val="bg1"/>
                </a:solidFill>
                <a:latin typeface="+mn-lt"/>
                <a:ea typeface="黑体"/>
                <a:cs typeface="黑体"/>
              </a:rPr>
              <a:t>C  </a:t>
            </a:r>
            <a:r>
              <a:rPr lang="en-US" altLang="zh-CN" sz="2800" dirty="0">
                <a:solidFill>
                  <a:schemeClr val="bg1"/>
                </a:solidFill>
                <a:latin typeface="+mn-lt"/>
                <a:ea typeface="黑体"/>
                <a:cs typeface="黑体"/>
                <a:sym typeface="Wingdings" charset="0"/>
              </a:rPr>
              <a:t> C</a:t>
            </a:r>
            <a:endParaRPr lang="zh-CN" altLang="en-US" sz="2800" dirty="0">
              <a:solidFill>
                <a:schemeClr val="bg1"/>
              </a:solidFill>
              <a:latin typeface="+mn-lt"/>
              <a:ea typeface="黑体"/>
              <a:cs typeface="黑体"/>
            </a:endParaRPr>
          </a:p>
        </p:txBody>
      </p:sp>
      <p:sp>
        <p:nvSpPr>
          <p:cNvPr id="52267" name="文本框 7"/>
          <p:cNvSpPr txBox="1">
            <a:spLocks noChangeArrowheads="1"/>
          </p:cNvSpPr>
          <p:nvPr/>
        </p:nvSpPr>
        <p:spPr bwMode="auto">
          <a:xfrm>
            <a:off x="539750" y="5732463"/>
            <a:ext cx="72009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defRPr/>
            </a:pPr>
            <a:r>
              <a:rPr lang="zh-CN" altLang="en-US" sz="2800" dirty="0">
                <a:solidFill>
                  <a:schemeClr val="bg1"/>
                </a:solidFill>
                <a:latin typeface="+mn-lt"/>
                <a:ea typeface="黑体"/>
                <a:cs typeface="黑体"/>
              </a:rPr>
              <a:t>选择“第三大的”：</a:t>
            </a:r>
            <a:r>
              <a:rPr lang="en-US" altLang="zh-CN" sz="2800" dirty="0">
                <a:solidFill>
                  <a:schemeClr val="bg1"/>
                </a:solidFill>
                <a:latin typeface="+mn-lt"/>
                <a:ea typeface="黑体"/>
                <a:cs typeface="黑体"/>
              </a:rPr>
              <a:t>A</a:t>
            </a:r>
            <a:r>
              <a:rPr lang="zh-CN" altLang="en-US" sz="2800" dirty="0">
                <a:solidFill>
                  <a:schemeClr val="bg1"/>
                </a:solidFill>
                <a:latin typeface="+mn-lt"/>
                <a:ea typeface="黑体"/>
                <a:cs typeface="黑体"/>
              </a:rPr>
              <a:t>，</a:t>
            </a:r>
            <a:r>
              <a:rPr lang="en-US" altLang="zh-CN" sz="2800" dirty="0">
                <a:solidFill>
                  <a:schemeClr val="bg1"/>
                </a:solidFill>
                <a:latin typeface="+mn-lt"/>
                <a:ea typeface="黑体"/>
                <a:cs typeface="黑体"/>
              </a:rPr>
              <a:t>A</a:t>
            </a:r>
            <a:r>
              <a:rPr lang="zh-CN" altLang="en-US" sz="2800" dirty="0">
                <a:solidFill>
                  <a:schemeClr val="bg1"/>
                </a:solidFill>
                <a:latin typeface="+mn-lt"/>
                <a:ea typeface="黑体"/>
                <a:cs typeface="黑体"/>
              </a:rPr>
              <a:t>，</a:t>
            </a:r>
            <a:r>
              <a:rPr lang="en-US" altLang="zh-CN" sz="2800" dirty="0">
                <a:solidFill>
                  <a:schemeClr val="bg1"/>
                </a:solidFill>
                <a:latin typeface="+mn-lt"/>
                <a:ea typeface="黑体"/>
                <a:cs typeface="黑体"/>
              </a:rPr>
              <a:t>D  </a:t>
            </a:r>
            <a:r>
              <a:rPr lang="en-US" altLang="zh-CN" sz="2800" dirty="0">
                <a:solidFill>
                  <a:schemeClr val="bg1"/>
                </a:solidFill>
                <a:latin typeface="+mn-lt"/>
                <a:ea typeface="黑体"/>
                <a:cs typeface="黑体"/>
                <a:sym typeface="Wingdings" charset="0"/>
              </a:rPr>
              <a:t> A</a:t>
            </a:r>
            <a:endParaRPr lang="zh-CN" altLang="en-US" sz="2800" dirty="0">
              <a:solidFill>
                <a:schemeClr val="bg1"/>
              </a:solidFill>
              <a:latin typeface="+mn-lt"/>
              <a:ea typeface="黑体"/>
              <a:cs typeface="黑体"/>
            </a:endParaRPr>
          </a:p>
        </p:txBody>
      </p:sp>
      <p:sp>
        <p:nvSpPr>
          <p:cNvPr id="52268" name="文本框 4"/>
          <p:cNvSpPr txBox="1">
            <a:spLocks noChangeArrowheads="1"/>
          </p:cNvSpPr>
          <p:nvPr/>
        </p:nvSpPr>
        <p:spPr bwMode="auto">
          <a:xfrm>
            <a:off x="539750" y="6165850"/>
            <a:ext cx="5545138" cy="522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defRPr/>
            </a:pPr>
            <a:r>
              <a:rPr lang="zh-CN" altLang="en-US" sz="2800" dirty="0">
                <a:solidFill>
                  <a:srgbClr val="FFFFFF"/>
                </a:solidFill>
                <a:latin typeface="+mn-lt"/>
                <a:ea typeface="黑体"/>
                <a:cs typeface="黑体"/>
              </a:rPr>
              <a:t>类似地，相继得到</a:t>
            </a:r>
            <a:r>
              <a:rPr lang="en-US" altLang="zh-CN" sz="2800" dirty="0">
                <a:solidFill>
                  <a:srgbClr val="FFFFFF"/>
                </a:solidFill>
                <a:latin typeface="+mn-lt"/>
                <a:ea typeface="黑体"/>
                <a:cs typeface="黑体"/>
              </a:rPr>
              <a:t>D</a:t>
            </a:r>
            <a:r>
              <a:rPr lang="zh-CN" altLang="en-US" sz="2800" dirty="0">
                <a:solidFill>
                  <a:srgbClr val="FFFFFF"/>
                </a:solidFill>
                <a:latin typeface="+mn-lt"/>
                <a:ea typeface="黑体"/>
                <a:cs typeface="黑体"/>
              </a:rPr>
              <a:t>，</a:t>
            </a:r>
            <a:r>
              <a:rPr lang="en-US" altLang="zh-CN" sz="2800" dirty="0">
                <a:solidFill>
                  <a:srgbClr val="FFFFFF"/>
                </a:solidFill>
                <a:latin typeface="+mn-lt"/>
                <a:ea typeface="黑体"/>
                <a:cs typeface="黑体"/>
              </a:rPr>
              <a:t>E</a:t>
            </a:r>
            <a:endParaRPr lang="zh-CN" altLang="en-US" sz="2800" dirty="0">
              <a:solidFill>
                <a:srgbClr val="FFFFFF"/>
              </a:solidFill>
              <a:latin typeface="+mn-lt"/>
              <a:ea typeface="黑体"/>
              <a:cs typeface="黑体"/>
            </a:endParaRPr>
          </a:p>
        </p:txBody>
      </p:sp>
      <p:sp>
        <p:nvSpPr>
          <p:cNvPr id="6" name="文本框 5"/>
          <p:cNvSpPr txBox="1"/>
          <p:nvPr/>
        </p:nvSpPr>
        <p:spPr>
          <a:xfrm>
            <a:off x="6084888" y="4941888"/>
            <a:ext cx="2879725" cy="1384300"/>
          </a:xfrm>
          <a:prstGeom prst="rect">
            <a:avLst/>
          </a:prstGeom>
          <a:solidFill>
            <a:srgbClr val="FFFFFF"/>
          </a:solidFill>
        </p:spPr>
        <p:txBody>
          <a:bodyPr>
            <a:spAutoFit/>
          </a:bodyPr>
          <a:lstStyle/>
          <a:p>
            <a:pPr>
              <a:defRPr/>
            </a:pPr>
            <a:r>
              <a:rPr kumimoji="1" lang="zh-CN" altLang="en-US" sz="2800" dirty="0">
                <a:solidFill>
                  <a:schemeClr val="accent6">
                    <a:lumMod val="50000"/>
                  </a:schemeClr>
                </a:solidFill>
                <a:latin typeface="黑体"/>
                <a:ea typeface="黑体"/>
                <a:cs typeface="黑体"/>
              </a:rPr>
              <a:t>不难验证，这个结果符合两两比较得到的结果。</a:t>
            </a:r>
          </a:p>
        </p:txBody>
      </p:sp>
      <p:sp>
        <p:nvSpPr>
          <p:cNvPr id="2" name="矩形 1"/>
          <p:cNvSpPr/>
          <p:nvPr/>
        </p:nvSpPr>
        <p:spPr>
          <a:xfrm>
            <a:off x="3059113" y="2924175"/>
            <a:ext cx="720725" cy="43338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12" name="矩形 11"/>
          <p:cNvSpPr/>
          <p:nvPr/>
        </p:nvSpPr>
        <p:spPr>
          <a:xfrm>
            <a:off x="3059113" y="4221163"/>
            <a:ext cx="720725" cy="431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13" name="矩形 12"/>
          <p:cNvSpPr/>
          <p:nvPr/>
        </p:nvSpPr>
        <p:spPr>
          <a:xfrm>
            <a:off x="1908175" y="3573463"/>
            <a:ext cx="719138" cy="431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3" name="矩形 2"/>
          <p:cNvSpPr/>
          <p:nvPr/>
        </p:nvSpPr>
        <p:spPr>
          <a:xfrm>
            <a:off x="4211638" y="2924175"/>
            <a:ext cx="720725" cy="43338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15" name="矩形 14"/>
          <p:cNvSpPr/>
          <p:nvPr/>
        </p:nvSpPr>
        <p:spPr>
          <a:xfrm>
            <a:off x="3059113" y="3573463"/>
            <a:ext cx="720725" cy="431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16" name="矩形 15"/>
          <p:cNvSpPr/>
          <p:nvPr/>
        </p:nvSpPr>
        <p:spPr>
          <a:xfrm>
            <a:off x="1908175" y="4221163"/>
            <a:ext cx="719138" cy="431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5" name="矩形 4"/>
          <p:cNvSpPr/>
          <p:nvPr/>
        </p:nvSpPr>
        <p:spPr>
          <a:xfrm>
            <a:off x="1908175" y="2924175"/>
            <a:ext cx="719138" cy="43338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18" name="矩形 17"/>
          <p:cNvSpPr/>
          <p:nvPr/>
        </p:nvSpPr>
        <p:spPr>
          <a:xfrm>
            <a:off x="5364163" y="3573463"/>
            <a:ext cx="720725" cy="431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19" name="矩形 18"/>
          <p:cNvSpPr/>
          <p:nvPr/>
        </p:nvSpPr>
        <p:spPr>
          <a:xfrm>
            <a:off x="4211638" y="4221163"/>
            <a:ext cx="720725" cy="431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Tree>
    <p:extLst>
      <p:ext uri="{BB962C8B-B14F-4D97-AF65-F5344CB8AC3E}">
        <p14:creationId xmlns:p14="http://schemas.microsoft.com/office/powerpoint/2010/main" val="36670497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xit" presetSubtype="10" fill="hold" grpId="1" nodeType="clickEffect">
                                  <p:stCondLst>
                                    <p:cond delay="0"/>
                                  </p:stCondLst>
                                  <p:childTnLst>
                                    <p:animEffect transition="out" filter="blinds(horizontal)">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2"/>
                                        </p:tgtEl>
                                      </p:cBhvr>
                                    </p:animEffect>
                                    <p:set>
                                      <p:cBhvr>
                                        <p:cTn id="34" dur="1" fill="hold">
                                          <p:stCondLst>
                                            <p:cond delay="499"/>
                                          </p:stCondLst>
                                        </p:cTn>
                                        <p:tgtEl>
                                          <p:spTgt spid="2"/>
                                        </p:tgtEl>
                                        <p:attrNameLst>
                                          <p:attrName>style.visibility</p:attrName>
                                        </p:attrNameLst>
                                      </p:cBhvr>
                                      <p:to>
                                        <p:strVal val="hidden"/>
                                      </p:to>
                                    </p:set>
                                  </p:childTnLst>
                                </p:cTn>
                              </p:par>
                              <p:par>
                                <p:cTn id="35" presetID="3" presetClass="exit" presetSubtype="10" fill="hold" grpId="1" nodeType="withEffect">
                                  <p:stCondLst>
                                    <p:cond delay="0"/>
                                  </p:stCondLst>
                                  <p:childTnLst>
                                    <p:animEffect transition="out" filter="blinds(horizontal)">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par>
                                <p:cTn id="38" presetID="3" presetClass="exit" presetSubtype="10" fill="hold" grpId="1" nodeType="withEffect">
                                  <p:stCondLst>
                                    <p:cond delay="0"/>
                                  </p:stCondLst>
                                  <p:childTnLst>
                                    <p:animEffect transition="out" filter="blinds(horizontal)">
                                      <p:cBhvr>
                                        <p:cTn id="39" dur="500"/>
                                        <p:tgtEl>
                                          <p:spTgt spid="18"/>
                                        </p:tgtEl>
                                      </p:cBhvr>
                                    </p:animEffect>
                                    <p:set>
                                      <p:cBhvr>
                                        <p:cTn id="40" dur="1" fill="hold">
                                          <p:stCondLst>
                                            <p:cond delay="499"/>
                                          </p:stCondLst>
                                        </p:cTn>
                                        <p:tgtEl>
                                          <p:spTgt spid="18"/>
                                        </p:tgtEl>
                                        <p:attrNameLst>
                                          <p:attrName>style.visibility</p:attrName>
                                        </p:attrNameLst>
                                      </p:cBhvr>
                                      <p:to>
                                        <p:strVal val="hidden"/>
                                      </p:to>
                                    </p:set>
                                  </p:childTnLst>
                                </p:cTn>
                              </p:par>
                              <p:par>
                                <p:cTn id="41" presetID="3" presetClass="exit" presetSubtype="10" fill="hold" grpId="1" nodeType="withEffect">
                                  <p:stCondLst>
                                    <p:cond delay="0"/>
                                  </p:stCondLst>
                                  <p:childTnLst>
                                    <p:animEffect transition="out" filter="blinds(horizontal)">
                                      <p:cBhvr>
                                        <p:cTn id="42" dur="500"/>
                                        <p:tgtEl>
                                          <p:spTgt spid="15"/>
                                        </p:tgtEl>
                                      </p:cBhvr>
                                    </p:animEffect>
                                    <p:set>
                                      <p:cBhvr>
                                        <p:cTn id="43" dur="1" fill="hold">
                                          <p:stCondLst>
                                            <p:cond delay="499"/>
                                          </p:stCondLst>
                                        </p:cTn>
                                        <p:tgtEl>
                                          <p:spTgt spid="15"/>
                                        </p:tgtEl>
                                        <p:attrNameLst>
                                          <p:attrName>style.visibility</p:attrName>
                                        </p:attrNameLst>
                                      </p:cBhvr>
                                      <p:to>
                                        <p:strVal val="hidden"/>
                                      </p:to>
                                    </p:set>
                                  </p:childTnLst>
                                </p:cTn>
                              </p:par>
                              <p:par>
                                <p:cTn id="44" presetID="3" presetClass="exit" presetSubtype="10" fill="hold" grpId="1" nodeType="withEffect">
                                  <p:stCondLst>
                                    <p:cond delay="0"/>
                                  </p:stCondLst>
                                  <p:childTnLst>
                                    <p:animEffect transition="out" filter="blinds(horizontal)">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par>
                                <p:cTn id="47" presetID="3" presetClass="exit" presetSubtype="10" fill="hold" grpId="1" nodeType="withEffect">
                                  <p:stCondLst>
                                    <p:cond delay="0"/>
                                  </p:stCondLst>
                                  <p:childTnLst>
                                    <p:animEffect transition="out" filter="blinds(horizontal)">
                                      <p:cBhvr>
                                        <p:cTn id="48" dur="500"/>
                                        <p:tgtEl>
                                          <p:spTgt spid="16"/>
                                        </p:tgtEl>
                                      </p:cBhvr>
                                    </p:animEffect>
                                    <p:set>
                                      <p:cBhvr>
                                        <p:cTn id="49" dur="1" fill="hold">
                                          <p:stCondLst>
                                            <p:cond delay="499"/>
                                          </p:stCondLst>
                                        </p:cTn>
                                        <p:tgtEl>
                                          <p:spTgt spid="16"/>
                                        </p:tgtEl>
                                        <p:attrNameLst>
                                          <p:attrName>style.visibility</p:attrName>
                                        </p:attrNameLst>
                                      </p:cBhvr>
                                      <p:to>
                                        <p:strVal val="hidden"/>
                                      </p:to>
                                    </p:set>
                                  </p:childTnLst>
                                </p:cTn>
                              </p:par>
                              <p:par>
                                <p:cTn id="50" presetID="3" presetClass="exit" presetSubtype="10" fill="hold" grpId="1" nodeType="withEffect">
                                  <p:stCondLst>
                                    <p:cond delay="0"/>
                                  </p:stCondLst>
                                  <p:childTnLst>
                                    <p:animEffect transition="out" filter="blinds(horizontal)">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par>
                                <p:cTn id="53" presetID="3" presetClass="exit" presetSubtype="10" fill="hold" grpId="1" nodeType="withEffect">
                                  <p:stCondLst>
                                    <p:cond delay="0"/>
                                  </p:stCondLst>
                                  <p:childTnLst>
                                    <p:animEffect transition="out" filter="blinds(horizontal)">
                                      <p:cBhvr>
                                        <p:cTn id="54" dur="500"/>
                                        <p:tgtEl>
                                          <p:spTgt spid="19"/>
                                        </p:tgtEl>
                                      </p:cBhvr>
                                    </p:animEffect>
                                    <p:set>
                                      <p:cBhvr>
                                        <p:cTn id="55"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2" grpId="0" animBg="1"/>
      <p:bldP spid="12" grpId="1" animBg="1"/>
      <p:bldP spid="13" grpId="0" animBg="1"/>
      <p:bldP spid="13" grpId="1" animBg="1"/>
      <p:bldP spid="3" grpId="0" animBg="1"/>
      <p:bldP spid="3" grpId="1" animBg="1"/>
      <p:bldP spid="15" grpId="0" animBg="1"/>
      <p:bldP spid="15" grpId="1" animBg="1"/>
      <p:bldP spid="16" grpId="0" animBg="1"/>
      <p:bldP spid="16" grpId="1" animBg="1"/>
      <p:bldP spid="5" grpId="0" animBg="1"/>
      <p:bldP spid="5" grpId="1" animBg="1"/>
      <p:bldP spid="18" grpId="0" animBg="1"/>
      <p:bldP spid="18" grpId="1" animBg="1"/>
      <p:bldP spid="19" grpId="0" animBg="1"/>
      <p:bldP spid="19"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p:txBody>
          <a:bodyPr/>
          <a:lstStyle/>
          <a:p>
            <a:r>
              <a:rPr lang="zh-CN" altLang="en-US">
                <a:latin typeface="黑体" charset="0"/>
                <a:ea typeface="黑体" charset="0"/>
                <a:cs typeface="黑体" charset="0"/>
              </a:rPr>
              <a:t>为什么如此做是对的</a:t>
            </a:r>
            <a:r>
              <a:rPr lang="zh-CN" altLang="en-US" sz="3200">
                <a:latin typeface="黑体" charset="0"/>
                <a:ea typeface="黑体" charset="0"/>
                <a:cs typeface="黑体" charset="0"/>
              </a:rPr>
              <a:t>（中位项定理）</a:t>
            </a:r>
            <a:endParaRPr lang="zh-CN" altLang="en-US">
              <a:latin typeface="黑体" charset="0"/>
              <a:ea typeface="黑体" charset="0"/>
              <a:cs typeface="黑体" charset="0"/>
            </a:endParaRPr>
          </a:p>
        </p:txBody>
      </p:sp>
      <p:sp>
        <p:nvSpPr>
          <p:cNvPr id="53250" name="内容占位符 2"/>
          <p:cNvSpPr>
            <a:spLocks noGrp="1"/>
          </p:cNvSpPr>
          <p:nvPr>
            <p:ph idx="1"/>
          </p:nvPr>
        </p:nvSpPr>
        <p:spPr>
          <a:xfrm>
            <a:off x="323850" y="1557338"/>
            <a:ext cx="8507413" cy="4924425"/>
          </a:xfrm>
        </p:spPr>
        <p:txBody>
          <a:bodyPr/>
          <a:lstStyle/>
          <a:p>
            <a:r>
              <a:rPr lang="zh-CN" altLang="en-US">
                <a:latin typeface="Calibri" charset="0"/>
                <a:ea typeface="黑体" charset="0"/>
                <a:cs typeface="黑体" charset="0"/>
              </a:rPr>
              <a:t>即要说明，相继取出的那些“中间项”，在少数服从多数原则下，比其他所有</a:t>
            </a:r>
            <a:r>
              <a:rPr lang="zh-CN" altLang="en-US">
                <a:solidFill>
                  <a:srgbClr val="FFFF00"/>
                </a:solidFill>
                <a:latin typeface="Calibri" charset="0"/>
                <a:ea typeface="黑体" charset="0"/>
                <a:cs typeface="黑体" charset="0"/>
              </a:rPr>
              <a:t>还剩下的</a:t>
            </a:r>
            <a:r>
              <a:rPr lang="zh-CN" altLang="en-US">
                <a:latin typeface="Calibri" charset="0"/>
                <a:ea typeface="黑体" charset="0"/>
                <a:cs typeface="黑体" charset="0"/>
              </a:rPr>
              <a:t>候选项都要大</a:t>
            </a:r>
            <a:endParaRPr lang="en-US" altLang="zh-CN">
              <a:latin typeface="Calibri" charset="0"/>
              <a:ea typeface="黑体" charset="0"/>
              <a:cs typeface="黑体" charset="0"/>
            </a:endParaRPr>
          </a:p>
          <a:p>
            <a:pPr lvl="1"/>
            <a:r>
              <a:rPr lang="zh-CN" altLang="en-US">
                <a:latin typeface="Calibri" charset="0"/>
                <a:ea typeface="黑体" charset="0"/>
                <a:cs typeface="黑体" charset="0"/>
              </a:rPr>
              <a:t>记</a:t>
            </a:r>
            <a:r>
              <a:rPr lang="en-US" altLang="zh-CN">
                <a:latin typeface="Calibri" charset="0"/>
                <a:ea typeface="黑体" charset="0"/>
                <a:cs typeface="黑体" charset="0"/>
              </a:rPr>
              <a:t>L</a:t>
            </a:r>
            <a:r>
              <a:rPr lang="en-US" altLang="zh-CN" baseline="-25000">
                <a:latin typeface="Calibri" charset="0"/>
                <a:ea typeface="黑体" charset="0"/>
                <a:cs typeface="黑体" charset="0"/>
              </a:rPr>
              <a:t>1</a:t>
            </a:r>
            <a:r>
              <a:rPr lang="en-US" altLang="zh-CN">
                <a:latin typeface="Calibri" charset="0"/>
                <a:ea typeface="黑体" charset="0"/>
                <a:cs typeface="黑体" charset="0"/>
              </a:rPr>
              <a:t>, L</a:t>
            </a:r>
            <a:r>
              <a:rPr lang="en-US" altLang="zh-CN" baseline="-25000">
                <a:latin typeface="Calibri" charset="0"/>
                <a:ea typeface="黑体" charset="0"/>
                <a:cs typeface="黑体" charset="0"/>
              </a:rPr>
              <a:t>2</a:t>
            </a:r>
            <a:r>
              <a:rPr lang="en-US" altLang="zh-CN">
                <a:latin typeface="Calibri" charset="0"/>
                <a:ea typeface="黑体" charset="0"/>
                <a:cs typeface="黑体" charset="0"/>
              </a:rPr>
              <a:t>, …, L</a:t>
            </a:r>
            <a:r>
              <a:rPr lang="en-US" altLang="zh-CN" baseline="-25000">
                <a:latin typeface="Calibri" charset="0"/>
                <a:ea typeface="黑体" charset="0"/>
                <a:cs typeface="黑体" charset="0"/>
              </a:rPr>
              <a:t>M</a:t>
            </a:r>
            <a:r>
              <a:rPr lang="zh-CN" altLang="en-US">
                <a:latin typeface="Calibri" charset="0"/>
                <a:ea typeface="黑体" charset="0"/>
                <a:cs typeface="黑体" charset="0"/>
              </a:rPr>
              <a:t>为个体排序表，</a:t>
            </a:r>
            <a:r>
              <a:rPr lang="en-US" altLang="zh-CN">
                <a:latin typeface="Calibri" charset="0"/>
                <a:ea typeface="黑体" charset="0"/>
                <a:cs typeface="黑体" charset="0"/>
              </a:rPr>
              <a:t>L</a:t>
            </a:r>
            <a:r>
              <a:rPr lang="en-US" altLang="zh-CN" baseline="-25000">
                <a:latin typeface="Calibri" charset="0"/>
                <a:ea typeface="黑体" charset="0"/>
                <a:cs typeface="黑体" charset="0"/>
              </a:rPr>
              <a:t>i</a:t>
            </a:r>
            <a:r>
              <a:rPr lang="en-US" altLang="zh-CN">
                <a:latin typeface="Calibri" charset="0"/>
                <a:ea typeface="黑体" charset="0"/>
                <a:cs typeface="黑体" charset="0"/>
              </a:rPr>
              <a:t>(1)</a:t>
            </a:r>
            <a:r>
              <a:rPr lang="zh-CN" altLang="en-US">
                <a:latin typeface="Calibri" charset="0"/>
                <a:ea typeface="黑体" charset="0"/>
                <a:cs typeface="黑体" charset="0"/>
              </a:rPr>
              <a:t>为对应个体表中第一个（最大的）元素</a:t>
            </a:r>
            <a:endParaRPr lang="en-US" altLang="zh-CN">
              <a:latin typeface="Calibri" charset="0"/>
              <a:ea typeface="黑体" charset="0"/>
              <a:cs typeface="黑体" charset="0"/>
            </a:endParaRPr>
          </a:p>
          <a:p>
            <a:pPr lvl="1"/>
            <a:r>
              <a:rPr lang="zh-CN" altLang="en-US">
                <a:latin typeface="Calibri" charset="0"/>
                <a:ea typeface="黑体" charset="0"/>
                <a:cs typeface="黑体" charset="0"/>
              </a:rPr>
              <a:t>将</a:t>
            </a:r>
            <a:r>
              <a:rPr lang="en-US" altLang="zh-CN">
                <a:latin typeface="Calibri" charset="0"/>
                <a:ea typeface="黑体" charset="0"/>
                <a:cs typeface="黑体" charset="0"/>
              </a:rPr>
              <a:t>L</a:t>
            </a:r>
            <a:r>
              <a:rPr lang="en-US" altLang="zh-CN" baseline="-25000">
                <a:latin typeface="Calibri" charset="0"/>
                <a:ea typeface="黑体" charset="0"/>
                <a:cs typeface="黑体" charset="0"/>
              </a:rPr>
              <a:t>i</a:t>
            </a:r>
            <a:r>
              <a:rPr lang="en-US" altLang="zh-CN">
                <a:latin typeface="Calibri" charset="0"/>
                <a:ea typeface="黑体" charset="0"/>
                <a:cs typeface="黑体" charset="0"/>
              </a:rPr>
              <a:t>(1), i=1,2,…,M</a:t>
            </a:r>
            <a:r>
              <a:rPr lang="zh-CN" altLang="en-US">
                <a:latin typeface="Calibri" charset="0"/>
                <a:ea typeface="黑体" charset="0"/>
                <a:cs typeface="黑体" charset="0"/>
              </a:rPr>
              <a:t>按照</a:t>
            </a:r>
            <a:r>
              <a:rPr lang="en-US" altLang="zh-CN">
                <a:latin typeface="Calibri" charset="0"/>
                <a:ea typeface="黑体" charset="0"/>
                <a:cs typeface="黑体" charset="0"/>
              </a:rPr>
              <a:t>X</a:t>
            </a:r>
            <a:r>
              <a:rPr lang="en-US" altLang="zh-CN" baseline="-25000">
                <a:latin typeface="Calibri" charset="0"/>
                <a:ea typeface="黑体" charset="0"/>
                <a:cs typeface="黑体" charset="0"/>
              </a:rPr>
              <a:t>1</a:t>
            </a:r>
            <a:r>
              <a:rPr lang="en-US" altLang="zh-CN">
                <a:latin typeface="Calibri" charset="0"/>
                <a:ea typeface="黑体" charset="0"/>
                <a:cs typeface="黑体" charset="0"/>
              </a:rPr>
              <a:t>, X</a:t>
            </a:r>
            <a:r>
              <a:rPr lang="en-US" altLang="zh-CN" baseline="-25000">
                <a:latin typeface="Calibri" charset="0"/>
                <a:ea typeface="黑体" charset="0"/>
                <a:cs typeface="黑体" charset="0"/>
              </a:rPr>
              <a:t>2</a:t>
            </a:r>
            <a:r>
              <a:rPr lang="en-US" altLang="zh-CN">
                <a:latin typeface="Calibri" charset="0"/>
                <a:ea typeface="黑体" charset="0"/>
                <a:cs typeface="黑体" charset="0"/>
              </a:rPr>
              <a:t>, …… X</a:t>
            </a:r>
            <a:r>
              <a:rPr lang="en-US" altLang="zh-CN" baseline="-25000">
                <a:latin typeface="Calibri" charset="0"/>
                <a:ea typeface="黑体" charset="0"/>
                <a:cs typeface="黑体" charset="0"/>
              </a:rPr>
              <a:t>N</a:t>
            </a:r>
            <a:r>
              <a:rPr lang="zh-CN" altLang="en-US">
                <a:latin typeface="Calibri" charset="0"/>
                <a:ea typeface="黑体" charset="0"/>
                <a:cs typeface="黑体" charset="0"/>
              </a:rPr>
              <a:t>的特征序排列（一共</a:t>
            </a:r>
            <a:r>
              <a:rPr lang="en-US" altLang="zh-CN">
                <a:latin typeface="Calibri" charset="0"/>
                <a:ea typeface="黑体" charset="0"/>
                <a:cs typeface="黑体" charset="0"/>
              </a:rPr>
              <a:t>M</a:t>
            </a:r>
            <a:r>
              <a:rPr lang="zh-CN" altLang="en-US">
                <a:latin typeface="Calibri" charset="0"/>
                <a:ea typeface="黑体" charset="0"/>
                <a:cs typeface="黑体" charset="0"/>
              </a:rPr>
              <a:t>个，有的</a:t>
            </a:r>
            <a:r>
              <a:rPr lang="en-US" altLang="zh-CN">
                <a:latin typeface="Calibri" charset="0"/>
                <a:ea typeface="黑体" charset="0"/>
                <a:cs typeface="黑体" charset="0"/>
              </a:rPr>
              <a:t>X</a:t>
            </a:r>
            <a:r>
              <a:rPr lang="zh-CN" altLang="en-US">
                <a:latin typeface="Calibri" charset="0"/>
                <a:ea typeface="黑体" charset="0"/>
                <a:cs typeface="黑体" charset="0"/>
              </a:rPr>
              <a:t>可能有多次出现）</a:t>
            </a:r>
            <a:endParaRPr lang="en-US" altLang="zh-CN">
              <a:latin typeface="Calibri" charset="0"/>
              <a:ea typeface="黑体" charset="0"/>
              <a:cs typeface="黑体" charset="0"/>
            </a:endParaRPr>
          </a:p>
          <a:p>
            <a:pPr lvl="1"/>
            <a:r>
              <a:rPr lang="zh-CN" altLang="en-US">
                <a:latin typeface="Calibri" charset="0"/>
                <a:ea typeface="黑体" charset="0"/>
                <a:cs typeface="黑体" charset="0"/>
              </a:rPr>
              <a:t>从如此排列的</a:t>
            </a:r>
            <a:r>
              <a:rPr lang="en-US" altLang="zh-CN">
                <a:latin typeface="Calibri" charset="0"/>
                <a:ea typeface="黑体" charset="0"/>
                <a:cs typeface="黑体" charset="0"/>
              </a:rPr>
              <a:t>M</a:t>
            </a:r>
            <a:r>
              <a:rPr lang="zh-CN" altLang="en-US">
                <a:latin typeface="Calibri" charset="0"/>
                <a:ea typeface="黑体" charset="0"/>
                <a:cs typeface="黑体" charset="0"/>
              </a:rPr>
              <a:t>个元素中取中间项为群体排序的第一项（最大的元素）</a:t>
            </a:r>
            <a:endParaRPr lang="en-US" altLang="zh-CN">
              <a:latin typeface="Calibri" charset="0"/>
              <a:ea typeface="黑体" charset="0"/>
              <a:cs typeface="黑体" charset="0"/>
            </a:endParaRPr>
          </a:p>
          <a:p>
            <a:pPr lvl="1"/>
            <a:r>
              <a:rPr lang="en-US" altLang="zh-CN">
                <a:latin typeface="Calibri" charset="0"/>
                <a:ea typeface="黑体" charset="0"/>
                <a:cs typeface="黑体" charset="0"/>
              </a:rPr>
              <a:t>…</a:t>
            </a:r>
            <a:endParaRPr lang="zh-CN" altLang="en-US">
              <a:latin typeface="Calibri" charset="0"/>
              <a:ea typeface="黑体" charset="0"/>
              <a:cs typeface="黑体" charset="0"/>
            </a:endParaRPr>
          </a:p>
        </p:txBody>
      </p:sp>
    </p:spTree>
    <p:extLst>
      <p:ext uri="{BB962C8B-B14F-4D97-AF65-F5344CB8AC3E}">
        <p14:creationId xmlns:p14="http://schemas.microsoft.com/office/powerpoint/2010/main" val="872223032"/>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a:xfrm>
            <a:off x="457200" y="274638"/>
            <a:ext cx="8229600" cy="993775"/>
          </a:xfrm>
        </p:spPr>
        <p:txBody>
          <a:bodyPr/>
          <a:lstStyle/>
          <a:p>
            <a:r>
              <a:rPr lang="zh-CN" altLang="en-US">
                <a:latin typeface="黑体" charset="0"/>
                <a:ea typeface="黑体" charset="0"/>
                <a:cs typeface="黑体" charset="0"/>
              </a:rPr>
              <a:t>中位项定理的证明</a:t>
            </a:r>
          </a:p>
        </p:txBody>
      </p:sp>
      <p:sp>
        <p:nvSpPr>
          <p:cNvPr id="3" name="内容占位符 2"/>
          <p:cNvSpPr>
            <a:spLocks noGrp="1"/>
          </p:cNvSpPr>
          <p:nvPr>
            <p:ph idx="1"/>
          </p:nvPr>
        </p:nvSpPr>
        <p:spPr>
          <a:xfrm>
            <a:off x="107950" y="1341438"/>
            <a:ext cx="8928100" cy="5111750"/>
          </a:xfrm>
        </p:spPr>
        <p:txBody>
          <a:bodyPr/>
          <a:lstStyle/>
          <a:p>
            <a:pPr>
              <a:defRPr/>
            </a:pPr>
            <a:r>
              <a:rPr lang="zh-CN" altLang="en-US" dirty="0">
                <a:ea typeface="黑体"/>
                <a:cs typeface="黑体"/>
              </a:rPr>
              <a:t>只需说明，当</a:t>
            </a:r>
            <a:r>
              <a:rPr lang="en-US" altLang="zh-CN" dirty="0">
                <a:ea typeface="黑体"/>
                <a:cs typeface="黑体"/>
              </a:rPr>
              <a:t>L</a:t>
            </a:r>
            <a:r>
              <a:rPr lang="en-US" altLang="zh-CN" baseline="-25000" dirty="0">
                <a:ea typeface="黑体"/>
                <a:cs typeface="黑体"/>
              </a:rPr>
              <a:t>i</a:t>
            </a:r>
            <a:r>
              <a:rPr lang="en-US" altLang="zh-CN" dirty="0">
                <a:ea typeface="黑体"/>
                <a:cs typeface="黑体"/>
              </a:rPr>
              <a:t>(1), </a:t>
            </a:r>
            <a:r>
              <a:rPr lang="en-US" altLang="zh-CN" dirty="0" err="1">
                <a:ea typeface="黑体"/>
                <a:cs typeface="黑体"/>
              </a:rPr>
              <a:t>i</a:t>
            </a:r>
            <a:r>
              <a:rPr lang="en-US" altLang="zh-CN" dirty="0">
                <a:ea typeface="黑体"/>
                <a:cs typeface="黑体"/>
              </a:rPr>
              <a:t>=1,2,…,M</a:t>
            </a:r>
            <a:r>
              <a:rPr lang="zh-CN" altLang="en-US" dirty="0">
                <a:ea typeface="黑体"/>
                <a:cs typeface="黑体"/>
              </a:rPr>
              <a:t>按照</a:t>
            </a:r>
            <a:r>
              <a:rPr lang="en-US" altLang="zh-CN" dirty="0">
                <a:ea typeface="黑体"/>
                <a:cs typeface="黑体"/>
              </a:rPr>
              <a:t>X</a:t>
            </a:r>
            <a:r>
              <a:rPr lang="en-US" altLang="zh-CN" baseline="-25000" dirty="0">
                <a:ea typeface="黑体"/>
                <a:cs typeface="黑体"/>
              </a:rPr>
              <a:t>1</a:t>
            </a:r>
            <a:r>
              <a:rPr lang="en-US" altLang="zh-CN" dirty="0">
                <a:ea typeface="黑体"/>
                <a:cs typeface="黑体"/>
              </a:rPr>
              <a:t>, X</a:t>
            </a:r>
            <a:r>
              <a:rPr lang="en-US" altLang="zh-CN" baseline="-25000" dirty="0">
                <a:ea typeface="黑体"/>
                <a:cs typeface="黑体"/>
              </a:rPr>
              <a:t>2</a:t>
            </a:r>
            <a:r>
              <a:rPr lang="en-US" altLang="zh-CN" dirty="0">
                <a:ea typeface="黑体"/>
                <a:cs typeface="黑体"/>
              </a:rPr>
              <a:t>, …… X</a:t>
            </a:r>
            <a:r>
              <a:rPr lang="en-US" altLang="zh-CN" baseline="-25000" dirty="0">
                <a:ea typeface="黑体"/>
                <a:cs typeface="黑体"/>
              </a:rPr>
              <a:t>N </a:t>
            </a:r>
            <a:r>
              <a:rPr lang="zh-CN" altLang="en-US" dirty="0">
                <a:ea typeface="黑体"/>
                <a:cs typeface="黑体"/>
              </a:rPr>
              <a:t>的序排列后，其</a:t>
            </a:r>
            <a:r>
              <a:rPr lang="zh-CN" altLang="en-US" dirty="0">
                <a:solidFill>
                  <a:srgbClr val="FFFF00"/>
                </a:solidFill>
                <a:ea typeface="黑体"/>
                <a:cs typeface="黑体"/>
              </a:rPr>
              <a:t>中位项</a:t>
            </a:r>
            <a:r>
              <a:rPr lang="zh-CN" altLang="en-US" dirty="0">
                <a:ea typeface="黑体"/>
                <a:cs typeface="黑体"/>
              </a:rPr>
              <a:t>与其他</a:t>
            </a:r>
            <a:r>
              <a:rPr lang="en-US" altLang="zh-CN" dirty="0">
                <a:ea typeface="黑体"/>
                <a:cs typeface="黑体"/>
              </a:rPr>
              <a:t>M-1</a:t>
            </a:r>
            <a:r>
              <a:rPr lang="zh-CN" altLang="en-US" dirty="0">
                <a:ea typeface="黑体"/>
                <a:cs typeface="黑体"/>
              </a:rPr>
              <a:t>项中的不同元素在两两比较中均能基于</a:t>
            </a:r>
            <a:r>
              <a:rPr lang="en-US" altLang="zh-CN" dirty="0">
                <a:ea typeface="黑体"/>
                <a:cs typeface="黑体"/>
              </a:rPr>
              <a:t>M</a:t>
            </a:r>
            <a:r>
              <a:rPr lang="zh-CN" altLang="en-US" dirty="0">
                <a:ea typeface="黑体"/>
                <a:cs typeface="黑体"/>
              </a:rPr>
              <a:t>个个体排序中的情形，以少数服从多数原则胜出</a:t>
            </a:r>
            <a:endParaRPr lang="en-US" altLang="zh-CN" dirty="0">
              <a:ea typeface="黑体"/>
              <a:cs typeface="黑体"/>
            </a:endParaRPr>
          </a:p>
          <a:p>
            <a:pPr>
              <a:defRPr/>
            </a:pPr>
            <a:r>
              <a:rPr lang="zh-CN" altLang="en-US" dirty="0">
                <a:ea typeface="黑体"/>
                <a:cs typeface="黑体"/>
              </a:rPr>
              <a:t>从一个例子看，若排列情况如下：</a:t>
            </a:r>
            <a:endParaRPr lang="en-US" altLang="zh-CN" dirty="0">
              <a:ea typeface="黑体"/>
              <a:cs typeface="黑体"/>
            </a:endParaRPr>
          </a:p>
          <a:p>
            <a:pPr marL="0" indent="0" algn="ctr">
              <a:buFont typeface="Arial" charset="0"/>
              <a:buNone/>
              <a:defRPr/>
            </a:pPr>
            <a:r>
              <a:rPr lang="en-US" altLang="zh-CN" sz="2800" dirty="0">
                <a:ea typeface="黑体"/>
                <a:cs typeface="黑体"/>
              </a:rPr>
              <a:t>X</a:t>
            </a:r>
            <a:r>
              <a:rPr lang="en-US" altLang="zh-CN" sz="2800" baseline="-25000" dirty="0">
                <a:ea typeface="黑体"/>
                <a:cs typeface="黑体"/>
              </a:rPr>
              <a:t>1</a:t>
            </a:r>
            <a:r>
              <a:rPr lang="en-US" altLang="zh-CN" sz="2800" dirty="0">
                <a:ea typeface="黑体"/>
                <a:cs typeface="黑体"/>
              </a:rPr>
              <a:t>, X</a:t>
            </a:r>
            <a:r>
              <a:rPr lang="en-US" altLang="zh-CN" sz="2800" baseline="-25000" dirty="0">
                <a:ea typeface="黑体"/>
                <a:cs typeface="黑体"/>
              </a:rPr>
              <a:t>1</a:t>
            </a:r>
            <a:r>
              <a:rPr lang="en-US" altLang="zh-CN" sz="2800" dirty="0">
                <a:ea typeface="黑体"/>
                <a:cs typeface="黑体"/>
              </a:rPr>
              <a:t>, X</a:t>
            </a:r>
            <a:r>
              <a:rPr lang="en-US" altLang="zh-CN" sz="2800" baseline="-25000" dirty="0">
                <a:ea typeface="黑体"/>
                <a:cs typeface="黑体"/>
              </a:rPr>
              <a:t>2</a:t>
            </a:r>
            <a:r>
              <a:rPr lang="en-US" altLang="zh-CN" sz="2800" dirty="0">
                <a:ea typeface="黑体"/>
                <a:cs typeface="黑体"/>
              </a:rPr>
              <a:t>, X</a:t>
            </a:r>
            <a:r>
              <a:rPr lang="en-US" altLang="zh-CN" sz="2800" baseline="-25000" dirty="0">
                <a:ea typeface="黑体"/>
                <a:cs typeface="黑体"/>
              </a:rPr>
              <a:t>2</a:t>
            </a:r>
            <a:r>
              <a:rPr lang="en-US" altLang="zh-CN" sz="2800" dirty="0">
                <a:ea typeface="黑体"/>
                <a:cs typeface="黑体"/>
              </a:rPr>
              <a:t>, X</a:t>
            </a:r>
            <a:r>
              <a:rPr lang="en-US" altLang="zh-CN" sz="2800" baseline="-25000" dirty="0">
                <a:ea typeface="黑体"/>
                <a:cs typeface="黑体"/>
              </a:rPr>
              <a:t>3</a:t>
            </a:r>
            <a:r>
              <a:rPr lang="en-US" altLang="zh-CN" sz="2800" dirty="0">
                <a:ea typeface="黑体"/>
                <a:cs typeface="黑体"/>
              </a:rPr>
              <a:t>        (</a:t>
            </a:r>
            <a:r>
              <a:rPr lang="zh-CN" altLang="en-US" sz="2800" dirty="0">
                <a:latin typeface="楷体"/>
                <a:ea typeface="楷体"/>
                <a:cs typeface="楷体"/>
              </a:rPr>
              <a:t>注</a:t>
            </a:r>
            <a:r>
              <a:rPr lang="en-US" altLang="zh-CN" sz="2800" dirty="0">
                <a:latin typeface="楷体"/>
                <a:ea typeface="楷体"/>
                <a:cs typeface="楷体"/>
              </a:rPr>
              <a:t>:</a:t>
            </a:r>
            <a:r>
              <a:rPr lang="zh-CN" altLang="en-US" sz="2800" dirty="0">
                <a:latin typeface="楷体"/>
                <a:ea typeface="楷体"/>
                <a:cs typeface="楷体"/>
              </a:rPr>
              <a:t>它们是</a:t>
            </a:r>
            <a:r>
              <a:rPr lang="en-US" altLang="zh-CN" sz="2800" dirty="0">
                <a:latin typeface="楷体"/>
                <a:ea typeface="楷体"/>
                <a:cs typeface="楷体"/>
              </a:rPr>
              <a:t>5</a:t>
            </a:r>
            <a:r>
              <a:rPr lang="zh-CN" altLang="en-US" sz="2800" dirty="0">
                <a:latin typeface="楷体"/>
                <a:ea typeface="楷体"/>
                <a:cs typeface="楷体"/>
              </a:rPr>
              <a:t>个个体排序的头</a:t>
            </a:r>
            <a:r>
              <a:rPr lang="en-US" altLang="zh-CN" sz="2800" dirty="0">
                <a:latin typeface="楷体"/>
                <a:ea typeface="楷体"/>
                <a:cs typeface="楷体"/>
              </a:rPr>
              <a:t>)</a:t>
            </a:r>
            <a:endParaRPr lang="en-US" altLang="zh-CN" sz="2800" baseline="-25000" dirty="0">
              <a:latin typeface="楷体"/>
              <a:ea typeface="楷体"/>
              <a:cs typeface="楷体"/>
            </a:endParaRPr>
          </a:p>
          <a:p>
            <a:pPr>
              <a:defRPr/>
            </a:pPr>
            <a:r>
              <a:rPr lang="zh-CN" altLang="en-US" dirty="0">
                <a:ea typeface="黑体"/>
                <a:cs typeface="黑体"/>
              </a:rPr>
              <a:t>为什么说</a:t>
            </a:r>
            <a:r>
              <a:rPr lang="en-US" altLang="zh-CN" dirty="0">
                <a:ea typeface="黑体"/>
                <a:cs typeface="黑体"/>
              </a:rPr>
              <a:t>5</a:t>
            </a:r>
            <a:r>
              <a:rPr lang="zh-CN" altLang="en-US" dirty="0">
                <a:ea typeface="黑体"/>
                <a:cs typeface="黑体"/>
              </a:rPr>
              <a:t>人中至少</a:t>
            </a:r>
            <a:r>
              <a:rPr lang="en-US" altLang="zh-CN" dirty="0">
                <a:ea typeface="黑体"/>
                <a:cs typeface="黑体"/>
              </a:rPr>
              <a:t>3</a:t>
            </a:r>
            <a:r>
              <a:rPr lang="zh-CN" altLang="en-US" dirty="0">
                <a:ea typeface="黑体"/>
                <a:cs typeface="黑体"/>
              </a:rPr>
              <a:t>人认为</a:t>
            </a:r>
            <a:r>
              <a:rPr lang="en-US" altLang="zh-CN" dirty="0">
                <a:ea typeface="黑体"/>
                <a:cs typeface="黑体"/>
              </a:rPr>
              <a:t>X</a:t>
            </a:r>
            <a:r>
              <a:rPr lang="en-US" altLang="zh-CN" baseline="-25000" dirty="0">
                <a:ea typeface="黑体"/>
                <a:cs typeface="黑体"/>
              </a:rPr>
              <a:t>2</a:t>
            </a:r>
            <a:r>
              <a:rPr lang="en-US" altLang="zh-CN" dirty="0">
                <a:ea typeface="黑体"/>
                <a:cs typeface="黑体"/>
              </a:rPr>
              <a:t>&gt;X</a:t>
            </a:r>
            <a:r>
              <a:rPr lang="en-US" altLang="zh-CN" baseline="-25000" dirty="0">
                <a:ea typeface="黑体"/>
                <a:cs typeface="黑体"/>
              </a:rPr>
              <a:t>1</a:t>
            </a:r>
            <a:r>
              <a:rPr lang="en-US" altLang="zh-CN" dirty="0">
                <a:ea typeface="黑体"/>
                <a:cs typeface="黑体"/>
              </a:rPr>
              <a:t>? </a:t>
            </a:r>
          </a:p>
          <a:p>
            <a:pPr marL="0" indent="0">
              <a:buFont typeface="Arial" charset="0"/>
              <a:buNone/>
              <a:defRPr/>
            </a:pPr>
            <a:r>
              <a:rPr lang="zh-CN" altLang="en-US" sz="2800" dirty="0">
                <a:ea typeface="黑体"/>
                <a:cs typeface="黑体"/>
              </a:rPr>
              <a:t>中间那位如何认为？第</a:t>
            </a:r>
            <a:r>
              <a:rPr lang="en-US" altLang="zh-CN" sz="2800" dirty="0">
                <a:ea typeface="黑体"/>
                <a:cs typeface="黑体"/>
              </a:rPr>
              <a:t>4</a:t>
            </a:r>
            <a:r>
              <a:rPr lang="zh-CN" altLang="en-US" sz="2800" dirty="0">
                <a:ea typeface="黑体"/>
                <a:cs typeface="黑体"/>
              </a:rPr>
              <a:t>位如何认为？第</a:t>
            </a:r>
            <a:r>
              <a:rPr lang="en-US" altLang="zh-CN" sz="2800" dirty="0">
                <a:ea typeface="黑体"/>
                <a:cs typeface="黑体"/>
              </a:rPr>
              <a:t>5</a:t>
            </a:r>
            <a:r>
              <a:rPr lang="zh-CN" altLang="en-US" sz="2800" dirty="0">
                <a:ea typeface="黑体"/>
                <a:cs typeface="黑体"/>
              </a:rPr>
              <a:t>位如何认为？</a:t>
            </a:r>
            <a:endParaRPr lang="en-US" altLang="zh-CN" sz="2800" dirty="0">
              <a:ea typeface="黑体"/>
              <a:cs typeface="黑体"/>
            </a:endParaRPr>
          </a:p>
          <a:p>
            <a:pPr marL="0" indent="0">
              <a:buFont typeface="Arial" charset="0"/>
              <a:buNone/>
              <a:defRPr/>
            </a:pPr>
            <a:r>
              <a:rPr lang="zh-CN" altLang="en-US" sz="2800" dirty="0">
                <a:ea typeface="黑体"/>
                <a:cs typeface="黑体"/>
              </a:rPr>
              <a:t>对称地，我们看到中间和左边的人都会认为</a:t>
            </a:r>
            <a:r>
              <a:rPr lang="en-US" altLang="zh-CN" sz="2800" dirty="0">
                <a:ea typeface="黑体"/>
                <a:cs typeface="黑体"/>
              </a:rPr>
              <a:t>X</a:t>
            </a:r>
            <a:r>
              <a:rPr lang="en-US" altLang="zh-CN" sz="2800" baseline="-25000" dirty="0">
                <a:ea typeface="黑体"/>
                <a:cs typeface="黑体"/>
              </a:rPr>
              <a:t>2</a:t>
            </a:r>
            <a:r>
              <a:rPr lang="en-US" altLang="zh-CN" sz="2800" dirty="0">
                <a:ea typeface="黑体"/>
                <a:cs typeface="黑体"/>
              </a:rPr>
              <a:t>&gt;X</a:t>
            </a:r>
            <a:r>
              <a:rPr lang="en-US" altLang="zh-CN" sz="2800" baseline="-25000" dirty="0">
                <a:ea typeface="黑体"/>
                <a:cs typeface="黑体"/>
              </a:rPr>
              <a:t>3</a:t>
            </a:r>
            <a:r>
              <a:rPr lang="zh-CN" altLang="en-US" sz="2800" dirty="0">
                <a:ea typeface="黑体"/>
                <a:cs typeface="黑体"/>
              </a:rPr>
              <a:t>。</a:t>
            </a:r>
            <a:endParaRPr lang="en-US" altLang="zh-CN" sz="2800" dirty="0">
              <a:ea typeface="黑体"/>
              <a:cs typeface="黑体"/>
            </a:endParaRPr>
          </a:p>
        </p:txBody>
      </p:sp>
    </p:spTree>
    <p:extLst>
      <p:ext uri="{BB962C8B-B14F-4D97-AF65-F5344CB8AC3E}">
        <p14:creationId xmlns:p14="http://schemas.microsoft.com/office/powerpoint/2010/main" val="277291811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a:xfrm>
            <a:off x="0" y="0"/>
            <a:ext cx="827088" cy="6858000"/>
          </a:xfrm>
        </p:spPr>
        <p:txBody>
          <a:bodyPr/>
          <a:lstStyle/>
          <a:p>
            <a:r>
              <a:rPr lang="zh-CN" altLang="en-US">
                <a:latin typeface="黑体" charset="0"/>
                <a:ea typeface="黑体" charset="0"/>
                <a:cs typeface="黑体" charset="0"/>
              </a:rPr>
              <a:t>中间项胜出的一般图示</a:t>
            </a:r>
          </a:p>
        </p:txBody>
      </p:sp>
      <p:pic>
        <p:nvPicPr>
          <p:cNvPr id="5529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3913" y="22225"/>
            <a:ext cx="8320087" cy="6835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椭圆 1"/>
          <p:cNvSpPr/>
          <p:nvPr/>
        </p:nvSpPr>
        <p:spPr>
          <a:xfrm>
            <a:off x="4140200" y="2852738"/>
            <a:ext cx="215900" cy="215900"/>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5" name="椭圆 4"/>
          <p:cNvSpPr/>
          <p:nvPr/>
        </p:nvSpPr>
        <p:spPr>
          <a:xfrm>
            <a:off x="5003800" y="3284538"/>
            <a:ext cx="215900" cy="215900"/>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6" name="椭圆 5"/>
          <p:cNvSpPr/>
          <p:nvPr/>
        </p:nvSpPr>
        <p:spPr>
          <a:xfrm>
            <a:off x="6659563" y="4365625"/>
            <a:ext cx="215900" cy="215900"/>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Tree>
    <p:extLst>
      <p:ext uri="{BB962C8B-B14F-4D97-AF65-F5344CB8AC3E}">
        <p14:creationId xmlns:p14="http://schemas.microsoft.com/office/powerpoint/2010/main" val="39061655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r>
              <a:rPr lang="zh-CN" altLang="en-US">
                <a:latin typeface="黑体" charset="0"/>
                <a:ea typeface="黑体" charset="0"/>
                <a:cs typeface="黑体" charset="0"/>
              </a:rPr>
              <a:t>影响表决结果的两个方面</a:t>
            </a:r>
          </a:p>
        </p:txBody>
      </p:sp>
      <p:sp>
        <p:nvSpPr>
          <p:cNvPr id="18434" name="内容占位符 2"/>
          <p:cNvSpPr>
            <a:spLocks noGrp="1"/>
          </p:cNvSpPr>
          <p:nvPr>
            <p:ph idx="1"/>
          </p:nvPr>
        </p:nvSpPr>
        <p:spPr>
          <a:xfrm>
            <a:off x="468313" y="3068638"/>
            <a:ext cx="4391025" cy="2881312"/>
          </a:xfrm>
        </p:spPr>
        <p:txBody>
          <a:bodyPr/>
          <a:lstStyle/>
          <a:p>
            <a:r>
              <a:rPr lang="zh-CN" altLang="en-US">
                <a:latin typeface="黑体" charset="0"/>
                <a:ea typeface="黑体" charset="0"/>
                <a:cs typeface="黑体" charset="0"/>
              </a:rPr>
              <a:t>投票</a:t>
            </a:r>
            <a:endParaRPr lang="en-US" altLang="zh-CN">
              <a:latin typeface="黑体" charset="0"/>
              <a:ea typeface="黑体" charset="0"/>
              <a:cs typeface="黑体" charset="0"/>
            </a:endParaRPr>
          </a:p>
          <a:p>
            <a:pPr lvl="1"/>
            <a:r>
              <a:rPr lang="zh-CN" altLang="en-US">
                <a:latin typeface="黑体" charset="0"/>
                <a:ea typeface="黑体" charset="0"/>
                <a:cs typeface="黑体" charset="0"/>
              </a:rPr>
              <a:t>同意／不同意（</a:t>
            </a:r>
            <a:r>
              <a:rPr lang="en-US" altLang="zh-CN">
                <a:latin typeface="Calibri" charset="0"/>
                <a:ea typeface="黑体" charset="0"/>
                <a:cs typeface="黑体" charset="0"/>
              </a:rPr>
              <a:t>O/X</a:t>
            </a:r>
            <a:r>
              <a:rPr lang="zh-CN" altLang="en-US">
                <a:latin typeface="黑体" charset="0"/>
                <a:ea typeface="黑体" charset="0"/>
                <a:cs typeface="黑体" charset="0"/>
              </a:rPr>
              <a:t>）</a:t>
            </a:r>
            <a:endParaRPr lang="en-US" altLang="zh-CN">
              <a:latin typeface="黑体" charset="0"/>
              <a:ea typeface="黑体" charset="0"/>
              <a:cs typeface="黑体" charset="0"/>
            </a:endParaRPr>
          </a:p>
          <a:p>
            <a:pPr lvl="1"/>
            <a:r>
              <a:rPr lang="zh-CN" altLang="en-US">
                <a:solidFill>
                  <a:srgbClr val="FFFFFF"/>
                </a:solidFill>
                <a:latin typeface="黑体" charset="0"/>
                <a:ea typeface="黑体" charset="0"/>
                <a:cs typeface="黑体" charset="0"/>
              </a:rPr>
              <a:t>对</a:t>
            </a:r>
            <a:r>
              <a:rPr lang="en-US" altLang="zh-CN">
                <a:solidFill>
                  <a:srgbClr val="FFFFFF"/>
                </a:solidFill>
                <a:latin typeface="Calibri" charset="0"/>
                <a:ea typeface="黑体" charset="0"/>
                <a:cs typeface="黑体" charset="0"/>
              </a:rPr>
              <a:t>A</a:t>
            </a:r>
            <a:r>
              <a:rPr lang="zh-CN" altLang="en-US">
                <a:solidFill>
                  <a:srgbClr val="FFFFFF"/>
                </a:solidFill>
                <a:latin typeface="黑体" charset="0"/>
                <a:ea typeface="黑体" charset="0"/>
                <a:cs typeface="黑体" charset="0"/>
              </a:rPr>
              <a:t>的元素排序</a:t>
            </a:r>
            <a:endParaRPr lang="en-US" altLang="zh-CN">
              <a:solidFill>
                <a:srgbClr val="FFFFFF"/>
              </a:solidFill>
              <a:latin typeface="黑体" charset="0"/>
              <a:ea typeface="黑体" charset="0"/>
              <a:cs typeface="黑体" charset="0"/>
            </a:endParaRPr>
          </a:p>
          <a:p>
            <a:pPr lvl="1"/>
            <a:r>
              <a:rPr lang="zh-CN" altLang="en-US">
                <a:solidFill>
                  <a:srgbClr val="FFFFFF"/>
                </a:solidFill>
                <a:latin typeface="黑体" charset="0"/>
                <a:ea typeface="黑体" charset="0"/>
                <a:cs typeface="黑体" charset="0"/>
              </a:rPr>
              <a:t>给</a:t>
            </a:r>
            <a:r>
              <a:rPr lang="en-US" altLang="zh-CN">
                <a:solidFill>
                  <a:srgbClr val="FFFFFF"/>
                </a:solidFill>
                <a:latin typeface="Calibri" charset="0"/>
                <a:ea typeface="黑体" charset="0"/>
                <a:cs typeface="黑体" charset="0"/>
              </a:rPr>
              <a:t>A</a:t>
            </a:r>
            <a:r>
              <a:rPr lang="zh-CN" altLang="en-US">
                <a:solidFill>
                  <a:srgbClr val="FFFFFF"/>
                </a:solidFill>
                <a:latin typeface="黑体" charset="0"/>
                <a:ea typeface="黑体" charset="0"/>
                <a:cs typeface="黑体" charset="0"/>
              </a:rPr>
              <a:t>的每个元素打分</a:t>
            </a:r>
            <a:endParaRPr lang="en-US" altLang="zh-CN">
              <a:solidFill>
                <a:srgbClr val="FFFFFF"/>
              </a:solidFill>
              <a:latin typeface="黑体" charset="0"/>
              <a:ea typeface="黑体" charset="0"/>
              <a:cs typeface="黑体" charset="0"/>
            </a:endParaRPr>
          </a:p>
          <a:p>
            <a:pPr lvl="1"/>
            <a:r>
              <a:rPr lang="en-US" altLang="zh-CN">
                <a:latin typeface="黑体" charset="0"/>
                <a:ea typeface="黑体" charset="0"/>
                <a:cs typeface="黑体" charset="0"/>
              </a:rPr>
              <a:t>…</a:t>
            </a:r>
          </a:p>
        </p:txBody>
      </p:sp>
      <p:sp>
        <p:nvSpPr>
          <p:cNvPr id="2" name="文本框 1"/>
          <p:cNvSpPr txBox="1"/>
          <p:nvPr/>
        </p:nvSpPr>
        <p:spPr>
          <a:xfrm>
            <a:off x="1331913" y="2349500"/>
            <a:ext cx="2808287" cy="584200"/>
          </a:xfrm>
          <a:prstGeom prst="rect">
            <a:avLst/>
          </a:prstGeom>
          <a:solidFill>
            <a:schemeClr val="accent6">
              <a:lumMod val="20000"/>
              <a:lumOff val="80000"/>
            </a:schemeClr>
          </a:solidFill>
        </p:spPr>
        <p:txBody>
          <a:bodyPr>
            <a:spAutoFit/>
          </a:bodyPr>
          <a:lstStyle/>
          <a:p>
            <a:pPr>
              <a:defRPr/>
            </a:pPr>
            <a:r>
              <a:rPr kumimoji="1" lang="zh-CN" altLang="en-US" sz="3200" dirty="0">
                <a:latin typeface="黑体"/>
                <a:ea typeface="黑体"/>
                <a:cs typeface="黑体"/>
              </a:rPr>
              <a:t>如何投票</a:t>
            </a:r>
            <a:r>
              <a:rPr kumimoji="1" lang="en-US" altLang="zh-CN" sz="3200" dirty="0">
                <a:latin typeface="黑体"/>
                <a:ea typeface="黑体"/>
                <a:cs typeface="黑体"/>
              </a:rPr>
              <a:t> </a:t>
            </a:r>
            <a:r>
              <a:rPr kumimoji="1" lang="zh-CN" altLang="en-US" sz="3200" dirty="0">
                <a:latin typeface="黑体"/>
                <a:ea typeface="黑体"/>
                <a:cs typeface="黑体"/>
              </a:rPr>
              <a:t>？</a:t>
            </a:r>
          </a:p>
        </p:txBody>
      </p:sp>
      <p:sp>
        <p:nvSpPr>
          <p:cNvPr id="5" name="文本框 4"/>
          <p:cNvSpPr txBox="1"/>
          <p:nvPr/>
        </p:nvSpPr>
        <p:spPr>
          <a:xfrm>
            <a:off x="4787900" y="2349500"/>
            <a:ext cx="3097213" cy="584200"/>
          </a:xfrm>
          <a:prstGeom prst="rect">
            <a:avLst/>
          </a:prstGeom>
          <a:solidFill>
            <a:schemeClr val="accent6">
              <a:lumMod val="20000"/>
              <a:lumOff val="80000"/>
            </a:schemeClr>
          </a:solidFill>
        </p:spPr>
        <p:txBody>
          <a:bodyPr>
            <a:spAutoFit/>
          </a:bodyPr>
          <a:lstStyle/>
          <a:p>
            <a:pPr>
              <a:defRPr/>
            </a:pPr>
            <a:r>
              <a:rPr kumimoji="1" lang="zh-CN" altLang="en-US" sz="3200" dirty="0">
                <a:latin typeface="黑体"/>
                <a:ea typeface="黑体"/>
                <a:cs typeface="黑体"/>
              </a:rPr>
              <a:t>如何形成结果</a:t>
            </a:r>
            <a:r>
              <a:rPr kumimoji="1" lang="en-US" altLang="zh-CN" sz="3200" dirty="0">
                <a:latin typeface="黑体"/>
                <a:ea typeface="黑体"/>
                <a:cs typeface="黑体"/>
              </a:rPr>
              <a:t> </a:t>
            </a:r>
            <a:r>
              <a:rPr kumimoji="1" lang="zh-CN" altLang="en-US" sz="3200" dirty="0">
                <a:latin typeface="黑体"/>
                <a:ea typeface="黑体"/>
                <a:cs typeface="黑体"/>
              </a:rPr>
              <a:t>？</a:t>
            </a:r>
          </a:p>
        </p:txBody>
      </p:sp>
      <p:sp>
        <p:nvSpPr>
          <p:cNvPr id="3" name="文本框 2"/>
          <p:cNvSpPr txBox="1"/>
          <p:nvPr/>
        </p:nvSpPr>
        <p:spPr>
          <a:xfrm>
            <a:off x="1331913" y="1628775"/>
            <a:ext cx="6553200" cy="584200"/>
          </a:xfrm>
          <a:prstGeom prst="rect">
            <a:avLst/>
          </a:prstGeom>
          <a:solidFill>
            <a:schemeClr val="accent5">
              <a:lumMod val="20000"/>
              <a:lumOff val="80000"/>
            </a:schemeClr>
          </a:solidFill>
        </p:spPr>
        <p:txBody>
          <a:bodyPr>
            <a:spAutoFit/>
          </a:bodyPr>
          <a:lstStyle/>
          <a:p>
            <a:pPr>
              <a:defRPr/>
            </a:pPr>
            <a:r>
              <a:rPr kumimoji="1" lang="zh-CN" altLang="en-US" sz="3200" dirty="0">
                <a:latin typeface="黑体"/>
                <a:ea typeface="黑体"/>
                <a:cs typeface="黑体"/>
              </a:rPr>
              <a:t>给定侯选项</a:t>
            </a:r>
            <a:r>
              <a:rPr kumimoji="1" lang="zh-CN" altLang="en-US" sz="3200" dirty="0"/>
              <a:t>：</a:t>
            </a:r>
            <a:r>
              <a:rPr kumimoji="1" lang="en-US" altLang="zh-CN" sz="3200" dirty="0"/>
              <a:t>A = {A</a:t>
            </a:r>
            <a:r>
              <a:rPr kumimoji="1" lang="en-US" altLang="zh-CN" sz="3200" baseline="-25000" dirty="0"/>
              <a:t>1</a:t>
            </a:r>
            <a:r>
              <a:rPr kumimoji="1" lang="en-US" altLang="zh-CN" sz="3200" dirty="0"/>
              <a:t>,  A</a:t>
            </a:r>
            <a:r>
              <a:rPr kumimoji="1" lang="en-US" altLang="zh-CN" sz="3200" baseline="-25000" dirty="0"/>
              <a:t>2</a:t>
            </a:r>
            <a:r>
              <a:rPr kumimoji="1" lang="en-US" altLang="zh-CN" sz="3200" dirty="0"/>
              <a:t>,  …,  A</a:t>
            </a:r>
            <a:r>
              <a:rPr kumimoji="1" lang="en-US" altLang="zh-CN" sz="3200" baseline="-25000" dirty="0"/>
              <a:t>N</a:t>
            </a:r>
            <a:r>
              <a:rPr kumimoji="1" lang="en-US" altLang="zh-CN" sz="3200" dirty="0"/>
              <a:t>}</a:t>
            </a:r>
            <a:endParaRPr kumimoji="1" lang="zh-CN" altLang="en-US" sz="3200" baseline="-25000" dirty="0"/>
          </a:p>
        </p:txBody>
      </p:sp>
      <p:sp>
        <p:nvSpPr>
          <p:cNvPr id="21510" name="内容占位符 2"/>
          <p:cNvSpPr txBox="1">
            <a:spLocks/>
          </p:cNvSpPr>
          <p:nvPr/>
        </p:nvSpPr>
        <p:spPr bwMode="auto">
          <a:xfrm>
            <a:off x="4427538" y="3068638"/>
            <a:ext cx="4716462" cy="3673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defRPr/>
            </a:pPr>
            <a:r>
              <a:rPr lang="zh-CN" altLang="en-US" sz="3200" dirty="0">
                <a:solidFill>
                  <a:schemeClr val="bg1"/>
                </a:solidFill>
                <a:latin typeface="黑体"/>
                <a:ea typeface="黑体"/>
                <a:cs typeface="黑体"/>
              </a:rPr>
              <a:t>形成结果</a:t>
            </a:r>
            <a:endParaRPr lang="en-US" altLang="zh-CN" sz="3200" dirty="0">
              <a:solidFill>
                <a:schemeClr val="bg1"/>
              </a:solidFill>
              <a:latin typeface="黑体"/>
              <a:ea typeface="黑体"/>
              <a:cs typeface="黑体"/>
            </a:endParaRPr>
          </a:p>
          <a:p>
            <a:pPr lvl="1" eaLnBrk="0" hangingPunct="0">
              <a:spcBef>
                <a:spcPct val="20000"/>
              </a:spcBef>
              <a:buFont typeface="Arial" charset="0"/>
              <a:buChar char="–"/>
              <a:defRPr/>
            </a:pPr>
            <a:r>
              <a:rPr lang="zh-CN" altLang="en-US" sz="2800" dirty="0">
                <a:solidFill>
                  <a:schemeClr val="bg1"/>
                </a:solidFill>
                <a:latin typeface="黑体"/>
                <a:ea typeface="黑体"/>
                <a:cs typeface="黑体"/>
              </a:rPr>
              <a:t>少数服从多数</a:t>
            </a:r>
            <a:endParaRPr lang="en-US" altLang="zh-CN" sz="2800" dirty="0">
              <a:solidFill>
                <a:schemeClr val="bg1"/>
              </a:solidFill>
              <a:latin typeface="黑体"/>
              <a:ea typeface="黑体"/>
              <a:cs typeface="黑体"/>
            </a:endParaRPr>
          </a:p>
          <a:p>
            <a:pPr lvl="1" eaLnBrk="0" hangingPunct="0">
              <a:spcBef>
                <a:spcPct val="20000"/>
              </a:spcBef>
              <a:buFont typeface="Arial" charset="0"/>
              <a:buChar char="–"/>
              <a:defRPr/>
            </a:pPr>
            <a:r>
              <a:rPr lang="zh-CN" altLang="en-US" sz="2800" dirty="0">
                <a:solidFill>
                  <a:schemeClr val="bg1"/>
                </a:solidFill>
                <a:latin typeface="黑体"/>
                <a:ea typeface="黑体"/>
                <a:cs typeface="黑体"/>
              </a:rPr>
              <a:t>比例（</a:t>
            </a:r>
            <a:r>
              <a:rPr lang="en-US" altLang="zh-CN" sz="2800" dirty="0">
                <a:solidFill>
                  <a:schemeClr val="bg1"/>
                </a:solidFill>
                <a:latin typeface="+mn-lt"/>
                <a:ea typeface="黑体"/>
                <a:cs typeface="黑体"/>
              </a:rPr>
              <a:t>1/2, 2/3</a:t>
            </a:r>
            <a:r>
              <a:rPr lang="zh-CN" altLang="en-US" sz="2800" dirty="0">
                <a:solidFill>
                  <a:schemeClr val="bg1"/>
                </a:solidFill>
                <a:latin typeface="+mn-lt"/>
                <a:ea typeface="黑体"/>
                <a:cs typeface="黑体"/>
              </a:rPr>
              <a:t>等</a:t>
            </a:r>
            <a:r>
              <a:rPr lang="zh-CN" altLang="en-US" sz="2800" dirty="0">
                <a:solidFill>
                  <a:schemeClr val="bg1"/>
                </a:solidFill>
                <a:latin typeface="黑体"/>
                <a:ea typeface="黑体"/>
                <a:cs typeface="黑体"/>
              </a:rPr>
              <a:t>）通过</a:t>
            </a:r>
            <a:endParaRPr lang="en-US" altLang="zh-CN" sz="2800" dirty="0">
              <a:solidFill>
                <a:schemeClr val="bg1"/>
              </a:solidFill>
              <a:latin typeface="黑体"/>
              <a:ea typeface="黑体"/>
              <a:cs typeface="黑体"/>
            </a:endParaRPr>
          </a:p>
          <a:p>
            <a:pPr lvl="1" eaLnBrk="0" hangingPunct="0">
              <a:spcBef>
                <a:spcPct val="20000"/>
              </a:spcBef>
              <a:buFont typeface="Arial" charset="0"/>
              <a:buChar char="–"/>
              <a:defRPr/>
            </a:pPr>
            <a:r>
              <a:rPr lang="zh-CN" altLang="en-US" sz="2800" dirty="0">
                <a:solidFill>
                  <a:schemeClr val="bg1"/>
                </a:solidFill>
                <a:latin typeface="黑体"/>
                <a:ea typeface="黑体"/>
                <a:cs typeface="黑体"/>
              </a:rPr>
              <a:t>去掉一个最高分，去掉一个最低分</a:t>
            </a:r>
            <a:endParaRPr lang="en-US" altLang="zh-CN" sz="2800" dirty="0">
              <a:solidFill>
                <a:schemeClr val="bg1"/>
              </a:solidFill>
              <a:latin typeface="黑体"/>
              <a:ea typeface="黑体"/>
              <a:cs typeface="黑体"/>
            </a:endParaRPr>
          </a:p>
          <a:p>
            <a:pPr lvl="1" eaLnBrk="0" hangingPunct="0">
              <a:spcBef>
                <a:spcPct val="20000"/>
              </a:spcBef>
              <a:buFont typeface="Arial" charset="0"/>
              <a:buChar char="–"/>
              <a:defRPr/>
            </a:pPr>
            <a:r>
              <a:rPr lang="zh-CN" altLang="en-US" sz="2800" dirty="0">
                <a:solidFill>
                  <a:srgbClr val="FFFFFF"/>
                </a:solidFill>
                <a:latin typeface="黑体"/>
                <a:ea typeface="黑体"/>
                <a:cs typeface="黑体"/>
              </a:rPr>
              <a:t>给出一个（集体）排序</a:t>
            </a:r>
            <a:endParaRPr lang="en-US" altLang="zh-CN" sz="2800" dirty="0">
              <a:solidFill>
                <a:srgbClr val="FFFFFF"/>
              </a:solidFill>
              <a:latin typeface="黑体"/>
              <a:ea typeface="黑体"/>
              <a:cs typeface="黑体"/>
            </a:endParaRPr>
          </a:p>
          <a:p>
            <a:pPr lvl="1" eaLnBrk="0" hangingPunct="0">
              <a:spcBef>
                <a:spcPct val="20000"/>
              </a:spcBef>
              <a:buFont typeface="Arial" charset="0"/>
              <a:buChar char="–"/>
              <a:defRPr/>
            </a:pPr>
            <a:r>
              <a:rPr lang="en-US" altLang="zh-CN" sz="2800" dirty="0">
                <a:solidFill>
                  <a:schemeClr val="bg1"/>
                </a:solidFill>
                <a:latin typeface="黑体"/>
                <a:ea typeface="黑体"/>
                <a:cs typeface="黑体"/>
              </a:rPr>
              <a:t>…</a:t>
            </a:r>
          </a:p>
          <a:p>
            <a:pPr eaLnBrk="0" hangingPunct="0">
              <a:spcBef>
                <a:spcPct val="20000"/>
              </a:spcBef>
              <a:buFont typeface="Arial" charset="0"/>
              <a:buChar char="•"/>
              <a:defRPr/>
            </a:pPr>
            <a:endParaRPr lang="en-US" altLang="zh-CN" sz="3200" dirty="0">
              <a:solidFill>
                <a:schemeClr val="bg1"/>
              </a:solidFill>
              <a:latin typeface="Calibri" charset="0"/>
            </a:endParaRPr>
          </a:p>
        </p:txBody>
      </p:sp>
      <p:sp>
        <p:nvSpPr>
          <p:cNvPr id="18439" name="文本框 3"/>
          <p:cNvSpPr txBox="1">
            <a:spLocks noChangeArrowheads="1"/>
          </p:cNvSpPr>
          <p:nvPr/>
        </p:nvSpPr>
        <p:spPr bwMode="auto">
          <a:xfrm>
            <a:off x="539750" y="6021388"/>
            <a:ext cx="4392613" cy="52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2800">
                <a:solidFill>
                  <a:schemeClr val="bg1"/>
                </a:solidFill>
                <a:latin typeface="黑体" charset="0"/>
                <a:ea typeface="黑体" charset="0"/>
                <a:cs typeface="黑体" charset="0"/>
              </a:rPr>
              <a:t>分层表决（例如某些选举）</a:t>
            </a:r>
          </a:p>
        </p:txBody>
      </p:sp>
      <p:sp>
        <p:nvSpPr>
          <p:cNvPr id="4" name="圆角矩形 3"/>
          <p:cNvSpPr/>
          <p:nvPr/>
        </p:nvSpPr>
        <p:spPr>
          <a:xfrm>
            <a:off x="5219700" y="5661025"/>
            <a:ext cx="3673475" cy="504825"/>
          </a:xfrm>
          <a:prstGeom prst="roundRect">
            <a:avLst/>
          </a:prstGeom>
          <a:noFill/>
          <a:ln w="38100" cmpd="sng">
            <a:solidFill>
              <a:srgbClr val="FDEADA"/>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10" name="圆角矩形 9"/>
          <p:cNvSpPr/>
          <p:nvPr/>
        </p:nvSpPr>
        <p:spPr>
          <a:xfrm>
            <a:off x="1258888" y="4149725"/>
            <a:ext cx="2665412" cy="503238"/>
          </a:xfrm>
          <a:prstGeom prst="roundRect">
            <a:avLst/>
          </a:prstGeom>
          <a:noFill/>
          <a:ln w="38100" cmpd="sng">
            <a:solidFill>
              <a:srgbClr val="FDEADA"/>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Tree>
    <p:extLst>
      <p:ext uri="{BB962C8B-B14F-4D97-AF65-F5344CB8AC3E}">
        <p14:creationId xmlns:p14="http://schemas.microsoft.com/office/powerpoint/2010/main" val="1128960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a:latin typeface="黑体" charset="0"/>
                <a:ea typeface="黑体" charset="0"/>
                <a:cs typeface="黑体" charset="0"/>
              </a:rPr>
              <a:t>思考问题</a:t>
            </a:r>
          </a:p>
        </p:txBody>
      </p:sp>
      <p:sp>
        <p:nvSpPr>
          <p:cNvPr id="57347" name="内容占位符 2"/>
          <p:cNvSpPr>
            <a:spLocks noGrp="1"/>
          </p:cNvSpPr>
          <p:nvPr>
            <p:ph idx="1"/>
          </p:nvPr>
        </p:nvSpPr>
        <p:spPr/>
        <p:txBody>
          <a:bodyPr/>
          <a:lstStyle/>
          <a:p>
            <a:r>
              <a:rPr lang="zh-CN" altLang="en-US">
                <a:latin typeface="Calibri" charset="0"/>
                <a:ea typeface="黑体" charset="0"/>
                <a:cs typeface="黑体" charset="0"/>
              </a:rPr>
              <a:t>给定</a:t>
            </a:r>
            <a:r>
              <a:rPr lang="en-US" altLang="zh-CN">
                <a:latin typeface="Calibri" charset="0"/>
                <a:ea typeface="黑体" charset="0"/>
                <a:cs typeface="黑体" charset="0"/>
              </a:rPr>
              <a:t>M</a:t>
            </a:r>
            <a:r>
              <a:rPr lang="zh-CN" altLang="en-US">
                <a:latin typeface="Calibri" charset="0"/>
                <a:ea typeface="黑体" charset="0"/>
                <a:cs typeface="黑体" charset="0"/>
              </a:rPr>
              <a:t>个满足单峰偏好性质的个体排序（设</a:t>
            </a:r>
            <a:r>
              <a:rPr lang="en-US" altLang="zh-CN">
                <a:latin typeface="Calibri" charset="0"/>
                <a:ea typeface="黑体" charset="0"/>
                <a:cs typeface="黑体" charset="0"/>
              </a:rPr>
              <a:t>N</a:t>
            </a:r>
            <a:r>
              <a:rPr lang="zh-CN" altLang="en-US">
                <a:latin typeface="Calibri" charset="0"/>
                <a:ea typeface="黑体" charset="0"/>
                <a:cs typeface="黑体" charset="0"/>
              </a:rPr>
              <a:t>个候选项），上述过程（算法）给出了一个高效生成满足少数服从多数原则的群体排序</a:t>
            </a:r>
            <a:endParaRPr lang="en-US" altLang="zh-CN">
              <a:latin typeface="Calibri" charset="0"/>
              <a:ea typeface="黑体" charset="0"/>
              <a:cs typeface="黑体" charset="0"/>
            </a:endParaRPr>
          </a:p>
          <a:p>
            <a:pPr lvl="1"/>
            <a:r>
              <a:rPr lang="zh-CN" altLang="en-US">
                <a:latin typeface="Calibri" charset="0"/>
                <a:ea typeface="黑体" charset="0"/>
                <a:cs typeface="黑体" charset="0"/>
              </a:rPr>
              <a:t>估计这个过程要用的计算步骤数（复杂性）</a:t>
            </a:r>
            <a:endParaRPr lang="en-US" altLang="zh-CN">
              <a:latin typeface="Calibri" charset="0"/>
              <a:ea typeface="黑体" charset="0"/>
              <a:cs typeface="黑体" charset="0"/>
            </a:endParaRPr>
          </a:p>
          <a:p>
            <a:pPr lvl="1"/>
            <a:r>
              <a:rPr lang="zh-CN" altLang="en-US">
                <a:latin typeface="Calibri" charset="0"/>
                <a:ea typeface="黑体" charset="0"/>
                <a:cs typeface="黑体" charset="0"/>
              </a:rPr>
              <a:t>如果不采用这个算法，而是采用基本的两两比较少数服从多数方法，试估计要用的步骤数（计算复杂性）</a:t>
            </a:r>
            <a:endParaRPr lang="zh-CN" altLang="en-US">
              <a:latin typeface="Calibri" charset="0"/>
              <a:ea typeface="宋体" charset="0"/>
            </a:endParaRPr>
          </a:p>
        </p:txBody>
      </p:sp>
    </p:spTree>
    <p:extLst>
      <p:ext uri="{BB962C8B-B14F-4D97-AF65-F5344CB8AC3E}">
        <p14:creationId xmlns:p14="http://schemas.microsoft.com/office/powerpoint/2010/main" val="1792796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a:xfrm>
            <a:off x="457200" y="1484313"/>
            <a:ext cx="8229600" cy="3960812"/>
          </a:xfrm>
        </p:spPr>
        <p:txBody>
          <a:bodyPr/>
          <a:lstStyle/>
          <a:p>
            <a:pPr>
              <a:lnSpc>
                <a:spcPct val="120000"/>
              </a:lnSpc>
            </a:pPr>
            <a:r>
              <a:rPr lang="zh-CN" altLang="en-US">
                <a:latin typeface="黑体" charset="0"/>
                <a:ea typeface="黑体" charset="0"/>
                <a:cs typeface="黑体" charset="0"/>
              </a:rPr>
              <a:t>作为信息汇集形式的表决</a:t>
            </a:r>
            <a:br>
              <a:rPr lang="en-US" altLang="zh-CN">
                <a:latin typeface="黑体" charset="0"/>
                <a:ea typeface="黑体" charset="0"/>
                <a:cs typeface="黑体" charset="0"/>
              </a:rPr>
            </a:br>
            <a:r>
              <a:rPr lang="zh-CN" altLang="en-US" sz="2800">
                <a:latin typeface="黑体" charset="0"/>
                <a:ea typeface="黑体" charset="0"/>
                <a:cs typeface="黑体" charset="0"/>
              </a:rPr>
              <a:t>（有时，客观上，侯选项中存在一个“真实”，但参与者对信息的掌握不一致或者有不同的解释，大家的目标是一致的，即希望达到那个真实）</a:t>
            </a:r>
          </a:p>
        </p:txBody>
      </p:sp>
    </p:spTree>
    <p:extLst>
      <p:ext uri="{BB962C8B-B14F-4D97-AF65-F5344CB8AC3E}">
        <p14:creationId xmlns:p14="http://schemas.microsoft.com/office/powerpoint/2010/main" val="1448428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idx="4294967295"/>
          </p:nvPr>
        </p:nvSpPr>
        <p:spPr/>
        <p:txBody>
          <a:bodyPr/>
          <a:lstStyle/>
          <a:p>
            <a:r>
              <a:rPr lang="zh-CN" altLang="en-US">
                <a:solidFill>
                  <a:srgbClr val="FFFFFF"/>
                </a:solidFill>
                <a:latin typeface="黑体" charset="0"/>
                <a:ea typeface="黑体" charset="0"/>
                <a:cs typeface="黑体" charset="0"/>
              </a:rPr>
              <a:t>考虑下面这个例子</a:t>
            </a:r>
            <a:endParaRPr kumimoji="0" lang="zh-CN" altLang="en-US">
              <a:solidFill>
                <a:srgbClr val="FFFFFF"/>
              </a:solidFill>
              <a:latin typeface="Calibri" charset="0"/>
              <a:ea typeface="宋体" charset="0"/>
            </a:endParaRPr>
          </a:p>
        </p:txBody>
      </p:sp>
      <p:pic>
        <p:nvPicPr>
          <p:cNvPr id="59394" name="Picture 3" descr="刻意投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484313"/>
            <a:ext cx="3600450" cy="2203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395" name="Rectangle 4"/>
          <p:cNvSpPr>
            <a:spLocks noGrp="1"/>
          </p:cNvSpPr>
          <p:nvPr>
            <p:ph type="body" idx="4294967295"/>
          </p:nvPr>
        </p:nvSpPr>
        <p:spPr>
          <a:xfrm>
            <a:off x="468313" y="3716338"/>
            <a:ext cx="8229600" cy="2089150"/>
          </a:xfrm>
        </p:spPr>
        <p:txBody>
          <a:bodyPr/>
          <a:lstStyle/>
          <a:p>
            <a:r>
              <a:rPr kumimoji="0" lang="zh-CN" altLang="en-US" sz="2800">
                <a:solidFill>
                  <a:schemeClr val="bg1"/>
                </a:solidFill>
                <a:latin typeface="Calibri" charset="0"/>
                <a:ea typeface="黑体" charset="0"/>
                <a:cs typeface="黑体" charset="0"/>
              </a:rPr>
              <a:t>以</a:t>
            </a:r>
            <a:r>
              <a:rPr kumimoji="0" lang="en-US" altLang="zh-CN" sz="2800">
                <a:solidFill>
                  <a:schemeClr val="bg1"/>
                </a:solidFill>
                <a:latin typeface="Calibri" charset="0"/>
                <a:ea typeface="黑体" charset="0"/>
                <a:cs typeface="黑体" charset="0"/>
              </a:rPr>
              <a:t>50%</a:t>
            </a:r>
            <a:r>
              <a:rPr kumimoji="0" lang="zh-CN" altLang="en-US" sz="2800">
                <a:solidFill>
                  <a:schemeClr val="bg1"/>
                </a:solidFill>
                <a:latin typeface="Calibri" charset="0"/>
                <a:ea typeface="黑体" charset="0"/>
                <a:cs typeface="黑体" charset="0"/>
              </a:rPr>
              <a:t>概率拿出其中一个坛子供三人表决用</a:t>
            </a:r>
          </a:p>
          <a:p>
            <a:r>
              <a:rPr kumimoji="0" lang="zh-CN" altLang="en-US" sz="2800">
                <a:solidFill>
                  <a:schemeClr val="bg1"/>
                </a:solidFill>
                <a:latin typeface="Calibri" charset="0"/>
                <a:ea typeface="黑体" charset="0"/>
                <a:cs typeface="黑体" charset="0"/>
              </a:rPr>
              <a:t>三人依次，随机取一个看看，放回；不交换意见</a:t>
            </a:r>
          </a:p>
          <a:p>
            <a:r>
              <a:rPr kumimoji="0" lang="zh-CN" altLang="en-US" sz="2800">
                <a:solidFill>
                  <a:schemeClr val="bg1"/>
                </a:solidFill>
                <a:latin typeface="Calibri" charset="0"/>
                <a:ea typeface="黑体" charset="0"/>
                <a:cs typeface="黑体" charset="0"/>
              </a:rPr>
              <a:t>每人给出关于坛子是</a:t>
            </a:r>
            <a:r>
              <a:rPr kumimoji="0" lang="en-US" altLang="zh-CN" sz="2800">
                <a:solidFill>
                  <a:schemeClr val="bg1"/>
                </a:solidFill>
                <a:latin typeface="Calibri" charset="0"/>
                <a:ea typeface="黑体" charset="0"/>
                <a:cs typeface="黑体" charset="0"/>
              </a:rPr>
              <a:t>1</a:t>
            </a:r>
            <a:r>
              <a:rPr kumimoji="0" lang="zh-CN" altLang="en-US" sz="2800">
                <a:solidFill>
                  <a:schemeClr val="bg1"/>
                </a:solidFill>
                <a:latin typeface="Calibri" charset="0"/>
                <a:ea typeface="黑体" charset="0"/>
                <a:cs typeface="黑体" charset="0"/>
              </a:rPr>
              <a:t>号还是</a:t>
            </a:r>
            <a:r>
              <a:rPr kumimoji="0" lang="en-US" altLang="zh-CN" sz="2800">
                <a:solidFill>
                  <a:schemeClr val="bg1"/>
                </a:solidFill>
                <a:latin typeface="Calibri" charset="0"/>
                <a:ea typeface="黑体" charset="0"/>
                <a:cs typeface="黑体" charset="0"/>
              </a:rPr>
              <a:t>2</a:t>
            </a:r>
            <a:r>
              <a:rPr kumimoji="0" lang="zh-CN" altLang="en-US" sz="2800">
                <a:solidFill>
                  <a:schemeClr val="bg1"/>
                </a:solidFill>
                <a:latin typeface="Calibri" charset="0"/>
                <a:ea typeface="黑体" charset="0"/>
                <a:cs typeface="黑体" charset="0"/>
              </a:rPr>
              <a:t>号的判断</a:t>
            </a:r>
          </a:p>
          <a:p>
            <a:r>
              <a:rPr kumimoji="0" lang="zh-CN" altLang="en-US" sz="2800">
                <a:solidFill>
                  <a:schemeClr val="bg1"/>
                </a:solidFill>
                <a:latin typeface="Calibri" charset="0"/>
                <a:ea typeface="黑体" charset="0"/>
                <a:cs typeface="黑体" charset="0"/>
              </a:rPr>
              <a:t>若多数对了，</a:t>
            </a:r>
            <a:r>
              <a:rPr kumimoji="0" lang="en-US" altLang="zh-CN" sz="2800">
                <a:solidFill>
                  <a:schemeClr val="bg1"/>
                </a:solidFill>
                <a:latin typeface="Calibri" charset="0"/>
                <a:ea typeface="黑体" charset="0"/>
                <a:cs typeface="黑体" charset="0"/>
              </a:rPr>
              <a:t>3</a:t>
            </a:r>
            <a:r>
              <a:rPr kumimoji="0" lang="zh-CN" altLang="en-US" sz="2800">
                <a:solidFill>
                  <a:schemeClr val="bg1"/>
                </a:solidFill>
                <a:latin typeface="Calibri" charset="0"/>
                <a:ea typeface="黑体" charset="0"/>
                <a:cs typeface="黑体" charset="0"/>
              </a:rPr>
              <a:t>人都得奖；否则，</a:t>
            </a:r>
            <a:r>
              <a:rPr kumimoji="0" lang="en-US" altLang="zh-CN" sz="2800">
                <a:solidFill>
                  <a:schemeClr val="bg1"/>
                </a:solidFill>
                <a:latin typeface="Calibri" charset="0"/>
                <a:ea typeface="黑体" charset="0"/>
                <a:cs typeface="黑体" charset="0"/>
              </a:rPr>
              <a:t>3</a:t>
            </a:r>
            <a:r>
              <a:rPr kumimoji="0" lang="zh-CN" altLang="en-US" sz="2800">
                <a:solidFill>
                  <a:schemeClr val="bg1"/>
                </a:solidFill>
                <a:latin typeface="Calibri" charset="0"/>
                <a:ea typeface="黑体" charset="0"/>
                <a:cs typeface="黑体" charset="0"/>
              </a:rPr>
              <a:t>人都受惩罚</a:t>
            </a:r>
          </a:p>
        </p:txBody>
      </p:sp>
      <p:pic>
        <p:nvPicPr>
          <p:cNvPr id="59396" name="Picture 5" descr="刻意投票"/>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1484313"/>
            <a:ext cx="1042987" cy="2160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矩形 1"/>
          <p:cNvSpPr/>
          <p:nvPr/>
        </p:nvSpPr>
        <p:spPr>
          <a:xfrm>
            <a:off x="395288" y="5876925"/>
            <a:ext cx="8424862" cy="647700"/>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2400" dirty="0">
                <a:solidFill>
                  <a:srgbClr val="FFFFFF"/>
                </a:solidFill>
                <a:latin typeface="黑体" charset="0"/>
                <a:ea typeface="黑体" charset="0"/>
                <a:cs typeface="黑体" charset="0"/>
              </a:rPr>
              <a:t>这表明，有些场合一个人的</a:t>
            </a:r>
            <a:r>
              <a:rPr lang="zh-CN" altLang="en-US" sz="2400" dirty="0">
                <a:solidFill>
                  <a:srgbClr val="FFFF00"/>
                </a:solidFill>
                <a:latin typeface="黑体" charset="0"/>
                <a:ea typeface="黑体" charset="0"/>
                <a:cs typeface="黑体" charset="0"/>
              </a:rPr>
              <a:t>“不诚实</a:t>
            </a:r>
            <a:r>
              <a:rPr lang="zh-CN" altLang="en-US" sz="2400" dirty="0">
                <a:solidFill>
                  <a:srgbClr val="FFFFFF"/>
                </a:solidFill>
                <a:latin typeface="黑体" charset="0"/>
                <a:ea typeface="黑体" charset="0"/>
                <a:cs typeface="黑体" charset="0"/>
              </a:rPr>
              <a:t>”投票也许对大家都更好！</a:t>
            </a:r>
            <a:endParaRPr kumimoji="1" lang="zh-CN" altLang="en-US" sz="2400" dirty="0"/>
          </a:p>
        </p:txBody>
      </p:sp>
    </p:spTree>
    <p:extLst>
      <p:ext uri="{BB962C8B-B14F-4D97-AF65-F5344CB8AC3E}">
        <p14:creationId xmlns:p14="http://schemas.microsoft.com/office/powerpoint/2010/main" val="1837056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p:txBody>
          <a:bodyPr/>
          <a:lstStyle/>
          <a:p>
            <a:r>
              <a:rPr lang="zh-CN" altLang="en-US">
                <a:latin typeface="黑体" charset="0"/>
                <a:ea typeface="黑体" charset="0"/>
                <a:cs typeface="黑体" charset="0"/>
              </a:rPr>
              <a:t>考虑投票问题的两种思路</a:t>
            </a:r>
          </a:p>
        </p:txBody>
      </p:sp>
      <p:sp>
        <p:nvSpPr>
          <p:cNvPr id="65538" name="内容占位符 2"/>
          <p:cNvSpPr>
            <a:spLocks noGrp="1"/>
          </p:cNvSpPr>
          <p:nvPr>
            <p:ph idx="1"/>
          </p:nvPr>
        </p:nvSpPr>
        <p:spPr>
          <a:xfrm>
            <a:off x="457200" y="1600200"/>
            <a:ext cx="8229600" cy="4708525"/>
          </a:xfrm>
        </p:spPr>
        <p:txBody>
          <a:bodyPr/>
          <a:lstStyle/>
          <a:p>
            <a:r>
              <a:rPr lang="zh-CN" altLang="en-US">
                <a:latin typeface="Calibri" charset="0"/>
                <a:ea typeface="黑体" charset="0"/>
                <a:cs typeface="黑体" charset="0"/>
              </a:rPr>
              <a:t>信号驱动</a:t>
            </a:r>
            <a:endParaRPr lang="en-US" altLang="zh-CN">
              <a:latin typeface="Calibri" charset="0"/>
              <a:ea typeface="黑体" charset="0"/>
              <a:cs typeface="黑体" charset="0"/>
            </a:endParaRPr>
          </a:p>
          <a:p>
            <a:pPr lvl="1"/>
            <a:r>
              <a:rPr lang="zh-CN" altLang="en-US">
                <a:latin typeface="Calibri" charset="0"/>
                <a:ea typeface="黑体" charset="0"/>
                <a:cs typeface="黑体" charset="0"/>
              </a:rPr>
              <a:t>根据得到的信号，我该如何投票？</a:t>
            </a:r>
            <a:endParaRPr lang="en-US" altLang="zh-CN">
              <a:latin typeface="Calibri" charset="0"/>
              <a:ea typeface="黑体" charset="0"/>
              <a:cs typeface="黑体" charset="0"/>
            </a:endParaRPr>
          </a:p>
          <a:p>
            <a:pPr lvl="1"/>
            <a:r>
              <a:rPr lang="zh-CN" altLang="en-US">
                <a:latin typeface="Calibri" charset="0"/>
                <a:ea typeface="黑体" charset="0"/>
                <a:cs typeface="黑体" charset="0"/>
              </a:rPr>
              <a:t>（判断在给定信号下不同选项结果的概率）</a:t>
            </a:r>
          </a:p>
          <a:p>
            <a:r>
              <a:rPr lang="zh-CN" altLang="en-US">
                <a:latin typeface="Calibri" charset="0"/>
                <a:ea typeface="黑体" charset="0"/>
                <a:cs typeface="黑体" charset="0"/>
              </a:rPr>
              <a:t>结果驱动</a:t>
            </a:r>
            <a:endParaRPr lang="en-US" altLang="zh-CN">
              <a:latin typeface="Calibri" charset="0"/>
              <a:ea typeface="黑体" charset="0"/>
              <a:cs typeface="黑体" charset="0"/>
            </a:endParaRPr>
          </a:p>
          <a:p>
            <a:pPr lvl="1"/>
            <a:r>
              <a:rPr lang="zh-CN" altLang="en-US">
                <a:latin typeface="Calibri" charset="0"/>
                <a:ea typeface="黑体" charset="0"/>
                <a:cs typeface="黑体" charset="0"/>
              </a:rPr>
              <a:t>我的一票在什么情况下起作用（</a:t>
            </a:r>
            <a:r>
              <a:rPr lang="en-US" altLang="zh-CN">
                <a:latin typeface="Calibri" charset="0"/>
                <a:ea typeface="黑体" charset="0"/>
                <a:cs typeface="黑体" charset="0"/>
              </a:rPr>
              <a:t>can make difference</a:t>
            </a:r>
            <a:r>
              <a:rPr lang="zh-CN" altLang="en-US">
                <a:latin typeface="Calibri" charset="0"/>
                <a:ea typeface="黑体" charset="0"/>
                <a:cs typeface="黑体" charset="0"/>
              </a:rPr>
              <a:t>）？</a:t>
            </a:r>
            <a:endParaRPr lang="en-US" altLang="zh-CN">
              <a:latin typeface="Calibri" charset="0"/>
              <a:ea typeface="黑体" charset="0"/>
              <a:cs typeface="黑体" charset="0"/>
            </a:endParaRPr>
          </a:p>
          <a:p>
            <a:pPr lvl="1"/>
            <a:r>
              <a:rPr lang="zh-CN" altLang="en-US">
                <a:latin typeface="Calibri" charset="0"/>
                <a:ea typeface="黑体" charset="0"/>
                <a:cs typeface="黑体" charset="0"/>
              </a:rPr>
              <a:t>我该如何投票，以使得</a:t>
            </a:r>
            <a:r>
              <a:rPr lang="zh-CN" altLang="en-US">
                <a:solidFill>
                  <a:srgbClr val="FFFF00"/>
                </a:solidFill>
                <a:latin typeface="Calibri" charset="0"/>
                <a:ea typeface="黑体" charset="0"/>
                <a:cs typeface="黑体" charset="0"/>
              </a:rPr>
              <a:t>那种情况发生时</a:t>
            </a:r>
            <a:r>
              <a:rPr lang="zh-CN" altLang="en-US">
                <a:latin typeface="Calibri" charset="0"/>
                <a:ea typeface="黑体" charset="0"/>
                <a:cs typeface="黑体" charset="0"/>
              </a:rPr>
              <a:t>达到正确结果的可能性大些？</a:t>
            </a:r>
            <a:endParaRPr lang="en-US" altLang="zh-CN">
              <a:latin typeface="Calibri" charset="0"/>
              <a:ea typeface="黑体" charset="0"/>
              <a:cs typeface="黑体" charset="0"/>
            </a:endParaRPr>
          </a:p>
          <a:p>
            <a:pPr lvl="1"/>
            <a:r>
              <a:rPr lang="zh-CN" altLang="en-US">
                <a:latin typeface="Calibri" charset="0"/>
                <a:ea typeface="黑体" charset="0"/>
                <a:cs typeface="黑体" charset="0"/>
              </a:rPr>
              <a:t>（从而可能应该忽略信号）</a:t>
            </a:r>
            <a:endParaRPr lang="en-US" altLang="zh-CN">
              <a:latin typeface="Calibri" charset="0"/>
              <a:ea typeface="黑体" charset="0"/>
              <a:cs typeface="黑体" charset="0"/>
            </a:endParaRPr>
          </a:p>
        </p:txBody>
      </p:sp>
    </p:spTree>
    <p:extLst>
      <p:ext uri="{BB962C8B-B14F-4D97-AF65-F5344CB8AC3E}">
        <p14:creationId xmlns:p14="http://schemas.microsoft.com/office/powerpoint/2010/main" val="3664843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a:xfrm>
            <a:off x="468313" y="115888"/>
            <a:ext cx="8229600" cy="1143000"/>
          </a:xfrm>
        </p:spPr>
        <p:txBody>
          <a:bodyPr/>
          <a:lstStyle/>
          <a:p>
            <a:r>
              <a:rPr lang="zh-CN" altLang="en-US">
                <a:latin typeface="黑体" charset="0"/>
                <a:ea typeface="黑体" charset="0"/>
                <a:cs typeface="黑体" charset="0"/>
              </a:rPr>
              <a:t>陪审团裁决制度</a:t>
            </a:r>
          </a:p>
        </p:txBody>
      </p:sp>
      <p:sp>
        <p:nvSpPr>
          <p:cNvPr id="66562" name="内容占位符 2"/>
          <p:cNvSpPr>
            <a:spLocks noGrp="1"/>
          </p:cNvSpPr>
          <p:nvPr>
            <p:ph idx="1"/>
          </p:nvPr>
        </p:nvSpPr>
        <p:spPr>
          <a:xfrm>
            <a:off x="468313" y="1268413"/>
            <a:ext cx="8229600" cy="4032250"/>
          </a:xfrm>
        </p:spPr>
        <p:txBody>
          <a:bodyPr/>
          <a:lstStyle/>
          <a:p>
            <a:r>
              <a:rPr lang="zh-CN" altLang="en-US">
                <a:latin typeface="黑体" charset="0"/>
                <a:ea typeface="黑体" charset="0"/>
                <a:cs typeface="黑体" charset="0"/>
              </a:rPr>
              <a:t>美国的陪审团制度</a:t>
            </a:r>
            <a:endParaRPr lang="en-US" altLang="zh-CN">
              <a:latin typeface="黑体" charset="0"/>
              <a:ea typeface="黑体" charset="0"/>
              <a:cs typeface="黑体" charset="0"/>
            </a:endParaRPr>
          </a:p>
          <a:p>
            <a:pPr lvl="1"/>
            <a:r>
              <a:rPr lang="zh-CN" altLang="en-US">
                <a:latin typeface="黑体" charset="0"/>
                <a:ea typeface="黑体" charset="0"/>
                <a:cs typeface="黑体" charset="0"/>
              </a:rPr>
              <a:t>无罪假设，有罪推定</a:t>
            </a:r>
            <a:endParaRPr lang="en-US" altLang="zh-CN">
              <a:latin typeface="黑体" charset="0"/>
              <a:ea typeface="黑体" charset="0"/>
              <a:cs typeface="黑体" charset="0"/>
            </a:endParaRPr>
          </a:p>
          <a:p>
            <a:pPr lvl="1"/>
            <a:r>
              <a:rPr lang="zh-CN" altLang="en-US">
                <a:latin typeface="黑体" charset="0"/>
                <a:ea typeface="黑体" charset="0"/>
                <a:cs typeface="黑体" charset="0"/>
              </a:rPr>
              <a:t>对刑事案件，需要陪审团所有人都认为被告“有罪”才能定罪（一票否决）</a:t>
            </a:r>
            <a:endParaRPr lang="en-US" altLang="zh-CN">
              <a:latin typeface="黑体" charset="0"/>
              <a:ea typeface="黑体" charset="0"/>
              <a:cs typeface="黑体" charset="0"/>
            </a:endParaRPr>
          </a:p>
          <a:p>
            <a:r>
              <a:rPr lang="zh-CN" altLang="en-US">
                <a:latin typeface="黑体" charset="0"/>
                <a:ea typeface="黑体" charset="0"/>
                <a:cs typeface="黑体" charset="0"/>
              </a:rPr>
              <a:t>法院给陪审员的指导意见</a:t>
            </a:r>
            <a:endParaRPr lang="en-US" altLang="zh-CN">
              <a:latin typeface="黑体" charset="0"/>
              <a:ea typeface="黑体" charset="0"/>
              <a:cs typeface="黑体" charset="0"/>
            </a:endParaRPr>
          </a:p>
          <a:p>
            <a:pPr lvl="1"/>
            <a:r>
              <a:rPr lang="zh-CN" altLang="en-US">
                <a:latin typeface="黑体" charset="0"/>
                <a:ea typeface="黑体" charset="0"/>
                <a:cs typeface="黑体" charset="0"/>
              </a:rPr>
              <a:t>根据所得到的证据，只有“相当程度上怀疑被告有罪”才认为他有罪</a:t>
            </a:r>
            <a:endParaRPr lang="en-US" altLang="zh-CN" b="1">
              <a:latin typeface="Calibri" charset="0"/>
              <a:ea typeface="宋体" charset="0"/>
            </a:endParaRPr>
          </a:p>
          <a:p>
            <a:pPr lvl="1"/>
            <a:r>
              <a:rPr lang="zh-CN" altLang="en-US">
                <a:latin typeface="Calibri" charset="0"/>
                <a:ea typeface="黑体" charset="0"/>
                <a:cs typeface="黑体" charset="0"/>
              </a:rPr>
              <a:t>而不是“相比无辜而言有罪的可能性较大”</a:t>
            </a:r>
          </a:p>
        </p:txBody>
      </p:sp>
      <p:graphicFrame>
        <p:nvGraphicFramePr>
          <p:cNvPr id="66563" name="对象 1"/>
          <p:cNvGraphicFramePr>
            <a:graphicFrameLocks noChangeAspect="1"/>
          </p:cNvGraphicFramePr>
          <p:nvPr/>
        </p:nvGraphicFramePr>
        <p:xfrm>
          <a:off x="1331913" y="6021388"/>
          <a:ext cx="5940425" cy="576262"/>
        </p:xfrm>
        <a:graphic>
          <a:graphicData uri="http://schemas.openxmlformats.org/presentationml/2006/ole">
            <mc:AlternateContent xmlns:mc="http://schemas.openxmlformats.org/markup-compatibility/2006">
              <mc:Choice xmlns:v="urn:schemas-microsoft-com:vml" Requires="v">
                <p:oleObj name="公式" r:id="rId2" imgW="2095500" imgH="203200" progId="Equation.3">
                  <p:embed/>
                </p:oleObj>
              </mc:Choice>
              <mc:Fallback>
                <p:oleObj name="公式" r:id="rId2" imgW="2095500" imgH="203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6021388"/>
                        <a:ext cx="5940425" cy="576262"/>
                      </a:xfrm>
                      <a:prstGeom prst="rect">
                        <a:avLst/>
                      </a:prstGeom>
                      <a:solidFill>
                        <a:srgbClr val="FDEADA"/>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4" name="对象 4"/>
          <p:cNvGraphicFramePr>
            <a:graphicFrameLocks noChangeAspect="1"/>
          </p:cNvGraphicFramePr>
          <p:nvPr/>
        </p:nvGraphicFramePr>
        <p:xfrm>
          <a:off x="1331913" y="5373688"/>
          <a:ext cx="5616575" cy="576262"/>
        </p:xfrm>
        <a:graphic>
          <a:graphicData uri="http://schemas.openxmlformats.org/presentationml/2006/ole">
            <mc:AlternateContent xmlns:mc="http://schemas.openxmlformats.org/markup-compatibility/2006">
              <mc:Choice xmlns:v="urn:schemas-microsoft-com:vml" Requires="v">
                <p:oleObj name="公式" r:id="rId4" imgW="1981200" imgH="203200" progId="Equation.3">
                  <p:embed/>
                </p:oleObj>
              </mc:Choice>
              <mc:Fallback>
                <p:oleObj name="公式" r:id="rId4" imgW="1981200" imgH="203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5373688"/>
                        <a:ext cx="5616575" cy="576262"/>
                      </a:xfrm>
                      <a:prstGeom prst="rect">
                        <a:avLst/>
                      </a:prstGeom>
                      <a:solidFill>
                        <a:srgbClr val="FDEADA"/>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63493" name="文本框 1"/>
          <p:cNvSpPr txBox="1">
            <a:spLocks noChangeArrowheads="1"/>
          </p:cNvSpPr>
          <p:nvPr/>
        </p:nvSpPr>
        <p:spPr bwMode="auto">
          <a:xfrm>
            <a:off x="7524750" y="5373688"/>
            <a:ext cx="431800" cy="52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2800">
                <a:solidFill>
                  <a:srgbClr val="FFFF00"/>
                </a:solidFill>
                <a:latin typeface="Zapf Dingbats" charset="0"/>
                <a:cs typeface="Zapf Dingbats" charset="0"/>
                <a:sym typeface="Zapf Dingbats" charset="0"/>
              </a:rPr>
              <a:t>✔</a:t>
            </a:r>
            <a:endParaRPr lang="zh-CN" altLang="en-US" sz="2800">
              <a:solidFill>
                <a:srgbClr val="FFFF00"/>
              </a:solidFill>
            </a:endParaRPr>
          </a:p>
        </p:txBody>
      </p:sp>
    </p:spTree>
    <p:extLst>
      <p:ext uri="{BB962C8B-B14F-4D97-AF65-F5344CB8AC3E}">
        <p14:creationId xmlns:p14="http://schemas.microsoft.com/office/powerpoint/2010/main" val="954459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p:txBody>
          <a:bodyPr/>
          <a:lstStyle/>
          <a:p>
            <a:r>
              <a:rPr lang="zh-CN" altLang="en-US">
                <a:latin typeface="黑体" charset="0"/>
                <a:ea typeface="黑体" charset="0"/>
                <a:cs typeface="黑体" charset="0"/>
              </a:rPr>
              <a:t>你的一票在什么情况下有作用？</a:t>
            </a:r>
          </a:p>
        </p:txBody>
      </p:sp>
      <p:sp>
        <p:nvSpPr>
          <p:cNvPr id="67586" name="内容占位符 2"/>
          <p:cNvSpPr>
            <a:spLocks noGrp="1"/>
          </p:cNvSpPr>
          <p:nvPr>
            <p:ph idx="1"/>
          </p:nvPr>
        </p:nvSpPr>
        <p:spPr>
          <a:xfrm>
            <a:off x="0" y="1412875"/>
            <a:ext cx="9144000" cy="2663825"/>
          </a:xfrm>
        </p:spPr>
        <p:txBody>
          <a:bodyPr/>
          <a:lstStyle/>
          <a:p>
            <a:r>
              <a:rPr lang="zh-CN" altLang="en-US" b="1">
                <a:latin typeface="Calibri" charset="0"/>
                <a:ea typeface="黑体" charset="0"/>
                <a:cs typeface="黑体" charset="0"/>
              </a:rPr>
              <a:t>设</a:t>
            </a:r>
            <a:endParaRPr lang="en-US" altLang="zh-CN" b="1">
              <a:latin typeface="Calibri" charset="0"/>
              <a:ea typeface="黑体" charset="0"/>
              <a:cs typeface="黑体" charset="0"/>
            </a:endParaRPr>
          </a:p>
          <a:p>
            <a:pPr lvl="1"/>
            <a:r>
              <a:rPr lang="en-US" altLang="zh-CN">
                <a:latin typeface="Calibri" charset="0"/>
                <a:ea typeface="黑体" charset="0"/>
                <a:cs typeface="黑体" charset="0"/>
              </a:rPr>
              <a:t>Pr[guilty] = Pr[innocent] = 0.5</a:t>
            </a:r>
          </a:p>
          <a:p>
            <a:pPr lvl="1"/>
            <a:r>
              <a:rPr lang="en-US" altLang="zh-CN">
                <a:latin typeface="Calibri" charset="0"/>
                <a:ea typeface="黑体" charset="0"/>
                <a:cs typeface="黑体" charset="0"/>
              </a:rPr>
              <a:t>Gsignal</a:t>
            </a:r>
            <a:r>
              <a:rPr lang="zh-CN" altLang="en-US">
                <a:latin typeface="Calibri" charset="0"/>
                <a:ea typeface="黑体" charset="0"/>
                <a:cs typeface="黑体" charset="0"/>
              </a:rPr>
              <a:t>：有罪（</a:t>
            </a:r>
            <a:r>
              <a:rPr lang="en-US" altLang="zh-CN">
                <a:latin typeface="Calibri" charset="0"/>
                <a:ea typeface="黑体" charset="0"/>
                <a:cs typeface="黑体" charset="0"/>
              </a:rPr>
              <a:t>G</a:t>
            </a:r>
            <a:r>
              <a:rPr lang="zh-CN" altLang="en-US">
                <a:latin typeface="Calibri" charset="0"/>
                <a:ea typeface="黑体" charset="0"/>
                <a:cs typeface="黑体" charset="0"/>
              </a:rPr>
              <a:t>）信号；</a:t>
            </a:r>
            <a:r>
              <a:rPr lang="en-US" altLang="zh-CN">
                <a:latin typeface="Calibri" charset="0"/>
                <a:ea typeface="黑体" charset="0"/>
                <a:cs typeface="黑体" charset="0"/>
              </a:rPr>
              <a:t>Isignal</a:t>
            </a:r>
            <a:r>
              <a:rPr lang="zh-CN" altLang="en-US">
                <a:latin typeface="Calibri" charset="0"/>
                <a:ea typeface="黑体" charset="0"/>
                <a:cs typeface="黑体" charset="0"/>
              </a:rPr>
              <a:t>：无罪（</a:t>
            </a:r>
            <a:r>
              <a:rPr lang="en-US" altLang="zh-CN">
                <a:latin typeface="Calibri" charset="0"/>
                <a:ea typeface="黑体" charset="0"/>
                <a:cs typeface="黑体" charset="0"/>
              </a:rPr>
              <a:t>I</a:t>
            </a:r>
            <a:r>
              <a:rPr lang="zh-CN" altLang="en-US">
                <a:latin typeface="Calibri" charset="0"/>
                <a:ea typeface="黑体" charset="0"/>
                <a:cs typeface="黑体" charset="0"/>
              </a:rPr>
              <a:t>）信号</a:t>
            </a:r>
            <a:endParaRPr lang="en-US" altLang="zh-CN">
              <a:latin typeface="Calibri" charset="0"/>
              <a:ea typeface="黑体" charset="0"/>
              <a:cs typeface="黑体" charset="0"/>
            </a:endParaRPr>
          </a:p>
          <a:p>
            <a:pPr lvl="1"/>
            <a:r>
              <a:rPr lang="en-US" altLang="zh-CN">
                <a:latin typeface="Calibri" charset="0"/>
                <a:ea typeface="黑体" charset="0"/>
                <a:cs typeface="黑体" charset="0"/>
              </a:rPr>
              <a:t>Pr[guilty|Gsignal]=q&gt;0.5, Pr[innocent|Isignal]=q&gt;0.5</a:t>
            </a:r>
          </a:p>
          <a:p>
            <a:pPr lvl="1"/>
            <a:r>
              <a:rPr lang="zh-CN" altLang="en-US">
                <a:latin typeface="Calibri" charset="0"/>
                <a:ea typeface="黑体" charset="0"/>
                <a:cs typeface="黑体" charset="0"/>
              </a:rPr>
              <a:t>其他人都诚实投票</a:t>
            </a:r>
          </a:p>
        </p:txBody>
      </p:sp>
      <p:sp>
        <p:nvSpPr>
          <p:cNvPr id="4" name="文本框 3"/>
          <p:cNvSpPr txBox="1"/>
          <p:nvPr/>
        </p:nvSpPr>
        <p:spPr>
          <a:xfrm>
            <a:off x="539750" y="4149725"/>
            <a:ext cx="8064500" cy="1076325"/>
          </a:xfrm>
          <a:prstGeom prst="rect">
            <a:avLst/>
          </a:prstGeom>
          <a:solidFill>
            <a:schemeClr val="accent6">
              <a:lumMod val="50000"/>
            </a:schemeClr>
          </a:solidFill>
        </p:spPr>
        <p:txBody>
          <a:bodyPr>
            <a:spAutoFit/>
          </a:bodyPr>
          <a:lstStyle/>
          <a:p>
            <a:pPr>
              <a:defRPr/>
            </a:pPr>
            <a:r>
              <a:rPr kumimoji="1" lang="zh-CN" altLang="en-US" sz="3200" dirty="0">
                <a:solidFill>
                  <a:schemeClr val="bg1"/>
                </a:solidFill>
                <a:latin typeface="+mn-lt"/>
                <a:ea typeface="黑体"/>
                <a:cs typeface="黑体"/>
              </a:rPr>
              <a:t>你的一票有作用的情形：所有人都得到有罪（</a:t>
            </a:r>
            <a:r>
              <a:rPr lang="en-US" altLang="zh-CN" sz="3200" dirty="0">
                <a:solidFill>
                  <a:srgbClr val="FFFFFF"/>
                </a:solidFill>
                <a:latin typeface="+mn-lt"/>
                <a:ea typeface="黑体"/>
                <a:cs typeface="黑体"/>
              </a:rPr>
              <a:t>G</a:t>
            </a:r>
            <a:r>
              <a:rPr lang="zh-CN" altLang="en-US" sz="3200" dirty="0">
                <a:solidFill>
                  <a:srgbClr val="FFFFFF"/>
                </a:solidFill>
                <a:latin typeface="+mn-lt"/>
                <a:ea typeface="黑体"/>
                <a:cs typeface="黑体"/>
              </a:rPr>
              <a:t>）信号，就你自己得到无罪（</a:t>
            </a:r>
            <a:r>
              <a:rPr lang="en-US" altLang="zh-CN" sz="3200" dirty="0">
                <a:solidFill>
                  <a:srgbClr val="FFFFFF"/>
                </a:solidFill>
                <a:latin typeface="+mn-lt"/>
                <a:ea typeface="黑体"/>
                <a:cs typeface="黑体"/>
              </a:rPr>
              <a:t>I</a:t>
            </a:r>
            <a:r>
              <a:rPr lang="zh-CN" altLang="en-US" sz="3200" dirty="0">
                <a:solidFill>
                  <a:srgbClr val="FFFFFF"/>
                </a:solidFill>
                <a:latin typeface="+mn-lt"/>
                <a:ea typeface="黑体"/>
                <a:cs typeface="黑体"/>
              </a:rPr>
              <a:t>）信号。</a:t>
            </a:r>
            <a:endParaRPr kumimoji="1" lang="zh-CN" altLang="en-US" sz="3200" dirty="0">
              <a:solidFill>
                <a:srgbClr val="FFFFFF"/>
              </a:solidFill>
              <a:latin typeface="+mn-lt"/>
              <a:ea typeface="黑体"/>
              <a:cs typeface="黑体"/>
            </a:endParaRPr>
          </a:p>
        </p:txBody>
      </p:sp>
      <p:sp>
        <p:nvSpPr>
          <p:cNvPr id="67588" name="文本框 4"/>
          <p:cNvSpPr txBox="1">
            <a:spLocks noChangeArrowheads="1"/>
          </p:cNvSpPr>
          <p:nvPr/>
        </p:nvSpPr>
        <p:spPr bwMode="auto">
          <a:xfrm>
            <a:off x="539750" y="5300663"/>
            <a:ext cx="8064500" cy="1077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solidFill>
                  <a:srgbClr val="FFFFFF"/>
                </a:solidFill>
                <a:latin typeface="黑体" charset="0"/>
                <a:ea typeface="黑体" charset="0"/>
                <a:cs typeface="黑体" charset="0"/>
              </a:rPr>
              <a:t>下面我们来说明，无论你得到什么信号，总投“有罪”票可能利于集体形成正确裁决</a:t>
            </a:r>
          </a:p>
        </p:txBody>
      </p:sp>
    </p:spTree>
    <p:extLst>
      <p:ext uri="{BB962C8B-B14F-4D97-AF65-F5344CB8AC3E}">
        <p14:creationId xmlns:p14="http://schemas.microsoft.com/office/powerpoint/2010/main" val="25171767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a:xfrm>
            <a:off x="457200" y="274638"/>
            <a:ext cx="8229600" cy="706437"/>
          </a:xfrm>
        </p:spPr>
        <p:txBody>
          <a:bodyPr/>
          <a:lstStyle/>
          <a:p>
            <a:r>
              <a:rPr lang="zh-CN" altLang="en-US" sz="4000">
                <a:latin typeface="黑体" charset="0"/>
                <a:ea typeface="黑体" charset="0"/>
                <a:cs typeface="黑体" charset="0"/>
              </a:rPr>
              <a:t>设陪审团共有</a:t>
            </a:r>
            <a:r>
              <a:rPr lang="en-US" altLang="zh-CN" sz="4000">
                <a:latin typeface="黑体" charset="0"/>
                <a:ea typeface="黑体" charset="0"/>
                <a:cs typeface="黑体" charset="0"/>
              </a:rPr>
              <a:t>K</a:t>
            </a:r>
            <a:r>
              <a:rPr lang="zh-CN" altLang="en-US" sz="4000">
                <a:latin typeface="黑体" charset="0"/>
                <a:ea typeface="黑体" charset="0"/>
                <a:cs typeface="黑体" charset="0"/>
              </a:rPr>
              <a:t>个成员</a:t>
            </a:r>
          </a:p>
        </p:txBody>
      </p:sp>
      <p:graphicFrame>
        <p:nvGraphicFramePr>
          <p:cNvPr id="69634" name="内容占位符 3"/>
          <p:cNvGraphicFramePr>
            <a:graphicFrameLocks noGrp="1" noChangeAspect="1"/>
          </p:cNvGraphicFramePr>
          <p:nvPr>
            <p:ph idx="1"/>
          </p:nvPr>
        </p:nvGraphicFramePr>
        <p:xfrm>
          <a:off x="0" y="1125538"/>
          <a:ext cx="9126538" cy="911225"/>
        </p:xfrm>
        <a:graphic>
          <a:graphicData uri="http://schemas.openxmlformats.org/presentationml/2006/ole">
            <mc:AlternateContent xmlns:mc="http://schemas.openxmlformats.org/markup-compatibility/2006">
              <mc:Choice xmlns:v="urn:schemas-microsoft-com:vml" Requires="v">
                <p:oleObj name="公式" r:id="rId2" imgW="4292600" imgH="431800" progId="Equation.3">
                  <p:embed/>
                </p:oleObj>
              </mc:Choice>
              <mc:Fallback>
                <p:oleObj name="公式" r:id="rId2" imgW="4292600" imgH="431800" progId="Equation.3">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5538"/>
                        <a:ext cx="9126538" cy="911225"/>
                      </a:xfrm>
                      <a:prstGeom prst="rect">
                        <a:avLst/>
                      </a:prstGeom>
                      <a:solidFill>
                        <a:srgbClr val="FDEADA"/>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68611" name="文本框 4"/>
          <p:cNvSpPr txBox="1">
            <a:spLocks noChangeArrowheads="1"/>
          </p:cNvSpPr>
          <p:nvPr/>
        </p:nvSpPr>
        <p:spPr bwMode="auto">
          <a:xfrm>
            <a:off x="250825" y="4076700"/>
            <a:ext cx="8713788" cy="585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defRPr/>
            </a:pPr>
            <a:r>
              <a:rPr lang="zh-CN" altLang="en-US" sz="3200" dirty="0">
                <a:solidFill>
                  <a:srgbClr val="FFFFFF"/>
                </a:solidFill>
                <a:latin typeface="+mn-lt"/>
                <a:ea typeface="黑体"/>
                <a:cs typeface="黑体"/>
              </a:rPr>
              <a:t>由于</a:t>
            </a:r>
            <a:r>
              <a:rPr lang="en-US" altLang="zh-CN" sz="3200" dirty="0">
                <a:solidFill>
                  <a:srgbClr val="FFFFFF"/>
                </a:solidFill>
                <a:latin typeface="+mn-lt"/>
                <a:ea typeface="黑体"/>
                <a:cs typeface="黑体"/>
              </a:rPr>
              <a:t>q&gt;0.5</a:t>
            </a:r>
            <a:r>
              <a:rPr lang="zh-CN" altLang="en-US" sz="3200" dirty="0">
                <a:solidFill>
                  <a:srgbClr val="FFFFFF"/>
                </a:solidFill>
                <a:latin typeface="+mn-lt"/>
                <a:ea typeface="黑体"/>
                <a:cs typeface="黑体"/>
              </a:rPr>
              <a:t>，最后这式子随</a:t>
            </a:r>
            <a:r>
              <a:rPr lang="en-US" altLang="zh-CN" sz="3200" dirty="0">
                <a:solidFill>
                  <a:srgbClr val="FFFFFF"/>
                </a:solidFill>
                <a:latin typeface="+mn-lt"/>
                <a:ea typeface="黑体"/>
                <a:cs typeface="黑体"/>
              </a:rPr>
              <a:t>k</a:t>
            </a:r>
            <a:r>
              <a:rPr lang="en-US" altLang="zh-CN" sz="3200" dirty="0">
                <a:solidFill>
                  <a:srgbClr val="FFFFFF"/>
                </a:solidFill>
                <a:latin typeface="+mn-lt"/>
                <a:ea typeface="黑体"/>
                <a:cs typeface="黑体"/>
                <a:sym typeface="Wingdings"/>
              </a:rPr>
              <a:t>∞</a:t>
            </a:r>
            <a:r>
              <a:rPr lang="zh-CN" altLang="en-US" sz="3200" dirty="0">
                <a:solidFill>
                  <a:srgbClr val="FFFFFF"/>
                </a:solidFill>
                <a:latin typeface="+mn-lt"/>
                <a:ea typeface="黑体"/>
                <a:cs typeface="黑体"/>
                <a:sym typeface="Wingdings"/>
              </a:rPr>
              <a:t>而趋向</a:t>
            </a:r>
            <a:r>
              <a:rPr lang="en-US" altLang="zh-CN" sz="3200" dirty="0">
                <a:solidFill>
                  <a:srgbClr val="FFFFFF"/>
                </a:solidFill>
                <a:latin typeface="+mn-lt"/>
                <a:ea typeface="黑体"/>
                <a:cs typeface="黑体"/>
                <a:sym typeface="Wingdings"/>
              </a:rPr>
              <a:t>1</a:t>
            </a:r>
            <a:r>
              <a:rPr lang="zh-CN" altLang="en-US" sz="3200" dirty="0">
                <a:solidFill>
                  <a:srgbClr val="FFFFFF"/>
                </a:solidFill>
                <a:latin typeface="+mn-lt"/>
                <a:ea typeface="黑体"/>
                <a:cs typeface="黑体"/>
                <a:sym typeface="Wingdings"/>
              </a:rPr>
              <a:t>。</a:t>
            </a:r>
            <a:endParaRPr lang="zh-CN" altLang="en-US" sz="3200" dirty="0">
              <a:solidFill>
                <a:srgbClr val="FFFFFF"/>
              </a:solidFill>
              <a:latin typeface="+mn-lt"/>
              <a:ea typeface="黑体"/>
              <a:cs typeface="黑体"/>
            </a:endParaRPr>
          </a:p>
        </p:txBody>
      </p:sp>
      <p:sp>
        <p:nvSpPr>
          <p:cNvPr id="68612" name="文本框 5"/>
          <p:cNvSpPr txBox="1">
            <a:spLocks noChangeArrowheads="1"/>
          </p:cNvSpPr>
          <p:nvPr/>
        </p:nvSpPr>
        <p:spPr bwMode="auto">
          <a:xfrm>
            <a:off x="250825" y="4797425"/>
            <a:ext cx="8713788"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defRPr/>
            </a:pPr>
            <a:r>
              <a:rPr lang="zh-CN" altLang="en-US" sz="3200" dirty="0">
                <a:solidFill>
                  <a:srgbClr val="FFFFFF"/>
                </a:solidFill>
                <a:latin typeface="+mn-lt"/>
                <a:ea typeface="黑体"/>
                <a:cs typeface="黑体"/>
              </a:rPr>
              <a:t>这也暗示，为了避免影响“大局”，人们会倾向于忽略得到的无辜信号。这就是美国陪审团制度的一个弱点。</a:t>
            </a:r>
          </a:p>
        </p:txBody>
      </p:sp>
      <p:graphicFrame>
        <p:nvGraphicFramePr>
          <p:cNvPr id="69637" name="内容占位符 3"/>
          <p:cNvGraphicFramePr>
            <a:graphicFrameLocks noChangeAspect="1"/>
          </p:cNvGraphicFramePr>
          <p:nvPr/>
        </p:nvGraphicFramePr>
        <p:xfrm>
          <a:off x="17463" y="2852738"/>
          <a:ext cx="9126537" cy="941387"/>
        </p:xfrm>
        <a:graphic>
          <a:graphicData uri="http://schemas.openxmlformats.org/presentationml/2006/ole">
            <mc:AlternateContent xmlns:mc="http://schemas.openxmlformats.org/markup-compatibility/2006">
              <mc:Choice xmlns:v="urn:schemas-microsoft-com:vml" Requires="v">
                <p:oleObj name="公式" r:id="rId4" imgW="4318000" imgH="444500" progId="Equation.3">
                  <p:embed/>
                </p:oleObj>
              </mc:Choice>
              <mc:Fallback>
                <p:oleObj name="公式" r:id="rId4" imgW="43180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3" y="2852738"/>
                        <a:ext cx="9126537" cy="941387"/>
                      </a:xfrm>
                      <a:prstGeom prst="rect">
                        <a:avLst/>
                      </a:prstGeom>
                      <a:solidFill>
                        <a:srgbClr val="FDEADA"/>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38" name="内容占位符 3"/>
          <p:cNvGraphicFramePr>
            <a:graphicFrameLocks noChangeAspect="1"/>
          </p:cNvGraphicFramePr>
          <p:nvPr/>
        </p:nvGraphicFramePr>
        <p:xfrm>
          <a:off x="0" y="2060575"/>
          <a:ext cx="9142413" cy="750888"/>
        </p:xfrm>
        <a:graphic>
          <a:graphicData uri="http://schemas.openxmlformats.org/presentationml/2006/ole">
            <mc:AlternateContent xmlns:mc="http://schemas.openxmlformats.org/markup-compatibility/2006">
              <mc:Choice xmlns:v="urn:schemas-microsoft-com:vml" Requires="v">
                <p:oleObj name="公式" r:id="rId6" imgW="5410200" imgH="444500" progId="Equation.3">
                  <p:embed/>
                </p:oleObj>
              </mc:Choice>
              <mc:Fallback>
                <p:oleObj name="公式" r:id="rId6" imgW="5410200" imgH="4445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060575"/>
                        <a:ext cx="9142413" cy="750888"/>
                      </a:xfrm>
                      <a:prstGeom prst="rect">
                        <a:avLst/>
                      </a:prstGeom>
                      <a:solidFill>
                        <a:srgbClr val="FDEADA"/>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29775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a:xfrm>
            <a:off x="457200" y="381000"/>
            <a:ext cx="8229600" cy="1143000"/>
          </a:xfrm>
        </p:spPr>
        <p:txBody>
          <a:bodyPr/>
          <a:lstStyle/>
          <a:p>
            <a:r>
              <a:rPr lang="zh-CN" altLang="en-US">
                <a:latin typeface="黑体" charset="0"/>
                <a:ea typeface="黑体" charset="0"/>
                <a:cs typeface="黑体" charset="0"/>
              </a:rPr>
              <a:t>思考题（关于中位项定理）</a:t>
            </a:r>
          </a:p>
        </p:txBody>
      </p:sp>
      <p:sp>
        <p:nvSpPr>
          <p:cNvPr id="25602" name="内容占位符 2"/>
          <p:cNvSpPr>
            <a:spLocks noGrp="1"/>
          </p:cNvSpPr>
          <p:nvPr>
            <p:ph idx="1"/>
          </p:nvPr>
        </p:nvSpPr>
        <p:spPr>
          <a:xfrm>
            <a:off x="304800" y="1701800"/>
            <a:ext cx="8763000" cy="4673600"/>
          </a:xfrm>
        </p:spPr>
        <p:txBody>
          <a:bodyPr/>
          <a:lstStyle/>
          <a:p>
            <a:pPr marL="0" indent="0">
              <a:buFont typeface="Arial" charset="0"/>
              <a:buNone/>
            </a:pPr>
            <a:r>
              <a:rPr lang="zh-CN" altLang="en-US">
                <a:latin typeface="Calibri" charset="0"/>
                <a:ea typeface="黑体" charset="0"/>
                <a:cs typeface="黑体" charset="0"/>
              </a:rPr>
              <a:t>在前面的证明过程中，我们只是涉及到了在个人排序表第一项之间的比较。我们不难意识到，候选项集合（</a:t>
            </a:r>
            <a:r>
              <a:rPr lang="en-US" altLang="zh-CN">
                <a:latin typeface="Calibri" charset="0"/>
                <a:ea typeface="黑体" charset="0"/>
                <a:cs typeface="黑体" charset="0"/>
              </a:rPr>
              <a:t>A={X</a:t>
            </a:r>
            <a:r>
              <a:rPr lang="en-US" altLang="zh-CN" baseline="-25000">
                <a:latin typeface="Calibri" charset="0"/>
                <a:ea typeface="黑体" charset="0"/>
                <a:cs typeface="黑体" charset="0"/>
              </a:rPr>
              <a:t>1</a:t>
            </a:r>
            <a:r>
              <a:rPr lang="en-US" altLang="zh-CN">
                <a:latin typeface="Calibri" charset="0"/>
                <a:ea typeface="黑体" charset="0"/>
                <a:cs typeface="黑体" charset="0"/>
              </a:rPr>
              <a:t>, X</a:t>
            </a:r>
            <a:r>
              <a:rPr lang="en-US" altLang="zh-CN" baseline="-25000">
                <a:latin typeface="Calibri" charset="0"/>
                <a:ea typeface="黑体" charset="0"/>
                <a:cs typeface="黑体" charset="0"/>
              </a:rPr>
              <a:t>2</a:t>
            </a:r>
            <a:r>
              <a:rPr lang="en-US" altLang="zh-CN">
                <a:latin typeface="Calibri" charset="0"/>
                <a:ea typeface="黑体" charset="0"/>
                <a:cs typeface="黑体" charset="0"/>
              </a:rPr>
              <a:t>, …, X</a:t>
            </a:r>
            <a:r>
              <a:rPr lang="en-US" altLang="zh-CN" baseline="-25000">
                <a:latin typeface="Calibri" charset="0"/>
                <a:ea typeface="黑体" charset="0"/>
                <a:cs typeface="黑体" charset="0"/>
              </a:rPr>
              <a:t>n</a:t>
            </a:r>
            <a:r>
              <a:rPr lang="en-US" altLang="zh-CN">
                <a:latin typeface="Calibri" charset="0"/>
                <a:ea typeface="黑体" charset="0"/>
                <a:cs typeface="黑体" charset="0"/>
              </a:rPr>
              <a:t>}</a:t>
            </a:r>
            <a:r>
              <a:rPr lang="zh-CN" altLang="en-US">
                <a:latin typeface="Calibri" charset="0"/>
                <a:ea typeface="黑体" charset="0"/>
                <a:cs typeface="黑体" charset="0"/>
              </a:rPr>
              <a:t>）中的元素不一定都出现在某个个人排序表第一项。那么，中位项在排序表第一项之间的“最大”为什么就意味着也是所有</a:t>
            </a:r>
            <a:r>
              <a:rPr lang="en-US" altLang="zh-CN">
                <a:latin typeface="Calibri" charset="0"/>
                <a:ea typeface="黑体" charset="0"/>
                <a:cs typeface="黑体" charset="0"/>
              </a:rPr>
              <a:t>A</a:t>
            </a:r>
            <a:r>
              <a:rPr lang="zh-CN" altLang="en-US">
                <a:latin typeface="Calibri" charset="0"/>
                <a:ea typeface="黑体" charset="0"/>
                <a:cs typeface="黑体" charset="0"/>
              </a:rPr>
              <a:t>中元素的最大呢？</a:t>
            </a:r>
          </a:p>
        </p:txBody>
      </p:sp>
    </p:spTree>
    <p:extLst>
      <p:ext uri="{BB962C8B-B14F-4D97-AF65-F5344CB8AC3E}">
        <p14:creationId xmlns:p14="http://schemas.microsoft.com/office/powerpoint/2010/main" val="19948280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457200" y="275168"/>
            <a:ext cx="8229600" cy="207433"/>
          </a:xfrm>
        </p:spPr>
        <p:txBody>
          <a:bodyPr/>
          <a:lstStyle/>
          <a:p>
            <a:endParaRPr lang="zh-CN" altLang="en-US">
              <a:latin typeface="黑体" charset="0"/>
              <a:ea typeface="黑体" charset="0"/>
              <a:cs typeface="黑体" charset="0"/>
            </a:endParaRPr>
          </a:p>
        </p:txBody>
      </p:sp>
      <p:sp>
        <p:nvSpPr>
          <p:cNvPr id="26626" name="内容占位符 2"/>
          <p:cNvSpPr>
            <a:spLocks noGrp="1"/>
          </p:cNvSpPr>
          <p:nvPr>
            <p:ph idx="1"/>
          </p:nvPr>
        </p:nvSpPr>
        <p:spPr>
          <a:xfrm>
            <a:off x="457200" y="685801"/>
            <a:ext cx="8229600" cy="5439833"/>
          </a:xfrm>
        </p:spPr>
        <p:txBody>
          <a:bodyPr/>
          <a:lstStyle/>
          <a:p>
            <a:r>
              <a:rPr lang="en-US" altLang="zh-CN">
                <a:latin typeface="Calibri" charset="0"/>
                <a:ea typeface="宋体" charset="0"/>
              </a:rPr>
              <a:t>A={X1,X2,…Xn}</a:t>
            </a:r>
          </a:p>
          <a:p>
            <a:r>
              <a:rPr lang="en-US" altLang="zh-CN">
                <a:latin typeface="Calibri" charset="0"/>
                <a:ea typeface="宋体" charset="0"/>
              </a:rPr>
              <a:t>M</a:t>
            </a:r>
            <a:r>
              <a:rPr lang="zh-CN" altLang="en-US">
                <a:latin typeface="黑体" charset="0"/>
                <a:ea typeface="黑体" charset="0"/>
                <a:cs typeface="黑体" charset="0"/>
              </a:rPr>
              <a:t>个表决者给出</a:t>
            </a:r>
            <a:r>
              <a:rPr lang="zh-CN" altLang="en-US">
                <a:latin typeface="Calibri" charset="0"/>
                <a:ea typeface="宋体" charset="0"/>
              </a:rPr>
              <a:t>：</a:t>
            </a:r>
            <a:r>
              <a:rPr lang="en-US" altLang="zh-CN">
                <a:latin typeface="Calibri" charset="0"/>
                <a:ea typeface="宋体" charset="0"/>
              </a:rPr>
              <a:t>L1, L2, …, Lm</a:t>
            </a:r>
          </a:p>
          <a:p>
            <a:r>
              <a:rPr lang="en-US" altLang="zh-CN">
                <a:latin typeface="Calibri" charset="0"/>
                <a:ea typeface="宋体" charset="0"/>
              </a:rPr>
              <a:t>L1(1),L2(1),…,Lm(1)</a:t>
            </a:r>
            <a:r>
              <a:rPr lang="zh-CN" altLang="en-US">
                <a:latin typeface="Calibri" charset="0"/>
                <a:ea typeface="宋体" charset="0"/>
              </a:rPr>
              <a:t>，</a:t>
            </a:r>
            <a:r>
              <a:rPr lang="zh-CN" altLang="en-US">
                <a:latin typeface="黑体" charset="0"/>
                <a:ea typeface="黑体" charset="0"/>
                <a:cs typeface="黑体" charset="0"/>
              </a:rPr>
              <a:t>都是</a:t>
            </a:r>
            <a:r>
              <a:rPr lang="en-US" altLang="zh-CN">
                <a:latin typeface="黑体" charset="0"/>
                <a:ea typeface="黑体" charset="0"/>
                <a:cs typeface="黑体" charset="0"/>
              </a:rPr>
              <a:t>A</a:t>
            </a:r>
            <a:r>
              <a:rPr lang="zh-CN" altLang="en-US">
                <a:latin typeface="黑体" charset="0"/>
                <a:ea typeface="黑体" charset="0"/>
                <a:cs typeface="黑体" charset="0"/>
              </a:rPr>
              <a:t>中的元素，有些可能多次出现，也很可能有没出现的</a:t>
            </a:r>
            <a:endParaRPr lang="en-US" altLang="zh-CN">
              <a:latin typeface="黑体" charset="0"/>
              <a:ea typeface="黑体" charset="0"/>
              <a:cs typeface="黑体" charset="0"/>
            </a:endParaRPr>
          </a:p>
          <a:p>
            <a:pPr lvl="1"/>
            <a:r>
              <a:rPr lang="zh-CN" altLang="en-US">
                <a:latin typeface="黑体" charset="0"/>
                <a:ea typeface="黑体" charset="0"/>
                <a:cs typeface="黑体" charset="0"/>
              </a:rPr>
              <a:t>重新按照</a:t>
            </a:r>
            <a:r>
              <a:rPr lang="en-US" altLang="zh-CN">
                <a:latin typeface="黑体" charset="0"/>
                <a:ea typeface="黑体" charset="0"/>
                <a:cs typeface="黑体" charset="0"/>
              </a:rPr>
              <a:t>X1,X2,…,Xn</a:t>
            </a:r>
            <a:r>
              <a:rPr lang="zh-CN" altLang="en-US">
                <a:latin typeface="黑体" charset="0"/>
                <a:ea typeface="黑体" charset="0"/>
                <a:cs typeface="黑体" charset="0"/>
              </a:rPr>
              <a:t>的序排列，设</a:t>
            </a:r>
            <a:r>
              <a:rPr lang="en-US" altLang="zh-CN">
                <a:latin typeface="黑体" charset="0"/>
                <a:ea typeface="黑体" charset="0"/>
                <a:cs typeface="黑体" charset="0"/>
              </a:rPr>
              <a:t>Xi</a:t>
            </a:r>
            <a:r>
              <a:rPr lang="zh-CN" altLang="en-US">
                <a:latin typeface="黑体" charset="0"/>
                <a:ea typeface="黑体" charset="0"/>
                <a:cs typeface="黑体" charset="0"/>
              </a:rPr>
              <a:t>是中间的</a:t>
            </a:r>
            <a:endParaRPr lang="en-US" altLang="zh-CN">
              <a:latin typeface="黑体" charset="0"/>
              <a:ea typeface="黑体" charset="0"/>
              <a:cs typeface="黑体" charset="0"/>
            </a:endParaRPr>
          </a:p>
          <a:p>
            <a:r>
              <a:rPr lang="zh-CN" altLang="en-US">
                <a:latin typeface="黑体" charset="0"/>
                <a:ea typeface="黑体" charset="0"/>
                <a:cs typeface="黑体" charset="0"/>
              </a:rPr>
              <a:t>现在看某个</a:t>
            </a:r>
            <a:r>
              <a:rPr lang="en-US" altLang="zh-CN">
                <a:latin typeface="黑体" charset="0"/>
                <a:ea typeface="黑体" charset="0"/>
                <a:cs typeface="黑体" charset="0"/>
              </a:rPr>
              <a:t>Xj</a:t>
            </a:r>
            <a:r>
              <a:rPr lang="zh-CN" altLang="en-US">
                <a:latin typeface="黑体" charset="0"/>
                <a:ea typeface="黑体" charset="0"/>
                <a:cs typeface="黑体" charset="0"/>
              </a:rPr>
              <a:t>，不在任何</a:t>
            </a:r>
            <a:r>
              <a:rPr lang="en-US" altLang="zh-CN">
                <a:latin typeface="黑体" charset="0"/>
                <a:ea typeface="黑体" charset="0"/>
                <a:cs typeface="黑体" charset="0"/>
              </a:rPr>
              <a:t>L(1)</a:t>
            </a:r>
            <a:r>
              <a:rPr lang="zh-CN" altLang="en-US">
                <a:latin typeface="黑体" charset="0"/>
                <a:ea typeface="黑体" charset="0"/>
                <a:cs typeface="黑体" charset="0"/>
              </a:rPr>
              <a:t>中，为什么说</a:t>
            </a:r>
            <a:r>
              <a:rPr lang="en-US" altLang="zh-CN">
                <a:latin typeface="黑体" charset="0"/>
                <a:ea typeface="黑体" charset="0"/>
                <a:cs typeface="黑体" charset="0"/>
              </a:rPr>
              <a:t>m</a:t>
            </a:r>
            <a:r>
              <a:rPr lang="zh-CN" altLang="en-US">
                <a:latin typeface="黑体" charset="0"/>
                <a:ea typeface="黑体" charset="0"/>
                <a:cs typeface="黑体" charset="0"/>
              </a:rPr>
              <a:t>中有超过一半的人认为：</a:t>
            </a:r>
            <a:r>
              <a:rPr lang="en-US" altLang="zh-CN">
                <a:latin typeface="黑体" charset="0"/>
                <a:ea typeface="黑体" charset="0"/>
                <a:cs typeface="黑体" charset="0"/>
              </a:rPr>
              <a:t>Xi&gt;Xj ?</a:t>
            </a:r>
          </a:p>
          <a:p>
            <a:endParaRPr lang="zh-CN" altLang="en-US">
              <a:latin typeface="黑体" charset="0"/>
              <a:ea typeface="黑体" charset="0"/>
              <a:cs typeface="黑体" charset="0"/>
            </a:endParaRPr>
          </a:p>
        </p:txBody>
      </p:sp>
    </p:spTree>
    <p:extLst>
      <p:ext uri="{BB962C8B-B14F-4D97-AF65-F5344CB8AC3E}">
        <p14:creationId xmlns:p14="http://schemas.microsoft.com/office/powerpoint/2010/main" val="2270457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485A7-01A2-3046-A1D4-888D8EF067CB}"/>
              </a:ext>
            </a:extLst>
          </p:cNvPr>
          <p:cNvSpPr>
            <a:spLocks noGrp="1"/>
          </p:cNvSpPr>
          <p:nvPr>
            <p:ph type="title"/>
          </p:nvPr>
        </p:nvSpPr>
        <p:spPr>
          <a:xfrm>
            <a:off x="457200" y="2420541"/>
            <a:ext cx="8229600" cy="1537097"/>
          </a:xfrm>
        </p:spPr>
        <p:txBody>
          <a:bodyPr/>
          <a:lstStyle/>
          <a:p>
            <a:pPr>
              <a:lnSpc>
                <a:spcPct val="150000"/>
              </a:lnSpc>
            </a:pPr>
            <a:r>
              <a:rPr kumimoji="1" lang="zh-CN" altLang="en-US" sz="3600" dirty="0"/>
              <a:t>计算思维</a:t>
            </a:r>
            <a:r>
              <a:rPr kumimoji="1" lang="en-US" altLang="zh-CN" sz="3600" dirty="0"/>
              <a:t>+</a:t>
            </a:r>
            <a:r>
              <a:rPr kumimoji="1" lang="zh-CN" altLang="en-US" sz="3600" dirty="0"/>
              <a:t>社会科学</a:t>
            </a:r>
            <a:br>
              <a:rPr kumimoji="1" lang="en-US" altLang="zh-CN" dirty="0"/>
            </a:br>
            <a:r>
              <a:rPr kumimoji="1" lang="zh-CN" altLang="en-US" sz="3200" dirty="0"/>
              <a:t>让我们更加热爱科学，更加热爱生活</a:t>
            </a:r>
            <a:endParaRPr kumimoji="1" lang="zh-CN" altLang="en-US" dirty="0"/>
          </a:p>
        </p:txBody>
      </p:sp>
      <p:sp>
        <p:nvSpPr>
          <p:cNvPr id="3" name="内容占位符 2">
            <a:extLst>
              <a:ext uri="{FF2B5EF4-FFF2-40B4-BE49-F238E27FC236}">
                <a16:creationId xmlns:a16="http://schemas.microsoft.com/office/drawing/2014/main" id="{E859829B-3A91-4646-BB37-8AA86B1A2697}"/>
              </a:ext>
            </a:extLst>
          </p:cNvPr>
          <p:cNvSpPr>
            <a:spLocks noGrp="1"/>
          </p:cNvSpPr>
          <p:nvPr>
            <p:ph idx="1"/>
          </p:nvPr>
        </p:nvSpPr>
        <p:spPr>
          <a:xfrm>
            <a:off x="457200" y="4829175"/>
            <a:ext cx="8229600" cy="622698"/>
          </a:xfrm>
        </p:spPr>
        <p:txBody>
          <a:bodyPr/>
          <a:lstStyle/>
          <a:p>
            <a:endParaRPr kumimoji="1" lang="zh-CN" altLang="en-US" dirty="0"/>
          </a:p>
        </p:txBody>
      </p:sp>
    </p:spTree>
    <p:extLst>
      <p:ext uri="{BB962C8B-B14F-4D97-AF65-F5344CB8AC3E}">
        <p14:creationId xmlns:p14="http://schemas.microsoft.com/office/powerpoint/2010/main" val="410581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lstStyle/>
          <a:p>
            <a:r>
              <a:rPr lang="zh-CN" altLang="en-US">
                <a:latin typeface="黑体" charset="0"/>
                <a:ea typeface="黑体" charset="0"/>
                <a:cs typeface="黑体" charset="0"/>
              </a:rPr>
              <a:t>偏好关系：讨论理性表决的基础</a:t>
            </a:r>
          </a:p>
        </p:txBody>
      </p:sp>
      <p:sp>
        <p:nvSpPr>
          <p:cNvPr id="18434" name="内容占位符 2"/>
          <p:cNvSpPr>
            <a:spLocks noGrp="1"/>
          </p:cNvSpPr>
          <p:nvPr>
            <p:ph idx="1"/>
          </p:nvPr>
        </p:nvSpPr>
        <p:spPr>
          <a:xfrm>
            <a:off x="457200" y="1600200"/>
            <a:ext cx="8218488" cy="1108075"/>
          </a:xfrm>
        </p:spPr>
        <p:txBody>
          <a:bodyPr/>
          <a:lstStyle/>
          <a:p>
            <a:pPr>
              <a:defRPr/>
            </a:pPr>
            <a:r>
              <a:rPr lang="zh-CN" altLang="en-US" dirty="0">
                <a:latin typeface="黑体"/>
                <a:ea typeface="黑体"/>
                <a:cs typeface="黑体"/>
              </a:rPr>
              <a:t>对两个需要表决的备选项</a:t>
            </a:r>
            <a:r>
              <a:rPr lang="en-US" altLang="zh-CN" dirty="0">
                <a:latin typeface="黑体"/>
                <a:ea typeface="黑体"/>
                <a:cs typeface="黑体"/>
              </a:rPr>
              <a:t> X </a:t>
            </a:r>
            <a:r>
              <a:rPr lang="zh-CN" altLang="en-US" dirty="0">
                <a:latin typeface="黑体"/>
                <a:ea typeface="黑体"/>
                <a:cs typeface="黑体"/>
              </a:rPr>
              <a:t>和</a:t>
            </a:r>
            <a:r>
              <a:rPr lang="en-US" altLang="zh-CN" dirty="0">
                <a:latin typeface="黑体"/>
                <a:ea typeface="黑体"/>
                <a:cs typeface="黑体"/>
              </a:rPr>
              <a:t> Y</a:t>
            </a:r>
            <a:r>
              <a:rPr lang="zh-CN" altLang="zh-CN" dirty="0">
                <a:latin typeface="黑体"/>
                <a:ea typeface="黑体"/>
                <a:cs typeface="黑体"/>
              </a:rPr>
              <a:t>，</a:t>
            </a:r>
            <a:r>
              <a:rPr lang="zh-CN" altLang="en-US" dirty="0">
                <a:latin typeface="黑体"/>
                <a:ea typeface="黑体"/>
                <a:cs typeface="黑体"/>
              </a:rPr>
              <a:t>如果个体</a:t>
            </a:r>
            <a:r>
              <a:rPr lang="en-US" altLang="zh-CN" dirty="0">
                <a:latin typeface="黑体"/>
                <a:ea typeface="黑体"/>
                <a:cs typeface="黑体"/>
              </a:rPr>
              <a:t> </a:t>
            </a:r>
            <a:r>
              <a:rPr lang="en-US" altLang="zh-CN" dirty="0" err="1">
                <a:latin typeface="黑体"/>
                <a:ea typeface="黑体"/>
                <a:cs typeface="黑体"/>
              </a:rPr>
              <a:t>i</a:t>
            </a:r>
            <a:r>
              <a:rPr lang="en-US" altLang="zh-CN" dirty="0">
                <a:latin typeface="黑体"/>
                <a:ea typeface="黑体"/>
                <a:cs typeface="黑体"/>
              </a:rPr>
              <a:t> </a:t>
            </a:r>
            <a:r>
              <a:rPr lang="zh-CN" altLang="en-US" dirty="0">
                <a:latin typeface="黑体"/>
                <a:ea typeface="黑体"/>
                <a:cs typeface="黑体"/>
              </a:rPr>
              <a:t>选择</a:t>
            </a:r>
            <a:r>
              <a:rPr lang="en-US" altLang="zh-CN" dirty="0">
                <a:latin typeface="黑体"/>
                <a:ea typeface="黑体"/>
                <a:cs typeface="黑体"/>
              </a:rPr>
              <a:t> X</a:t>
            </a:r>
            <a:r>
              <a:rPr lang="zh-CN" altLang="en-US" dirty="0">
                <a:latin typeface="黑体"/>
                <a:ea typeface="黑体"/>
                <a:cs typeface="黑体"/>
              </a:rPr>
              <a:t>（也称为偏向</a:t>
            </a:r>
            <a:r>
              <a:rPr lang="en-US" altLang="zh-CN" dirty="0">
                <a:latin typeface="黑体"/>
                <a:ea typeface="黑体"/>
                <a:cs typeface="黑体"/>
              </a:rPr>
              <a:t>X</a:t>
            </a:r>
            <a:r>
              <a:rPr lang="zh-CN" altLang="en-US" dirty="0">
                <a:latin typeface="黑体"/>
                <a:ea typeface="黑体"/>
                <a:cs typeface="黑体"/>
              </a:rPr>
              <a:t>），则记为</a:t>
            </a:r>
            <a:endParaRPr lang="en-US" altLang="zh-CN" dirty="0">
              <a:latin typeface="黑体"/>
              <a:ea typeface="黑体"/>
              <a:cs typeface="黑体"/>
            </a:endParaRPr>
          </a:p>
          <a:p>
            <a:pPr marL="0" indent="0">
              <a:buFont typeface="Arial" charset="0"/>
              <a:buNone/>
              <a:defRPr/>
            </a:pPr>
            <a:endParaRPr lang="en-US" altLang="zh-CN" dirty="0">
              <a:solidFill>
                <a:srgbClr val="FF6600"/>
              </a:solidFill>
              <a:latin typeface="Calibri" charset="0"/>
              <a:ea typeface="宋体" charset="0"/>
            </a:endParaRPr>
          </a:p>
        </p:txBody>
      </p:sp>
      <p:sp>
        <p:nvSpPr>
          <p:cNvPr id="5" name="内容占位符 2"/>
          <p:cNvSpPr txBox="1">
            <a:spLocks/>
          </p:cNvSpPr>
          <p:nvPr/>
        </p:nvSpPr>
        <p:spPr bwMode="auto">
          <a:xfrm>
            <a:off x="468313" y="3860800"/>
            <a:ext cx="8289925" cy="25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marL="342900" indent="-342900" algn="l" rtl="0" eaLnBrk="0" fontAlgn="base" hangingPunct="0">
              <a:spcBef>
                <a:spcPct val="20000"/>
              </a:spcBef>
              <a:spcAft>
                <a:spcPct val="0"/>
              </a:spcAft>
              <a:buFont typeface="Arial" charset="0"/>
              <a:buChar char="•"/>
              <a:defRPr kumimoji="1" sz="3200" kern="1200">
                <a:solidFill>
                  <a:schemeClr val="bg1"/>
                </a:solidFill>
                <a:latin typeface="+mn-lt"/>
                <a:ea typeface="+mn-ea"/>
                <a:cs typeface="宋体" charset="0"/>
              </a:defRPr>
            </a:lvl1pPr>
            <a:lvl2pPr marL="742950" indent="-285750" algn="l" rtl="0" eaLnBrk="0" fontAlgn="base" hangingPunct="0">
              <a:spcBef>
                <a:spcPct val="20000"/>
              </a:spcBef>
              <a:spcAft>
                <a:spcPct val="0"/>
              </a:spcAft>
              <a:buFont typeface="Arial" charset="0"/>
              <a:buChar char="–"/>
              <a:defRPr kumimoji="1" sz="2800" kern="1200">
                <a:solidFill>
                  <a:schemeClr val="bg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bg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bg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zh-CN" altLang="en-US" dirty="0">
                <a:latin typeface="黑体"/>
                <a:ea typeface="黑体"/>
                <a:cs typeface="黑体"/>
              </a:rPr>
              <a:t>一般地，给定一个有穷备选项集合｛</a:t>
            </a:r>
            <a:r>
              <a:rPr lang="en-US" altLang="zh-CN" dirty="0">
                <a:ea typeface="黑体"/>
                <a:cs typeface="黑体"/>
              </a:rPr>
              <a:t>X,Y,Z,…,W, U,…,V</a:t>
            </a:r>
            <a:r>
              <a:rPr lang="zh-CN" altLang="en-US" dirty="0">
                <a:latin typeface="黑体"/>
                <a:ea typeface="黑体"/>
                <a:cs typeface="黑体"/>
              </a:rPr>
              <a:t>｝</a:t>
            </a:r>
            <a:r>
              <a:rPr lang="zh-CN" altLang="zh-CN" dirty="0">
                <a:latin typeface="黑体"/>
                <a:ea typeface="黑体"/>
                <a:cs typeface="黑体"/>
              </a:rPr>
              <a:t>，</a:t>
            </a:r>
            <a:r>
              <a:rPr lang="zh-CN" altLang="en-US" dirty="0">
                <a:latin typeface="黑体"/>
                <a:ea typeface="黑体"/>
                <a:cs typeface="黑体"/>
              </a:rPr>
              <a:t>我们可以问其中任何两个元素之间的偏好关系。</a:t>
            </a:r>
            <a:endParaRPr lang="en-US" altLang="zh-CN" dirty="0">
              <a:latin typeface="黑体"/>
              <a:ea typeface="黑体"/>
              <a:cs typeface="黑体"/>
            </a:endParaRPr>
          </a:p>
          <a:p>
            <a:pPr lvl="1">
              <a:defRPr/>
            </a:pPr>
            <a:r>
              <a:rPr lang="zh-CN" altLang="en-US" dirty="0">
                <a:latin typeface="黑体"/>
                <a:ea typeface="黑体"/>
                <a:cs typeface="黑体"/>
              </a:rPr>
              <a:t>参与表决的人，在有些关系上可能意见一致，在另一些上不一致</a:t>
            </a:r>
            <a:endParaRPr lang="en-US" altLang="zh-CN" dirty="0">
              <a:latin typeface="黑体"/>
              <a:ea typeface="黑体"/>
              <a:cs typeface="黑体"/>
            </a:endParaRPr>
          </a:p>
          <a:p>
            <a:pPr marL="0" indent="0">
              <a:buFont typeface="Arial" charset="0"/>
              <a:buNone/>
              <a:defRPr/>
            </a:pPr>
            <a:endParaRPr lang="en-US" altLang="zh-CN" dirty="0">
              <a:solidFill>
                <a:srgbClr val="FF6600"/>
              </a:solidFill>
              <a:latin typeface="Calibri" charset="0"/>
              <a:ea typeface="宋体" charset="0"/>
            </a:endParaRPr>
          </a:p>
        </p:txBody>
      </p:sp>
      <p:graphicFrame>
        <p:nvGraphicFramePr>
          <p:cNvPr id="19460" name="对象 1"/>
          <p:cNvGraphicFramePr>
            <a:graphicFrameLocks noChangeAspect="1"/>
          </p:cNvGraphicFramePr>
          <p:nvPr/>
        </p:nvGraphicFramePr>
        <p:xfrm>
          <a:off x="900113" y="2852738"/>
          <a:ext cx="1943100" cy="887412"/>
        </p:xfrm>
        <a:graphic>
          <a:graphicData uri="http://schemas.openxmlformats.org/presentationml/2006/ole">
            <mc:AlternateContent xmlns:mc="http://schemas.openxmlformats.org/markup-compatibility/2006">
              <mc:Choice xmlns:v="urn:schemas-microsoft-com:vml" Requires="v">
                <p:oleObj name="公式" r:id="rId2" imgW="444500" imgH="215900" progId="Equation.3">
                  <p:embed/>
                </p:oleObj>
              </mc:Choice>
              <mc:Fallback>
                <p:oleObj name="公式" r:id="rId2" imgW="444500" imgH="2159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852738"/>
                        <a:ext cx="1943100" cy="887412"/>
                      </a:xfrm>
                      <a:prstGeom prst="rect">
                        <a:avLst/>
                      </a:prstGeom>
                      <a:solidFill>
                        <a:srgbClr val="DBEEF4"/>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3203575" y="2997200"/>
            <a:ext cx="5256213" cy="584200"/>
          </a:xfrm>
          <a:prstGeom prst="rect">
            <a:avLst/>
          </a:prstGeom>
          <a:noFill/>
        </p:spPr>
        <p:txBody>
          <a:bodyPr>
            <a:spAutoFit/>
          </a:bodyPr>
          <a:lstStyle/>
          <a:p>
            <a:pPr>
              <a:defRPr/>
            </a:pPr>
            <a:r>
              <a:rPr kumimoji="1" lang="zh-CN" altLang="en-US" sz="3200" dirty="0">
                <a:solidFill>
                  <a:srgbClr val="FFFFFF"/>
                </a:solidFill>
                <a:latin typeface="+mn-lt"/>
                <a:ea typeface="黑体"/>
                <a:cs typeface="黑体"/>
              </a:rPr>
              <a:t>称“</a:t>
            </a:r>
            <a:r>
              <a:rPr kumimoji="1" lang="en-US" altLang="zh-CN" sz="3200" dirty="0">
                <a:solidFill>
                  <a:srgbClr val="FFFFFF"/>
                </a:solidFill>
                <a:latin typeface="+mn-lt"/>
                <a:ea typeface="黑体"/>
                <a:cs typeface="黑体"/>
              </a:rPr>
              <a:t>X</a:t>
            </a:r>
            <a:r>
              <a:rPr kumimoji="1" lang="zh-CN" altLang="en-US" sz="3200" dirty="0">
                <a:solidFill>
                  <a:srgbClr val="FFFFFF"/>
                </a:solidFill>
                <a:latin typeface="+mn-lt"/>
                <a:ea typeface="黑体"/>
                <a:cs typeface="黑体"/>
              </a:rPr>
              <a:t>优于</a:t>
            </a:r>
            <a:r>
              <a:rPr kumimoji="1" lang="en-US" altLang="zh-CN" sz="3200" dirty="0">
                <a:solidFill>
                  <a:srgbClr val="FFFFFF"/>
                </a:solidFill>
                <a:latin typeface="+mn-lt"/>
                <a:ea typeface="黑体"/>
                <a:cs typeface="黑体"/>
              </a:rPr>
              <a:t>Y</a:t>
            </a:r>
            <a:r>
              <a:rPr kumimoji="1" lang="zh-CN" altLang="en-US" sz="3200" dirty="0">
                <a:solidFill>
                  <a:srgbClr val="FFFFFF"/>
                </a:solidFill>
                <a:latin typeface="+mn-lt"/>
                <a:ea typeface="黑体"/>
                <a:cs typeface="黑体"/>
              </a:rPr>
              <a:t>”或</a:t>
            </a:r>
            <a:r>
              <a:rPr kumimoji="1" lang="zh-CN" altLang="en-US" sz="3200" dirty="0">
                <a:solidFill>
                  <a:srgbClr val="FFFFFF"/>
                </a:solidFill>
                <a:ea typeface="黑体"/>
                <a:cs typeface="黑体"/>
              </a:rPr>
              <a:t>“</a:t>
            </a:r>
            <a:r>
              <a:rPr kumimoji="1" lang="en-US" altLang="zh-CN" sz="3200" dirty="0">
                <a:solidFill>
                  <a:srgbClr val="FFFFFF"/>
                </a:solidFill>
                <a:latin typeface="+mn-lt"/>
                <a:ea typeface="黑体"/>
                <a:cs typeface="黑体"/>
              </a:rPr>
              <a:t>X</a:t>
            </a:r>
            <a:r>
              <a:rPr kumimoji="1" lang="zh-CN" altLang="en-US" sz="3200" dirty="0">
                <a:solidFill>
                  <a:srgbClr val="FFFFFF"/>
                </a:solidFill>
                <a:latin typeface="+mn-lt"/>
                <a:ea typeface="黑体"/>
                <a:cs typeface="黑体"/>
              </a:rPr>
              <a:t>大于</a:t>
            </a:r>
            <a:r>
              <a:rPr kumimoji="1" lang="en-US" altLang="zh-CN" sz="3200" dirty="0">
                <a:solidFill>
                  <a:srgbClr val="FFFFFF"/>
                </a:solidFill>
                <a:latin typeface="+mn-lt"/>
                <a:ea typeface="黑体"/>
                <a:cs typeface="黑体"/>
              </a:rPr>
              <a:t>Y</a:t>
            </a:r>
            <a:r>
              <a:rPr kumimoji="1" lang="zh-CN" altLang="en-US" sz="3200" dirty="0">
                <a:solidFill>
                  <a:srgbClr val="FFFFFF"/>
                </a:solidFill>
                <a:ea typeface="黑体"/>
                <a:cs typeface="黑体"/>
              </a:rPr>
              <a:t>”</a:t>
            </a:r>
            <a:endParaRPr kumimoji="1" lang="zh-CN" altLang="en-US" sz="3200" dirty="0">
              <a:solidFill>
                <a:srgbClr val="FFFFFF"/>
              </a:solidFill>
              <a:latin typeface="+mn-lt"/>
              <a:ea typeface="黑体"/>
              <a:cs typeface="黑体"/>
            </a:endParaRPr>
          </a:p>
        </p:txBody>
      </p:sp>
    </p:spTree>
    <p:extLst>
      <p:ext uri="{BB962C8B-B14F-4D97-AF65-F5344CB8AC3E}">
        <p14:creationId xmlns:p14="http://schemas.microsoft.com/office/powerpoint/2010/main" val="921742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lstStyle/>
          <a:p>
            <a:r>
              <a:rPr lang="zh-CN" altLang="en-US">
                <a:latin typeface="黑体" charset="0"/>
                <a:ea typeface="黑体" charset="0"/>
                <a:cs typeface="黑体" charset="0"/>
              </a:rPr>
              <a:t>对偏好关系的（合理）假设</a:t>
            </a:r>
          </a:p>
        </p:txBody>
      </p:sp>
      <p:sp>
        <p:nvSpPr>
          <p:cNvPr id="20482" name="内容占位符 2"/>
          <p:cNvSpPr>
            <a:spLocks noGrp="1"/>
          </p:cNvSpPr>
          <p:nvPr>
            <p:ph idx="1"/>
          </p:nvPr>
        </p:nvSpPr>
        <p:spPr>
          <a:xfrm>
            <a:off x="457200" y="1484313"/>
            <a:ext cx="8229600" cy="4249737"/>
          </a:xfrm>
        </p:spPr>
        <p:txBody>
          <a:bodyPr/>
          <a:lstStyle/>
          <a:p>
            <a:pPr>
              <a:lnSpc>
                <a:spcPct val="120000"/>
              </a:lnSpc>
            </a:pPr>
            <a:r>
              <a:rPr lang="zh-CN" altLang="en-US">
                <a:latin typeface="黑体" charset="0"/>
                <a:ea typeface="黑体" charset="0"/>
                <a:cs typeface="黑体" charset="0"/>
              </a:rPr>
              <a:t>完备性（</a:t>
            </a:r>
            <a:r>
              <a:rPr lang="en-US" altLang="zh-CN">
                <a:latin typeface="Calibri" charset="0"/>
                <a:ea typeface="黑体" charset="0"/>
                <a:cs typeface="黑体" charset="0"/>
              </a:rPr>
              <a:t>complete</a:t>
            </a:r>
            <a:r>
              <a:rPr lang="zh-CN" altLang="en-US">
                <a:latin typeface="黑体" charset="0"/>
                <a:ea typeface="黑体" charset="0"/>
                <a:cs typeface="黑体" charset="0"/>
              </a:rPr>
              <a:t>）</a:t>
            </a:r>
            <a:endParaRPr lang="en-US" altLang="zh-CN">
              <a:latin typeface="黑体" charset="0"/>
              <a:ea typeface="黑体" charset="0"/>
              <a:cs typeface="黑体" charset="0"/>
            </a:endParaRPr>
          </a:p>
          <a:p>
            <a:pPr lvl="1">
              <a:lnSpc>
                <a:spcPct val="120000"/>
              </a:lnSpc>
            </a:pPr>
            <a:r>
              <a:rPr lang="zh-CN" altLang="en-US">
                <a:latin typeface="黑体" charset="0"/>
                <a:ea typeface="黑体" charset="0"/>
                <a:cs typeface="黑体" charset="0"/>
              </a:rPr>
              <a:t>对于给定的选项（</a:t>
            </a:r>
            <a:r>
              <a:rPr lang="en-US" altLang="zh-CN">
                <a:latin typeface="黑体" charset="0"/>
                <a:ea typeface="黑体" charset="0"/>
                <a:cs typeface="黑体" charset="0"/>
              </a:rPr>
              <a:t>X,Y</a:t>
            </a:r>
            <a:r>
              <a:rPr lang="zh-CN" altLang="en-US">
                <a:latin typeface="黑体" charset="0"/>
                <a:ea typeface="黑体" charset="0"/>
                <a:cs typeface="黑体" charset="0"/>
              </a:rPr>
              <a:t>），要么偏好</a:t>
            </a:r>
            <a:r>
              <a:rPr lang="en-US" altLang="zh-CN">
                <a:latin typeface="黑体" charset="0"/>
                <a:ea typeface="黑体" charset="0"/>
                <a:cs typeface="黑体" charset="0"/>
              </a:rPr>
              <a:t>X</a:t>
            </a:r>
            <a:r>
              <a:rPr lang="zh-CN" altLang="en-US">
                <a:latin typeface="黑体" charset="0"/>
                <a:ea typeface="黑体" charset="0"/>
                <a:cs typeface="黑体" charset="0"/>
              </a:rPr>
              <a:t>，要么偏好</a:t>
            </a:r>
            <a:r>
              <a:rPr lang="en-US" altLang="zh-CN">
                <a:latin typeface="黑体" charset="0"/>
                <a:ea typeface="黑体" charset="0"/>
                <a:cs typeface="黑体" charset="0"/>
              </a:rPr>
              <a:t>Y</a:t>
            </a:r>
            <a:r>
              <a:rPr lang="zh-CN" altLang="en-US">
                <a:latin typeface="黑体" charset="0"/>
                <a:ea typeface="黑体" charset="0"/>
                <a:cs typeface="黑体" charset="0"/>
              </a:rPr>
              <a:t>；不能两个都一样，或“无可奉告”</a:t>
            </a:r>
            <a:endParaRPr lang="en-US" altLang="zh-CN">
              <a:latin typeface="黑体" charset="0"/>
              <a:ea typeface="黑体" charset="0"/>
              <a:cs typeface="黑体" charset="0"/>
            </a:endParaRPr>
          </a:p>
          <a:p>
            <a:pPr>
              <a:lnSpc>
                <a:spcPct val="120000"/>
              </a:lnSpc>
            </a:pPr>
            <a:r>
              <a:rPr lang="zh-CN" altLang="en-US">
                <a:latin typeface="黑体" charset="0"/>
                <a:ea typeface="黑体" charset="0"/>
                <a:cs typeface="黑体" charset="0"/>
              </a:rPr>
              <a:t>传递性（</a:t>
            </a:r>
            <a:r>
              <a:rPr lang="en-US" altLang="zh-CN">
                <a:latin typeface="Calibri" charset="0"/>
                <a:ea typeface="黑体" charset="0"/>
                <a:cs typeface="黑体" charset="0"/>
              </a:rPr>
              <a:t>transitive</a:t>
            </a:r>
            <a:r>
              <a:rPr lang="zh-CN" altLang="en-US">
                <a:latin typeface="黑体" charset="0"/>
                <a:ea typeface="黑体" charset="0"/>
                <a:cs typeface="黑体" charset="0"/>
              </a:rPr>
              <a:t>）</a:t>
            </a:r>
            <a:endParaRPr lang="en-US" altLang="zh-CN">
              <a:latin typeface="黑体" charset="0"/>
              <a:ea typeface="黑体" charset="0"/>
              <a:cs typeface="黑体" charset="0"/>
            </a:endParaRPr>
          </a:p>
          <a:p>
            <a:pPr lvl="1">
              <a:lnSpc>
                <a:spcPct val="120000"/>
              </a:lnSpc>
            </a:pPr>
            <a:r>
              <a:rPr lang="zh-CN" altLang="en-US">
                <a:latin typeface="黑体" charset="0"/>
                <a:ea typeface="黑体" charset="0"/>
                <a:cs typeface="黑体" charset="0"/>
              </a:rPr>
              <a:t>假定有</a:t>
            </a:r>
            <a:r>
              <a:rPr lang="en-US" altLang="zh-CN">
                <a:latin typeface="黑体" charset="0"/>
                <a:ea typeface="黑体" charset="0"/>
                <a:cs typeface="黑体" charset="0"/>
              </a:rPr>
              <a:t>3</a:t>
            </a:r>
            <a:r>
              <a:rPr lang="zh-CN" altLang="en-US">
                <a:latin typeface="黑体" charset="0"/>
                <a:ea typeface="黑体" charset="0"/>
                <a:cs typeface="黑体" charset="0"/>
              </a:rPr>
              <a:t>个备选项（</a:t>
            </a:r>
            <a:r>
              <a:rPr lang="en-US" altLang="zh-CN">
                <a:latin typeface="黑体" charset="0"/>
                <a:ea typeface="黑体" charset="0"/>
                <a:cs typeface="黑体" charset="0"/>
              </a:rPr>
              <a:t>X,Y,Z</a:t>
            </a:r>
            <a:r>
              <a:rPr lang="zh-CN" altLang="en-US">
                <a:latin typeface="黑体" charset="0"/>
                <a:ea typeface="黑体" charset="0"/>
                <a:cs typeface="黑体" charset="0"/>
              </a:rPr>
              <a:t>），如果在（</a:t>
            </a:r>
            <a:r>
              <a:rPr lang="en-US" altLang="zh-CN">
                <a:latin typeface="黑体" charset="0"/>
                <a:ea typeface="黑体" charset="0"/>
                <a:cs typeface="黑体" charset="0"/>
              </a:rPr>
              <a:t>X,Y</a:t>
            </a:r>
            <a:r>
              <a:rPr lang="zh-CN" altLang="en-US">
                <a:latin typeface="黑体" charset="0"/>
                <a:ea typeface="黑体" charset="0"/>
                <a:cs typeface="黑体" charset="0"/>
              </a:rPr>
              <a:t>）比较中，偏好</a:t>
            </a:r>
            <a:r>
              <a:rPr lang="en-US" altLang="zh-CN">
                <a:latin typeface="黑体" charset="0"/>
                <a:ea typeface="黑体" charset="0"/>
                <a:cs typeface="黑体" charset="0"/>
              </a:rPr>
              <a:t>X</a:t>
            </a:r>
            <a:r>
              <a:rPr lang="zh-CN" altLang="en-US">
                <a:latin typeface="黑体" charset="0"/>
                <a:ea typeface="黑体" charset="0"/>
                <a:cs typeface="黑体" charset="0"/>
              </a:rPr>
              <a:t>；在（</a:t>
            </a:r>
            <a:r>
              <a:rPr lang="en-US" altLang="zh-CN">
                <a:latin typeface="黑体" charset="0"/>
                <a:ea typeface="黑体" charset="0"/>
                <a:cs typeface="黑体" charset="0"/>
              </a:rPr>
              <a:t>Y,Z</a:t>
            </a:r>
            <a:r>
              <a:rPr lang="zh-CN" altLang="en-US">
                <a:latin typeface="黑体" charset="0"/>
                <a:ea typeface="黑体" charset="0"/>
                <a:cs typeface="黑体" charset="0"/>
              </a:rPr>
              <a:t>）比较中，偏好</a:t>
            </a:r>
            <a:r>
              <a:rPr lang="en-US" altLang="zh-CN">
                <a:latin typeface="黑体" charset="0"/>
                <a:ea typeface="黑体" charset="0"/>
                <a:cs typeface="黑体" charset="0"/>
              </a:rPr>
              <a:t>Y</a:t>
            </a:r>
            <a:r>
              <a:rPr lang="zh-CN" altLang="en-US">
                <a:latin typeface="黑体" charset="0"/>
                <a:ea typeface="黑体" charset="0"/>
                <a:cs typeface="黑体" charset="0"/>
              </a:rPr>
              <a:t>；则在（</a:t>
            </a:r>
            <a:r>
              <a:rPr lang="en-US" altLang="zh-CN">
                <a:latin typeface="黑体" charset="0"/>
                <a:ea typeface="黑体" charset="0"/>
                <a:cs typeface="黑体" charset="0"/>
              </a:rPr>
              <a:t>X,Z</a:t>
            </a:r>
            <a:r>
              <a:rPr lang="zh-CN" altLang="en-US">
                <a:latin typeface="黑体" charset="0"/>
                <a:ea typeface="黑体" charset="0"/>
                <a:cs typeface="黑体" charset="0"/>
              </a:rPr>
              <a:t>）比较中，应该偏好</a:t>
            </a:r>
            <a:r>
              <a:rPr lang="en-US" altLang="zh-CN">
                <a:latin typeface="黑体" charset="0"/>
                <a:ea typeface="黑体" charset="0"/>
                <a:cs typeface="黑体" charset="0"/>
              </a:rPr>
              <a:t>X</a:t>
            </a:r>
          </a:p>
        </p:txBody>
      </p:sp>
      <p:sp>
        <p:nvSpPr>
          <p:cNvPr id="2" name="文本框 1"/>
          <p:cNvSpPr txBox="1"/>
          <p:nvPr/>
        </p:nvSpPr>
        <p:spPr>
          <a:xfrm>
            <a:off x="611188" y="5805488"/>
            <a:ext cx="7848600" cy="584200"/>
          </a:xfrm>
          <a:prstGeom prst="rect">
            <a:avLst/>
          </a:prstGeom>
          <a:solidFill>
            <a:schemeClr val="accent6">
              <a:lumMod val="50000"/>
            </a:schemeClr>
          </a:solidFill>
        </p:spPr>
        <p:txBody>
          <a:bodyPr>
            <a:spAutoFit/>
          </a:bodyPr>
          <a:lstStyle/>
          <a:p>
            <a:pPr algn="ctr">
              <a:defRPr/>
            </a:pPr>
            <a:r>
              <a:rPr kumimoji="1" lang="zh-CN" altLang="en-US" sz="3200" dirty="0">
                <a:solidFill>
                  <a:srgbClr val="FFFFFF"/>
                </a:solidFill>
                <a:latin typeface="黑体"/>
                <a:ea typeface="黑体"/>
                <a:cs typeface="黑体"/>
              </a:rPr>
              <a:t>这等价于在集合元素之间有一个全序</a:t>
            </a:r>
          </a:p>
        </p:txBody>
      </p:sp>
    </p:spTree>
    <p:extLst>
      <p:ext uri="{BB962C8B-B14F-4D97-AF65-F5344CB8AC3E}">
        <p14:creationId xmlns:p14="http://schemas.microsoft.com/office/powerpoint/2010/main" val="308725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lstStyle/>
          <a:p>
            <a:pPr>
              <a:defRPr/>
            </a:pPr>
            <a:r>
              <a:rPr lang="zh-CN" altLang="en-US" dirty="0">
                <a:latin typeface="黑体" charset="0"/>
                <a:ea typeface="黑体" charset="0"/>
                <a:cs typeface="黑体" charset="0"/>
              </a:rPr>
              <a:t>群体偏好的形成，</a:t>
            </a:r>
            <a:r>
              <a:rPr lang="en-US" altLang="zh-CN" dirty="0">
                <a:latin typeface="+mn-lt"/>
                <a:ea typeface="黑体" charset="0"/>
                <a:cs typeface="黑体" charset="0"/>
              </a:rPr>
              <a:t>A</a:t>
            </a:r>
            <a:r>
              <a:rPr lang="en-US" altLang="zh-CN" dirty="0">
                <a:latin typeface="黑体" charset="0"/>
                <a:ea typeface="黑体" charset="0"/>
                <a:cs typeface="黑体" charset="0"/>
              </a:rPr>
              <a:t>={</a:t>
            </a:r>
            <a:r>
              <a:rPr lang="en-US" altLang="zh-CN" dirty="0">
                <a:latin typeface="+mn-lt"/>
                <a:ea typeface="黑体" charset="0"/>
                <a:cs typeface="黑体" charset="0"/>
              </a:rPr>
              <a:t>A</a:t>
            </a:r>
            <a:r>
              <a:rPr lang="en-US" altLang="zh-CN" baseline="-25000" dirty="0">
                <a:latin typeface="+mn-lt"/>
                <a:ea typeface="黑体" charset="0"/>
                <a:cs typeface="黑体" charset="0"/>
              </a:rPr>
              <a:t>1</a:t>
            </a:r>
            <a:r>
              <a:rPr lang="en-US" altLang="zh-CN" dirty="0">
                <a:latin typeface="+mn-lt"/>
                <a:ea typeface="黑体" charset="0"/>
                <a:cs typeface="黑体" charset="0"/>
              </a:rPr>
              <a:t>, A</a:t>
            </a:r>
            <a:r>
              <a:rPr lang="en-US" altLang="zh-CN" baseline="-25000" dirty="0">
                <a:latin typeface="+mn-lt"/>
                <a:ea typeface="黑体" charset="0"/>
                <a:cs typeface="黑体" charset="0"/>
              </a:rPr>
              <a:t>2</a:t>
            </a:r>
            <a:r>
              <a:rPr lang="en-US" altLang="zh-CN" dirty="0">
                <a:latin typeface="+mn-lt"/>
                <a:ea typeface="黑体" charset="0"/>
                <a:cs typeface="黑体" charset="0"/>
              </a:rPr>
              <a:t>,…,A</a:t>
            </a:r>
            <a:r>
              <a:rPr lang="en-US" altLang="zh-CN" baseline="-25000" dirty="0">
                <a:latin typeface="+mn-lt"/>
                <a:ea typeface="黑体" charset="0"/>
                <a:cs typeface="黑体" charset="0"/>
              </a:rPr>
              <a:t>n</a:t>
            </a:r>
            <a:r>
              <a:rPr lang="en-US" altLang="zh-CN" dirty="0">
                <a:latin typeface="+mn-lt"/>
                <a:ea typeface="黑体" charset="0"/>
                <a:cs typeface="黑体" charset="0"/>
              </a:rPr>
              <a:t>}</a:t>
            </a:r>
            <a:endParaRPr lang="zh-CN" altLang="en-US" baseline="-25000" dirty="0">
              <a:latin typeface="+mn-lt"/>
              <a:ea typeface="黑体" charset="0"/>
              <a:cs typeface="黑体" charset="0"/>
            </a:endParaRPr>
          </a:p>
        </p:txBody>
      </p:sp>
      <p:sp>
        <p:nvSpPr>
          <p:cNvPr id="23554" name="内容占位符 2"/>
          <p:cNvSpPr>
            <a:spLocks noGrp="1"/>
          </p:cNvSpPr>
          <p:nvPr>
            <p:ph idx="1"/>
          </p:nvPr>
        </p:nvSpPr>
        <p:spPr>
          <a:xfrm>
            <a:off x="457200" y="1484313"/>
            <a:ext cx="8229600" cy="4968875"/>
          </a:xfrm>
        </p:spPr>
        <p:txBody>
          <a:bodyPr/>
          <a:lstStyle/>
          <a:p>
            <a:r>
              <a:rPr lang="zh-CN" altLang="en-US">
                <a:latin typeface="黑体" charset="0"/>
                <a:ea typeface="黑体" charset="0"/>
                <a:cs typeface="黑体" charset="0"/>
              </a:rPr>
              <a:t>基本问题</a:t>
            </a:r>
            <a:endParaRPr lang="en-US" altLang="zh-CN">
              <a:latin typeface="黑体" charset="0"/>
              <a:ea typeface="黑体" charset="0"/>
              <a:cs typeface="黑体" charset="0"/>
            </a:endParaRPr>
          </a:p>
          <a:p>
            <a:pPr lvl="1"/>
            <a:r>
              <a:rPr lang="zh-CN" altLang="en-US" sz="3200">
                <a:latin typeface="黑体" charset="0"/>
                <a:ea typeface="黑体" charset="0"/>
                <a:cs typeface="黑体" charset="0"/>
              </a:rPr>
              <a:t>设每个表决者（</a:t>
            </a:r>
            <a:r>
              <a:rPr lang="en-US" altLang="zh-CN" sz="3200">
                <a:latin typeface="Calibri" charset="0"/>
                <a:ea typeface="黑体" charset="0"/>
                <a:cs typeface="黑体" charset="0"/>
              </a:rPr>
              <a:t>V</a:t>
            </a:r>
            <a:r>
              <a:rPr lang="en-US" altLang="zh-CN" sz="3200" baseline="-25000">
                <a:latin typeface="Calibri" charset="0"/>
                <a:ea typeface="黑体" charset="0"/>
                <a:cs typeface="黑体" charset="0"/>
              </a:rPr>
              <a:t>1</a:t>
            </a:r>
            <a:r>
              <a:rPr lang="en-US" altLang="zh-CN" sz="3200">
                <a:latin typeface="Calibri" charset="0"/>
                <a:ea typeface="黑体" charset="0"/>
                <a:cs typeface="黑体" charset="0"/>
              </a:rPr>
              <a:t>, V</a:t>
            </a:r>
            <a:r>
              <a:rPr lang="en-US" altLang="zh-CN" sz="3200" baseline="-25000">
                <a:latin typeface="Calibri" charset="0"/>
                <a:ea typeface="黑体" charset="0"/>
                <a:cs typeface="黑体" charset="0"/>
              </a:rPr>
              <a:t>2</a:t>
            </a:r>
            <a:r>
              <a:rPr lang="en-US" altLang="zh-CN" sz="3200">
                <a:latin typeface="Calibri" charset="0"/>
                <a:ea typeface="黑体" charset="0"/>
                <a:cs typeface="黑体" charset="0"/>
              </a:rPr>
              <a:t>, …, V</a:t>
            </a:r>
            <a:r>
              <a:rPr lang="en-US" altLang="zh-CN" sz="3200" baseline="-25000">
                <a:latin typeface="Calibri" charset="0"/>
                <a:ea typeface="黑体" charset="0"/>
                <a:cs typeface="黑体" charset="0"/>
              </a:rPr>
              <a:t>m</a:t>
            </a:r>
            <a:r>
              <a:rPr lang="zh-CN" altLang="en-US" sz="3200">
                <a:latin typeface="黑体" charset="0"/>
                <a:ea typeface="黑体" charset="0"/>
                <a:cs typeface="黑体" charset="0"/>
              </a:rPr>
              <a:t>）分别给出了</a:t>
            </a:r>
            <a:r>
              <a:rPr lang="en-US" altLang="zh-CN" sz="3200">
                <a:latin typeface="Calibri" charset="0"/>
                <a:ea typeface="黑体" charset="0"/>
                <a:cs typeface="黑体" charset="0"/>
              </a:rPr>
              <a:t>A</a:t>
            </a:r>
            <a:r>
              <a:rPr lang="zh-CN" altLang="en-US" sz="3200">
                <a:latin typeface="黑体" charset="0"/>
                <a:ea typeface="黑体" charset="0"/>
                <a:cs typeface="黑体" charset="0"/>
              </a:rPr>
              <a:t>上的一个完备且传递的偏好关系，如何综合它们，形成群体对这些候选项的一个</a:t>
            </a:r>
            <a:r>
              <a:rPr lang="zh-CN" altLang="en-US" sz="3200">
                <a:solidFill>
                  <a:srgbClr val="FFFF00"/>
                </a:solidFill>
                <a:latin typeface="黑体" charset="0"/>
                <a:ea typeface="黑体" charset="0"/>
                <a:cs typeface="黑体" charset="0"/>
              </a:rPr>
              <a:t>合理</a:t>
            </a:r>
            <a:r>
              <a:rPr lang="zh-CN" altLang="en-US" sz="3200">
                <a:latin typeface="黑体" charset="0"/>
                <a:ea typeface="黑体" charset="0"/>
                <a:cs typeface="黑体" charset="0"/>
              </a:rPr>
              <a:t>偏好关系？</a:t>
            </a:r>
            <a:endParaRPr lang="en-US" altLang="zh-CN" sz="3200">
              <a:latin typeface="黑体" charset="0"/>
              <a:ea typeface="黑体" charset="0"/>
              <a:cs typeface="黑体" charset="0"/>
            </a:endParaRPr>
          </a:p>
          <a:p>
            <a:r>
              <a:rPr lang="zh-CN" altLang="en-US">
                <a:latin typeface="黑体" charset="0"/>
                <a:ea typeface="黑体" charset="0"/>
                <a:cs typeface="黑体" charset="0"/>
              </a:rPr>
              <a:t>什么叫“合理”？－</a:t>
            </a:r>
            <a:r>
              <a:rPr lang="en-US" altLang="zh-CN">
                <a:latin typeface="黑体" charset="0"/>
                <a:ea typeface="黑体" charset="0"/>
                <a:cs typeface="黑体" charset="0"/>
              </a:rPr>
              <a:t> </a:t>
            </a:r>
            <a:r>
              <a:rPr lang="zh-CN" altLang="en-US">
                <a:latin typeface="黑体" charset="0"/>
                <a:ea typeface="黑体" charset="0"/>
                <a:cs typeface="黑体" charset="0"/>
              </a:rPr>
              <a:t>体现群体意见</a:t>
            </a:r>
            <a:endParaRPr lang="en-US" altLang="zh-CN">
              <a:latin typeface="黑体" charset="0"/>
              <a:ea typeface="黑体" charset="0"/>
              <a:cs typeface="黑体" charset="0"/>
            </a:endParaRPr>
          </a:p>
          <a:p>
            <a:pPr lvl="1"/>
            <a:r>
              <a:rPr lang="zh-CN" altLang="en-US" sz="3200">
                <a:latin typeface="黑体" charset="0"/>
                <a:ea typeface="黑体" charset="0"/>
                <a:cs typeface="黑体" charset="0"/>
              </a:rPr>
              <a:t>“</a:t>
            </a:r>
            <a:r>
              <a:rPr lang="zh-CN" altLang="en-US" sz="3200">
                <a:solidFill>
                  <a:srgbClr val="FFFF00"/>
                </a:solidFill>
                <a:latin typeface="黑体" charset="0"/>
                <a:ea typeface="黑体" charset="0"/>
                <a:cs typeface="黑体" charset="0"/>
              </a:rPr>
              <a:t>少数服从多数</a:t>
            </a:r>
            <a:r>
              <a:rPr lang="zh-CN" altLang="en-US" sz="3200">
                <a:latin typeface="黑体" charset="0"/>
                <a:ea typeface="黑体" charset="0"/>
                <a:cs typeface="黑体" charset="0"/>
              </a:rPr>
              <a:t>”精神是合理性的基础，即若多数人都认为</a:t>
            </a:r>
            <a:r>
              <a:rPr lang="en-US" altLang="zh-CN" sz="3200">
                <a:latin typeface="黑体" charset="0"/>
                <a:ea typeface="黑体" charset="0"/>
                <a:cs typeface="黑体" charset="0"/>
              </a:rPr>
              <a:t> </a:t>
            </a:r>
            <a:r>
              <a:rPr lang="en-US" altLang="zh-CN" sz="3200">
                <a:latin typeface="Calibri" charset="0"/>
                <a:ea typeface="黑体" charset="0"/>
                <a:cs typeface="黑体" charset="0"/>
              </a:rPr>
              <a:t>X &gt; Y</a:t>
            </a:r>
            <a:r>
              <a:rPr lang="zh-CN" altLang="en-US" sz="3200">
                <a:latin typeface="黑体" charset="0"/>
                <a:ea typeface="黑体" charset="0"/>
                <a:cs typeface="黑体" charset="0"/>
              </a:rPr>
              <a:t>，则在群体意见中应该有</a:t>
            </a:r>
            <a:r>
              <a:rPr lang="en-US" altLang="zh-CN" sz="3200">
                <a:latin typeface="黑体" charset="0"/>
                <a:ea typeface="黑体" charset="0"/>
                <a:cs typeface="黑体" charset="0"/>
              </a:rPr>
              <a:t> </a:t>
            </a:r>
            <a:r>
              <a:rPr lang="en-US" altLang="zh-CN" sz="3200">
                <a:latin typeface="Calibri" charset="0"/>
                <a:ea typeface="黑体" charset="0"/>
                <a:cs typeface="黑体" charset="0"/>
              </a:rPr>
              <a:t>X &gt; Y</a:t>
            </a:r>
            <a:r>
              <a:rPr lang="zh-CN" altLang="en-US" sz="3200">
                <a:latin typeface="黑体" charset="0"/>
                <a:ea typeface="黑体" charset="0"/>
                <a:cs typeface="黑体" charset="0"/>
              </a:rPr>
              <a:t>。</a:t>
            </a:r>
            <a:endParaRPr lang="en-US" altLang="zh-CN" sz="3200">
              <a:latin typeface="黑体" charset="0"/>
              <a:ea typeface="黑体" charset="0"/>
              <a:cs typeface="黑体" charset="0"/>
            </a:endParaRPr>
          </a:p>
        </p:txBody>
      </p:sp>
    </p:spTree>
    <p:extLst>
      <p:ext uri="{BB962C8B-B14F-4D97-AF65-F5344CB8AC3E}">
        <p14:creationId xmlns:p14="http://schemas.microsoft.com/office/powerpoint/2010/main" val="559344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55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r>
              <a:rPr lang="zh-CN" altLang="en-US">
                <a:latin typeface="黑体" charset="0"/>
                <a:ea typeface="黑体" charset="0"/>
                <a:cs typeface="黑体" charset="0"/>
              </a:rPr>
              <a:t>当只有两个侯选项（</a:t>
            </a:r>
            <a:r>
              <a:rPr lang="en-US" altLang="zh-CN">
                <a:latin typeface="黑体" charset="0"/>
                <a:ea typeface="黑体" charset="0"/>
                <a:cs typeface="黑体" charset="0"/>
              </a:rPr>
              <a:t>X,Y</a:t>
            </a:r>
            <a:r>
              <a:rPr lang="zh-CN" altLang="en-US">
                <a:latin typeface="黑体" charset="0"/>
                <a:ea typeface="黑体" charset="0"/>
                <a:cs typeface="黑体" charset="0"/>
              </a:rPr>
              <a:t>）</a:t>
            </a:r>
          </a:p>
        </p:txBody>
      </p:sp>
      <p:sp>
        <p:nvSpPr>
          <p:cNvPr id="22530" name="内容占位符 2"/>
          <p:cNvSpPr>
            <a:spLocks noGrp="1"/>
          </p:cNvSpPr>
          <p:nvPr>
            <p:ph idx="1"/>
          </p:nvPr>
        </p:nvSpPr>
        <p:spPr>
          <a:xfrm>
            <a:off x="323850" y="1600200"/>
            <a:ext cx="8362950" cy="1684338"/>
          </a:xfrm>
        </p:spPr>
        <p:txBody>
          <a:bodyPr/>
          <a:lstStyle/>
          <a:p>
            <a:r>
              <a:rPr lang="zh-CN" altLang="en-US">
                <a:latin typeface="黑体" charset="0"/>
                <a:ea typeface="黑体" charset="0"/>
                <a:cs typeface="黑体" charset="0"/>
              </a:rPr>
              <a:t>设</a:t>
            </a:r>
            <a:r>
              <a:rPr lang="en-US" altLang="zh-CN">
                <a:latin typeface="Calibri" charset="0"/>
                <a:ea typeface="黑体" charset="0"/>
                <a:cs typeface="黑体" charset="0"/>
              </a:rPr>
              <a:t>V</a:t>
            </a:r>
            <a:r>
              <a:rPr lang="en-US" altLang="zh-CN" baseline="-25000">
                <a:latin typeface="Calibri" charset="0"/>
                <a:ea typeface="黑体" charset="0"/>
                <a:cs typeface="黑体" charset="0"/>
              </a:rPr>
              <a:t>1</a:t>
            </a:r>
            <a:r>
              <a:rPr lang="en-US" altLang="zh-CN">
                <a:latin typeface="Calibri" charset="0"/>
                <a:ea typeface="黑体" charset="0"/>
                <a:cs typeface="黑体" charset="0"/>
              </a:rPr>
              <a:t>, V</a:t>
            </a:r>
            <a:r>
              <a:rPr lang="en-US" altLang="zh-CN" baseline="-25000">
                <a:latin typeface="Calibri" charset="0"/>
                <a:ea typeface="黑体" charset="0"/>
                <a:cs typeface="黑体" charset="0"/>
              </a:rPr>
              <a:t>2</a:t>
            </a:r>
            <a:r>
              <a:rPr lang="en-US" altLang="zh-CN">
                <a:latin typeface="Calibri" charset="0"/>
                <a:ea typeface="黑体" charset="0"/>
                <a:cs typeface="黑体" charset="0"/>
              </a:rPr>
              <a:t>, …, V</a:t>
            </a:r>
            <a:r>
              <a:rPr lang="en-US" altLang="zh-CN" baseline="-25000">
                <a:latin typeface="Calibri" charset="0"/>
                <a:ea typeface="黑体" charset="0"/>
                <a:cs typeface="黑体" charset="0"/>
              </a:rPr>
              <a:t>m</a:t>
            </a:r>
            <a:r>
              <a:rPr lang="zh-CN" altLang="en-US">
                <a:latin typeface="黑体" charset="0"/>
                <a:ea typeface="黑体" charset="0"/>
                <a:cs typeface="黑体" charset="0"/>
              </a:rPr>
              <a:t>为奇数个表决者，每个人给出</a:t>
            </a:r>
            <a:r>
              <a:rPr lang="en-US" altLang="zh-CN">
                <a:latin typeface="黑体" charset="0"/>
                <a:ea typeface="黑体" charset="0"/>
                <a:cs typeface="黑体" charset="0"/>
              </a:rPr>
              <a:t> </a:t>
            </a:r>
            <a:r>
              <a:rPr lang="en-US" altLang="zh-CN">
                <a:latin typeface="Calibri" charset="0"/>
                <a:ea typeface="黑体" charset="0"/>
                <a:cs typeface="黑体" charset="0"/>
              </a:rPr>
              <a:t>X&gt;</a:t>
            </a:r>
            <a:r>
              <a:rPr lang="en-US" altLang="zh-CN" baseline="-25000">
                <a:latin typeface="Calibri" charset="0"/>
                <a:ea typeface="黑体" charset="0"/>
                <a:cs typeface="黑体" charset="0"/>
              </a:rPr>
              <a:t>i</a:t>
            </a:r>
            <a:r>
              <a:rPr lang="en-US" altLang="zh-CN">
                <a:latin typeface="Calibri" charset="0"/>
                <a:ea typeface="黑体" charset="0"/>
                <a:cs typeface="黑体" charset="0"/>
              </a:rPr>
              <a:t>Y </a:t>
            </a:r>
            <a:r>
              <a:rPr lang="zh-CN" altLang="en-US">
                <a:latin typeface="Calibri" charset="0"/>
                <a:ea typeface="黑体" charset="0"/>
                <a:cs typeface="黑体" charset="0"/>
              </a:rPr>
              <a:t>或</a:t>
            </a:r>
            <a:r>
              <a:rPr lang="en-US" altLang="zh-CN">
                <a:latin typeface="Calibri" charset="0"/>
                <a:ea typeface="黑体" charset="0"/>
                <a:cs typeface="黑体" charset="0"/>
              </a:rPr>
              <a:t> Y&gt;</a:t>
            </a:r>
            <a:r>
              <a:rPr lang="en-US" altLang="zh-CN" baseline="-25000">
                <a:latin typeface="Calibri" charset="0"/>
                <a:ea typeface="黑体" charset="0"/>
                <a:cs typeface="黑体" charset="0"/>
              </a:rPr>
              <a:t>i</a:t>
            </a:r>
            <a:r>
              <a:rPr lang="en-US" altLang="zh-CN">
                <a:latin typeface="Calibri" charset="0"/>
                <a:ea typeface="黑体" charset="0"/>
                <a:cs typeface="黑体" charset="0"/>
              </a:rPr>
              <a:t>X</a:t>
            </a:r>
            <a:r>
              <a:rPr lang="zh-CN" altLang="en-US">
                <a:latin typeface="黑体" charset="0"/>
                <a:ea typeface="黑体" charset="0"/>
                <a:cs typeface="黑体" charset="0"/>
              </a:rPr>
              <a:t>。如果多数人偏好为</a:t>
            </a:r>
            <a:r>
              <a:rPr lang="en-US" altLang="zh-CN">
                <a:latin typeface="Calibri" charset="0"/>
                <a:ea typeface="黑体" charset="0"/>
                <a:cs typeface="黑体" charset="0"/>
              </a:rPr>
              <a:t>X&gt;Y</a:t>
            </a:r>
            <a:r>
              <a:rPr lang="zh-CN" altLang="en-US">
                <a:latin typeface="黑体" charset="0"/>
                <a:ea typeface="黑体" charset="0"/>
                <a:cs typeface="黑体" charset="0"/>
              </a:rPr>
              <a:t>，则群体偏好为</a:t>
            </a:r>
            <a:r>
              <a:rPr lang="en-US" altLang="zh-CN">
                <a:latin typeface="黑体" charset="0"/>
                <a:ea typeface="黑体" charset="0"/>
                <a:cs typeface="黑体" charset="0"/>
              </a:rPr>
              <a:t> </a:t>
            </a:r>
            <a:r>
              <a:rPr lang="en-US" altLang="zh-CN">
                <a:latin typeface="Calibri" charset="0"/>
                <a:ea typeface="黑体" charset="0"/>
                <a:cs typeface="黑体" charset="0"/>
              </a:rPr>
              <a:t>X&gt;Y</a:t>
            </a:r>
            <a:r>
              <a:rPr lang="zh-CN" altLang="en-US">
                <a:latin typeface="黑体" charset="0"/>
                <a:ea typeface="黑体" charset="0"/>
                <a:cs typeface="黑体" charset="0"/>
              </a:rPr>
              <a:t>，否则群体偏好为</a:t>
            </a:r>
            <a:r>
              <a:rPr lang="en-US" altLang="zh-CN">
                <a:latin typeface="黑体" charset="0"/>
                <a:ea typeface="黑体" charset="0"/>
                <a:cs typeface="黑体" charset="0"/>
              </a:rPr>
              <a:t> </a:t>
            </a:r>
            <a:r>
              <a:rPr lang="en-US" altLang="zh-CN">
                <a:latin typeface="Calibri" charset="0"/>
                <a:ea typeface="黑体" charset="0"/>
                <a:cs typeface="黑体" charset="0"/>
              </a:rPr>
              <a:t>Y&gt;X</a:t>
            </a:r>
            <a:endParaRPr lang="zh-CN" altLang="en-US">
              <a:latin typeface="Calibri" charset="0"/>
              <a:ea typeface="黑体" charset="0"/>
              <a:cs typeface="黑体" charset="0"/>
            </a:endParaRPr>
          </a:p>
          <a:p>
            <a:endParaRPr lang="zh-CN" altLang="en-US" b="1">
              <a:latin typeface="Calibri" charset="0"/>
              <a:ea typeface="宋体" charset="0"/>
            </a:endParaRPr>
          </a:p>
        </p:txBody>
      </p:sp>
      <p:graphicFrame>
        <p:nvGraphicFramePr>
          <p:cNvPr id="22531" name="对象 3"/>
          <p:cNvGraphicFramePr>
            <a:graphicFrameLocks noChangeAspect="1"/>
          </p:cNvGraphicFramePr>
          <p:nvPr/>
        </p:nvGraphicFramePr>
        <p:xfrm>
          <a:off x="971550" y="3500438"/>
          <a:ext cx="2087563" cy="2892425"/>
        </p:xfrm>
        <a:graphic>
          <a:graphicData uri="http://schemas.openxmlformats.org/presentationml/2006/ole">
            <mc:AlternateContent xmlns:mc="http://schemas.openxmlformats.org/markup-compatibility/2006">
              <mc:Choice xmlns:v="urn:schemas-microsoft-com:vml" Requires="v">
                <p:oleObj name="公式" r:id="rId2" imgW="457200" imgH="673100" progId="Equation.3">
                  <p:embed/>
                </p:oleObj>
              </mc:Choice>
              <mc:Fallback>
                <p:oleObj name="公式" r:id="rId2" imgW="457200" imgH="6731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500438"/>
                        <a:ext cx="2087563" cy="2892425"/>
                      </a:xfrm>
                      <a:prstGeom prst="rect">
                        <a:avLst/>
                      </a:prstGeom>
                      <a:solidFill>
                        <a:srgbClr val="DBEEF4"/>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2" name="对象 4"/>
          <p:cNvGraphicFramePr>
            <a:graphicFrameLocks noChangeAspect="1"/>
          </p:cNvGraphicFramePr>
          <p:nvPr/>
        </p:nvGraphicFramePr>
        <p:xfrm>
          <a:off x="5508625" y="4508500"/>
          <a:ext cx="2105025" cy="719138"/>
        </p:xfrm>
        <a:graphic>
          <a:graphicData uri="http://schemas.openxmlformats.org/presentationml/2006/ole">
            <mc:AlternateContent xmlns:mc="http://schemas.openxmlformats.org/markup-compatibility/2006">
              <mc:Choice xmlns:v="urn:schemas-microsoft-com:vml" Requires="v">
                <p:oleObj name="公式" r:id="rId4" imgW="419100" imgH="152400" progId="Equation.3">
                  <p:embed/>
                </p:oleObj>
              </mc:Choice>
              <mc:Fallback>
                <p:oleObj name="公式" r:id="rId4" imgW="419100" imgH="15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25" y="4508500"/>
                        <a:ext cx="2105025" cy="719138"/>
                      </a:xfrm>
                      <a:prstGeom prst="rect">
                        <a:avLst/>
                      </a:prstGeom>
                      <a:solidFill>
                        <a:srgbClr val="DBEEF4"/>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2" name="右箭头 1"/>
          <p:cNvSpPr/>
          <p:nvPr/>
        </p:nvSpPr>
        <p:spPr>
          <a:xfrm>
            <a:off x="3276600" y="4508500"/>
            <a:ext cx="1943100" cy="720725"/>
          </a:xfrm>
          <a:prstGeom prst="rightArrow">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2000" dirty="0">
                <a:solidFill>
                  <a:schemeClr val="tx2">
                    <a:lumMod val="50000"/>
                  </a:schemeClr>
                </a:solidFill>
                <a:latin typeface="黑体"/>
                <a:ea typeface="黑体"/>
                <a:cs typeface="黑体"/>
              </a:rPr>
              <a:t>少数服从多数</a:t>
            </a:r>
          </a:p>
        </p:txBody>
      </p:sp>
    </p:spTree>
    <p:extLst>
      <p:ext uri="{BB962C8B-B14F-4D97-AF65-F5344CB8AC3E}">
        <p14:creationId xmlns:p14="http://schemas.microsoft.com/office/powerpoint/2010/main" val="1213254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lstStyle/>
          <a:p>
            <a:r>
              <a:rPr lang="zh-CN" altLang="en-US">
                <a:latin typeface="黑体" charset="0"/>
                <a:ea typeface="黑体" charset="0"/>
                <a:cs typeface="黑体" charset="0"/>
              </a:rPr>
              <a:t>如果我们有三个候选项</a:t>
            </a:r>
            <a:r>
              <a:rPr lang="en-US" altLang="zh-CN">
                <a:latin typeface="黑体" charset="0"/>
                <a:ea typeface="黑体" charset="0"/>
                <a:cs typeface="黑体" charset="0"/>
              </a:rPr>
              <a:t>(X,Y,Z)</a:t>
            </a:r>
            <a:endParaRPr lang="zh-CN" altLang="en-US">
              <a:latin typeface="黑体" charset="0"/>
              <a:ea typeface="黑体" charset="0"/>
              <a:cs typeface="黑体" charset="0"/>
            </a:endParaRPr>
          </a:p>
        </p:txBody>
      </p:sp>
      <p:graphicFrame>
        <p:nvGraphicFramePr>
          <p:cNvPr id="23554" name="对象 3"/>
          <p:cNvGraphicFramePr>
            <a:graphicFrameLocks noChangeAspect="1"/>
          </p:cNvGraphicFramePr>
          <p:nvPr/>
        </p:nvGraphicFramePr>
        <p:xfrm>
          <a:off x="468313" y="1773238"/>
          <a:ext cx="4103687" cy="1928812"/>
        </p:xfrm>
        <a:graphic>
          <a:graphicData uri="http://schemas.openxmlformats.org/presentationml/2006/ole">
            <mc:AlternateContent xmlns:mc="http://schemas.openxmlformats.org/markup-compatibility/2006">
              <mc:Choice xmlns:v="urn:schemas-microsoft-com:vml" Requires="v">
                <p:oleObj name="公式" r:id="rId2" imgW="1460500" imgH="673100" progId="Equation.3">
                  <p:embed/>
                </p:oleObj>
              </mc:Choice>
              <mc:Fallback>
                <p:oleObj name="公式" r:id="rId2" imgW="1460500" imgH="6731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773238"/>
                        <a:ext cx="4103687" cy="1928812"/>
                      </a:xfrm>
                      <a:prstGeom prst="rect">
                        <a:avLst/>
                      </a:prstGeom>
                      <a:solidFill>
                        <a:srgbClr val="DBEEF4"/>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5" name="椭圆 4"/>
          <p:cNvSpPr/>
          <p:nvPr/>
        </p:nvSpPr>
        <p:spPr>
          <a:xfrm>
            <a:off x="468313" y="1700213"/>
            <a:ext cx="1295400" cy="1441450"/>
          </a:xfrm>
          <a:prstGeom prst="ellipse">
            <a:avLst/>
          </a:prstGeom>
          <a:noFill/>
          <a:ln w="38100" cmpd="sng">
            <a:solidFill>
              <a:srgbClr val="C0504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6" name="椭圆 5"/>
          <p:cNvSpPr/>
          <p:nvPr/>
        </p:nvSpPr>
        <p:spPr>
          <a:xfrm>
            <a:off x="1835150" y="1700213"/>
            <a:ext cx="1296988" cy="2089150"/>
          </a:xfrm>
          <a:prstGeom prst="ellipse">
            <a:avLst/>
          </a:prstGeom>
          <a:noFill/>
          <a:ln w="38100" cmpd="sng">
            <a:solidFill>
              <a:srgbClr val="C0504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8" name="椭圆 7"/>
          <p:cNvSpPr/>
          <p:nvPr/>
        </p:nvSpPr>
        <p:spPr>
          <a:xfrm>
            <a:off x="3203575" y="1700213"/>
            <a:ext cx="1296988" cy="576262"/>
          </a:xfrm>
          <a:prstGeom prst="ellipse">
            <a:avLst/>
          </a:prstGeom>
          <a:noFill/>
          <a:ln w="38100" cmpd="sng">
            <a:solidFill>
              <a:srgbClr val="C0504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9" name="椭圆 8"/>
          <p:cNvSpPr/>
          <p:nvPr/>
        </p:nvSpPr>
        <p:spPr>
          <a:xfrm>
            <a:off x="3203575" y="3068638"/>
            <a:ext cx="1296988" cy="576262"/>
          </a:xfrm>
          <a:prstGeom prst="ellipse">
            <a:avLst/>
          </a:prstGeom>
          <a:noFill/>
          <a:ln w="38100" cmpd="sng">
            <a:solidFill>
              <a:srgbClr val="C0504D"/>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graphicFrame>
        <p:nvGraphicFramePr>
          <p:cNvPr id="10" name="对象 9"/>
          <p:cNvGraphicFramePr>
            <a:graphicFrameLocks noChangeAspect="1"/>
          </p:cNvGraphicFramePr>
          <p:nvPr/>
        </p:nvGraphicFramePr>
        <p:xfrm>
          <a:off x="6948488" y="1773238"/>
          <a:ext cx="1423987" cy="1947862"/>
        </p:xfrm>
        <a:graphic>
          <a:graphicData uri="http://schemas.openxmlformats.org/presentationml/2006/ole">
            <mc:AlternateContent xmlns:mc="http://schemas.openxmlformats.org/markup-compatibility/2006">
              <mc:Choice xmlns:v="urn:schemas-microsoft-com:vml" Requires="v">
                <p:oleObj name="公式" r:id="rId4" imgW="419100" imgH="609600" progId="Equation.3">
                  <p:embed/>
                </p:oleObj>
              </mc:Choice>
              <mc:Fallback>
                <p:oleObj name="公式" r:id="rId4" imgW="419100" imgH="609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488" y="1773238"/>
                        <a:ext cx="1423987" cy="1947862"/>
                      </a:xfrm>
                      <a:prstGeom prst="rect">
                        <a:avLst/>
                      </a:prstGeom>
                      <a:solidFill>
                        <a:srgbClr val="DBEEF4"/>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12" name="右箭头 11"/>
          <p:cNvSpPr/>
          <p:nvPr/>
        </p:nvSpPr>
        <p:spPr>
          <a:xfrm>
            <a:off x="4932363" y="2492375"/>
            <a:ext cx="1800225" cy="576263"/>
          </a:xfrm>
          <a:prstGeom prst="rightArrow">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dirty="0">
                <a:solidFill>
                  <a:schemeClr val="tx2">
                    <a:lumMod val="50000"/>
                  </a:schemeClr>
                </a:solidFill>
                <a:latin typeface="黑体"/>
                <a:ea typeface="黑体"/>
                <a:cs typeface="黑体"/>
              </a:rPr>
              <a:t>少数服从多数</a:t>
            </a:r>
          </a:p>
        </p:txBody>
      </p:sp>
      <p:graphicFrame>
        <p:nvGraphicFramePr>
          <p:cNvPr id="13" name="对象 12"/>
          <p:cNvGraphicFramePr>
            <a:graphicFrameLocks noChangeAspect="1"/>
          </p:cNvGraphicFramePr>
          <p:nvPr/>
        </p:nvGraphicFramePr>
        <p:xfrm>
          <a:off x="1619250" y="4421188"/>
          <a:ext cx="1800225" cy="1593850"/>
        </p:xfrm>
        <a:graphic>
          <a:graphicData uri="http://schemas.openxmlformats.org/presentationml/2006/ole">
            <mc:AlternateContent xmlns:mc="http://schemas.openxmlformats.org/markup-compatibility/2006">
              <mc:Choice xmlns:v="urn:schemas-microsoft-com:vml" Requires="v">
                <p:oleObj name="公式" r:id="rId6" imgW="774700" imgH="673100" progId="Equation.3">
                  <p:embed/>
                </p:oleObj>
              </mc:Choice>
              <mc:Fallback>
                <p:oleObj name="公式" r:id="rId6" imgW="774700" imgH="673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4421188"/>
                        <a:ext cx="1800225" cy="1593850"/>
                      </a:xfrm>
                      <a:prstGeom prst="rect">
                        <a:avLst/>
                      </a:prstGeom>
                      <a:solidFill>
                        <a:srgbClr val="DBEEF4"/>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nvGraphicFramePr>
        <p:xfrm>
          <a:off x="6564313" y="5084763"/>
          <a:ext cx="2101850" cy="485775"/>
        </p:xfrm>
        <a:graphic>
          <a:graphicData uri="http://schemas.openxmlformats.org/presentationml/2006/ole">
            <mc:AlternateContent xmlns:mc="http://schemas.openxmlformats.org/markup-compatibility/2006">
              <mc:Choice xmlns:v="urn:schemas-microsoft-com:vml" Requires="v">
                <p:oleObj name="公式" r:id="rId8" imgW="673100" imgH="152400" progId="Equation.3">
                  <p:embed/>
                </p:oleObj>
              </mc:Choice>
              <mc:Fallback>
                <p:oleObj name="公式" r:id="rId8" imgW="673100" imgH="152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64313" y="5084763"/>
                        <a:ext cx="2101850" cy="485775"/>
                      </a:xfrm>
                      <a:prstGeom prst="rect">
                        <a:avLst/>
                      </a:prstGeom>
                      <a:solidFill>
                        <a:srgbClr val="DBEEF4"/>
                      </a:solidFill>
                      <a:ln>
                        <a:noFill/>
                      </a:ln>
                      <a:extLs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23563" name="内容占位符 1"/>
          <p:cNvSpPr>
            <a:spLocks noGrp="1"/>
          </p:cNvSpPr>
          <p:nvPr>
            <p:ph idx="1"/>
          </p:nvPr>
        </p:nvSpPr>
        <p:spPr>
          <a:xfrm flipV="1">
            <a:off x="457200" y="6126163"/>
            <a:ext cx="8229600" cy="471487"/>
          </a:xfrm>
        </p:spPr>
        <p:txBody>
          <a:bodyPr/>
          <a:lstStyle/>
          <a:p>
            <a:endParaRPr lang="zh-CN" altLang="en-US">
              <a:latin typeface="Calibri" charset="0"/>
              <a:ea typeface="宋体" charset="0"/>
            </a:endParaRPr>
          </a:p>
        </p:txBody>
      </p:sp>
      <p:sp>
        <p:nvSpPr>
          <p:cNvPr id="4" name="下箭头 3"/>
          <p:cNvSpPr/>
          <p:nvPr/>
        </p:nvSpPr>
        <p:spPr>
          <a:xfrm>
            <a:off x="7380288" y="4005263"/>
            <a:ext cx="576262" cy="936625"/>
          </a:xfrm>
          <a:prstGeom prst="downArrow">
            <a:avLst/>
          </a:prstGeom>
          <a:solidFill>
            <a:srgbClr val="FDEADA"/>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15" name="下箭头 14"/>
          <p:cNvSpPr/>
          <p:nvPr/>
        </p:nvSpPr>
        <p:spPr>
          <a:xfrm>
            <a:off x="2195513" y="3860800"/>
            <a:ext cx="576262" cy="504825"/>
          </a:xfrm>
          <a:prstGeom prst="downArrow">
            <a:avLst/>
          </a:prstGeom>
          <a:solidFill>
            <a:srgbClr val="FDEADA"/>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Tree>
    <p:extLst>
      <p:ext uri="{BB962C8B-B14F-4D97-AF65-F5344CB8AC3E}">
        <p14:creationId xmlns:p14="http://schemas.microsoft.com/office/powerpoint/2010/main" val="3044226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P spid="9" grpId="1" animBg="1"/>
      <p:bldP spid="12" grpId="0" animBg="1"/>
      <p:bldP spid="4" grpId="0" animBg="1"/>
      <p:bldP spid="1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13313</TotalTime>
  <Words>4037</Words>
  <Application>Microsoft Office PowerPoint</Application>
  <PresentationFormat>全屏显示(4:3)</PresentationFormat>
  <Paragraphs>466</Paragraphs>
  <Slides>49</Slides>
  <Notes>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57" baseType="lpstr">
      <vt:lpstr>Zapf Dingbats</vt:lpstr>
      <vt:lpstr>黑体</vt:lpstr>
      <vt:lpstr>楷体</vt:lpstr>
      <vt:lpstr>宋体</vt:lpstr>
      <vt:lpstr>Arial</vt:lpstr>
      <vt:lpstr>Calibri</vt:lpstr>
      <vt:lpstr>Office 主题</vt:lpstr>
      <vt:lpstr>公式</vt:lpstr>
      <vt:lpstr>PowerPoint 演示文稿</vt:lpstr>
      <vt:lpstr>表决</vt:lpstr>
      <vt:lpstr>合理的表决制度</vt:lpstr>
      <vt:lpstr>影响表决结果的两个方面</vt:lpstr>
      <vt:lpstr>偏好关系：讨论理性表决的基础</vt:lpstr>
      <vt:lpstr>对偏好关系的（合理）假设</vt:lpstr>
      <vt:lpstr>群体偏好的形成，A={A1, A2,…,An}</vt:lpstr>
      <vt:lpstr>当只有两个侯选项（X,Y）</vt:lpstr>
      <vt:lpstr>如果我们有三个候选项(X,Y,Z)</vt:lpstr>
      <vt:lpstr>如果我们有三个候选项（续）</vt:lpstr>
      <vt:lpstr>孔多塞（Condorcet）悖论</vt:lpstr>
      <vt:lpstr>孔多塞悖论出现在许多实际场合</vt:lpstr>
      <vt:lpstr>小插问</vt:lpstr>
      <vt:lpstr>PowerPoint 演示文稿</vt:lpstr>
      <vt:lpstr>一种不同的聚合方式</vt:lpstr>
      <vt:lpstr>例子，设有：</vt:lpstr>
      <vt:lpstr>积分制（另一种聚合群体意见的方式）</vt:lpstr>
      <vt:lpstr>积分制</vt:lpstr>
      <vt:lpstr>积分制合理吗？</vt:lpstr>
      <vt:lpstr>假设增加了一个《低俗小说》</vt:lpstr>
      <vt:lpstr>我们遇到了困难？</vt:lpstr>
      <vt:lpstr>表决系统示意图</vt:lpstr>
      <vt:lpstr>对聚合规则的两个合理要求</vt:lpstr>
      <vt:lpstr>IIA要求示意例子</vt:lpstr>
      <vt:lpstr>阿罗不可能定理</vt:lpstr>
      <vt:lpstr>思考问题</vt:lpstr>
      <vt:lpstr>能否对个体行为提进一步的 （合理）要求？</vt:lpstr>
      <vt:lpstr>理解“合理的个体行为”</vt:lpstr>
      <vt:lpstr>单峰偏好 － 表决者的合理行为</vt:lpstr>
      <vt:lpstr>小插问（单峰偏好例）</vt:lpstr>
      <vt:lpstr>单峰偏好</vt:lpstr>
      <vt:lpstr>如何证明这样一个结论？</vt:lpstr>
      <vt:lpstr>从单峰个体排序形成群体排序的一种方法</vt:lpstr>
      <vt:lpstr>单峰偏好下群体排序的形成</vt:lpstr>
      <vt:lpstr>例子：  个人排序表（M=5）</vt:lpstr>
      <vt:lpstr>再看前面的例子</vt:lpstr>
      <vt:lpstr>为什么如此做是对的（中位项定理）</vt:lpstr>
      <vt:lpstr>中位项定理的证明</vt:lpstr>
      <vt:lpstr>中间项胜出的一般图示</vt:lpstr>
      <vt:lpstr>思考问题</vt:lpstr>
      <vt:lpstr>作为信息汇集形式的表决 （有时，客观上，侯选项中存在一个“真实”，但参与者对信息的掌握不一致或者有不同的解释，大家的目标是一致的，即希望达到那个真实）</vt:lpstr>
      <vt:lpstr>考虑下面这个例子</vt:lpstr>
      <vt:lpstr>考虑投票问题的两种思路</vt:lpstr>
      <vt:lpstr>陪审团裁决制度</vt:lpstr>
      <vt:lpstr>你的一票在什么情况下有作用？</vt:lpstr>
      <vt:lpstr>设陪审团共有K个成员</vt:lpstr>
      <vt:lpstr>思考题（关于中位项定理）</vt:lpstr>
      <vt:lpstr>PowerPoint 演示文稿</vt:lpstr>
      <vt:lpstr>计算思维+社会科学 让我们更加热爱科学，更加热爱生活</vt:lpstr>
    </vt:vector>
  </TitlesOfParts>
  <Company>FWCQQ-3XX2G-3CD89-4VRJK-CR4YD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薛 源</dc:creator>
  <cp:lastModifiedBy>lu xudong</cp:lastModifiedBy>
  <cp:revision>218</cp:revision>
  <cp:lastPrinted>2014-11-20T06:49:12Z</cp:lastPrinted>
  <dcterms:created xsi:type="dcterms:W3CDTF">2014-10-27T03:17:24Z</dcterms:created>
  <dcterms:modified xsi:type="dcterms:W3CDTF">2021-06-13T10:44:16Z</dcterms:modified>
</cp:coreProperties>
</file>