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73" r:id="rId3"/>
    <p:sldId id="407" r:id="rId4"/>
    <p:sldId id="409" r:id="rId5"/>
    <p:sldId id="382" r:id="rId6"/>
    <p:sldId id="358" r:id="rId7"/>
    <p:sldId id="410" r:id="rId8"/>
    <p:sldId id="431" r:id="rId9"/>
    <p:sldId id="411" r:id="rId10"/>
    <p:sldId id="412" r:id="rId11"/>
    <p:sldId id="413" r:id="rId12"/>
    <p:sldId id="432" r:id="rId13"/>
    <p:sldId id="414" r:id="rId14"/>
    <p:sldId id="433" r:id="rId15"/>
    <p:sldId id="430" r:id="rId16"/>
    <p:sldId id="43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06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bw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FFF99"/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5" autoAdjust="0"/>
    <p:restoredTop sz="94660" autoAdjust="0"/>
  </p:normalViewPr>
  <p:slideViewPr>
    <p:cSldViewPr>
      <p:cViewPr varScale="1">
        <p:scale>
          <a:sx n="80" d="100"/>
          <a:sy n="80" d="100"/>
        </p:scale>
        <p:origin x="111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A3FCE4-FAB8-4FF0-BDB1-FA9181C122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27D628-E73B-44CF-B94A-F1FE2052B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FAF907-765A-4572-B972-54629DDFE928}" type="datetimeFigureOut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2B3B79-DEB3-4070-86E5-94BE1809EA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9ADBD993-6EEB-437E-B244-5D65635792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/>
            </a:lvl1pPr>
          </a:lstStyle>
          <a:p>
            <a:pPr>
              <a:defRPr/>
            </a:pPr>
            <a:fld id="{4F644023-09F6-436F-9F02-DB3F4BC9D6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286338F-D379-4688-9FA0-833D5B187A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88C9CEB-6FDB-4A2B-B10B-F76F263C64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065B4D-3A20-4A42-8B60-B50B7C523FA0}" type="datetimeFigureOut">
              <a:rPr lang="en-US" altLang="zh-CN"/>
              <a:pPr>
                <a:defRPr/>
              </a:pPr>
              <a:t>5/15/2023</a:t>
            </a:fld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BBF97D8-096B-43A6-89E5-639C471CA0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423485E-9D50-4D2A-92D4-4AF458E81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en-US" altLang="en-US" noProof="0"/>
              <a:t>第二级</a:t>
            </a:r>
            <a:endParaRPr lang="en-US" altLang="zh-CN" noProof="0"/>
          </a:p>
          <a:p>
            <a:pPr lvl="2"/>
            <a:r>
              <a:rPr lang="en-US" altLang="en-US" noProof="0"/>
              <a:t>第三级</a:t>
            </a:r>
            <a:endParaRPr lang="en-US" altLang="zh-CN" noProof="0"/>
          </a:p>
          <a:p>
            <a:pPr lvl="3"/>
            <a:r>
              <a:rPr lang="en-US" altLang="en-US" noProof="0"/>
              <a:t>第四级</a:t>
            </a:r>
            <a:endParaRPr lang="en-US" altLang="zh-CN" noProof="0"/>
          </a:p>
          <a:p>
            <a:pPr lvl="4"/>
            <a:r>
              <a:rPr lang="en-US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37D86301-8B8E-4C3C-A51B-A61152FF10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B44E3D9B-715D-4EFF-8824-96FF3C988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D314830-A7E7-417F-A41F-23C6646E5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>
            <a:extLst>
              <a:ext uri="{FF2B5EF4-FFF2-40B4-BE49-F238E27FC236}">
                <a16:creationId xmlns:a16="http://schemas.microsoft.com/office/drawing/2014/main" id="{6E348369-F78E-4976-9216-DA40D7FF7DE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2" name="备注占位符 2">
            <a:extLst>
              <a:ext uri="{FF2B5EF4-FFF2-40B4-BE49-F238E27FC236}">
                <a16:creationId xmlns:a16="http://schemas.microsoft.com/office/drawing/2014/main" id="{D5A84031-3DE8-4F23-AD53-26EBC78F82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43C0E754-DAA9-4FA9-86A3-87443D1CD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D17C69C9-47B8-4758-9064-1F2F686D59F6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46B6A0F8-4BCB-4CB0-A2C7-D3CFB93AED2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AC1D1949-5064-40F8-98CF-F5AFC43363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55593B8F-8DCA-4FCD-ADC8-FD6B5BD9DE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fld id="{03D218C9-0CF6-439A-97C8-9BBC5D6A5F6E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1DF70-6636-40C3-A2E7-26E6F5A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EAAE-F260-4536-B768-398B03B4B936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F372D-4DC2-4692-A5CC-974B6E2E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03450-B36D-47E3-A820-8C9A4A13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AF3B8-5F45-442F-A383-9437042DB0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40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C1E8-0C8E-4E4B-A383-2D7C6A79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55524-6786-4F91-A8A8-D35E04A7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A0433-B0FA-4D49-87AA-E747A50A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9972-1A36-41EF-87E5-A6133FF9F8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8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B1EB6-A659-4170-A4BB-0C5E71D5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BC7D8-FCAF-4072-A828-BB60EBA4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F9E84-BF2E-4F7B-A5DF-20EC182A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7457D-1DF3-4457-B9AC-971FE5B64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83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7252F-6031-4C6C-AB4B-A6343D45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EAAE-F260-4536-B768-398B03B4B936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308BF-3EEB-49CD-8D93-8E1ED66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93A56-6E64-4FB9-AE0E-9F32DFE4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8754FD-C83B-446D-A9D3-B1A54978B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04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7BB2C-9C24-48AE-8239-820C4A0E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C1D82-9076-4204-B5EE-E71CD10D330B}" type="datetimeFigureOut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C455D-4319-4B8B-9CBB-9CB6DC97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97052-5D08-4236-A625-A492AF06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0021CC-A496-4964-97A8-AF97C68C9F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84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FA708-0E59-4016-B201-A7009216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72F77-0F21-499E-81B7-C2CF820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BB02F-0BB6-4C72-8C5F-2172479E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58A99-B341-4A62-91AB-69FCCD390D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27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1687E8-D187-4119-9546-5342714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0908BE0-BC5B-45DA-95D9-E244A881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B0A8A-AA12-4197-BA5B-E00ED370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B3FA2-892E-457B-BDFC-8427F9CB74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41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45348B5-CD85-4356-B55E-F869A90F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6065E57-AE8E-4DC5-8674-95AAE4E6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9EBDE46-A60C-485A-83A7-6D83193B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9BE62-9A88-4AC4-A634-B4C7F078A7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71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715678E-203D-452F-90C3-F8409191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639FA21-AFF4-4641-A5D3-54A18D3F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F461AC0-8518-4805-AAEC-6DD94093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D15FB-9EE1-4D38-8A88-3D3193614F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073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BD56BBF-DE76-4F15-B9E5-691BA046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17863C2-AE21-4426-ACD4-DDBD2B3D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1223F49-CA46-4AF4-907B-E458A6C5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B0E84-80D9-498F-BB3E-9839C1DCF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96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B9ADF7F-2A08-4E39-B277-25ABC5CE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AAB1C2D-9D79-42FE-958B-7E6991DE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63EB462-AE56-470A-A474-8EDD1D4C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15599-2B50-4EEB-AE40-950C4E2DE7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9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 bwMode="auto"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F33CB-FF2A-41E5-8ED2-D81B23A9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C1D82-9076-4204-B5EE-E71CD10D330B}" type="datetimeFigureOut">
              <a:rPr lang="zh-CN" altLang="en-US"/>
              <a:pPr>
                <a:defRPr/>
              </a:pPr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79C6B-9860-481A-81E0-C6F3A31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40348-1C7F-4673-9571-C29380A8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5C9F5D-5A86-4E26-9333-F5C25912B1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51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480986A-2172-4E81-9C99-A83536FC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971EFB-39DA-49E5-8410-F2572EDC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34F633-1379-4F2C-83A5-DF4B86C1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09C97-7A07-4AF4-B7DA-63680D5581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336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0FABB-1839-47A7-B83A-49123DC6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03033-DFEB-487C-838E-FF5A111C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DE457-A3F5-4E24-B0E1-2ADB27A2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38197-7D3F-4105-AFBD-CE35B14560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158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02894-E368-47B5-87DA-65F05AF2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AFB9C-5FCC-4334-9BCC-106BC1B2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9D8CF-D80D-4F0A-82C0-DB6050DC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C0BB5-24B2-42F2-9878-2BCD1D350F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3EC0C-F267-4C66-9ACF-3F3A2854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4D6E7-E711-4692-9EC6-2870E004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6864-8A6F-481F-977C-AE380C3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F57B9-3FBD-4D20-B03D-D1D17E598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1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C70BEA-B7BF-4C33-98B9-45C012F3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C284931-282D-4937-9EAB-25A51031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A027C6E-025F-477D-BECC-52040BDC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6A007-023E-478E-912F-76AA1D8C2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23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EF70B98-C007-4E30-919F-5B4DFEDE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2607FC1-5DA0-474D-98AE-A1A28B33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3FC8B03-FB59-415D-84C5-4D27482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E3CC8-D0E0-4FB3-91C9-5885AD3027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97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B0A5AD6-7418-49BC-8FEA-008766A2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960C9D8-D797-454F-A0AE-722E69D7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464FAA1-259A-401E-9B8A-632F2A81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4916F-9E30-4AE2-A836-EBDF0EAEC5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7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60414FC-E130-4122-9210-CCA65A21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B7C4F19-BFDF-46A2-B87E-3E4E0A46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68D53C8-3E0C-4F21-8319-A4D96B93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46F47-5999-4715-854D-97B7BFCECC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4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943F68A-A44E-4409-965E-DA7495ED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466A59F-2DDB-4B8D-A3D7-6E21D9D8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F779C2-7334-4CFF-9E51-B353DDC1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6360A-94B5-40C9-B6BE-F1E7AA4190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35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DC9011E-4B91-43C7-8941-D753F4C3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547CEA-1135-49BE-9100-D7EB0E03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9EB537E-6AD3-42A5-AB6F-1AAF0A1E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47D3-84A3-42AF-B8CC-2E12E19D53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0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4096BA1-B79F-4EC4-98D8-21488A489C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0C7411A-AF86-479D-B1E5-50BFA55854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BA4B8-D179-4546-A838-EA6242C01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0E90C-97A4-4DFF-821F-34FF5C8AF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16C8D-84A4-4DE6-8B83-A73A2CC8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9D3E76-12A7-49C0-9710-DE3A74AB2C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42997FFF-FB16-4840-A8BF-42458DFC21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C9A97666-E33D-408F-83A6-2A75D25170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775EC-0D45-4AFE-B62B-33A9D8B05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6BD28D4-C123-4EC5-A16D-8AFD2FF7D045}" type="datetimeFigureOut">
              <a:rPr lang="zh-CN" altLang="en-US"/>
              <a:pPr>
                <a:defRPr/>
              </a:pPr>
              <a:t>2023/5/15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A258A-6836-44D1-B778-790F3866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8D140-4B05-40BD-BBD9-CA1C97B7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B3A08E4-8841-46AE-8793-C6DE5109B0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aike.baidu.com/item/%E9%9A%94%E7%A6%BB/579954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E38E9F9-44C1-4E35-8697-DB449FFAB0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1981200"/>
            <a:ext cx="8458200" cy="228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6000"/>
              <a:t>流行病和线粒体夏娃</a:t>
            </a:r>
            <a:br>
              <a:rPr lang="en-US" altLang="zh-CN" sz="6000"/>
            </a:br>
            <a:endParaRPr lang="zh-CN" altLang="en-US" sz="3600">
              <a:solidFill>
                <a:srgbClr val="FFFF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9D2ACA44-8AD1-4699-91E0-FAB8381A3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B71A5F1E-6273-4BCB-A275-9611E22B7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3F413408-E467-4BFC-80BC-615487CBB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8867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EB8ADF6F-E9DE-431B-85A1-ACA2F03A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BBA80FD8-45D0-45C1-8105-EB68BF2FC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这里 </a:t>
            </a:r>
            <a:r>
              <a:rPr lang="en-US" altLang="zh-CN" sz="2400" dirty="0"/>
              <a:t>β </a:t>
            </a:r>
            <a:r>
              <a:rPr lang="zh-CN" altLang="en-US" sz="2400" dirty="0"/>
              <a:t>为传染率。在疾病传播期内，所考察地区的总人数 </a:t>
            </a:r>
            <a:r>
              <a:rPr lang="en-US" altLang="zh-CN" sz="2400" dirty="0"/>
              <a:t>S(t) + I(t) = K </a:t>
            </a:r>
            <a:r>
              <a:rPr lang="zh-CN" altLang="en-US" sz="2400" dirty="0"/>
              <a:t>保持不变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其指数增长率 </a:t>
            </a:r>
            <a:r>
              <a:rPr lang="en-US" altLang="zh-CN" sz="2400" dirty="0"/>
              <a:t>r = βK </a:t>
            </a:r>
            <a:r>
              <a:rPr lang="zh-CN" altLang="en-US" sz="2400" dirty="0"/>
              <a:t>正比于总人数 </a:t>
            </a:r>
            <a:r>
              <a:rPr lang="en-US" altLang="zh-CN" sz="2400" dirty="0"/>
              <a:t>K </a:t>
            </a:r>
            <a:r>
              <a:rPr lang="zh-CN" altLang="en-US" sz="2400" dirty="0"/>
              <a:t>和传染率 </a:t>
            </a:r>
            <a:r>
              <a:rPr lang="en-US" altLang="zh-CN" sz="2400" dirty="0"/>
              <a:t>β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）指数增长率 </a:t>
            </a:r>
            <a:r>
              <a:rPr lang="en-US" altLang="zh-CN" sz="2400" dirty="0"/>
              <a:t>r </a:t>
            </a:r>
            <a:r>
              <a:rPr lang="zh-CN" altLang="en-US" sz="2400" dirty="0"/>
              <a:t>正比于总人数。当传染率 </a:t>
            </a:r>
            <a:r>
              <a:rPr lang="en-US" altLang="zh-CN" sz="2400" dirty="0"/>
              <a:t>β </a:t>
            </a:r>
            <a:r>
              <a:rPr lang="zh-CN" altLang="en-US" sz="2400" dirty="0"/>
              <a:t>一定时，一定染病地区内的总人数 </a:t>
            </a:r>
            <a:r>
              <a:rPr lang="en-US" altLang="zh-CN" sz="2400" dirty="0"/>
              <a:t>K </a:t>
            </a:r>
            <a:r>
              <a:rPr lang="zh-CN" altLang="en-US" sz="2400" dirty="0"/>
              <a:t>越多，传染病爆发的速度越快，说明了</a:t>
            </a:r>
            <a:r>
              <a:rPr lang="zh-CN" alt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隔离</a:t>
            </a:r>
            <a:r>
              <a:rPr lang="zh-CN" altLang="en-US" sz="2400" dirty="0"/>
              <a:t>的重要性；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 </a:t>
            </a:r>
            <a:r>
              <a:rPr lang="en-US" altLang="zh-CN" sz="2400" dirty="0"/>
              <a:t>I = K/2 </a:t>
            </a:r>
            <a:r>
              <a:rPr lang="zh-CN" altLang="en-US" sz="2400" dirty="0"/>
              <a:t>时，病人数目 </a:t>
            </a:r>
            <a:r>
              <a:rPr lang="en-US" altLang="zh-CN" sz="2400" dirty="0"/>
              <a:t>I </a:t>
            </a:r>
            <a:r>
              <a:rPr lang="zh-CN" altLang="en-US" sz="2400" dirty="0"/>
              <a:t>增加得最快</a:t>
            </a:r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F7B45-D77F-4480-8712-585571C7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168" y="3352802"/>
            <a:ext cx="2781373" cy="566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329E2E-AD37-4C4A-B6E5-FD005E9D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62" y="2057436"/>
            <a:ext cx="2438464" cy="5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F5E0BD11-C23C-4E83-A63D-C3A12E4CC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SIRS</a:t>
            </a:r>
            <a:r>
              <a:rPr lang="zh-CN" altLang="en-US"/>
              <a:t>模型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C8A98CDD-37E9-4E19-8053-39B90662E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暂时免疫性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最初，一些节点处于状态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，其他节点状态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每个进入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的节点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在固定的步骤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期间内具有传染性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的每一步，以概率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将疾病传染给它的处于状态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的邻居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步后，节点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不再具有传染性，进入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状并在步骤数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期间维持在该状态，之后回到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EB8ADF6F-E9DE-431B-85A1-ACA2F03A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BBA80FD8-45D0-45C1-8105-EB68BF2FC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086" cy="4525963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总人数 </a:t>
            </a:r>
            <a:r>
              <a:rPr lang="en-US" altLang="zh-CN" sz="2400" dirty="0"/>
              <a:t>S(t) + I(t) + R(t) = N </a:t>
            </a:r>
            <a:r>
              <a:rPr lang="zh-CN" altLang="en-US" sz="2400" dirty="0"/>
              <a:t>为常数</a:t>
            </a:r>
            <a:endParaRPr lang="en-US" altLang="zh-CN" sz="2400" dirty="0"/>
          </a:p>
          <a:p>
            <a:r>
              <a:rPr lang="zh-CN" altLang="en-US" sz="2400" dirty="0"/>
              <a:t>参数 </a:t>
            </a:r>
            <a:r>
              <a:rPr lang="en-US" altLang="zh-CN" sz="2400" dirty="0"/>
              <a:t>α </a:t>
            </a:r>
            <a:r>
              <a:rPr lang="zh-CN" altLang="en-US" sz="2400" dirty="0"/>
              <a:t>决定康复者获得免疫的平均保持时间</a:t>
            </a:r>
            <a:endParaRPr lang="en-US" altLang="zh-CN" sz="2400" dirty="0"/>
          </a:p>
          <a:p>
            <a:r>
              <a:rPr lang="zh-CN" altLang="en-US" sz="2400" dirty="0"/>
              <a:t>系统有两个不动点 </a:t>
            </a:r>
            <a:r>
              <a:rPr lang="en-US" altLang="zh-CN" sz="2400" dirty="0"/>
              <a:t>S = N</a:t>
            </a:r>
            <a:r>
              <a:rPr lang="zh-CN" altLang="en-US" sz="2400" dirty="0"/>
              <a:t>（</a:t>
            </a:r>
            <a:r>
              <a:rPr lang="en-US" altLang="zh-CN" sz="2400" dirty="0"/>
              <a:t>I = R = 0</a:t>
            </a:r>
            <a:r>
              <a:rPr lang="zh-CN" altLang="en-US" sz="2400" dirty="0"/>
              <a:t>）；</a:t>
            </a:r>
            <a:r>
              <a:rPr lang="en-US" altLang="zh-CN" sz="2400" dirty="0"/>
              <a:t>S = γ / β</a:t>
            </a:r>
            <a:r>
              <a:rPr lang="zh-CN" altLang="en-US" sz="2400" dirty="0"/>
              <a:t>（</a:t>
            </a:r>
            <a:r>
              <a:rPr lang="en-US" altLang="zh-CN" sz="2400" dirty="0"/>
              <a:t>I / R = α / γ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前者表示疾病从研究地区消除，而后者则是流行状态。</a:t>
            </a:r>
            <a:endParaRPr lang="en-US" altLang="zh-CN" sz="2000" dirty="0"/>
          </a:p>
          <a:p>
            <a:pPr lvl="1"/>
            <a:r>
              <a:rPr lang="zh-CN" altLang="en-US" sz="2000" dirty="0"/>
              <a:t>消除流行病的参数条件是 </a:t>
            </a:r>
            <a:r>
              <a:rPr lang="en-US" altLang="zh-CN" sz="2000" dirty="0"/>
              <a:t>γ &gt; βN</a:t>
            </a:r>
            <a:r>
              <a:rPr lang="zh-CN" altLang="en-US" sz="2000" dirty="0"/>
              <a:t>。若做不到，则要尽量减小 </a:t>
            </a:r>
            <a:r>
              <a:rPr lang="en-US" altLang="zh-CN" sz="2000" dirty="0"/>
              <a:t>α </a:t>
            </a:r>
            <a:r>
              <a:rPr lang="zh-CN" altLang="en-US" sz="2000" dirty="0"/>
              <a:t>而增加 </a:t>
            </a:r>
            <a:r>
              <a:rPr lang="en-US" altLang="zh-CN" sz="2000" dirty="0"/>
              <a:t>γ</a:t>
            </a:r>
            <a:r>
              <a:rPr lang="zh-CN" altLang="en-US" sz="2000" dirty="0"/>
              <a:t>，使更多人保持对该疾病的免疫力。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161FB0-288E-4EEC-A688-48BDFB2B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47" y="1676446"/>
            <a:ext cx="4544905" cy="6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5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F3033B6E-58C2-4DC3-9018-5A373F0BB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SEIR</a:t>
            </a:r>
            <a:r>
              <a:rPr lang="zh-CN" altLang="en-US"/>
              <a:t>模型</a:t>
            </a:r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D4BE91D7-CAB4-4207-933B-6C0EB0A3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易感期（</a:t>
            </a:r>
            <a:r>
              <a:rPr kumimoji="1" lang="en-US" altLang="zh-CN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susceptible</a:t>
            </a:r>
            <a:r>
              <a:rPr kumimoji="1" lang="zh-CN" altLang="en-US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kumimoji="1" lang="en-US" altLang="zh-CN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kumimoji="1" lang="zh-CN" altLang="en-US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潜伏期（E</a:t>
            </a:r>
            <a:r>
              <a:rPr kumimoji="1" lang="en-US" altLang="zh-CN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xposed</a:t>
            </a:r>
            <a:r>
              <a:rPr kumimoji="1" lang="zh-CN" altLang="en-US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kumimoji="1" lang="en-US" altLang="zh-CN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kumimoji="1" lang="zh-CN" altLang="en-US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传染期（</a:t>
            </a:r>
            <a:r>
              <a:rPr kumimoji="1" lang="en-US" altLang="zh-CN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infectious</a:t>
            </a:r>
            <a:r>
              <a:rPr kumimoji="1" lang="zh-CN" altLang="en-US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r>
              <a:rPr kumimoji="1" lang="en-US" altLang="zh-CN" sz="3655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kumimoji="1" lang="zh-CN" altLang="en-US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移出期（</a:t>
            </a:r>
            <a:r>
              <a:rPr kumimoji="1" lang="en-US" altLang="zh-CN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removed</a:t>
            </a:r>
            <a:r>
              <a:rPr kumimoji="1" lang="zh-CN" altLang="en-US" sz="3650" noProof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kumimoji="1" lang="zh-CN" altLang="en-US" sz="3655" noProof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/>
            <a:r>
              <a:rPr kumimoji="1" noProof="1">
                <a:latin typeface="黑体" panose="02010609060101010101" pitchFamily="49" charset="-122"/>
                <a:ea typeface="黑体" panose="02010609060101010101" pitchFamily="49" charset="-122"/>
              </a:rPr>
              <a:t>传染病有一定的潜伏期，与病人接触过的健康人并不马上患病，而是成为病原体的携带者</a:t>
            </a:r>
          </a:p>
          <a:p>
            <a:pPr lvl="1"/>
            <a:r>
              <a:rPr kumimoji="1" noProof="1">
                <a:latin typeface="黑体" panose="02010609060101010101" pitchFamily="49" charset="-122"/>
                <a:ea typeface="黑体" panose="02010609060101010101" pitchFamily="49" charset="-122"/>
              </a:rPr>
              <a:t>与 SIR 模型相比，SEIR 模型进一步考虑了与患者接触过的人中仅一部分具有传染性的因素，使疾病的传播周期更长。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EB8ADF6F-E9DE-431B-85A1-ACA2F03A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BBA80FD8-45D0-45C1-8105-EB68BF2FC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086" cy="4525963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S(t) + E(t) + I(t) + R(t) = </a:t>
            </a:r>
            <a:r>
              <a:rPr lang="zh-CN" altLang="en-US" sz="2400" dirty="0"/>
              <a:t>常数</a:t>
            </a:r>
            <a:endParaRPr lang="en-US" altLang="zh-CN" sz="2400" dirty="0"/>
          </a:p>
          <a:p>
            <a:r>
              <a:rPr lang="zh-CN" altLang="en-US" sz="2400" dirty="0"/>
              <a:t>潜伏期康复率 </a:t>
            </a:r>
            <a:r>
              <a:rPr lang="en-US" altLang="zh-CN" sz="2400" dirty="0"/>
              <a:t>γ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 和患者康复率 </a:t>
            </a:r>
            <a:r>
              <a:rPr lang="en-US" altLang="zh-CN" sz="2400" dirty="0"/>
              <a:t>γ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 一般不同。潜伏期发展为患者的速率为 </a:t>
            </a:r>
            <a:r>
              <a:rPr lang="en-US" altLang="zh-CN" sz="2400" dirty="0"/>
              <a:t>α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疾病最终的未影响人数 </a:t>
            </a:r>
            <a:r>
              <a:rPr lang="en-US" altLang="zh-CN" sz="2400" dirty="0"/>
              <a:t>S</a:t>
            </a:r>
            <a:r>
              <a:rPr lang="zh-CN" altLang="en-US" sz="2400" baseline="-25000" dirty="0"/>
              <a:t>∞</a:t>
            </a:r>
            <a:r>
              <a:rPr lang="zh-CN" altLang="en-US" sz="2400" dirty="0"/>
              <a:t> 和影响人数 </a:t>
            </a:r>
            <a:r>
              <a:rPr lang="en-US" altLang="zh-CN" sz="2400" dirty="0"/>
              <a:t>R</a:t>
            </a:r>
            <a:r>
              <a:rPr lang="zh-CN" altLang="en-US" sz="2400" baseline="-25000" dirty="0"/>
              <a:t>∞</a:t>
            </a:r>
            <a:r>
              <a:rPr lang="zh-CN" altLang="en-US" sz="2400" dirty="0"/>
              <a:t> 可通过数值模拟得到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9632A0-DE52-412F-BE7E-12927334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56" y="1752644"/>
            <a:ext cx="3810100" cy="103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16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365041C2-0F65-4A73-ADBA-78C307D52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小世界接触模型</a:t>
            </a: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9AE34CE7-C6B9-4C76-84C7-3B836D4FA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远程连接使得一个地区发生的事情迅速影响到其他地方</a:t>
            </a:r>
            <a:endParaRPr lang="en-US" altLang="zh-CN"/>
          </a:p>
          <a:p>
            <a:r>
              <a:rPr lang="zh-CN" altLang="en-US"/>
              <a:t>假设这个远程连接是概率</a:t>
            </a:r>
            <a:r>
              <a:rPr lang="en-US" altLang="zh-CN"/>
              <a:t>c</a:t>
            </a:r>
          </a:p>
          <a:p>
            <a:r>
              <a:rPr lang="zh-CN" altLang="en-US"/>
              <a:t>不同的</a:t>
            </a:r>
            <a:r>
              <a:rPr lang="en-US" altLang="zh-CN"/>
              <a:t>c</a:t>
            </a:r>
            <a:r>
              <a:rPr lang="zh-CN" altLang="en-US"/>
              <a:t>值会呈现出不同的疾病爆发现象</a:t>
            </a:r>
            <a:endParaRPr lang="en-US" altLang="zh-CN"/>
          </a:p>
          <a:p>
            <a:pPr lvl="1"/>
            <a:r>
              <a:rPr lang="zh-CN" altLang="en-US"/>
              <a:t>同步？不同步？</a:t>
            </a:r>
            <a:endParaRPr lang="en-US" altLang="zh-CN"/>
          </a:p>
          <a:p>
            <a:pPr lvl="1"/>
            <a:r>
              <a:rPr lang="zh-CN" altLang="en-US"/>
              <a:t>周期长？短？</a:t>
            </a:r>
            <a:endParaRPr lang="en-US" altLang="zh-CN"/>
          </a:p>
          <a:p>
            <a:pPr lvl="1"/>
            <a:r>
              <a:rPr lang="zh-CN" altLang="en-US"/>
              <a:t>免疫接种？医疗干预？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从简单模型产生的认识可帮助做出更合理的有效决策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29610597-266B-4595-B5A6-27FB29751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76D76032-F9DF-4B70-B100-9662CAF7B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5375E80-F4DD-46B8-932C-3585B1A2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47700"/>
            <a:ext cx="8305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4516699-9778-4145-B92E-682BEE71A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短暂接触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53E02713-AC5B-4882-98BE-921F4724B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有些疾病具有需要长时间在人群中传播</a:t>
            </a:r>
            <a:endParaRPr lang="en-US" altLang="zh-CN"/>
          </a:p>
          <a:p>
            <a:r>
              <a:rPr lang="zh-CN" altLang="en-US"/>
              <a:t>短暂接触</a:t>
            </a:r>
            <a:endParaRPr lang="en-US" altLang="zh-CN"/>
          </a:p>
          <a:p>
            <a:pPr lvl="1"/>
            <a:r>
              <a:rPr lang="zh-CN" altLang="en-US"/>
              <a:t>对边加上存在时段的标注</a:t>
            </a:r>
            <a:endParaRPr lang="en-US" altLang="zh-CN"/>
          </a:p>
          <a:p>
            <a:pPr lvl="1"/>
            <a:r>
              <a:rPr lang="zh-CN" altLang="en-US"/>
              <a:t>只掌握关系图是不够的，了解关系的时序信息也是十分重要的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65A2AC49-0141-4119-AA1E-CADF8442A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1E0CEDDC-07B9-4338-BBBF-72E66ACCA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DACD56C4-1920-45C3-884D-7766DFFC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47875"/>
            <a:ext cx="87153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8D0812D5-84E6-4BEB-87D7-2F7964227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92163"/>
          </a:xfrm>
        </p:spPr>
        <p:txBody>
          <a:bodyPr/>
          <a:lstStyle/>
          <a:p>
            <a:r>
              <a:rPr lang="en-US" altLang="zh-CN" sz="4000"/>
              <a:t> </a:t>
            </a:r>
            <a:r>
              <a:rPr lang="zh-CN" altLang="en-US" sz="4000"/>
              <a:t>疾病和传播网络</a:t>
            </a:r>
            <a:endParaRPr lang="zh-CN" altLang="en-US" sz="2800"/>
          </a:p>
        </p:txBody>
      </p:sp>
      <p:sp>
        <p:nvSpPr>
          <p:cNvPr id="16386" name="内容占位符 4">
            <a:extLst>
              <a:ext uri="{FF2B5EF4-FFF2-40B4-BE49-F238E27FC236}">
                <a16:creationId xmlns:a16="http://schemas.microsoft.com/office/drawing/2014/main" id="{8CAFCB68-3881-4028-9B08-2C3B18350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77200" cy="5257800"/>
          </a:xfrm>
        </p:spPr>
        <p:txBody>
          <a:bodyPr/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接触网络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空间位置，国际航线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传染方式不同，接触网络不同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与行为和思想传播的联系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思想传播也是一种“社会传染</a:t>
            </a:r>
            <a:r>
              <a:rPr lang="zh-CN" altLang="en-US" sz="2400">
                <a:ea typeface="黑体" panose="02010609060101010101" pitchFamily="49" charset="-122"/>
              </a:rPr>
              <a:t>”</a:t>
            </a:r>
            <a:endParaRPr lang="en-US" altLang="zh-CN" sz="2400">
              <a:ea typeface="黑体" panose="02010609060101010101" pitchFamily="49" charset="-122"/>
            </a:endParaRPr>
          </a:p>
          <a:p>
            <a:pPr lvl="1"/>
            <a:r>
              <a:rPr lang="zh-CN" altLang="en-US" sz="2400">
                <a:ea typeface="黑体" panose="02010609060101010101" pitchFamily="49" charset="-122"/>
              </a:rPr>
              <a:t>区别在于传染过程不同</a:t>
            </a:r>
            <a:endParaRPr lang="en-US" altLang="zh-CN" sz="2400">
              <a:ea typeface="黑体" panose="02010609060101010101" pitchFamily="49" charset="-122"/>
            </a:endParaRPr>
          </a:p>
          <a:p>
            <a:pPr lvl="2"/>
            <a:r>
              <a:rPr lang="zh-CN" altLang="en-US" sz="2000">
                <a:ea typeface="黑体" panose="02010609060101010101" pitchFamily="49" charset="-122"/>
              </a:rPr>
              <a:t>社会传染会有个体决策，当然有时也难于建模</a:t>
            </a:r>
            <a:endParaRPr lang="en-US" altLang="zh-CN" sz="2000">
              <a:ea typeface="黑体" panose="02010609060101010101" pitchFamily="49" charset="-122"/>
            </a:endParaRPr>
          </a:p>
          <a:p>
            <a:pPr lvl="2"/>
            <a:r>
              <a:rPr lang="zh-CN" altLang="en-US" sz="2000">
                <a:ea typeface="黑体" panose="02010609060101010101" pitchFamily="49" charset="-122"/>
              </a:rPr>
              <a:t>疾病传播，可以采用随机性模型</a:t>
            </a:r>
            <a:endParaRPr lang="en-US" altLang="zh-CN" sz="2000"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5AF63CD7-2D4D-42B2-849D-A625F721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并发性</a:t>
            </a:r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F0C2CC0D-1145-4F85-8B89-24C1F59AE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如果接触时间重叠</a:t>
            </a:r>
            <a:endParaRPr lang="en-US" altLang="zh-CN"/>
          </a:p>
          <a:p>
            <a:pPr lvl="1"/>
            <a:r>
              <a:rPr lang="zh-CN" altLang="en-US"/>
              <a:t>会导致疾病传播更加活跃</a:t>
            </a:r>
            <a:endParaRPr lang="en-US" altLang="zh-CN"/>
          </a:p>
          <a:p>
            <a:r>
              <a:rPr lang="zh-CN" altLang="en-US"/>
              <a:t>模拟研究表明，并发数的一个小变化，会产生疾病传播规模较大的变化</a:t>
            </a:r>
            <a:endParaRPr lang="en-US" altLang="zh-CN"/>
          </a:p>
          <a:p>
            <a:r>
              <a:rPr lang="zh-CN" altLang="en-US"/>
              <a:t>时机和网络结构的相互作用能够提供对疾病传播方式的进一步理解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还可以应用在哪些方面？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45F1144D-900A-48BD-82A6-853C09071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42326B4E-6486-425C-8272-8339119E0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22C08487-4AC0-45CF-BB24-F91A0584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990725"/>
            <a:ext cx="82581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E6B48E87-AC4C-42F7-9AB5-2A45DFD66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线粒体夏娃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91EF4155-AB61-48CD-B9FE-C88A8E957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1987</a:t>
            </a:r>
            <a:r>
              <a:rPr lang="zh-CN" altLang="en-US"/>
              <a:t>年，自然刊物上发表的论文</a:t>
            </a:r>
            <a:endParaRPr lang="en-US" altLang="zh-CN"/>
          </a:p>
          <a:p>
            <a:pPr lvl="1"/>
            <a:r>
              <a:rPr lang="zh-CN" altLang="en-US"/>
              <a:t>我们都源自</a:t>
            </a:r>
            <a:r>
              <a:rPr lang="en-US" altLang="zh-CN"/>
              <a:t>10</a:t>
            </a:r>
            <a:r>
              <a:rPr lang="zh-CN" altLang="en-US"/>
              <a:t>万至</a:t>
            </a:r>
            <a:r>
              <a:rPr lang="en-US" altLang="zh-CN"/>
              <a:t>20</a:t>
            </a:r>
            <a:r>
              <a:rPr lang="zh-CN" altLang="en-US"/>
              <a:t>万年前的一个单一女子，可能在非洲，是我们所有人的母系祖先</a:t>
            </a:r>
            <a:endParaRPr lang="en-US" altLang="zh-CN"/>
          </a:p>
          <a:p>
            <a:r>
              <a:rPr lang="zh-CN" altLang="en-US"/>
              <a:t>惊人的结论</a:t>
            </a:r>
            <a:endParaRPr lang="en-US" altLang="zh-CN"/>
          </a:p>
          <a:p>
            <a:pPr lvl="1"/>
            <a:r>
              <a:rPr lang="zh-CN" altLang="en-US"/>
              <a:t>其他同时代的线粒体</a:t>
            </a:r>
            <a:r>
              <a:rPr lang="en-US" altLang="zh-CN"/>
              <a:t>DNA</a:t>
            </a:r>
            <a:r>
              <a:rPr lang="zh-CN" altLang="en-US"/>
              <a:t>消失了？</a:t>
            </a:r>
            <a:endParaRPr lang="en-US" altLang="zh-CN"/>
          </a:p>
          <a:p>
            <a:pPr lvl="1"/>
            <a:r>
              <a:rPr lang="zh-CN" altLang="en-US"/>
              <a:t>其他“她”不是与我们基因组的其余部分无关</a:t>
            </a:r>
            <a:endParaRPr lang="en-US" altLang="zh-CN"/>
          </a:p>
          <a:p>
            <a:pPr lvl="1"/>
            <a:r>
              <a:rPr lang="zh-CN" altLang="en-US"/>
              <a:t>采用数学模型分析方法表明，不仅是自然的，而且是不可避免的</a:t>
            </a:r>
            <a:endParaRPr lang="en-US" altLang="zh-CN"/>
          </a:p>
          <a:p>
            <a:pPr lvl="1"/>
            <a:r>
              <a:rPr lang="zh-CN" altLang="en-US"/>
              <a:t>核心思想涉及到网络的概率模型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50114BCF-76C4-4D8F-934D-79FB5DA70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一个单亲祖先模型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2C7FC2AD-F934-4CC4-9BE0-E87A2EE01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Wright-Fisher</a:t>
            </a:r>
            <a:r>
              <a:rPr lang="zh-CN" altLang="en-US"/>
              <a:t>模型</a:t>
            </a:r>
            <a:endParaRPr lang="en-US" altLang="zh-CN"/>
          </a:p>
          <a:p>
            <a:pPr lvl="1"/>
            <a:r>
              <a:rPr lang="zh-CN" altLang="en-US"/>
              <a:t>无性繁殖，单亲遗传，社会意义的传承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2293D378-32AB-4B0B-8DBB-5C71730A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5914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C76A0D45-4AE6-453E-AE25-ECF424E6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48969840-7CD2-4A58-B98C-E21D87592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89C241A5-B194-485C-9F87-1D3FD1E0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700088"/>
            <a:ext cx="59531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92102074-0D08-48AF-9F15-4CBA80173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34AE0A7C-DECE-4253-99CB-DF4B5F20A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427C0360-B4E8-41DB-9177-45531AA4C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8650"/>
            <a:ext cx="590550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A074F606-3EC2-43E0-AB1B-8995560EE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等价描述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F870A2A9-19FF-4B36-B749-F8FA8C287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基于当代的一组个体，每次构建出前一代个体，每个当代个体均匀随机地选择一个前一代个体作为自己的单亲</a:t>
            </a:r>
            <a:endParaRPr lang="en-US" altLang="zh-CN"/>
          </a:p>
          <a:p>
            <a:pPr lvl="1"/>
            <a:r>
              <a:rPr lang="zh-CN" altLang="en-US"/>
              <a:t>当两个个体碰巧选择同一个单亲时，世系从这一点合并为一个共同的世系</a:t>
            </a:r>
            <a:endParaRPr lang="en-US" altLang="zh-CN"/>
          </a:p>
          <a:p>
            <a:pPr lvl="1"/>
            <a:r>
              <a:rPr lang="zh-CN" altLang="en-US"/>
              <a:t>不同的世系会不断减少</a:t>
            </a:r>
            <a:endParaRPr lang="en-US" altLang="zh-CN"/>
          </a:p>
          <a:p>
            <a:pPr lvl="2"/>
            <a:r>
              <a:rPr lang="zh-CN" altLang="en-US"/>
              <a:t>开始碰撞概率高</a:t>
            </a:r>
            <a:endParaRPr lang="en-US" altLang="zh-CN"/>
          </a:p>
          <a:p>
            <a:pPr lvl="2"/>
            <a:r>
              <a:rPr lang="zh-CN" altLang="en-US"/>
              <a:t>碰撞概率越来越低，但存在一个有限的预期时间，最终只剩下一个单一世系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D02A6BE5-ED32-42C3-90AD-0D06B033C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基因解释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6C20D4EB-6426-4683-BD11-0E2056EF4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线粒体</a:t>
            </a:r>
            <a:r>
              <a:rPr lang="en-US" altLang="zh-CN" dirty="0"/>
              <a:t>DNA</a:t>
            </a:r>
            <a:r>
              <a:rPr lang="zh-CN" altLang="en-US" dirty="0"/>
              <a:t>母系遗传是一个简单的单亲遗传过程，但</a:t>
            </a:r>
            <a:r>
              <a:rPr lang="en-US" altLang="zh-CN" dirty="0"/>
              <a:t>WF</a:t>
            </a:r>
            <a:r>
              <a:rPr lang="zh-CN" altLang="en-US" dirty="0"/>
              <a:t>模型对有性繁殖的基因遗传提供了基本的论据</a:t>
            </a:r>
            <a:endParaRPr lang="en-US" altLang="zh-CN" dirty="0"/>
          </a:p>
          <a:p>
            <a:pPr lvl="1"/>
            <a:r>
              <a:rPr lang="zh-CN" altLang="en-US" dirty="0"/>
              <a:t>染色体上的单个核苷酸只继承父亲或母亲</a:t>
            </a:r>
            <a:endParaRPr lang="en-US" altLang="zh-CN" dirty="0"/>
          </a:p>
          <a:p>
            <a:pPr lvl="1"/>
            <a:r>
              <a:rPr lang="zh-CN" altLang="en-US" dirty="0"/>
              <a:t>研究这个单点的共同祖先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更复杂的基因应用需要考虑：</a:t>
            </a:r>
            <a:endParaRPr lang="en-US" altLang="zh-CN" dirty="0"/>
          </a:p>
          <a:p>
            <a:pPr lvl="2"/>
            <a:r>
              <a:rPr lang="zh-CN" altLang="en-US" dirty="0"/>
              <a:t>地理阻碍？网络特性对基因</a:t>
            </a:r>
            <a:r>
              <a:rPr lang="zh-CN" altLang="en-US"/>
              <a:t>结果有广泛</a:t>
            </a:r>
            <a:r>
              <a:rPr lang="zh-CN" altLang="en-US" dirty="0"/>
              <a:t>影响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DC5E720D-541A-4FAD-805A-817AA940E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8DA08D09-B830-4169-8A56-5B4D79F8C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疾病和传播网络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几种流行病模型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分支过程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SIRS</a:t>
            </a: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线粒体夏娃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384DE216-D7BE-4D8D-B376-27D7B08C3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zh-CN" altLang="en-US"/>
              <a:t>分支过程</a:t>
            </a:r>
          </a:p>
        </p:txBody>
      </p:sp>
      <p:pic>
        <p:nvPicPr>
          <p:cNvPr id="13314" name="Picture 5">
            <a:extLst>
              <a:ext uri="{FF2B5EF4-FFF2-40B4-BE49-F238E27FC236}">
                <a16:creationId xmlns:a16="http://schemas.microsoft.com/office/drawing/2014/main" id="{23E7B1FC-3251-41F6-9A7E-C583D43DE7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143000"/>
            <a:ext cx="4343400" cy="1863725"/>
          </a:xfrm>
        </p:spPr>
      </p:pic>
      <p:pic>
        <p:nvPicPr>
          <p:cNvPr id="13315" name="Picture 7">
            <a:extLst>
              <a:ext uri="{FF2B5EF4-FFF2-40B4-BE49-F238E27FC236}">
                <a16:creationId xmlns:a16="http://schemas.microsoft.com/office/drawing/2014/main" id="{B5D0F8AA-1A85-4823-8971-79664487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4378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8">
            <a:extLst>
              <a:ext uri="{FF2B5EF4-FFF2-40B4-BE49-F238E27FC236}">
                <a16:creationId xmlns:a16="http://schemas.microsoft.com/office/drawing/2014/main" id="{40E820A7-B5DD-41B5-9A8C-1C434A3F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972050"/>
            <a:ext cx="44196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6">
            <a:extLst>
              <a:ext uri="{FF2B5EF4-FFF2-40B4-BE49-F238E27FC236}">
                <a16:creationId xmlns:a16="http://schemas.microsoft.com/office/drawing/2014/main" id="{1DF872C6-0C19-45B7-A206-AAC3D294A198}"/>
              </a:ext>
            </a:extLst>
          </p:cNvPr>
          <p:cNvSpPr txBox="1"/>
          <p:nvPr/>
        </p:nvSpPr>
        <p:spPr>
          <a:xfrm>
            <a:off x="7162800" y="1219200"/>
            <a:ext cx="1676400" cy="2246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/>
              <a:t>以独立的概率</a:t>
            </a:r>
            <a:r>
              <a:rPr kumimoji="1" lang="en-US" altLang="zh-CN" sz="2800" b="1" dirty="0"/>
              <a:t>P</a:t>
            </a:r>
            <a:r>
              <a:rPr kumimoji="1" lang="zh-CN" altLang="en-US" sz="2800" b="1" dirty="0"/>
              <a:t>将疾病传染给遇到的每个人。</a:t>
            </a: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88B14B53-36C5-454F-BD83-7BE06F13DB42}"/>
              </a:ext>
            </a:extLst>
          </p:cNvPr>
          <p:cNvSpPr txBox="1"/>
          <p:nvPr/>
        </p:nvSpPr>
        <p:spPr>
          <a:xfrm>
            <a:off x="7162800" y="3810000"/>
            <a:ext cx="1676400" cy="2246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/>
              <a:t>下面两图肯定是不一样的，意味这什么？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E5C5A078-BE68-421E-A91A-F1085928C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基本再生数和二分法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B2E925A6-B3D3-43F1-8AF4-B3D185848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52988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基本再生数为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= pk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&lt;1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，疾病将在有限的疫情波后以概率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消失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&gt;1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，疾病将在每一波以大于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的概率传染至少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个人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（断言）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持续传播？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接近于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时怎样？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“刀刃”特性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模型这么简化？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三角关系？小世界？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8BA7106-0B68-4804-9BAC-674D91B5A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</a:rPr>
              <a:t>SIR</a:t>
            </a:r>
            <a:r>
              <a:rPr lang="zh-CN" altLang="en-US">
                <a:latin typeface="Calibri" panose="020F0502020204030204" pitchFamily="34" charset="0"/>
              </a:rPr>
              <a:t>流行病模型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A9F5EF13-D798-43ED-9E81-A3048AA13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易感期（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susceptible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传染期（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infectious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移出期（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removed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最初，一些节点处于传染期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，所有其他节点处于易感期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每个进入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的节点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在固定的步骤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期间内具有传染性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的每一步，以概率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将疾病传染给它的处于易感期的邻居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步后，节点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不再具有传染性，进入移出期，成为无效节点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48C3A0AE-5A42-4425-A837-C3240B3F5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57840638-004B-4A1F-BE6B-F52D60E6A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4FBABF76-CE57-42E5-9334-DFBE7A3A6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7256463" cy="65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EB8ADF6F-E9DE-431B-85A1-ACA2F03A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BBA80FD8-45D0-45C1-8105-EB68BF2FC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总人数 </a:t>
            </a:r>
            <a:r>
              <a:rPr lang="en-US" altLang="zh-CN" sz="2400" dirty="0"/>
              <a:t>S(t) + I(t) + R(t) = </a:t>
            </a:r>
            <a:r>
              <a:rPr lang="zh-CN" altLang="en-US" sz="2400" dirty="0"/>
              <a:t>常数。因此 </a:t>
            </a:r>
            <a:r>
              <a:rPr lang="en-US" altLang="zh-CN" sz="2400" dirty="0"/>
              <a:t>SIR </a:t>
            </a:r>
            <a:r>
              <a:rPr lang="zh-CN" altLang="en-US" sz="2400" dirty="0"/>
              <a:t>模型只有两个独立的动力学变量 </a:t>
            </a:r>
            <a:r>
              <a:rPr lang="en-US" altLang="zh-CN" sz="2400" dirty="0"/>
              <a:t>I </a:t>
            </a:r>
            <a:r>
              <a:rPr lang="zh-CN" altLang="en-US" sz="2400" dirty="0"/>
              <a:t>和 </a:t>
            </a:r>
            <a:r>
              <a:rPr lang="en-US" altLang="zh-CN" sz="2400" dirty="0"/>
              <a:t>S</a:t>
            </a:r>
          </a:p>
          <a:p>
            <a:endParaRPr lang="en-US" altLang="zh-CN" sz="2400" dirty="0"/>
          </a:p>
          <a:p>
            <a:r>
              <a:rPr lang="zh-CN" altLang="en-US" sz="2400" dirty="0"/>
              <a:t>给定 </a:t>
            </a:r>
            <a:r>
              <a:rPr lang="en-US" altLang="zh-CN" sz="2400" dirty="0"/>
              <a:t>t = 0 </a:t>
            </a:r>
            <a:r>
              <a:rPr lang="zh-CN" altLang="en-US" sz="2400" dirty="0"/>
              <a:t>时刻的初条件 </a:t>
            </a:r>
            <a:r>
              <a:rPr lang="en-US" altLang="zh-CN" sz="2400" dirty="0"/>
              <a:t>S = S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，随着 </a:t>
            </a:r>
            <a:r>
              <a:rPr lang="en-US" altLang="zh-CN" sz="2400" dirty="0"/>
              <a:t>S </a:t>
            </a:r>
            <a:r>
              <a:rPr lang="zh-CN" altLang="en-US" sz="2400" dirty="0"/>
              <a:t>从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 开始单调递减，染病人数 </a:t>
            </a:r>
            <a:r>
              <a:rPr lang="en-US" altLang="zh-CN" sz="2400" dirty="0"/>
              <a:t>I </a:t>
            </a:r>
            <a:r>
              <a:rPr lang="zh-CN" altLang="en-US" sz="2400" dirty="0"/>
              <a:t>在 </a:t>
            </a:r>
            <a:r>
              <a:rPr lang="en-US" altLang="zh-CN" sz="2400" dirty="0"/>
              <a:t>S = γ / β </a:t>
            </a:r>
            <a:r>
              <a:rPr lang="zh-CN" altLang="en-US" sz="2400" dirty="0"/>
              <a:t>时达到峰值，随后一直回落，直到减为零。此时剩余一部分易感人群 </a:t>
            </a:r>
            <a:r>
              <a:rPr lang="en-US" altLang="zh-CN" sz="2400" dirty="0"/>
              <a:t>S</a:t>
            </a:r>
            <a:r>
              <a:rPr lang="zh-CN" altLang="en-US" sz="2400" baseline="-25000" dirty="0"/>
              <a:t>∞</a:t>
            </a:r>
            <a:r>
              <a:rPr lang="zh-CN" altLang="en-US" sz="2400" dirty="0"/>
              <a:t>，而疾病波及到的总人数为 </a:t>
            </a:r>
            <a:r>
              <a:rPr lang="en-US" altLang="zh-CN" sz="2400" dirty="0"/>
              <a:t>R</a:t>
            </a:r>
            <a:r>
              <a:rPr lang="zh-CN" altLang="en-US" sz="2400" baseline="-25000" dirty="0"/>
              <a:t>∞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BD61E7-A359-468D-B7E7-ECCD70E1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49" y="2057436"/>
            <a:ext cx="3576051" cy="555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959C4C-9DBE-47EF-8D2A-6FDE3594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88" y="4190980"/>
            <a:ext cx="3619595" cy="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5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EB8ADF6F-E9DE-431B-85A1-ACA2F03A0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BBA80FD8-45D0-45C1-8105-EB68BF2FC5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扩展</a:t>
            </a:r>
            <a:endParaRPr lang="en-US" altLang="zh-CN"/>
          </a:p>
          <a:p>
            <a:pPr lvl="1"/>
            <a:r>
              <a:rPr lang="zh-CN" altLang="en-US"/>
              <a:t>传染概率都一样？接触密切程度</a:t>
            </a:r>
            <a:endParaRPr lang="en-US" altLang="zh-CN"/>
          </a:p>
          <a:p>
            <a:pPr lvl="2"/>
            <a:r>
              <a:rPr lang="zh-CN" altLang="en-US"/>
              <a:t>定义不同的传播概率</a:t>
            </a:r>
            <a:r>
              <a:rPr lang="en-US" altLang="zh-CN"/>
              <a:t>p</a:t>
            </a:r>
          </a:p>
          <a:p>
            <a:pPr lvl="1"/>
            <a:r>
              <a:rPr lang="zh-CN" altLang="en-US"/>
              <a:t>感染期程度一样？</a:t>
            </a:r>
            <a:endParaRPr lang="en-US" altLang="zh-CN"/>
          </a:p>
          <a:p>
            <a:pPr lvl="2"/>
            <a:r>
              <a:rPr lang="zh-CN" altLang="en-US"/>
              <a:t>每一步都以概率</a:t>
            </a:r>
            <a:r>
              <a:rPr lang="en-US" altLang="zh-CN"/>
              <a:t>q</a:t>
            </a:r>
            <a:r>
              <a:rPr lang="zh-CN" altLang="en-US"/>
              <a:t>恢复健康</a:t>
            </a:r>
            <a:endParaRPr lang="en-US" altLang="zh-CN"/>
          </a:p>
          <a:p>
            <a:pPr lvl="1"/>
            <a:r>
              <a:rPr lang="zh-CN" altLang="en-US"/>
              <a:t>传染期早中晚传染概率一样？</a:t>
            </a:r>
            <a:endParaRPr lang="en-US" altLang="zh-CN"/>
          </a:p>
          <a:p>
            <a:pPr lvl="1"/>
            <a:r>
              <a:rPr lang="zh-CN" altLang="en-US"/>
              <a:t>病原体变异？</a:t>
            </a:r>
          </a:p>
        </p:txBody>
      </p:sp>
      <p:pic>
        <p:nvPicPr>
          <p:cNvPr id="17411" name="图片 1">
            <a:extLst>
              <a:ext uri="{FF2B5EF4-FFF2-40B4-BE49-F238E27FC236}">
                <a16:creationId xmlns:a16="http://schemas.microsoft.com/office/drawing/2014/main" id="{6E1314F5-FFFB-44C3-AAC8-E3DDB162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5121275"/>
            <a:ext cx="512127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962EE0C7-7374-487E-830F-FAEA7405A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SIS</a:t>
            </a:r>
            <a:r>
              <a:rPr lang="zh-CN" altLang="en-US"/>
              <a:t>模型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2B6E6D30-0E12-4E72-81F0-683FD66DF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终生免疫？</a:t>
            </a:r>
            <a:endParaRPr lang="en-US" altLang="zh-CN"/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最初，一些节点处于状态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，其他节点状态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每个进入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的节点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在固定的步骤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期间内具有传染性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的每一步，以概率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将疾病传染给它的处于状态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的邻居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经过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步后，节点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不再具有传染性，返回状态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  <a:p>
            <a:pPr lvl="1"/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2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24.3"/>
</p:tagLst>
</file>

<file path=ppt/theme/theme1.xml><?xml version="1.0" encoding="utf-8"?>
<a:theme xmlns:a="http://schemas.openxmlformats.org/drawingml/2006/main" name="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-out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1-outline</Template>
  <TotalTime>247</TotalTime>
  <Words>1248</Words>
  <Application>Microsoft Office PowerPoint</Application>
  <PresentationFormat>全屏显示(4:3)</PresentationFormat>
  <Paragraphs>128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黑体</vt:lpstr>
      <vt:lpstr>楷体</vt:lpstr>
      <vt:lpstr>Arial</vt:lpstr>
      <vt:lpstr>Calibri</vt:lpstr>
      <vt:lpstr>1-outline</vt:lpstr>
      <vt:lpstr>1_1-outline</vt:lpstr>
      <vt:lpstr>流行病和线粒体夏娃 </vt:lpstr>
      <vt:lpstr> 疾病和传播网络</vt:lpstr>
      <vt:lpstr>分支过程</vt:lpstr>
      <vt:lpstr>基本再生数和二分法</vt:lpstr>
      <vt:lpstr>SIR流行病模型</vt:lpstr>
      <vt:lpstr>PowerPoint 演示文稿</vt:lpstr>
      <vt:lpstr>PowerPoint 演示文稿</vt:lpstr>
      <vt:lpstr>PowerPoint 演示文稿</vt:lpstr>
      <vt:lpstr>SIS模型</vt:lpstr>
      <vt:lpstr>PowerPoint 演示文稿</vt:lpstr>
      <vt:lpstr>PowerPoint 演示文稿</vt:lpstr>
      <vt:lpstr>SIRS模型</vt:lpstr>
      <vt:lpstr>PowerPoint 演示文稿</vt:lpstr>
      <vt:lpstr>SEIR模型</vt:lpstr>
      <vt:lpstr>PowerPoint 演示文稿</vt:lpstr>
      <vt:lpstr>小世界接触模型</vt:lpstr>
      <vt:lpstr>PowerPoint 演示文稿</vt:lpstr>
      <vt:lpstr>短暂接触</vt:lpstr>
      <vt:lpstr>PowerPoint 演示文稿</vt:lpstr>
      <vt:lpstr>并发性</vt:lpstr>
      <vt:lpstr>PowerPoint 演示文稿</vt:lpstr>
      <vt:lpstr>线粒体夏娃</vt:lpstr>
      <vt:lpstr>一个单亲祖先模型</vt:lpstr>
      <vt:lpstr>PowerPoint 演示文稿</vt:lpstr>
      <vt:lpstr>PowerPoint 演示文稿</vt:lpstr>
      <vt:lpstr>等价描述</vt:lpstr>
      <vt:lpstr>基因解释</vt:lpstr>
      <vt:lpstr>小结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网络结构与效应原理</dc:title>
  <dc:creator>LI Xiaoming</dc:creator>
  <cp:lastModifiedBy>lu xudong</cp:lastModifiedBy>
  <cp:revision>705</cp:revision>
  <cp:lastPrinted>2011-10-27T05:39:35Z</cp:lastPrinted>
  <dcterms:created xsi:type="dcterms:W3CDTF">2011-09-07T13:08:21Z</dcterms:created>
  <dcterms:modified xsi:type="dcterms:W3CDTF">2023-05-15T08:05:29Z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