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5" r:id="rId2"/>
    <p:sldId id="310" r:id="rId3"/>
    <p:sldId id="313" r:id="rId4"/>
    <p:sldId id="315" r:id="rId5"/>
    <p:sldId id="332" r:id="rId6"/>
    <p:sldId id="319" r:id="rId7"/>
    <p:sldId id="347" r:id="rId8"/>
    <p:sldId id="314" r:id="rId9"/>
    <p:sldId id="331" r:id="rId10"/>
    <p:sldId id="318" r:id="rId11"/>
    <p:sldId id="1351" r:id="rId12"/>
    <p:sldId id="320" r:id="rId13"/>
    <p:sldId id="359" r:id="rId14"/>
    <p:sldId id="333" r:id="rId15"/>
    <p:sldId id="335" r:id="rId16"/>
    <p:sldId id="352" r:id="rId17"/>
    <p:sldId id="357" r:id="rId18"/>
    <p:sldId id="360" r:id="rId19"/>
    <p:sldId id="337" r:id="rId20"/>
    <p:sldId id="343" r:id="rId21"/>
    <p:sldId id="341" r:id="rId22"/>
    <p:sldId id="342" r:id="rId23"/>
    <p:sldId id="1350" r:id="rId24"/>
    <p:sldId id="338" r:id="rId25"/>
    <p:sldId id="325" r:id="rId26"/>
    <p:sldId id="326" r:id="rId27"/>
    <p:sldId id="327" r:id="rId28"/>
    <p:sldId id="349" r:id="rId29"/>
    <p:sldId id="339" r:id="rId30"/>
  </p:sldIdLst>
  <p:sldSz cx="12192000" cy="685800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48"/>
    <a:srgbClr val="05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2"/>
    <p:restoredTop sz="73859"/>
  </p:normalViewPr>
  <p:slideViewPr>
    <p:cSldViewPr snapToGrid="0" snapToObjects="1">
      <p:cViewPr varScale="1">
        <p:scale>
          <a:sx n="64" d="100"/>
          <a:sy n="64" d="100"/>
        </p:scale>
        <p:origin x="1500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0C2A2C-35F3-9540-829A-D9F592F3D1CD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1B4B052-B195-DA43-97F3-372A1C88B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48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747ACD55-73BB-334C-B52D-240C06BDF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0A26E6D0-643B-404F-8104-D595B44A9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幻灯片编号占位符 3">
            <a:extLst>
              <a:ext uri="{FF2B5EF4-FFF2-40B4-BE49-F238E27FC236}">
                <a16:creationId xmlns:a16="http://schemas.microsoft.com/office/drawing/2014/main" id="{82D7DA74-EDED-5845-A7D3-D0C6D1062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6EB929-3F29-A947-92D2-92823E139DD4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302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5C00BC34-BB4F-A04D-AC6A-1B0A7E693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CF21D318-B52C-CF44-B178-FCCFFA205E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8131" name="幻灯片编号占位符 3">
            <a:extLst>
              <a:ext uri="{FF2B5EF4-FFF2-40B4-BE49-F238E27FC236}">
                <a16:creationId xmlns:a16="http://schemas.microsoft.com/office/drawing/2014/main" id="{06236A73-A8E9-C14C-BC7E-59AC642A0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4D3D96-8794-2045-A9C8-65B6E54D4F4B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238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9131065B-C31E-1547-A42E-889A24361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FDBB6D19-F38F-CC45-B381-A2087D8526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3" name="幻灯片编号占位符 3">
            <a:extLst>
              <a:ext uri="{FF2B5EF4-FFF2-40B4-BE49-F238E27FC236}">
                <a16:creationId xmlns:a16="http://schemas.microsoft.com/office/drawing/2014/main" id="{E4908F65-705D-7B4D-84DD-E43819732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C411C3-22A3-EF48-BE83-058DDF14C26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369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9D0A1F7B-0679-654D-92B9-C9828A462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EB81E849-1857-D94D-939B-140A7D623E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9699" name="幻灯片编号占位符 3">
            <a:extLst>
              <a:ext uri="{FF2B5EF4-FFF2-40B4-BE49-F238E27FC236}">
                <a16:creationId xmlns:a16="http://schemas.microsoft.com/office/drawing/2014/main" id="{3F5AF954-313C-2C43-814E-FA3F8056D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4FF346-2498-3746-A884-169EF425B1ED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5260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F027DBD0-A004-024C-B6B2-AE4763AE9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B8E4553B-279C-EC41-93E0-78F988004E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32771" name="幻灯片编号占位符 3">
            <a:extLst>
              <a:ext uri="{FF2B5EF4-FFF2-40B4-BE49-F238E27FC236}">
                <a16:creationId xmlns:a16="http://schemas.microsoft.com/office/drawing/2014/main" id="{5C68CCD6-CD82-FA48-BB32-15959055D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E51389-8968-DD41-946C-313B653C79B0}" type="slidenum">
              <a:rPr lang="zh-CN" altLang="en-US" sz="120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390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AAD5AA52-92B2-3844-828B-27E25257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6EB95040-CBE8-E14B-8FCB-6D8352CD60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0" lang="en-US" altLang="zh-CN" dirty="0"/>
          </a:p>
          <a:p>
            <a:pPr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36867" name="幻灯片编号占位符 3">
            <a:extLst>
              <a:ext uri="{FF2B5EF4-FFF2-40B4-BE49-F238E27FC236}">
                <a16:creationId xmlns:a16="http://schemas.microsoft.com/office/drawing/2014/main" id="{56422190-8B31-394C-AD2F-57A1C57F4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F6BB7-CD77-D943-A30D-A87F39F09534}" type="slidenum">
              <a:rPr kumimoji="0" lang="en-US" altLang="zh-CN" sz="1200"/>
              <a:pPr/>
              <a:t>19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82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6340B125-4016-714E-A2E4-4282717E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8E2EDA0E-3DA6-DB40-B656-6A8CC603D9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3011" name="幻灯片编号占位符 3">
            <a:extLst>
              <a:ext uri="{FF2B5EF4-FFF2-40B4-BE49-F238E27FC236}">
                <a16:creationId xmlns:a16="http://schemas.microsoft.com/office/drawing/2014/main" id="{F1C30A9B-AFFE-AF40-BB3C-4381C8FDD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E31088-6210-8C47-8E42-1BBF9EC88D6E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6784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BD4379EB-C62A-4446-88F1-96771D137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A2A910C0-73DD-834E-ABE8-88FC08449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38915" name="幻灯片编号占位符 3">
            <a:extLst>
              <a:ext uri="{FF2B5EF4-FFF2-40B4-BE49-F238E27FC236}">
                <a16:creationId xmlns:a16="http://schemas.microsoft.com/office/drawing/2014/main" id="{05C909E6-94AA-B94B-832F-66F523727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7404C1-AEA7-134D-BAB9-BDA56706973E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8278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9F00254E-25DF-C445-926D-4CFC5869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FA106BA4-9849-5C46-BB6B-4E85CDF8A1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0963" name="幻灯片编号占位符 3">
            <a:extLst>
              <a:ext uri="{FF2B5EF4-FFF2-40B4-BE49-F238E27FC236}">
                <a16:creationId xmlns:a16="http://schemas.microsoft.com/office/drawing/2014/main" id="{7ADECB03-F897-9B4E-8612-5366C1ACC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31610E-D52F-7947-8055-B090100188B6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50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0E6B1AAF-3879-4E4E-94B8-5B12C5368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8AFD1958-8DB8-8249-9DC9-3627BF7266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6083" name="幻灯片编号占位符 3">
            <a:extLst>
              <a:ext uri="{FF2B5EF4-FFF2-40B4-BE49-F238E27FC236}">
                <a16:creationId xmlns:a16="http://schemas.microsoft.com/office/drawing/2014/main" id="{5FB9A2C3-B3E1-1D47-8F36-4E8226D6F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E52101-009D-FA40-A0B4-B674ACF694EE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339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CDDF2-796F-8944-9672-CE50388B62F5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98A6-FC77-3341-B16B-9ACFFA3BA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3E47-0C4F-D541-9A50-01E6D4445DFF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A740B-8A1C-5847-B598-75C6BBDE1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5176-7AE7-FE45-8B12-4E5EE5B42FA5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156CD-FD99-F943-B94D-1944774D0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6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10887-8FB0-154A-822E-CE1565AF21A7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7D6C2-CE9A-224D-8EE6-E75B233E59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B901D-E125-EC47-AE80-9872399A719E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EC6B1-FEC1-BD49-B523-5F42BB304C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0814-36B5-B74C-91A3-26860700A609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AA489-1D9B-2148-B49B-057F08FFD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4060-F0D3-E14E-BF0E-22ECB2884FC1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1BEC6-C550-7A4B-96B0-DBB01FEE9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5F47-491A-ED4A-92DB-7BE3283F3746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DC8C-A2FA-D94B-9F41-CF6014586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9440-5FF8-AE42-AC1A-4035D95E50D4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F664-6B1B-6349-8D37-1F597FAE0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E1DA-CF3D-4846-987A-BAE4DFA8EFC6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235B-A139-374D-BDA8-44B6FC5E9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9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9A420-A018-1442-BD28-F5CE59EF9D7A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20605-E8BE-8746-A710-85E8EA291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9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黑体" charset="0"/>
              </a:defRPr>
            </a:lvl1pPr>
          </a:lstStyle>
          <a:p>
            <a:pPr>
              <a:defRPr/>
            </a:pPr>
            <a:fld id="{636044A4-9D45-E546-9674-2926415AAAF6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ea typeface="黑体" charset="0"/>
              </a:defRPr>
            </a:lvl1pPr>
          </a:lstStyle>
          <a:p>
            <a:pPr>
              <a:defRPr/>
            </a:pPr>
            <a:fld id="{621BF1C1-64FB-6347-A9CC-B04236B0D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黑体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Arial" charset="0"/>
          <a:ea typeface="黑体" charset="0"/>
          <a:cs typeface="黑体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Arial" charset="0"/>
          <a:ea typeface="黑体" charset="0"/>
          <a:cs typeface="黑体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Arial" charset="0"/>
          <a:ea typeface="黑体" charset="0"/>
          <a:cs typeface="黑体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Arial" charset="0"/>
          <a:ea typeface="黑体" charset="0"/>
          <a:cs typeface="黑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黑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黑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黑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黑体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黑体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黑体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黑体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黑体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黑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F66D8774-24E9-3142-8251-5318CFFE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44676"/>
            <a:ext cx="7772400" cy="2447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中间商市场</a:t>
            </a:r>
            <a:br>
              <a:rPr lang="en-US" altLang="zh-CN" sz="54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36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买卖双方不能直接见面）</a:t>
            </a:r>
          </a:p>
        </p:txBody>
      </p:sp>
      <p:sp>
        <p:nvSpPr>
          <p:cNvPr id="14338" name="副标题 2">
            <a:extLst>
              <a:ext uri="{FF2B5EF4-FFF2-40B4-BE49-F238E27FC236}">
                <a16:creationId xmlns:a16="http://schemas.microsoft.com/office/drawing/2014/main" id="{7A0A7B17-751B-324F-993C-2CBA2968A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797426"/>
            <a:ext cx="6400800" cy="841375"/>
          </a:xfrm>
        </p:spPr>
        <p:txBody>
          <a:bodyPr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1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DED92D20-E95B-144A-B5C5-6B954425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前例中，各方回报的计算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81FC52B1-6D1A-0E49-A039-E92C5FF7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700214"/>
            <a:ext cx="6156960" cy="4752975"/>
          </a:xfrm>
        </p:spPr>
        <p:txBody>
          <a:bodyPr/>
          <a:lstStyle/>
          <a:p>
            <a:r>
              <a:rPr lang="zh-CN" altLang="en-US" sz="2800" dirty="0">
                <a:ea typeface="黑体" panose="02010609060101010101" pitchFamily="49" charset="-122"/>
              </a:rPr>
              <a:t>第一个中间商的回报：</a:t>
            </a:r>
            <a:r>
              <a:rPr lang="en-US" altLang="zh-CN" sz="2800" dirty="0">
                <a:ea typeface="黑体" panose="02010609060101010101" pitchFamily="49" charset="-122"/>
              </a:rPr>
              <a:t>0.8–0.2=0.6</a:t>
            </a:r>
          </a:p>
          <a:p>
            <a:r>
              <a:rPr lang="zh-CN" altLang="en-US" sz="2800" dirty="0">
                <a:ea typeface="黑体" panose="02010609060101010101" pitchFamily="49" charset="-122"/>
              </a:rPr>
              <a:t>第二个中间商的回报：</a:t>
            </a:r>
            <a:r>
              <a:rPr lang="en-US" altLang="zh-CN" sz="2800" dirty="0">
                <a:ea typeface="黑体" panose="02010609060101010101" pitchFamily="49" charset="-122"/>
              </a:rPr>
              <a:t>1+0.7–0.3–0= 1.4</a:t>
            </a:r>
          </a:p>
          <a:p>
            <a:r>
              <a:rPr lang="zh-CN" altLang="en-US" sz="2800" dirty="0">
                <a:ea typeface="黑体" panose="02010609060101010101" pitchFamily="49" charset="-122"/>
              </a:rPr>
              <a:t>三个卖方的回报：</a:t>
            </a:r>
            <a:r>
              <a:rPr lang="en-US" altLang="zh-CN" sz="2800" dirty="0">
                <a:ea typeface="黑体" panose="02010609060101010101" pitchFamily="49" charset="-122"/>
              </a:rPr>
              <a:t>0.2, 0.3, 0</a:t>
            </a:r>
          </a:p>
          <a:p>
            <a:r>
              <a:rPr lang="zh-CN" altLang="en-US" sz="2800" dirty="0">
                <a:ea typeface="黑体" panose="02010609060101010101" pitchFamily="49" charset="-122"/>
              </a:rPr>
              <a:t>三个买方的回报：</a:t>
            </a:r>
            <a:r>
              <a:rPr lang="en-US" altLang="zh-CN" sz="2800" dirty="0">
                <a:ea typeface="黑体" panose="02010609060101010101" pitchFamily="49" charset="-122"/>
              </a:rPr>
              <a:t>0.2, 0.3, 0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25603" name="图片 3">
            <a:extLst>
              <a:ext uri="{FF2B5EF4-FFF2-40B4-BE49-F238E27FC236}">
                <a16:creationId xmlns:a16="http://schemas.microsoft.com/office/drawing/2014/main" id="{7C795BC0-F0A0-894A-B543-EB3D0D15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0" y="1658939"/>
            <a:ext cx="50673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24E1-0E6E-DE46-8269-7A5C6484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T1</a:t>
            </a:r>
            <a:r>
              <a:rPr kumimoji="1" lang="zh-CN" altLang="en-US" dirty="0"/>
              <a:t>不同策略下的回报（练习）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DAC81-34C9-B540-AB55-CDEB76AF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2641600" cy="4888864"/>
          </a:xfrm>
        </p:spPr>
        <p:txBody>
          <a:bodyPr/>
          <a:lstStyle/>
          <a:p>
            <a:r>
              <a:rPr kumimoji="1" lang="zh-CN" altLang="en-US" dirty="0"/>
              <a:t>前</a:t>
            </a:r>
            <a:r>
              <a:rPr lang="zh-CN" altLang="en-US" dirty="0"/>
              <a:t>例</a:t>
            </a:r>
            <a:endParaRPr kumimoji="1" lang="en-US" altLang="zh-CN" dirty="0"/>
          </a:p>
          <a:p>
            <a:pPr lvl="1"/>
            <a:r>
              <a:rPr lang="en-US" altLang="zh-CN" dirty="0"/>
              <a:t>T1=0.6</a:t>
            </a:r>
          </a:p>
          <a:p>
            <a:pPr lvl="1"/>
            <a:r>
              <a:rPr kumimoji="1" lang="en-US" altLang="zh-CN" dirty="0"/>
              <a:t>T2=1.4</a:t>
            </a:r>
          </a:p>
          <a:p>
            <a:pPr lvl="1"/>
            <a:r>
              <a:rPr lang="en-US" altLang="zh-CN" dirty="0"/>
              <a:t>S1=0.2</a:t>
            </a:r>
          </a:p>
          <a:p>
            <a:pPr lvl="1"/>
            <a:r>
              <a:rPr kumimoji="1" lang="en-US" altLang="zh-CN" dirty="0"/>
              <a:t>S2=0.3</a:t>
            </a:r>
          </a:p>
          <a:p>
            <a:pPr lvl="1"/>
            <a:r>
              <a:rPr lang="en-US" altLang="zh-CN" dirty="0"/>
              <a:t>S3=0</a:t>
            </a:r>
          </a:p>
          <a:p>
            <a:pPr lvl="1"/>
            <a:r>
              <a:rPr kumimoji="1" lang="en-US" altLang="zh-CN" dirty="0"/>
              <a:t>B1=0.2</a:t>
            </a:r>
          </a:p>
          <a:p>
            <a:pPr lvl="1"/>
            <a:r>
              <a:rPr lang="en-US" altLang="zh-CN" dirty="0"/>
              <a:t>B2=0.3</a:t>
            </a:r>
          </a:p>
          <a:p>
            <a:pPr lvl="1"/>
            <a:r>
              <a:rPr kumimoji="1" lang="en-US" altLang="zh-CN" dirty="0"/>
              <a:t>B3=0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211412-AC93-B449-BAAC-DEEC425D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417638"/>
            <a:ext cx="6168080" cy="507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2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6CE3F30-B33E-3B4C-BA72-729C9795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中间商交易网络中的两种基本现象：垄断和竞争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1576CE95-5F1E-6E44-AB42-375A0C60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596"/>
            <a:ext cx="11284086" cy="748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黑体" panose="02010609060101010101" pitchFamily="49" charset="-122"/>
              </a:rPr>
              <a:t>垄断：若一个卖方</a:t>
            </a:r>
            <a:r>
              <a:rPr lang="en-US" altLang="zh-CN" dirty="0">
                <a:ea typeface="黑体" panose="02010609060101010101" pitchFamily="49" charset="-122"/>
              </a:rPr>
              <a:t>/</a:t>
            </a:r>
            <a:r>
              <a:rPr lang="zh-CN" altLang="en-US" dirty="0">
                <a:ea typeface="黑体" panose="02010609060101010101" pitchFamily="49" charset="-122"/>
              </a:rPr>
              <a:t>买方只能接触到一个中介，则说他被垄断。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1D7682C-FAC0-B849-AA17-3E7E3FB5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988234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254061"/>
                </a:solidFill>
                <a:latin typeface="Calibri" panose="020F0502020204030204" pitchFamily="34" charset="0"/>
              </a:rPr>
              <a:t>S</a:t>
            </a:r>
            <a:endParaRPr lang="zh-CN" altLang="en-US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5A3193-AC47-484B-8B56-B50F7F90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988234"/>
            <a:ext cx="4318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254061"/>
                </a:solidFill>
                <a:latin typeface="Calibri" panose="020F0502020204030204" pitchFamily="34" charset="0"/>
              </a:rPr>
              <a:t>T</a:t>
            </a:r>
            <a:endParaRPr lang="zh-CN" altLang="en-US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650BB8-0C28-304C-AB27-B6CEEDF6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988234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254061"/>
                </a:solidFill>
                <a:latin typeface="Calibri" panose="020F0502020204030204" pitchFamily="34" charset="0"/>
              </a:rPr>
              <a:t>B</a:t>
            </a:r>
            <a:endParaRPr lang="zh-CN" altLang="en-US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6F7F928-3A72-F942-9624-2B94DEA55056}"/>
              </a:ext>
            </a:extLst>
          </p:cNvPr>
          <p:cNvCxnSpPr>
            <a:cxnSpLocks noChangeShapeType="1"/>
            <a:stCxn id="4" idx="6"/>
            <a:endCxn id="5" idx="1"/>
          </p:cNvCxnSpPr>
          <p:nvPr/>
        </p:nvCxnSpPr>
        <p:spPr bwMode="auto">
          <a:xfrm>
            <a:off x="4295776" y="3204134"/>
            <a:ext cx="158432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149D5AC-76E6-184E-9A81-CB887B4DBC36}"/>
              </a:ext>
            </a:extLst>
          </p:cNvPr>
          <p:cNvCxnSpPr>
            <a:cxnSpLocks noChangeShapeType="1"/>
            <a:stCxn id="5" idx="3"/>
            <a:endCxn id="12" idx="2"/>
          </p:cNvCxnSpPr>
          <p:nvPr/>
        </p:nvCxnSpPr>
        <p:spPr bwMode="auto">
          <a:xfrm>
            <a:off x="6311901" y="3204134"/>
            <a:ext cx="158432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图片 10" descr="11.6.JPG">
            <a:extLst>
              <a:ext uri="{FF2B5EF4-FFF2-40B4-BE49-F238E27FC236}">
                <a16:creationId xmlns:a16="http://schemas.microsoft.com/office/drawing/2014/main" id="{B1AB85E0-250C-754A-8E4E-0B54FDE8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47" y="4328183"/>
            <a:ext cx="6144305" cy="198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EDA506-43DC-7D41-B439-56CEBB44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743983"/>
            <a:ext cx="4464050" cy="58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垄断结构的均衡？</a:t>
            </a:r>
            <a:endParaRPr lang="en-US" altLang="zh-CN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6CE3F30-B33E-3B4C-BA72-729C9795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理想竞争（</a:t>
            </a:r>
            <a:r>
              <a:rPr lang="en-US" altLang="zh-CN" sz="4000" dirty="0">
                <a:latin typeface="+mn-lt"/>
                <a:ea typeface="黑体" panose="02010609060101010101" pitchFamily="49" charset="-122"/>
              </a:rPr>
              <a:t>perfect competition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0EF14-D907-0E41-8D2D-5DAB1EC4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36" y="5475506"/>
            <a:ext cx="5042727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是不是纳什均衡？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8A3700-E82A-364F-BABF-6975FE1B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761" y="1218952"/>
            <a:ext cx="1561352" cy="3201219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94B245-D5ED-034B-B1D3-4268D743B0B3}"/>
              </a:ext>
            </a:extLst>
          </p:cNvPr>
          <p:cNvGrpSpPr/>
          <p:nvPr/>
        </p:nvGrpSpPr>
        <p:grpSpPr>
          <a:xfrm>
            <a:off x="2217906" y="1739242"/>
            <a:ext cx="7451388" cy="3066221"/>
            <a:chOff x="3413702" y="1739243"/>
            <a:chExt cx="4993497" cy="204132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25F0809-D5EA-3848-B240-B2498BA9EB7F}"/>
                </a:ext>
              </a:extLst>
            </p:cNvPr>
            <p:cNvSpPr/>
            <p:nvPr/>
          </p:nvSpPr>
          <p:spPr>
            <a:xfrm>
              <a:off x="3863752" y="2639541"/>
              <a:ext cx="360040" cy="36004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906B3D-E346-004D-81F8-3257A987C865}"/>
                </a:ext>
              </a:extLst>
            </p:cNvPr>
            <p:cNvSpPr/>
            <p:nvPr/>
          </p:nvSpPr>
          <p:spPr>
            <a:xfrm>
              <a:off x="5735960" y="1739243"/>
              <a:ext cx="36004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2000" dirty="0"/>
                <a:t>T1</a:t>
              </a:r>
              <a:endParaRPr lang="zh-CN" altLang="en-US" sz="20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FEAA42A-1195-4648-A95E-01B3D675B29B}"/>
                </a:ext>
              </a:extLst>
            </p:cNvPr>
            <p:cNvSpPr/>
            <p:nvPr/>
          </p:nvSpPr>
          <p:spPr>
            <a:xfrm>
              <a:off x="7572164" y="2639541"/>
              <a:ext cx="360040" cy="3600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6AA52D-4F99-FB45-882D-29DDEA24ED3B}"/>
                </a:ext>
              </a:extLst>
            </p:cNvPr>
            <p:cNvSpPr/>
            <p:nvPr/>
          </p:nvSpPr>
          <p:spPr>
            <a:xfrm>
              <a:off x="5724670" y="3420525"/>
              <a:ext cx="36004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2000" dirty="0"/>
                <a:t>T2</a:t>
              </a:r>
              <a:endParaRPr lang="zh-CN" altLang="en-US" sz="2000" dirty="0"/>
            </a:p>
          </p:txBody>
        </p: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8B39BF2B-DCE0-8946-A787-51BF6E500DCA}"/>
                </a:ext>
              </a:extLst>
            </p:cNvPr>
            <p:cNvCxnSpPr>
              <a:stCxn id="8" idx="7"/>
              <a:endCxn id="9" idx="1"/>
            </p:cNvCxnSpPr>
            <p:nvPr/>
          </p:nvCxnSpPr>
          <p:spPr>
            <a:xfrm flipV="1">
              <a:off x="4171066" y="1919264"/>
              <a:ext cx="1564895" cy="77300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8311CE4-345F-964E-8C83-D3C8BEE35273}"/>
                </a:ext>
              </a:extLst>
            </p:cNvPr>
            <p:cNvCxnSpPr>
              <a:cxnSpLocks/>
              <a:stCxn id="8" idx="5"/>
              <a:endCxn id="18" idx="1"/>
            </p:cNvCxnSpPr>
            <p:nvPr/>
          </p:nvCxnSpPr>
          <p:spPr>
            <a:xfrm>
              <a:off x="4171066" y="2946855"/>
              <a:ext cx="1553605" cy="6536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AAA2334D-3A37-DD4A-9C08-1A3442A52634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6096001" y="1919264"/>
              <a:ext cx="1528891" cy="77300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7D418A94-3EF8-B542-A1EF-F916CC442996}"/>
                </a:ext>
              </a:extLst>
            </p:cNvPr>
            <p:cNvCxnSpPr>
              <a:cxnSpLocks/>
              <a:stCxn id="18" idx="3"/>
              <a:endCxn id="17" idx="3"/>
            </p:cNvCxnSpPr>
            <p:nvPr/>
          </p:nvCxnSpPr>
          <p:spPr>
            <a:xfrm flipV="1">
              <a:off x="6084711" y="2946855"/>
              <a:ext cx="1540181" cy="6536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46A33AE0-D4AF-DA42-959C-AADA1E23D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066" y="1844825"/>
              <a:ext cx="1420879" cy="72008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FB39884F-7BDE-3C42-88D8-D99F60AAAA5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791" y="1829253"/>
              <a:ext cx="1450011" cy="73565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84DFDBE-DACA-AB47-8917-AB6F17D411EB}"/>
                </a:ext>
              </a:extLst>
            </p:cNvPr>
            <p:cNvSpPr/>
            <p:nvPr/>
          </p:nvSpPr>
          <p:spPr>
            <a:xfrm>
              <a:off x="4792309" y="2307987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5F72C3E-E8BA-C944-A1B5-A79733B3DC29}"/>
                </a:ext>
              </a:extLst>
            </p:cNvPr>
            <p:cNvSpPr/>
            <p:nvPr/>
          </p:nvSpPr>
          <p:spPr>
            <a:xfrm>
              <a:off x="6430808" y="2312258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0.6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EE50348-DD68-A243-8922-96A54158C5DC}"/>
                </a:ext>
              </a:extLst>
            </p:cNvPr>
            <p:cNvSpPr/>
            <p:nvPr/>
          </p:nvSpPr>
          <p:spPr>
            <a:xfrm>
              <a:off x="4947867" y="3080992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0.3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820AD75-9006-BC43-B417-EB9326CC74E5}"/>
                </a:ext>
              </a:extLst>
            </p:cNvPr>
            <p:cNvSpPr/>
            <p:nvPr/>
          </p:nvSpPr>
          <p:spPr>
            <a:xfrm>
              <a:off x="6322926" y="3064728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0.7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84C270C-18D7-1B4A-94C1-ED72D186043B}"/>
                </a:ext>
              </a:extLst>
            </p:cNvPr>
            <p:cNvSpPr/>
            <p:nvPr/>
          </p:nvSpPr>
          <p:spPr>
            <a:xfrm>
              <a:off x="7867139" y="2674633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1DC0503-BECD-F14D-B3FA-9F6A5DD6C1A0}"/>
                </a:ext>
              </a:extLst>
            </p:cNvPr>
            <p:cNvSpPr/>
            <p:nvPr/>
          </p:nvSpPr>
          <p:spPr>
            <a:xfrm>
              <a:off x="3413702" y="2718375"/>
              <a:ext cx="540060" cy="2686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5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DDB06CC4-52E3-044F-B2A4-1E002790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理想竞争结构中的均衡</a:t>
            </a:r>
          </a:p>
        </p:txBody>
      </p:sp>
      <p:pic>
        <p:nvPicPr>
          <p:cNvPr id="27650" name="图片 6">
            <a:extLst>
              <a:ext uri="{FF2B5EF4-FFF2-40B4-BE49-F238E27FC236}">
                <a16:creationId xmlns:a16="http://schemas.microsoft.com/office/drawing/2014/main" id="{BAC8935C-9EBE-1548-A6AE-BE092732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5" y="1047750"/>
            <a:ext cx="6634264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内容占位符 7">
            <a:extLst>
              <a:ext uri="{FF2B5EF4-FFF2-40B4-BE49-F238E27FC236}">
                <a16:creationId xmlns:a16="http://schemas.microsoft.com/office/drawing/2014/main" id="{8044576E-BB3A-5B42-B9DF-CF577933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9" y="4581525"/>
            <a:ext cx="10856068" cy="19431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商品流上的出价和要价相等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ea typeface="黑体" panose="02010609060101010101" pitchFamily="49" charset="-122"/>
              </a:rPr>
              <a:t>T1</a:t>
            </a:r>
            <a:r>
              <a:rPr lang="zh-CN" altLang="en-US" sz="2000" dirty="0">
                <a:ea typeface="黑体" panose="02010609060101010101" pitchFamily="49" charset="-122"/>
              </a:rPr>
              <a:t>的出价和要价不相同（</a:t>
            </a:r>
            <a:r>
              <a:rPr lang="en-US" altLang="zh-CN" sz="2000" dirty="0">
                <a:ea typeface="黑体" panose="02010609060101010101" pitchFamily="49" charset="-122"/>
              </a:rPr>
              <a:t>a&gt;b</a:t>
            </a:r>
            <a:r>
              <a:rPr lang="zh-CN" altLang="en-US" sz="2000" dirty="0">
                <a:ea typeface="黑体" panose="02010609060101010101" pitchFamily="49" charset="-122"/>
              </a:rPr>
              <a:t>），</a:t>
            </a:r>
            <a:r>
              <a:rPr lang="en-US" altLang="zh-CN" sz="2000" dirty="0">
                <a:ea typeface="黑体" panose="02010609060101010101" pitchFamily="49" charset="-122"/>
              </a:rPr>
              <a:t>T2</a:t>
            </a:r>
            <a:r>
              <a:rPr lang="zh-CN" altLang="en-US" sz="2000" dirty="0">
                <a:ea typeface="黑体" panose="02010609060101010101" pitchFamily="49" charset="-122"/>
              </a:rPr>
              <a:t>就有机会切入生意，改进自己回报为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ea typeface="黑体" panose="02010609060101010101" pitchFamily="49" charset="-122"/>
              </a:rPr>
              <a:t>的状态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没有得到交易的中介的出价和要价也必须相等（</a:t>
            </a:r>
            <a:r>
              <a:rPr lang="en-US" altLang="zh-CN" sz="2400" dirty="0" err="1">
                <a:ea typeface="黑体" panose="02010609060101010101" pitchFamily="49" charset="-122"/>
              </a:rPr>
              <a:t>c≤x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ea typeface="黑体" panose="02010609060101010101" pitchFamily="49" charset="-122"/>
              </a:rPr>
              <a:t>x≤d</a:t>
            </a:r>
            <a:r>
              <a:rPr lang="zh-CN" altLang="en-US" sz="2400" dirty="0">
                <a:ea typeface="黑体" panose="02010609060101010101" pitchFamily="49" charset="-122"/>
              </a:rPr>
              <a:t>，否则会导致惩罚；但若</a:t>
            </a:r>
            <a:r>
              <a:rPr lang="en-US" altLang="zh-CN" sz="2400" dirty="0">
                <a:ea typeface="黑体" panose="02010609060101010101" pitchFamily="49" charset="-122"/>
              </a:rPr>
              <a:t>c&lt;d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T1</a:t>
            </a:r>
            <a:r>
              <a:rPr lang="zh-CN" altLang="en-US" sz="2400" dirty="0">
                <a:ea typeface="黑体" panose="02010609060101010101" pitchFamily="49" charset="-122"/>
              </a:rPr>
              <a:t>则有改进回报的机会）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于是，</a:t>
            </a:r>
            <a:r>
              <a:rPr lang="en-US" altLang="zh-CN" sz="2400" dirty="0">
                <a:ea typeface="黑体" panose="02010609060101010101" pitchFamily="49" charset="-122"/>
              </a:rPr>
              <a:t>c=x=d</a:t>
            </a:r>
            <a:r>
              <a:rPr lang="zh-CN" altLang="en-US" sz="2400" dirty="0">
                <a:ea typeface="黑体" panose="02010609060101010101" pitchFamily="49" charset="-122"/>
              </a:rPr>
              <a:t>，均衡必须所有价格相等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5BD98-D125-664A-BF30-D5AE7550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9" y="2271713"/>
            <a:ext cx="432421" cy="295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3E2E4-A03F-8541-B79B-D47C4B91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44" y="2271713"/>
            <a:ext cx="431899" cy="295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Calibri" panose="020F0502020204030204" pitchFamily="34" charset="0"/>
              </a:rPr>
              <a:t>b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48720A-6CE2-2246-91D9-408ACE28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9" y="3130550"/>
            <a:ext cx="432421" cy="37826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rPr>
              <a:t>d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31D66B-DB83-A943-A38B-0F99E07A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43" y="3130549"/>
            <a:ext cx="431900" cy="3782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BC7347-BD86-5843-A750-7DA0D25AD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84" y="4071937"/>
            <a:ext cx="446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  <a:latin typeface="+mn-lt"/>
                <a:ea typeface="黑体"/>
                <a:cs typeface="黑体"/>
              </a:rPr>
              <a:t>此时，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+mn-lt"/>
                <a:ea typeface="黑体"/>
                <a:cs typeface="黑体"/>
              </a:rPr>
              <a:t>x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  <a:latin typeface="+mn-lt"/>
                <a:ea typeface="黑体"/>
                <a:cs typeface="黑体"/>
              </a:rPr>
              <a:t>的确定需要依靠外部因素决定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CB1C97-506A-144F-B6CC-4E059761A8CE}"/>
              </a:ext>
            </a:extLst>
          </p:cNvPr>
          <p:cNvSpPr/>
          <p:nvPr/>
        </p:nvSpPr>
        <p:spPr>
          <a:xfrm>
            <a:off x="511017" y="2084737"/>
            <a:ext cx="2137423" cy="1747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无论哪个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赢得交易，他们的回报都是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867B87-FE9F-B14D-A475-42D99641C2DE}"/>
              </a:ext>
            </a:extLst>
          </p:cNvPr>
          <p:cNvSpPr/>
          <p:nvPr/>
        </p:nvSpPr>
        <p:spPr>
          <a:xfrm>
            <a:off x="9550400" y="2487612"/>
            <a:ext cx="1857017" cy="10727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dirty="0">
                <a:ea typeface="SimHei" panose="02010609060101010101" pitchFamily="49" charset="-122"/>
              </a:rPr>
              <a:t>任何</a:t>
            </a:r>
            <a:r>
              <a:rPr lang="en-US" altLang="zh-CN" dirty="0">
                <a:ea typeface="SimHei" panose="02010609060101010101" pitchFamily="49" charset="-122"/>
              </a:rPr>
              <a:t>x∊[0,1]</a:t>
            </a:r>
            <a:r>
              <a:rPr lang="zh-CN" altLang="en-US" dirty="0">
                <a:ea typeface="SimHei" panose="02010609060101010101" pitchFamily="49" charset="-122"/>
              </a:rPr>
              <a:t>都是均衡</a:t>
            </a:r>
          </a:p>
        </p:txBody>
      </p:sp>
    </p:spTree>
    <p:extLst>
      <p:ext uri="{BB962C8B-B14F-4D97-AF65-F5344CB8AC3E}">
        <p14:creationId xmlns:p14="http://schemas.microsoft.com/office/powerpoint/2010/main" val="25952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25B5D973-A95E-AE4A-9C95-D61FB415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前例中介市场网络中的均衡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4E128017-AA50-3248-8A70-C29505F1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7339"/>
            <a:ext cx="5557836" cy="3481589"/>
          </a:xfrm>
        </p:spPr>
        <p:txBody>
          <a:bodyPr/>
          <a:lstStyle/>
          <a:p>
            <a:r>
              <a:rPr lang="zh-CN" altLang="en-US" sz="2800" dirty="0">
                <a:ea typeface="黑体" panose="02010609060101010101" pitchFamily="49" charset="-122"/>
              </a:rPr>
              <a:t>垄断和完美竞争同时存在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r>
              <a:rPr lang="en-US" altLang="zh-CN" sz="2800" dirty="0"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</a:rPr>
              <a:t>之间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都是</a:t>
            </a:r>
            <a:r>
              <a:rPr lang="zh-CN" altLang="en-US" sz="2800" dirty="0">
                <a:ea typeface="黑体" panose="02010609060101010101" pitchFamily="49" charset="-122"/>
              </a:rPr>
              <a:t>均衡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由其他因素决定</a:t>
            </a:r>
            <a:r>
              <a:rPr lang="en-US" altLang="zh-CN" dirty="0">
                <a:ea typeface="黑体" panose="02010609060101010101" pitchFamily="49" charset="-122"/>
              </a:rPr>
              <a:t>S2</a:t>
            </a:r>
            <a:r>
              <a:rPr lang="zh-CN" altLang="en-US" dirty="0">
                <a:ea typeface="黑体" panose="02010609060101010101" pitchFamily="49" charset="-122"/>
              </a:rPr>
              <a:t>到</a:t>
            </a:r>
            <a:r>
              <a:rPr lang="en-US" altLang="zh-CN" dirty="0">
                <a:ea typeface="黑体" panose="02010609060101010101" pitchFamily="49" charset="-122"/>
              </a:rPr>
              <a:t>B2</a:t>
            </a:r>
            <a:r>
              <a:rPr lang="zh-CN" altLang="en-US" dirty="0">
                <a:ea typeface="黑体" panose="02010609060101010101" pitchFamily="49" charset="-122"/>
              </a:rPr>
              <a:t>的商品流是经过</a:t>
            </a:r>
            <a:r>
              <a:rPr lang="en-US" altLang="zh-CN" dirty="0">
                <a:ea typeface="黑体" panose="02010609060101010101" pitchFamily="49" charset="-122"/>
              </a:rPr>
              <a:t>T1</a:t>
            </a:r>
            <a:r>
              <a:rPr lang="zh-CN" altLang="en-US" dirty="0">
                <a:ea typeface="黑体" panose="02010609060101010101" pitchFamily="49" charset="-122"/>
              </a:rPr>
              <a:t>还是</a:t>
            </a:r>
            <a:r>
              <a:rPr lang="en-US" altLang="zh-CN" dirty="0">
                <a:ea typeface="黑体" panose="02010609060101010101" pitchFamily="49" charset="-122"/>
              </a:rPr>
              <a:t>T2</a:t>
            </a:r>
          </a:p>
          <a:p>
            <a:r>
              <a:rPr lang="en-US" altLang="zh-CN" sz="2800" dirty="0"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ea typeface="黑体" panose="02010609060101010101" pitchFamily="49" charset="-122"/>
              </a:rPr>
              <a:t>的值对</a:t>
            </a:r>
            <a:r>
              <a:rPr lang="en-US" altLang="zh-CN" sz="2800" dirty="0">
                <a:ea typeface="黑体" panose="02010609060101010101" pitchFamily="49" charset="-122"/>
              </a:rPr>
              <a:t>S2</a:t>
            </a:r>
            <a:r>
              <a:rPr lang="zh-CN" altLang="en-US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B2</a:t>
            </a:r>
            <a:r>
              <a:rPr lang="zh-CN" altLang="en-US" sz="2800" dirty="0">
                <a:ea typeface="黑体" panose="02010609060101010101" pitchFamily="49" charset="-122"/>
              </a:rPr>
              <a:t>的回报有影响</a:t>
            </a:r>
          </a:p>
          <a:p>
            <a:r>
              <a:rPr lang="zh-CN" altLang="en-US" sz="2800" dirty="0"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ea typeface="黑体" panose="02010609060101010101" pitchFamily="49" charset="-122"/>
              </a:rPr>
              <a:t>S2</a:t>
            </a:r>
            <a:r>
              <a:rPr lang="zh-CN" altLang="en-US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B2</a:t>
            </a:r>
            <a:r>
              <a:rPr lang="zh-CN" altLang="en-US" sz="2800" dirty="0">
                <a:ea typeface="黑体" panose="02010609060101010101" pitchFamily="49" charset="-122"/>
              </a:rPr>
              <a:t>之间，</a:t>
            </a:r>
            <a:r>
              <a:rPr lang="en-US" altLang="zh-CN" sz="2800" dirty="0">
                <a:ea typeface="黑体" panose="02010609060101010101" pitchFamily="49" charset="-122"/>
              </a:rPr>
              <a:t>T1</a:t>
            </a:r>
            <a:r>
              <a:rPr lang="zh-CN" altLang="en-US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T2</a:t>
            </a:r>
            <a:r>
              <a:rPr lang="zh-CN" altLang="en-US" sz="2800" dirty="0">
                <a:ea typeface="黑体" panose="02010609060101010101" pitchFamily="49" charset="-122"/>
              </a:rPr>
              <a:t>的回报都是</a:t>
            </a:r>
            <a:r>
              <a:rPr lang="en-US" altLang="zh-CN" sz="2800" dirty="0">
                <a:ea typeface="黑体" panose="02010609060101010101" pitchFamily="49" charset="-122"/>
              </a:rPr>
              <a:t>0</a:t>
            </a:r>
          </a:p>
        </p:txBody>
      </p:sp>
      <p:pic>
        <p:nvPicPr>
          <p:cNvPr id="28675" name="图片 4">
            <a:extLst>
              <a:ext uri="{FF2B5EF4-FFF2-40B4-BE49-F238E27FC236}">
                <a16:creationId xmlns:a16="http://schemas.microsoft.com/office/drawing/2014/main" id="{9C0AF266-3D0C-0549-B825-6E058CD5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" y="1557339"/>
            <a:ext cx="5032343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FFCA9B0-E622-8F43-A7F6-2CE096D8C5F4}"/>
              </a:ext>
            </a:extLst>
          </p:cNvPr>
          <p:cNvSpPr/>
          <p:nvPr/>
        </p:nvSpPr>
        <p:spPr>
          <a:xfrm>
            <a:off x="6400800" y="5252936"/>
            <a:ext cx="4844374" cy="91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有没有可能在</a:t>
            </a:r>
            <a:r>
              <a:rPr kumimoji="1" lang="en-US" altLang="zh-CN" dirty="0"/>
              <a:t>S2—T2—B2</a:t>
            </a:r>
            <a:r>
              <a:rPr kumimoji="1" lang="zh-CN" altLang="en-US" dirty="0"/>
              <a:t>之间的价格是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y≠x</a:t>
            </a:r>
            <a:r>
              <a:rPr kumimoji="1" lang="en-US" altLang="zh-CN" dirty="0"/>
              <a:t> 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7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2FBCCC73-4403-C04B-80D1-E509395E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回顾“中间商市场”模型概念要素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247D9C6A-364C-DD4E-970F-6EBEB20D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45" y="1484313"/>
            <a:ext cx="9143999" cy="49974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卖方，中间商，买方；都可以是多个，但不一定一样多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卖方－－底价；买方－－估值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中间商的作用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隔离买卖双方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定价（出价，要价）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买方、卖方对中间商的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接触关系（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影响定价（例如，垄断、完美竞争），也影响商品流。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AD5A3B-1123-7144-AFDE-725A505D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171" y="2759075"/>
            <a:ext cx="2843212" cy="142381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什么样的定价是均衡？</a:t>
            </a:r>
          </a:p>
        </p:txBody>
      </p:sp>
    </p:spTree>
    <p:extLst>
      <p:ext uri="{BB962C8B-B14F-4D97-AF65-F5344CB8AC3E}">
        <p14:creationId xmlns:p14="http://schemas.microsoft.com/office/powerpoint/2010/main" val="42388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CC083227-55D6-5943-80EE-848536E5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中间商市场模型的一个应用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80339F0D-84A6-FE4F-8BD9-6AD4F1F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538" y="1685225"/>
            <a:ext cx="4553902" cy="15329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考察这市场的均衡，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个中介（各垄断一个买家）竞争一笔生意。谁最有竞争力？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F028F52-F08D-6C4D-8EE7-19C83B82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35756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254061"/>
                </a:solidFill>
                <a:latin typeface="Calibri" panose="020F0502020204030204" pitchFamily="34" charset="0"/>
              </a:rPr>
              <a:t>S</a:t>
            </a:r>
            <a:endParaRPr lang="zh-CN" altLang="en-US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F65D94-0395-2B40-A750-9899F1A9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860800"/>
            <a:ext cx="4318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T3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9BA9BC-9FDA-1641-91F3-B1EB101F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6080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W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CB9F3B8-3EC7-F948-AFEF-79222682DE84}"/>
              </a:ext>
            </a:extLst>
          </p:cNvPr>
          <p:cNvCxnSpPr>
            <a:cxnSpLocks noChangeShapeType="1"/>
            <a:stCxn id="4" idx="6"/>
            <a:endCxn id="5" idx="1"/>
          </p:cNvCxnSpPr>
          <p:nvPr/>
        </p:nvCxnSpPr>
        <p:spPr bwMode="auto">
          <a:xfrm>
            <a:off x="2424114" y="3573464"/>
            <a:ext cx="936625" cy="50323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4553EC3-156D-2648-A927-6C7C34AD47EC}"/>
              </a:ext>
            </a:extLst>
          </p:cNvPr>
          <p:cNvCxnSpPr>
            <a:cxnSpLocks noChangeShapeType="1"/>
            <a:stCxn id="5" idx="3"/>
            <a:endCxn id="6" idx="2"/>
          </p:cNvCxnSpPr>
          <p:nvPr/>
        </p:nvCxnSpPr>
        <p:spPr bwMode="auto">
          <a:xfrm>
            <a:off x="3792538" y="4076700"/>
            <a:ext cx="100806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90271E3-7273-D045-B6FE-400BD385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852738"/>
            <a:ext cx="4318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T2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72CA485-1751-AD4D-90A0-76B5703BE050}"/>
              </a:ext>
            </a:extLst>
          </p:cNvPr>
          <p:cNvCxnSpPr>
            <a:cxnSpLocks noChangeShapeType="1"/>
            <a:stCxn id="4" idx="6"/>
            <a:endCxn id="9" idx="1"/>
          </p:cNvCxnSpPr>
          <p:nvPr/>
        </p:nvCxnSpPr>
        <p:spPr bwMode="auto">
          <a:xfrm flipV="1">
            <a:off x="2424114" y="3068639"/>
            <a:ext cx="936625" cy="5048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7D0BC41-08A9-AC46-9881-24ADD7F7A96D}"/>
              </a:ext>
            </a:extLst>
          </p:cNvPr>
          <p:cNvCxnSpPr>
            <a:cxnSpLocks noChangeShapeType="1"/>
            <a:stCxn id="20" idx="3"/>
            <a:endCxn id="39" idx="2"/>
          </p:cNvCxnSpPr>
          <p:nvPr/>
        </p:nvCxnSpPr>
        <p:spPr bwMode="auto">
          <a:xfrm>
            <a:off x="3792539" y="2060575"/>
            <a:ext cx="1008061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1F94876-5BC3-1842-9B35-6028600B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527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Y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E5746B7-A67E-BD43-A0BC-98293A5D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974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Z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4FC5C86-2AA8-7244-938D-80856B87592A}"/>
              </a:ext>
            </a:extLst>
          </p:cNvPr>
          <p:cNvCxnSpPr>
            <a:cxnSpLocks noChangeShapeType="1"/>
            <a:stCxn id="4" idx="7"/>
            <a:endCxn id="20" idx="1"/>
          </p:cNvCxnSpPr>
          <p:nvPr/>
        </p:nvCxnSpPr>
        <p:spPr bwMode="auto">
          <a:xfrm flipV="1">
            <a:off x="2360614" y="2060575"/>
            <a:ext cx="1000125" cy="136048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0714F8E-5136-754E-9F4C-AC0E2F86DB84}"/>
              </a:ext>
            </a:extLst>
          </p:cNvPr>
          <p:cNvCxnSpPr>
            <a:cxnSpLocks noChangeShapeType="1"/>
            <a:stCxn id="9" idx="3"/>
            <a:endCxn id="14" idx="2"/>
          </p:cNvCxnSpPr>
          <p:nvPr/>
        </p:nvCxnSpPr>
        <p:spPr bwMode="auto">
          <a:xfrm>
            <a:off x="3792538" y="3068638"/>
            <a:ext cx="100806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D65DCA3-7BE7-B240-863B-72C854A1504D}"/>
              </a:ext>
            </a:extLst>
          </p:cNvPr>
          <p:cNvCxnSpPr>
            <a:cxnSpLocks noChangeShapeType="1"/>
            <a:stCxn id="21" idx="3"/>
            <a:endCxn id="15" idx="2"/>
          </p:cNvCxnSpPr>
          <p:nvPr/>
        </p:nvCxnSpPr>
        <p:spPr bwMode="auto">
          <a:xfrm>
            <a:off x="3792538" y="5013325"/>
            <a:ext cx="100806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C0D965A-226A-A841-9ED7-AB2ACDF42DC2}"/>
              </a:ext>
            </a:extLst>
          </p:cNvPr>
          <p:cNvCxnSpPr>
            <a:cxnSpLocks noChangeShapeType="1"/>
            <a:stCxn id="4" idx="5"/>
            <a:endCxn id="21" idx="1"/>
          </p:cNvCxnSpPr>
          <p:nvPr/>
        </p:nvCxnSpPr>
        <p:spPr bwMode="auto">
          <a:xfrm>
            <a:off x="2360614" y="3725863"/>
            <a:ext cx="1000125" cy="128746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F1C15B0-A8FD-4A48-BD73-FA8B84EE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1844675"/>
            <a:ext cx="4318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T1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FDF248-A995-AC4B-B214-BB27B178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4797425"/>
            <a:ext cx="4318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54061"/>
                </a:solidFill>
                <a:latin typeface="Calibri" panose="020F0502020204030204" pitchFamily="34" charset="0"/>
              </a:rPr>
              <a:t>T4</a:t>
            </a:r>
            <a:endParaRPr lang="zh-CN" altLang="en-US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C9B27F-E580-7A4A-A458-8BD29CC2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44675"/>
            <a:ext cx="431801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254061"/>
                </a:solidFill>
                <a:latin typeface="Calibri" panose="020F0502020204030204" pitchFamily="34" charset="0"/>
              </a:rPr>
              <a:t>X</a:t>
            </a:r>
            <a:endParaRPr lang="zh-CN" altLang="en-US" sz="20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34836" name="文本框 57">
            <a:extLst>
              <a:ext uri="{FF2B5EF4-FFF2-40B4-BE49-F238E27FC236}">
                <a16:creationId xmlns:a16="http://schemas.microsoft.com/office/drawing/2014/main" id="{A4EC2F9A-A572-E847-875D-41659A51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7732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837" name="文本框 58">
            <a:extLst>
              <a:ext uri="{FF2B5EF4-FFF2-40B4-BE49-F238E27FC236}">
                <a16:creationId xmlns:a16="http://schemas.microsoft.com/office/drawing/2014/main" id="{A8266428-60E4-C449-A72F-4179CEA3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2781301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838" name="文本框 59">
            <a:extLst>
              <a:ext uri="{FF2B5EF4-FFF2-40B4-BE49-F238E27FC236}">
                <a16:creationId xmlns:a16="http://schemas.microsoft.com/office/drawing/2014/main" id="{623E3EF0-3B35-F345-82FB-220BABB7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378936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8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839" name="文本框 60">
            <a:extLst>
              <a:ext uri="{FF2B5EF4-FFF2-40B4-BE49-F238E27FC236}">
                <a16:creationId xmlns:a16="http://schemas.microsoft.com/office/drawing/2014/main" id="{89AAEE6B-A309-0C41-A89E-7E184530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4724401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840" name="文本框 61">
            <a:extLst>
              <a:ext uri="{FF2B5EF4-FFF2-40B4-BE49-F238E27FC236}">
                <a16:creationId xmlns:a16="http://schemas.microsoft.com/office/drawing/2014/main" id="{EBEEF721-36F2-7B42-9F31-80DBD9ED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357564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FC8D867-D0B7-714E-8320-2012CD6FA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18" y="1613694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96CBC5-4463-D14D-A1E0-B4D855FF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18" y="2621757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72D00C1-702E-FF49-81BB-48C9A2DF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18" y="3629819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8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B161E2-DF6F-FE4F-B728-5F14AF74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18" y="4566444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2F0FC98-28DE-1445-A09E-365204209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357563"/>
            <a:ext cx="49196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因为</a:t>
            </a: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w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估值最高，</a:t>
            </a: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T3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是最有竞争力的，但他为了得到生意，对</a:t>
            </a: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的出价不能太低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17A0EA-F4CC-0A4C-B734-7D1A846C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4797425"/>
            <a:ext cx="4392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如果低于</a:t>
            </a: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T2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</a:rPr>
              <a:t>有机会将生意抢过去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575282-68FE-AA40-A827-24C929DC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219" y="3423142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2D13AE6A-B223-1D41-8C04-6052A47C25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9616" y="3573464"/>
            <a:ext cx="721122" cy="38893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5535C10-0033-9047-8EF1-FBE6FB62E4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2388" y="4010802"/>
            <a:ext cx="938212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9857F70-F536-3241-B784-4375CF55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21386"/>
            <a:ext cx="10972800" cy="5762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于是，我们又看到了按次价交易的形态！</a:t>
            </a:r>
            <a:r>
              <a:rPr lang="en-US" altLang="zh-CN" sz="2800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作为一个博弈的均衡</a:t>
            </a:r>
          </a:p>
        </p:txBody>
      </p:sp>
    </p:spTree>
    <p:extLst>
      <p:ext uri="{BB962C8B-B14F-4D97-AF65-F5344CB8AC3E}">
        <p14:creationId xmlns:p14="http://schemas.microsoft.com/office/powerpoint/2010/main" val="18563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8" grpId="0"/>
      <p:bldP spid="69" grpId="0"/>
      <p:bldP spid="70" grpId="0"/>
      <p:bldP spid="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C587-EECD-C54C-BBB2-4A9565C2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隐含的理想竞争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D0BC1-18B7-6849-B471-F4B5D5D7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620" y="2079218"/>
            <a:ext cx="5015086" cy="2560281"/>
          </a:xfrm>
        </p:spPr>
        <p:txBody>
          <a:bodyPr/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任何中介都没动机将价格改到不同的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y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（回报依然为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任何中介都没动机将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x,x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改成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(x</a:t>
            </a:r>
            <a:r>
              <a:rPr lang="en-US" altLang="zh-CN" sz="28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,x</a:t>
            </a:r>
            <a:r>
              <a:rPr lang="en-US" altLang="zh-CN" sz="28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x</a:t>
            </a:r>
            <a:r>
              <a:rPr lang="en-US" altLang="zh-CN" sz="28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&lt;x</a:t>
            </a:r>
            <a:r>
              <a:rPr lang="en-US" altLang="zh-CN" sz="28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，（得不到交易或会受惩罚）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CF537-518E-E04D-996C-9EF4FEC9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06" y="4666611"/>
            <a:ext cx="506682" cy="5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T4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739F882-2EF7-4E45-9479-0FAC1205DBED}"/>
              </a:ext>
            </a:extLst>
          </p:cNvPr>
          <p:cNvCxnSpPr>
            <a:cxnSpLocks noChangeShapeType="1"/>
            <a:stCxn id="13" idx="5"/>
            <a:endCxn id="79" idx="1"/>
          </p:cNvCxnSpPr>
          <p:nvPr/>
        </p:nvCxnSpPr>
        <p:spPr bwMode="auto">
          <a:xfrm>
            <a:off x="1867648" y="2528998"/>
            <a:ext cx="1301800" cy="698898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BD20DAE-19A7-E643-B7FF-5062B7F229E4}"/>
              </a:ext>
            </a:extLst>
          </p:cNvPr>
          <p:cNvCxnSpPr>
            <a:cxnSpLocks noChangeShapeType="1"/>
            <a:stCxn id="78" idx="3"/>
            <a:endCxn id="15" idx="4"/>
          </p:cNvCxnSpPr>
          <p:nvPr/>
        </p:nvCxnSpPr>
        <p:spPr bwMode="auto">
          <a:xfrm flipV="1">
            <a:off x="3658175" y="2602776"/>
            <a:ext cx="1407359" cy="1483746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D9ABE8A-B6DB-5548-9179-902B895E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448" y="2098985"/>
            <a:ext cx="506682" cy="5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T1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1A718B8-BAA9-4044-9A05-99215B20B981}"/>
              </a:ext>
            </a:extLst>
          </p:cNvPr>
          <p:cNvCxnSpPr>
            <a:cxnSpLocks noChangeShapeType="1"/>
            <a:stCxn id="14" idx="7"/>
            <a:endCxn id="78" idx="1"/>
          </p:cNvCxnSpPr>
          <p:nvPr/>
        </p:nvCxnSpPr>
        <p:spPr bwMode="auto">
          <a:xfrm flipV="1">
            <a:off x="1867648" y="4086522"/>
            <a:ext cx="1283844" cy="653866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B7BAF4F-7416-A545-9B0F-59AC9BAEA6F9}"/>
              </a:ext>
            </a:extLst>
          </p:cNvPr>
          <p:cNvCxnSpPr>
            <a:cxnSpLocks noChangeShapeType="1"/>
            <a:stCxn id="79" idx="3"/>
            <a:endCxn id="16" idx="0"/>
          </p:cNvCxnSpPr>
          <p:nvPr/>
        </p:nvCxnSpPr>
        <p:spPr bwMode="auto">
          <a:xfrm>
            <a:off x="3676131" y="3227896"/>
            <a:ext cx="1432257" cy="1445288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02167F4-D19D-5340-93E0-92934586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8" y="2098986"/>
            <a:ext cx="506682" cy="5037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S1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B561CB-D75C-5041-9AB4-D0B95D51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8" y="4666611"/>
            <a:ext cx="506682" cy="5037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S2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905ECA3-59F4-9B4E-AF17-1DDEF933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192" y="2098986"/>
            <a:ext cx="506682" cy="5037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B1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04C1EB-5F23-F941-9F1A-CFA42422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046" y="4673185"/>
            <a:ext cx="506682" cy="5037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B2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FFAB3BB-49DD-A74B-901B-DE1EDFB886B0}"/>
              </a:ext>
            </a:extLst>
          </p:cNvPr>
          <p:cNvCxnSpPr>
            <a:cxnSpLocks noChangeShapeType="1"/>
            <a:stCxn id="13" idx="6"/>
            <a:endCxn id="10" idx="1"/>
          </p:cNvCxnSpPr>
          <p:nvPr/>
        </p:nvCxnSpPr>
        <p:spPr bwMode="auto">
          <a:xfrm flipV="1">
            <a:off x="1941850" y="2350881"/>
            <a:ext cx="1227598" cy="1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AB8EB66-5578-EB4D-9EB8-D1F382E2733A}"/>
              </a:ext>
            </a:extLst>
          </p:cNvPr>
          <p:cNvCxnSpPr>
            <a:cxnSpLocks noChangeShapeType="1"/>
            <a:stCxn id="10" idx="3"/>
            <a:endCxn id="15" idx="2"/>
          </p:cNvCxnSpPr>
          <p:nvPr/>
        </p:nvCxnSpPr>
        <p:spPr bwMode="auto">
          <a:xfrm>
            <a:off x="3676130" y="2350881"/>
            <a:ext cx="1136062" cy="1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ECD0D1C-3467-FB44-80D6-0CD60BB77FA9}"/>
              </a:ext>
            </a:extLst>
          </p:cNvPr>
          <p:cNvCxnSpPr>
            <a:cxnSpLocks noChangeShapeType="1"/>
            <a:stCxn id="6" idx="3"/>
            <a:endCxn id="16" idx="2"/>
          </p:cNvCxnSpPr>
          <p:nvPr/>
        </p:nvCxnSpPr>
        <p:spPr bwMode="auto">
          <a:xfrm>
            <a:off x="3665488" y="4918506"/>
            <a:ext cx="1189558" cy="6574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1E00624-4626-C340-A03B-70D5F1AA4EF2}"/>
              </a:ext>
            </a:extLst>
          </p:cNvPr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1941850" y="4918506"/>
            <a:ext cx="12169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29A89C8-58B8-9B4B-B98F-B8E81DF34AB9}"/>
              </a:ext>
            </a:extLst>
          </p:cNvPr>
          <p:cNvCxnSpPr>
            <a:cxnSpLocks/>
          </p:cNvCxnSpPr>
          <p:nvPr/>
        </p:nvCxnSpPr>
        <p:spPr>
          <a:xfrm flipV="1">
            <a:off x="1964555" y="2490721"/>
            <a:ext cx="976082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2DBF7F-3BDA-0246-89D7-B5DE34587204}"/>
              </a:ext>
            </a:extLst>
          </p:cNvPr>
          <p:cNvCxnSpPr>
            <a:cxnSpLocks/>
          </p:cNvCxnSpPr>
          <p:nvPr/>
        </p:nvCxnSpPr>
        <p:spPr>
          <a:xfrm>
            <a:off x="3849944" y="2476827"/>
            <a:ext cx="9642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EDCE421-E690-4544-BC11-2334319FCF7D}"/>
              </a:ext>
            </a:extLst>
          </p:cNvPr>
          <p:cNvCxnSpPr>
            <a:cxnSpLocks/>
          </p:cNvCxnSpPr>
          <p:nvPr/>
        </p:nvCxnSpPr>
        <p:spPr>
          <a:xfrm flipV="1">
            <a:off x="2060058" y="4760023"/>
            <a:ext cx="976082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7A5E241D-E770-F343-ACD7-6903577B60F7}"/>
              </a:ext>
            </a:extLst>
          </p:cNvPr>
          <p:cNvCxnSpPr>
            <a:cxnSpLocks/>
          </p:cNvCxnSpPr>
          <p:nvPr/>
        </p:nvCxnSpPr>
        <p:spPr>
          <a:xfrm>
            <a:off x="3871275" y="4747708"/>
            <a:ext cx="9642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EA10B-055F-A642-A5A8-84D14396A6A1}"/>
              </a:ext>
            </a:extLst>
          </p:cNvPr>
          <p:cNvSpPr/>
          <p:nvPr/>
        </p:nvSpPr>
        <p:spPr>
          <a:xfrm>
            <a:off x="2366888" y="2877810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983D0A3-7DC8-F540-9018-C07EF33CD0B0}"/>
              </a:ext>
            </a:extLst>
          </p:cNvPr>
          <p:cNvSpPr/>
          <p:nvPr/>
        </p:nvSpPr>
        <p:spPr>
          <a:xfrm>
            <a:off x="2350179" y="3924649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90BE0DA-1C17-3044-8651-B3CAFAB70304}"/>
              </a:ext>
            </a:extLst>
          </p:cNvPr>
          <p:cNvSpPr/>
          <p:nvPr/>
        </p:nvSpPr>
        <p:spPr>
          <a:xfrm>
            <a:off x="4096302" y="2885716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552D464-9A01-914B-A48A-8ED055A0BF63}"/>
              </a:ext>
            </a:extLst>
          </p:cNvPr>
          <p:cNvSpPr/>
          <p:nvPr/>
        </p:nvSpPr>
        <p:spPr>
          <a:xfrm>
            <a:off x="4110670" y="3835013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49B279-F988-274C-8249-31C01886294D}"/>
              </a:ext>
            </a:extLst>
          </p:cNvPr>
          <p:cNvSpPr/>
          <p:nvPr/>
        </p:nvSpPr>
        <p:spPr>
          <a:xfrm>
            <a:off x="2231034" y="1950758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6D5040-9F2F-B945-B2BA-D88683D2070D}"/>
              </a:ext>
            </a:extLst>
          </p:cNvPr>
          <p:cNvSpPr/>
          <p:nvPr/>
        </p:nvSpPr>
        <p:spPr>
          <a:xfrm>
            <a:off x="2267202" y="4862765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65DC68-5778-5249-B238-24E6DB43D6AF}"/>
              </a:ext>
            </a:extLst>
          </p:cNvPr>
          <p:cNvSpPr/>
          <p:nvPr/>
        </p:nvSpPr>
        <p:spPr>
          <a:xfrm>
            <a:off x="4165402" y="1952474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B90C8D-C9D5-F54C-9A55-790B6770F7A8}"/>
              </a:ext>
            </a:extLst>
          </p:cNvPr>
          <p:cNvSpPr/>
          <p:nvPr/>
        </p:nvSpPr>
        <p:spPr>
          <a:xfrm>
            <a:off x="4165402" y="4862765"/>
            <a:ext cx="4109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6" name="文本框 61">
            <a:extLst>
              <a:ext uri="{FF2B5EF4-FFF2-40B4-BE49-F238E27FC236}">
                <a16:creationId xmlns:a16="http://schemas.microsoft.com/office/drawing/2014/main" id="{EB0173F4-033B-6647-A17D-6D6B2D73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075" y="2098984"/>
            <a:ext cx="4953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0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7" name="文本框 61">
            <a:extLst>
              <a:ext uri="{FF2B5EF4-FFF2-40B4-BE49-F238E27FC236}">
                <a16:creationId xmlns:a16="http://schemas.microsoft.com/office/drawing/2014/main" id="{6B76044A-90ED-A64C-B1DE-B1978EC81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10" y="2098984"/>
            <a:ext cx="4953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1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6479F7C-23D3-BC47-84FD-CEED3C79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492" y="3834627"/>
            <a:ext cx="506682" cy="5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T3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4E4429-3CA1-0B4E-8629-769275C9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448" y="2976001"/>
            <a:ext cx="506682" cy="5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254061"/>
                </a:solidFill>
                <a:latin typeface="Calibri" panose="020F0502020204030204" pitchFamily="34" charset="0"/>
              </a:rPr>
              <a:t>T2</a:t>
            </a:r>
            <a:endParaRPr lang="zh-CN" altLang="en-US" sz="1800" dirty="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F30E198-513B-8443-86B1-43670D6C83BF}"/>
              </a:ext>
            </a:extLst>
          </p:cNvPr>
          <p:cNvSpPr/>
          <p:nvPr/>
        </p:nvSpPr>
        <p:spPr>
          <a:xfrm>
            <a:off x="1481500" y="5517232"/>
            <a:ext cx="3914108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为什么是均衡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6AA547-9D85-9443-933D-3535B7B8F0E7}"/>
              </a:ext>
            </a:extLst>
          </p:cNvPr>
          <p:cNvSpPr/>
          <p:nvPr/>
        </p:nvSpPr>
        <p:spPr>
          <a:xfrm>
            <a:off x="6296691" y="5517232"/>
            <a:ext cx="4870661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是不是只有这种均衡？（思考）</a:t>
            </a:r>
          </a:p>
        </p:txBody>
      </p:sp>
    </p:spTree>
    <p:extLst>
      <p:ext uri="{BB962C8B-B14F-4D97-AF65-F5344CB8AC3E}">
        <p14:creationId xmlns:p14="http://schemas.microsoft.com/office/powerpoint/2010/main" val="22052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9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1623834-5FFF-9841-9F03-4BBABBEE99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800" y="188914"/>
            <a:ext cx="10505440" cy="993775"/>
          </a:xfrm>
        </p:spPr>
        <p:txBody>
          <a:bodyPr/>
          <a:lstStyle/>
          <a:p>
            <a:r>
              <a:rPr kumimoji="0" lang="zh-CN" altLang="en-US" sz="4000" dirty="0">
                <a:solidFill>
                  <a:schemeClr val="bg1"/>
                </a:solidFill>
                <a:ea typeface="黑体" panose="02010609060101010101" pitchFamily="49" charset="-122"/>
              </a:rPr>
              <a:t>波及效应：均衡在不同网络结构下的变化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3C1DBB4-802B-224C-B379-01E3C5275D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kumimoji="0" lang="en-US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5843" name="图片 1" descr="1111.JPG">
            <a:extLst>
              <a:ext uri="{FF2B5EF4-FFF2-40B4-BE49-F238E27FC236}">
                <a16:creationId xmlns:a16="http://schemas.microsoft.com/office/drawing/2014/main" id="{206A86EB-2F44-4944-B3DC-EC2B28BE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9" y="1246189"/>
            <a:ext cx="8856662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793B34-10F1-524E-B0AA-5841E498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447316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671F4-32E7-FB4D-A6A2-DC616F4E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32845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0371C0-1DF6-CD46-91D0-3F1C5A73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849" y="1668566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AC513-5A7B-4542-94CB-95A5EA5D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170021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8C1A3E-7AB7-D948-8A68-8A03F5D3F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492376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1F940E-6674-494A-A45A-5616D028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917950"/>
            <a:ext cx="433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7251C3-E4DD-954D-B8FC-9C0656F3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005263"/>
            <a:ext cx="433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3B4CE4-E5A3-9A4B-BD21-6A1D14DE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724401"/>
            <a:ext cx="433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54A6514-AF41-1A4B-A198-02A5C54BF5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113" y="1989139"/>
            <a:ext cx="1008062" cy="5032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05DF960-A8A8-DF48-AC81-4B87D0CEBE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66989" y="2781300"/>
            <a:ext cx="936625" cy="431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90ABA8-61FA-254A-A854-1CE2A2C03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8438" y="2708275"/>
            <a:ext cx="1079500" cy="4333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CC3EE57-2BFE-624F-82CF-8AD7FF4AAA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51314" y="1989139"/>
            <a:ext cx="1081087" cy="5032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7FBBE77-079C-244C-8657-30BE2A9843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8438" y="4292600"/>
            <a:ext cx="1079500" cy="1081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C7FE0F3-920F-D346-AFCD-DDDAFA9BD7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95551" y="4076700"/>
            <a:ext cx="1223963" cy="6477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293A52-F7E1-C34A-B98D-091AB4C8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00213"/>
            <a:ext cx="43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7B0AAC-0149-1A42-9BA9-59D8713C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42211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5A6586-D272-DA48-9341-D174C7B1E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4508501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AA2D20-06CA-584F-B06C-AA231044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3644901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5388A4-921F-EE4D-8DB9-8875DF47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170021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D4F2D5-4E8C-B74D-AA02-5B75A5C2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2349501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910BDB-FD33-5244-A5F2-B1B9239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0686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9F8A09-E0DC-EA4C-807A-5E6A221B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2349501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91226D5-6733-7146-AE56-1B42EE78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2997201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3F31483-F66E-0343-AF90-03D7DEABB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6725" y="1989139"/>
            <a:ext cx="1079500" cy="5032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4BF813E-51B5-EE4C-A634-AD269CECC6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6725" y="3429000"/>
            <a:ext cx="1079500" cy="431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6F3A5F3-56F8-5E4A-B0B9-3C79A6EB6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59600" y="4149726"/>
            <a:ext cx="1081088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8F4492D-7CBD-0B40-8E0E-5E93BD5D09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72488" y="2708275"/>
            <a:ext cx="1079500" cy="4333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9A9E7A6-1FE1-594F-A057-E8C27CFC10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3926" y="4005264"/>
            <a:ext cx="936625" cy="2873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97F8720-8191-6F49-BD80-670A417EDF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72488" y="4292600"/>
            <a:ext cx="1079500" cy="1081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9A1E6534-1F1A-7C41-88D9-1340BB1A4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1" y="1412876"/>
            <a:ext cx="6461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2060437_165131009_2.jpg">
            <a:extLst>
              <a:ext uri="{FF2B5EF4-FFF2-40B4-BE49-F238E27FC236}">
                <a16:creationId xmlns:a16="http://schemas.microsoft.com/office/drawing/2014/main" id="{3E945D97-C5C4-6743-A271-17E3CCEE4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1412875"/>
            <a:ext cx="6111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C9EF99-D4AE-D046-A83B-3A86AFA1249D}"/>
              </a:ext>
            </a:extLst>
          </p:cNvPr>
          <p:cNvSpPr txBox="1"/>
          <p:nvPr/>
        </p:nvSpPr>
        <p:spPr>
          <a:xfrm>
            <a:off x="5628651" y="6027003"/>
            <a:ext cx="489568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z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的取值？</a:t>
            </a:r>
            <a:endParaRPr lang="en-US" altLang="zh-CN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首先，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T1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竞争不过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T2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S2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只能归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T2</a:t>
            </a:r>
            <a:endParaRPr lang="zh-CN" alt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A6A21A-7524-BB4C-9DA0-1A2029D434B8}"/>
              </a:ext>
            </a:extLst>
          </p:cNvPr>
          <p:cNvGrpSpPr/>
          <p:nvPr/>
        </p:nvGrpSpPr>
        <p:grpSpPr>
          <a:xfrm>
            <a:off x="1975645" y="2090739"/>
            <a:ext cx="4206081" cy="3570287"/>
            <a:chOff x="451644" y="2090738"/>
            <a:chExt cx="4206081" cy="35702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4941BF-FFA5-5B40-A1C1-C7CC8394FAE5}"/>
                </a:ext>
              </a:extLst>
            </p:cNvPr>
            <p:cNvSpPr/>
            <p:nvPr/>
          </p:nvSpPr>
          <p:spPr>
            <a:xfrm>
              <a:off x="460781" y="3530600"/>
              <a:ext cx="514350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卖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7056394-B2E3-814C-AE08-0B4BC376BE23}"/>
                </a:ext>
              </a:extLst>
            </p:cNvPr>
            <p:cNvSpPr/>
            <p:nvPr/>
          </p:nvSpPr>
          <p:spPr>
            <a:xfrm>
              <a:off x="451644" y="2090738"/>
              <a:ext cx="514350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卖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3F688-1112-AB42-8C4F-62AD85AB411B}"/>
                </a:ext>
              </a:extLst>
            </p:cNvPr>
            <p:cNvSpPr/>
            <p:nvPr/>
          </p:nvSpPr>
          <p:spPr>
            <a:xfrm>
              <a:off x="460781" y="4944623"/>
              <a:ext cx="514350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卖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73FEF34-69A2-FD48-A02E-4732F0FD463B}"/>
                </a:ext>
              </a:extLst>
            </p:cNvPr>
            <p:cNvSpPr/>
            <p:nvPr/>
          </p:nvSpPr>
          <p:spPr>
            <a:xfrm>
              <a:off x="2917742" y="5186363"/>
              <a:ext cx="514350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买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2B7976B-35E2-DF4A-9E4C-634454A98B79}"/>
                </a:ext>
              </a:extLst>
            </p:cNvPr>
            <p:cNvSpPr/>
            <p:nvPr/>
          </p:nvSpPr>
          <p:spPr>
            <a:xfrm>
              <a:off x="3648515" y="2125663"/>
              <a:ext cx="514350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买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AF2A74C-CA56-0143-93AE-574BFC944236}"/>
                </a:ext>
              </a:extLst>
            </p:cNvPr>
            <p:cNvSpPr/>
            <p:nvPr/>
          </p:nvSpPr>
          <p:spPr>
            <a:xfrm>
              <a:off x="3482858" y="4502150"/>
              <a:ext cx="833438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不买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8C72BBE-08FD-724E-884C-BB3192E350EB}"/>
                </a:ext>
              </a:extLst>
            </p:cNvPr>
            <p:cNvSpPr/>
            <p:nvPr/>
          </p:nvSpPr>
          <p:spPr>
            <a:xfrm>
              <a:off x="3486048" y="3317047"/>
              <a:ext cx="1171677" cy="474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从</a:t>
              </a:r>
              <a:r>
                <a:rPr lang="en-US" altLang="zh-CN" sz="2000" dirty="0"/>
                <a:t>T1</a:t>
              </a:r>
              <a:r>
                <a:rPr lang="zh-CN" altLang="en-US" sz="2000" dirty="0"/>
                <a:t>买</a:t>
              </a:r>
            </a:p>
          </p:txBody>
        </p:sp>
      </p:grp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A40843F-CE70-6D49-A657-1C8054DA46B0}"/>
              </a:ext>
            </a:extLst>
          </p:cNvPr>
          <p:cNvCxnSpPr>
            <a:cxnSpLocks/>
          </p:cNvCxnSpPr>
          <p:nvPr/>
        </p:nvCxnSpPr>
        <p:spPr>
          <a:xfrm>
            <a:off x="6840306" y="3341528"/>
            <a:ext cx="1115902" cy="4324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C68D7BF-4C86-7D4F-9700-6C0DDC373294}"/>
              </a:ext>
            </a:extLst>
          </p:cNvPr>
          <p:cNvSpPr txBox="1"/>
          <p:nvPr/>
        </p:nvSpPr>
        <p:spPr>
          <a:xfrm>
            <a:off x="1667669" y="6023905"/>
            <a:ext cx="381635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T1-B2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T2-B2</a:t>
            </a:r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的要价不等，有没有可能均衡</a:t>
            </a:r>
          </a:p>
        </p:txBody>
      </p:sp>
    </p:spTree>
    <p:extLst>
      <p:ext uri="{BB962C8B-B14F-4D97-AF65-F5344CB8AC3E}">
        <p14:creationId xmlns:p14="http://schemas.microsoft.com/office/powerpoint/2010/main" val="38386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3" grpId="0"/>
      <p:bldP spid="34" grpId="0"/>
      <p:bldP spid="35" grpId="0"/>
      <p:bldP spid="36" grpId="0"/>
      <p:bldP spid="37" grpId="0"/>
      <p:bldP spid="28" grpId="0"/>
      <p:bldP spid="39" grpId="0"/>
      <p:bldP spid="40" grpId="0"/>
      <p:bldP spid="41" grpId="0"/>
      <p:bldP spid="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955A1B78-3F34-3C42-9CD2-E1FAB17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中间商定价的市场</a:t>
            </a:r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6030EF57-033D-A142-B3BF-CF756A36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19" y="1575881"/>
            <a:ext cx="10466961" cy="3910519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股票市场、农产品市场、</a:t>
            </a:r>
            <a:r>
              <a:rPr lang="en-US" altLang="zh-CN" dirty="0">
                <a:ea typeface="黑体" panose="02010609060101010101" pitchFamily="49" charset="-122"/>
              </a:rPr>
              <a:t>…</a:t>
            </a:r>
            <a:r>
              <a:rPr lang="zh-CN" altLang="en-US" dirty="0">
                <a:ea typeface="黑体" panose="02010609060101010101" pitchFamily="49" charset="-122"/>
              </a:rPr>
              <a:t>（非直销市场）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地理位置的原因、运输条件的原因、掌握信息的原因、</a:t>
            </a:r>
            <a:r>
              <a:rPr lang="en-US" altLang="zh-CN" dirty="0">
                <a:ea typeface="黑体" panose="02010609060101010101" pitchFamily="49" charset="-122"/>
              </a:rPr>
              <a:t>…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中间商，处于买卖双方之间，通过较低价收购，较高价出售，从差价中获利。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中间商隔离买卖双方。通常具有定价权。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9B95C0-CB71-AF46-9B7E-91609CFBC20D}"/>
              </a:ext>
            </a:extLst>
          </p:cNvPr>
          <p:cNvSpPr/>
          <p:nvPr/>
        </p:nvSpPr>
        <p:spPr>
          <a:xfrm>
            <a:off x="0" y="6245156"/>
            <a:ext cx="12192000" cy="6128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这里的“中间商”和平时说的“中介”有些不同，但后面我们混用这两个术语</a:t>
            </a:r>
          </a:p>
        </p:txBody>
      </p:sp>
    </p:spTree>
    <p:extLst>
      <p:ext uri="{BB962C8B-B14F-4D97-AF65-F5344CB8AC3E}">
        <p14:creationId xmlns:p14="http://schemas.microsoft.com/office/powerpoint/2010/main" val="39749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B2EE69BC-6157-4F40-AEA7-E4F8F441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368" y="45464"/>
            <a:ext cx="4087330" cy="1266826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这是个均衡吗？</a:t>
            </a:r>
          </a:p>
        </p:txBody>
      </p:sp>
      <p:pic>
        <p:nvPicPr>
          <p:cNvPr id="41986" name="图片 4" descr="无标题.jpg">
            <a:extLst>
              <a:ext uri="{FF2B5EF4-FFF2-40B4-BE49-F238E27FC236}">
                <a16:creationId xmlns:a16="http://schemas.microsoft.com/office/drawing/2014/main" id="{E943D9A7-897F-664B-90B7-A8BDED6F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1" y="12700"/>
            <a:ext cx="68072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5629EA-1D88-284F-9C56-24B0BEA599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89755" y="1201737"/>
            <a:ext cx="1512887" cy="7191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AC4F11-5918-E340-9215-D37B73DC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916" y="841375"/>
            <a:ext cx="43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BB2462-36A3-124C-BB76-1DEAD4168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916" y="4586288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7FFC02-F4E8-A249-B5D2-6BA89624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17" y="34337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7A8B86-76BE-934F-92C7-D689C40B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966" y="841375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AA849F-964B-A14C-ABB9-E365336D7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966" y="5233988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9C162F-1776-6243-934F-E00A8D57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966" y="4225925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50A612-69C7-B243-94C1-2A093F91F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17" y="23542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43FB65-F28C-5848-9FD4-63B57326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605" y="2354263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89679A-4BA7-4642-B4E0-0D652779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605" y="34337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664D0A7-7D4B-2644-9D5D-06A5E8B106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9266" y="1849437"/>
            <a:ext cx="1727200" cy="6477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927F071-2515-3746-8CAB-A6DB99A93F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8316" y="3289301"/>
            <a:ext cx="1728788" cy="720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94D5915-459A-1E4D-B90A-984F877C88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0705" y="4225926"/>
            <a:ext cx="1584325" cy="5032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FF9A274-CC20-D640-AD73-9303EB2428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62780" y="4225926"/>
            <a:ext cx="1584325" cy="936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CA3625F-7E60-A549-9069-57E8DFAB87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6242" y="4441826"/>
            <a:ext cx="1800225" cy="18002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244E1D2-94D2-924B-99B1-9A3F4DF74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368" y="1291024"/>
            <a:ext cx="4087330" cy="32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T1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不可能改进</a:t>
            </a:r>
            <a:endParaRPr lang="en-US" altLang="zh-CN" sz="2800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T1-S2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出价已经是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，它不可能再提价了</a:t>
            </a:r>
            <a:endParaRPr lang="en-US" altLang="zh-CN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似乎它可以提高一点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T1-B2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要价，但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B2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会转向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（不能满足，惩罚，因而认为不会有那样的出价）</a:t>
            </a:r>
            <a:endParaRPr lang="en-US" altLang="zh-CN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</p:txBody>
      </p:sp>
      <p:sp>
        <p:nvSpPr>
          <p:cNvPr id="42003" name="内容占位符 1">
            <a:extLst>
              <a:ext uri="{FF2B5EF4-FFF2-40B4-BE49-F238E27FC236}">
                <a16:creationId xmlns:a16="http://schemas.microsoft.com/office/drawing/2014/main" id="{8749879F-C4AF-7143-8814-80D4EE91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67" y="1604963"/>
            <a:ext cx="6130925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5134BE-3B12-7B4E-A092-2040EA07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368" y="4687887"/>
            <a:ext cx="4087330" cy="145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T2</a:t>
            </a:r>
            <a:r>
              <a:rPr lang="zh-CN" altLang="en-US" sz="2800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不可能改进</a:t>
            </a:r>
            <a:endParaRPr lang="en-US" altLang="zh-CN" sz="2800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不可能降低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T2-S2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出价</a:t>
            </a:r>
            <a:endParaRPr lang="en-US" altLang="zh-CN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T2-B3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黑体"/>
                <a:cs typeface="黑体"/>
              </a:rPr>
              <a:t>要价也没空间了</a:t>
            </a:r>
            <a:endParaRPr lang="en-US" altLang="zh-CN" dirty="0">
              <a:solidFill>
                <a:srgbClr val="FFFFFF"/>
              </a:solidFill>
              <a:latin typeface="+mn-lt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980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49294B7C-D3D1-D141-B4A4-5909E72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699" y="223045"/>
            <a:ext cx="2339975" cy="1930400"/>
          </a:xfrm>
        </p:spPr>
        <p:txBody>
          <a:bodyPr/>
          <a:lstStyle/>
          <a:p>
            <a:pPr algn="l"/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z=0.5</a:t>
            </a:r>
            <a:b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y=1.5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是均衡吗？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79270-AFA9-1C41-B237-BB3872C0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995" y="2349501"/>
            <a:ext cx="3403531" cy="37449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例中，</a:t>
            </a:r>
            <a:r>
              <a:rPr lang="en-US" altLang="zh-CN" sz="2800" dirty="0">
                <a:ea typeface="黑体" panose="02010609060101010101" pitchFamily="49" charset="-122"/>
              </a:rPr>
              <a:t>T1</a:t>
            </a:r>
            <a:r>
              <a:rPr lang="zh-CN" altLang="en-US" sz="2800" dirty="0">
                <a:ea typeface="黑体" panose="02010609060101010101" pitchFamily="49" charset="-122"/>
              </a:rPr>
              <a:t>的回报是</a:t>
            </a:r>
            <a:r>
              <a:rPr lang="en-US" altLang="zh-CN" sz="2800" dirty="0">
                <a:ea typeface="黑体" panose="02010609060101010101" pitchFamily="49" charset="-122"/>
              </a:rPr>
              <a:t>1.5</a:t>
            </a:r>
            <a:r>
              <a:rPr lang="zh-CN" altLang="en-US" sz="2800" dirty="0">
                <a:ea typeface="黑体" panose="02010609060101010101" pitchFamily="49" charset="-122"/>
              </a:rPr>
              <a:t>，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若他将对</a:t>
            </a:r>
            <a:r>
              <a:rPr lang="en-US" altLang="zh-CN" sz="2800" dirty="0">
                <a:ea typeface="黑体" panose="02010609060101010101" pitchFamily="49" charset="-122"/>
              </a:rPr>
              <a:t>S2</a:t>
            </a:r>
            <a:r>
              <a:rPr lang="zh-CN" altLang="en-US" sz="2800" dirty="0">
                <a:ea typeface="黑体" panose="02010609060101010101" pitchFamily="49" charset="-122"/>
              </a:rPr>
              <a:t>的出价提高到</a:t>
            </a:r>
            <a:r>
              <a:rPr lang="en-US" altLang="zh-CN" sz="2800" dirty="0">
                <a:ea typeface="黑体" panose="02010609060101010101" pitchFamily="49" charset="-122"/>
              </a:rPr>
              <a:t>0.6</a:t>
            </a:r>
            <a:r>
              <a:rPr lang="zh-CN" altLang="en-US" sz="2800" dirty="0">
                <a:ea typeface="黑体" panose="02010609060101010101" pitchFamily="49" charset="-122"/>
              </a:rPr>
              <a:t>，则可以将</a:t>
            </a:r>
            <a:r>
              <a:rPr lang="en-US" altLang="zh-CN" sz="2800" dirty="0">
                <a:ea typeface="黑体" panose="02010609060101010101" pitchFamily="49" charset="-122"/>
              </a:rPr>
              <a:t>S2</a:t>
            </a:r>
            <a:r>
              <a:rPr lang="zh-CN" altLang="en-US" sz="2800" dirty="0">
                <a:ea typeface="黑体" panose="02010609060101010101" pitchFamily="49" charset="-122"/>
              </a:rPr>
              <a:t>赢过来，回报提高</a:t>
            </a:r>
            <a:r>
              <a:rPr lang="en-US" altLang="zh-CN" sz="2800" dirty="0">
                <a:ea typeface="黑体" panose="02010609060101010101" pitchFamily="49" charset="-122"/>
              </a:rPr>
              <a:t>0.4 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pic>
        <p:nvPicPr>
          <p:cNvPr id="37891" name="图片 4" descr="无标题.jpg">
            <a:extLst>
              <a:ext uri="{FF2B5EF4-FFF2-40B4-BE49-F238E27FC236}">
                <a16:creationId xmlns:a16="http://schemas.microsoft.com/office/drawing/2014/main" id="{5BEF1F04-5F13-9748-ADEE-73F2053C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7938"/>
            <a:ext cx="68072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EA6A098-E450-EB48-9FC3-C41E8D4189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2889" y="1196975"/>
            <a:ext cx="1512887" cy="7191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403102-80A7-164E-B655-0BBE2058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836613"/>
            <a:ext cx="43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AD82FF-26F3-DB4B-8DB7-44F49C35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8152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011B6-1453-5347-9F8A-5AC93D14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3429001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0.5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821F2-4139-A24E-8A07-8450D7E3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83661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4898E7-0F00-D640-AD47-3492E2DF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229226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8954E7-FCC6-DD45-85B0-F97F1B982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22116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191DDB-2F39-304E-BCAC-0E42E27C0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349501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0.5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86B70A-ACA0-4C41-A62A-FC4664A2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2349501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CB6395-A761-9243-82F1-D7DDB6EF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3429001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8889053-4488-DD46-A841-F73231E68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9375" y="2205038"/>
            <a:ext cx="1657350" cy="6477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1B0CADE-2824-9849-9404-FB7C7AC21A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1450" y="3284539"/>
            <a:ext cx="1728788" cy="720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F457E60-11A0-AF49-B43A-CF6FCBC78E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3839" y="4221164"/>
            <a:ext cx="1584325" cy="50323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8F7021D-94AF-C640-A257-ABC0CFB15C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55914" y="4221164"/>
            <a:ext cx="1584325" cy="936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DBBA4F2-3625-DC45-BBA0-CDC45F0B03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9376" y="4437064"/>
            <a:ext cx="1800225" cy="18002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A41F12-FDB8-0642-9F3F-E8011A164050}"/>
              </a:ext>
            </a:extLst>
          </p:cNvPr>
          <p:cNvSpPr txBox="1"/>
          <p:nvPr/>
        </p:nvSpPr>
        <p:spPr>
          <a:xfrm>
            <a:off x="2018680" y="1861345"/>
            <a:ext cx="1368425" cy="584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rgbClr val="FFFFFF"/>
                </a:solidFill>
                <a:latin typeface="Calibri" panose="020F0502020204030204" pitchFamily="34" charset="0"/>
              </a:rPr>
              <a:t>z ≥ 1</a:t>
            </a:r>
            <a:endParaRPr lang="zh-CN" altLang="en-US" sz="3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C8F1CD3-43B3-4E4E-90BF-D02FB03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438" y="232668"/>
            <a:ext cx="3863974" cy="1057970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这是个均衡吗？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3BABF-FD81-3D46-BADA-D9654615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438" y="1594743"/>
            <a:ext cx="3618773" cy="19777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不是。因为</a:t>
            </a:r>
            <a:r>
              <a:rPr lang="en-US" altLang="zh-CN" sz="2800" dirty="0">
                <a:ea typeface="黑体" panose="02010609060101010101" pitchFamily="49" charset="-122"/>
              </a:rPr>
              <a:t>T1</a:t>
            </a:r>
            <a:r>
              <a:rPr lang="zh-CN" altLang="en-US" sz="2800" dirty="0">
                <a:ea typeface="黑体" panose="02010609060101010101" pitchFamily="49" charset="-122"/>
              </a:rPr>
              <a:t>把商品卖给</a:t>
            </a:r>
            <a:r>
              <a:rPr lang="en-US" altLang="zh-CN" sz="2800" dirty="0">
                <a:ea typeface="黑体" panose="02010609060101010101" pitchFamily="49" charset="-122"/>
              </a:rPr>
              <a:t>B1</a:t>
            </a:r>
            <a:r>
              <a:rPr lang="zh-CN" altLang="en-US" sz="2800" dirty="0">
                <a:ea typeface="黑体" panose="02010609060101010101" pitchFamily="49" charset="-122"/>
              </a:rPr>
              <a:t>会收益更高。但凡 </a:t>
            </a:r>
            <a:r>
              <a:rPr lang="en-US" altLang="zh-CN" sz="2800" dirty="0">
                <a:ea typeface="黑体" panose="02010609060101010101" pitchFamily="49" charset="-122"/>
              </a:rPr>
              <a:t>y&lt;1</a:t>
            </a:r>
            <a:r>
              <a:rPr lang="zh-CN" altLang="en-US" sz="2800" dirty="0"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ea typeface="黑体" panose="02010609060101010101" pitchFamily="49" charset="-122"/>
              </a:rPr>
              <a:t>T1</a:t>
            </a:r>
            <a:r>
              <a:rPr lang="zh-CN" altLang="en-US" sz="2800" dirty="0">
                <a:ea typeface="黑体" panose="02010609060101010101" pitchFamily="49" charset="-122"/>
              </a:rPr>
              <a:t>都没有理由和</a:t>
            </a:r>
            <a:r>
              <a:rPr lang="en-US" altLang="zh-CN" sz="2800" dirty="0">
                <a:ea typeface="黑体" panose="02010609060101010101" pitchFamily="49" charset="-122"/>
              </a:rPr>
              <a:t>B2</a:t>
            </a:r>
            <a:r>
              <a:rPr lang="zh-CN" altLang="en-US" sz="2800" dirty="0">
                <a:ea typeface="黑体" panose="02010609060101010101" pitchFamily="49" charset="-122"/>
              </a:rPr>
              <a:t>交易。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pic>
        <p:nvPicPr>
          <p:cNvPr id="39939" name="图片 4" descr="无标题.jpg">
            <a:extLst>
              <a:ext uri="{FF2B5EF4-FFF2-40B4-BE49-F238E27FC236}">
                <a16:creationId xmlns:a16="http://schemas.microsoft.com/office/drawing/2014/main" id="{DAEAC650-3492-8D4A-868F-CD7AEC28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0"/>
            <a:ext cx="68072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DA260C4-0BDF-F74F-A019-3EB2FE3A6A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8112" y="1086982"/>
            <a:ext cx="1512887" cy="7191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F680508-18B5-3C46-8862-B2678CB1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828675"/>
            <a:ext cx="43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4E3D84-7B47-8346-828C-45A48F52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4573588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68A5A-0D17-2742-BF77-699566E1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1" y="34210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28FEB0-AD0F-7F46-92BB-A9AD2F15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828675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E96008-5936-3C43-87B0-329033CA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5221288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F3011-8EC6-E744-8022-7F89CD41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4213225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50F029-0F3F-0A4F-BF9A-8A862A65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1" y="23415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1.5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945767-8A47-3246-9878-42ED0B21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9" y="2341563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0.5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D36E83-D1FA-7A47-BED6-5F7539107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9" y="3421063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0.5</a:t>
            </a:r>
            <a:endParaRPr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4B728B5-753F-B64C-B329-BF9650472B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0232" y="1857321"/>
            <a:ext cx="1654969" cy="61770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0780C50-16C3-AE41-9A53-4179B59372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2769" y="3236913"/>
            <a:ext cx="1728788" cy="720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5B01884-0697-CA4F-83BA-D079D7EE7A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8000" y="4147912"/>
            <a:ext cx="1619250" cy="49728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C990515-B7CC-D74A-95A9-F5F2FBDC39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41514" y="4213226"/>
            <a:ext cx="1584325" cy="936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D91B5D5-743C-D640-B0EE-F93BAA7457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44976" y="4429126"/>
            <a:ext cx="1800225" cy="18002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C418A57-3D5E-2943-85CF-6C06D04EEB5F}"/>
              </a:ext>
            </a:extLst>
          </p:cNvPr>
          <p:cNvSpPr/>
          <p:nvPr/>
        </p:nvSpPr>
        <p:spPr>
          <a:xfrm>
            <a:off x="3309392" y="2535865"/>
            <a:ext cx="1295946" cy="72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y</a:t>
            </a:r>
            <a:r>
              <a:rPr lang="zh-CN" altLang="en-US" sz="2000" dirty="0"/>
              <a:t> ∊</a:t>
            </a:r>
            <a:r>
              <a:rPr lang="en-US" altLang="zh-CN" sz="2000" dirty="0"/>
              <a:t> [1,2]</a:t>
            </a:r>
          </a:p>
          <a:p>
            <a:pPr algn="ctr"/>
            <a:r>
              <a:rPr lang="en-US" altLang="zh-CN" sz="2000" dirty="0"/>
              <a:t>z</a:t>
            </a:r>
            <a:r>
              <a:rPr lang="zh-CN" altLang="en-US" sz="2000" dirty="0"/>
              <a:t> ∊ </a:t>
            </a:r>
            <a:r>
              <a:rPr lang="en-US" altLang="zh-CN" sz="2000" dirty="0"/>
              <a:t>[1,3]</a:t>
            </a:r>
            <a:endParaRPr lang="zh-CN" altLang="en-US" sz="2000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8189CA8-BDD2-A945-86BB-806285BD5047}"/>
              </a:ext>
            </a:extLst>
          </p:cNvPr>
          <p:cNvSpPr txBox="1">
            <a:spLocks/>
          </p:cNvSpPr>
          <p:nvPr/>
        </p:nvSpPr>
        <p:spPr bwMode="auto">
          <a:xfrm>
            <a:off x="7839438" y="3572541"/>
            <a:ext cx="3618773" cy="265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rgbClr val="FFFFFF"/>
                </a:solidFill>
                <a:latin typeface="+mn-lt"/>
                <a:ea typeface="+mn-ea"/>
                <a:cs typeface="黑体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黑体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rgbClr val="FFFFFF"/>
                </a:solidFill>
                <a:latin typeface="+mn-lt"/>
                <a:ea typeface="+mn-ea"/>
                <a:cs typeface="黑体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rgbClr val="FFFFFF"/>
                </a:solidFill>
                <a:latin typeface="+mn-lt"/>
                <a:ea typeface="+mn-ea"/>
                <a:cs typeface="黑体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rgbClr val="FFFFFF"/>
                </a:solidFill>
                <a:latin typeface="+mn-lt"/>
                <a:ea typeface="+mn-ea"/>
                <a:cs typeface="黑体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将经过</a:t>
            </a:r>
            <a:r>
              <a:rPr lang="en-US" altLang="zh-CN" sz="2800" dirty="0">
                <a:ea typeface="黑体" panose="02010609060101010101" pitchFamily="49" charset="-122"/>
              </a:rPr>
              <a:t>T1</a:t>
            </a:r>
            <a:r>
              <a:rPr lang="zh-CN" altLang="en-US" sz="2800" dirty="0">
                <a:ea typeface="黑体" panose="02010609060101010101" pitchFamily="49" charset="-122"/>
              </a:rPr>
              <a:t>的商品流改为</a:t>
            </a:r>
            <a:r>
              <a:rPr lang="en-US" altLang="zh-CN" sz="2800" dirty="0">
                <a:ea typeface="黑体" panose="02010609060101010101" pitchFamily="49" charset="-122"/>
              </a:rPr>
              <a:t>S1-T1-B1</a:t>
            </a:r>
            <a:r>
              <a:rPr lang="zh-CN" altLang="en-US" sz="2800" dirty="0">
                <a:ea typeface="黑体" panose="02010609060101010101" pitchFamily="49" charset="-122"/>
              </a:rPr>
              <a:t>是否均衡？也不是。</a:t>
            </a:r>
            <a:r>
              <a:rPr lang="en-US" altLang="zh-CN" sz="2800" dirty="0">
                <a:ea typeface="黑体" panose="02010609060101010101" pitchFamily="49" charset="-122"/>
              </a:rPr>
              <a:t>B2</a:t>
            </a:r>
            <a:r>
              <a:rPr lang="zh-CN" altLang="en-US" sz="2800" dirty="0">
                <a:ea typeface="黑体" panose="02010609060101010101" pitchFamily="49" charset="-122"/>
              </a:rPr>
              <a:t>有权要求商品但得不到。会导致惩罚，于是也不应有那样的出价。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  <p:bldP spid="2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>
            <a:extLst>
              <a:ext uri="{FF2B5EF4-FFF2-40B4-BE49-F238E27FC236}">
                <a16:creationId xmlns:a16="http://schemas.microsoft.com/office/drawing/2014/main" id="{4A2F01F0-674D-0F4B-B28F-73558043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92151"/>
            <a:ext cx="10311319" cy="482441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我们不仅关心均衡，还关心网络中的交易带来的“社会福利”，包括社会福利与网络结构的关系、社会福利在参与者之间的分配情况，等等</a:t>
            </a:r>
          </a:p>
        </p:txBody>
      </p:sp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9B958F39-0629-8A4F-9161-E8AFDEE4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661025"/>
            <a:ext cx="8229600" cy="4651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>
            <a:extLst>
              <a:ext uri="{FF2B5EF4-FFF2-40B4-BE49-F238E27FC236}">
                <a16:creationId xmlns:a16="http://schemas.microsoft.com/office/drawing/2014/main" id="{71402A7C-0CED-BF40-8E87-5384896D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46137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社会福利及其优化问题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3C2C3-781A-374E-92F4-587BE6F6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9" y="1268414"/>
            <a:ext cx="10408596" cy="2350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如果一件商品实现了销售，设买家估值</a:t>
            </a:r>
            <a:r>
              <a:rPr lang="en-US" altLang="zh-CN" sz="2800" dirty="0" err="1"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j</a:t>
            </a:r>
            <a:r>
              <a:rPr lang="zh-CN" altLang="en-US" sz="2800" dirty="0">
                <a:ea typeface="黑体" panose="02010609060101010101" pitchFamily="49" charset="-122"/>
              </a:rPr>
              <a:t>，卖家价格</a:t>
            </a:r>
            <a:r>
              <a:rPr lang="en-US" altLang="zh-CN" sz="2800" dirty="0"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</a:rPr>
              <a:t>，中间商给的出价和要价分别为</a:t>
            </a:r>
            <a:r>
              <a:rPr lang="en-US" altLang="zh-CN" sz="2800" dirty="0" err="1">
                <a:ea typeface="黑体" panose="02010609060101010101" pitchFamily="49" charset="-122"/>
              </a:rPr>
              <a:t>b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ti</a:t>
            </a:r>
            <a:r>
              <a:rPr lang="zh-CN" altLang="en-US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 err="1"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tj</a:t>
            </a:r>
            <a:r>
              <a:rPr lang="zh-CN" altLang="en-US" sz="2800" dirty="0">
                <a:ea typeface="黑体" panose="02010609060101010101" pitchFamily="49" charset="-122"/>
              </a:rPr>
              <a:t>，则三方的收益之和为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(</a:t>
            </a:r>
            <a:r>
              <a:rPr lang="en-US" altLang="zh-CN" sz="2800" dirty="0" err="1">
                <a:ea typeface="黑体" panose="02010609060101010101" pitchFamily="49" charset="-122"/>
              </a:rPr>
              <a:t>b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ti</a:t>
            </a:r>
            <a:r>
              <a:rPr lang="en-US" altLang="zh-CN" sz="2800" dirty="0">
                <a:ea typeface="黑体" panose="02010609060101010101" pitchFamily="49" charset="-122"/>
              </a:rPr>
              <a:t> – v</a:t>
            </a:r>
            <a:r>
              <a:rPr lang="en-US" altLang="zh-CN" sz="2800" baseline="-25000" dirty="0"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</a:rPr>
              <a:t>) + (</a:t>
            </a:r>
            <a:r>
              <a:rPr lang="en-US" altLang="zh-CN" sz="2800" dirty="0" err="1"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tj</a:t>
            </a:r>
            <a:r>
              <a:rPr lang="en-US" altLang="zh-CN" sz="2800" dirty="0">
                <a:ea typeface="黑体" panose="02010609060101010101" pitchFamily="49" charset="-122"/>
              </a:rPr>
              <a:t> – </a:t>
            </a:r>
            <a:r>
              <a:rPr lang="en-US" altLang="zh-CN" sz="2800" dirty="0" err="1">
                <a:ea typeface="黑体" panose="02010609060101010101" pitchFamily="49" charset="-122"/>
              </a:rPr>
              <a:t>b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ti</a:t>
            </a:r>
            <a:r>
              <a:rPr lang="en-US" altLang="zh-CN" sz="2800" dirty="0">
                <a:ea typeface="黑体" panose="02010609060101010101" pitchFamily="49" charset="-122"/>
              </a:rPr>
              <a:t>) + (</a:t>
            </a:r>
            <a:r>
              <a:rPr lang="en-US" altLang="zh-CN" sz="2800" dirty="0" err="1"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800" dirty="0">
                <a:ea typeface="黑体" panose="02010609060101010101" pitchFamily="49" charset="-122"/>
              </a:rPr>
              <a:t> – </a:t>
            </a:r>
            <a:r>
              <a:rPr lang="en-US" altLang="zh-CN" sz="2800" dirty="0" err="1"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tj</a:t>
            </a:r>
            <a:r>
              <a:rPr lang="en-US" altLang="zh-CN" sz="2800" dirty="0">
                <a:ea typeface="黑体" panose="02010609060101010101" pitchFamily="49" charset="-122"/>
              </a:rPr>
              <a:t>) = </a:t>
            </a:r>
            <a:r>
              <a:rPr lang="en-US" altLang="zh-CN" sz="2800" dirty="0" err="1"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800" dirty="0">
                <a:ea typeface="黑体" panose="02010609060101010101" pitchFamily="49" charset="-122"/>
              </a:rPr>
              <a:t> – v</a:t>
            </a:r>
            <a:r>
              <a:rPr lang="en-US" altLang="zh-CN" sz="2800" baseline="-25000" dirty="0">
                <a:ea typeface="黑体" panose="02010609060101010101" pitchFamily="49" charset="-122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所有商品流对应的收益之和</a:t>
            </a: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Σ</a:t>
            </a:r>
            <a:r>
              <a:rPr lang="en-US" altLang="zh-CN" sz="2800" dirty="0">
                <a:ea typeface="黑体" panose="02010609060101010101" pitchFamily="49" charset="-122"/>
              </a:rPr>
              <a:t>(</a:t>
            </a:r>
            <a:r>
              <a:rPr lang="en-US" altLang="zh-CN" sz="2800" dirty="0" err="1"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800" dirty="0">
                <a:ea typeface="黑体" panose="02010609060101010101" pitchFamily="49" charset="-122"/>
              </a:rPr>
              <a:t> – v</a:t>
            </a:r>
            <a:r>
              <a:rPr lang="en-US" altLang="zh-CN" sz="2800" baseline="-25000" dirty="0"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</a:rPr>
              <a:t>)  </a:t>
            </a:r>
            <a:r>
              <a:rPr lang="zh-CN" altLang="en-US" sz="2800" dirty="0">
                <a:ea typeface="黑体" panose="02010609060101010101" pitchFamily="49" charset="-122"/>
              </a:rPr>
              <a:t>称为社会福利（报价因素在中间抵消了）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45059" name="文本框 1">
            <a:extLst>
              <a:ext uri="{FF2B5EF4-FFF2-40B4-BE49-F238E27FC236}">
                <a16:creationId xmlns:a16="http://schemas.microsoft.com/office/drawing/2014/main" id="{7EE9E6EB-01CD-0D45-AB9F-1E5EFD22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967" y="3680501"/>
            <a:ext cx="9633097" cy="200054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可以证明：依照本模型，每一个中间商交易网络都至少存在一个均衡，且每一个均衡所产生的商品流都实现了社会最优（社会福利达到最大）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/>
              <a:t>- “Trading networks with price-setting agents,” ACM conference on electronic commerce, 2007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42E117-047E-E345-A7E4-6F5EDBD9C54A}"/>
              </a:ext>
            </a:extLst>
          </p:cNvPr>
          <p:cNvSpPr/>
          <p:nvPr/>
        </p:nvSpPr>
        <p:spPr>
          <a:xfrm>
            <a:off x="1360967" y="5891867"/>
            <a:ext cx="9633097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“无形之手”作用的又一次体现！</a:t>
            </a:r>
          </a:p>
        </p:txBody>
      </p:sp>
    </p:spTree>
    <p:extLst>
      <p:ext uri="{BB962C8B-B14F-4D97-AF65-F5344CB8AC3E}">
        <p14:creationId xmlns:p14="http://schemas.microsoft.com/office/powerpoint/2010/main" val="36159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3B19B20A-E102-0549-BFCA-186A64ED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网络结构对社会福利的影响</a:t>
            </a:r>
          </a:p>
        </p:txBody>
      </p:sp>
      <p:pic>
        <p:nvPicPr>
          <p:cNvPr id="47106" name="图片 3">
            <a:extLst>
              <a:ext uri="{FF2B5EF4-FFF2-40B4-BE49-F238E27FC236}">
                <a16:creationId xmlns:a16="http://schemas.microsoft.com/office/drawing/2014/main" id="{E81AE9CA-7429-C946-B7A6-0ADD3490F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417638"/>
            <a:ext cx="8154988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4">
            <a:extLst>
              <a:ext uri="{FF2B5EF4-FFF2-40B4-BE49-F238E27FC236}">
                <a16:creationId xmlns:a16="http://schemas.microsoft.com/office/drawing/2014/main" id="{1DF5CCF4-7DD8-A94E-B384-338C5F491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6021389"/>
            <a:ext cx="373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社会福利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</a:rPr>
              <a:t>= 1+2+4</a:t>
            </a:r>
            <a:r>
              <a:rPr lang="zh-CN" altLang="en-US" sz="2800" dirty="0">
                <a:solidFill>
                  <a:srgbClr val="FFFFFF"/>
                </a:solidFill>
              </a:rPr>
              <a:t> </a:t>
            </a:r>
            <a:r>
              <a:rPr lang="en-US" altLang="zh-CN" sz="2800" dirty="0">
                <a:solidFill>
                  <a:srgbClr val="FFFFFF"/>
                </a:solidFill>
              </a:rPr>
              <a:t>=</a:t>
            </a:r>
            <a:r>
              <a:rPr lang="zh-CN" altLang="en-US" sz="2800" dirty="0">
                <a:solidFill>
                  <a:srgbClr val="FFFFFF"/>
                </a:solidFill>
              </a:rPr>
              <a:t> </a:t>
            </a:r>
            <a:r>
              <a:rPr lang="en-US" altLang="zh-CN" sz="2800" dirty="0">
                <a:solidFill>
                  <a:srgbClr val="FFFFFF"/>
                </a:solidFill>
              </a:rPr>
              <a:t>7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47108" name="文本框 5">
            <a:extLst>
              <a:ext uri="{FF2B5EF4-FFF2-40B4-BE49-F238E27FC236}">
                <a16:creationId xmlns:a16="http://schemas.microsoft.com/office/drawing/2014/main" id="{423AB24D-3933-324B-A5BB-6564AF16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6021389"/>
            <a:ext cx="373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社会福利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</a:rPr>
              <a:t>= 2+3+4 = 9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01A697-EAA1-F14E-A364-455269A23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7" y="1490664"/>
            <a:ext cx="835025" cy="18256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FB2237-CCF8-8646-8555-AF52DED0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4875213"/>
            <a:ext cx="673100" cy="647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C943E3-8BA7-AC48-A19E-7DA332C3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932" y="2682643"/>
            <a:ext cx="1289050" cy="283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1AA007-F671-8F46-B072-4E6C17751789}"/>
              </a:ext>
            </a:extLst>
          </p:cNvPr>
          <p:cNvSpPr txBox="1"/>
          <p:nvPr/>
        </p:nvSpPr>
        <p:spPr>
          <a:xfrm>
            <a:off x="3279590" y="5418903"/>
            <a:ext cx="572489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互联丰富的网络结构有利于社会福利的提高</a:t>
            </a:r>
          </a:p>
        </p:txBody>
      </p:sp>
    </p:spTree>
    <p:extLst>
      <p:ext uri="{BB962C8B-B14F-4D97-AF65-F5344CB8AC3E}">
        <p14:creationId xmlns:p14="http://schemas.microsoft.com/office/powerpoint/2010/main" val="1067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>
            <a:extLst>
              <a:ext uri="{FF2B5EF4-FFF2-40B4-BE49-F238E27FC236}">
                <a16:creationId xmlns:a16="http://schemas.microsoft.com/office/drawing/2014/main" id="{003DD435-F938-B042-A29F-285DB1BD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关于中间商在交易中的获利问题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4E86B341-1049-574B-BB54-8068B2EA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436" y="1412876"/>
            <a:ext cx="9837243" cy="1954449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前例已证明，在理想竞争情形下，中间商获利的可能性为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前面的例子也说明，中间商能从垄断中获利，但下例说明，不一定总如此！</a:t>
            </a:r>
          </a:p>
        </p:txBody>
      </p:sp>
      <p:sp>
        <p:nvSpPr>
          <p:cNvPr id="49157" name="文本框 6">
            <a:extLst>
              <a:ext uri="{FF2B5EF4-FFF2-40B4-BE49-F238E27FC236}">
                <a16:creationId xmlns:a16="http://schemas.microsoft.com/office/drawing/2014/main" id="{7EBFB20A-0B5E-974B-A812-D8AD2BA2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249" y="6108390"/>
            <a:ext cx="882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无论是何种交易结果，均衡状态下中间商的获利均为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6F7247-0376-9B46-A832-73BD82CDC2AF}"/>
              </a:ext>
            </a:extLst>
          </p:cNvPr>
          <p:cNvGrpSpPr/>
          <p:nvPr/>
        </p:nvGrpSpPr>
        <p:grpSpPr>
          <a:xfrm>
            <a:off x="1632248" y="3371861"/>
            <a:ext cx="8823325" cy="2549525"/>
            <a:chOff x="108247" y="3371860"/>
            <a:chExt cx="8823325" cy="2549525"/>
          </a:xfrm>
        </p:grpSpPr>
        <p:pic>
          <p:nvPicPr>
            <p:cNvPr id="49155" name="图片 3">
              <a:extLst>
                <a:ext uri="{FF2B5EF4-FFF2-40B4-BE49-F238E27FC236}">
                  <a16:creationId xmlns:a16="http://schemas.microsoft.com/office/drawing/2014/main" id="{EAE3EFFB-0434-5048-B0D5-47A39471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7" y="3371860"/>
              <a:ext cx="5992813" cy="254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6" name="图片 5">
              <a:extLst>
                <a:ext uri="{FF2B5EF4-FFF2-40B4-BE49-F238E27FC236}">
                  <a16:creationId xmlns:a16="http://schemas.microsoft.com/office/drawing/2014/main" id="{A4258D1B-22F3-994C-9697-8513799B7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185" y="3371860"/>
              <a:ext cx="2846387" cy="254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曲线连接符 2">
              <a:extLst>
                <a:ext uri="{FF2B5EF4-FFF2-40B4-BE49-F238E27FC236}">
                  <a16:creationId xmlns:a16="http://schemas.microsoft.com/office/drawing/2014/main" id="{ED409D78-5F14-4246-A803-7AB5992E39C7}"/>
                </a:ext>
              </a:extLst>
            </p:cNvPr>
            <p:cNvCxnSpPr>
              <a:cxnSpLocks/>
            </p:cNvCxnSpPr>
            <p:nvPr/>
          </p:nvCxnSpPr>
          <p:spPr>
            <a:xfrm>
              <a:off x="3924225" y="3514735"/>
              <a:ext cx="1656184" cy="432742"/>
            </a:xfrm>
            <a:prstGeom prst="curvedConnector3">
              <a:avLst>
                <a:gd name="adj1" fmla="val 4295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>
              <a:extLst>
                <a:ext uri="{FF2B5EF4-FFF2-40B4-BE49-F238E27FC236}">
                  <a16:creationId xmlns:a16="http://schemas.microsoft.com/office/drawing/2014/main" id="{A57A9322-90FF-2D4E-8DBC-B397C060B3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24" y="3546485"/>
              <a:ext cx="1656184" cy="432742"/>
            </a:xfrm>
            <a:prstGeom prst="curvedConnector3">
              <a:avLst>
                <a:gd name="adj1" fmla="val 4295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FDC6A8CE-ACCF-F045-AC36-283B262195FA}"/>
                </a:ext>
              </a:extLst>
            </p:cNvPr>
            <p:cNvCxnSpPr>
              <a:cxnSpLocks/>
            </p:cNvCxnSpPr>
            <p:nvPr/>
          </p:nvCxnSpPr>
          <p:spPr>
            <a:xfrm>
              <a:off x="3905337" y="5453617"/>
              <a:ext cx="1891096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F5811853-7237-2B4A-A0CD-655735D8987D}"/>
                </a:ext>
              </a:extLst>
            </p:cNvPr>
            <p:cNvSpPr/>
            <p:nvPr/>
          </p:nvSpPr>
          <p:spPr>
            <a:xfrm>
              <a:off x="6634561" y="4359991"/>
              <a:ext cx="1614791" cy="749708"/>
            </a:xfrm>
            <a:custGeom>
              <a:avLst/>
              <a:gdLst>
                <a:gd name="connsiteX0" fmla="*/ 0 w 1614791"/>
                <a:gd name="connsiteY0" fmla="*/ 204959 h 749708"/>
                <a:gd name="connsiteX1" fmla="*/ 739302 w 1614791"/>
                <a:gd name="connsiteY1" fmla="*/ 29861 h 749708"/>
                <a:gd name="connsiteX2" fmla="*/ 1614791 w 1614791"/>
                <a:gd name="connsiteY2" fmla="*/ 749708 h 74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791" h="749708">
                  <a:moveTo>
                    <a:pt x="0" y="204959"/>
                  </a:moveTo>
                  <a:cubicBezTo>
                    <a:pt x="235085" y="72014"/>
                    <a:pt x="470170" y="-60930"/>
                    <a:pt x="739302" y="29861"/>
                  </a:cubicBezTo>
                  <a:cubicBezTo>
                    <a:pt x="1008434" y="120652"/>
                    <a:pt x="1311612" y="435180"/>
                    <a:pt x="1614791" y="74970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66E056F-5E4B-074E-9D5F-EBD9B1C61AC8}"/>
              </a:ext>
            </a:extLst>
          </p:cNvPr>
          <p:cNvSpPr txBox="1"/>
          <p:nvPr/>
        </p:nvSpPr>
        <p:spPr>
          <a:xfrm>
            <a:off x="5222241" y="5599320"/>
            <a:ext cx="52333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x=y=0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  <a:ea typeface="SimHei" panose="02010609060101010101" pitchFamily="49" charset="-122"/>
              </a:rPr>
              <a:t>T2</a:t>
            </a:r>
            <a:r>
              <a:rPr lang="zh-CN" altLang="en-US" dirty="0">
                <a:latin typeface="+mn-lt"/>
                <a:ea typeface="SimHei" panose="02010609060101010101" pitchFamily="49" charset="-122"/>
              </a:rPr>
              <a:t>的存在是对</a:t>
            </a:r>
            <a:r>
              <a:rPr lang="en-US" altLang="zh-CN" dirty="0">
                <a:latin typeface="+mn-lt"/>
                <a:ea typeface="SimHei" panose="02010609060101010101" pitchFamily="49" charset="-122"/>
              </a:rPr>
              <a:t>T1</a:t>
            </a:r>
            <a:r>
              <a:rPr lang="zh-CN" altLang="en-US" dirty="0">
                <a:latin typeface="+mn-lt"/>
                <a:ea typeface="SimHei" panose="02010609060101010101" pitchFamily="49" charset="-122"/>
              </a:rPr>
              <a:t>的威慑</a:t>
            </a:r>
          </a:p>
        </p:txBody>
      </p:sp>
      <p:sp>
        <p:nvSpPr>
          <p:cNvPr id="4" name="线形标注 1 3">
            <a:extLst>
              <a:ext uri="{FF2B5EF4-FFF2-40B4-BE49-F238E27FC236}">
                <a16:creationId xmlns:a16="http://schemas.microsoft.com/office/drawing/2014/main" id="{B4F1B0A6-71D5-7440-AD43-BE5E0293126C}"/>
              </a:ext>
            </a:extLst>
          </p:cNvPr>
          <p:cNvSpPr/>
          <p:nvPr/>
        </p:nvSpPr>
        <p:spPr>
          <a:xfrm>
            <a:off x="1304369" y="1495424"/>
            <a:ext cx="4932688" cy="1764043"/>
          </a:xfrm>
          <a:prstGeom prst="borderCallout1">
            <a:avLst>
              <a:gd name="adj1" fmla="val 110385"/>
              <a:gd name="adj2" fmla="val 58960"/>
              <a:gd name="adj3" fmla="val 142471"/>
              <a:gd name="adj4" fmla="val 7142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2800" dirty="0">
                <a:ea typeface="SimHei" panose="02010609060101010101" pitchFamily="49" charset="-122"/>
              </a:rPr>
              <a:t>如果</a:t>
            </a:r>
            <a:r>
              <a:rPr lang="en-US" altLang="zh-CN" sz="2800" dirty="0">
                <a:ea typeface="SimHei" panose="02010609060101010101" pitchFamily="49" charset="-122"/>
              </a:rPr>
              <a:t>y&gt;0</a:t>
            </a:r>
            <a:r>
              <a:rPr lang="zh-CN" altLang="en-US" sz="2800" dirty="0">
                <a:ea typeface="SimHei" panose="02010609060101010101" pitchFamily="49" charset="-122"/>
              </a:rPr>
              <a:t>，</a:t>
            </a:r>
            <a:r>
              <a:rPr lang="en-US" altLang="zh-CN" sz="2800" dirty="0">
                <a:ea typeface="SimHei" panose="02010609060101010101" pitchFamily="49" charset="-122"/>
              </a:rPr>
              <a:t>T1</a:t>
            </a:r>
            <a:r>
              <a:rPr lang="zh-CN" altLang="en-US" sz="2800" dirty="0">
                <a:ea typeface="SimHei" panose="02010609060101010101" pitchFamily="49" charset="-122"/>
              </a:rPr>
              <a:t>可以降低，从而得到</a:t>
            </a:r>
            <a:r>
              <a:rPr lang="en-US" altLang="zh-CN" sz="2800" dirty="0">
                <a:ea typeface="SimHei" panose="02010609060101010101" pitchFamily="49" charset="-122"/>
              </a:rPr>
              <a:t>B2 </a:t>
            </a:r>
            <a:r>
              <a:rPr lang="zh-CN" altLang="en-US" sz="2800" dirty="0">
                <a:ea typeface="SimHei" panose="02010609060101010101" pitchFamily="49" charset="-122"/>
              </a:rPr>
              <a:t>；于是均衡</a:t>
            </a:r>
            <a:r>
              <a:rPr lang="en-US" altLang="zh-CN" sz="2800" dirty="0">
                <a:ea typeface="SimHei" panose="02010609060101010101" pitchFamily="49" charset="-122"/>
                <a:sym typeface="Wingdings" pitchFamily="2" charset="2"/>
              </a:rPr>
              <a:t>y=0</a:t>
            </a:r>
            <a:endParaRPr lang="en-US" altLang="zh-CN" sz="2800" dirty="0"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ea typeface="SimHei" panose="02010609060101010101" pitchFamily="49" charset="-122"/>
              </a:rPr>
              <a:t>如果</a:t>
            </a:r>
            <a:r>
              <a:rPr lang="en-US" altLang="zh-CN" sz="2800" dirty="0">
                <a:ea typeface="SimHei" panose="02010609060101010101" pitchFamily="49" charset="-122"/>
              </a:rPr>
              <a:t>x&gt;0</a:t>
            </a:r>
            <a:r>
              <a:rPr lang="zh-CN" altLang="en-US" sz="2800" dirty="0">
                <a:ea typeface="SimHei" panose="02010609060101010101" pitchFamily="49" charset="-122"/>
              </a:rPr>
              <a:t>，</a:t>
            </a:r>
            <a:r>
              <a:rPr lang="en-US" altLang="zh-CN" sz="2800" dirty="0">
                <a:ea typeface="SimHei" panose="02010609060101010101" pitchFamily="49" charset="-122"/>
              </a:rPr>
              <a:t>T2</a:t>
            </a:r>
            <a:r>
              <a:rPr lang="zh-CN" altLang="en-US" sz="2800" dirty="0">
                <a:ea typeface="SimHei" panose="02010609060101010101" pitchFamily="49" charset="-122"/>
              </a:rPr>
              <a:t>可以降低，从而得到</a:t>
            </a:r>
            <a:r>
              <a:rPr lang="en-US" altLang="zh-CN" sz="2800" dirty="0">
                <a:ea typeface="SimHei" panose="02010609060101010101" pitchFamily="49" charset="-122"/>
              </a:rPr>
              <a:t>B1</a:t>
            </a:r>
            <a:r>
              <a:rPr lang="zh-CN" altLang="en-US" sz="2800" dirty="0">
                <a:ea typeface="SimHei" panose="02010609060101010101" pitchFamily="49" charset="-122"/>
              </a:rPr>
              <a:t>，更高回报</a:t>
            </a:r>
          </a:p>
        </p:txBody>
      </p:sp>
      <p:sp>
        <p:nvSpPr>
          <p:cNvPr id="15" name="线形标注 1 14">
            <a:extLst>
              <a:ext uri="{FF2B5EF4-FFF2-40B4-BE49-F238E27FC236}">
                <a16:creationId xmlns:a16="http://schemas.microsoft.com/office/drawing/2014/main" id="{C5000B60-4775-6444-B856-F0122BDFFDC0}"/>
              </a:ext>
            </a:extLst>
          </p:cNvPr>
          <p:cNvSpPr/>
          <p:nvPr/>
        </p:nvSpPr>
        <p:spPr>
          <a:xfrm>
            <a:off x="6237057" y="1495423"/>
            <a:ext cx="4682640" cy="1764043"/>
          </a:xfrm>
          <a:prstGeom prst="borderCallout1">
            <a:avLst>
              <a:gd name="adj1" fmla="val 109740"/>
              <a:gd name="adj2" fmla="val 78330"/>
              <a:gd name="adj3" fmla="val 126569"/>
              <a:gd name="adj4" fmla="val 6557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zh-CN" sz="2800" dirty="0">
                <a:ea typeface="SimHei" panose="02010609060101010101" pitchFamily="49" charset="-122"/>
              </a:rPr>
              <a:t>x</a:t>
            </a:r>
            <a:r>
              <a:rPr lang="zh-CN" altLang="en-US" sz="2800" dirty="0">
                <a:ea typeface="SimHei" panose="02010609060101010101" pitchFamily="49" charset="-122"/>
              </a:rPr>
              <a:t>或</a:t>
            </a:r>
            <a:r>
              <a:rPr lang="en-US" altLang="zh-CN" sz="2800" dirty="0">
                <a:ea typeface="SimHei" panose="02010609060101010101" pitchFamily="49" charset="-122"/>
              </a:rPr>
              <a:t>y</a:t>
            </a:r>
            <a:r>
              <a:rPr lang="zh-CN" altLang="en-US" sz="2800" dirty="0">
                <a:ea typeface="SimHei" panose="02010609060101010101" pitchFamily="49" charset="-122"/>
              </a:rPr>
              <a:t>任何一个大于</a:t>
            </a:r>
            <a:r>
              <a:rPr lang="en-US" altLang="zh-CN" sz="2800" dirty="0">
                <a:ea typeface="SimHei" panose="02010609060101010101" pitchFamily="49" charset="-122"/>
              </a:rPr>
              <a:t>0</a:t>
            </a:r>
            <a:r>
              <a:rPr lang="zh-CN" altLang="en-US" sz="2800" dirty="0">
                <a:ea typeface="SimHei" panose="02010609060101010101" pitchFamily="49" charset="-122"/>
              </a:rPr>
              <a:t>的话，</a:t>
            </a:r>
            <a:r>
              <a:rPr lang="en-US" altLang="zh-CN" sz="2800" dirty="0">
                <a:ea typeface="SimHei" panose="02010609060101010101" pitchFamily="49" charset="-122"/>
              </a:rPr>
              <a:t>T2</a:t>
            </a:r>
            <a:r>
              <a:rPr lang="zh-CN" altLang="en-US" sz="2800" dirty="0">
                <a:ea typeface="SimHei" panose="02010609060101010101" pitchFamily="49" charset="-122"/>
              </a:rPr>
              <a:t>就有了机会</a:t>
            </a:r>
          </a:p>
        </p:txBody>
      </p:sp>
    </p:spTree>
    <p:extLst>
      <p:ext uri="{BB962C8B-B14F-4D97-AF65-F5344CB8AC3E}">
        <p14:creationId xmlns:p14="http://schemas.microsoft.com/office/powerpoint/2010/main" val="19970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7" grpId="0" animBg="1"/>
      <p:bldP spid="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>
            <a:extLst>
              <a:ext uri="{FF2B5EF4-FFF2-40B4-BE49-F238E27FC236}">
                <a16:creationId xmlns:a16="http://schemas.microsoft.com/office/drawing/2014/main" id="{59A5CA07-863C-4948-AEB9-D31D9BDE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74638"/>
            <a:ext cx="8362950" cy="1143000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中间商（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）获利的（结构性）条件</a:t>
            </a: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FF1C458A-0AA7-694D-8843-C12EAD55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412876"/>
            <a:ext cx="9452043" cy="1512069"/>
          </a:xfrm>
        </p:spPr>
        <p:txBody>
          <a:bodyPr/>
          <a:lstStyle/>
          <a:p>
            <a:r>
              <a:rPr lang="zh-CN" altLang="en-US" sz="2800" dirty="0">
                <a:ea typeface="黑体" panose="02010609060101010101" pitchFamily="49" charset="-122"/>
              </a:rPr>
              <a:t>若 </a:t>
            </a:r>
            <a:r>
              <a:rPr lang="en-US" altLang="zh-CN" sz="2800" dirty="0">
                <a:ea typeface="黑体" panose="02010609060101010101" pitchFamily="49" charset="-122"/>
              </a:rPr>
              <a:t>T </a:t>
            </a:r>
            <a:r>
              <a:rPr lang="zh-CN" altLang="en-US" sz="2800" dirty="0">
                <a:ea typeface="黑体" panose="02010609060101010101" pitchFamily="49" charset="-122"/>
              </a:rPr>
              <a:t>涉及到一条边</a:t>
            </a:r>
            <a:r>
              <a:rPr lang="en-US" altLang="zh-CN" sz="2800" dirty="0">
                <a:ea typeface="黑体" panose="02010609060101010101" pitchFamily="49" charset="-122"/>
              </a:rPr>
              <a:t> e </a:t>
            </a:r>
            <a:r>
              <a:rPr lang="zh-CN" altLang="en-US" sz="2800" dirty="0">
                <a:ea typeface="黑体" panose="02010609060101010101" pitchFamily="49" charset="-122"/>
              </a:rPr>
              <a:t>，删除该边会改变网络的社会福利最大值，则存在一个</a:t>
            </a:r>
            <a:r>
              <a:rPr lang="en-US" altLang="zh-CN" sz="2800" dirty="0">
                <a:ea typeface="黑体" panose="02010609060101010101" pitchFamily="49" charset="-122"/>
              </a:rPr>
              <a:t>T </a:t>
            </a:r>
            <a:r>
              <a:rPr lang="zh-CN" altLang="en-US" sz="2800" dirty="0">
                <a:ea typeface="黑体" panose="02010609060101010101" pitchFamily="49" charset="-122"/>
              </a:rPr>
              <a:t>可从中获利的均衡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黑体" panose="02010609060101010101" pitchFamily="49" charset="-122"/>
              </a:rPr>
              <a:t>边</a:t>
            </a:r>
            <a:r>
              <a:rPr lang="en-US" altLang="zh-CN" sz="2400" dirty="0">
                <a:ea typeface="黑体" panose="02010609060101010101" pitchFamily="49" charset="-122"/>
              </a:rPr>
              <a:t> e </a:t>
            </a:r>
            <a:r>
              <a:rPr lang="zh-CN" altLang="en-US" sz="2400" dirty="0">
                <a:ea typeface="黑体" panose="02010609060101010101" pitchFamily="49" charset="-122"/>
              </a:rPr>
              <a:t>被称之为 </a:t>
            </a:r>
            <a:r>
              <a:rPr lang="en-US" altLang="zh-CN" sz="2400" dirty="0"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ea typeface="黑体" panose="02010609060101010101" pitchFamily="49" charset="-122"/>
              </a:rPr>
              <a:t>的一条关键边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B9FA420-9AED-FE42-8524-E9204D75C678}"/>
              </a:ext>
            </a:extLst>
          </p:cNvPr>
          <p:cNvSpPr txBox="1">
            <a:spLocks/>
          </p:cNvSpPr>
          <p:nvPr/>
        </p:nvSpPr>
        <p:spPr bwMode="auto">
          <a:xfrm>
            <a:off x="758757" y="2961530"/>
            <a:ext cx="6478655" cy="180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注：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 eaLnBrk="0" hangingPunct="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只是“存在一个均衡”，不一定是“每一个均衡”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 eaLnBrk="0" hangingPunct="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对于不同的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，结果可能不一样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0180" name="图片 1">
            <a:extLst>
              <a:ext uri="{FF2B5EF4-FFF2-40B4-BE49-F238E27FC236}">
                <a16:creationId xmlns:a16="http://schemas.microsoft.com/office/drawing/2014/main" id="{FEFDFD8C-9BDD-E14E-A494-D4CAC5E4A6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7" y="2012763"/>
            <a:ext cx="4105039" cy="415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线形标注 1 1">
            <a:extLst>
              <a:ext uri="{FF2B5EF4-FFF2-40B4-BE49-F238E27FC236}">
                <a16:creationId xmlns:a16="http://schemas.microsoft.com/office/drawing/2014/main" id="{722AC506-16E1-CF4B-BF7B-D2E16EE8DC27}"/>
              </a:ext>
            </a:extLst>
          </p:cNvPr>
          <p:cNvSpPr/>
          <p:nvPr/>
        </p:nvSpPr>
        <p:spPr>
          <a:xfrm>
            <a:off x="1254642" y="5018567"/>
            <a:ext cx="5465135" cy="1150575"/>
          </a:xfrm>
          <a:prstGeom prst="borderCallout1">
            <a:avLst>
              <a:gd name="adj1" fmla="val 40972"/>
              <a:gd name="adj2" fmla="val 101306"/>
              <a:gd name="adj3" fmla="val -6944"/>
              <a:gd name="adj4" fmla="val 1235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随着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x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在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之间改变，社会福利的分配在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S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T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黑体"/>
                <a:cs typeface="黑体"/>
              </a:rPr>
              <a:t>B</a:t>
            </a:r>
            <a:r>
              <a:rPr lang="zh-CN" altLang="en-US" dirty="0">
                <a:solidFill>
                  <a:schemeClr val="bg1"/>
                </a:solidFill>
                <a:ea typeface="黑体"/>
                <a:cs typeface="黑体"/>
              </a:rPr>
              <a:t>之间变动</a:t>
            </a:r>
          </a:p>
        </p:txBody>
      </p:sp>
    </p:spTree>
    <p:extLst>
      <p:ext uri="{BB962C8B-B14F-4D97-AF65-F5344CB8AC3E}">
        <p14:creationId xmlns:p14="http://schemas.microsoft.com/office/powerpoint/2010/main" val="15693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>
            <a:extLst>
              <a:ext uri="{FF2B5EF4-FFF2-40B4-BE49-F238E27FC236}">
                <a16:creationId xmlns:a16="http://schemas.microsoft.com/office/drawing/2014/main" id="{CA150A10-A35C-4B4B-9FA0-9B063292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413785"/>
            <a:ext cx="6271098" cy="1858218"/>
          </a:xfrm>
        </p:spPr>
        <p:txBody>
          <a:bodyPr/>
          <a:lstStyle/>
          <a:p>
            <a:pPr algn="l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[0,1]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都是均衡（对应社会福利最优值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=3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9DD75-2943-3C45-9A86-C8015894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2276872"/>
            <a:ext cx="7012883" cy="2880320"/>
          </a:xfrm>
        </p:spPr>
        <p:txBody>
          <a:bodyPr/>
          <a:lstStyle/>
          <a:p>
            <a:r>
              <a:rPr lang="en-US" altLang="zh-CN" sz="2800" dirty="0"/>
              <a:t>X=0:   B=2, T=1, S=0</a:t>
            </a:r>
          </a:p>
          <a:p>
            <a:pPr lvl="1"/>
            <a:r>
              <a:rPr lang="en-US" altLang="zh-CN" sz="2400" dirty="0"/>
              <a:t>B1, T3, B3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各有利润</a:t>
            </a:r>
            <a:r>
              <a:rPr lang="en-US" altLang="zh-CN" sz="2400" dirty="0"/>
              <a:t>1</a:t>
            </a:r>
          </a:p>
          <a:p>
            <a:r>
              <a:rPr lang="en-US" altLang="zh-CN" sz="2800" dirty="0"/>
              <a:t>X=1:   B=0, T=2, S=1</a:t>
            </a:r>
          </a:p>
          <a:p>
            <a:pPr lvl="1"/>
            <a:r>
              <a:rPr lang="en-US" altLang="zh-CN" sz="2400" dirty="0"/>
              <a:t>T1, S2, T5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各有利润</a:t>
            </a:r>
            <a:r>
              <a:rPr lang="en-US" altLang="zh-CN" sz="2400" dirty="0"/>
              <a:t>1</a:t>
            </a:r>
          </a:p>
          <a:p>
            <a:r>
              <a:rPr lang="en-US" altLang="zh-CN" sz="2800" dirty="0"/>
              <a:t>X=1/2:   B=1, T=3/2, S=1/2</a:t>
            </a:r>
          </a:p>
          <a:p>
            <a:pPr lvl="1"/>
            <a:r>
              <a:rPr lang="en-US" altLang="zh-CN" sz="2400" dirty="0"/>
              <a:t>B1, B3, T1, T3, T5, S2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03" name="图片 1">
            <a:extLst>
              <a:ext uri="{FF2B5EF4-FFF2-40B4-BE49-F238E27FC236}">
                <a16:creationId xmlns:a16="http://schemas.microsoft.com/office/drawing/2014/main" id="{2DCFC900-A90D-1A48-AADE-F6DBE5DB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33" y="584842"/>
            <a:ext cx="4176173" cy="422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3C1874-3563-6E48-A7A1-54AA200A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02" y="5229201"/>
            <a:ext cx="1062260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T4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在这个网络中不可能获利，因为他们涉及的边都不是关键边，但他们的存在打破了一些垄断。</a:t>
            </a:r>
          </a:p>
        </p:txBody>
      </p:sp>
    </p:spTree>
    <p:extLst>
      <p:ext uri="{BB962C8B-B14F-4D97-AF65-F5344CB8AC3E}">
        <p14:creationId xmlns:p14="http://schemas.microsoft.com/office/powerpoint/2010/main" val="34609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7C071E1E-A849-D844-9FBB-EF0571EE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FFE9-D373-A445-A903-0D8E01C4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600200"/>
            <a:ext cx="9961124" cy="4852988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依赖中间商的市场：卖家－中间商－买家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中间商决定价格（策略性价格）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中间商的利润取决于网络结构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市场（看不见的手）</a:t>
            </a:r>
            <a:r>
              <a:rPr lang="en-US" altLang="zh-CN" dirty="0">
                <a:ea typeface="黑体" panose="02010609060101010101" pitchFamily="49" charset="-122"/>
                <a:sym typeface="Wingdings" pitchFamily="2" charset="2"/>
              </a:rPr>
              <a:t> </a:t>
            </a:r>
            <a:r>
              <a:rPr lang="zh-CN" altLang="en-US" dirty="0">
                <a:ea typeface="黑体" panose="02010609060101010101" pitchFamily="49" charset="-122"/>
                <a:sym typeface="Wingdings" pitchFamily="2" charset="2"/>
              </a:rPr>
              <a:t>“</a:t>
            </a:r>
            <a:r>
              <a:rPr lang="zh-CN" altLang="en-US" dirty="0">
                <a:ea typeface="黑体" panose="02010609060101010101" pitchFamily="49" charset="-122"/>
              </a:rPr>
              <a:t>社会最优”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自主微观行为达成理想宏观效果的又一个例子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结构与行为分析的互动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策略行为的选择依赖于结构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为改进收益，人们可能会去改变结构（例如在适当的地方增加一条边）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6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F3D8FCAD-6F05-AD4D-B005-5FBA6BD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353" y="428017"/>
            <a:ext cx="4669277" cy="2280903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地理位置、信息优势、政策条件等，都影响交易机会</a:t>
            </a:r>
          </a:p>
        </p:txBody>
      </p:sp>
      <p:pic>
        <p:nvPicPr>
          <p:cNvPr id="17410" name="图片 3">
            <a:extLst>
              <a:ext uri="{FF2B5EF4-FFF2-40B4-BE49-F238E27FC236}">
                <a16:creationId xmlns:a16="http://schemas.microsoft.com/office/drawing/2014/main" id="{C652B5ED-822D-1E48-84A2-DE9C4E61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0"/>
            <a:ext cx="567531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11.3.JPG">
            <a:extLst>
              <a:ext uri="{FF2B5EF4-FFF2-40B4-BE49-F238E27FC236}">
                <a16:creationId xmlns:a16="http://schemas.microsoft.com/office/drawing/2014/main" id="{C746E200-094F-C04A-B80F-C3E3D33A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2" y="2566988"/>
            <a:ext cx="4669277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五边形 3">
            <a:extLst>
              <a:ext uri="{FF2B5EF4-FFF2-40B4-BE49-F238E27FC236}">
                <a16:creationId xmlns:a16="http://schemas.microsoft.com/office/drawing/2014/main" id="{C364ABC0-F935-7647-9E89-06ACF89A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62" y="4581526"/>
            <a:ext cx="4988938" cy="1800225"/>
          </a:xfrm>
          <a:prstGeom prst="homePlate">
            <a:avLst>
              <a:gd name="adj" fmla="val 50005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可以用图来表达有中间商市场的潜在交易关系</a:t>
            </a:r>
            <a:endParaRPr lang="en-US" altLang="zh-CN" sz="2800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zh-CN" sz="2800" b="1" dirty="0">
                <a:solidFill>
                  <a:schemeClr val="lt1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lt1"/>
                </a:solidFill>
                <a:latin typeface="+mn-lt"/>
                <a:ea typeface="+mn-ea"/>
              </a:rPr>
              <a:t>S</a:t>
            </a:r>
            <a:r>
              <a:rPr lang="zh-CN" altLang="en-US" sz="2800" b="1" dirty="0">
                <a:solidFill>
                  <a:schemeClr val="lt1"/>
                </a:solidFill>
                <a:latin typeface="+mn-lt"/>
                <a:ea typeface="+mn-ea"/>
              </a:rPr>
              <a:t>，</a:t>
            </a:r>
            <a:r>
              <a:rPr lang="en-US" altLang="zh-CN" sz="2800" b="1" dirty="0">
                <a:solidFill>
                  <a:schemeClr val="lt1"/>
                </a:solidFill>
                <a:latin typeface="+mn-lt"/>
                <a:ea typeface="+mn-ea"/>
              </a:rPr>
              <a:t>T</a:t>
            </a:r>
            <a:r>
              <a:rPr lang="zh-CN" altLang="en-US" sz="2800" b="1" dirty="0">
                <a:solidFill>
                  <a:schemeClr val="lt1"/>
                </a:solidFill>
                <a:latin typeface="+mn-lt"/>
                <a:ea typeface="+mn-ea"/>
              </a:rPr>
              <a:t>，</a:t>
            </a:r>
            <a:r>
              <a:rPr lang="en-US" altLang="zh-CN" sz="2800" b="1" dirty="0">
                <a:solidFill>
                  <a:schemeClr val="lt1"/>
                </a:solidFill>
                <a:latin typeface="+mn-lt"/>
                <a:ea typeface="+mn-ea"/>
              </a:rPr>
              <a:t>B</a:t>
            </a:r>
            <a:r>
              <a:rPr lang="zh-CN" altLang="en-US" sz="2800" b="1" dirty="0">
                <a:solidFill>
                  <a:schemeClr val="lt1"/>
                </a:solidFill>
                <a:latin typeface="+mn-lt"/>
                <a:ea typeface="+mn-ea"/>
              </a:rPr>
              <a:t>，</a:t>
            </a:r>
            <a:r>
              <a:rPr lang="en-US" altLang="zh-CN" sz="2800" b="1" dirty="0">
                <a:solidFill>
                  <a:schemeClr val="lt1"/>
                </a:solidFill>
                <a:latin typeface="+mn-lt"/>
                <a:ea typeface="+mn-ea"/>
              </a:rPr>
              <a:t>V</a:t>
            </a:r>
            <a:r>
              <a:rPr lang="en-US" altLang="zh-CN" sz="2800" b="1" baseline="-25000" dirty="0">
                <a:solidFill>
                  <a:schemeClr val="lt1"/>
                </a:solidFill>
                <a:latin typeface="+mn-lt"/>
                <a:ea typeface="+mn-ea"/>
              </a:rPr>
              <a:t>i</a:t>
            </a:r>
            <a:r>
              <a:rPr lang="zh-CN" altLang="en-US" sz="2800" b="1" dirty="0">
                <a:solidFill>
                  <a:schemeClr val="lt1"/>
                </a:solidFill>
                <a:latin typeface="+mn-lt"/>
                <a:ea typeface="+mn-ea"/>
              </a:rPr>
              <a:t>，</a:t>
            </a:r>
            <a:r>
              <a:rPr lang="en-US" altLang="zh-CN" sz="2800" b="1" dirty="0" err="1">
                <a:solidFill>
                  <a:schemeClr val="lt1"/>
                </a:solidFill>
                <a:latin typeface="+mn-lt"/>
                <a:ea typeface="+mn-ea"/>
              </a:rPr>
              <a:t>V</a:t>
            </a:r>
            <a:r>
              <a:rPr lang="en-US" altLang="zh-CN" sz="2800" b="1" baseline="-25000" dirty="0" err="1">
                <a:solidFill>
                  <a:schemeClr val="lt1"/>
                </a:solidFill>
                <a:latin typeface="+mn-lt"/>
                <a:ea typeface="+mn-ea"/>
              </a:rPr>
              <a:t>j</a:t>
            </a:r>
            <a:r>
              <a:rPr lang="zh-CN" altLang="en-US" sz="2800" b="1" dirty="0">
                <a:solidFill>
                  <a:schemeClr val="lt1"/>
                </a:solidFill>
                <a:latin typeface="+mn-lt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350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17E51743-9709-1149-9F61-0F5DF597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一个交易状态的例子</a:t>
            </a:r>
          </a:p>
        </p:txBody>
      </p:sp>
      <p:pic>
        <p:nvPicPr>
          <p:cNvPr id="19458" name="图片 3">
            <a:extLst>
              <a:ext uri="{FF2B5EF4-FFF2-40B4-BE49-F238E27FC236}">
                <a16:creationId xmlns:a16="http://schemas.microsoft.com/office/drawing/2014/main" id="{8CEBE2C8-35A6-464A-AF7C-B80EF0BB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" y="1417638"/>
            <a:ext cx="10785979" cy="529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4">
            <a:extLst>
              <a:ext uri="{FF2B5EF4-FFF2-40B4-BE49-F238E27FC236}">
                <a16:creationId xmlns:a16="http://schemas.microsoft.com/office/drawing/2014/main" id="{37F8DED1-29A2-6C42-B4D7-50C8820B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153" y="5799138"/>
            <a:ext cx="2338387" cy="461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中间商公布价格</a:t>
            </a:r>
          </a:p>
        </p:txBody>
      </p:sp>
      <p:sp>
        <p:nvSpPr>
          <p:cNvPr id="19460" name="文本框 6">
            <a:extLst>
              <a:ext uri="{FF2B5EF4-FFF2-40B4-BE49-F238E27FC236}">
                <a16:creationId xmlns:a16="http://schemas.microsoft.com/office/drawing/2014/main" id="{7D23608B-46A0-8347-AFED-CB01072D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753" y="5799138"/>
            <a:ext cx="2626468" cy="738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卖方和买方响应</a:t>
            </a:r>
            <a:endParaRPr lang="en-US" altLang="zh-CN" sz="1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1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形成商品流通）</a:t>
            </a:r>
          </a:p>
        </p:txBody>
      </p:sp>
      <p:sp>
        <p:nvSpPr>
          <p:cNvPr id="2" name="线形标注 1 1">
            <a:extLst>
              <a:ext uri="{FF2B5EF4-FFF2-40B4-BE49-F238E27FC236}">
                <a16:creationId xmlns:a16="http://schemas.microsoft.com/office/drawing/2014/main" id="{96B1E393-8F30-584A-8CE5-AAFD47C8218B}"/>
              </a:ext>
            </a:extLst>
          </p:cNvPr>
          <p:cNvSpPr/>
          <p:nvPr/>
        </p:nvSpPr>
        <p:spPr>
          <a:xfrm>
            <a:off x="1786109" y="1775801"/>
            <a:ext cx="792088" cy="360040"/>
          </a:xfrm>
          <a:prstGeom prst="borderCallout1">
            <a:avLst>
              <a:gd name="adj1" fmla="val 122787"/>
              <a:gd name="adj2" fmla="val 32002"/>
              <a:gd name="adj3" fmla="val 179818"/>
              <a:gd name="adj4" fmla="val 38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出价</a:t>
            </a: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BE036F89-1D3E-E34F-BC61-CCBDC44808B5}"/>
              </a:ext>
            </a:extLst>
          </p:cNvPr>
          <p:cNvSpPr/>
          <p:nvPr/>
        </p:nvSpPr>
        <p:spPr>
          <a:xfrm>
            <a:off x="3949397" y="1775801"/>
            <a:ext cx="792088" cy="360040"/>
          </a:xfrm>
          <a:prstGeom prst="borderCallout1">
            <a:avLst>
              <a:gd name="adj1" fmla="val 122787"/>
              <a:gd name="adj2" fmla="val 32002"/>
              <a:gd name="adj3" fmla="val 179818"/>
              <a:gd name="adj4" fmla="val 38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要价</a:t>
            </a:r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1A3DF591-D93A-C043-AEA0-1E3BC19D9EAF}"/>
              </a:ext>
            </a:extLst>
          </p:cNvPr>
          <p:cNvSpPr/>
          <p:nvPr/>
        </p:nvSpPr>
        <p:spPr>
          <a:xfrm>
            <a:off x="7709691" y="2399332"/>
            <a:ext cx="2269067" cy="474145"/>
          </a:xfrm>
          <a:custGeom>
            <a:avLst/>
            <a:gdLst>
              <a:gd name="connsiteX0" fmla="*/ 0 w 2269067"/>
              <a:gd name="connsiteY0" fmla="*/ 0 h 474145"/>
              <a:gd name="connsiteX1" fmla="*/ 1100667 w 2269067"/>
              <a:gd name="connsiteY1" fmla="*/ 474133 h 474145"/>
              <a:gd name="connsiteX2" fmla="*/ 2269067 w 2269067"/>
              <a:gd name="connsiteY2" fmla="*/ 16933 h 474145"/>
              <a:gd name="connsiteX3" fmla="*/ 2269067 w 2269067"/>
              <a:gd name="connsiteY3" fmla="*/ 16933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474145">
                <a:moveTo>
                  <a:pt x="0" y="0"/>
                </a:moveTo>
                <a:cubicBezTo>
                  <a:pt x="361244" y="235655"/>
                  <a:pt x="722489" y="471311"/>
                  <a:pt x="1100667" y="474133"/>
                </a:cubicBezTo>
                <a:cubicBezTo>
                  <a:pt x="1478845" y="476955"/>
                  <a:pt x="2269067" y="16933"/>
                  <a:pt x="2269067" y="16933"/>
                </a:cubicBezTo>
                <a:lnTo>
                  <a:pt x="2269067" y="1693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74E9544A-BAD4-DD47-A775-52CFC4E8832D}"/>
              </a:ext>
            </a:extLst>
          </p:cNvPr>
          <p:cNvSpPr/>
          <p:nvPr/>
        </p:nvSpPr>
        <p:spPr>
          <a:xfrm>
            <a:off x="7709692" y="4185690"/>
            <a:ext cx="2269067" cy="474145"/>
          </a:xfrm>
          <a:custGeom>
            <a:avLst/>
            <a:gdLst>
              <a:gd name="connsiteX0" fmla="*/ 0 w 2269067"/>
              <a:gd name="connsiteY0" fmla="*/ 0 h 474145"/>
              <a:gd name="connsiteX1" fmla="*/ 1100667 w 2269067"/>
              <a:gd name="connsiteY1" fmla="*/ 474133 h 474145"/>
              <a:gd name="connsiteX2" fmla="*/ 2269067 w 2269067"/>
              <a:gd name="connsiteY2" fmla="*/ 16933 h 474145"/>
              <a:gd name="connsiteX3" fmla="*/ 2269067 w 2269067"/>
              <a:gd name="connsiteY3" fmla="*/ 16933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474145">
                <a:moveTo>
                  <a:pt x="0" y="0"/>
                </a:moveTo>
                <a:cubicBezTo>
                  <a:pt x="361244" y="235655"/>
                  <a:pt x="722489" y="471311"/>
                  <a:pt x="1100667" y="474133"/>
                </a:cubicBezTo>
                <a:cubicBezTo>
                  <a:pt x="1478845" y="476955"/>
                  <a:pt x="2269067" y="16933"/>
                  <a:pt x="2269067" y="16933"/>
                </a:cubicBezTo>
                <a:lnTo>
                  <a:pt x="2269067" y="1693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C3676FC9-9500-F341-8586-FAA9E16CB2B8}"/>
              </a:ext>
            </a:extLst>
          </p:cNvPr>
          <p:cNvSpPr/>
          <p:nvPr/>
        </p:nvSpPr>
        <p:spPr>
          <a:xfrm flipV="1">
            <a:off x="7709693" y="5301299"/>
            <a:ext cx="2269067" cy="411692"/>
          </a:xfrm>
          <a:custGeom>
            <a:avLst/>
            <a:gdLst>
              <a:gd name="connsiteX0" fmla="*/ 0 w 2269067"/>
              <a:gd name="connsiteY0" fmla="*/ 0 h 474145"/>
              <a:gd name="connsiteX1" fmla="*/ 1100667 w 2269067"/>
              <a:gd name="connsiteY1" fmla="*/ 474133 h 474145"/>
              <a:gd name="connsiteX2" fmla="*/ 2269067 w 2269067"/>
              <a:gd name="connsiteY2" fmla="*/ 16933 h 474145"/>
              <a:gd name="connsiteX3" fmla="*/ 2269067 w 2269067"/>
              <a:gd name="connsiteY3" fmla="*/ 16933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474145">
                <a:moveTo>
                  <a:pt x="0" y="0"/>
                </a:moveTo>
                <a:cubicBezTo>
                  <a:pt x="361244" y="235655"/>
                  <a:pt x="722489" y="471311"/>
                  <a:pt x="1100667" y="474133"/>
                </a:cubicBezTo>
                <a:cubicBezTo>
                  <a:pt x="1478845" y="476955"/>
                  <a:pt x="2269067" y="16933"/>
                  <a:pt x="2269067" y="16933"/>
                </a:cubicBezTo>
                <a:lnTo>
                  <a:pt x="2269067" y="1693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2" grpId="0" animBg="1"/>
      <p:bldP spid="7" grpId="0" animBg="1"/>
      <p:bldP spid="11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D39C0435-AFC3-604E-A870-4A6BF4C1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61" y="294275"/>
            <a:ext cx="8220075" cy="720725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各参与人的决定是否正确？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ED63DE44-4D64-0646-B623-95C650B1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857" y="5976337"/>
            <a:ext cx="9862285" cy="8376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例如，</a:t>
            </a:r>
            <a:r>
              <a:rPr lang="en-US" altLang="zh-CN" sz="2400" dirty="0">
                <a:ea typeface="黑体" panose="02010609060101010101" pitchFamily="49" charset="-122"/>
              </a:rPr>
              <a:t>T1</a:t>
            </a:r>
            <a:r>
              <a:rPr lang="zh-CN" altLang="en-US" sz="2400" dirty="0">
                <a:ea typeface="黑体" panose="02010609060101010101" pitchFamily="49" charset="-122"/>
              </a:rPr>
              <a:t>会不会觉得完全可以做得更好些？通过给出不同的报价，将</a:t>
            </a:r>
            <a:r>
              <a:rPr lang="en-US" altLang="zh-CN" sz="2400" dirty="0">
                <a:ea typeface="黑体" panose="02010609060101010101" pitchFamily="49" charset="-122"/>
              </a:rPr>
              <a:t>S2</a:t>
            </a:r>
            <a:r>
              <a:rPr lang="zh-CN" altLang="en-US" sz="2400" dirty="0">
                <a:ea typeface="黑体" panose="02010609060101010101" pitchFamily="49" charset="-122"/>
              </a:rPr>
              <a:t>的生意从</a:t>
            </a:r>
            <a:r>
              <a:rPr lang="en-US" altLang="zh-CN" sz="2400" dirty="0">
                <a:ea typeface="黑体" panose="02010609060101010101" pitchFamily="49" charset="-122"/>
              </a:rPr>
              <a:t>T2</a:t>
            </a:r>
            <a:r>
              <a:rPr lang="zh-CN" altLang="en-US" sz="2400" dirty="0">
                <a:ea typeface="黑体" panose="02010609060101010101" pitchFamily="49" charset="-122"/>
              </a:rPr>
              <a:t>争过来，得到较大回报。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21507" name="图片 3">
            <a:extLst>
              <a:ext uri="{FF2B5EF4-FFF2-40B4-BE49-F238E27FC236}">
                <a16:creationId xmlns:a16="http://schemas.microsoft.com/office/drawing/2014/main" id="{802E18E1-75F7-2D4F-B469-E8F68DD50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57" y="1131962"/>
            <a:ext cx="9862285" cy="484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A046D373-5285-3A4F-BF78-E43E3095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539" y="188913"/>
            <a:ext cx="4535487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  <a:ea typeface="黑体" charset="0"/>
                <a:cs typeface="黑体" charset="0"/>
              </a:rPr>
              <a:t>T1</a:t>
            </a:r>
            <a:r>
              <a:rPr lang="zh-CN" altLang="en-US" dirty="0">
                <a:latin typeface="+mn-lt"/>
                <a:ea typeface="黑体" charset="0"/>
                <a:cs typeface="黑体" charset="0"/>
              </a:rPr>
              <a:t>可能做得更好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FBAEEEDC-2BF5-3147-98E8-A96FF8E0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46" y="5084763"/>
            <a:ext cx="10642059" cy="156210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竞争的存在，会促使中间商调整价格，在不破坏规则的前提下赢得生意，争取较大回报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垄断的存在，也会使中间商调价，尽量获得较大回报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531" name="图片 3">
            <a:extLst>
              <a:ext uri="{FF2B5EF4-FFF2-40B4-BE49-F238E27FC236}">
                <a16:creationId xmlns:a16="http://schemas.microsoft.com/office/drawing/2014/main" id="{F2866133-DF2A-CC4C-9F7C-6056E5519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06" y="1268413"/>
            <a:ext cx="4338470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3">
            <a:extLst>
              <a:ext uri="{FF2B5EF4-FFF2-40B4-BE49-F238E27FC236}">
                <a16:creationId xmlns:a16="http://schemas.microsoft.com/office/drawing/2014/main" id="{66078128-9BD6-194C-B4D4-1C797EFFF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54" y="1258888"/>
            <a:ext cx="4252101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18BACE-39A7-8942-9079-A71DCD5B48DA}"/>
              </a:ext>
            </a:extLst>
          </p:cNvPr>
          <p:cNvSpPr txBox="1"/>
          <p:nvPr/>
        </p:nvSpPr>
        <p:spPr>
          <a:xfrm>
            <a:off x="7957226" y="4509429"/>
            <a:ext cx="2016125" cy="523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然后，</a:t>
            </a:r>
            <a:r>
              <a:rPr lang="en-US" altLang="zh-CN" sz="2800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T2</a:t>
            </a:r>
            <a:r>
              <a:rPr lang="zh-CN" altLang="en-US" sz="2800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呢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A7B04255-4F44-1540-A3DF-F80EF4841338}"/>
              </a:ext>
            </a:extLst>
          </p:cNvPr>
          <p:cNvSpPr/>
          <p:nvPr/>
        </p:nvSpPr>
        <p:spPr>
          <a:xfrm flipV="1">
            <a:off x="4474723" y="1565084"/>
            <a:ext cx="5038928" cy="442510"/>
          </a:xfrm>
          <a:custGeom>
            <a:avLst/>
            <a:gdLst>
              <a:gd name="connsiteX0" fmla="*/ 0 w 2269067"/>
              <a:gd name="connsiteY0" fmla="*/ 0 h 474145"/>
              <a:gd name="connsiteX1" fmla="*/ 1100667 w 2269067"/>
              <a:gd name="connsiteY1" fmla="*/ 474133 h 474145"/>
              <a:gd name="connsiteX2" fmla="*/ 2269067 w 2269067"/>
              <a:gd name="connsiteY2" fmla="*/ 16933 h 474145"/>
              <a:gd name="connsiteX3" fmla="*/ 2269067 w 2269067"/>
              <a:gd name="connsiteY3" fmla="*/ 16933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474145">
                <a:moveTo>
                  <a:pt x="0" y="0"/>
                </a:moveTo>
                <a:cubicBezTo>
                  <a:pt x="361244" y="235655"/>
                  <a:pt x="722489" y="471311"/>
                  <a:pt x="1100667" y="474133"/>
                </a:cubicBezTo>
                <a:cubicBezTo>
                  <a:pt x="1478845" y="476955"/>
                  <a:pt x="2269067" y="16933"/>
                  <a:pt x="2269067" y="16933"/>
                </a:cubicBezTo>
                <a:lnTo>
                  <a:pt x="2269067" y="1693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F33B5D1-940F-3C4F-AA83-48DC1F41774D}"/>
              </a:ext>
            </a:extLst>
          </p:cNvPr>
          <p:cNvCxnSpPr>
            <a:cxnSpLocks/>
          </p:cNvCxnSpPr>
          <p:nvPr/>
        </p:nvCxnSpPr>
        <p:spPr>
          <a:xfrm>
            <a:off x="2762655" y="2221228"/>
            <a:ext cx="51945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969458A-2C16-9240-BB25-581BF733397E}"/>
              </a:ext>
            </a:extLst>
          </p:cNvPr>
          <p:cNvCxnSpPr>
            <a:cxnSpLocks/>
          </p:cNvCxnSpPr>
          <p:nvPr/>
        </p:nvCxnSpPr>
        <p:spPr>
          <a:xfrm>
            <a:off x="2762655" y="2924944"/>
            <a:ext cx="505838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A9BC4F84-AA25-5149-AFEA-6C3FD9E49D93}"/>
              </a:ext>
            </a:extLst>
          </p:cNvPr>
          <p:cNvSpPr/>
          <p:nvPr/>
        </p:nvSpPr>
        <p:spPr>
          <a:xfrm flipV="1">
            <a:off x="4474723" y="2434863"/>
            <a:ext cx="4789928" cy="363661"/>
          </a:xfrm>
          <a:custGeom>
            <a:avLst/>
            <a:gdLst>
              <a:gd name="connsiteX0" fmla="*/ 0 w 2269067"/>
              <a:gd name="connsiteY0" fmla="*/ 0 h 474145"/>
              <a:gd name="connsiteX1" fmla="*/ 1100667 w 2269067"/>
              <a:gd name="connsiteY1" fmla="*/ 474133 h 474145"/>
              <a:gd name="connsiteX2" fmla="*/ 2269067 w 2269067"/>
              <a:gd name="connsiteY2" fmla="*/ 16933 h 474145"/>
              <a:gd name="connsiteX3" fmla="*/ 2269067 w 2269067"/>
              <a:gd name="connsiteY3" fmla="*/ 16933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474145">
                <a:moveTo>
                  <a:pt x="0" y="0"/>
                </a:moveTo>
                <a:cubicBezTo>
                  <a:pt x="361244" y="235655"/>
                  <a:pt x="722489" y="471311"/>
                  <a:pt x="1100667" y="474133"/>
                </a:cubicBezTo>
                <a:cubicBezTo>
                  <a:pt x="1478845" y="476955"/>
                  <a:pt x="2269067" y="16933"/>
                  <a:pt x="2269067" y="16933"/>
                </a:cubicBezTo>
                <a:lnTo>
                  <a:pt x="2269067" y="1693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F0ED1F09-E3A8-5E49-932A-DF78C6DC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98" y="553358"/>
            <a:ext cx="10058400" cy="194476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我们关心在这种中介市场模型中的均衡：没人有动机改变自己的行为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A3197B5A-BACF-5042-A95E-4B6FEB3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8" y="2653762"/>
            <a:ext cx="10058400" cy="3744416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博弈参与人包括中间商、卖方和买方。其中买方和卖方相对简单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只根据看见的价格选择中间商（和自己的估值比较）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中间商是这个博弈的主要玩家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买方和卖方虽然相对被动，但他们的存在具有“制约”作用，对均衡价格产生影响。</a:t>
            </a:r>
          </a:p>
        </p:txBody>
      </p:sp>
    </p:spTree>
    <p:extLst>
      <p:ext uri="{BB962C8B-B14F-4D97-AF65-F5344CB8AC3E}">
        <p14:creationId xmlns:p14="http://schemas.microsoft.com/office/powerpoint/2010/main" val="36003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248E29B3-1B5D-8C40-8C0A-3A3CE0B8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274638"/>
            <a:ext cx="5116749" cy="778098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BCA4F095-0CD4-3543-8C0E-29C14444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1288196"/>
            <a:ext cx="10614623" cy="5276727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公共知识：网络结构，买方估值，卖方底价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参与人：卖方，中介，买方；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策略：两阶段交易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第一步：中介给出“出价”（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）和“要价”（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买卖方给出反馈（选择有关联的中间商）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回报：卖方：差价或底价，中介：差价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可能的惩罚，买方：差价或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规则（假设）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一旦价格公布，买方与卖方只能选进行</a:t>
            </a:r>
            <a:r>
              <a:rPr lang="zh-CN" altLang="en-US" sz="2000" dirty="0">
                <a:latin typeface="黑体" panose="02010609060101010101" pitchFamily="49" charset="-122"/>
              </a:rPr>
              <a:t>交易的中间商，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或不交易；但不议价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卖方只有一件商品，买方也只要一件商品，如果交易达成，则可看成一件商品从卖方经中间商“流”到买方。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中间商的报价若造成“入不敷出”或“囤积居奇”，则会有很大惩罚。因而，在分析中但凡遇到买卖方按规则要求商品但不能满足的情况，就认为相应状况不可能出现（即中间商会理性地避免）。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在“</a:t>
            </a: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无差异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en-US" altLang="zh-CN" sz="2000" dirty="0">
                <a:ea typeface="黑体" panose="02010609060101010101" pitchFamily="49" charset="-122"/>
              </a:rPr>
              <a:t>indifference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）情形下根据需要裁定</a:t>
            </a:r>
          </a:p>
        </p:txBody>
      </p:sp>
      <p:pic>
        <p:nvPicPr>
          <p:cNvPr id="4" name="图片 3" descr="11.3.JPG">
            <a:extLst>
              <a:ext uri="{FF2B5EF4-FFF2-40B4-BE49-F238E27FC236}">
                <a16:creationId xmlns:a16="http://schemas.microsoft.com/office/drawing/2014/main" id="{6BD3BFA8-02B4-E945-BBC7-7779D8C0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06" y="0"/>
            <a:ext cx="3537794" cy="311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4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71754D7-22DB-C648-8E48-BC7B6C83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latin typeface="黑体" charset="0"/>
                <a:ea typeface="黑体" charset="0"/>
              </a:rPr>
              <a:t>将中介交易问题描述为一个博弈</a:t>
            </a:r>
            <a:br>
              <a:rPr lang="en-US" altLang="zh-CN" sz="4000" dirty="0">
                <a:latin typeface="黑体" charset="0"/>
                <a:ea typeface="黑体" charset="0"/>
              </a:rPr>
            </a:br>
            <a:r>
              <a:rPr lang="zh-CN" altLang="en-US" sz="4000" dirty="0">
                <a:latin typeface="黑体" charset="0"/>
                <a:ea typeface="黑体" charset="0"/>
              </a:rPr>
              <a:t>（</a:t>
            </a:r>
            <a:r>
              <a:rPr lang="zh-CN" altLang="en-US" sz="4000" dirty="0">
                <a:latin typeface="华文楷体" charset="0"/>
                <a:ea typeface="华文楷体" charset="0"/>
                <a:cs typeface="华文楷体" charset="0"/>
              </a:rPr>
              <a:t>给定网络结构和</a:t>
            </a:r>
            <a:r>
              <a:rPr lang="en-US" altLang="zh-CN" sz="4000" dirty="0" err="1">
                <a:latin typeface="+mn-lt"/>
                <a:ea typeface="华文楷体" charset="0"/>
                <a:cs typeface="华文楷体" charset="0"/>
              </a:rPr>
              <a:t>v</a:t>
            </a:r>
            <a:r>
              <a:rPr lang="en-US" altLang="zh-CN" sz="4000" baseline="-25000" dirty="0" err="1">
                <a:latin typeface="+mn-lt"/>
                <a:ea typeface="华文楷体" charset="0"/>
                <a:cs typeface="华文楷体" charset="0"/>
              </a:rPr>
              <a:t>i</a:t>
            </a:r>
            <a:r>
              <a:rPr lang="en-US" altLang="zh-CN" sz="4000" dirty="0" err="1">
                <a:latin typeface="+mn-lt"/>
                <a:ea typeface="华文楷体" charset="0"/>
                <a:cs typeface="华文楷体" charset="0"/>
              </a:rPr>
              <a:t>,v</a:t>
            </a:r>
            <a:r>
              <a:rPr lang="en-US" altLang="zh-CN" sz="4000" baseline="-25000" dirty="0" err="1">
                <a:latin typeface="+mn-lt"/>
                <a:ea typeface="华文楷体" charset="0"/>
                <a:cs typeface="华文楷体" charset="0"/>
              </a:rPr>
              <a:t>j</a:t>
            </a:r>
            <a:r>
              <a:rPr lang="zh-CN" altLang="en-US" sz="4000" dirty="0">
                <a:latin typeface="黑体" charset="0"/>
                <a:ea typeface="黑体" charset="0"/>
              </a:rPr>
              <a:t>）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DB70A699-B924-5147-B3E3-6CAD8E8A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314"/>
            <a:ext cx="9601200" cy="4968875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参与人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黑体" panose="02010609060101010101" pitchFamily="49" charset="-122"/>
              </a:rPr>
              <a:t>卖方，中间商，买方；都可能有多个。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策略（两阶段）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黑体" panose="02010609060101010101" pitchFamily="49" charset="-122"/>
              </a:rPr>
              <a:t>第一阶段：中间商们给出价格 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ea typeface="黑体" panose="02010609060101010101" pitchFamily="49" charset="-122"/>
              </a:rPr>
              <a:t>（即策略）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黑体" panose="02010609060101010101" pitchFamily="49" charset="-122"/>
              </a:rPr>
              <a:t>第二阶段：卖方，买方在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有接触的中间商</a:t>
            </a:r>
            <a:r>
              <a:rPr lang="zh-CN" altLang="en-US" sz="2400" dirty="0">
                <a:ea typeface="黑体" panose="02010609060101010101" pitchFamily="49" charset="-122"/>
              </a:rPr>
              <a:t>中选择对自己最有利的（给出价格最合适的）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回报（收益）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卖方：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或者</a:t>
            </a:r>
            <a:r>
              <a:rPr lang="en-US" altLang="zh-CN" dirty="0" err="1">
                <a:ea typeface="黑体" panose="02010609060101010101" pitchFamily="49" charset="-122"/>
              </a:rPr>
              <a:t>b</a:t>
            </a:r>
            <a:r>
              <a:rPr lang="en-US" altLang="zh-CN" baseline="-25000" dirty="0" err="1">
                <a:ea typeface="黑体" panose="02010609060101010101" pitchFamily="49" charset="-122"/>
              </a:rPr>
              <a:t>ti</a:t>
            </a:r>
            <a:r>
              <a:rPr lang="en-US" altLang="zh-CN" dirty="0">
                <a:ea typeface="黑体" panose="02010609060101010101" pitchFamily="49" charset="-122"/>
              </a:rPr>
              <a:t>-v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买方：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或者</a:t>
            </a:r>
            <a:r>
              <a:rPr lang="en-US" altLang="zh-CN" dirty="0" err="1">
                <a:ea typeface="黑体" panose="02010609060101010101" pitchFamily="49" charset="-122"/>
              </a:rPr>
              <a:t>v</a:t>
            </a:r>
            <a:r>
              <a:rPr lang="en-US" altLang="zh-CN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dirty="0" err="1">
                <a:ea typeface="黑体" panose="02010609060101010101" pitchFamily="49" charset="-122"/>
              </a:rPr>
              <a:t>-a</a:t>
            </a:r>
            <a:r>
              <a:rPr lang="en-US" altLang="zh-CN" baseline="-25000" dirty="0" err="1">
                <a:ea typeface="黑体" panose="02010609060101010101" pitchFamily="49" charset="-122"/>
              </a:rPr>
              <a:t>tj</a:t>
            </a:r>
            <a:endParaRPr lang="en-US" altLang="zh-CN" baseline="-25000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中介：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或者</a:t>
            </a:r>
            <a:r>
              <a:rPr lang="en-US" altLang="zh-CN" dirty="0" err="1">
                <a:ea typeface="黑体" panose="02010609060101010101" pitchFamily="49" charset="-122"/>
              </a:rPr>
              <a:t>a</a:t>
            </a:r>
            <a:r>
              <a:rPr lang="en-US" altLang="zh-CN" baseline="-25000" dirty="0" err="1">
                <a:ea typeface="黑体" panose="02010609060101010101" pitchFamily="49" charset="-122"/>
              </a:rPr>
              <a:t>tj</a:t>
            </a:r>
            <a:r>
              <a:rPr lang="en-US" altLang="zh-CN" dirty="0" err="1">
                <a:ea typeface="黑体" panose="02010609060101010101" pitchFamily="49" charset="-122"/>
              </a:rPr>
              <a:t>-b</a:t>
            </a:r>
            <a:r>
              <a:rPr lang="en-US" altLang="zh-CN" baseline="-25000" dirty="0" err="1">
                <a:ea typeface="黑体" panose="02010609060101010101" pitchFamily="49" charset="-122"/>
              </a:rPr>
              <a:t>ti</a:t>
            </a:r>
            <a:endParaRPr lang="en-US" altLang="zh-CN" baseline="-25000" dirty="0">
              <a:ea typeface="黑体" panose="02010609060101010101" pitchFamily="49" charset="-122"/>
            </a:endParaRPr>
          </a:p>
        </p:txBody>
      </p:sp>
      <p:pic>
        <p:nvPicPr>
          <p:cNvPr id="4" name="图片 3" descr="11.3.JPG">
            <a:extLst>
              <a:ext uri="{FF2B5EF4-FFF2-40B4-BE49-F238E27FC236}">
                <a16:creationId xmlns:a16="http://schemas.microsoft.com/office/drawing/2014/main" id="{C72557D9-5CB7-0647-B654-0790A686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16" y="3956051"/>
            <a:ext cx="323552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4">
            <a:extLst>
              <a:ext uri="{FF2B5EF4-FFF2-40B4-BE49-F238E27FC236}">
                <a16:creationId xmlns:a16="http://schemas.microsoft.com/office/drawing/2014/main" id="{2F9282EB-EA2C-CC4E-90C1-768ABD611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32" y="4829175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24581" name="文本框 5">
            <a:extLst>
              <a:ext uri="{FF2B5EF4-FFF2-40B4-BE49-F238E27FC236}">
                <a16:creationId xmlns:a16="http://schemas.microsoft.com/office/drawing/2014/main" id="{D1F4BE12-6336-CD41-9A59-B5EA2564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305" y="5345482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E42443A8-2DA7-6E4D-808F-6D8F737C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2" y="2092960"/>
            <a:ext cx="3182937" cy="904240"/>
          </a:xfrm>
          <a:prstGeom prst="wedgeRectCallout">
            <a:avLst>
              <a:gd name="adj1" fmla="val -45468"/>
              <a:gd name="adj2" fmla="val 8454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在无差异的情形根据推理的需要决定。</a:t>
            </a:r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EA5BA690-599B-B142-BC32-D1240897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282" y="4673599"/>
            <a:ext cx="4210034" cy="771525"/>
          </a:xfrm>
          <a:prstGeom prst="wedgeRectCallout">
            <a:avLst>
              <a:gd name="adj1" fmla="val -61088"/>
              <a:gd name="adj2" fmla="val 26831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为简化讨论，设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</a:rPr>
              <a:t>v</a:t>
            </a:r>
            <a:r>
              <a:rPr lang="en-US" altLang="zh-CN" sz="2800" baseline="-25000" dirty="0">
                <a:solidFill>
                  <a:srgbClr val="FFFFFF"/>
                </a:solidFill>
                <a:latin typeface="Calibri" panose="020F0502020204030204" pitchFamily="34" charset="0"/>
              </a:rPr>
              <a:t>i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＝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</a:rPr>
              <a:t>0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3B555E-209B-E14B-81BA-7BAB9273A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282" y="5732464"/>
            <a:ext cx="4210034" cy="7207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18000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中间商不可“恶意”出价</a:t>
            </a:r>
          </a:p>
        </p:txBody>
      </p:sp>
    </p:spTree>
    <p:extLst>
      <p:ext uri="{BB962C8B-B14F-4D97-AF65-F5344CB8AC3E}">
        <p14:creationId xmlns:p14="http://schemas.microsoft.com/office/powerpoint/2010/main" val="3840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模版43">
  <a:themeElements>
    <a:clrScheme name="李晓明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模版43.potx</Template>
  <TotalTime>2849</TotalTime>
  <Words>2119</Words>
  <Application>Microsoft Office PowerPoint</Application>
  <PresentationFormat>宽屏</PresentationFormat>
  <Paragraphs>299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黑体</vt:lpstr>
      <vt:lpstr>黑体</vt:lpstr>
      <vt:lpstr>华文楷体</vt:lpstr>
      <vt:lpstr>Arial</vt:lpstr>
      <vt:lpstr>Calibri</vt:lpstr>
      <vt:lpstr>模版43</vt:lpstr>
      <vt:lpstr>中间商市场 （买卖双方不能直接见面）</vt:lpstr>
      <vt:lpstr>中间商定价的市场</vt:lpstr>
      <vt:lpstr>地理位置、信息优势、政策条件等，都影响交易机会</vt:lpstr>
      <vt:lpstr>一个交易状态的例子</vt:lpstr>
      <vt:lpstr>各参与人的决定是否正确？</vt:lpstr>
      <vt:lpstr>T1可能做得更好</vt:lpstr>
      <vt:lpstr>我们关心在这种中介市场模型中的均衡：没人有动机改变自己的行为</vt:lpstr>
      <vt:lpstr>模型</vt:lpstr>
      <vt:lpstr>将中介交易问题描述为一个博弈 （给定网络结构和vi,vj）</vt:lpstr>
      <vt:lpstr>前例中，各方回报的计算</vt:lpstr>
      <vt:lpstr>T1不同策略下的回报（练习）</vt:lpstr>
      <vt:lpstr>中间商交易网络中的两种基本现象：垄断和竞争</vt:lpstr>
      <vt:lpstr>理想竞争（perfect competition）</vt:lpstr>
      <vt:lpstr>理想竞争结构中的均衡</vt:lpstr>
      <vt:lpstr>前例中介市场网络中的均衡</vt:lpstr>
      <vt:lpstr>回顾“中间商市场”模型概念要素</vt:lpstr>
      <vt:lpstr>中间商市场模型的一个应用</vt:lpstr>
      <vt:lpstr>隐含的理想竞争</vt:lpstr>
      <vt:lpstr>波及效应：均衡在不同网络结构下的变化</vt:lpstr>
      <vt:lpstr>这是个均衡吗？</vt:lpstr>
      <vt:lpstr>z=0.5 y=1.5是均衡吗？</vt:lpstr>
      <vt:lpstr>这是个均衡吗？</vt:lpstr>
      <vt:lpstr>我们不仅关心均衡，还关心网络中的交易带来的“社会福利”，包括社会福利与网络结构的关系、社会福利在参与者之间的分配情况，等等</vt:lpstr>
      <vt:lpstr>社会福利及其优化问题</vt:lpstr>
      <vt:lpstr>网络结构对社会福利的影响</vt:lpstr>
      <vt:lpstr>关于中间商在交易中的获利问题</vt:lpstr>
      <vt:lpstr>中间商（T）获利的（结构性）条件</vt:lpstr>
      <vt:lpstr>在[0,1]中的x都是均衡（对应社会福利最优值=3）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为教学而科研 －也是一种有意义的态度？</dc:title>
  <dc:creator>Microsoft Office 用户</dc:creator>
  <cp:lastModifiedBy>lu xudong</cp:lastModifiedBy>
  <cp:revision>328</cp:revision>
  <dcterms:created xsi:type="dcterms:W3CDTF">2017-07-19T00:52:31Z</dcterms:created>
  <dcterms:modified xsi:type="dcterms:W3CDTF">2021-11-03T03:30:39Z</dcterms:modified>
</cp:coreProperties>
</file>