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89" r:id="rId2"/>
    <p:sldId id="420" r:id="rId3"/>
    <p:sldId id="421" r:id="rId4"/>
    <p:sldId id="388" r:id="rId5"/>
    <p:sldId id="291" r:id="rId6"/>
    <p:sldId id="386" r:id="rId7"/>
    <p:sldId id="397" r:id="rId8"/>
    <p:sldId id="422" r:id="rId9"/>
    <p:sldId id="423" r:id="rId10"/>
    <p:sldId id="343" r:id="rId11"/>
    <p:sldId id="365" r:id="rId12"/>
    <p:sldId id="368" r:id="rId13"/>
    <p:sldId id="391" r:id="rId14"/>
    <p:sldId id="366" r:id="rId15"/>
    <p:sldId id="367" r:id="rId16"/>
    <p:sldId id="409" r:id="rId17"/>
    <p:sldId id="410" r:id="rId18"/>
    <p:sldId id="413" r:id="rId19"/>
    <p:sldId id="411" r:id="rId20"/>
    <p:sldId id="349" r:id="rId21"/>
    <p:sldId id="416" r:id="rId22"/>
    <p:sldId id="415" r:id="rId23"/>
    <p:sldId id="424" r:id="rId24"/>
    <p:sldId id="432" r:id="rId25"/>
    <p:sldId id="425" r:id="rId26"/>
    <p:sldId id="426" r:id="rId27"/>
    <p:sldId id="431" r:id="rId28"/>
    <p:sldId id="427" r:id="rId29"/>
    <p:sldId id="428" r:id="rId30"/>
    <p:sldId id="429" r:id="rId31"/>
    <p:sldId id="430" r:id="rId32"/>
    <p:sldId id="369" r:id="rId33"/>
    <p:sldId id="417" r:id="rId34"/>
    <p:sldId id="342" r:id="rId35"/>
    <p:sldId id="370" r:id="rId36"/>
    <p:sldId id="354" r:id="rId37"/>
    <p:sldId id="371" r:id="rId38"/>
    <p:sldId id="356" r:id="rId39"/>
    <p:sldId id="372" r:id="rId40"/>
    <p:sldId id="373" r:id="rId41"/>
    <p:sldId id="375" r:id="rId42"/>
    <p:sldId id="399" r:id="rId43"/>
    <p:sldId id="400" r:id="rId44"/>
    <p:sldId id="401" r:id="rId45"/>
    <p:sldId id="402" r:id="rId46"/>
    <p:sldId id="433" r:id="rId47"/>
    <p:sldId id="419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8" autoAdjust="0"/>
  </p:normalViewPr>
  <p:slideViewPr>
    <p:cSldViewPr>
      <p:cViewPr varScale="1">
        <p:scale>
          <a:sx n="72" d="100"/>
          <a:sy n="72" d="100"/>
        </p:scale>
        <p:origin x="169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50" d="100"/>
        <a:sy n="150" d="100"/>
      </p:scale>
      <p:origin x="0" y="19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216DF0E-34C5-4438-A73D-50BD1A9BCCF7}" type="datetimeFigureOut">
              <a:rPr lang="en-US" altLang="zh-CN"/>
              <a:pPr/>
              <a:t>3/7/2022</a:t>
            </a:fld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en-US"/>
              <a:t>第二级</a:t>
            </a:r>
            <a:endParaRPr lang="en-US" altLang="zh-CN"/>
          </a:p>
          <a:p>
            <a:pPr lvl="2"/>
            <a:r>
              <a:rPr lang="en-US" altLang="en-US"/>
              <a:t>第三级</a:t>
            </a:r>
            <a:endParaRPr lang="en-US" altLang="zh-CN"/>
          </a:p>
          <a:p>
            <a:pPr lvl="3"/>
            <a:r>
              <a:rPr lang="en-US" altLang="en-US"/>
              <a:t>第四级</a:t>
            </a:r>
            <a:endParaRPr lang="en-US" altLang="zh-CN"/>
          </a:p>
          <a:p>
            <a:pPr lvl="4"/>
            <a:r>
              <a:rPr lang="en-US" altLang="en-US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74EB669-C833-4D44-A011-C146ABD7DD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Calibri" pitchFamily="34" charset="0"/>
                <a:ea typeface="宋体" pitchFamily="2" charset="-122"/>
              </a:rPr>
              <a:t>图，作为社会网络的结构模型，反映的是一个“快照”，即在一个时间点上的关系状态。</a:t>
            </a:r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z="2000" dirty="0">
                <a:latin typeface="Calibri" pitchFamily="34" charset="0"/>
                <a:ea typeface="宋体" pitchFamily="2" charset="-122"/>
              </a:rPr>
              <a:t>我们关心一个图的结构所反映出来的现象，同样（更）关心随着时间演进，图结构的变化。</a:t>
            </a:r>
            <a:endParaRPr lang="en-US" altLang="zh-CN" sz="20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782EB6C-0A49-4A60-8DE6-292A01E9A752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17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两个层面的认识，（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1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）熟人知道的信息不同于朋友知道的；（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）朋友知道的我基本上都知道了（因为经常接触）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同时从社会网络的结构角度看，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zh-CN" dirty="0">
                <a:latin typeface="Calibri" pitchFamily="34" charset="0"/>
                <a:ea typeface="宋体" pitchFamily="2" charset="-122"/>
              </a:rPr>
              <a:t>（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1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）由于三元闭包的作用，朋友之间会形成比较稠密相连的关系，对应所谓社交圈子，其中人们相互都比较熟悉；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zh-CN" dirty="0">
                <a:latin typeface="Calibri" pitchFamily="34" charset="0"/>
                <a:ea typeface="宋体" pitchFamily="2" charset="-122"/>
              </a:rPr>
              <a:t>（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2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）而一般熟人知道不同的信息，似乎意味着他属于另一个不同的圈子。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en-US" altLang="zh-CN" dirty="0">
                <a:latin typeface="Calibri" pitchFamily="34" charset="0"/>
                <a:ea typeface="宋体" pitchFamily="2" charset="-122"/>
              </a:rPr>
              <a:t>    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这意味着，与熟人的关系在社会网络结构中很可能表现为桥（或者捷径）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C165B1D-F4AC-40B1-9F56-CBEDAECBA6B1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我们希望站在社会网络之上，表达社会关系的两个视角：关系的“亲疏”，结构上的“远近”。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同圈子：一群人，相对经常来往，因而相互都认识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亲：朋友，亲密关系，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strong</a:t>
            </a: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疏：熟人，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weak</a:t>
            </a:r>
          </a:p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一般来说，同圈子人当中不一定都是亲密的，不同圈子的人也可能是亲密的。但格兰诺维特对照他的访谈结果，试图说明：不同圈子的人一般都不是亲密的。（注意，这里的“圈子”最好理解为经常来往的一群人。我们也应该理解，对一个人来说，不同时期，一个人的圈子可以是不一样的。因此，我们这里的讨论基本上针对的是一个“快照”）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我们希望站在社会网络之上，表达社会关系的两个视角：关系的“亲疏”，结构上的“远近”。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同圈子：一群人，相对经常来往，因而相互都认识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亲：朋友，亲密关系，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strong</a:t>
            </a: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疏：熟人，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weak</a:t>
            </a: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一般来说，同圈子人当中不一定都是亲密的，不同圈子的人也可能是亲密的。但格兰诺维特对照他的访谈结果，试图说明：不同圈子的人一般都不是亲密的。（注意，这里的“圈子”最好理解为经常来往的一群人。我们也应该理解，对一个人来说，不同时期，一个人的圈子可以是不一样的。因此，我们这里的讨论基本上针对的是一个“快照”）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816A4B1-73E2-48AE-8CAB-036BF9DD795D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Calibri" pitchFamily="34" charset="0"/>
              <a:ea typeface="宋体" pitchFamily="2" charset="-122"/>
            </a:endParaRPr>
          </a:p>
          <a:p>
            <a:r>
              <a:rPr lang="zh-CN" altLang="en-US">
                <a:latin typeface="Calibri" pitchFamily="34" charset="0"/>
                <a:ea typeface="宋体" pitchFamily="2" charset="-122"/>
              </a:rPr>
              <a:t>嵌入性是信任与安全感的一种指示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80D585B4-7806-45B0-8EFC-4E68CAC23A7B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A3A2324-3FBA-4ED1-8385-DA82D32123A2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社会网络，不仅是人类的社会属性。从“认识”的角度定义，某些其他物种之中也存在着社会网络，但并不是所有生物如此。</a:t>
            </a:r>
            <a:endParaRPr lang="en-US" altLang="zh-CN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dirty="0">
                <a:latin typeface="Calibri" pitchFamily="34" charset="0"/>
                <a:ea typeface="宋体" pitchFamily="2" charset="-122"/>
              </a:rPr>
              <a:t>互联网的发展，为人类社会网络带来了巨大的新机会与含义。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06180C92-47EE-4529-BE4B-6EACE8570181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>
                <a:latin typeface="Calibri" pitchFamily="34" charset="0"/>
                <a:ea typeface="宋体" pitchFamily="2" charset="-122"/>
              </a:rPr>
              <a:t>图，作为社会网络的结构模型，反映的是一个“快照”，即在一个时间点上的关系状态。</a:t>
            </a:r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r>
              <a:rPr lang="zh-CN" altLang="en-US" sz="2000" dirty="0">
                <a:latin typeface="Calibri" pitchFamily="34" charset="0"/>
                <a:ea typeface="宋体" pitchFamily="2" charset="-122"/>
              </a:rPr>
              <a:t>我们关心一个图的结构所反映出来的现象，同样（更）关心随着时间演进，图结构的变化。</a:t>
            </a:r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endParaRPr lang="en-US" altLang="zh-CN" sz="2000" dirty="0">
              <a:latin typeface="Calibri" pitchFamily="34" charset="0"/>
              <a:ea typeface="宋体" pitchFamily="2" charset="-122"/>
            </a:endParaRPr>
          </a:p>
          <a:p>
            <a:endParaRPr lang="en-US" altLang="zh-CN" sz="20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DEA3356-B56A-491C-8792-A7DEFEECAAD9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963CE9F4-F37A-4CDD-B0CC-E30C3156E89D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alibri" pitchFamily="34" charset="0"/>
                <a:ea typeface="宋体" pitchFamily="2" charset="-122"/>
              </a:rPr>
              <a:t>James A. Davis. Clustering and structural balance in graphs. </a:t>
            </a:r>
            <a:r>
              <a:rPr lang="en-US" altLang="zh-CN" i="1" dirty="0">
                <a:latin typeface="Calibri" pitchFamily="34" charset="0"/>
                <a:ea typeface="宋体" pitchFamily="2" charset="-122"/>
              </a:rPr>
              <a:t>Human Relations </a:t>
            </a:r>
            <a:r>
              <a:rPr lang="en-US" altLang="zh-CN" sz="1400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20 (2) : 181-</a:t>
            </a:r>
          </a:p>
          <a:p>
            <a:r>
              <a:rPr lang="en-US" altLang="zh-CN" dirty="0">
                <a:latin typeface="Calibri" pitchFamily="34" charset="0"/>
                <a:ea typeface="宋体" pitchFamily="2" charset="-122"/>
              </a:rPr>
              <a:t>187 </a:t>
            </a:r>
            <a:r>
              <a:rPr lang="en-US" altLang="zh-CN" sz="1400" dirty="0">
                <a:latin typeface="Calibri" pitchFamily="34" charset="0"/>
                <a:ea typeface="宋体" pitchFamily="2" charset="-122"/>
              </a:rPr>
              <a:t>, 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1967.</a:t>
            </a:r>
            <a:endParaRPr lang="en-US" altLang="zh-CN" sz="4400" dirty="0">
              <a:latin typeface="Calibri" pitchFamily="34" charset="0"/>
              <a:ea typeface="宋体" pitchFamily="2" charset="-122"/>
            </a:endParaRPr>
          </a:p>
          <a:p>
            <a:pPr marL="0" lvl="1"/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White, Boorman and 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Breiger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. 1976. Social Structure from Multiple Networks, </a:t>
            </a:r>
            <a:r>
              <a:rPr lang="en-US" altLang="zh-CN" sz="2400" i="1" dirty="0">
                <a:latin typeface="Calibri" pitchFamily="34" charset="0"/>
                <a:ea typeface="宋体" pitchFamily="2" charset="-122"/>
              </a:rPr>
              <a:t>AJS</a:t>
            </a:r>
          </a:p>
          <a:p>
            <a:pPr marL="0" lvl="1"/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Stanley Wasserman, Katherine Faust. 1994. </a:t>
            </a:r>
            <a:r>
              <a:rPr lang="en-US" altLang="zh-CN" sz="2400" i="1" dirty="0">
                <a:latin typeface="Calibri" pitchFamily="34" charset="0"/>
                <a:ea typeface="宋体" pitchFamily="2" charset="-122"/>
              </a:rPr>
              <a:t>Social Network Analysis: Methods and Applications.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 New York: Cambridge University Press.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E32FB700-38F9-4B0F-8BD7-9737B6BDC890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EC45500-4E9C-4A6D-9F29-69DCCBE8B439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itchFamily="34" charset="0"/>
              <a:ea typeface="宋体" pitchFamily="2" charset="-122"/>
            </a:endParaRPr>
          </a:p>
          <a:p>
            <a:r>
              <a:rPr lang="zh-CN" altLang="en-US">
                <a:latin typeface="Calibri" pitchFamily="34" charset="0"/>
                <a:ea typeface="宋体" pitchFamily="2" charset="-122"/>
              </a:rPr>
              <a:t>计算“共同朋友个数”（邻接矩阵的相乘）</a:t>
            </a:r>
            <a:endParaRPr lang="en-US" altLang="zh-CN">
              <a:latin typeface="Calibri" pitchFamily="34" charset="0"/>
              <a:ea typeface="宋体" pitchFamily="2" charset="-122"/>
            </a:endParaRPr>
          </a:p>
          <a:p>
            <a:endParaRPr lang="en-US" altLang="zh-CN">
              <a:latin typeface="Calibri" pitchFamily="34" charset="0"/>
              <a:ea typeface="宋体" pitchFamily="2" charset="-122"/>
            </a:endParaRP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0 1 1 0 1 0      0 1 1 0 1 0       3 0 0 2 0 3</a:t>
            </a: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1 0 0 1 0 1      1 0 0 1 0 1       0 3 2 0 3 0</a:t>
            </a: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1 0 0 0 0 1   *  1 0 0 0 0 1   =   0 2 2 0 2 0</a:t>
            </a: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0 1 0 0 1 0   *  0 1 0 0 1 0   =   2 0 0 2 0 2</a:t>
            </a: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1 0 0 1 0 1      1 0 0 1 0 1       0 3 2 0 3 0</a:t>
            </a:r>
          </a:p>
          <a:p>
            <a:r>
              <a:rPr lang="en-US" altLang="zh-CN">
                <a:latin typeface="Calibri" pitchFamily="34" charset="0"/>
                <a:ea typeface="宋体" pitchFamily="2" charset="-122"/>
              </a:rPr>
              <a:t>0 1 1 0 1 0      0 1 1 0 1 0       3 0 0 2 0 3</a:t>
            </a:r>
            <a:endParaRPr lang="zh-CN" altLang="en-US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387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2200C2F3-D734-40C2-8C7D-A7F3D45DAAC4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3192FD95-1BBF-4202-A697-6ED629BF50FA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5A61D68-781A-43C0-A629-576BB8700AD9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665B7A-2054-4A5A-88D6-C9F9B936312C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611EB-A15A-492E-823B-FED763D8E1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EF5855-656A-4DA7-A4BA-8DB438CFB3E1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CA3B-21AB-4D09-9153-932664B1CD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D5FD-059C-433D-B65A-B99190B12011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990E0-7632-4B61-B166-FD18CB588BE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2FFBBB-1C6C-42B5-ADA1-51C9640782A5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4C740-2630-4456-A6E7-63B715ACF65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5F4A6-FDE6-4D4E-8326-19185FAFD244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BF44E-9945-4DF9-A54B-2DD1455C91E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4C0261-453D-4B45-A498-9764873FB7D0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8B852-DF13-4E65-9B0B-21AFCCDBB92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DAA2D-E1F9-4883-A19B-CB5721730880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510BA-4D1F-4E72-8EC0-90DF37ADAB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D7A83-39B0-44DF-9EB1-B81EE8433AE4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6AF85-EEBA-4F2A-8DED-19E72B453B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16C21-FFB7-4F84-AD44-2D512761BC14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5B1D2-E8B1-4044-B0F2-772946AE1F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69228-E75E-4A1C-B0FE-FAD0589F4688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A5107-5243-4167-BA2A-33B5C55B62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7F67F-0B7C-45CE-A0FE-8975104524A3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516F3-05BA-491B-AB3A-DA393D208B9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AFAC523-62BC-4F97-8F16-8B6F722350D7}" type="datetimeFigureOut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D3B3DC6-4A5D-4ED3-9E16-ECD891A9804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7" r:id="rId1"/>
    <p:sldLayoutId id="2147484868" r:id="rId2"/>
    <p:sldLayoutId id="2147484858" r:id="rId3"/>
    <p:sldLayoutId id="2147484859" r:id="rId4"/>
    <p:sldLayoutId id="2147484860" r:id="rId5"/>
    <p:sldLayoutId id="2147484861" r:id="rId6"/>
    <p:sldLayoutId id="2147484862" r:id="rId7"/>
    <p:sldLayoutId id="2147484863" r:id="rId8"/>
    <p:sldLayoutId id="2147484864" r:id="rId9"/>
    <p:sldLayoutId id="2147484865" r:id="rId10"/>
    <p:sldLayoutId id="21474848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68313" y="1484313"/>
            <a:ext cx="8207375" cy="21605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20000"/>
              </a:spcAft>
            </a:pPr>
            <a:r>
              <a:rPr kumimoji="0" lang="zh-CN" altLang="en-US" sz="4800" b="1" dirty="0">
                <a:latin typeface="黑体" pitchFamily="49" charset="-122"/>
                <a:ea typeface="黑体" pitchFamily="49" charset="-122"/>
              </a:rPr>
              <a:t>社会网络的结构与关系强度</a:t>
            </a:r>
            <a:br>
              <a:rPr kumimoji="0" lang="en-US" altLang="zh-CN" sz="4800" b="1" dirty="0">
                <a:latin typeface="黑体" pitchFamily="49" charset="-122"/>
                <a:ea typeface="黑体" pitchFamily="49" charset="-122"/>
              </a:rPr>
            </a:br>
            <a:r>
              <a:rPr kumimoji="0" lang="zh-CN" altLang="en-US" sz="4800" b="1" dirty="0">
                <a:latin typeface="黑体" pitchFamily="49" charset="-122"/>
                <a:ea typeface="黑体" pitchFamily="49" charset="-122"/>
              </a:rPr>
              <a:t>及其在</a:t>
            </a:r>
            <a:r>
              <a:rPr kumimoji="0" lang="en-US" altLang="zh-CN" sz="4800" b="1" dirty="0">
                <a:latin typeface="Calibri" pitchFamily="34" charset="0"/>
                <a:ea typeface="黑体" pitchFamily="49" charset="-122"/>
              </a:rPr>
              <a:t>OSN</a:t>
            </a:r>
            <a:r>
              <a:rPr kumimoji="0" lang="zh-CN" altLang="en-US" sz="4800" b="1" dirty="0">
                <a:latin typeface="黑体" pitchFamily="49" charset="-122"/>
                <a:ea typeface="黑体" pitchFamily="49" charset="-122"/>
              </a:rPr>
              <a:t>上的体现</a:t>
            </a:r>
            <a:endParaRPr kumimoji="0" lang="zh-CN" altLang="en-US" sz="4800" b="1" dirty="0">
              <a:solidFill>
                <a:srgbClr val="FFFF99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1116013" y="5157788"/>
            <a:ext cx="6624637" cy="647700"/>
          </a:xfrm>
        </p:spPr>
        <p:txBody>
          <a:bodyPr/>
          <a:lstStyle/>
          <a:p>
            <a:pPr eaLnBrk="1" hangingPunct="1"/>
            <a:endParaRPr kumimoji="0" lang="en-US" altLang="zh-CN" b="1" dirty="0"/>
          </a:p>
        </p:txBody>
      </p:sp>
      <p:sp>
        <p:nvSpPr>
          <p:cNvPr id="14339" name="文本框 1"/>
          <p:cNvSpPr txBox="1">
            <a:spLocks noChangeArrowheads="1"/>
          </p:cNvSpPr>
          <p:nvPr/>
        </p:nvSpPr>
        <p:spPr bwMode="auto">
          <a:xfrm>
            <a:off x="1331913" y="3644900"/>
            <a:ext cx="6408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三元闭包，关系的强度及其与网络结构的关系</a:t>
            </a:r>
            <a:endParaRPr kumimoji="1" lang="zh-CN" altLang="en-US" sz="2400">
              <a:solidFill>
                <a:srgbClr val="CCFF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550" y="260350"/>
            <a:ext cx="7345363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社会网络（社交网络）</a:t>
            </a:r>
            <a:r>
              <a:rPr kumimoji="1" lang="zh-CN" altLang="en-US" sz="2800"/>
              <a:t>－</a:t>
            </a:r>
            <a:r>
              <a:rPr kumimoji="1" lang="en-US" altLang="zh-CN" sz="2800"/>
              <a:t>social network</a:t>
            </a:r>
            <a:r>
              <a:rPr kumimoji="1" lang="zh-CN" altLang="en-US" sz="2800"/>
              <a:t>，</a:t>
            </a:r>
            <a:r>
              <a:rPr kumimoji="1" lang="en-US" altLang="zh-CN" sz="2800"/>
              <a:t>SN</a:t>
            </a:r>
          </a:p>
          <a:p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在线社交网络</a:t>
            </a:r>
            <a:r>
              <a:rPr kumimoji="1" lang="zh-CN" altLang="en-US" sz="2800"/>
              <a:t>－</a:t>
            </a:r>
            <a:r>
              <a:rPr kumimoji="1" lang="en-US" altLang="zh-CN" sz="2800"/>
              <a:t>online social network</a:t>
            </a:r>
            <a:r>
              <a:rPr kumimoji="1" lang="zh-CN" altLang="en-US" sz="2800"/>
              <a:t>，</a:t>
            </a:r>
            <a:r>
              <a:rPr kumimoji="1" lang="en-US" altLang="zh-CN" sz="2800"/>
              <a:t>OSN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讨论社会网络的一个视角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5084763"/>
            <a:ext cx="8362950" cy="1296987"/>
          </a:xfrm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不仅考虑一个时刻（“快照”）上的性质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还要研究随时间发生的变化</a:t>
            </a:r>
            <a:r>
              <a:rPr lang="zh-CN" altLang="en-US" sz="2000">
                <a:ea typeface="黑体" pitchFamily="49" charset="-122"/>
              </a:rPr>
              <a:t>（内部原因</a:t>
            </a:r>
            <a:r>
              <a:rPr lang="en-US" altLang="zh-CN" sz="2000">
                <a:ea typeface="黑体" pitchFamily="49" charset="-122"/>
              </a:rPr>
              <a:t> vs </a:t>
            </a:r>
            <a:r>
              <a:rPr lang="zh-CN" altLang="en-US" sz="2000">
                <a:ea typeface="黑体" pitchFamily="49" charset="-122"/>
              </a:rPr>
              <a:t>外部原因）</a:t>
            </a:r>
            <a:endParaRPr lang="zh-CN" altLang="en-US">
              <a:ea typeface="黑体" pitchFamily="49" charset="-122"/>
            </a:endParaRPr>
          </a:p>
        </p:txBody>
      </p:sp>
      <p:pic>
        <p:nvPicPr>
          <p:cNvPr id="29699" name="图片 3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565400"/>
            <a:ext cx="22034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图片 4" descr="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2565400"/>
            <a:ext cx="222408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图片 5" descr="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763" y="2565400"/>
            <a:ext cx="2174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线箭头连接符 7"/>
          <p:cNvCxnSpPr>
            <a:cxnSpLocks noChangeShapeType="1"/>
          </p:cNvCxnSpPr>
          <p:nvPr/>
        </p:nvCxnSpPr>
        <p:spPr bwMode="auto">
          <a:xfrm flipV="1">
            <a:off x="539750" y="4581525"/>
            <a:ext cx="8280400" cy="71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直线箭头连接符 9"/>
          <p:cNvCxnSpPr>
            <a:cxnSpLocks noChangeShapeType="1"/>
          </p:cNvCxnSpPr>
          <p:nvPr/>
        </p:nvCxnSpPr>
        <p:spPr bwMode="auto">
          <a:xfrm flipV="1">
            <a:off x="539750" y="1916113"/>
            <a:ext cx="0" cy="2736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704" name="文本框 10"/>
          <p:cNvSpPr txBox="1">
            <a:spLocks noChangeArrowheads="1"/>
          </p:cNvSpPr>
          <p:nvPr/>
        </p:nvSpPr>
        <p:spPr bwMode="auto">
          <a:xfrm>
            <a:off x="323850" y="1125538"/>
            <a:ext cx="9350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现象</a:t>
            </a:r>
            <a:endParaRPr kumimoji="1"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原理</a:t>
            </a:r>
          </a:p>
        </p:txBody>
      </p:sp>
      <p:sp>
        <p:nvSpPr>
          <p:cNvPr id="29705" name="文本框 11"/>
          <p:cNvSpPr txBox="1">
            <a:spLocks noChangeArrowheads="1"/>
          </p:cNvSpPr>
          <p:nvPr/>
        </p:nvSpPr>
        <p:spPr bwMode="auto">
          <a:xfrm>
            <a:off x="7885113" y="4581525"/>
            <a:ext cx="935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时间</a:t>
            </a:r>
          </a:p>
        </p:txBody>
      </p:sp>
      <p:sp>
        <p:nvSpPr>
          <p:cNvPr id="29706" name="文本框 10"/>
          <p:cNvSpPr txBox="1">
            <a:spLocks noChangeArrowheads="1"/>
          </p:cNvSpPr>
          <p:nvPr/>
        </p:nvSpPr>
        <p:spPr bwMode="auto">
          <a:xfrm>
            <a:off x="8459788" y="4149725"/>
            <a:ext cx="595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3.2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5040313" cy="1143000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三元闭包（闭合）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1181100"/>
          </a:xfrm>
        </p:spPr>
        <p:txBody>
          <a:bodyPr/>
          <a:lstStyle/>
          <a:p>
            <a:r>
              <a:rPr lang="zh-CN" altLang="en-US" dirty="0">
                <a:ea typeface="黑体" pitchFamily="49" charset="-122"/>
              </a:rPr>
              <a:t>社会网络演化的基本结构性原因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en-US" altLang="zh-CN" dirty="0">
                <a:ea typeface="黑体" pitchFamily="49" charset="-122"/>
              </a:rPr>
              <a:t>Anatole Rapoport</a:t>
            </a:r>
            <a:r>
              <a:rPr lang="zh-CN" altLang="en-US" dirty="0">
                <a:ea typeface="黑体" pitchFamily="49" charset="-122"/>
              </a:rPr>
              <a:t>（阿纳托尔</a:t>
            </a:r>
            <a:r>
              <a:rPr lang="zh-CN" altLang="en-US" dirty="0">
                <a:ea typeface="黑体" pitchFamily="49" charset="-122"/>
                <a:sym typeface="Wingdings" pitchFamily="2" charset="2"/>
              </a:rPr>
              <a:t></a:t>
            </a:r>
            <a:r>
              <a:rPr lang="zh-CN" altLang="en-US" dirty="0">
                <a:ea typeface="黑体" pitchFamily="49" charset="-122"/>
              </a:rPr>
              <a:t>拉波波特，</a:t>
            </a:r>
            <a:r>
              <a:rPr lang="en-US" altLang="zh-CN" dirty="0">
                <a:ea typeface="黑体" pitchFamily="49" charset="-122"/>
              </a:rPr>
              <a:t>1953</a:t>
            </a:r>
            <a:r>
              <a:rPr lang="zh-CN" altLang="en-US" dirty="0">
                <a:ea typeface="黑体" pitchFamily="49" charset="-122"/>
              </a:rPr>
              <a:t>）</a:t>
            </a:r>
            <a:endParaRPr lang="en-US" altLang="zh-CN" dirty="0">
              <a:ea typeface="黑体" pitchFamily="49" charset="-122"/>
            </a:endParaRPr>
          </a:p>
        </p:txBody>
      </p:sp>
      <p:pic>
        <p:nvPicPr>
          <p:cNvPr id="30723" name="图片 3" descr="3.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76700"/>
            <a:ext cx="58959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文本框 4"/>
          <p:cNvSpPr txBox="1">
            <a:spLocks noChangeArrowheads="1"/>
          </p:cNvSpPr>
          <p:nvPr/>
        </p:nvSpPr>
        <p:spPr bwMode="auto">
          <a:xfrm>
            <a:off x="827088" y="2852738"/>
            <a:ext cx="756126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如果两个互不相识的人有了一个共同的朋友，则他们俩将来成为朋友的可能性提高。</a:t>
            </a:r>
            <a:endParaRPr kumimoji="1" lang="zh-CN" altLang="en-US" sz="3200" b="1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485" name="文本框 1"/>
          <p:cNvSpPr txBox="1">
            <a:spLocks noChangeArrowheads="1"/>
          </p:cNvSpPr>
          <p:nvPr/>
        </p:nvSpPr>
        <p:spPr bwMode="auto">
          <a:xfrm>
            <a:off x="6732588" y="4005263"/>
            <a:ext cx="2411412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机会？</a:t>
            </a:r>
            <a:endParaRPr kumimoji="1" lang="en-US" altLang="zh-CN" sz="32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000" b="1">
                <a:solidFill>
                  <a:srgbClr val="FFFFFF"/>
                </a:solidFill>
              </a:rPr>
              <a:t>    opportunity</a:t>
            </a:r>
          </a:p>
          <a:p>
            <a:r>
              <a:rPr kumimoji="1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信任？</a:t>
            </a:r>
            <a:endParaRPr kumimoji="1" lang="en-US" altLang="zh-CN" sz="32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000" b="1">
                <a:solidFill>
                  <a:srgbClr val="FFFFFF"/>
                </a:solidFill>
              </a:rPr>
              <a:t>      trust</a:t>
            </a:r>
          </a:p>
          <a:p>
            <a:r>
              <a:rPr kumimoji="1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动机？</a:t>
            </a:r>
            <a:endParaRPr kumimoji="1" lang="en-US" altLang="zh-CN" sz="32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000" b="1">
                <a:solidFill>
                  <a:srgbClr val="FFFFFF"/>
                </a:solidFill>
              </a:rPr>
              <a:t>      incentive</a:t>
            </a:r>
            <a:endParaRPr kumimoji="1"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30726" name="文本框 1"/>
          <p:cNvSpPr txBox="1">
            <a:spLocks noChangeArrowheads="1"/>
          </p:cNvSpPr>
          <p:nvPr/>
        </p:nvSpPr>
        <p:spPr bwMode="auto">
          <a:xfrm>
            <a:off x="1547813" y="6092825"/>
            <a:ext cx="86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/>
              <a:t>此时</a:t>
            </a:r>
          </a:p>
        </p:txBody>
      </p:sp>
      <p:sp>
        <p:nvSpPr>
          <p:cNvPr id="30727" name="文本框 2"/>
          <p:cNvSpPr txBox="1">
            <a:spLocks noChangeArrowheads="1"/>
          </p:cNvSpPr>
          <p:nvPr/>
        </p:nvSpPr>
        <p:spPr bwMode="auto">
          <a:xfrm>
            <a:off x="4140200" y="6092825"/>
            <a:ext cx="1511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/>
              <a:t>一段时间后</a:t>
            </a:r>
          </a:p>
        </p:txBody>
      </p:sp>
      <p:pic>
        <p:nvPicPr>
          <p:cNvPr id="30728" name="图片 1" descr="rapoport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9050"/>
            <a:ext cx="24066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文本框 9"/>
          <p:cNvSpPr txBox="1">
            <a:spLocks noChangeArrowheads="1"/>
          </p:cNvSpPr>
          <p:nvPr/>
        </p:nvSpPr>
        <p:spPr bwMode="auto">
          <a:xfrm>
            <a:off x="6105525" y="6484938"/>
            <a:ext cx="595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3.2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三元闭包原理的拓展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两个人的共同朋友越多，则他们成为朋友的可能性越高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这是从“量”方面的拓展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两个人与共同朋友的关系越密切，则他们成为朋友的可能性越高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这是从“质”方面的拓展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三个原因（机会、信任、动机）的作用在这些拓展的意义上保持一致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8569325" cy="1143000"/>
          </a:xfrm>
        </p:spPr>
        <p:txBody>
          <a:bodyPr/>
          <a:lstStyle/>
          <a:p>
            <a:r>
              <a:rPr lang="zh-CN" altLang="en-US" sz="4000">
                <a:latin typeface="黑体" pitchFamily="49" charset="-122"/>
                <a:ea typeface="黑体" pitchFamily="49" charset="-122"/>
              </a:rPr>
              <a:t>按照三元闭包：哪一种情形更有可能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5876925"/>
            <a:ext cx="8229600" cy="53657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如何验证这种认识的真确性（程度）？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900113" y="2852738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1331913" y="170021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2195513" y="170021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2916238" y="2852738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" name="直线连接符 9"/>
          <p:cNvCxnSpPr>
            <a:cxnSpLocks noChangeShapeType="1"/>
            <a:stCxn id="5" idx="0"/>
            <a:endCxn id="6" idx="4"/>
          </p:cNvCxnSpPr>
          <p:nvPr/>
        </p:nvCxnSpPr>
        <p:spPr bwMode="auto">
          <a:xfrm flipV="1">
            <a:off x="1008063" y="1916113"/>
            <a:ext cx="431800" cy="9366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直线连接符 10"/>
          <p:cNvCxnSpPr>
            <a:cxnSpLocks noChangeShapeType="1"/>
            <a:stCxn id="5" idx="7"/>
            <a:endCxn id="7" idx="3"/>
          </p:cNvCxnSpPr>
          <p:nvPr/>
        </p:nvCxnSpPr>
        <p:spPr bwMode="auto">
          <a:xfrm flipV="1">
            <a:off x="1084263" y="1885950"/>
            <a:ext cx="1143000" cy="99853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直线连接符 15"/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1516063" y="1885950"/>
            <a:ext cx="1431925" cy="9985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直线连接符 18"/>
          <p:cNvCxnSpPr>
            <a:cxnSpLocks noChangeShapeType="1"/>
            <a:stCxn id="8" idx="0"/>
            <a:endCxn id="7" idx="5"/>
          </p:cNvCxnSpPr>
          <p:nvPr/>
        </p:nvCxnSpPr>
        <p:spPr bwMode="auto">
          <a:xfrm flipH="1" flipV="1">
            <a:off x="2379663" y="1885950"/>
            <a:ext cx="644525" cy="9667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5395913" y="2884488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5827713" y="173196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6691313" y="173196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椭圆 25"/>
          <p:cNvSpPr>
            <a:spLocks noChangeArrowheads="1"/>
          </p:cNvSpPr>
          <p:nvPr/>
        </p:nvSpPr>
        <p:spPr bwMode="auto">
          <a:xfrm>
            <a:off x="7412038" y="2884488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7" name="直线连接符 26"/>
          <p:cNvCxnSpPr>
            <a:cxnSpLocks noChangeShapeType="1"/>
            <a:stCxn id="23" idx="0"/>
            <a:endCxn id="24" idx="4"/>
          </p:cNvCxnSpPr>
          <p:nvPr/>
        </p:nvCxnSpPr>
        <p:spPr bwMode="auto">
          <a:xfrm flipV="1">
            <a:off x="5503863" y="1947863"/>
            <a:ext cx="431800" cy="9366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直线连接符 27"/>
          <p:cNvCxnSpPr>
            <a:cxnSpLocks noChangeShapeType="1"/>
            <a:stCxn id="23" idx="7"/>
            <a:endCxn id="25" idx="3"/>
          </p:cNvCxnSpPr>
          <p:nvPr/>
        </p:nvCxnSpPr>
        <p:spPr bwMode="auto">
          <a:xfrm flipV="1">
            <a:off x="5580063" y="1916113"/>
            <a:ext cx="1143000" cy="10001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9" name="直线连接符 28"/>
          <p:cNvCxnSpPr>
            <a:cxnSpLocks noChangeShapeType="1"/>
            <a:stCxn id="26" idx="1"/>
            <a:endCxn id="24" idx="5"/>
          </p:cNvCxnSpPr>
          <p:nvPr/>
        </p:nvCxnSpPr>
        <p:spPr bwMode="auto">
          <a:xfrm flipH="1" flipV="1">
            <a:off x="6011863" y="1916113"/>
            <a:ext cx="1431925" cy="10001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直线连接符 29"/>
          <p:cNvCxnSpPr>
            <a:cxnSpLocks noChangeShapeType="1"/>
            <a:stCxn id="26" idx="0"/>
            <a:endCxn id="25" idx="5"/>
          </p:cNvCxnSpPr>
          <p:nvPr/>
        </p:nvCxnSpPr>
        <p:spPr bwMode="auto">
          <a:xfrm flipH="1" flipV="1">
            <a:off x="6875463" y="1916113"/>
            <a:ext cx="644525" cy="968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1" name="直线连接符 30"/>
          <p:cNvCxnSpPr>
            <a:cxnSpLocks noChangeShapeType="1"/>
            <a:stCxn id="26" idx="2"/>
          </p:cNvCxnSpPr>
          <p:nvPr/>
        </p:nvCxnSpPr>
        <p:spPr bwMode="auto">
          <a:xfrm flipH="1">
            <a:off x="5651500" y="2992438"/>
            <a:ext cx="1760538" cy="4762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003300" y="526097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1435100" y="4108450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2298700" y="4108450"/>
            <a:ext cx="217488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椭圆 35"/>
          <p:cNvSpPr>
            <a:spLocks noChangeArrowheads="1"/>
          </p:cNvSpPr>
          <p:nvPr/>
        </p:nvSpPr>
        <p:spPr bwMode="auto">
          <a:xfrm>
            <a:off x="3019425" y="526097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37" name="直线连接符 36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1111250" y="4324350"/>
            <a:ext cx="431800" cy="9366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8" name="直线连接符 37"/>
          <p:cNvCxnSpPr>
            <a:cxnSpLocks noChangeShapeType="1"/>
            <a:stCxn id="33" idx="7"/>
            <a:endCxn id="35" idx="3"/>
          </p:cNvCxnSpPr>
          <p:nvPr/>
        </p:nvCxnSpPr>
        <p:spPr bwMode="auto">
          <a:xfrm flipV="1">
            <a:off x="1187450" y="4292600"/>
            <a:ext cx="1143000" cy="10001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9" name="直线连接符 38"/>
          <p:cNvCxnSpPr>
            <a:cxnSpLocks noChangeShapeType="1"/>
            <a:stCxn id="36" idx="1"/>
            <a:endCxn id="34" idx="5"/>
          </p:cNvCxnSpPr>
          <p:nvPr/>
        </p:nvCxnSpPr>
        <p:spPr bwMode="auto">
          <a:xfrm flipH="1" flipV="1">
            <a:off x="1619250" y="4292600"/>
            <a:ext cx="1431925" cy="10001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直线连接符 39"/>
          <p:cNvCxnSpPr>
            <a:cxnSpLocks noChangeShapeType="1"/>
            <a:stCxn id="36" idx="0"/>
            <a:endCxn id="35" idx="5"/>
          </p:cNvCxnSpPr>
          <p:nvPr/>
        </p:nvCxnSpPr>
        <p:spPr bwMode="auto">
          <a:xfrm flipH="1" flipV="1">
            <a:off x="2484438" y="4292600"/>
            <a:ext cx="642937" cy="968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0" name="直线连接符 49"/>
          <p:cNvCxnSpPr>
            <a:cxnSpLocks noChangeShapeType="1"/>
            <a:stCxn id="36" idx="2"/>
          </p:cNvCxnSpPr>
          <p:nvPr/>
        </p:nvCxnSpPr>
        <p:spPr bwMode="auto">
          <a:xfrm flipH="1" flipV="1">
            <a:off x="1042988" y="4581525"/>
            <a:ext cx="1976437" cy="787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900113" y="443706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3492500" y="436562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56" name="直线连接符 55"/>
          <p:cNvCxnSpPr>
            <a:cxnSpLocks noChangeShapeType="1"/>
            <a:stCxn id="36" idx="7"/>
            <a:endCxn id="52" idx="4"/>
          </p:cNvCxnSpPr>
          <p:nvPr/>
        </p:nvCxnSpPr>
        <p:spPr bwMode="auto">
          <a:xfrm flipV="1">
            <a:off x="3203575" y="4581525"/>
            <a:ext cx="396875" cy="71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9" name="直线连接符 58"/>
          <p:cNvCxnSpPr>
            <a:cxnSpLocks noChangeShapeType="1"/>
            <a:stCxn id="33" idx="0"/>
            <a:endCxn id="51" idx="4"/>
          </p:cNvCxnSpPr>
          <p:nvPr/>
        </p:nvCxnSpPr>
        <p:spPr bwMode="auto">
          <a:xfrm flipH="1" flipV="1">
            <a:off x="1008063" y="4652963"/>
            <a:ext cx="103187" cy="6080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2" name="直线连接符 61"/>
          <p:cNvCxnSpPr>
            <a:cxnSpLocks noChangeShapeType="1"/>
            <a:stCxn id="33" idx="6"/>
            <a:endCxn id="52" idx="3"/>
          </p:cNvCxnSpPr>
          <p:nvPr/>
        </p:nvCxnSpPr>
        <p:spPr bwMode="auto">
          <a:xfrm flipV="1">
            <a:off x="1219200" y="4549775"/>
            <a:ext cx="2305050" cy="8191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66" name="椭圆 65"/>
          <p:cNvSpPr>
            <a:spLocks noChangeArrowheads="1"/>
          </p:cNvSpPr>
          <p:nvPr/>
        </p:nvSpPr>
        <p:spPr bwMode="auto">
          <a:xfrm>
            <a:off x="5324475" y="526097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7" name="椭圆 66"/>
          <p:cNvSpPr>
            <a:spLocks noChangeArrowheads="1"/>
          </p:cNvSpPr>
          <p:nvPr/>
        </p:nvSpPr>
        <p:spPr bwMode="auto">
          <a:xfrm>
            <a:off x="5756275" y="4108450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8" name="椭圆 67"/>
          <p:cNvSpPr>
            <a:spLocks noChangeArrowheads="1"/>
          </p:cNvSpPr>
          <p:nvPr/>
        </p:nvSpPr>
        <p:spPr bwMode="auto">
          <a:xfrm>
            <a:off x="6619875" y="4108450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9" name="椭圆 68"/>
          <p:cNvSpPr>
            <a:spLocks noChangeArrowheads="1"/>
          </p:cNvSpPr>
          <p:nvPr/>
        </p:nvSpPr>
        <p:spPr bwMode="auto">
          <a:xfrm>
            <a:off x="7340600" y="526097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0" name="直线连接符 69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5432425" y="4324350"/>
            <a:ext cx="431800" cy="9366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1" name="直线连接符 70"/>
          <p:cNvCxnSpPr>
            <a:cxnSpLocks noChangeShapeType="1"/>
            <a:stCxn id="66" idx="7"/>
            <a:endCxn id="68" idx="3"/>
          </p:cNvCxnSpPr>
          <p:nvPr/>
        </p:nvCxnSpPr>
        <p:spPr bwMode="auto">
          <a:xfrm flipV="1">
            <a:off x="5508625" y="4292600"/>
            <a:ext cx="1143000" cy="100012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2" name="直线连接符 71"/>
          <p:cNvCxnSpPr>
            <a:cxnSpLocks noChangeShapeType="1"/>
            <a:stCxn id="69" idx="1"/>
            <a:endCxn id="67" idx="5"/>
          </p:cNvCxnSpPr>
          <p:nvPr/>
        </p:nvCxnSpPr>
        <p:spPr bwMode="auto">
          <a:xfrm flipH="1" flipV="1">
            <a:off x="5940425" y="4292600"/>
            <a:ext cx="1431925" cy="10001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3" name="直线连接符 72"/>
          <p:cNvCxnSpPr>
            <a:cxnSpLocks noChangeShapeType="1"/>
            <a:stCxn id="69" idx="0"/>
            <a:endCxn id="68" idx="5"/>
          </p:cNvCxnSpPr>
          <p:nvPr/>
        </p:nvCxnSpPr>
        <p:spPr bwMode="auto">
          <a:xfrm flipH="1" flipV="1">
            <a:off x="6804025" y="4292600"/>
            <a:ext cx="644525" cy="968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4" name="直线连接符 73"/>
          <p:cNvCxnSpPr>
            <a:cxnSpLocks noChangeShapeType="1"/>
            <a:stCxn id="69" idx="2"/>
          </p:cNvCxnSpPr>
          <p:nvPr/>
        </p:nvCxnSpPr>
        <p:spPr bwMode="auto">
          <a:xfrm flipH="1" flipV="1">
            <a:off x="5364163" y="4581525"/>
            <a:ext cx="1976437" cy="787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5219700" y="4437063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7812088" y="4365625"/>
            <a:ext cx="215900" cy="215900"/>
          </a:xfrm>
          <a:prstGeom prst="ellipse">
            <a:avLst/>
          </a:prstGeom>
          <a:solidFill>
            <a:srgbClr val="FDEADA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77" name="直线连接符 76"/>
          <p:cNvCxnSpPr>
            <a:cxnSpLocks noChangeShapeType="1"/>
            <a:stCxn id="69" idx="7"/>
            <a:endCxn id="76" idx="4"/>
          </p:cNvCxnSpPr>
          <p:nvPr/>
        </p:nvCxnSpPr>
        <p:spPr bwMode="auto">
          <a:xfrm flipV="1">
            <a:off x="7524750" y="4581525"/>
            <a:ext cx="395288" cy="71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8" name="直线连接符 77"/>
          <p:cNvCxnSpPr>
            <a:cxnSpLocks noChangeShapeType="1"/>
            <a:stCxn id="66" idx="0"/>
            <a:endCxn id="75" idx="4"/>
          </p:cNvCxnSpPr>
          <p:nvPr/>
        </p:nvCxnSpPr>
        <p:spPr bwMode="auto">
          <a:xfrm flipH="1" flipV="1">
            <a:off x="5327650" y="4652963"/>
            <a:ext cx="104775" cy="6080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9" name="直线连接符 78"/>
          <p:cNvCxnSpPr>
            <a:cxnSpLocks noChangeShapeType="1"/>
            <a:stCxn id="66" idx="6"/>
            <a:endCxn id="76" idx="3"/>
          </p:cNvCxnSpPr>
          <p:nvPr/>
        </p:nvCxnSpPr>
        <p:spPr bwMode="auto">
          <a:xfrm flipV="1">
            <a:off x="5540375" y="4549775"/>
            <a:ext cx="2303463" cy="8191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0" name="直线连接符 79"/>
          <p:cNvCxnSpPr>
            <a:cxnSpLocks noChangeShapeType="1"/>
            <a:stCxn id="69" idx="3"/>
          </p:cNvCxnSpPr>
          <p:nvPr/>
        </p:nvCxnSpPr>
        <p:spPr bwMode="auto">
          <a:xfrm flipH="1">
            <a:off x="5508625" y="5445125"/>
            <a:ext cx="1863725" cy="4763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3" name="直线箭头连接符 82"/>
          <p:cNvCxnSpPr>
            <a:cxnSpLocks noChangeShapeType="1"/>
          </p:cNvCxnSpPr>
          <p:nvPr/>
        </p:nvCxnSpPr>
        <p:spPr bwMode="auto">
          <a:xfrm>
            <a:off x="3708400" y="2276475"/>
            <a:ext cx="1223963" cy="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4" name="直线箭头连接符 83"/>
          <p:cNvCxnSpPr>
            <a:cxnSpLocks noChangeShapeType="1"/>
          </p:cNvCxnSpPr>
          <p:nvPr/>
        </p:nvCxnSpPr>
        <p:spPr bwMode="auto">
          <a:xfrm>
            <a:off x="3779838" y="4868863"/>
            <a:ext cx="1223962" cy="0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819" name="文本框 84"/>
          <p:cNvSpPr txBox="1">
            <a:spLocks noChangeArrowheads="1"/>
          </p:cNvSpPr>
          <p:nvPr/>
        </p:nvSpPr>
        <p:spPr bwMode="auto">
          <a:xfrm>
            <a:off x="3995738" y="1628775"/>
            <a:ext cx="431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32820" name="文本框 85"/>
          <p:cNvSpPr txBox="1">
            <a:spLocks noChangeArrowheads="1"/>
          </p:cNvSpPr>
          <p:nvPr/>
        </p:nvSpPr>
        <p:spPr bwMode="auto">
          <a:xfrm>
            <a:off x="4140200" y="4221163"/>
            <a:ext cx="431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32821" name="文本框 86"/>
          <p:cNvSpPr txBox="1">
            <a:spLocks noChangeArrowheads="1"/>
          </p:cNvSpPr>
          <p:nvPr/>
        </p:nvSpPr>
        <p:spPr bwMode="auto">
          <a:xfrm>
            <a:off x="1547813" y="3284538"/>
            <a:ext cx="107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现在</a:t>
            </a:r>
          </a:p>
        </p:txBody>
      </p:sp>
      <p:sp>
        <p:nvSpPr>
          <p:cNvPr id="32822" name="文本框 87"/>
          <p:cNvSpPr txBox="1">
            <a:spLocks noChangeArrowheads="1"/>
          </p:cNvSpPr>
          <p:nvPr/>
        </p:nvSpPr>
        <p:spPr bwMode="auto">
          <a:xfrm>
            <a:off x="5508625" y="3284538"/>
            <a:ext cx="201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一段时间后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187325" y="260350"/>
            <a:ext cx="8929688" cy="1143000"/>
          </a:xfrm>
        </p:spPr>
        <p:txBody>
          <a:bodyPr/>
          <a:lstStyle/>
          <a:p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一个利用在线数据研究三元闭包的例子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电子邮件网络≈社会网络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节点：一定范围的邮件地址（例如一个大学）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边：一段时间（例如两个月）里有双向邮件通信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网络的演化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什么叫两个相继的网络快照？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两个相继的快照就能说明问题？（采用大量快照对的平均，以回避偶然性）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如何定义考察三元闭包现象的测度？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当前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共同朋友数与</a:t>
            </a:r>
            <a:r>
              <a:rPr lang="zh-CN" altLang="en-US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后来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成为朋友的概率关系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结果及其含义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68313" y="5229225"/>
            <a:ext cx="8229600" cy="7207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定量分析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vs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定性结论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268413"/>
            <a:ext cx="60118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文本框 4"/>
          <p:cNvSpPr txBox="1">
            <a:spLocks noChangeArrowheads="1"/>
          </p:cNvSpPr>
          <p:nvPr/>
        </p:nvSpPr>
        <p:spPr bwMode="auto">
          <a:xfrm>
            <a:off x="6227763" y="1268413"/>
            <a:ext cx="273685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＊在电子邮件网络上三元闭包迹象明显－－共同朋友有助于关系的建立；</a:t>
            </a:r>
            <a:endParaRPr kumimoji="1" lang="en-US" altLang="zh-CN" sz="28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＊突出体现在</a:t>
            </a:r>
            <a:endParaRPr kumimoji="1" lang="en-US" altLang="zh-CN" sz="28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－</a:t>
            </a:r>
            <a:r>
              <a:rPr kumimoji="1" lang="en-US" altLang="zh-CN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个共同朋友情形</a:t>
            </a:r>
            <a:endParaRPr kumimoji="1" lang="en-US" altLang="zh-CN" sz="28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1" name="文本框 5"/>
          <p:cNvSpPr txBox="1">
            <a:spLocks noChangeArrowheads="1"/>
          </p:cNvSpPr>
          <p:nvPr/>
        </p:nvSpPr>
        <p:spPr bwMode="auto">
          <a:xfrm>
            <a:off x="0" y="6092825"/>
            <a:ext cx="8964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FFFFFF"/>
                </a:solidFill>
              </a:rPr>
              <a:t>“Empirical Analysis of an evolving social network,” </a:t>
            </a:r>
            <a:r>
              <a:rPr kumimoji="1" lang="en-US" altLang="zh-CN" sz="2000" b="1" i="1">
                <a:solidFill>
                  <a:srgbClr val="FFFFFF"/>
                </a:solidFill>
              </a:rPr>
              <a:t>Science</a:t>
            </a:r>
            <a:r>
              <a:rPr kumimoji="1" lang="en-US" altLang="zh-CN" sz="2000" b="1">
                <a:solidFill>
                  <a:srgbClr val="FFFFFF"/>
                </a:solidFill>
              </a:rPr>
              <a:t> 2006</a:t>
            </a:r>
            <a:endParaRPr kumimoji="1"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34822" name="文本框 1"/>
          <p:cNvSpPr txBox="1">
            <a:spLocks noChangeArrowheads="1"/>
          </p:cNvSpPr>
          <p:nvPr/>
        </p:nvSpPr>
        <p:spPr bwMode="auto">
          <a:xfrm>
            <a:off x="5435600" y="5084763"/>
            <a:ext cx="604838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chemeClr val="bg1"/>
                </a:solidFill>
              </a:rPr>
              <a:t>图</a:t>
            </a:r>
            <a:r>
              <a:rPr kumimoji="1" lang="en-US" altLang="zh-CN" sz="1200">
                <a:solidFill>
                  <a:schemeClr val="bg1"/>
                </a:solidFill>
              </a:rPr>
              <a:t> 4-9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如何用数据验证三元闭包现象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3860800"/>
            <a:ext cx="8229600" cy="22653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5843" name="图片 1" descr="屏幕快照 2012-09-20 下午10.13.2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90863"/>
            <a:ext cx="9144000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1363663" y="11255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1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082800" y="22764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363663" y="26368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15963" y="22764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715963" y="1557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011363" y="14843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2" name="直线连接符 11"/>
          <p:cNvCxnSpPr>
            <a:cxnSpLocks noChangeShapeType="1"/>
            <a:stCxn id="5" idx="5"/>
            <a:endCxn id="10" idx="1"/>
          </p:cNvCxnSpPr>
          <p:nvPr/>
        </p:nvCxnSpPr>
        <p:spPr bwMode="auto">
          <a:xfrm>
            <a:off x="1547813" y="1309688"/>
            <a:ext cx="495300" cy="206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直线连接符 12"/>
          <p:cNvCxnSpPr>
            <a:cxnSpLocks noChangeShapeType="1"/>
            <a:endCxn id="10" idx="2"/>
          </p:cNvCxnSpPr>
          <p:nvPr/>
        </p:nvCxnSpPr>
        <p:spPr bwMode="auto">
          <a:xfrm flipV="1">
            <a:off x="931863" y="1592263"/>
            <a:ext cx="1079500" cy="365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" name="直线连接符 13"/>
          <p:cNvCxnSpPr>
            <a:cxnSpLocks noChangeShapeType="1"/>
            <a:stCxn id="5" idx="5"/>
            <a:endCxn id="6" idx="0"/>
          </p:cNvCxnSpPr>
          <p:nvPr/>
        </p:nvCxnSpPr>
        <p:spPr bwMode="auto">
          <a:xfrm>
            <a:off x="1547813" y="1309688"/>
            <a:ext cx="642937" cy="9667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5" name="直线连接符 14"/>
          <p:cNvCxnSpPr>
            <a:cxnSpLocks noChangeShapeType="1"/>
            <a:stCxn id="10" idx="4"/>
            <a:endCxn id="7" idx="7"/>
          </p:cNvCxnSpPr>
          <p:nvPr/>
        </p:nvCxnSpPr>
        <p:spPr bwMode="auto">
          <a:xfrm flipH="1">
            <a:off x="1547813" y="1700213"/>
            <a:ext cx="571500" cy="968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直线连接符 15"/>
          <p:cNvCxnSpPr>
            <a:cxnSpLocks noChangeShapeType="1"/>
            <a:endCxn id="8" idx="7"/>
          </p:cNvCxnSpPr>
          <p:nvPr/>
        </p:nvCxnSpPr>
        <p:spPr bwMode="auto">
          <a:xfrm flipH="1">
            <a:off x="900113" y="1341438"/>
            <a:ext cx="534987" cy="9667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7" name="直线连接符 16"/>
          <p:cNvCxnSpPr>
            <a:cxnSpLocks noChangeShapeType="1"/>
            <a:endCxn id="6" idx="1"/>
          </p:cNvCxnSpPr>
          <p:nvPr/>
        </p:nvCxnSpPr>
        <p:spPr bwMode="auto">
          <a:xfrm>
            <a:off x="858838" y="1700213"/>
            <a:ext cx="1255712" cy="6080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" name="直线连接符 17"/>
          <p:cNvCxnSpPr>
            <a:cxnSpLocks noChangeShapeType="1"/>
            <a:stCxn id="9" idx="4"/>
            <a:endCxn id="8" idx="0"/>
          </p:cNvCxnSpPr>
          <p:nvPr/>
        </p:nvCxnSpPr>
        <p:spPr bwMode="auto">
          <a:xfrm>
            <a:off x="823913" y="1773238"/>
            <a:ext cx="0" cy="5032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9" name="直线连接符 18"/>
          <p:cNvCxnSpPr>
            <a:cxnSpLocks noChangeShapeType="1"/>
            <a:endCxn id="7" idx="2"/>
          </p:cNvCxnSpPr>
          <p:nvPr/>
        </p:nvCxnSpPr>
        <p:spPr bwMode="auto">
          <a:xfrm>
            <a:off x="858838" y="2420938"/>
            <a:ext cx="504825" cy="323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3851275" y="11255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1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4572000" y="22764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851275" y="26368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椭圆 34"/>
          <p:cNvSpPr>
            <a:spLocks noChangeArrowheads="1"/>
          </p:cNvSpPr>
          <p:nvPr/>
        </p:nvSpPr>
        <p:spPr bwMode="auto">
          <a:xfrm>
            <a:off x="3203575" y="2276475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6" name="椭圆 35"/>
          <p:cNvSpPr>
            <a:spLocks noChangeArrowheads="1"/>
          </p:cNvSpPr>
          <p:nvPr/>
        </p:nvSpPr>
        <p:spPr bwMode="auto">
          <a:xfrm>
            <a:off x="3203575" y="1557338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4500563" y="1484313"/>
            <a:ext cx="215900" cy="215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8" name="直线连接符 37"/>
          <p:cNvCxnSpPr>
            <a:cxnSpLocks noChangeShapeType="1"/>
            <a:stCxn id="32" idx="5"/>
            <a:endCxn id="37" idx="1"/>
          </p:cNvCxnSpPr>
          <p:nvPr/>
        </p:nvCxnSpPr>
        <p:spPr bwMode="auto">
          <a:xfrm>
            <a:off x="4037013" y="1309688"/>
            <a:ext cx="495300" cy="206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9" name="直线连接符 38"/>
          <p:cNvCxnSpPr>
            <a:cxnSpLocks noChangeShapeType="1"/>
            <a:endCxn id="37" idx="2"/>
          </p:cNvCxnSpPr>
          <p:nvPr/>
        </p:nvCxnSpPr>
        <p:spPr bwMode="auto">
          <a:xfrm flipV="1">
            <a:off x="3419475" y="1592263"/>
            <a:ext cx="1081088" cy="365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0" name="直线连接符 39"/>
          <p:cNvCxnSpPr>
            <a:cxnSpLocks noChangeShapeType="1"/>
            <a:stCxn id="32" idx="5"/>
            <a:endCxn id="33" idx="0"/>
          </p:cNvCxnSpPr>
          <p:nvPr/>
        </p:nvCxnSpPr>
        <p:spPr bwMode="auto">
          <a:xfrm>
            <a:off x="4037013" y="1309688"/>
            <a:ext cx="642937" cy="9667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1" name="直线连接符 40"/>
          <p:cNvCxnSpPr>
            <a:cxnSpLocks noChangeShapeType="1"/>
            <a:stCxn id="37" idx="4"/>
            <a:endCxn id="34" idx="7"/>
          </p:cNvCxnSpPr>
          <p:nvPr/>
        </p:nvCxnSpPr>
        <p:spPr bwMode="auto">
          <a:xfrm flipH="1">
            <a:off x="4037013" y="1700213"/>
            <a:ext cx="571500" cy="9683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2" name="直线连接符 41"/>
          <p:cNvCxnSpPr>
            <a:cxnSpLocks noChangeShapeType="1"/>
            <a:endCxn id="35" idx="7"/>
          </p:cNvCxnSpPr>
          <p:nvPr/>
        </p:nvCxnSpPr>
        <p:spPr bwMode="auto">
          <a:xfrm flipH="1">
            <a:off x="3387725" y="1341438"/>
            <a:ext cx="536575" cy="9667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3" name="直线连接符 42"/>
          <p:cNvCxnSpPr>
            <a:cxnSpLocks noChangeShapeType="1"/>
            <a:endCxn id="33" idx="1"/>
          </p:cNvCxnSpPr>
          <p:nvPr/>
        </p:nvCxnSpPr>
        <p:spPr bwMode="auto">
          <a:xfrm>
            <a:off x="3348038" y="1700213"/>
            <a:ext cx="1255712" cy="6080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4" name="直线连接符 43"/>
          <p:cNvCxnSpPr>
            <a:cxnSpLocks noChangeShapeType="1"/>
            <a:stCxn id="36" idx="4"/>
            <a:endCxn id="35" idx="0"/>
          </p:cNvCxnSpPr>
          <p:nvPr/>
        </p:nvCxnSpPr>
        <p:spPr bwMode="auto">
          <a:xfrm>
            <a:off x="3311525" y="1773238"/>
            <a:ext cx="0" cy="5032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5" name="直线连接符 44"/>
          <p:cNvCxnSpPr>
            <a:cxnSpLocks noChangeShapeType="1"/>
            <a:endCxn id="34" idx="2"/>
          </p:cNvCxnSpPr>
          <p:nvPr/>
        </p:nvCxnSpPr>
        <p:spPr bwMode="auto">
          <a:xfrm>
            <a:off x="3348038" y="2420938"/>
            <a:ext cx="503237" cy="323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7" name="直线连接符 46"/>
          <p:cNvCxnSpPr>
            <a:cxnSpLocks noChangeShapeType="1"/>
            <a:endCxn id="35" idx="6"/>
          </p:cNvCxnSpPr>
          <p:nvPr/>
        </p:nvCxnSpPr>
        <p:spPr bwMode="auto">
          <a:xfrm flipH="1">
            <a:off x="3419475" y="1628775"/>
            <a:ext cx="1223963" cy="755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8" name="直线连接符 47"/>
          <p:cNvCxnSpPr>
            <a:cxnSpLocks noChangeShapeType="1"/>
            <a:endCxn id="33" idx="2"/>
          </p:cNvCxnSpPr>
          <p:nvPr/>
        </p:nvCxnSpPr>
        <p:spPr bwMode="auto">
          <a:xfrm flipV="1">
            <a:off x="3419475" y="2384425"/>
            <a:ext cx="1152525" cy="365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49" name="直线连接符 48"/>
          <p:cNvCxnSpPr>
            <a:cxnSpLocks noChangeShapeType="1"/>
            <a:endCxn id="34" idx="0"/>
          </p:cNvCxnSpPr>
          <p:nvPr/>
        </p:nvCxnSpPr>
        <p:spPr bwMode="auto">
          <a:xfrm flipH="1">
            <a:off x="3959225" y="1341438"/>
            <a:ext cx="36513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0" name="直线连接符 49"/>
          <p:cNvCxnSpPr>
            <a:cxnSpLocks noChangeShapeType="1"/>
            <a:endCxn id="33" idx="0"/>
          </p:cNvCxnSpPr>
          <p:nvPr/>
        </p:nvCxnSpPr>
        <p:spPr bwMode="auto">
          <a:xfrm>
            <a:off x="4643438" y="1628775"/>
            <a:ext cx="36512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51" name="直线连接符 50"/>
          <p:cNvCxnSpPr>
            <a:cxnSpLocks noChangeShapeType="1"/>
            <a:endCxn id="34" idx="1"/>
          </p:cNvCxnSpPr>
          <p:nvPr/>
        </p:nvCxnSpPr>
        <p:spPr bwMode="auto">
          <a:xfrm>
            <a:off x="3348038" y="1700213"/>
            <a:ext cx="534987" cy="968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0" name="直线箭头连接符 59"/>
          <p:cNvCxnSpPr>
            <a:cxnSpLocks noChangeShapeType="1"/>
          </p:cNvCxnSpPr>
          <p:nvPr/>
        </p:nvCxnSpPr>
        <p:spPr bwMode="auto">
          <a:xfrm flipV="1">
            <a:off x="6011863" y="1196975"/>
            <a:ext cx="0" cy="15113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61" name="直线箭头连接符 60"/>
          <p:cNvCxnSpPr>
            <a:cxnSpLocks noChangeShapeType="1"/>
          </p:cNvCxnSpPr>
          <p:nvPr/>
        </p:nvCxnSpPr>
        <p:spPr bwMode="auto">
          <a:xfrm flipV="1">
            <a:off x="6011863" y="2708275"/>
            <a:ext cx="2224087" cy="952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879" name="文本框 63"/>
          <p:cNvSpPr txBox="1">
            <a:spLocks noChangeArrowheads="1"/>
          </p:cNvSpPr>
          <p:nvPr/>
        </p:nvSpPr>
        <p:spPr bwMode="auto">
          <a:xfrm>
            <a:off x="5724525" y="1412875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1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0" name="文本框 67"/>
          <p:cNvSpPr txBox="1">
            <a:spLocks noChangeArrowheads="1"/>
          </p:cNvSpPr>
          <p:nvPr/>
        </p:nvSpPr>
        <p:spPr bwMode="auto">
          <a:xfrm>
            <a:off x="6227763" y="2636838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1     2     3     4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69" name="椭圆 68"/>
          <p:cNvSpPr>
            <a:spLocks noChangeArrowheads="1"/>
          </p:cNvSpPr>
          <p:nvPr/>
        </p:nvSpPr>
        <p:spPr bwMode="auto">
          <a:xfrm>
            <a:off x="5940425" y="2565400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0" name="椭圆 69"/>
          <p:cNvSpPr>
            <a:spLocks noChangeArrowheads="1"/>
          </p:cNvSpPr>
          <p:nvPr/>
        </p:nvSpPr>
        <p:spPr bwMode="auto">
          <a:xfrm>
            <a:off x="6732588" y="1557338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" name="椭圆 70"/>
          <p:cNvSpPr>
            <a:spLocks noChangeArrowheads="1"/>
          </p:cNvSpPr>
          <p:nvPr/>
        </p:nvSpPr>
        <p:spPr bwMode="auto">
          <a:xfrm>
            <a:off x="7164388" y="2060575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884" name="文本框 73"/>
          <p:cNvSpPr txBox="1">
            <a:spLocks noChangeArrowheads="1"/>
          </p:cNvSpPr>
          <p:nvPr/>
        </p:nvSpPr>
        <p:spPr bwMode="auto">
          <a:xfrm>
            <a:off x="468313" y="1412875"/>
            <a:ext cx="215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6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5" name="矩形 74"/>
          <p:cNvSpPr>
            <a:spLocks noChangeArrowheads="1"/>
          </p:cNvSpPr>
          <p:nvPr/>
        </p:nvSpPr>
        <p:spPr bwMode="auto">
          <a:xfrm>
            <a:off x="468313" y="22764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5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6" name="矩形 75"/>
          <p:cNvSpPr>
            <a:spLocks noChangeArrowheads="1"/>
          </p:cNvSpPr>
          <p:nvPr/>
        </p:nvSpPr>
        <p:spPr bwMode="auto">
          <a:xfrm>
            <a:off x="1547813" y="26368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4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7" name="矩形 76"/>
          <p:cNvSpPr>
            <a:spLocks noChangeArrowheads="1"/>
          </p:cNvSpPr>
          <p:nvPr/>
        </p:nvSpPr>
        <p:spPr bwMode="auto">
          <a:xfrm>
            <a:off x="2268538" y="22764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3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8" name="矩形 77"/>
          <p:cNvSpPr>
            <a:spLocks noChangeArrowheads="1"/>
          </p:cNvSpPr>
          <p:nvPr/>
        </p:nvSpPr>
        <p:spPr bwMode="auto">
          <a:xfrm>
            <a:off x="2195513" y="12684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2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889" name="矩形 78"/>
          <p:cNvSpPr>
            <a:spLocks noChangeArrowheads="1"/>
          </p:cNvSpPr>
          <p:nvPr/>
        </p:nvSpPr>
        <p:spPr bwMode="auto">
          <a:xfrm>
            <a:off x="1331913" y="765175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1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5651500" y="1052513"/>
            <a:ext cx="2879725" cy="194468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5148263" y="3068638"/>
            <a:ext cx="3995737" cy="3789362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27313" y="3068638"/>
            <a:ext cx="2881312" cy="3789362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课堂练习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（三元闭包现象的数据验证）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713287"/>
          </a:xfrm>
        </p:spPr>
        <p:txBody>
          <a:bodyPr/>
          <a:lstStyle/>
          <a:p>
            <a:r>
              <a:rPr lang="zh-CN" altLang="en-US" sz="2800">
                <a:ea typeface="黑体" pitchFamily="49" charset="-122"/>
              </a:rPr>
              <a:t>快照一：</a:t>
            </a:r>
            <a:r>
              <a:rPr lang="en-US" altLang="zh-CN" sz="2800">
                <a:ea typeface="黑体" pitchFamily="49" charset="-122"/>
              </a:rPr>
              <a:t>{(1,2), (1,6), (1,7), (2,3), (2,6), (3,6), (3,7), (4,5), (4,7), (5,6), (6,7)}</a:t>
            </a:r>
            <a:endParaRPr lang="zh-CN" altLang="zh-CN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快照二：</a:t>
            </a:r>
            <a:r>
              <a:rPr lang="en-US" altLang="zh-CN" sz="2800">
                <a:ea typeface="黑体" pitchFamily="49" charset="-122"/>
              </a:rPr>
              <a:t>{(1,2), (1,3), (1,6), (1,7), (2,3), (2,5), (2,6), (3,6), (3,7), (4,5), (4,6), (4,7), (5,6), (5,7), (6,7)}</a:t>
            </a:r>
            <a:endParaRPr lang="zh-CN" altLang="zh-CN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快照三：</a:t>
            </a:r>
            <a:r>
              <a:rPr lang="en-US" altLang="zh-CN" sz="2800">
                <a:ea typeface="黑体" pitchFamily="49" charset="-122"/>
              </a:rPr>
              <a:t>{(1,2), (1,3), (1,4), (1,5), (1,6), (1,7), (2,3), (2,5), (2,6), (2,7), (3,5), (3,6), (3,7), (4,5), (4,6), (4,7), (5,6), (5,7), (6,7)}</a:t>
            </a:r>
            <a:endParaRPr lang="zh-CN" altLang="zh-CN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你的任务是：给出这些数据反映出的两个当前不是朋友的人的“共同朋友个数”与“在下一快照中成为朋友的概率”之间的关系。</a:t>
            </a:r>
            <a:r>
              <a:rPr lang="zh-CN" altLang="zh-CN" sz="2800">
                <a:ea typeface="黑体" pitchFamily="49" charset="-122"/>
              </a:rPr>
              <a:t> </a:t>
            </a:r>
            <a:endParaRPr lang="zh-CN" altLang="en-US" sz="280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0" y="1268413"/>
          <a:ext cx="9144000" cy="44050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共同朋友个数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第一和第二快照之间成为朋友的概率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第二和第三快照之间成为朋友的概率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平均概率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0" y="1268413"/>
          <a:ext cx="9144000" cy="457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共同朋友个数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第一和第二快照之间成为朋友的概率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0.2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0.5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第二和第三快照之间成为朋友的概率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0.33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平均概率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0.2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0.67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0.75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B09D-C16A-49AE-B68C-7A83D5A8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社交网络定义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EE56-BEB5-463A-B59D-AD547C39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在维基百科中，</a:t>
            </a:r>
            <a:r>
              <a:rPr lang="en-US" altLang="zh-CN" sz="2800" dirty="0"/>
              <a:t>Social Network</a:t>
            </a:r>
            <a:r>
              <a:rPr lang="zh-CN" altLang="en-US" sz="2800" dirty="0"/>
              <a:t>被定义为： </a:t>
            </a:r>
            <a:endParaRPr lang="en-US" altLang="zh-CN" sz="2800" dirty="0"/>
          </a:p>
          <a:p>
            <a:pPr lvl="1"/>
            <a:r>
              <a:rPr lang="zh-CN" altLang="en-US" sz="2400" dirty="0"/>
              <a:t>由许多节点构成的一种社会结构。节点通常是指个人或组织， 而社交网络代表着各种社会关系。</a:t>
            </a:r>
            <a:endParaRPr lang="en-US" altLang="zh-CN" sz="2400" dirty="0"/>
          </a:p>
          <a:p>
            <a:pPr lvl="1"/>
            <a:r>
              <a:rPr lang="zh-CN" altLang="en-US" sz="2400" dirty="0"/>
              <a:t> 在社交网络中，成员之间因为互动而形成相对稳定的关系体系， 这种关系体系可以是朋友关系、 同学关系，也可以是生意伙伴关系抑或种族信仰关系。 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通过这些关系， 社交网络把从偶然相识的泛泛之交到紧密结合的家庭关系，再到社会活动中的各种人们组织串联起来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574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1066800"/>
          </a:xfrm>
        </p:spPr>
        <p:txBody>
          <a:bodyPr/>
          <a:lstStyle/>
          <a:p>
            <a:r>
              <a:rPr kumimoji="0" lang="zh-CN" altLang="en-US" sz="3600" b="1">
                <a:latin typeface="黑体" pitchFamily="49" charset="-122"/>
                <a:ea typeface="黑体" pitchFamily="49" charset="-122"/>
              </a:rPr>
              <a:t>刻画三元闭包现象的一个常用参数：节点聚集系数</a:t>
            </a:r>
            <a:endParaRPr kumimoji="0"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611188" y="5229225"/>
            <a:ext cx="7921625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8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节点</a:t>
            </a:r>
            <a:r>
              <a:rPr lang="en-US" altLang="zh-CN" sz="28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8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的聚集系数</a:t>
            </a:r>
            <a:r>
              <a:rPr lang="en-US" altLang="zh-CN" sz="28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 = A</a:t>
            </a:r>
            <a:r>
              <a:rPr lang="zh-CN" altLang="en-US" sz="28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的任意两个朋友之间也是朋友的</a:t>
            </a: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概率（即</a:t>
            </a:r>
            <a:r>
              <a:rPr lang="zh-CN" altLang="en-US" sz="2800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邻居间朋友对的个数除以总对数</a:t>
            </a:r>
            <a:r>
              <a:rPr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700213"/>
            <a:ext cx="7920037" cy="323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0964" name="文本框 4"/>
          <p:cNvSpPr txBox="1">
            <a:spLocks noChangeArrowheads="1"/>
          </p:cNvSpPr>
          <p:nvPr/>
        </p:nvSpPr>
        <p:spPr bwMode="auto">
          <a:xfrm>
            <a:off x="7916863" y="4941888"/>
            <a:ext cx="595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3.2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143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这网络中哪个节点聚集系数最大？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3789363"/>
            <a:ext cx="8229600" cy="23368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3011" name="图片 1" descr="屏幕快照 2013-03-18 下午10.47.5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395413"/>
            <a:ext cx="6626225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2573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4035" name="图片 3" descr="屏幕快照 2012-11-20 下午10.49.2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203575" y="0"/>
            <a:ext cx="5940425" cy="584200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FFFFFF"/>
                </a:solidFill>
              </a:rPr>
              <a:t>不仅粉丝多，而且聚集系数也高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社会网络结构的统计特征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度分布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）度分布函数。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P(k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）表示网络中度为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的节点在整个网络中所占的比例。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>
                <a:latin typeface="黑体" pitchFamily="49" charset="-122"/>
                <a:ea typeface="黑体" pitchFamily="49" charset="-122"/>
              </a:rPr>
              <a:t>(2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）累积度分布函数（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CumulativeDegree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Distribution Function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表示度不小于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的节点的概率分布，其分布关系为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可区分不同类型的网络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  <a:ea typeface="黑体" pitchFamily="49" charset="-122"/>
              </a:rPr>
              <a:t>随机网络？社交网络？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E29412-5749-4BF4-81DA-18679B5AC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697288"/>
            <a:ext cx="1475053" cy="5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9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D12E06-3ACC-4FF0-9D10-744708F4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7EFF19-8573-485C-A2AF-6AE14E78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61" y="44624"/>
            <a:ext cx="5655277" cy="3886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AD1C06-F7E7-4931-B528-EDB3DBF43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4" y="4160940"/>
            <a:ext cx="8545509" cy="22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社会网络结构的统计特征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平均路径长度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任意两个节点间最短路径的平均长度，也叫做网络的平均距离或网络的特征路径长度。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它刻画了网络节点之间进行信息传递的代价大小， 在线社交网络中常用其衡量用户之间关系的紧密程度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网络直径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有效直径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至少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90%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的互连节点对之间的距离均不超过的最小值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2AC342-6267-4B1D-9F13-026CD96A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68413"/>
            <a:ext cx="2073783" cy="5987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1E0807-D7E2-4E97-ACA4-CF7CF388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93096"/>
            <a:ext cx="1431509" cy="4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社会网络结构的统计特征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网络密度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网络中实际存在边数与可容纳的边数上限的比值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可用于刻画网络中节点间相互连边的密集程度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在线社交网络中常用来测量社交关系的密集程度以及演化趋势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绝对密度公式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来比较不同规模网络的密度有效直径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表示网络直径，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表示半径，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表示根据直径算出的圆周长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51EADB-F3F6-48AD-B29E-7007865A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0" y="1255012"/>
            <a:ext cx="2198972" cy="6205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853D3D-414C-4767-9565-51DCC9629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933056"/>
            <a:ext cx="2367705" cy="4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83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社会网络结构的统计特征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介数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用来描述网络中节点承载最短路径数的能力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节点（或边）的介数等于网络中所有最短路径中经过该节点（或边）的概率之和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描述了节点在网络中的影响力与中心性程度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905A9C-2CE4-49D9-BAB8-C0204739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68" y="3933056"/>
            <a:ext cx="289846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88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介数计算的一种算法</a:t>
            </a: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3125"/>
          </a:xfrm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从一个节点（</a:t>
            </a:r>
            <a:r>
              <a:rPr lang="en-US" altLang="zh-CN">
                <a:ea typeface="黑体" pitchFamily="49" charset="-122"/>
              </a:rPr>
              <a:t>A</a:t>
            </a:r>
            <a:r>
              <a:rPr lang="zh-CN" altLang="en-US">
                <a:ea typeface="黑体" pitchFamily="49" charset="-122"/>
              </a:rPr>
              <a:t>）开始，做广度优先搜索，将节点分层（以便于下面的步骤）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确定从</a:t>
            </a:r>
            <a:r>
              <a:rPr lang="en-US" altLang="zh-CN">
                <a:ea typeface="黑体" pitchFamily="49" charset="-122"/>
              </a:rPr>
              <a:t>A</a:t>
            </a:r>
            <a:r>
              <a:rPr lang="zh-CN" altLang="en-US">
                <a:ea typeface="黑体" pitchFamily="49" charset="-122"/>
              </a:rPr>
              <a:t>到其他每个节点的最短路径的条数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确定当从节点</a:t>
            </a:r>
            <a:r>
              <a:rPr lang="en-US" altLang="zh-CN">
                <a:ea typeface="黑体" pitchFamily="49" charset="-122"/>
              </a:rPr>
              <a:t>A</a:t>
            </a:r>
            <a:r>
              <a:rPr lang="zh-CN" altLang="en-US">
                <a:ea typeface="黑体" pitchFamily="49" charset="-122"/>
              </a:rPr>
              <a:t>沿最短路径向其他所有节点发送</a:t>
            </a:r>
            <a:r>
              <a:rPr lang="en-US" altLang="zh-CN">
                <a:ea typeface="黑体" pitchFamily="49" charset="-122"/>
              </a:rPr>
              <a:t>1</a:t>
            </a:r>
            <a:r>
              <a:rPr lang="zh-CN" altLang="en-US">
                <a:ea typeface="黑体" pitchFamily="49" charset="-122"/>
              </a:rPr>
              <a:t>个单位流量时，经过每条边的流量。</a:t>
            </a:r>
          </a:p>
        </p:txBody>
      </p:sp>
      <p:sp>
        <p:nvSpPr>
          <p:cNvPr id="53251" name="文本框 3"/>
          <p:cNvSpPr txBox="1">
            <a:spLocks noChangeArrowheads="1"/>
          </p:cNvSpPr>
          <p:nvPr/>
        </p:nvSpPr>
        <p:spPr bwMode="auto">
          <a:xfrm>
            <a:off x="971550" y="5013325"/>
            <a:ext cx="72009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FFFF00"/>
                </a:solidFill>
                <a:latin typeface="Calibri" pitchFamily="34" charset="0"/>
                <a:ea typeface="黑体" pitchFamily="49" charset="-122"/>
              </a:rPr>
              <a:t>对每一个节点，重复上述过程，累计，除以</a:t>
            </a:r>
            <a:r>
              <a:rPr kumimoji="1" lang="en-US" altLang="zh-CN" sz="3200">
                <a:solidFill>
                  <a:srgbClr val="FFFF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kumimoji="1" lang="zh-CN" altLang="en-US" sz="3200">
                <a:solidFill>
                  <a:srgbClr val="FFFF00"/>
                </a:solidFill>
                <a:latin typeface="Calibri" pitchFamily="34" charset="0"/>
                <a:ea typeface="黑体" pitchFamily="49" charset="-122"/>
              </a:rPr>
              <a:t>，即得每条边的介数。</a:t>
            </a:r>
          </a:p>
        </p:txBody>
      </p:sp>
    </p:spTree>
    <p:extLst>
      <p:ext uri="{BB962C8B-B14F-4D97-AF65-F5344CB8AC3E}">
        <p14:creationId xmlns:p14="http://schemas.microsoft.com/office/powerpoint/2010/main" val="36217137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  <p:bldP spid="532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例子：看</a:t>
            </a:r>
            <a:r>
              <a:rPr lang="en-US" altLang="zh-CN" sz="3600"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发出的流量在各条边上的分布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5876925"/>
            <a:ext cx="8435975" cy="865188"/>
          </a:xfrm>
        </p:spPr>
        <p:txBody>
          <a:bodyPr/>
          <a:lstStyle/>
          <a:p>
            <a:r>
              <a:rPr lang="zh-CN" altLang="en-US" sz="2400">
                <a:ea typeface="黑体" pitchFamily="49" charset="-122"/>
              </a:rPr>
              <a:t>从</a:t>
            </a:r>
            <a:r>
              <a:rPr lang="en-US" altLang="zh-CN" sz="2400">
                <a:ea typeface="黑体" pitchFamily="49" charset="-122"/>
              </a:rPr>
              <a:t>A</a:t>
            </a:r>
            <a:r>
              <a:rPr lang="zh-CN" altLang="en-US" sz="2400">
                <a:ea typeface="黑体" pitchFamily="49" charset="-122"/>
              </a:rPr>
              <a:t>到</a:t>
            </a:r>
            <a:r>
              <a:rPr lang="en-US" altLang="zh-CN" sz="2400">
                <a:ea typeface="黑体" pitchFamily="49" charset="-122"/>
              </a:rPr>
              <a:t>K</a:t>
            </a:r>
            <a:r>
              <a:rPr lang="zh-CN" altLang="en-US" sz="2400">
                <a:ea typeface="黑体" pitchFamily="49" charset="-122"/>
              </a:rPr>
              <a:t>有多少条最短路径？（系统化方法）</a:t>
            </a:r>
            <a:endParaRPr lang="en-US" altLang="zh-CN" sz="2400">
              <a:ea typeface="黑体" pitchFamily="49" charset="-122"/>
            </a:endParaRPr>
          </a:p>
          <a:p>
            <a:r>
              <a:rPr lang="zh-CN" altLang="en-US" sz="2400">
                <a:ea typeface="黑体" pitchFamily="49" charset="-122"/>
              </a:rPr>
              <a:t>层次就是最短路径的长度（距离）</a:t>
            </a:r>
          </a:p>
        </p:txBody>
      </p:sp>
      <p:pic>
        <p:nvPicPr>
          <p:cNvPr id="67587" name="图片 3" descr="3.1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8" y="1196975"/>
            <a:ext cx="91852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文本框 1"/>
          <p:cNvSpPr txBox="1">
            <a:spLocks noChangeArrowheads="1"/>
          </p:cNvSpPr>
          <p:nvPr/>
        </p:nvSpPr>
        <p:spPr bwMode="auto">
          <a:xfrm>
            <a:off x="6948488" y="5084763"/>
            <a:ext cx="2195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>
                <a:latin typeface="黑体" pitchFamily="49" charset="-122"/>
                <a:ea typeface="黑体" pitchFamily="49" charset="-122"/>
              </a:rPr>
              <a:t>课堂练习：对节点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zh-CN" altLang="en-US" sz="2000">
                <a:latin typeface="黑体" pitchFamily="49" charset="-122"/>
                <a:ea typeface="黑体" pitchFamily="49" charset="-122"/>
              </a:rPr>
              <a:t>做类似操作</a:t>
            </a:r>
          </a:p>
        </p:txBody>
      </p:sp>
    </p:spTree>
    <p:extLst>
      <p:ext uri="{BB962C8B-B14F-4D97-AF65-F5344CB8AC3E}">
        <p14:creationId xmlns:p14="http://schemas.microsoft.com/office/powerpoint/2010/main" val="6663155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B09D-C16A-49AE-B68C-7A83D5A8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在线社交网络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EE56-BEB5-463A-B59D-AD547C39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algn="l"/>
            <a:r>
              <a:rPr lang="en-US" altLang="zh-CN" sz="2400" b="0" i="0" u="none" strike="noStrike" baseline="0" dirty="0">
                <a:latin typeface="*SimSun-10012-Identity-H"/>
              </a:rPr>
              <a:t>(1</a:t>
            </a:r>
            <a:r>
              <a:rPr lang="zh-CN" altLang="en-US" sz="2400" b="0" i="0" u="none" strike="noStrike" baseline="0" dirty="0">
                <a:latin typeface="*SimSun-10012-Identity-H"/>
              </a:rPr>
              <a:t>）即时消息类应用，是</a:t>
            </a:r>
            <a:r>
              <a:rPr lang="zh-CN" altLang="en-US" sz="2400" b="0" i="0" u="none" strike="noStrike" baseline="0" dirty="0">
                <a:latin typeface="*SimSun-10013-Identity-H"/>
              </a:rPr>
              <a:t>一</a:t>
            </a:r>
            <a:r>
              <a:rPr lang="zh-CN" altLang="en-US" sz="2400" b="0" i="0" u="none" strike="noStrike" baseline="0" dirty="0">
                <a:latin typeface="*SimSun-10012-Identity-H"/>
              </a:rPr>
              <a:t>种提供在线实时通信的平台，如</a:t>
            </a:r>
            <a:r>
              <a:rPr lang="en-US" altLang="zh-CN" sz="2400" b="1" i="0" u="none" strike="noStrike" baseline="0" dirty="0">
                <a:latin typeface="*FangSong-Bold-10019-Identity-H"/>
              </a:rPr>
              <a:t>MSN</a:t>
            </a:r>
            <a:r>
              <a:rPr lang="zh-CN" altLang="en-US" sz="2400" b="0" i="0" u="none" strike="noStrike" baseline="0" dirty="0">
                <a:latin typeface="*SimSun-10012-Identity-H"/>
              </a:rPr>
              <a:t>、</a:t>
            </a:r>
            <a:r>
              <a:rPr lang="en-US" altLang="zh-CN" sz="2400" b="1" i="0" u="none" strike="noStrike" baseline="0" dirty="0">
                <a:latin typeface="*FangSong-Bold-10019-Identity-H"/>
              </a:rPr>
              <a:t>QQ</a:t>
            </a:r>
            <a:r>
              <a:rPr lang="zh-CN" altLang="en-US" sz="2400" b="0" i="0" u="none" strike="noStrike" baseline="0" dirty="0">
                <a:latin typeface="*SimSun-10012-Identity-H"/>
              </a:rPr>
              <a:t>、</a:t>
            </a:r>
            <a:r>
              <a:rPr lang="en-US" altLang="zh-CN" sz="2400" b="1" i="0" u="none" strike="noStrike" baseline="0" dirty="0">
                <a:latin typeface="*FangSong-Bold-10019-Identity-H"/>
              </a:rPr>
              <a:t>AIM</a:t>
            </a:r>
            <a:r>
              <a:rPr lang="zh-CN" altLang="en-US" sz="2400" b="0" i="0" u="none" strike="noStrike" baseline="0" dirty="0">
                <a:latin typeface="*SimSun-10012-Identity-H"/>
              </a:rPr>
              <a:t>、微信等， 其具有双向认证与实时推送的特点</a:t>
            </a:r>
          </a:p>
          <a:p>
            <a:pPr algn="l"/>
            <a:r>
              <a:rPr lang="en-US" altLang="zh-CN" sz="2400" b="1" i="0" u="none" strike="noStrike" baseline="0" dirty="0">
                <a:latin typeface="*FangSong-Bold-10019-Identity-H"/>
              </a:rPr>
              <a:t>(2</a:t>
            </a:r>
            <a:r>
              <a:rPr lang="zh-CN" altLang="en-US" sz="2400" b="0" i="0" u="none" strike="noStrike" baseline="0" dirty="0">
                <a:latin typeface="*SimSun-10012-Identity-H"/>
              </a:rPr>
              <a:t>） 在线社交类应用，是</a:t>
            </a:r>
            <a:r>
              <a:rPr lang="zh-CN" altLang="en-US" sz="2400" b="0" i="0" u="none" strike="noStrike" baseline="0" dirty="0">
                <a:latin typeface="*SimSun-10013-Identity-H"/>
              </a:rPr>
              <a:t>一</a:t>
            </a:r>
            <a:r>
              <a:rPr lang="zh-CN" altLang="en-US" sz="2400" b="0" i="0" u="none" strike="noStrike" baseline="0" dirty="0">
                <a:latin typeface="*SimSun-10012-Identity-H"/>
              </a:rPr>
              <a:t>种提供在线社交关系的平台， 如</a:t>
            </a:r>
            <a:r>
              <a:rPr lang="en-US" altLang="zh-CN" sz="2400" b="1" i="0" u="none" strike="noStrike" baseline="0" dirty="0">
                <a:latin typeface="*FangSong-Bold-10019-Identity-H"/>
              </a:rPr>
              <a:t>Facebook</a:t>
            </a:r>
            <a:r>
              <a:rPr lang="zh-CN" altLang="en-US" sz="2400" b="0" i="0" u="none" strike="noStrike" baseline="0" dirty="0">
                <a:latin typeface="*SimSun-10012-Identity-H"/>
              </a:rPr>
              <a:t>、</a:t>
            </a:r>
            <a:r>
              <a:rPr lang="en-US" altLang="zh-CN" sz="2400" b="1" i="0" u="none" strike="noStrike" baseline="0" dirty="0">
                <a:latin typeface="*FangSong-Bold-10019-Identity-H"/>
              </a:rPr>
              <a:t>Google+</a:t>
            </a:r>
            <a:r>
              <a:rPr lang="zh-CN" altLang="en-US" sz="2400" b="0" i="0" u="none" strike="noStrike" baseline="0" dirty="0">
                <a:latin typeface="*SimSun-10012-Identity-H"/>
              </a:rPr>
              <a:t>、</a:t>
            </a:r>
            <a:r>
              <a:rPr lang="en-US" altLang="zh-CN" sz="2400" b="0" i="0" u="none" strike="noStrike" baseline="0" dirty="0">
                <a:latin typeface="*SimSun-10012-Identity-H"/>
              </a:rPr>
              <a:t>Q</a:t>
            </a:r>
            <a:r>
              <a:rPr lang="en-US" altLang="zh-CN" sz="2400" b="1" i="0" u="none" strike="noStrike" baseline="0" dirty="0">
                <a:latin typeface="*FangSong-Bold-10019-Identity-H"/>
              </a:rPr>
              <a:t>Q </a:t>
            </a:r>
            <a:r>
              <a:rPr lang="zh-CN" altLang="en-US" sz="2400" b="0" i="0" u="none" strike="noStrike" baseline="0" dirty="0">
                <a:latin typeface="*SimSun-10012-Identity-H"/>
              </a:rPr>
              <a:t>空间等， 其具有双向认证与非实时获取的特点</a:t>
            </a:r>
          </a:p>
          <a:p>
            <a:pPr algn="l"/>
            <a:r>
              <a:rPr lang="en-US" altLang="zh-CN" sz="2400" b="0" i="0" u="none" strike="noStrike" baseline="0" dirty="0">
                <a:latin typeface="*SimSun-10012-Identity-H"/>
              </a:rPr>
              <a:t>(3</a:t>
            </a:r>
            <a:r>
              <a:rPr lang="zh-CN" altLang="en-US" sz="2400" b="0" i="0" u="none" strike="noStrike" baseline="0" dirty="0">
                <a:latin typeface="*SimSun-10012-Identity-H"/>
              </a:rPr>
              <a:t>）微博类应用， 是</a:t>
            </a:r>
            <a:r>
              <a:rPr lang="zh-CN" altLang="en-US" sz="2400" b="0" i="0" u="none" strike="noStrike" baseline="0" dirty="0">
                <a:latin typeface="*SimSun-10013-Identity-H"/>
              </a:rPr>
              <a:t>一</a:t>
            </a:r>
            <a:r>
              <a:rPr lang="zh-CN" altLang="en-US" sz="2400" b="0" i="0" u="none" strike="noStrike" baseline="0" dirty="0">
                <a:latin typeface="*SimSun-10012-Identity-H"/>
              </a:rPr>
              <a:t>种提供双向发布短信息的平台， 如</a:t>
            </a:r>
            <a:r>
              <a:rPr lang="en-US" altLang="zh-CN" sz="2400" b="1" i="0" u="none" strike="noStrike" baseline="0" dirty="0">
                <a:latin typeface="*FangSong-Bold-10019-Identity-H"/>
              </a:rPr>
              <a:t>Twitter</a:t>
            </a:r>
            <a:r>
              <a:rPr lang="zh-CN" altLang="en-US" sz="2400" b="0" i="0" u="none" strike="noStrike" baseline="0" dirty="0">
                <a:latin typeface="*SimSun-10012-Identity-H"/>
              </a:rPr>
              <a:t>、新浪微博、腾讯微博等， 其具有单向认证与实时推送的特点</a:t>
            </a:r>
          </a:p>
          <a:p>
            <a:pPr algn="l"/>
            <a:r>
              <a:rPr lang="en-US" altLang="zh-CN" sz="2400" b="1" i="0" u="none" strike="noStrike" baseline="0" dirty="0">
                <a:latin typeface="*FangSong-Bold-10019-Identity-H"/>
              </a:rPr>
              <a:t>(4</a:t>
            </a:r>
            <a:r>
              <a:rPr lang="zh-CN" altLang="en-US" sz="2400" b="0" i="0" u="none" strike="noStrike" baseline="0" dirty="0">
                <a:latin typeface="*SimSun-10012-Identity-H"/>
              </a:rPr>
              <a:t>）共享空间等其他类应用，是其他可以相互沟通但结合不紧密的</a:t>
            </a:r>
            <a:r>
              <a:rPr lang="en-US" altLang="zh-CN" sz="2400" b="1" i="0" u="none" strike="noStrike" baseline="0" dirty="0">
                <a:latin typeface="*FangSong-Bold-10019-Identity-H"/>
              </a:rPr>
              <a:t>Web 2.0 </a:t>
            </a:r>
            <a:r>
              <a:rPr lang="zh-CN" altLang="en-US" sz="2400" b="0" i="0" u="none" strike="noStrike" baseline="0" dirty="0">
                <a:latin typeface="*SimSun-10012-Identity-H"/>
              </a:rPr>
              <a:t>应用，如论坛、博客、</a:t>
            </a:r>
            <a:r>
              <a:rPr lang="en-US" altLang="zh-CN" sz="2400" b="1" i="0" u="none" strike="noStrike" baseline="0" dirty="0">
                <a:latin typeface="*FangSong-Bold-10019-Identity-H"/>
              </a:rPr>
              <a:t>BBS</a:t>
            </a:r>
            <a:r>
              <a:rPr lang="zh-CN" altLang="en-US" sz="2400" b="0" i="0" u="none" strike="noStrike" baseline="0" dirty="0">
                <a:latin typeface="*SimSun-10012-Identity-H"/>
              </a:rPr>
              <a:t>、视频分享、在线购物等， 其具有单向认证与非实时获取的特点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098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>
          <a:xfrm>
            <a:off x="457200" y="3213100"/>
            <a:ext cx="8229600" cy="2913063"/>
          </a:xfrm>
        </p:spPr>
        <p:txBody>
          <a:bodyPr/>
          <a:lstStyle/>
          <a:p>
            <a:endParaRPr lang="zh-CN" altLang="en-US" b="1"/>
          </a:p>
        </p:txBody>
      </p:sp>
      <p:pic>
        <p:nvPicPr>
          <p:cNvPr id="68611" name="图片 3" descr="3.1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7118350" y="404813"/>
            <a:ext cx="2016125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自上而下：</a:t>
            </a:r>
            <a:endParaRPr kumimoji="1" lang="en-US" altLang="zh-CN" sz="2400" b="1"/>
          </a:p>
          <a:p>
            <a:r>
              <a:rPr kumimoji="1" lang="zh-CN" altLang="en-US" sz="2400" b="1"/>
              <a:t>每个节点到</a:t>
            </a:r>
            <a:r>
              <a:rPr kumimoji="1" lang="en-US" altLang="zh-CN" sz="2400" b="1"/>
              <a:t>A</a:t>
            </a:r>
            <a:r>
              <a:rPr kumimoji="1" lang="zh-CN" altLang="en-US" sz="2400" b="1"/>
              <a:t>的路径数，等于和它相连的上层节点路径数之和。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825" y="260350"/>
            <a:ext cx="2519363" cy="831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从</a:t>
            </a:r>
            <a:r>
              <a:rPr kumimoji="1" lang="en-US" altLang="zh-CN" sz="2400" b="1"/>
              <a:t>A</a:t>
            </a:r>
            <a:r>
              <a:rPr kumimoji="1" lang="zh-CN" altLang="en-US" sz="2400" b="1"/>
              <a:t>到其他节点最短路径的条数？</a:t>
            </a:r>
          </a:p>
        </p:txBody>
      </p:sp>
    </p:spTree>
    <p:extLst>
      <p:ext uri="{BB962C8B-B14F-4D97-AF65-F5344CB8AC3E}">
        <p14:creationId xmlns:p14="http://schemas.microsoft.com/office/powerpoint/2010/main" val="4121478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128963"/>
          </a:xfrm>
        </p:spPr>
        <p:txBody>
          <a:bodyPr/>
          <a:lstStyle/>
          <a:p>
            <a:endParaRPr lang="zh-CN" altLang="en-US" b="1"/>
          </a:p>
        </p:txBody>
      </p:sp>
      <p:pic>
        <p:nvPicPr>
          <p:cNvPr id="69635" name="图片 3" descr="3.2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1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175" y="5229225"/>
            <a:ext cx="2663825" cy="1570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自底向上：</a:t>
            </a:r>
            <a:endParaRPr kumimoji="1" lang="en-US" altLang="zh-CN" sz="2400" b="1"/>
          </a:p>
          <a:p>
            <a:r>
              <a:rPr kumimoji="1" lang="zh-CN" altLang="en-US" sz="2400" b="1"/>
              <a:t>根据最短路径数的分布，确定每条边上的流量。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08625" y="5287963"/>
            <a:ext cx="3635375" cy="1570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注意：</a:t>
            </a:r>
            <a:endParaRPr kumimoji="1" lang="en-US" altLang="zh-CN" sz="2400" b="1"/>
          </a:p>
          <a:p>
            <a:r>
              <a:rPr kumimoji="1" lang="zh-CN" altLang="en-US" sz="2400" b="1"/>
              <a:t>每个节点得到的单位流量</a:t>
            </a:r>
          </a:p>
          <a:p>
            <a:r>
              <a:rPr kumimoji="1" lang="zh-CN" altLang="en-US" sz="2400" b="1"/>
              <a:t>在其上面的边上按最短路径数的比例分配</a:t>
            </a:r>
            <a:endParaRPr kumimoji="1" lang="en-US" altLang="zh-CN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0" y="3175"/>
            <a:ext cx="3563938" cy="12001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想象从节点</a:t>
            </a:r>
            <a:r>
              <a:rPr kumimoji="1" lang="en-US" altLang="zh-CN" sz="2400" b="1"/>
              <a:t>A</a:t>
            </a:r>
            <a:r>
              <a:rPr kumimoji="1" lang="zh-CN" altLang="en-US" sz="2400" b="1"/>
              <a:t>，沿最短路径，向每个其他节点发出了一个单位的信息流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932363" y="4005263"/>
            <a:ext cx="360362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27763" y="4076700"/>
            <a:ext cx="360362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92500" y="5373688"/>
            <a:ext cx="358775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76825" y="5445125"/>
            <a:ext cx="358775" cy="287338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156325" y="2636838"/>
            <a:ext cx="360363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308850" y="2636838"/>
            <a:ext cx="358775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635375" y="4076700"/>
            <a:ext cx="360363" cy="271463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195513" y="4005263"/>
            <a:ext cx="360362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84438" y="1268413"/>
            <a:ext cx="358775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92500" y="1268413"/>
            <a:ext cx="358775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03800" y="1268413"/>
            <a:ext cx="360363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156325" y="1268413"/>
            <a:ext cx="360363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003800" y="2708275"/>
            <a:ext cx="360363" cy="288925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258888" y="2636838"/>
            <a:ext cx="360362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339975" y="2636838"/>
            <a:ext cx="360363" cy="287337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08625" y="0"/>
            <a:ext cx="36353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/>
              <a:t>注意：流入节点的流量减去留在节点上的单位流量等于流出节点的流量</a:t>
            </a:r>
            <a:endParaRPr kumimoji="1"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8471209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格兰诺维特的诧异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250825" y="2060575"/>
            <a:ext cx="7561263" cy="4392613"/>
          </a:xfrm>
        </p:spPr>
        <p:txBody>
          <a:bodyPr/>
          <a:lstStyle/>
          <a:p>
            <a:r>
              <a:rPr lang="zh-CN" altLang="en-US" dirty="0">
                <a:ea typeface="黑体" pitchFamily="49" charset="-122"/>
              </a:rPr>
              <a:t>为什么对找工作这种重要的事情，提供有效帮助的人更多只是一般熟人，而不是亲近的朋友？</a:t>
            </a:r>
            <a:endParaRPr lang="en-US" altLang="zh-CN" dirty="0">
              <a:ea typeface="黑体" pitchFamily="49" charset="-122"/>
            </a:endParaRPr>
          </a:p>
          <a:p>
            <a:r>
              <a:rPr lang="en-US" altLang="zh-CN" dirty="0">
                <a:ea typeface="黑体" pitchFamily="49" charset="-122"/>
              </a:rPr>
              <a:t>Mark </a:t>
            </a:r>
            <a:r>
              <a:rPr lang="en-US" altLang="zh-CN" dirty="0" err="1">
                <a:ea typeface="黑体" pitchFamily="49" charset="-122"/>
              </a:rPr>
              <a:t>Granovetter</a:t>
            </a:r>
            <a:r>
              <a:rPr lang="en-US" altLang="zh-CN" dirty="0">
                <a:ea typeface="黑体" pitchFamily="49" charset="-122"/>
              </a:rPr>
              <a:t>, “The Strength of weak ties” </a:t>
            </a:r>
            <a:r>
              <a:rPr lang="en-US" altLang="zh-CN" i="1" dirty="0">
                <a:ea typeface="黑体" pitchFamily="49" charset="-122"/>
              </a:rPr>
              <a:t>American Journal of Sociology</a:t>
            </a:r>
            <a:r>
              <a:rPr lang="en-US" altLang="zh-CN" dirty="0">
                <a:ea typeface="黑体" pitchFamily="49" charset="-122"/>
              </a:rPr>
              <a:t>, 1973.</a:t>
            </a:r>
          </a:p>
          <a:p>
            <a:r>
              <a:rPr lang="en-US" altLang="zh-CN" dirty="0">
                <a:ea typeface="黑体" pitchFamily="49" charset="-122"/>
              </a:rPr>
              <a:t>Mark </a:t>
            </a:r>
            <a:r>
              <a:rPr lang="en-US" altLang="zh-CN" dirty="0" err="1">
                <a:ea typeface="黑体" pitchFamily="49" charset="-122"/>
              </a:rPr>
              <a:t>Granovetter</a:t>
            </a:r>
            <a:r>
              <a:rPr lang="en-US" altLang="zh-CN" dirty="0">
                <a:ea typeface="黑体" pitchFamily="49" charset="-122"/>
              </a:rPr>
              <a:t>, </a:t>
            </a:r>
            <a:r>
              <a:rPr lang="en-US" altLang="zh-CN" i="1" dirty="0">
                <a:ea typeface="黑体" pitchFamily="49" charset="-122"/>
              </a:rPr>
              <a:t>Getting a Job: A study of Contacts and careers</a:t>
            </a:r>
            <a:r>
              <a:rPr lang="en-US" altLang="zh-CN" dirty="0">
                <a:ea typeface="黑体" pitchFamily="49" charset="-122"/>
              </a:rPr>
              <a:t>. University of Chicago Press, 1974.</a:t>
            </a:r>
          </a:p>
          <a:p>
            <a:endParaRPr lang="zh-CN" altLang="en-US" b="1" dirty="0"/>
          </a:p>
        </p:txBody>
      </p:sp>
      <p:pic>
        <p:nvPicPr>
          <p:cNvPr id="45059" name="图片 1" descr="ark1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509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图片 1" descr="机会链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53338" y="0"/>
            <a:ext cx="14636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图片 2" descr="找工作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2075" y="2636838"/>
            <a:ext cx="14319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366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研究社会关系网络的两个视角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07950" y="1268413"/>
            <a:ext cx="8496300" cy="48577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关注人际关系体现的社会性含义在社交网络中“传递”的情形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甲对乙说，“我儿子在找工作，不知你那里有没什么机会？”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“我的好朋友的弟弟的儿子在找工作，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关注人际关系本身，看关系的深浅对一些事情结果的影响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昨天某某欺负人了，我们明天一起去找他算账！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我在找工作，你知道有什么机会吗？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9788" y="1484313"/>
            <a:ext cx="504825" cy="138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黑体"/>
                <a:ea typeface="黑体"/>
                <a:cs typeface="黑体"/>
              </a:rPr>
              <a:t>全局性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9788" y="4005263"/>
            <a:ext cx="504825" cy="138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黑体"/>
                <a:ea typeface="黑体"/>
                <a:cs typeface="黑体"/>
              </a:rPr>
              <a:t>局部性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876925"/>
            <a:ext cx="9144000" cy="4619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一个关系的强弱似乎与它在社会网络中对应边的特性有某种联系？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6396038"/>
            <a:ext cx="9178925" cy="46196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一个关系的强弱似乎影响它在社交中所能起的作用？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7787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社会关系网络的两个视角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128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9155" name="图片 1" descr="untitle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888" y="908050"/>
            <a:ext cx="8410575" cy="58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916238" y="4797425"/>
            <a:ext cx="576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3600">
                <a:solidFill>
                  <a:schemeClr val="accent2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7848600" cy="1143000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考虑社交网中关系的强度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323850" y="1557338"/>
            <a:ext cx="4824413" cy="28797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假若我们可以让一个社交网中的每个人报告他和其邻居关系的强度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这里为简单起见，只分为“强”与“弱”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1484313"/>
            <a:ext cx="4067175" cy="302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04" name="文本框 1"/>
          <p:cNvSpPr txBox="1">
            <a:spLocks noChangeArrowheads="1"/>
          </p:cNvSpPr>
          <p:nvPr/>
        </p:nvSpPr>
        <p:spPr bwMode="auto">
          <a:xfrm>
            <a:off x="539750" y="4724400"/>
            <a:ext cx="77771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kumimoji="1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注一：这并不是不可能，甚至是可以“测量”的</a:t>
            </a:r>
            <a:endParaRPr kumimoji="1" lang="en-US" altLang="zh-CN" sz="32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kumimoji="1" lang="zh-CN" altLang="en-US" sz="32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注二：强度也可以是一个区间中的数值</a:t>
            </a:r>
          </a:p>
        </p:txBody>
      </p:sp>
      <p:sp>
        <p:nvSpPr>
          <p:cNvPr id="51205" name="文本框 5"/>
          <p:cNvSpPr txBox="1">
            <a:spLocks noChangeArrowheads="1"/>
          </p:cNvSpPr>
          <p:nvPr/>
        </p:nvSpPr>
        <p:spPr bwMode="auto">
          <a:xfrm>
            <a:off x="8440738" y="4508500"/>
            <a:ext cx="595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3.5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3600" b="1">
                <a:latin typeface="黑体" pitchFamily="49" charset="-122"/>
                <a:ea typeface="黑体" pitchFamily="49" charset="-122"/>
              </a:rPr>
              <a:t>强三元闭包：三元闭包思想的一种延伸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69325" cy="4176712"/>
          </a:xfrm>
        </p:spPr>
        <p:txBody>
          <a:bodyPr/>
          <a:lstStyle/>
          <a:p>
            <a:pPr marL="623888"/>
            <a:r>
              <a:rPr kumimoji="0" lang="zh-CN" altLang="en-US" dirty="0">
                <a:ea typeface="黑体" pitchFamily="49" charset="-122"/>
              </a:rPr>
              <a:t>强三元闭包原理（假设）</a:t>
            </a:r>
            <a:endParaRPr kumimoji="0" lang="en-US" altLang="zh-CN" dirty="0">
              <a:ea typeface="黑体" pitchFamily="49" charset="-122"/>
            </a:endParaRPr>
          </a:p>
          <a:p>
            <a:pPr marL="1023938" lvl="1"/>
            <a:r>
              <a:rPr kumimoji="0" lang="zh-CN" altLang="en-US" dirty="0">
                <a:ea typeface="黑体" pitchFamily="49" charset="-122"/>
              </a:rPr>
              <a:t>如果</a:t>
            </a:r>
            <a:r>
              <a:rPr kumimoji="0" lang="en-US" altLang="zh-CN" dirty="0">
                <a:solidFill>
                  <a:srgbClr val="FF7F00"/>
                </a:solidFill>
                <a:ea typeface="黑体" pitchFamily="49" charset="-122"/>
              </a:rPr>
              <a:t>A-B</a:t>
            </a:r>
            <a:r>
              <a:rPr kumimoji="0" lang="zh-CN" altLang="en-US" dirty="0">
                <a:ea typeface="黑体" pitchFamily="49" charset="-122"/>
              </a:rPr>
              <a:t>和</a:t>
            </a:r>
            <a:r>
              <a:rPr kumimoji="0" lang="en-US" altLang="zh-CN" dirty="0">
                <a:solidFill>
                  <a:srgbClr val="FF7F00"/>
                </a:solidFill>
                <a:ea typeface="黑体" pitchFamily="49" charset="-122"/>
              </a:rPr>
              <a:t>A-C</a:t>
            </a:r>
            <a:r>
              <a:rPr kumimoji="0" lang="zh-CN" altLang="en-US" dirty="0">
                <a:ea typeface="黑体" pitchFamily="49" charset="-122"/>
              </a:rPr>
              <a:t>之间的关系为强关系；则</a:t>
            </a:r>
            <a:r>
              <a:rPr kumimoji="0" lang="en-US" altLang="zh-CN" dirty="0">
                <a:solidFill>
                  <a:srgbClr val="FF7F00"/>
                </a:solidFill>
                <a:ea typeface="黑体" pitchFamily="49" charset="-122"/>
              </a:rPr>
              <a:t>B-C </a:t>
            </a:r>
            <a:r>
              <a:rPr kumimoji="0" lang="zh-CN" altLang="en-US" dirty="0">
                <a:ea typeface="黑体" pitchFamily="49" charset="-122"/>
              </a:rPr>
              <a:t>之间形成</a:t>
            </a:r>
            <a:r>
              <a:rPr kumimoji="0" lang="zh-CN" altLang="en-US" dirty="0">
                <a:solidFill>
                  <a:srgbClr val="FF7F00"/>
                </a:solidFill>
                <a:ea typeface="黑体" pitchFamily="49" charset="-122"/>
              </a:rPr>
              <a:t>边</a:t>
            </a:r>
            <a:r>
              <a:rPr kumimoji="0" lang="zh-CN" altLang="en-US" dirty="0">
                <a:ea typeface="黑体" pitchFamily="49" charset="-122"/>
              </a:rPr>
              <a:t>的可能性应该很高；</a:t>
            </a:r>
            <a:endParaRPr kumimoji="0" lang="en-US" altLang="zh-CN" dirty="0">
              <a:ea typeface="黑体" pitchFamily="49" charset="-122"/>
            </a:endParaRPr>
          </a:p>
          <a:p>
            <a:pPr marL="623888"/>
            <a:r>
              <a:rPr kumimoji="0" lang="zh-CN" altLang="en-US" dirty="0">
                <a:ea typeface="黑体" pitchFamily="49" charset="-122"/>
              </a:rPr>
              <a:t>若</a:t>
            </a:r>
            <a:r>
              <a:rPr kumimoji="0" lang="en-US" altLang="zh-CN" dirty="0">
                <a:ea typeface="黑体" pitchFamily="49" charset="-122"/>
              </a:rPr>
              <a:t>A</a:t>
            </a:r>
            <a:r>
              <a:rPr kumimoji="0" lang="zh-CN" altLang="en-US" dirty="0">
                <a:ea typeface="黑体" pitchFamily="49" charset="-122"/>
              </a:rPr>
              <a:t>有两个强关系邻居</a:t>
            </a:r>
            <a:r>
              <a:rPr kumimoji="0" lang="en-US" altLang="zh-CN" dirty="0">
                <a:ea typeface="黑体" pitchFamily="49" charset="-122"/>
              </a:rPr>
              <a:t>B</a:t>
            </a:r>
            <a:r>
              <a:rPr kumimoji="0" lang="zh-CN" altLang="en-US" dirty="0">
                <a:ea typeface="黑体" pitchFamily="49" charset="-122"/>
              </a:rPr>
              <a:t>和</a:t>
            </a:r>
            <a:r>
              <a:rPr kumimoji="0" lang="en-US" altLang="zh-CN" dirty="0">
                <a:ea typeface="黑体" pitchFamily="49" charset="-122"/>
              </a:rPr>
              <a:t>C</a:t>
            </a:r>
            <a:r>
              <a:rPr kumimoji="0" lang="zh-CN" altLang="en-US" dirty="0">
                <a:ea typeface="黑体" pitchFamily="49" charset="-122"/>
              </a:rPr>
              <a:t>，但</a:t>
            </a:r>
            <a:r>
              <a:rPr kumimoji="0" lang="en-US" altLang="zh-CN" dirty="0">
                <a:ea typeface="黑体" pitchFamily="49" charset="-122"/>
              </a:rPr>
              <a:t>B-C</a:t>
            </a:r>
            <a:r>
              <a:rPr kumimoji="0" lang="zh-CN" altLang="en-US" dirty="0">
                <a:ea typeface="黑体" pitchFamily="49" charset="-122"/>
              </a:rPr>
              <a:t>之间没有任何关系（</a:t>
            </a:r>
            <a:r>
              <a:rPr kumimoji="0" lang="en-US" altLang="zh-CN" dirty="0">
                <a:ea typeface="黑体" pitchFamily="49" charset="-122"/>
              </a:rPr>
              <a:t>s</a:t>
            </a:r>
            <a:r>
              <a:rPr kumimoji="0" lang="zh-CN" altLang="en-US" dirty="0">
                <a:ea typeface="黑体" pitchFamily="49" charset="-122"/>
              </a:rPr>
              <a:t>或</a:t>
            </a:r>
            <a:r>
              <a:rPr kumimoji="0" lang="en-US" altLang="zh-CN" dirty="0">
                <a:ea typeface="黑体" pitchFamily="49" charset="-122"/>
              </a:rPr>
              <a:t>w</a:t>
            </a:r>
            <a:r>
              <a:rPr kumimoji="0" lang="zh-CN" altLang="en-US" dirty="0">
                <a:ea typeface="黑体" pitchFamily="49" charset="-122"/>
              </a:rPr>
              <a:t>），则称节点</a:t>
            </a:r>
            <a:r>
              <a:rPr kumimoji="0" lang="en-US" altLang="zh-CN" dirty="0">
                <a:ea typeface="黑体" pitchFamily="49" charset="-122"/>
              </a:rPr>
              <a:t>A</a:t>
            </a:r>
            <a:r>
              <a:rPr kumimoji="0" lang="zh-CN" altLang="en-US" dirty="0">
                <a:ea typeface="黑体" pitchFamily="49" charset="-122"/>
              </a:rPr>
              <a:t>违背了强三元闭包原理；</a:t>
            </a:r>
            <a:endParaRPr kumimoji="0" lang="en-US" altLang="zh-CN" dirty="0">
              <a:ea typeface="黑体" pitchFamily="49" charset="-122"/>
            </a:endParaRPr>
          </a:p>
          <a:p>
            <a:pPr marL="623888"/>
            <a:r>
              <a:rPr kumimoji="0" lang="zh-CN" altLang="en-US" dirty="0">
                <a:ea typeface="黑体" pitchFamily="49" charset="-122"/>
              </a:rPr>
              <a:t>如果节点</a:t>
            </a:r>
            <a:r>
              <a:rPr kumimoji="0" lang="en-US" altLang="zh-CN" dirty="0">
                <a:ea typeface="黑体" pitchFamily="49" charset="-122"/>
              </a:rPr>
              <a:t>A</a:t>
            </a:r>
            <a:r>
              <a:rPr kumimoji="0" lang="zh-CN" altLang="en-US" dirty="0">
                <a:ea typeface="黑体" pitchFamily="49" charset="-122"/>
              </a:rPr>
              <a:t>没有违背强三元闭包原理，则称节点</a:t>
            </a:r>
            <a:r>
              <a:rPr kumimoji="0" lang="en-US" altLang="zh-CN" dirty="0">
                <a:ea typeface="黑体" pitchFamily="49" charset="-122"/>
              </a:rPr>
              <a:t>A</a:t>
            </a:r>
            <a:r>
              <a:rPr kumimoji="0" lang="zh-CN" altLang="en-US" dirty="0">
                <a:ea typeface="黑体" pitchFamily="49" charset="-122"/>
              </a:rPr>
              <a:t>符合强三元闭包原理。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8313" y="5732463"/>
            <a:ext cx="8135937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400" b="1" dirty="0"/>
              <a:t>注意：一个节点是否符合强三元闭包是严格定义的，即在标注边的强弱网络中，每个节点要么符合要么违背。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黑体" pitchFamily="49" charset="-122"/>
                <a:ea typeface="黑体" pitchFamily="49" charset="-122"/>
              </a:rPr>
              <a:t>哪些节点符合／违背强三元闭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包？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457200" y="2997200"/>
            <a:ext cx="8229600" cy="3128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76388"/>
            <a:ext cx="8207375" cy="524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700338" y="3716338"/>
            <a:ext cx="4318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solidFill>
                  <a:srgbClr val="FF0000"/>
                </a:solidFill>
              </a:rPr>
              <a:t>S</a:t>
            </a:r>
            <a:endParaRPr kumimoji="1"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捷径</a:t>
            </a:r>
            <a:r>
              <a:rPr kumimoji="0" lang="en-US" altLang="zh-CN" b="1">
                <a:latin typeface="黑体" pitchFamily="49" charset="-122"/>
                <a:ea typeface="黑体" pitchFamily="49" charset="-122"/>
              </a:rPr>
              <a:t> = </a:t>
            </a:r>
            <a:r>
              <a:rPr kumimoji="0" lang="zh-CN" altLang="en-US" b="1">
                <a:latin typeface="黑体" pitchFamily="49" charset="-122"/>
                <a:ea typeface="黑体" pitchFamily="49" charset="-122"/>
              </a:rPr>
              <a:t>弱关系？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270875" cy="2520950"/>
          </a:xfrm>
        </p:spPr>
        <p:txBody>
          <a:bodyPr/>
          <a:lstStyle/>
          <a:p>
            <a:pPr marL="623888"/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断言：若节点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符合强三元闭包，且至少有两个强关系邻居，则与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相连的任何捷径必定意味着是弱关系。</a:t>
            </a:r>
            <a:endParaRPr kumimoji="0" lang="en-US" altLang="zh-CN" dirty="0">
              <a:latin typeface="黑体" pitchFamily="49" charset="-122"/>
              <a:ea typeface="黑体" pitchFamily="49" charset="-122"/>
            </a:endParaRPr>
          </a:p>
          <a:p>
            <a:pPr marL="623888"/>
            <a:r>
              <a:rPr kumimoji="0" lang="zh-CN" altLang="en-US" sz="2400" dirty="0">
                <a:latin typeface="黑体" pitchFamily="49" charset="-122"/>
                <a:ea typeface="黑体" pitchFamily="49" charset="-122"/>
              </a:rPr>
              <a:t>（证明虽然很简单，但结论的意义重要，以及得到这个结论的思路漂亮）</a:t>
            </a:r>
            <a:endParaRPr kumimoji="0"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623888">
              <a:buFont typeface="Arial" pitchFamily="34" charset="0"/>
              <a:buNone/>
            </a:pPr>
            <a:endParaRPr kumimoji="0" lang="zh-CN" altLang="en-US" b="1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9750" y="4076700"/>
            <a:ext cx="7777163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数学的证明，得出一个具有社会学意义的结论</a:t>
            </a:r>
            <a:endParaRPr kumimoji="1"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这个结论将一个社交概念（关系的强弱）和一个结构概念（捷径）连接了起来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latin typeface="黑体" pitchFamily="49" charset="-122"/>
                <a:ea typeface="黑体" pitchFamily="49" charset="-122"/>
                <a:sym typeface="Wingdings" pitchFamily="2" charset="2"/>
              </a:rPr>
              <a:t>在一定条件下：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捷径</a:t>
            </a:r>
            <a:r>
              <a:rPr lang="zh-CN" altLang="en-US" sz="4000" b="1">
                <a:latin typeface="黑体" pitchFamily="49" charset="-122"/>
                <a:ea typeface="黑体" pitchFamily="49" charset="-122"/>
                <a:sym typeface="Wingdings" pitchFamily="2" charset="2"/>
              </a:rPr>
              <a:t>弱关系</a:t>
            </a:r>
            <a:endParaRPr lang="zh-CN" altLang="en-US" sz="40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91513" cy="4176713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上述结论的精神：两人关系的强度如何与是否有共同朋友相关（不等价）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捷径意味着没有共同朋友，强度为“弱”。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统计推论：共同朋友越多，关系强度越高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准确些，可以说共同朋友数在总朋友数中的占比（邻里重叠度）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这样的认识如何验证？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从“推论”到“结论”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zh-CN" altLang="en-US" b="1"/>
          </a:p>
        </p:txBody>
      </p:sp>
      <p:sp>
        <p:nvSpPr>
          <p:cNvPr id="39939" name="文本框 3"/>
          <p:cNvSpPr txBox="1">
            <a:spLocks noChangeArrowheads="1"/>
          </p:cNvSpPr>
          <p:nvPr/>
        </p:nvSpPr>
        <p:spPr bwMode="auto">
          <a:xfrm>
            <a:off x="755650" y="5661025"/>
            <a:ext cx="77041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用什么社交网络？如何定义关系的强度？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8686800" cy="77787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ea typeface="楷体" charset="0"/>
                <a:cs typeface="楷体" charset="0"/>
              </a:rPr>
              <a:t>社会网络，是人类社会特有的属性？</a:t>
            </a:r>
            <a:endParaRPr kumimoji="0" lang="en-US" altLang="zh-CN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ea typeface="黑体" charset="0"/>
              <a:cs typeface="黑体" charset="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4437063"/>
            <a:ext cx="4537075" cy="23050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在人类社会体现得最丰富，最多姿多彩</a:t>
            </a:r>
            <a:endParaRPr lang="en-US" altLang="zh-CN" sz="28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人类在社会网络中的行为，是否有生物性的影响因素，如基因？</a:t>
            </a:r>
          </a:p>
        </p:txBody>
      </p:sp>
      <p:pic>
        <p:nvPicPr>
          <p:cNvPr id="16387" name="图片 4" descr="201191162656135.jpg"/>
          <p:cNvPicPr>
            <a:picLocks noChangeAspect="1"/>
          </p:cNvPicPr>
          <p:nvPr/>
        </p:nvPicPr>
        <p:blipFill>
          <a:blip r:embed="rId3"/>
          <a:srcRect l="2010" b="17226"/>
          <a:stretch>
            <a:fillRect/>
          </a:stretch>
        </p:blipFill>
        <p:spPr bwMode="auto">
          <a:xfrm>
            <a:off x="0" y="1125538"/>
            <a:ext cx="4970463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图片 1" descr="无标题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1125538"/>
            <a:ext cx="435610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4427538" y="0"/>
            <a:ext cx="4716462" cy="1143000"/>
          </a:xfrm>
        </p:spPr>
        <p:txBody>
          <a:bodyPr/>
          <a:lstStyle/>
          <a:p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在手机通信网上的数据结果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4572000" y="1196975"/>
            <a:ext cx="4392613" cy="2663825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美国全国人口的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％，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 18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周的通信数据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节点：手机号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边：通话关系</a:t>
            </a:r>
            <a:endParaRPr lang="en-US" altLang="zh-CN" sz="28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关系强度：通话时长</a:t>
            </a:r>
          </a:p>
        </p:txBody>
      </p:sp>
      <p:pic>
        <p:nvPicPr>
          <p:cNvPr id="56323" name="图片 3" descr="31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8913"/>
            <a:ext cx="4433888" cy="395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内容占位符 2"/>
          <p:cNvSpPr txBox="1">
            <a:spLocks/>
          </p:cNvSpPr>
          <p:nvPr/>
        </p:nvSpPr>
        <p:spPr bwMode="auto">
          <a:xfrm>
            <a:off x="547688" y="4221163"/>
            <a:ext cx="84169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32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横轴表示边的关系强度（由低到高，％）</a:t>
            </a:r>
            <a:endParaRPr kumimoji="1" lang="en-US" altLang="zh-CN" sz="32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32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纵轴表示有关系的两个人的“邻里重叠度”</a:t>
            </a:r>
            <a:endParaRPr kumimoji="1" lang="en-US" altLang="zh-CN" sz="32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32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曲线走向表明这两个量正相关</a:t>
            </a:r>
          </a:p>
        </p:txBody>
      </p:sp>
      <p:sp>
        <p:nvSpPr>
          <p:cNvPr id="56325" name="文本框 5"/>
          <p:cNvSpPr txBox="1">
            <a:spLocks noChangeArrowheads="1"/>
          </p:cNvSpPr>
          <p:nvPr/>
        </p:nvSpPr>
        <p:spPr bwMode="auto">
          <a:xfrm>
            <a:off x="0" y="65151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FFFFFF"/>
                </a:solidFill>
              </a:rPr>
              <a:t>Onnela, Structure and tie strength in mobile communication networks, PNAS 2007</a:t>
            </a:r>
            <a:endParaRPr kumimoji="1" lang="zh-CN" altLang="en-US" b="1">
              <a:solidFill>
                <a:srgbClr val="FFFFFF"/>
              </a:solidFill>
            </a:endParaRPr>
          </a:p>
        </p:txBody>
      </p:sp>
      <p:pic>
        <p:nvPicPr>
          <p:cNvPr id="56326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8900" y="5949950"/>
            <a:ext cx="3975100" cy="584200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</p:pic>
      <p:sp>
        <p:nvSpPr>
          <p:cNvPr id="56327" name="文本框 7"/>
          <p:cNvSpPr txBox="1">
            <a:spLocks noChangeArrowheads="1"/>
          </p:cNvSpPr>
          <p:nvPr/>
        </p:nvSpPr>
        <p:spPr bwMode="auto">
          <a:xfrm>
            <a:off x="4427538" y="3860800"/>
            <a:ext cx="5953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3.7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107950" y="274638"/>
            <a:ext cx="9036050" cy="1143000"/>
          </a:xfrm>
        </p:spPr>
        <p:txBody>
          <a:bodyPr/>
          <a:lstStyle/>
          <a:p>
            <a:pPr algn="l"/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由上述，可得社会网络结构的一个基本意象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18487" cy="1150937"/>
          </a:xfrm>
        </p:spPr>
        <p:txBody>
          <a:bodyPr/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用桥（或捷径，或邻里重叠度很低的边，</a:t>
            </a:r>
            <a:r>
              <a:rPr lang="zh-CN" altLang="en-US" sz="28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弱关系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）连接起来的相对比较密集互连的节点群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25" y="2349500"/>
            <a:ext cx="4778375" cy="407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>
            <a:spLocks/>
          </p:cNvSpPr>
          <p:nvPr/>
        </p:nvSpPr>
        <p:spPr bwMode="auto">
          <a:xfrm>
            <a:off x="6272213" y="4005263"/>
            <a:ext cx="892175" cy="892175"/>
          </a:xfrm>
          <a:prstGeom prst="ellipse">
            <a:avLst/>
          </a:prstGeom>
          <a:solidFill>
            <a:schemeClr val="accent2">
              <a:alpha val="29803"/>
            </a:schemeClr>
          </a:solidFill>
          <a:ln w="9525">
            <a:noFill/>
            <a:round/>
            <a:headEnd/>
            <a:tailEnd/>
          </a:ln>
          <a:effectLst>
            <a:outerShdw algn="ctr" rotWithShape="0">
              <a:schemeClr val="bg2">
                <a:alpha val="79999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zh-CN" altLang="en-US" b="1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349" name="内容占位符 2"/>
          <p:cNvSpPr txBox="1">
            <a:spLocks/>
          </p:cNvSpPr>
          <p:nvPr/>
        </p:nvSpPr>
        <p:spPr bwMode="auto">
          <a:xfrm>
            <a:off x="468313" y="2492375"/>
            <a:ext cx="367188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其中，那些是多个桥的端点的节点（</a:t>
            </a:r>
            <a:r>
              <a:rPr kumimoji="1"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kumimoji="1"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）值得特别讨论</a:t>
            </a:r>
            <a:endParaRPr kumimoji="1" lang="en-US" altLang="zh-CN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聚集系数较低</a:t>
            </a:r>
            <a:endParaRPr kumimoji="1" lang="en-US" altLang="zh-CN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她与群组内部的节点（</a:t>
            </a:r>
            <a:r>
              <a:rPr kumimoji="1" lang="en-US" altLang="zh-CN" sz="24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A</a:t>
            </a:r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）相比，有什么利弊？</a:t>
            </a:r>
            <a:endParaRPr kumimoji="1" lang="en-US" altLang="zh-CN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怎样与她打交道？</a:t>
            </a:r>
            <a:endParaRPr kumimoji="1" lang="en-US" altLang="zh-CN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292725" y="342900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/>
              <a:t>结构洞</a:t>
            </a:r>
          </a:p>
        </p:txBody>
      </p:sp>
      <p:sp>
        <p:nvSpPr>
          <p:cNvPr id="57351" name="文本框 7"/>
          <p:cNvSpPr txBox="1">
            <a:spLocks noChangeArrowheads="1"/>
          </p:cNvSpPr>
          <p:nvPr/>
        </p:nvSpPr>
        <p:spPr bwMode="auto">
          <a:xfrm>
            <a:off x="8459788" y="6453188"/>
            <a:ext cx="6699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3.11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107950" y="260350"/>
            <a:ext cx="7127875" cy="1143000"/>
          </a:xfrm>
        </p:spPr>
        <p:txBody>
          <a:bodyPr/>
          <a:lstStyle/>
          <a:p>
            <a:pPr algn="l"/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社会网络的划分（深度材料）</a:t>
            </a: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562725" cy="47815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如何刻画社会网络中“相互紧密连接的节点群”？能否有一种精确的方法将它们找出来？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分割法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>
                <a:latin typeface="黑体" pitchFamily="49" charset="-122"/>
                <a:ea typeface="黑体" pitchFamily="49" charset="-122"/>
              </a:rPr>
              <a:t>逐步去掉“跨接边”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聚集法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>
                <a:latin typeface="黑体" pitchFamily="49" charset="-122"/>
                <a:ea typeface="黑体" pitchFamily="49" charset="-122"/>
              </a:rPr>
              <a:t>“滚雪球”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>
                <a:latin typeface="黑体" pitchFamily="49" charset="-122"/>
                <a:ea typeface="黑体" pitchFamily="49" charset="-122"/>
              </a:rPr>
              <a:t>近似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zh-CN" altLang="en-US">
                <a:latin typeface="黑体" pitchFamily="49" charset="-122"/>
                <a:ea typeface="黑体" pitchFamily="49" charset="-122"/>
              </a:rPr>
              <a:t>准确与效率的平衡</a:t>
            </a:r>
          </a:p>
        </p:txBody>
      </p:sp>
      <p:pic>
        <p:nvPicPr>
          <p:cNvPr id="44035" name="图片 3" descr="1.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0" y="4581525"/>
            <a:ext cx="47879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188913"/>
            <a:ext cx="2555875" cy="217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4037" name="图片 5" descr="3.1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0188" y="2492375"/>
            <a:ext cx="2563812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alibri" pitchFamily="34" charset="0"/>
                <a:ea typeface="黑体" pitchFamily="49" charset="-122"/>
              </a:rPr>
              <a:t>Girvan-Newman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方法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（一种分割法）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651500" y="2060575"/>
            <a:ext cx="3251200" cy="1112838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最先应该删除哪条边？</a:t>
            </a:r>
          </a:p>
        </p:txBody>
      </p:sp>
      <p:pic>
        <p:nvPicPr>
          <p:cNvPr id="62467" name="图片 3" descr="3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5248275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图片 4" descr="3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0325" y="4221163"/>
            <a:ext cx="5273675" cy="263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内容占位符 2"/>
          <p:cNvSpPr txBox="1">
            <a:spLocks/>
          </p:cNvSpPr>
          <p:nvPr/>
        </p:nvSpPr>
        <p:spPr bwMode="auto">
          <a:xfrm>
            <a:off x="323850" y="5013325"/>
            <a:ext cx="3455988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32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可以“一层层”</a:t>
            </a:r>
            <a:r>
              <a:rPr kumimoji="1" lang="en-US" altLang="zh-CN" sz="32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kumimoji="1" lang="zh-CN" altLang="en-US" sz="3200">
                <a:solidFill>
                  <a:schemeClr val="bg1"/>
                </a:solidFill>
                <a:latin typeface="Calibri" pitchFamily="34" charset="0"/>
                <a:ea typeface="黑体" pitchFamily="49" charset="-122"/>
              </a:rPr>
              <a:t>进行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如何发现那些最“强”的边？</a:t>
            </a: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zh-CN" altLang="en-US" dirty="0">
                <a:ea typeface="黑体" pitchFamily="49" charset="-122"/>
              </a:rPr>
              <a:t>或者“最关键”的边：许多节点之间的最短路径都要经过它</a:t>
            </a:r>
            <a:endParaRPr lang="en-US" altLang="zh-CN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介数：一条边承载的一种“流量”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 dirty="0">
                <a:ea typeface="黑体" pitchFamily="49" charset="-122"/>
              </a:rPr>
              <a:t>两个节点</a:t>
            </a:r>
            <a:r>
              <a:rPr lang="en-US" altLang="zh-CN" dirty="0">
                <a:ea typeface="黑体" pitchFamily="49" charset="-122"/>
              </a:rPr>
              <a:t>A</a:t>
            </a:r>
            <a:r>
              <a:rPr lang="zh-CN" altLang="en-US" dirty="0">
                <a:ea typeface="黑体" pitchFamily="49" charset="-122"/>
              </a:rPr>
              <a:t>和</a:t>
            </a:r>
            <a:r>
              <a:rPr lang="en-US" altLang="zh-CN" dirty="0">
                <a:ea typeface="黑体" pitchFamily="49" charset="-122"/>
              </a:rPr>
              <a:t>B</a:t>
            </a:r>
            <a:r>
              <a:rPr lang="zh-CN" altLang="en-US" dirty="0">
                <a:ea typeface="黑体" pitchFamily="49" charset="-122"/>
              </a:rPr>
              <a:t>，设想</a:t>
            </a:r>
            <a:r>
              <a:rPr lang="en-US" altLang="zh-CN" dirty="0">
                <a:ea typeface="黑体" pitchFamily="49" charset="-122"/>
              </a:rPr>
              <a:t>1</a:t>
            </a:r>
            <a:r>
              <a:rPr lang="zh-CN" altLang="en-US" dirty="0">
                <a:ea typeface="黑体" pitchFamily="49" charset="-122"/>
              </a:rPr>
              <a:t>个单位的流量从</a:t>
            </a:r>
            <a:r>
              <a:rPr lang="en-US" altLang="zh-CN" dirty="0">
                <a:ea typeface="黑体" pitchFamily="49" charset="-122"/>
              </a:rPr>
              <a:t>A</a:t>
            </a:r>
            <a:r>
              <a:rPr lang="zh-CN" altLang="en-US" dirty="0">
                <a:ea typeface="黑体" pitchFamily="49" charset="-122"/>
              </a:rPr>
              <a:t>到</a:t>
            </a:r>
            <a:r>
              <a:rPr lang="en-US" altLang="zh-CN" dirty="0">
                <a:ea typeface="黑体" pitchFamily="49" charset="-122"/>
              </a:rPr>
              <a:t>B</a:t>
            </a:r>
            <a:r>
              <a:rPr lang="zh-CN" altLang="en-US" dirty="0">
                <a:ea typeface="黑体" pitchFamily="49" charset="-122"/>
              </a:rPr>
              <a:t>，均分到它们之间所有的最短路径上</a:t>
            </a:r>
            <a:endParaRPr lang="en-US" altLang="zh-CN" dirty="0">
              <a:ea typeface="黑体" pitchFamily="49" charset="-122"/>
            </a:endParaRPr>
          </a:p>
          <a:p>
            <a:pPr lvl="2"/>
            <a:r>
              <a:rPr lang="en-US" altLang="zh-CN" dirty="0">
                <a:ea typeface="黑体" pitchFamily="49" charset="-122"/>
              </a:rPr>
              <a:t>K</a:t>
            </a:r>
            <a:r>
              <a:rPr lang="zh-CN" altLang="en-US" dirty="0">
                <a:ea typeface="黑体" pitchFamily="49" charset="-122"/>
              </a:rPr>
              <a:t>条最短路径，则每条路径上分得</a:t>
            </a:r>
            <a:r>
              <a:rPr lang="en-US" altLang="zh-CN" dirty="0">
                <a:ea typeface="黑体" pitchFamily="49" charset="-122"/>
              </a:rPr>
              <a:t>1/k</a:t>
            </a:r>
            <a:r>
              <a:rPr lang="zh-CN" altLang="en-US" dirty="0">
                <a:ea typeface="黑体" pitchFamily="49" charset="-122"/>
              </a:rPr>
              <a:t>，</a:t>
            </a:r>
            <a:endParaRPr lang="en-US" altLang="zh-CN" dirty="0">
              <a:ea typeface="黑体" pitchFamily="49" charset="-122"/>
            </a:endParaRPr>
          </a:p>
          <a:p>
            <a:pPr lvl="2"/>
            <a:r>
              <a:rPr lang="zh-CN" altLang="en-US" dirty="0">
                <a:ea typeface="黑体" pitchFamily="49" charset="-122"/>
              </a:rPr>
              <a:t>若一条边被</a:t>
            </a:r>
            <a:r>
              <a:rPr lang="en-US" altLang="zh-CN" dirty="0">
                <a:ea typeface="黑体" pitchFamily="49" charset="-122"/>
              </a:rPr>
              <a:t>m</a:t>
            </a:r>
            <a:r>
              <a:rPr lang="zh-CN" altLang="en-US" dirty="0">
                <a:ea typeface="黑体" pitchFamily="49" charset="-122"/>
              </a:rPr>
              <a:t>条路径共用，则在它上面流过</a:t>
            </a:r>
            <a:r>
              <a:rPr lang="en-US" altLang="zh-CN" dirty="0">
                <a:ea typeface="黑体" pitchFamily="49" charset="-122"/>
              </a:rPr>
              <a:t>m/k</a:t>
            </a:r>
          </a:p>
          <a:p>
            <a:pPr lvl="1"/>
            <a:r>
              <a:rPr lang="zh-CN" altLang="en-US" dirty="0">
                <a:ea typeface="黑体" pitchFamily="49" charset="-122"/>
              </a:rPr>
              <a:t>所有节点对都考虑后，一条边上的累记流量就是它的</a:t>
            </a:r>
            <a:r>
              <a:rPr lang="zh-CN" altLang="en-US" dirty="0">
                <a:solidFill>
                  <a:srgbClr val="FFFF00"/>
                </a:solidFill>
                <a:ea typeface="黑体" pitchFamily="49" charset="-122"/>
              </a:rPr>
              <a:t>介数</a:t>
            </a:r>
            <a:r>
              <a:rPr lang="zh-CN" altLang="en-US" dirty="0">
                <a:ea typeface="黑体" pitchFamily="49" charset="-122"/>
              </a:rPr>
              <a:t>（</a:t>
            </a:r>
            <a:r>
              <a:rPr lang="en-US" altLang="zh-CN" dirty="0">
                <a:ea typeface="黑体" pitchFamily="49" charset="-122"/>
              </a:rPr>
              <a:t>betweenness</a:t>
            </a:r>
            <a:r>
              <a:rPr lang="zh-CN" altLang="en-US" dirty="0"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4356100" y="188913"/>
            <a:ext cx="4608513" cy="706437"/>
          </a:xfrm>
        </p:spPr>
        <p:txBody>
          <a:bodyPr/>
          <a:lstStyle/>
          <a:p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逐步删除高介数边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</a:t>
            </a: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356100" y="981075"/>
            <a:ext cx="4464050" cy="5184775"/>
          </a:xfrm>
        </p:spPr>
        <p:txBody>
          <a:bodyPr/>
          <a:lstStyle/>
          <a:p>
            <a:r>
              <a:rPr lang="en-US" altLang="zh-CN" sz="2800">
                <a:ea typeface="黑体" pitchFamily="49" charset="-122"/>
              </a:rPr>
              <a:t>b(7,8) = </a:t>
            </a:r>
            <a:r>
              <a:rPr lang="en-US" altLang="zh-CN" sz="2800">
                <a:solidFill>
                  <a:srgbClr val="FFFF00"/>
                </a:solidFill>
                <a:ea typeface="黑体" pitchFamily="49" charset="-122"/>
              </a:rPr>
              <a:t>49</a:t>
            </a:r>
          </a:p>
          <a:p>
            <a:pPr lvl="1"/>
            <a:r>
              <a:rPr lang="zh-CN" altLang="en-US" sz="2400">
                <a:ea typeface="黑体" pitchFamily="49" charset="-122"/>
              </a:rPr>
              <a:t>两边各</a:t>
            </a:r>
            <a:r>
              <a:rPr lang="en-US" altLang="zh-CN" sz="2400">
                <a:ea typeface="黑体" pitchFamily="49" charset="-122"/>
              </a:rPr>
              <a:t>7</a:t>
            </a:r>
            <a:r>
              <a:rPr lang="zh-CN" altLang="en-US" sz="2400">
                <a:ea typeface="黑体" pitchFamily="49" charset="-122"/>
              </a:rPr>
              <a:t>个节点，都要经过它，</a:t>
            </a:r>
            <a:r>
              <a:rPr lang="en-US" altLang="zh-CN" sz="2400">
                <a:ea typeface="黑体" pitchFamily="49" charset="-122"/>
              </a:rPr>
              <a:t>7</a:t>
            </a:r>
            <a:r>
              <a:rPr lang="zh-CN" altLang="en-US" sz="2400">
                <a:ea typeface="黑体" pitchFamily="49" charset="-122"/>
              </a:rPr>
              <a:t>＊</a:t>
            </a:r>
            <a:r>
              <a:rPr lang="en-US" altLang="zh-CN" sz="2400">
                <a:ea typeface="黑体" pitchFamily="49" charset="-122"/>
              </a:rPr>
              <a:t>7</a:t>
            </a:r>
            <a:r>
              <a:rPr lang="zh-CN" altLang="en-US" sz="2400">
                <a:ea typeface="黑体" pitchFamily="49" charset="-122"/>
              </a:rPr>
              <a:t>；</a:t>
            </a:r>
            <a:r>
              <a:rPr lang="en-US" altLang="zh-CN" sz="2400">
                <a:ea typeface="黑体" pitchFamily="49" charset="-122"/>
              </a:rPr>
              <a:t>7</a:t>
            </a:r>
            <a:r>
              <a:rPr lang="zh-CN" altLang="en-US" sz="2400">
                <a:ea typeface="黑体" pitchFamily="49" charset="-122"/>
              </a:rPr>
              <a:t>个节点内部则不经过</a:t>
            </a:r>
            <a:endParaRPr lang="en-US" altLang="zh-CN" sz="2400">
              <a:ea typeface="黑体" pitchFamily="49" charset="-122"/>
            </a:endParaRPr>
          </a:p>
          <a:p>
            <a:r>
              <a:rPr lang="en-US" altLang="zh-CN" sz="2800">
                <a:ea typeface="黑体" pitchFamily="49" charset="-122"/>
              </a:rPr>
              <a:t>b(3,7)=b(6,7)=b(8,9)=b(8,12) = 33</a:t>
            </a:r>
          </a:p>
          <a:p>
            <a:pPr lvl="1"/>
            <a:r>
              <a:rPr lang="en-US" altLang="zh-CN">
                <a:ea typeface="黑体" pitchFamily="49" charset="-122"/>
              </a:rPr>
              <a:t>3</a:t>
            </a:r>
            <a:r>
              <a:rPr lang="zh-CN" altLang="en-US">
                <a:ea typeface="黑体" pitchFamily="49" charset="-122"/>
              </a:rPr>
              <a:t>＊</a:t>
            </a:r>
            <a:r>
              <a:rPr lang="en-US" altLang="zh-CN">
                <a:ea typeface="黑体" pitchFamily="49" charset="-122"/>
              </a:rPr>
              <a:t>7</a:t>
            </a:r>
            <a:r>
              <a:rPr lang="zh-CN" altLang="en-US">
                <a:ea typeface="黑体" pitchFamily="49" charset="-122"/>
              </a:rPr>
              <a:t>＋</a:t>
            </a:r>
            <a:r>
              <a:rPr lang="en-US" altLang="zh-CN">
                <a:ea typeface="黑体" pitchFamily="49" charset="-122"/>
              </a:rPr>
              <a:t>3</a:t>
            </a:r>
            <a:r>
              <a:rPr lang="zh-CN" altLang="en-US">
                <a:ea typeface="黑体" pitchFamily="49" charset="-122"/>
              </a:rPr>
              <a:t>＊</a:t>
            </a:r>
            <a:r>
              <a:rPr lang="en-US" altLang="zh-CN">
                <a:ea typeface="黑体" pitchFamily="49" charset="-122"/>
              </a:rPr>
              <a:t>4</a:t>
            </a:r>
          </a:p>
          <a:p>
            <a:r>
              <a:rPr lang="en-US" altLang="zh-CN" sz="2800">
                <a:ea typeface="黑体" pitchFamily="49" charset="-122"/>
              </a:rPr>
              <a:t>b(1,3)=… = 12</a:t>
            </a:r>
          </a:p>
          <a:p>
            <a:pPr lvl="1"/>
            <a:r>
              <a:rPr lang="zh-CN" altLang="en-US" sz="2400">
                <a:ea typeface="黑体" pitchFamily="49" charset="-122"/>
              </a:rPr>
              <a:t>涉及</a:t>
            </a:r>
            <a:r>
              <a:rPr lang="en-US" altLang="zh-CN" sz="2400">
                <a:ea typeface="黑体" pitchFamily="49" charset="-122"/>
              </a:rPr>
              <a:t>1</a:t>
            </a:r>
            <a:r>
              <a:rPr lang="zh-CN" altLang="en-US" sz="2400">
                <a:ea typeface="黑体" pitchFamily="49" charset="-122"/>
              </a:rPr>
              <a:t>和</a:t>
            </a:r>
            <a:r>
              <a:rPr lang="en-US" altLang="zh-CN" sz="2400">
                <a:ea typeface="黑体" pitchFamily="49" charset="-122"/>
              </a:rPr>
              <a:t>3-14</a:t>
            </a:r>
            <a:r>
              <a:rPr lang="zh-CN" altLang="en-US" sz="2400">
                <a:ea typeface="黑体" pitchFamily="49" charset="-122"/>
              </a:rPr>
              <a:t>等</a:t>
            </a:r>
            <a:r>
              <a:rPr lang="en-US" altLang="zh-CN" sz="2400">
                <a:ea typeface="黑体" pitchFamily="49" charset="-122"/>
              </a:rPr>
              <a:t>12</a:t>
            </a:r>
            <a:r>
              <a:rPr lang="zh-CN" altLang="en-US" sz="2400">
                <a:ea typeface="黑体" pitchFamily="49" charset="-122"/>
              </a:rPr>
              <a:t>个节点</a:t>
            </a:r>
            <a:endParaRPr lang="en-US" altLang="zh-CN" sz="2400">
              <a:ea typeface="黑体" pitchFamily="49" charset="-122"/>
            </a:endParaRPr>
          </a:p>
          <a:p>
            <a:r>
              <a:rPr lang="en-US" altLang="zh-CN" sz="2800">
                <a:ea typeface="黑体" pitchFamily="49" charset="-122"/>
              </a:rPr>
              <a:t>b(1,2)=… b(13,14) = 1</a:t>
            </a:r>
          </a:p>
          <a:p>
            <a:pPr lvl="1"/>
            <a:r>
              <a:rPr lang="zh-CN" altLang="en-US" sz="2400">
                <a:ea typeface="黑体" pitchFamily="49" charset="-122"/>
              </a:rPr>
              <a:t>仅涉及</a:t>
            </a:r>
            <a:r>
              <a:rPr lang="en-US" altLang="zh-CN" sz="2400">
                <a:ea typeface="黑体" pitchFamily="49" charset="-122"/>
              </a:rPr>
              <a:t>1</a:t>
            </a:r>
            <a:r>
              <a:rPr lang="zh-CN" altLang="en-US" sz="2400">
                <a:ea typeface="黑体" pitchFamily="49" charset="-122"/>
              </a:rPr>
              <a:t>和</a:t>
            </a:r>
            <a:r>
              <a:rPr lang="en-US" altLang="zh-CN" sz="2400">
                <a:ea typeface="黑体" pitchFamily="49" charset="-122"/>
              </a:rPr>
              <a:t>2</a:t>
            </a:r>
            <a:r>
              <a:rPr lang="zh-CN" altLang="en-US" sz="2400">
                <a:ea typeface="黑体" pitchFamily="49" charset="-122"/>
              </a:rPr>
              <a:t>两个节点</a:t>
            </a:r>
          </a:p>
        </p:txBody>
      </p:sp>
      <p:pic>
        <p:nvPicPr>
          <p:cNvPr id="60419" name="图片 4" descr="3.1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140200" cy="682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356100" y="6237288"/>
            <a:ext cx="4643438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2000">
                <a:latin typeface="黑体" pitchFamily="49" charset="-122"/>
                <a:ea typeface="黑体" pitchFamily="49" charset="-122"/>
              </a:rPr>
              <a:t>去掉最高介数边后，重新计算剩下的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…</a:t>
            </a:r>
            <a:endParaRPr kumimoji="1" lang="zh-CN" altLang="en-US" sz="20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图片 3" descr="3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7338"/>
            <a:ext cx="41719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可以进一步讨论的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327650"/>
          </a:xfrm>
        </p:spPr>
        <p:txBody>
          <a:bodyPr/>
          <a:lstStyle/>
          <a:p>
            <a:r>
              <a:rPr lang="zh-CN" altLang="en-US" dirty="0">
                <a:ea typeface="黑体" pitchFamily="49" charset="-122"/>
              </a:rPr>
              <a:t>虚拟社区发现技术与方法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 dirty="0">
                <a:ea typeface="黑体" pitchFamily="49" charset="-122"/>
              </a:rPr>
              <a:t>静态计算发现方法</a:t>
            </a:r>
            <a:endParaRPr lang="en-US" altLang="zh-CN" dirty="0">
              <a:ea typeface="黑体" pitchFamily="49" charset="-122"/>
            </a:endParaRPr>
          </a:p>
          <a:p>
            <a:pPr lvl="2"/>
            <a:r>
              <a:rPr lang="zh-CN" altLang="en-US" dirty="0">
                <a:ea typeface="黑体" pitchFamily="49" charset="-122"/>
              </a:rPr>
              <a:t>模块度最优化，多目标，基于概率模型，信息编码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 dirty="0">
                <a:ea typeface="黑体" pitchFamily="49" charset="-122"/>
              </a:rPr>
              <a:t>动态计算发现方法</a:t>
            </a:r>
            <a:endParaRPr lang="en-US" altLang="zh-CN" dirty="0">
              <a:ea typeface="黑体" pitchFamily="49" charset="-122"/>
            </a:endParaRPr>
          </a:p>
          <a:p>
            <a:pPr lvl="2"/>
            <a:r>
              <a:rPr lang="zh-CN" altLang="en-US" dirty="0">
                <a:ea typeface="黑体" pitchFamily="49" charset="-122"/>
              </a:rPr>
              <a:t>派系过滤，基于相似度，标签传播，局部扩展优化</a:t>
            </a:r>
            <a:endParaRPr lang="en-US" altLang="zh-CN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虚拟社区的演化分析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 dirty="0">
                <a:ea typeface="黑体" pitchFamily="49" charset="-122"/>
              </a:rPr>
              <a:t>虚拟社区的涌现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 dirty="0">
                <a:ea typeface="黑体" pitchFamily="49" charset="-122"/>
              </a:rPr>
              <a:t>虚拟社区的演化</a:t>
            </a:r>
            <a:endParaRPr lang="en-US" altLang="zh-CN" dirty="0">
              <a:ea typeface="黑体" pitchFamily="49" charset="-122"/>
            </a:endParaRPr>
          </a:p>
          <a:p>
            <a:pPr lvl="1"/>
            <a:r>
              <a:rPr lang="zh-CN" altLang="en-US">
                <a:ea typeface="黑体" pitchFamily="49" charset="-122"/>
              </a:rPr>
              <a:t>演化虚拟社区的发现</a:t>
            </a:r>
            <a:endParaRPr lang="en-US" altLang="zh-CN" dirty="0">
              <a:ea typeface="黑体" pitchFamily="49" charset="-122"/>
            </a:endParaRPr>
          </a:p>
          <a:p>
            <a:pPr lvl="1"/>
            <a:endParaRPr lang="en-US" altLang="zh-CN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969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b="1"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8642350" cy="5327650"/>
          </a:xfrm>
        </p:spPr>
        <p:txBody>
          <a:bodyPr/>
          <a:lstStyle/>
          <a:p>
            <a:r>
              <a:rPr lang="zh-CN" altLang="en-US">
                <a:ea typeface="黑体" pitchFamily="49" charset="-122"/>
              </a:rPr>
              <a:t>社会学家：关心社会网络的角度与几个经典成果（三元闭包，关系强度，结构洞）</a:t>
            </a:r>
            <a:endParaRPr lang="en-US" altLang="zh-CN">
              <a:ea typeface="黑体" pitchFamily="49" charset="-122"/>
            </a:endParaRPr>
          </a:p>
          <a:p>
            <a:pPr lvl="1"/>
            <a:r>
              <a:rPr lang="zh-CN" altLang="en-US">
                <a:ea typeface="黑体" pitchFamily="49" charset="-122"/>
              </a:rPr>
              <a:t>结构的重要性，网络演化的结构性因素</a:t>
            </a:r>
            <a:endParaRPr lang="en-US" altLang="zh-CN">
              <a:ea typeface="黑体" pitchFamily="49" charset="-122"/>
            </a:endParaRPr>
          </a:p>
          <a:p>
            <a:pPr lvl="1"/>
            <a:r>
              <a:rPr lang="zh-CN" altLang="en-US">
                <a:ea typeface="黑体" pitchFamily="49" charset="-122"/>
              </a:rPr>
              <a:t>结构的社会意义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计算机科学家：研究社会网络的角度与基本方法（利用获得</a:t>
            </a:r>
            <a:r>
              <a:rPr lang="en-US" altLang="zh-CN">
                <a:ea typeface="黑体" pitchFamily="49" charset="-122"/>
              </a:rPr>
              <a:t>OSN</a:t>
            </a:r>
            <a:r>
              <a:rPr lang="zh-CN" altLang="en-US">
                <a:ea typeface="黑体" pitchFamily="49" charset="-122"/>
              </a:rPr>
              <a:t>数据的可能性）</a:t>
            </a:r>
            <a:endParaRPr lang="en-US" altLang="zh-CN">
              <a:ea typeface="黑体" pitchFamily="49" charset="-122"/>
            </a:endParaRPr>
          </a:p>
          <a:p>
            <a:pPr lvl="1"/>
            <a:r>
              <a:rPr lang="zh-CN" altLang="en-US">
                <a:ea typeface="黑体" pitchFamily="49" charset="-122"/>
              </a:rPr>
              <a:t>考察社会网络研究的经典结果在</a:t>
            </a:r>
            <a:r>
              <a:rPr lang="en-US" altLang="zh-CN">
                <a:ea typeface="黑体" pitchFamily="49" charset="-122"/>
              </a:rPr>
              <a:t>OSN</a:t>
            </a:r>
            <a:r>
              <a:rPr lang="zh-CN" altLang="en-US">
                <a:ea typeface="黑体" pitchFamily="49" charset="-122"/>
              </a:rPr>
              <a:t>上的体现</a:t>
            </a:r>
            <a:endParaRPr lang="en-US" altLang="zh-CN">
              <a:ea typeface="黑体" pitchFamily="49" charset="-122"/>
            </a:endParaRPr>
          </a:p>
          <a:p>
            <a:pPr lvl="1"/>
            <a:r>
              <a:rPr lang="zh-CN" altLang="en-US">
                <a:ea typeface="黑体" pitchFamily="49" charset="-122"/>
              </a:rPr>
              <a:t>在</a:t>
            </a:r>
            <a:r>
              <a:rPr lang="en-US" altLang="zh-CN">
                <a:ea typeface="黑体" pitchFamily="49" charset="-122"/>
              </a:rPr>
              <a:t>OSN</a:t>
            </a:r>
            <a:r>
              <a:rPr lang="zh-CN" altLang="en-US">
                <a:ea typeface="黑体" pitchFamily="49" charset="-122"/>
              </a:rPr>
              <a:t>上发现具有社会学意义的新性质</a:t>
            </a:r>
            <a:endParaRPr lang="en-US" altLang="zh-CN">
              <a:ea typeface="黑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3200">
                <a:ea typeface="黑体" pitchFamily="49" charset="-122"/>
              </a:rPr>
              <a:t>关系强度研究展现出的范式：观察，假说，假说的论证（抽象、证明），数据验证</a:t>
            </a:r>
            <a:endParaRPr lang="en-US" altLang="zh-CN" sz="320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1188" y="908050"/>
            <a:ext cx="4032250" cy="1200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>
                <a:latin typeface="黑体" pitchFamily="49" charset="-122"/>
                <a:ea typeface="黑体" pitchFamily="49" charset="-122"/>
              </a:rPr>
              <a:t>社会网络结构为什么会随时间变化？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84438" y="2708275"/>
            <a:ext cx="4248150" cy="1201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3600">
                <a:latin typeface="黑体" pitchFamily="49" charset="-122"/>
                <a:ea typeface="黑体" pitchFamily="49" charset="-122"/>
              </a:rPr>
              <a:t>社会网络结构有什么值得关注的特性？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84663" y="4508500"/>
            <a:ext cx="4391025" cy="120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kumimoji="1" lang="zh-CN" altLang="en-US" sz="3600">
                <a:latin typeface="黑体" pitchFamily="49" charset="-122"/>
                <a:ea typeface="黑体" pitchFamily="49" charset="-122"/>
              </a:rPr>
              <a:t>结构中是否可能隐含某些社会性含义？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1089025" cy="6119812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社会网络研究的经典</a:t>
            </a:r>
          </a:p>
        </p:txBody>
      </p:sp>
      <p:pic>
        <p:nvPicPr>
          <p:cNvPr id="25602" name="图片 3" descr="13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-26988"/>
            <a:ext cx="626745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文本框 4"/>
          <p:cNvSpPr txBox="1">
            <a:spLocks noChangeArrowheads="1"/>
          </p:cNvSpPr>
          <p:nvPr/>
        </p:nvSpPr>
        <p:spPr bwMode="auto">
          <a:xfrm>
            <a:off x="3779838" y="6021388"/>
            <a:ext cx="936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小世界</a:t>
            </a:r>
          </a:p>
        </p:txBody>
      </p:sp>
      <p:sp>
        <p:nvSpPr>
          <p:cNvPr id="25604" name="文本框 5"/>
          <p:cNvSpPr txBox="1">
            <a:spLocks noChangeArrowheads="1"/>
          </p:cNvSpPr>
          <p:nvPr/>
        </p:nvSpPr>
        <p:spPr bwMode="auto">
          <a:xfrm>
            <a:off x="2411413" y="6021388"/>
            <a:ext cx="12239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三元闭包</a:t>
            </a:r>
          </a:p>
        </p:txBody>
      </p:sp>
      <p:sp>
        <p:nvSpPr>
          <p:cNvPr id="25605" name="文本框 6"/>
          <p:cNvSpPr txBox="1">
            <a:spLocks noChangeArrowheads="1"/>
          </p:cNvSpPr>
          <p:nvPr/>
        </p:nvSpPr>
        <p:spPr bwMode="auto">
          <a:xfrm>
            <a:off x="4859338" y="6021388"/>
            <a:ext cx="1152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结构平衡</a:t>
            </a:r>
          </a:p>
        </p:txBody>
      </p:sp>
      <p:sp>
        <p:nvSpPr>
          <p:cNvPr id="25606" name="文本框 7"/>
          <p:cNvSpPr txBox="1">
            <a:spLocks noChangeArrowheads="1"/>
          </p:cNvSpPr>
          <p:nvPr/>
        </p:nvSpPr>
        <p:spPr bwMode="auto">
          <a:xfrm>
            <a:off x="3995738" y="4292600"/>
            <a:ext cx="1152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关系强度</a:t>
            </a:r>
          </a:p>
        </p:txBody>
      </p:sp>
      <p:sp>
        <p:nvSpPr>
          <p:cNvPr id="25607" name="文本框 8"/>
          <p:cNvSpPr txBox="1">
            <a:spLocks noChangeArrowheads="1"/>
          </p:cNvSpPr>
          <p:nvPr/>
        </p:nvSpPr>
        <p:spPr bwMode="auto">
          <a:xfrm>
            <a:off x="6372225" y="6021388"/>
            <a:ext cx="1008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同质性</a:t>
            </a:r>
          </a:p>
        </p:txBody>
      </p:sp>
      <p:sp>
        <p:nvSpPr>
          <p:cNvPr id="25608" name="文本框 9"/>
          <p:cNvSpPr txBox="1">
            <a:spLocks noChangeArrowheads="1"/>
          </p:cNvSpPr>
          <p:nvPr/>
        </p:nvSpPr>
        <p:spPr bwMode="auto">
          <a:xfrm>
            <a:off x="2339975" y="4365625"/>
            <a:ext cx="1368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小世界</a:t>
            </a:r>
            <a:endParaRPr kumimoji="1" lang="en-US" altLang="zh-CN"/>
          </a:p>
          <a:p>
            <a:pPr algn="ctr"/>
            <a:r>
              <a:rPr kumimoji="1" lang="zh-CN" altLang="en-US"/>
              <a:t>系统性实验</a:t>
            </a:r>
          </a:p>
        </p:txBody>
      </p:sp>
      <p:sp>
        <p:nvSpPr>
          <p:cNvPr id="25609" name="文本框 10"/>
          <p:cNvSpPr txBox="1">
            <a:spLocks noChangeArrowheads="1"/>
          </p:cNvSpPr>
          <p:nvPr/>
        </p:nvSpPr>
        <p:spPr bwMode="auto">
          <a:xfrm>
            <a:off x="4067175" y="765175"/>
            <a:ext cx="13684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社会资本的网络结构</a:t>
            </a:r>
          </a:p>
        </p:txBody>
      </p:sp>
      <p:sp>
        <p:nvSpPr>
          <p:cNvPr id="25610" name="文本框 11"/>
          <p:cNvSpPr txBox="1">
            <a:spLocks noChangeArrowheads="1"/>
          </p:cNvSpPr>
          <p:nvPr/>
        </p:nvSpPr>
        <p:spPr bwMode="auto">
          <a:xfrm>
            <a:off x="2843213" y="549275"/>
            <a:ext cx="1081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结构洞</a:t>
            </a:r>
          </a:p>
        </p:txBody>
      </p:sp>
      <p:sp>
        <p:nvSpPr>
          <p:cNvPr id="25611" name="文本框 12"/>
          <p:cNvSpPr txBox="1">
            <a:spLocks noChangeArrowheads="1"/>
          </p:cNvSpPr>
          <p:nvPr/>
        </p:nvSpPr>
        <p:spPr bwMode="auto">
          <a:xfrm>
            <a:off x="5508625" y="4365625"/>
            <a:ext cx="13668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结构平衡与人际关系</a:t>
            </a:r>
          </a:p>
        </p:txBody>
      </p:sp>
      <p:sp>
        <p:nvSpPr>
          <p:cNvPr id="25612" name="文本框 13"/>
          <p:cNvSpPr txBox="1">
            <a:spLocks noChangeArrowheads="1"/>
          </p:cNvSpPr>
          <p:nvPr/>
        </p:nvSpPr>
        <p:spPr bwMode="auto">
          <a:xfrm>
            <a:off x="6516688" y="2997200"/>
            <a:ext cx="12239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社会关系的组织</a:t>
            </a:r>
          </a:p>
        </p:txBody>
      </p:sp>
      <p:sp>
        <p:nvSpPr>
          <p:cNvPr id="25613" name="文本框 14"/>
          <p:cNvSpPr txBox="1">
            <a:spLocks noChangeArrowheads="1"/>
          </p:cNvSpPr>
          <p:nvPr/>
        </p:nvSpPr>
        <p:spPr bwMode="auto">
          <a:xfrm>
            <a:off x="3203575" y="2708275"/>
            <a:ext cx="1439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/>
              <a:t>经济行为与社会结构</a:t>
            </a:r>
          </a:p>
        </p:txBody>
      </p:sp>
      <p:sp>
        <p:nvSpPr>
          <p:cNvPr id="25614" name="文本框 15"/>
          <p:cNvSpPr txBox="1">
            <a:spLocks noChangeArrowheads="1"/>
          </p:cNvSpPr>
          <p:nvPr/>
        </p:nvSpPr>
        <p:spPr bwMode="auto">
          <a:xfrm>
            <a:off x="5076825" y="1916113"/>
            <a:ext cx="14398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人力资本中的社会资本</a:t>
            </a:r>
          </a:p>
        </p:txBody>
      </p:sp>
      <p:sp>
        <p:nvSpPr>
          <p:cNvPr id="25615" name="文本框 16"/>
          <p:cNvSpPr txBox="1">
            <a:spLocks noChangeArrowheads="1"/>
          </p:cNvSpPr>
          <p:nvPr/>
        </p:nvSpPr>
        <p:spPr bwMode="auto">
          <a:xfrm>
            <a:off x="6011863" y="549275"/>
            <a:ext cx="14398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通过</a:t>
            </a:r>
            <a:r>
              <a:rPr kumimoji="1" lang="en-US" altLang="zh-CN"/>
              <a:t>OSN</a:t>
            </a:r>
            <a:r>
              <a:rPr kumimoji="1" lang="zh-CN" altLang="en-US"/>
              <a:t>研究社会网络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2484438" y="6308725"/>
            <a:ext cx="1008062" cy="433388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4932363" y="6308725"/>
            <a:ext cx="1008062" cy="433388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3708400" y="6308725"/>
            <a:ext cx="1008063" cy="433388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5683250" y="42863"/>
            <a:ext cx="1008063" cy="433387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4067175" y="3860800"/>
            <a:ext cx="1009650" cy="431800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6227763" y="6308725"/>
            <a:ext cx="1081087" cy="433388"/>
          </a:xfrm>
          <a:prstGeom prst="ellipse">
            <a:avLst/>
          </a:prstGeom>
          <a:solidFill>
            <a:srgbClr val="E46C0A">
              <a:alpha val="38039"/>
            </a:srgbClr>
          </a:solidFill>
          <a:ln w="25400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622" name="文本框 23"/>
          <p:cNvSpPr txBox="1">
            <a:spLocks noChangeArrowheads="1"/>
          </p:cNvSpPr>
          <p:nvPr/>
        </p:nvSpPr>
        <p:spPr bwMode="auto">
          <a:xfrm>
            <a:off x="8027988" y="6524625"/>
            <a:ext cx="68103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13.3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社会网络研究的经典文献</a:t>
            </a:r>
          </a:p>
        </p:txBody>
      </p:sp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3203575" y="3213100"/>
            <a:ext cx="2749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>
                <a:solidFill>
                  <a:srgbClr val="FF6600"/>
                </a:solidFill>
              </a:rPr>
              <a:t>引出的议题</a:t>
            </a:r>
          </a:p>
        </p:txBody>
      </p:sp>
      <p:sp>
        <p:nvSpPr>
          <p:cNvPr id="5" name="剪去同侧角的矩形 4"/>
          <p:cNvSpPr>
            <a:spLocks/>
          </p:cNvSpPr>
          <p:nvPr/>
        </p:nvSpPr>
        <p:spPr bwMode="auto">
          <a:xfrm>
            <a:off x="652463" y="4005263"/>
            <a:ext cx="1439862" cy="1871662"/>
          </a:xfrm>
          <a:custGeom>
            <a:avLst/>
            <a:gdLst>
              <a:gd name="T0" fmla="*/ 239982 w 1439862"/>
              <a:gd name="T1" fmla="*/ 0 h 1871662"/>
              <a:gd name="T2" fmla="*/ 1199880 w 1439862"/>
              <a:gd name="T3" fmla="*/ 0 h 1871662"/>
              <a:gd name="T4" fmla="*/ 1439862 w 1439862"/>
              <a:gd name="T5" fmla="*/ 239982 h 1871662"/>
              <a:gd name="T6" fmla="*/ 1439862 w 1439862"/>
              <a:gd name="T7" fmla="*/ 1871662 h 1871662"/>
              <a:gd name="T8" fmla="*/ 1439862 w 1439862"/>
              <a:gd name="T9" fmla="*/ 1871662 h 1871662"/>
              <a:gd name="T10" fmla="*/ 0 w 1439862"/>
              <a:gd name="T11" fmla="*/ 1871662 h 1871662"/>
              <a:gd name="T12" fmla="*/ 0 w 1439862"/>
              <a:gd name="T13" fmla="*/ 1871662 h 1871662"/>
              <a:gd name="T14" fmla="*/ 0 w 1439862"/>
              <a:gd name="T15" fmla="*/ 239982 h 1871662"/>
              <a:gd name="T16" fmla="*/ 239982 w 1439862"/>
              <a:gd name="T17" fmla="*/ 0 h 187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39862"/>
              <a:gd name="T28" fmla="*/ 0 h 1871662"/>
              <a:gd name="T29" fmla="*/ 1439862 w 1439862"/>
              <a:gd name="T30" fmla="*/ 1871662 h 18716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39862" h="1871662">
                <a:moveTo>
                  <a:pt x="239982" y="0"/>
                </a:moveTo>
                <a:lnTo>
                  <a:pt x="1199880" y="0"/>
                </a:lnTo>
                <a:lnTo>
                  <a:pt x="1439862" y="239982"/>
                </a:lnTo>
                <a:lnTo>
                  <a:pt x="1439862" y="1871662"/>
                </a:lnTo>
                <a:lnTo>
                  <a:pt x="0" y="1871662"/>
                </a:lnTo>
                <a:lnTo>
                  <a:pt x="0" y="239982"/>
                </a:lnTo>
                <a:lnTo>
                  <a:pt x="239982" y="0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网络结构形态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Travers-Milgram 1969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White 1970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Wasserman 1994</a:t>
            </a:r>
            <a:endParaRPr lang="zh-CN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剪去同侧角的矩形 5"/>
          <p:cNvSpPr>
            <a:spLocks/>
          </p:cNvSpPr>
          <p:nvPr/>
        </p:nvSpPr>
        <p:spPr bwMode="auto">
          <a:xfrm>
            <a:off x="2452688" y="4005263"/>
            <a:ext cx="1223962" cy="1871662"/>
          </a:xfrm>
          <a:custGeom>
            <a:avLst/>
            <a:gdLst>
              <a:gd name="T0" fmla="*/ 203998 w 1223962"/>
              <a:gd name="T1" fmla="*/ 0 h 1871662"/>
              <a:gd name="T2" fmla="*/ 1019964 w 1223962"/>
              <a:gd name="T3" fmla="*/ 0 h 1871662"/>
              <a:gd name="T4" fmla="*/ 1223962 w 1223962"/>
              <a:gd name="T5" fmla="*/ 203998 h 1871662"/>
              <a:gd name="T6" fmla="*/ 1223962 w 1223962"/>
              <a:gd name="T7" fmla="*/ 1871662 h 1871662"/>
              <a:gd name="T8" fmla="*/ 1223962 w 1223962"/>
              <a:gd name="T9" fmla="*/ 1871662 h 1871662"/>
              <a:gd name="T10" fmla="*/ 0 w 1223962"/>
              <a:gd name="T11" fmla="*/ 1871662 h 1871662"/>
              <a:gd name="T12" fmla="*/ 0 w 1223962"/>
              <a:gd name="T13" fmla="*/ 1871662 h 1871662"/>
              <a:gd name="T14" fmla="*/ 0 w 1223962"/>
              <a:gd name="T15" fmla="*/ 203998 h 1871662"/>
              <a:gd name="T16" fmla="*/ 203998 w 1223962"/>
              <a:gd name="T17" fmla="*/ 0 h 187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3962"/>
              <a:gd name="T28" fmla="*/ 0 h 1871662"/>
              <a:gd name="T29" fmla="*/ 1223962 w 1223962"/>
              <a:gd name="T30" fmla="*/ 1871662 h 18716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3962" h="1871662">
                <a:moveTo>
                  <a:pt x="203998" y="0"/>
                </a:moveTo>
                <a:lnTo>
                  <a:pt x="1019964" y="0"/>
                </a:lnTo>
                <a:lnTo>
                  <a:pt x="1223962" y="203998"/>
                </a:lnTo>
                <a:lnTo>
                  <a:pt x="1223962" y="1871662"/>
                </a:lnTo>
                <a:lnTo>
                  <a:pt x="0" y="1871662"/>
                </a:lnTo>
                <a:lnTo>
                  <a:pt x="0" y="203998"/>
                </a:lnTo>
                <a:lnTo>
                  <a:pt x="203998" y="0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网络结构性质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Granovetter 1973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Burt 1992</a:t>
            </a:r>
            <a:endParaRPr lang="en-US" altLang="zh-CN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剪去同侧角的矩形 6"/>
          <p:cNvSpPr>
            <a:spLocks/>
          </p:cNvSpPr>
          <p:nvPr/>
        </p:nvSpPr>
        <p:spPr bwMode="auto">
          <a:xfrm>
            <a:off x="3963988" y="4005263"/>
            <a:ext cx="1225550" cy="1871662"/>
          </a:xfrm>
          <a:custGeom>
            <a:avLst/>
            <a:gdLst>
              <a:gd name="T0" fmla="*/ 204262 w 1225550"/>
              <a:gd name="T1" fmla="*/ 0 h 1871662"/>
              <a:gd name="T2" fmla="*/ 1021288 w 1225550"/>
              <a:gd name="T3" fmla="*/ 0 h 1871662"/>
              <a:gd name="T4" fmla="*/ 1225550 w 1225550"/>
              <a:gd name="T5" fmla="*/ 204262 h 1871662"/>
              <a:gd name="T6" fmla="*/ 1225550 w 1225550"/>
              <a:gd name="T7" fmla="*/ 1871662 h 1871662"/>
              <a:gd name="T8" fmla="*/ 1225550 w 1225550"/>
              <a:gd name="T9" fmla="*/ 1871662 h 1871662"/>
              <a:gd name="T10" fmla="*/ 0 w 1225550"/>
              <a:gd name="T11" fmla="*/ 1871662 h 1871662"/>
              <a:gd name="T12" fmla="*/ 0 w 1225550"/>
              <a:gd name="T13" fmla="*/ 1871662 h 1871662"/>
              <a:gd name="T14" fmla="*/ 0 w 1225550"/>
              <a:gd name="T15" fmla="*/ 204262 h 1871662"/>
              <a:gd name="T16" fmla="*/ 204262 w 1225550"/>
              <a:gd name="T17" fmla="*/ 0 h 187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5550"/>
              <a:gd name="T28" fmla="*/ 0 h 1871662"/>
              <a:gd name="T29" fmla="*/ 1225550 w 1225550"/>
              <a:gd name="T30" fmla="*/ 1871662 h 18716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5550" h="1871662">
                <a:moveTo>
                  <a:pt x="204262" y="0"/>
                </a:moveTo>
                <a:lnTo>
                  <a:pt x="1021288" y="0"/>
                </a:lnTo>
                <a:lnTo>
                  <a:pt x="1225550" y="204262"/>
                </a:lnTo>
                <a:lnTo>
                  <a:pt x="1225550" y="1871662"/>
                </a:lnTo>
                <a:lnTo>
                  <a:pt x="0" y="1871662"/>
                </a:lnTo>
                <a:lnTo>
                  <a:pt x="0" y="204262"/>
                </a:lnTo>
                <a:lnTo>
                  <a:pt x="204262" y="0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网络结构层级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White et al. 1976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Burt 1992</a:t>
            </a:r>
            <a:endParaRPr lang="en-US" altLang="zh-CN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剪去同侧角的矩形 7"/>
          <p:cNvSpPr>
            <a:spLocks/>
          </p:cNvSpPr>
          <p:nvPr/>
        </p:nvSpPr>
        <p:spPr bwMode="auto">
          <a:xfrm>
            <a:off x="5548313" y="4005263"/>
            <a:ext cx="1223962" cy="1871662"/>
          </a:xfrm>
          <a:custGeom>
            <a:avLst/>
            <a:gdLst>
              <a:gd name="T0" fmla="*/ 203998 w 1223962"/>
              <a:gd name="T1" fmla="*/ 0 h 1871662"/>
              <a:gd name="T2" fmla="*/ 1019964 w 1223962"/>
              <a:gd name="T3" fmla="*/ 0 h 1871662"/>
              <a:gd name="T4" fmla="*/ 1223962 w 1223962"/>
              <a:gd name="T5" fmla="*/ 203998 h 1871662"/>
              <a:gd name="T6" fmla="*/ 1223962 w 1223962"/>
              <a:gd name="T7" fmla="*/ 1871662 h 1871662"/>
              <a:gd name="T8" fmla="*/ 1223962 w 1223962"/>
              <a:gd name="T9" fmla="*/ 1871662 h 1871662"/>
              <a:gd name="T10" fmla="*/ 0 w 1223962"/>
              <a:gd name="T11" fmla="*/ 1871662 h 1871662"/>
              <a:gd name="T12" fmla="*/ 0 w 1223962"/>
              <a:gd name="T13" fmla="*/ 1871662 h 1871662"/>
              <a:gd name="T14" fmla="*/ 0 w 1223962"/>
              <a:gd name="T15" fmla="*/ 203998 h 1871662"/>
              <a:gd name="T16" fmla="*/ 203998 w 1223962"/>
              <a:gd name="T17" fmla="*/ 0 h 187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3962"/>
              <a:gd name="T28" fmla="*/ 0 h 1871662"/>
              <a:gd name="T29" fmla="*/ 1223962 w 1223962"/>
              <a:gd name="T30" fmla="*/ 1871662 h 18716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3962" h="1871662">
                <a:moveTo>
                  <a:pt x="203998" y="0"/>
                </a:moveTo>
                <a:lnTo>
                  <a:pt x="1019964" y="0"/>
                </a:lnTo>
                <a:lnTo>
                  <a:pt x="1223962" y="203998"/>
                </a:lnTo>
                <a:lnTo>
                  <a:pt x="1223962" y="1871662"/>
                </a:lnTo>
                <a:lnTo>
                  <a:pt x="0" y="1871662"/>
                </a:lnTo>
                <a:lnTo>
                  <a:pt x="0" y="203998"/>
                </a:lnTo>
                <a:lnTo>
                  <a:pt x="203998" y="0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网络结构动态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Davis 1967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Granovetter 1985</a:t>
            </a:r>
          </a:p>
        </p:txBody>
      </p:sp>
      <p:sp>
        <p:nvSpPr>
          <p:cNvPr id="10" name="剪去同侧角的矩形 9"/>
          <p:cNvSpPr>
            <a:spLocks/>
          </p:cNvSpPr>
          <p:nvPr/>
        </p:nvSpPr>
        <p:spPr bwMode="auto">
          <a:xfrm>
            <a:off x="7132638" y="4005263"/>
            <a:ext cx="1296987" cy="1871662"/>
          </a:xfrm>
          <a:custGeom>
            <a:avLst/>
            <a:gdLst>
              <a:gd name="T0" fmla="*/ 216169 w 1296987"/>
              <a:gd name="T1" fmla="*/ 0 h 1871662"/>
              <a:gd name="T2" fmla="*/ 1080818 w 1296987"/>
              <a:gd name="T3" fmla="*/ 0 h 1871662"/>
              <a:gd name="T4" fmla="*/ 1296987 w 1296987"/>
              <a:gd name="T5" fmla="*/ 216169 h 1871662"/>
              <a:gd name="T6" fmla="*/ 1296987 w 1296987"/>
              <a:gd name="T7" fmla="*/ 1871662 h 1871662"/>
              <a:gd name="T8" fmla="*/ 1296987 w 1296987"/>
              <a:gd name="T9" fmla="*/ 1871662 h 1871662"/>
              <a:gd name="T10" fmla="*/ 0 w 1296987"/>
              <a:gd name="T11" fmla="*/ 1871662 h 1871662"/>
              <a:gd name="T12" fmla="*/ 0 w 1296987"/>
              <a:gd name="T13" fmla="*/ 1871662 h 1871662"/>
              <a:gd name="T14" fmla="*/ 0 w 1296987"/>
              <a:gd name="T15" fmla="*/ 216169 h 1871662"/>
              <a:gd name="T16" fmla="*/ 216169 w 1296987"/>
              <a:gd name="T17" fmla="*/ 0 h 18716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96987"/>
              <a:gd name="T28" fmla="*/ 0 h 1871662"/>
              <a:gd name="T29" fmla="*/ 1296987 w 1296987"/>
              <a:gd name="T30" fmla="*/ 1871662 h 18716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96987" h="1871662">
                <a:moveTo>
                  <a:pt x="216169" y="0"/>
                </a:moveTo>
                <a:lnTo>
                  <a:pt x="1080818" y="0"/>
                </a:lnTo>
                <a:lnTo>
                  <a:pt x="1296987" y="216169"/>
                </a:lnTo>
                <a:lnTo>
                  <a:pt x="1296987" y="1871662"/>
                </a:lnTo>
                <a:lnTo>
                  <a:pt x="0" y="1871662"/>
                </a:lnTo>
                <a:lnTo>
                  <a:pt x="0" y="216169"/>
                </a:lnTo>
                <a:lnTo>
                  <a:pt x="216169" y="0"/>
                </a:lnTo>
                <a:close/>
              </a:path>
            </a:pathLst>
          </a:cu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结构导致后果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Coleman 1988</a:t>
            </a:r>
          </a:p>
          <a:p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Lin 2002</a:t>
            </a:r>
          </a:p>
          <a:p>
            <a:r>
              <a:rPr lang="zh-CN" altLang="en-US" sz="1200">
                <a:solidFill>
                  <a:srgbClr val="FFFFFF"/>
                </a:solidFill>
                <a:latin typeface="Calibri" pitchFamily="34" charset="0"/>
              </a:rPr>
              <a:t>边燕杰</a:t>
            </a:r>
            <a:r>
              <a:rPr lang="en-US" altLang="zh-CN" sz="1200">
                <a:solidFill>
                  <a:srgbClr val="FFFFFF"/>
                </a:solidFill>
                <a:latin typeface="Calibri" pitchFamily="34" charset="0"/>
              </a:rPr>
              <a:t> 2012</a:t>
            </a:r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755650" y="1484313"/>
            <a:ext cx="1584325" cy="165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三元闭包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>
                <a:solidFill>
                  <a:srgbClr val="FFFFFF"/>
                </a:solidFill>
                <a:latin typeface="Calibri" pitchFamily="34" charset="0"/>
              </a:rPr>
              <a:t>Rapoport 1953</a:t>
            </a:r>
            <a:endParaRPr lang="zh-CN" altLang="en-US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2830513" y="1484313"/>
            <a:ext cx="1584325" cy="165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同质性</a:t>
            </a:r>
            <a:endParaRPr lang="en-US" altLang="zh-CN" sz="2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400">
                <a:solidFill>
                  <a:srgbClr val="FFFFFF"/>
                </a:solidFill>
                <a:latin typeface="Calibri" pitchFamily="34" charset="0"/>
              </a:rPr>
              <a:t>Lazarsfeld-Merton 1954</a:t>
            </a:r>
            <a:endParaRPr lang="zh-CN" altLang="en-US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787900" y="1484313"/>
            <a:ext cx="1728788" cy="165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结构平衡</a:t>
            </a:r>
            <a:r>
              <a:rPr lang="en-US" altLang="zh-CN" sz="2400">
                <a:solidFill>
                  <a:srgbClr val="FFFFFF"/>
                </a:solidFill>
                <a:latin typeface="Calibri" pitchFamily="34" charset="0"/>
              </a:rPr>
              <a:t>Cartwright and Harary 1956</a:t>
            </a:r>
            <a:endParaRPr lang="zh-CN" altLang="en-US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6804025" y="1484313"/>
            <a:ext cx="1584325" cy="165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小世界</a:t>
            </a:r>
            <a:r>
              <a:rPr lang="en-US" altLang="zh-CN" sz="2400">
                <a:solidFill>
                  <a:srgbClr val="FFFFFF"/>
                </a:solidFill>
                <a:latin typeface="Calibri" pitchFamily="34" charset="0"/>
              </a:rPr>
              <a:t> Milgram 1967</a:t>
            </a:r>
            <a:endParaRPr lang="zh-CN" altLang="en-US" sz="24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7660" name="文本框 3"/>
          <p:cNvSpPr txBox="1">
            <a:spLocks noChangeArrowheads="1"/>
          </p:cNvSpPr>
          <p:nvPr/>
        </p:nvSpPr>
        <p:spPr bwMode="auto">
          <a:xfrm>
            <a:off x="684213" y="5949950"/>
            <a:ext cx="7754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Calibri" pitchFamily="34" charset="0"/>
              </a:rPr>
              <a:t>Kossinets, Gueorgi, and Duncan J. Watts. 2006. “Empirical Analysis of an Evolving</a:t>
            </a:r>
          </a:p>
          <a:p>
            <a:r>
              <a:rPr kumimoji="1" lang="en-US" altLang="zh-CN">
                <a:solidFill>
                  <a:schemeClr val="bg1"/>
                </a:solidFill>
                <a:latin typeface="Calibri" pitchFamily="34" charset="0"/>
              </a:rPr>
              <a:t>Social Network.” </a:t>
            </a:r>
            <a:r>
              <a:rPr kumimoji="1" lang="en-US" altLang="zh-CN" i="1">
                <a:solidFill>
                  <a:schemeClr val="bg1"/>
                </a:solidFill>
                <a:latin typeface="Calibri" pitchFamily="34" charset="0"/>
              </a:rPr>
              <a:t>Science</a:t>
            </a:r>
            <a:r>
              <a:rPr kumimoji="1" lang="en-US" altLang="zh-CN">
                <a:solidFill>
                  <a:schemeClr val="bg1"/>
                </a:solidFill>
                <a:latin typeface="Calibri" pitchFamily="34" charset="0"/>
              </a:rPr>
              <a:t> 311 (5757): 88–90.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457200" y="4221163"/>
            <a:ext cx="8229600" cy="19050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0482" name="图片 3" descr="1.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" y="620713"/>
            <a:ext cx="911225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92950" y="836613"/>
            <a:ext cx="20510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/>
              <a:t>1</a:t>
            </a:r>
            <a:r>
              <a:rPr kumimoji="1" lang="zh-CN" altLang="en-US" sz="2400"/>
              <a:t>：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教练</a:t>
            </a:r>
            <a:endParaRPr kumimoji="1" lang="en-US" altLang="zh-CN" sz="2400"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2400"/>
              <a:t>34.</a:t>
            </a:r>
            <a:r>
              <a:rPr kumimoji="1" lang="zh-CN" altLang="en-US" sz="2400"/>
              <a:t>：</a:t>
            </a:r>
            <a:r>
              <a:rPr kumimoji="1" lang="zh-CN" altLang="en-US" sz="2400">
                <a:latin typeface="黑体" pitchFamily="49" charset="-122"/>
                <a:ea typeface="黑体" pitchFamily="49" charset="-122"/>
              </a:rPr>
              <a:t>创始人</a:t>
            </a:r>
          </a:p>
        </p:txBody>
      </p:sp>
      <p:cxnSp>
        <p:nvCxnSpPr>
          <p:cNvPr id="4" name="直线连接符 3"/>
          <p:cNvCxnSpPr>
            <a:cxnSpLocks noChangeShapeType="1"/>
          </p:cNvCxnSpPr>
          <p:nvPr/>
        </p:nvCxnSpPr>
        <p:spPr bwMode="auto">
          <a:xfrm>
            <a:off x="4932363" y="836613"/>
            <a:ext cx="0" cy="511333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003800" y="908050"/>
            <a:ext cx="576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2384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idx="1"/>
          </p:nvPr>
        </p:nvSpPr>
        <p:spPr>
          <a:xfrm>
            <a:off x="457200" y="3213100"/>
            <a:ext cx="8229600" cy="29130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2530" name="图片 3" descr="1.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9275"/>
            <a:ext cx="9144000" cy="55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文本框 1"/>
          <p:cNvSpPr txBox="1">
            <a:spLocks noChangeArrowheads="1"/>
          </p:cNvSpPr>
          <p:nvPr/>
        </p:nvSpPr>
        <p:spPr bwMode="auto">
          <a:xfrm>
            <a:off x="8388350" y="6165850"/>
            <a:ext cx="5953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1200">
                <a:solidFill>
                  <a:srgbClr val="FFFFFF"/>
                </a:solidFill>
              </a:rPr>
              <a:t>图</a:t>
            </a:r>
            <a:r>
              <a:rPr kumimoji="1" lang="en-US" altLang="zh-CN" sz="1200">
                <a:solidFill>
                  <a:srgbClr val="FFFFFF"/>
                </a:solidFill>
              </a:rPr>
              <a:t> 1.1</a:t>
            </a:r>
            <a:endParaRPr kumimoji="1" lang="zh-CN" alt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4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14494</TotalTime>
  <Words>3750</Words>
  <Application>Microsoft Office PowerPoint</Application>
  <PresentationFormat>全屏显示(4:3)</PresentationFormat>
  <Paragraphs>377</Paragraphs>
  <Slides>47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*FangSong-Bold-10019-Identity-H</vt:lpstr>
      <vt:lpstr>*SimSun-10012-Identity-H</vt:lpstr>
      <vt:lpstr>*SimSun-10013-Identity-H</vt:lpstr>
      <vt:lpstr>黑体</vt:lpstr>
      <vt:lpstr>华文仿宋</vt:lpstr>
      <vt:lpstr>楷体</vt:lpstr>
      <vt:lpstr>Arial</vt:lpstr>
      <vt:lpstr>Calibri</vt:lpstr>
      <vt:lpstr>Office 主题</vt:lpstr>
      <vt:lpstr>社会网络的结构与关系强度 及其在OSN上的体现</vt:lpstr>
      <vt:lpstr>社交网络定义</vt:lpstr>
      <vt:lpstr>在线社交网络</vt:lpstr>
      <vt:lpstr>社会网络，是人类社会特有的属性？</vt:lpstr>
      <vt:lpstr>PowerPoint 演示文稿</vt:lpstr>
      <vt:lpstr>社会网络研究的经典</vt:lpstr>
      <vt:lpstr>社会网络研究的经典文献</vt:lpstr>
      <vt:lpstr>PowerPoint 演示文稿</vt:lpstr>
      <vt:lpstr>PowerPoint 演示文稿</vt:lpstr>
      <vt:lpstr>讨论社会网络的一个视角</vt:lpstr>
      <vt:lpstr>三元闭包（闭合）</vt:lpstr>
      <vt:lpstr>三元闭包原理的拓展</vt:lpstr>
      <vt:lpstr>按照三元闭包：哪一种情形更有可能</vt:lpstr>
      <vt:lpstr>一个利用在线数据研究三元闭包的例子</vt:lpstr>
      <vt:lpstr>结果及其含义</vt:lpstr>
      <vt:lpstr>如何用数据验证三元闭包现象</vt:lpstr>
      <vt:lpstr>课堂练习（三元闭包现象的数据验证）</vt:lpstr>
      <vt:lpstr>PowerPoint 演示文稿</vt:lpstr>
      <vt:lpstr>PowerPoint 演示文稿</vt:lpstr>
      <vt:lpstr>刻画三元闭包现象的一个常用参数：节点聚集系数</vt:lpstr>
      <vt:lpstr>这网络中哪个节点聚集系数最大？</vt:lpstr>
      <vt:lpstr>PowerPoint 演示文稿</vt:lpstr>
      <vt:lpstr>社会网络结构的统计特征</vt:lpstr>
      <vt:lpstr>PowerPoint 演示文稿</vt:lpstr>
      <vt:lpstr>社会网络结构的统计特征</vt:lpstr>
      <vt:lpstr>社会网络结构的统计特征</vt:lpstr>
      <vt:lpstr>社会网络结构的统计特征</vt:lpstr>
      <vt:lpstr>介数计算的一种算法</vt:lpstr>
      <vt:lpstr>例子：看A发出的流量在各条边上的分布</vt:lpstr>
      <vt:lpstr>PowerPoint 演示文稿</vt:lpstr>
      <vt:lpstr>PowerPoint 演示文稿</vt:lpstr>
      <vt:lpstr>格兰诺维特的诧异</vt:lpstr>
      <vt:lpstr>研究社会关系网络的两个视角</vt:lpstr>
      <vt:lpstr>社会关系网络的两个视角</vt:lpstr>
      <vt:lpstr>考虑社交网中关系的强度</vt:lpstr>
      <vt:lpstr>强三元闭包：三元闭包思想的一种延伸</vt:lpstr>
      <vt:lpstr>哪些节点符合／违背强三元闭包？</vt:lpstr>
      <vt:lpstr>捷径 = 弱关系？</vt:lpstr>
      <vt:lpstr>在一定条件下：捷径弱关系</vt:lpstr>
      <vt:lpstr>在手机通信网上的数据结果</vt:lpstr>
      <vt:lpstr>由上述，可得社会网络结构的一个基本意象</vt:lpstr>
      <vt:lpstr>社会网络的划分（深度材料）</vt:lpstr>
      <vt:lpstr>Girvan-Newman方法（一种分割法）</vt:lpstr>
      <vt:lpstr>如何发现那些最“强”的边？</vt:lpstr>
      <vt:lpstr>逐步删除高介数边:例</vt:lpstr>
      <vt:lpstr>可以进一步讨论的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Lu</dc:creator>
  <cp:lastModifiedBy>lu xudong</cp:lastModifiedBy>
  <cp:revision>557</cp:revision>
  <dcterms:modified xsi:type="dcterms:W3CDTF">2022-03-07T03:19:40Z</dcterms:modified>
</cp:coreProperties>
</file>