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xml" ContentType="application/vnd.openxmlformats-officedocument.presentationml.tags+xml"/>
  <Override PartName="/ppt/notesSlides/notesSlide43.xml" ContentType="application/vnd.openxmlformats-officedocument.presentationml.notesSlide+xml"/>
  <Override PartName="/ppt/tags/tag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6.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7"/>
  </p:notesMasterIdLst>
  <p:handoutMasterIdLst>
    <p:handoutMasterId r:id="rId88"/>
  </p:handoutMasterIdLst>
  <p:sldIdLst>
    <p:sldId id="256" r:id="rId2"/>
    <p:sldId id="378" r:id="rId3"/>
    <p:sldId id="287" r:id="rId4"/>
    <p:sldId id="324" r:id="rId5"/>
    <p:sldId id="333" r:id="rId6"/>
    <p:sldId id="334" r:id="rId7"/>
    <p:sldId id="335" r:id="rId8"/>
    <p:sldId id="336" r:id="rId9"/>
    <p:sldId id="337" r:id="rId10"/>
    <p:sldId id="338" r:id="rId11"/>
    <p:sldId id="339" r:id="rId12"/>
    <p:sldId id="340" r:id="rId13"/>
    <p:sldId id="341" r:id="rId14"/>
    <p:sldId id="342" r:id="rId15"/>
    <p:sldId id="344" r:id="rId16"/>
    <p:sldId id="379" r:id="rId17"/>
    <p:sldId id="347" r:id="rId18"/>
    <p:sldId id="348" r:id="rId19"/>
    <p:sldId id="349" r:id="rId20"/>
    <p:sldId id="350" r:id="rId21"/>
    <p:sldId id="351" r:id="rId22"/>
    <p:sldId id="352" r:id="rId23"/>
    <p:sldId id="289" r:id="rId24"/>
    <p:sldId id="290" r:id="rId25"/>
    <p:sldId id="353" r:id="rId26"/>
    <p:sldId id="354" r:id="rId27"/>
    <p:sldId id="355" r:id="rId28"/>
    <p:sldId id="356" r:id="rId29"/>
    <p:sldId id="357" r:id="rId30"/>
    <p:sldId id="358" r:id="rId31"/>
    <p:sldId id="359" r:id="rId32"/>
    <p:sldId id="363" r:id="rId33"/>
    <p:sldId id="360" r:id="rId34"/>
    <p:sldId id="380" r:id="rId35"/>
    <p:sldId id="362" r:id="rId36"/>
    <p:sldId id="382" r:id="rId37"/>
    <p:sldId id="369" r:id="rId38"/>
    <p:sldId id="291" r:id="rId39"/>
    <p:sldId id="377" r:id="rId40"/>
    <p:sldId id="293" r:id="rId41"/>
    <p:sldId id="381" r:id="rId42"/>
    <p:sldId id="370" r:id="rId43"/>
    <p:sldId id="372" r:id="rId44"/>
    <p:sldId id="373" r:id="rId45"/>
    <p:sldId id="294" r:id="rId46"/>
    <p:sldId id="295" r:id="rId47"/>
    <p:sldId id="296" r:id="rId48"/>
    <p:sldId id="364" r:id="rId49"/>
    <p:sldId id="365" r:id="rId50"/>
    <p:sldId id="374" r:id="rId51"/>
    <p:sldId id="366" r:id="rId52"/>
    <p:sldId id="367" r:id="rId53"/>
    <p:sldId id="368" r:id="rId54"/>
    <p:sldId id="383" r:id="rId55"/>
    <p:sldId id="384" r:id="rId56"/>
    <p:sldId id="385" r:id="rId57"/>
    <p:sldId id="386" r:id="rId58"/>
    <p:sldId id="300" r:id="rId59"/>
    <p:sldId id="303" r:id="rId60"/>
    <p:sldId id="325" r:id="rId61"/>
    <p:sldId id="328" r:id="rId62"/>
    <p:sldId id="307" r:id="rId63"/>
    <p:sldId id="329" r:id="rId64"/>
    <p:sldId id="308" r:id="rId65"/>
    <p:sldId id="309" r:id="rId66"/>
    <p:sldId id="323" r:id="rId67"/>
    <p:sldId id="389" r:id="rId68"/>
    <p:sldId id="398" r:id="rId69"/>
    <p:sldId id="390" r:id="rId70"/>
    <p:sldId id="399" r:id="rId71"/>
    <p:sldId id="400" r:id="rId72"/>
    <p:sldId id="401" r:id="rId73"/>
    <p:sldId id="402" r:id="rId74"/>
    <p:sldId id="321" r:id="rId75"/>
    <p:sldId id="391" r:id="rId76"/>
    <p:sldId id="392" r:id="rId77"/>
    <p:sldId id="393" r:id="rId78"/>
    <p:sldId id="311" r:id="rId79"/>
    <p:sldId id="330" r:id="rId80"/>
    <p:sldId id="394" r:id="rId81"/>
    <p:sldId id="322" r:id="rId82"/>
    <p:sldId id="331" r:id="rId83"/>
    <p:sldId id="313" r:id="rId84"/>
    <p:sldId id="314" r:id="rId85"/>
    <p:sldId id="376" r:id="rId86"/>
  </p:sldIdLst>
  <p:sldSz cx="9144000" cy="6858000" type="screen4x3"/>
  <p:notesSz cx="6997700" cy="9283700"/>
  <p:custShowLst>
    <p:custShow name="Custom Show 1" id="0">
      <p:sldLst>
        <p:sld r:id="rId4"/>
        <p:sld r:id="rId85"/>
        <p:sld r:id="rId24"/>
        <p:sld r:id="rId84"/>
        <p:sld r:id="rId82"/>
        <p:sld r:id="rId48"/>
        <p:sld r:id="rId79"/>
        <p:sld r:id="rId8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0099"/>
    <a:srgbClr val="FF9900"/>
    <a:srgbClr val="FF00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autoAdjust="0"/>
    <p:restoredTop sz="87313" autoAdjust="0"/>
  </p:normalViewPr>
  <p:slideViewPr>
    <p:cSldViewPr snapToGrid="0">
      <p:cViewPr varScale="1">
        <p:scale>
          <a:sx n="104" d="100"/>
          <a:sy n="104" d="100"/>
        </p:scale>
        <p:origin x="1821" y="36"/>
      </p:cViewPr>
      <p:guideLst>
        <p:guide orient="horz" pos="679"/>
        <p:guide pos="521"/>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varScale="1">
      <p:scale>
        <a:sx n="100" d="100"/>
        <a:sy n="100" d="100"/>
      </p:scale>
      <p:origin x="0" y="-23188"/>
    </p:cViewPr>
  </p:sorterViewPr>
  <p:notesViewPr>
    <p:cSldViewPr snapToGrid="0">
      <p:cViewPr varScale="1">
        <p:scale>
          <a:sx n="39" d="100"/>
          <a:sy n="39" d="100"/>
        </p:scale>
        <p:origin x="-2024" y="-8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2.xml"/><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vl1pPr>
          </a:lstStyle>
          <a:p>
            <a:pPr>
              <a:defRPr/>
            </a:pPr>
            <a:endParaRPr lang="zh-CN" altLang="zh-CN"/>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vl1pPr>
          </a:lstStyle>
          <a:p>
            <a:pPr>
              <a:defRPr/>
            </a:pPr>
            <a:endParaRPr lang="zh-CN" altLang="zh-CN"/>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vl1pPr>
          </a:lstStyle>
          <a:p>
            <a:pPr>
              <a:defRPr/>
            </a:pPr>
            <a:endParaRPr lang="zh-CN" altLang="zh-CN"/>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74250FEA-31BE-45F2-A549-DC20B1FC68A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vl1pPr>
          </a:lstStyle>
          <a:p>
            <a:pPr>
              <a:defRPr/>
            </a:pPr>
            <a:endParaRPr lang="zh-CN" altLang="zh-CN"/>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vl1pPr>
          </a:lstStyle>
          <a:p>
            <a:pPr>
              <a:defRPr/>
            </a:pPr>
            <a:endParaRPr lang="zh-CN" altLang="zh-CN"/>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vl1pPr>
          </a:lstStyle>
          <a:p>
            <a:pPr>
              <a:defRPr/>
            </a:pPr>
            <a:endParaRPr lang="zh-CN" altLang="zh-CN"/>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DA1ABAFE-46CB-4AA9-8492-1BD437F4E69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6DA6C5A-BA76-410C-BDA4-567828567C8A}" type="slidenum">
              <a:rPr lang="en-US" altLang="zh-CN" sz="1200" smtClean="0"/>
              <a:pPr/>
              <a:t>1</a:t>
            </a:fld>
            <a:endParaRPr lang="en-US" altLang="zh-CN"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正式开始上课了，第一章引言包括数据库的概念原理等内容，这一章的知识点的基本上是对数据库的一个总述，不是专门针对关系型数据库的。</a:t>
            </a:r>
            <a:endParaRPr lang="zh-C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6C3EDA3-6619-41EE-B35F-70AC89F87616}" type="slidenum">
              <a:rPr lang="en-US" altLang="zh-CN" sz="1200" smtClean="0"/>
              <a:pPr/>
              <a:t>10</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eaLnBrk="1" hangingPunct="1">
              <a:lnSpc>
                <a:spcPct val="120000"/>
              </a:lnSpc>
            </a:pPr>
            <a:endParaRPr lang="zh-CN" altLang="en-US" sz="2400" dirty="0">
              <a:latin typeface="华文新魏" panose="02010800040101010101" pitchFamily="2" charset="-122"/>
            </a:endParaRPr>
          </a:p>
          <a:p>
            <a:pPr lvl="1" algn="just" eaLnBrk="1" hangingPunct="1">
              <a:lnSpc>
                <a:spcPct val="120000"/>
              </a:lnSpc>
            </a:pPr>
            <a:endParaRPr lang="zh-CN" altLang="en-US" sz="2400" dirty="0">
              <a:latin typeface="华文新魏" panose="02010800040101010101" pitchFamily="2" charset="-122"/>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CC9BF26-E647-4082-A81C-DB750E692D6F}" type="slidenum">
              <a:rPr lang="en-US" altLang="zh-CN" sz="1200" smtClean="0"/>
              <a:pPr/>
              <a:t>11</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C5166F7-12D8-42D9-B70C-48EEB5089C5D}" type="slidenum">
              <a:rPr lang="en-US" altLang="zh-CN" sz="1200" smtClean="0"/>
              <a:pPr/>
              <a:t>12</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5B6CE39-1A5E-45F3-95CF-CEB87392972C}" type="slidenum">
              <a:rPr lang="en-US" altLang="zh-CN" sz="1200" smtClean="0"/>
              <a:pPr/>
              <a:t>13</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9877E8D-12F0-4DF5-B3E2-39B78F36091C}" type="slidenum">
              <a:rPr lang="en-US" altLang="zh-CN" sz="1200" smtClean="0"/>
              <a:pPr/>
              <a:t>14</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2EB846F-BCA3-4F63-8263-84EF7EFF583F}" type="slidenum">
              <a:rPr lang="en-US" altLang="zh-CN" sz="1200" smtClean="0"/>
              <a:pPr/>
              <a:t>15</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454DA67-24A8-4238-BBD8-02443EEEEA25}" type="slidenum">
              <a:rPr lang="en-US" altLang="zh-CN" sz="1200" smtClean="0"/>
              <a:pPr/>
              <a:t>16</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dirty="0">
              <a:latin typeface="Times New Roman" panose="02020603050405020304" pitchFamily="18" charset="0"/>
            </a:endParaRPr>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06BD656-1D12-4784-AB4C-87E10C618919}" type="slidenum">
              <a:rPr lang="en-US" altLang="zh-CN" sz="1200" smtClean="0"/>
              <a:pPr/>
              <a:t>17</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FCD1862-EF62-490B-AFCE-D4CA50AE7C2C}" type="slidenum">
              <a:rPr lang="en-US" altLang="zh-CN" sz="1200" smtClean="0"/>
              <a:pPr/>
              <a:t>18</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83ECF2-80C1-4381-851B-826B69D0A312}" type="slidenum">
              <a:rPr lang="en-US" altLang="zh-CN" sz="1200" smtClean="0"/>
              <a:pPr/>
              <a:t>19</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2F88827-A70C-4D0F-9BB6-1539EE39E1ED}" type="slidenum">
              <a:rPr lang="en-US" altLang="zh-CN" sz="1200" smtClean="0"/>
              <a:pPr/>
              <a:t>2</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华文新魏" panose="02010800040101010101" pitchFamily="2" charset="-122"/>
              </a:rPr>
              <a:t>50年代中期以前</a:t>
            </a:r>
            <a:r>
              <a:rPr lang="zh-CN" altLang="en-US">
                <a:latin typeface="Times New Roman" panose="02020603050405020304" pitchFamily="18" charset="0"/>
              </a:rPr>
              <a:t>是人工管理阶段，这个时候计算机主要用于科学计算，主要特点是数据量小、结构简单，如高阶方程、曲线拟和等</a:t>
            </a:r>
          </a:p>
          <a:p>
            <a:r>
              <a:rPr lang="zh-CN" altLang="en-US">
                <a:latin typeface="Times New Roman" panose="02020603050405020304" pitchFamily="18" charset="0"/>
              </a:rPr>
              <a:t>外存为顺序存取设备，磁带、卡片、纸带，没有磁盘等直接存取设备</a:t>
            </a:r>
          </a:p>
          <a:p>
            <a:r>
              <a:rPr lang="zh-CN" altLang="en-US">
                <a:latin typeface="Times New Roman" panose="02020603050405020304" pitchFamily="18" charset="0"/>
              </a:rPr>
              <a:t>没有操作系统，没有数据管理软件</a:t>
            </a:r>
          </a:p>
          <a:p>
            <a:r>
              <a:rPr lang="zh-CN" altLang="en-US">
                <a:latin typeface="Times New Roman" panose="02020603050405020304" pitchFamily="18" charset="0"/>
              </a:rPr>
              <a:t>用户用机器指令编码，通过纸带机输入程序和数据，程序运行完毕后，由用户取走纸带和运算结果，再让下一用户上机操作</a:t>
            </a:r>
            <a:endParaRPr lang="en-US" altLang="zh-CN">
              <a:latin typeface="Times New Roman" panose="02020603050405020304" pitchFamily="18" charset="0"/>
            </a:endParaRPr>
          </a:p>
          <a:p>
            <a:r>
              <a:rPr lang="zh-CN" altLang="en-US">
                <a:latin typeface="Times New Roman" panose="02020603050405020304" pitchFamily="18" charset="0"/>
              </a:rPr>
              <a:t>用户手动管理数据；数据完全面向特定的应用程序，不能存在计算机里，也不能共享；数据的结构一旦发生改变，程序必然要重写。</a:t>
            </a: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A95FDE7-3538-4E53-A605-895EBAB75740}" type="slidenum">
              <a:rPr lang="en-US" altLang="zh-CN" sz="1200" smtClean="0"/>
              <a:pPr/>
              <a:t>20</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华文新魏" panose="02010800040101010101" pitchFamily="2" charset="-122"/>
              </a:rPr>
              <a:t>50年代后期---60年代中期是文件系统阶段</a:t>
            </a:r>
            <a:endParaRPr lang="en-US" altLang="zh-CN" dirty="0">
              <a:latin typeface="华文新魏" panose="02010800040101010101" pitchFamily="2" charset="-122"/>
            </a:endParaRPr>
          </a:p>
          <a:p>
            <a:pPr lvl="1">
              <a:lnSpc>
                <a:spcPct val="90000"/>
              </a:lnSpc>
            </a:pPr>
            <a:r>
              <a:rPr lang="zh-CN" altLang="en-US" dirty="0">
                <a:latin typeface="华文新魏" panose="02010800040101010101" pitchFamily="2" charset="-122"/>
              </a:rPr>
              <a:t>计算机不但用于科学计算，还用于管理</a:t>
            </a:r>
            <a:endParaRPr lang="zh-CN" altLang="en-US" dirty="0">
              <a:latin typeface="仿宋_GB2312" pitchFamily="49" charset="-122"/>
              <a:ea typeface="仿宋_GB2312" pitchFamily="49" charset="-122"/>
            </a:endParaRPr>
          </a:p>
          <a:p>
            <a:pPr lvl="1">
              <a:lnSpc>
                <a:spcPct val="90000"/>
              </a:lnSpc>
            </a:pPr>
            <a:r>
              <a:rPr lang="zh-CN" altLang="en-US" dirty="0">
                <a:latin typeface="华文新魏" panose="02010800040101010101" pitchFamily="2" charset="-122"/>
              </a:rPr>
              <a:t>外存有了磁盘、磁鼓等直接存取设备，无须顺序存取，由地址直接访问所需记录</a:t>
            </a:r>
            <a:endParaRPr lang="zh-CN" altLang="en-US" dirty="0">
              <a:latin typeface="仿宋_GB2312" pitchFamily="49" charset="-122"/>
              <a:ea typeface="仿宋_GB2312" pitchFamily="49" charset="-122"/>
            </a:endParaRPr>
          </a:p>
          <a:p>
            <a:pPr lvl="1">
              <a:lnSpc>
                <a:spcPct val="90000"/>
              </a:lnSpc>
            </a:pPr>
            <a:r>
              <a:rPr lang="en-US" altLang="zh-CN" dirty="0" err="1">
                <a:latin typeface="华文新魏" panose="02010800040101010101" pitchFamily="2" charset="-122"/>
              </a:rPr>
              <a:t>Os</a:t>
            </a:r>
            <a:r>
              <a:rPr lang="zh-CN" altLang="en-US" dirty="0">
                <a:latin typeface="华文新魏" panose="02010800040101010101" pitchFamily="2" charset="-122"/>
              </a:rPr>
              <a:t>中有了专门管理数据的软件，也就是文件管理或称为文件系统，可以提供</a:t>
            </a:r>
            <a:r>
              <a:rPr lang="zh-CN" altLang="en-US" dirty="0">
                <a:latin typeface="Times New Roman" panose="02020603050405020304" pitchFamily="18" charset="0"/>
              </a:rPr>
              <a:t>文件存储空间的管理、目录管理、文件读写管理、文件保护，</a:t>
            </a:r>
            <a:endParaRPr lang="en-US" altLang="zh-CN" dirty="0">
              <a:latin typeface="Times New Roman" panose="02020603050405020304" pitchFamily="18" charset="0"/>
            </a:endParaRPr>
          </a:p>
          <a:p>
            <a:pPr lvl="1">
              <a:lnSpc>
                <a:spcPct val="90000"/>
              </a:lnSpc>
            </a:pPr>
            <a:r>
              <a:rPr lang="zh-CN" altLang="en-US" dirty="0">
                <a:latin typeface="华文新魏" panose="02010800040101010101" pitchFamily="2" charset="-122"/>
              </a:rPr>
              <a:t>文件系统</a:t>
            </a:r>
            <a:r>
              <a:rPr lang="zh-CN" altLang="en-US" dirty="0">
                <a:latin typeface="Times New Roman" panose="02020603050405020304" pitchFamily="18" charset="0"/>
              </a:rPr>
              <a:t>向用户提供对文件的操作接口，也就是</a:t>
            </a:r>
            <a:r>
              <a:rPr lang="en-US" altLang="zh-CN" dirty="0">
                <a:latin typeface="Times New Roman" panose="02020603050405020304" pitchFamily="18" charset="0"/>
              </a:rPr>
              <a:t>API</a:t>
            </a:r>
            <a:r>
              <a:rPr lang="zh-CN" altLang="en-US" dirty="0">
                <a:latin typeface="Times New Roman" panose="02020603050405020304" pitchFamily="18" charset="0"/>
              </a:rPr>
              <a:t>，这样开发人员只需要调用</a:t>
            </a:r>
            <a:r>
              <a:rPr lang="en-US" altLang="zh-CN" dirty="0">
                <a:latin typeface="Times New Roman" panose="02020603050405020304" pitchFamily="18" charset="0"/>
              </a:rPr>
              <a:t>API</a:t>
            </a:r>
            <a:r>
              <a:rPr lang="zh-CN" altLang="en-US" dirty="0">
                <a:latin typeface="Times New Roman" panose="02020603050405020304" pitchFamily="18" charset="0"/>
              </a:rPr>
              <a:t>中的函数，不需要关心文件的物理位置等，解放了用户对外存的访问</a:t>
            </a:r>
            <a:endParaRPr lang="en-US" altLang="zh-CN" dirty="0">
              <a:latin typeface="Times New Roman" panose="02020603050405020304" pitchFamily="18" charset="0"/>
            </a:endParaRPr>
          </a:p>
          <a:p>
            <a:pPr lvl="1">
              <a:lnSpc>
                <a:spcPct val="90000"/>
              </a:lnSpc>
            </a:pPr>
            <a:r>
              <a:rPr lang="zh-CN" altLang="en-US" dirty="0">
                <a:latin typeface="Times New Roman" panose="02020603050405020304" pitchFamily="18" charset="0"/>
              </a:rPr>
              <a:t>数据与程序有了一定的独立性，文件的逻辑结构与存储结构由操作系统的文件管理进行转换，数据在存储上的改变不一定反映在程序上</a:t>
            </a:r>
          </a:p>
          <a:p>
            <a:pPr lvl="1">
              <a:lnSpc>
                <a:spcPct val="90000"/>
              </a:lnSpc>
            </a:pPr>
            <a:endParaRPr lang="zh-CN" altLang="en-US" dirty="0">
              <a:latin typeface="Times New Roman" panose="02020603050405020304" pitchFamily="18" charset="0"/>
            </a:endParaRPr>
          </a:p>
          <a:p>
            <a:pPr lvl="1">
              <a:lnSpc>
                <a:spcPct val="90000"/>
              </a:lnSpc>
            </a:pPr>
            <a:endParaRPr lang="zh-CN" altLang="en-US" dirty="0">
              <a:latin typeface="Times New Roman" panose="02020603050405020304" pitchFamily="18" charset="0"/>
            </a:endParaRPr>
          </a:p>
          <a:p>
            <a:endParaRPr lang="zh-CN" altLang="en-US" dirty="0">
              <a:latin typeface="Times New Roman" panose="02020603050405020304" pitchFamily="18" charset="0"/>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ECC6CEE-555F-46FA-90B4-EADD599531E1}" type="slidenum">
              <a:rPr lang="en-US" altLang="zh-CN" sz="1200" smtClean="0"/>
              <a:pPr/>
              <a:t>21</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04D801-9BA0-4D08-A598-A8D1725FA478}" type="slidenum">
              <a:rPr lang="en-US" altLang="zh-CN" sz="1200" smtClean="0"/>
              <a:pPr/>
              <a:t>22</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D8DE5951-5168-41D2-BC4C-2CAFE9B6A515}" type="slidenum">
              <a:rPr lang="en-US" altLang="zh-CN" sz="1200"/>
              <a:pPr algn="r"/>
              <a:t>23</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0B91B23-DE8F-4625-89DE-1948AD2CA9FD}" type="slidenum">
              <a:rPr lang="en-US" altLang="zh-CN" sz="1200"/>
              <a:pPr algn="r"/>
              <a:t>24</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举个例子，这里有四个文件，分别表示供应商、项目、零件的基本信息，以及供应商为项目供应零件的一个相互关系，一共是四个文件，</a:t>
            </a:r>
            <a:r>
              <a:rPr lang="en-US" altLang="zh-CN">
                <a:latin typeface="Times New Roman" panose="02020603050405020304" pitchFamily="18" charset="0"/>
              </a:rPr>
              <a:t>SPJ</a:t>
            </a:r>
            <a:r>
              <a:rPr lang="zh-CN" altLang="en-US">
                <a:latin typeface="Times New Roman" panose="02020603050405020304" pitchFamily="18" charset="0"/>
              </a:rPr>
              <a:t>三个文件当中呢，是存放了各实体的基本信息，</a:t>
            </a:r>
            <a:r>
              <a:rPr lang="en-US" altLang="zh-CN">
                <a:latin typeface="Times New Roman" panose="02020603050405020304" pitchFamily="18" charset="0"/>
              </a:rPr>
              <a:t>SPJ</a:t>
            </a:r>
            <a:r>
              <a:rPr lang="zh-CN" altLang="en-US">
                <a:latin typeface="Times New Roman" panose="02020603050405020304" pitchFamily="18" charset="0"/>
              </a:rPr>
              <a:t>文件存放了三者的对应关系以及对零件的供货数量。</a:t>
            </a:r>
            <a:br>
              <a:rPr lang="zh-CN" altLang="en-US">
                <a:latin typeface="Times New Roman" panose="02020603050405020304" pitchFamily="18" charset="0"/>
              </a:rPr>
            </a:br>
            <a:endParaRPr lang="zh-CN" altLang="en-US">
              <a:latin typeface="Times New Roman" panose="02020603050405020304" pitchFamily="18"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D6CCD0E-3271-4AB4-B8DC-D94692570EB4}" type="slidenum">
              <a:rPr lang="en-US" altLang="zh-CN" sz="1200" smtClean="0"/>
              <a:pPr/>
              <a:t>25</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000" dirty="0">
              <a:latin typeface="Times New Roman" panose="02020603050405020304" pitchFamily="18" charset="0"/>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C6CF502-9D45-496B-86BF-7D5A7C059132}" type="slidenum">
              <a:rPr lang="en-US" altLang="zh-CN" sz="1200" smtClean="0"/>
              <a:pPr/>
              <a:t>26</a:t>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ndParaRP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8E1C8D6-DA5F-4901-AC36-D3F20C7B96ED}" type="slidenum">
              <a:rPr lang="en-US" altLang="zh-CN" sz="1200" smtClean="0"/>
              <a:pPr/>
              <a:t>27</a:t>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829A6FB-F343-4515-BE03-620C04C2F986}" type="slidenum">
              <a:rPr lang="en-US" altLang="zh-CN" sz="1200" smtClean="0"/>
              <a:pPr/>
              <a:t>28</a:t>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A744E88-F534-4C2A-8203-F5BC3ADD62AD}" type="slidenum">
              <a:rPr lang="en-US" altLang="zh-CN" sz="1200" smtClean="0"/>
              <a:pPr/>
              <a:t>29</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12E96E9-B515-404D-8956-C140491FFB55}" type="slidenum">
              <a:rPr lang="en-US" altLang="zh-CN" sz="1200"/>
              <a:pPr algn="r"/>
              <a:t>3</a:t>
            </a:fld>
            <a:endParaRPr lang="en-US" altLang="zh-CN"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65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0AFFBFF-5BB6-4E66-AD0D-24C9AE66F724}" type="slidenum">
              <a:rPr lang="en-US" altLang="zh-CN" sz="1200" smtClean="0"/>
              <a:pPr/>
              <a:t>30</a:t>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9BE56FA-E334-4B69-8241-B7B3E04F0244}" type="slidenum">
              <a:rPr lang="en-US" altLang="zh-CN" sz="1200" smtClean="0"/>
              <a:pPr/>
              <a:t>31</a:t>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5901919-37C1-4E22-B9E2-8187742C5218}" type="slidenum">
              <a:rPr lang="en-US" altLang="zh-CN" sz="1200" smtClean="0"/>
              <a:pPr/>
              <a:t>32</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71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5062DFE-70CD-403C-BF2D-23C34C7A9125}" type="slidenum">
              <a:rPr lang="en-US" altLang="zh-CN" sz="1200" smtClean="0"/>
              <a:pPr/>
              <a:t>33</a:t>
            </a:fld>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9691541-5D52-40EB-BF4F-B63371DDC45F}" type="slidenum">
              <a:rPr kumimoji="1" lang="zh-CN" altLang="en-US" sz="1200" smtClean="0">
                <a:latin typeface="Tahoma" panose="020B0604030504040204" pitchFamily="34" charset="0"/>
                <a:ea typeface="宋体" panose="02010600030101010101" pitchFamily="2" charset="-122"/>
              </a:rPr>
              <a:pPr/>
              <a:t>34</a:t>
            </a:fld>
            <a:endParaRPr kumimoji="1" lang="en-US" altLang="zh-CN" sz="1200">
              <a:latin typeface="Tahoma" panose="020B060403050404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BDD1538-D0FF-4A66-8D7C-12769DCFC33C}" type="slidenum">
              <a:rPr lang="en-US" altLang="zh-CN" sz="1200" smtClean="0"/>
              <a:pPr/>
              <a:t>35</a:t>
            </a:fld>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434042A-4C99-49F2-96DB-DAE45F2A3BC6}" type="slidenum">
              <a:rPr lang="en-US" altLang="zh-CN" sz="1200" smtClean="0"/>
              <a:pPr/>
              <a:t>36</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A09990E-1C29-4D35-A737-287B6D6757D5}" type="slidenum">
              <a:rPr lang="en-US" altLang="zh-CN" sz="1200" smtClean="0"/>
              <a:pPr/>
              <a:t>37</a:t>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F50755E-1752-4DE4-9D76-B9A90ABA2BC0}" type="slidenum">
              <a:rPr lang="en-US" altLang="zh-CN" sz="1200"/>
              <a:pPr algn="r"/>
              <a:t>38</a:t>
            </a:fld>
            <a:endParaRPr lang="en-US" altLang="zh-C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了解了实例和模式的概念之后，来看一下数据库的三级数据视图结构。</a:t>
            </a:r>
            <a:endParaRPr lang="en-US" altLang="zh-CN" dirty="0">
              <a:latin typeface="Times New Roman" panose="02020603050405020304" pitchFamily="18" charset="0"/>
            </a:endParaRPr>
          </a:p>
          <a:p>
            <a:r>
              <a:rPr lang="zh-CN" altLang="en-US" dirty="0">
                <a:latin typeface="Times New Roman" panose="02020603050405020304" pitchFamily="18" charset="0"/>
              </a:rPr>
              <a:t>最贴近硬盘的物理层，它描述的是数据在硬盘上的存储形式。</a:t>
            </a:r>
            <a:endParaRPr lang="en-US" altLang="zh-CN" dirty="0">
              <a:latin typeface="Times New Roman" panose="02020603050405020304" pitchFamily="18" charset="0"/>
            </a:endParaRPr>
          </a:p>
          <a:p>
            <a:r>
              <a:rPr lang="zh-CN" altLang="en-US" dirty="0">
                <a:latin typeface="Times New Roman" panose="02020603050405020304" pitchFamily="18" charset="0"/>
              </a:rPr>
              <a:t>中间第二层是逻辑层，就是数据库的逻辑结构，描述的是数据库当中的数据以及数据之间的关系。</a:t>
            </a:r>
            <a:endParaRPr lang="en-US" altLang="zh-CN" dirty="0">
              <a:latin typeface="Times New Roman" panose="02020603050405020304" pitchFamily="18" charset="0"/>
            </a:endParaRPr>
          </a:p>
          <a:p>
            <a:r>
              <a:rPr lang="zh-CN" altLang="en-US" dirty="0">
                <a:latin typeface="Times New Roman" panose="02020603050405020304" pitchFamily="18" charset="0"/>
              </a:rPr>
              <a:t>最高层是面向用户的视图层，视图层可以分为多个子视图，每个子视图面向一类用户，描述了数据库的一个子集，子视图屏蔽了用户不关心或者没权限看到或使用的数据、</a:t>
            </a:r>
            <a:endParaRPr lang="en-US" altLang="zh-CN" dirty="0">
              <a:latin typeface="Times New Roman" panose="02020603050405020304" pitchFamily="18" charset="0"/>
            </a:endParaRPr>
          </a:p>
          <a:p>
            <a:r>
              <a:rPr lang="zh-CN" altLang="en-US" dirty="0">
                <a:latin typeface="Times New Roman" panose="02020603050405020304" pitchFamily="18" charset="0"/>
              </a:rPr>
              <a:t>子视图的设计 使用户与</a:t>
            </a:r>
            <a:r>
              <a:rPr lang="en-US" altLang="zh-CN" dirty="0">
                <a:latin typeface="Times New Roman" panose="02020603050405020304" pitchFamily="18" charset="0"/>
              </a:rPr>
              <a:t>DBMS</a:t>
            </a:r>
            <a:r>
              <a:rPr lang="zh-CN" altLang="en-US" dirty="0">
                <a:latin typeface="Times New Roman" panose="02020603050405020304" pitchFamily="18" charset="0"/>
              </a:rPr>
              <a:t>交互更简单，并提供了防止用户访问数据库的某些部分的安全性机制</a:t>
            </a:r>
            <a:endParaRPr lang="en-US" altLang="zh-CN" dirty="0">
              <a:latin typeface="Times New Roman" panose="02020603050405020304" pitchFamily="18" charset="0"/>
            </a:endParaRPr>
          </a:p>
          <a:p>
            <a:endParaRPr lang="zh-CN" altLang="en-US"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这是关于数据库三级视图的一个例子，整个分成三层，从下向上，分别对应了物理层、逻辑层和视图层，这三层都是保存在</a:t>
            </a:r>
            <a:r>
              <a:rPr lang="en-US" altLang="zh-CN" dirty="0">
                <a:latin typeface="Times New Roman" panose="02020603050405020304" pitchFamily="18" charset="0"/>
              </a:rPr>
              <a:t>DBMS</a:t>
            </a:r>
            <a:r>
              <a:rPr lang="zh-CN" altLang="en-US" dirty="0">
                <a:latin typeface="Times New Roman" panose="02020603050405020304" pitchFamily="18" charset="0"/>
              </a:rPr>
              <a:t>里的，</a:t>
            </a:r>
            <a:endParaRPr lang="en-US" altLang="zh-CN" dirty="0">
              <a:latin typeface="Times New Roman" panose="02020603050405020304" pitchFamily="18" charset="0"/>
            </a:endParaRPr>
          </a:p>
          <a:p>
            <a:r>
              <a:rPr lang="zh-CN" altLang="en-US" dirty="0">
                <a:latin typeface="Times New Roman" panose="02020603050405020304" pitchFamily="18" charset="0"/>
              </a:rPr>
              <a:t>概念层存放了数据的逻辑结构，也就是二维表的逻辑定义；</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内层是数据如何存储在硬盘上，从图上可以看出，学生表记录长度是</a:t>
            </a:r>
            <a:r>
              <a:rPr lang="en-US" altLang="zh-CN" dirty="0">
                <a:latin typeface="Times New Roman" panose="02020603050405020304" pitchFamily="18" charset="0"/>
              </a:rPr>
              <a:t>30</a:t>
            </a:r>
            <a:r>
              <a:rPr lang="zh-CN" altLang="en-US" dirty="0">
                <a:latin typeface="Times New Roman" panose="02020603050405020304" pitchFamily="18" charset="0"/>
              </a:rPr>
              <a:t>，有一个</a:t>
            </a:r>
            <a:r>
              <a:rPr lang="en-US" altLang="zh-CN" dirty="0">
                <a:latin typeface="Times New Roman" panose="02020603050405020304" pitchFamily="18" charset="0"/>
              </a:rPr>
              <a:t>6</a:t>
            </a:r>
            <a:r>
              <a:rPr lang="zh-CN" altLang="en-US" dirty="0">
                <a:latin typeface="Times New Roman" panose="02020603050405020304" pitchFamily="18" charset="0"/>
              </a:rPr>
              <a:t>位的前缀，</a:t>
            </a:r>
            <a:r>
              <a:rPr lang="en-US" altLang="zh-CN" dirty="0">
                <a:latin typeface="Times New Roman" panose="02020603050405020304" pitchFamily="18" charset="0"/>
              </a:rPr>
              <a:t>offset</a:t>
            </a:r>
            <a:r>
              <a:rPr lang="zh-CN" altLang="en-US" dirty="0">
                <a:latin typeface="Times New Roman" panose="02020603050405020304" pitchFamily="18" charset="0"/>
              </a:rPr>
              <a:t>是每个字段的偏移量，</a:t>
            </a:r>
            <a:r>
              <a:rPr lang="en-US" altLang="zh-CN" dirty="0">
                <a:latin typeface="Times New Roman" panose="02020603050405020304" pitchFamily="18" charset="0"/>
              </a:rPr>
              <a:t>index</a:t>
            </a:r>
            <a:r>
              <a:rPr lang="zh-CN" altLang="en-US" dirty="0">
                <a:latin typeface="Times New Roman" panose="02020603050405020304" pitchFamily="18" charset="0"/>
              </a:rPr>
              <a:t>是指这个表的索引是学号字段，那你也许会注意到内层标记的列名跟概念层的列名并不相同，</a:t>
            </a:r>
            <a:r>
              <a:rPr lang="en-US" altLang="zh-CN" dirty="0">
                <a:latin typeface="Times New Roman" panose="02020603050405020304" pitchFamily="18" charset="0"/>
              </a:rPr>
              <a:t>DBMS</a:t>
            </a:r>
            <a:r>
              <a:rPr lang="zh-CN" altLang="en-US" dirty="0">
                <a:latin typeface="Times New Roman" panose="02020603050405020304" pitchFamily="18" charset="0"/>
              </a:rPr>
              <a:t>还存储了其二者之间的对应关系。</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再来看外层，很明显外层有两个子视图，每个视图对应不同用户，</a:t>
            </a:r>
            <a:r>
              <a:rPr lang="en-US" altLang="zh-CN" dirty="0">
                <a:latin typeface="Times New Roman" panose="02020603050405020304" pitchFamily="18" charset="0"/>
              </a:rPr>
              <a:t>user1</a:t>
            </a:r>
            <a:r>
              <a:rPr lang="zh-CN" altLang="en-US" dirty="0">
                <a:latin typeface="Times New Roman" panose="02020603050405020304" pitchFamily="18" charset="0"/>
              </a:rPr>
              <a:t>可以看到学生的学号和姓名，</a:t>
            </a:r>
            <a:r>
              <a:rPr lang="en-US" altLang="zh-CN" dirty="0">
                <a:latin typeface="Times New Roman" panose="02020603050405020304" pitchFamily="18" charset="0"/>
              </a:rPr>
              <a:t>user2</a:t>
            </a:r>
            <a:r>
              <a:rPr lang="zh-CN" altLang="en-US" dirty="0">
                <a:latin typeface="Times New Roman" panose="02020603050405020304" pitchFamily="18" charset="0"/>
              </a:rPr>
              <a:t>可以看到学生的学号、姓名和地址，两个子视图的表名字和列名也跟概念层不同，子视图所使用的应用开发工具也不一样，概念层和外层之间的对应关系也要存在</a:t>
            </a:r>
            <a:r>
              <a:rPr lang="en-US" altLang="zh-CN" dirty="0">
                <a:latin typeface="Times New Roman" panose="02020603050405020304" pitchFamily="18" charset="0"/>
              </a:rPr>
              <a:t>DBMS</a:t>
            </a:r>
            <a:r>
              <a:rPr lang="zh-CN" altLang="en-US" dirty="0">
                <a:latin typeface="Times New Roman" panose="02020603050405020304" pitchFamily="18" charset="0"/>
              </a:rPr>
              <a:t>里。</a:t>
            </a:r>
            <a:br>
              <a:rPr lang="zh-CN" altLang="en-US" dirty="0">
                <a:latin typeface="Times New Roman" panose="02020603050405020304" pitchFamily="18" charset="0"/>
              </a:rPr>
            </a:br>
            <a:endParaRPr lang="en-US" altLang="en-US" dirty="0">
              <a:latin typeface="Times New Roman" panose="02020603050405020304" pitchFamily="18"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C2BAE5D-45AF-4EC7-AF1B-3F60B8108FAA}" type="slidenum">
              <a:rPr lang="en-US" altLang="en-US" sz="1200" b="1" smtClean="0">
                <a:latin typeface="Times New Roman" panose="02020603050405020304" pitchFamily="18" charset="0"/>
              </a:rPr>
              <a:pPr/>
              <a:t>39</a:t>
            </a:fld>
            <a:endParaRPr lang="en-US" altLang="en-US" sz="1200" b="1">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dirty="0"/>
          </a:p>
          <a:p>
            <a:pPr>
              <a:defRPr/>
            </a:pPr>
            <a:endParaRPr lang="zh-CN" altLang="en-US" dirty="0"/>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4E427F2-73DA-4572-802F-9B2AE37AAE73}" type="slidenum">
              <a:rPr lang="en-US" altLang="zh-CN" sz="1200" smtClean="0"/>
              <a:pPr/>
              <a:t>4</a:t>
            </a:fld>
            <a:endParaRPr lang="en-US" altLang="zh-CN"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7F56A44-314C-4641-887C-13E6E77D2010}" type="slidenum">
              <a:rPr lang="en-US" altLang="zh-CN" sz="1200"/>
              <a:pPr algn="r"/>
              <a:t>40</a:t>
            </a:fld>
            <a:endParaRPr lang="en-US" altLang="zh-CN" sz="1200"/>
          </a:p>
        </p:txBody>
      </p:sp>
      <p:sp>
        <p:nvSpPr>
          <p:cNvPr id="86019"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charset="2"/>
              <a:buNone/>
              <a:defRPr/>
            </a:pPr>
            <a:r>
              <a:rPr lang="zh-CN" altLang="en-US" sz="2000" b="1" dirty="0">
                <a:solidFill>
                  <a:srgbClr val="000099"/>
                </a:solidFill>
                <a:effectLst>
                  <a:outerShdw blurRad="38100" dist="38100" dir="2700000" algn="tl">
                    <a:srgbClr val="C0C0C0"/>
                  </a:outerShdw>
                </a:effectLst>
              </a:rPr>
              <a:t>数据库模式</a:t>
            </a:r>
            <a:r>
              <a:rPr lang="zh-CN" altLang="en-US" sz="2000" dirty="0"/>
              <a:t>是数据库的总体设计</a:t>
            </a:r>
            <a:endParaRPr lang="en-US" altLang="zh-CN" sz="2000" dirty="0"/>
          </a:p>
          <a:p>
            <a:pPr lvl="1">
              <a:buFont typeface="Monotype Sorts" charset="2"/>
              <a:buNone/>
              <a:defRPr/>
            </a:pPr>
            <a:r>
              <a:rPr lang="zh-CN" altLang="en-US" sz="2000" b="1" dirty="0"/>
              <a:t>物理模式</a:t>
            </a:r>
            <a:r>
              <a:rPr lang="zh-CN" altLang="en-US" sz="2000" dirty="0"/>
              <a:t>就是物理层描述的数据库设计</a:t>
            </a:r>
            <a:endParaRPr lang="en-US" altLang="zh-CN" sz="2000" dirty="0"/>
          </a:p>
          <a:p>
            <a:pPr lvl="1">
              <a:buFont typeface="Monotype Sorts" charset="2"/>
              <a:buChar char="l"/>
              <a:defRPr/>
            </a:pPr>
            <a:r>
              <a:rPr lang="zh-CN" altLang="en-US" sz="2000" b="1" dirty="0"/>
              <a:t>逻辑模式就是</a:t>
            </a:r>
            <a:r>
              <a:rPr lang="zh-CN" altLang="en-US" sz="2000" dirty="0"/>
              <a:t>在逻辑层描述的数据库设计，由</a:t>
            </a:r>
            <a:r>
              <a:rPr lang="en-US" altLang="zh-CN" sz="2000" dirty="0"/>
              <a:t>DBA</a:t>
            </a:r>
            <a:r>
              <a:rPr lang="zh-CN" altLang="en-US" sz="2000" dirty="0"/>
              <a:t>使用</a:t>
            </a:r>
            <a:endParaRPr lang="en-US" altLang="zh-CN" sz="2000" dirty="0"/>
          </a:p>
          <a:p>
            <a:pPr lvl="1">
              <a:buFont typeface="Monotype Sorts" charset="2"/>
              <a:buChar char="l"/>
              <a:defRPr/>
            </a:pPr>
            <a:r>
              <a:rPr lang="zh-CN" altLang="en-US" sz="2000" dirty="0"/>
              <a:t>子模式或者</a:t>
            </a:r>
            <a:r>
              <a:rPr lang="zh-CN" altLang="en-US" sz="2000" b="1" dirty="0"/>
              <a:t>外模式</a:t>
            </a:r>
            <a:r>
              <a:rPr lang="zh-CN" altLang="en-US" sz="2000" dirty="0"/>
              <a:t>是在视图层描述的数据库设计，是逻辑模式的子集</a:t>
            </a:r>
            <a:endParaRPr lang="en-US" altLang="zh-CN" sz="2000" dirty="0"/>
          </a:p>
          <a:p>
            <a:pPr>
              <a:buFont typeface="Monotype Sorts" charset="2"/>
              <a:buNone/>
              <a:defRPr/>
            </a:pPr>
            <a:r>
              <a:rPr lang="zh-CN" altLang="en-US" sz="2000" dirty="0"/>
              <a:t>逻辑层存放了整个数据库的逻辑模式，而</a:t>
            </a:r>
            <a:r>
              <a:rPr lang="zh-CN" altLang="en-US" sz="2000" b="1" dirty="0">
                <a:solidFill>
                  <a:srgbClr val="000099"/>
                </a:solidFill>
                <a:effectLst>
                  <a:outerShdw blurRad="38100" dist="38100" dir="2700000" algn="tl">
                    <a:srgbClr val="C0C0C0"/>
                  </a:outerShdw>
                </a:effectLst>
              </a:rPr>
              <a:t>数据库</a:t>
            </a:r>
            <a:r>
              <a:rPr lang="zh-CN" altLang="en-US" sz="2000" b="1" dirty="0">
                <a:solidFill>
                  <a:srgbClr val="000099"/>
                </a:solidFill>
              </a:rPr>
              <a:t>实例</a:t>
            </a:r>
            <a:r>
              <a:rPr lang="zh-CN" altLang="en-US" sz="2000" dirty="0"/>
              <a:t>是所有二维表中实例的集合，也就是特定时刻存储在数据库中的信息的集合，</a:t>
            </a:r>
            <a:endParaRPr lang="en-US" altLang="zh-CN" sz="2000" dirty="0"/>
          </a:p>
          <a:p>
            <a:pPr>
              <a:buFont typeface="Monotype Sorts" charset="2"/>
              <a:buNone/>
              <a:defRPr/>
            </a:pPr>
            <a:endParaRPr lang="en-US" altLang="zh-CN" sz="20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F6CD834-593A-4562-BA9D-FF7E8F946E49}" type="slidenum">
              <a:rPr lang="en-US" altLang="zh-CN" sz="1200"/>
              <a:pPr algn="r"/>
              <a:t>41</a:t>
            </a:fld>
            <a:endParaRPr lang="en-US" altLang="zh-CN"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charset="2"/>
              <a:buNone/>
            </a:pPr>
            <a:r>
              <a:rPr lang="zh-CN" altLang="en-US" sz="2000" b="1" dirty="0">
                <a:solidFill>
                  <a:srgbClr val="000099"/>
                </a:solidFill>
                <a:latin typeface="Times New Roman" panose="02020603050405020304" pitchFamily="18" charset="0"/>
              </a:rPr>
              <a:t>数据库的三级数据视图实现了数据独立性</a:t>
            </a:r>
            <a:endParaRPr lang="en-US" altLang="zh-CN" sz="2000" b="1" dirty="0">
              <a:solidFill>
                <a:srgbClr val="000099"/>
              </a:solidFill>
              <a:latin typeface="Times New Roman" panose="02020603050405020304" pitchFamily="18" charset="0"/>
            </a:endParaRPr>
          </a:p>
          <a:p>
            <a:pPr>
              <a:buFont typeface="Monotype Sorts" charset="2"/>
              <a:buNone/>
            </a:pPr>
            <a:r>
              <a:rPr lang="zh-CN" altLang="en-US" sz="2000" b="1" dirty="0">
                <a:solidFill>
                  <a:srgbClr val="000099"/>
                </a:solidFill>
                <a:latin typeface="Times New Roman" panose="02020603050405020304" pitchFamily="18" charset="0"/>
              </a:rPr>
              <a:t>物理数据独立性</a:t>
            </a:r>
            <a:r>
              <a:rPr lang="en-US" altLang="zh-CN" sz="2000" dirty="0">
                <a:latin typeface="Times New Roman" panose="02020603050405020304" pitchFamily="18" charset="0"/>
              </a:rPr>
              <a:t> –</a:t>
            </a:r>
            <a:r>
              <a:rPr lang="zh-CN" altLang="en-US" sz="2000" dirty="0">
                <a:latin typeface="Times New Roman" panose="02020603050405020304" pitchFamily="18" charset="0"/>
              </a:rPr>
              <a:t>物理模式的改变而不会影响逻辑模式</a:t>
            </a:r>
            <a:endParaRPr lang="en-US" altLang="zh-CN" sz="2000" dirty="0">
              <a:latin typeface="Times New Roman" panose="02020603050405020304" pitchFamily="18" charset="0"/>
            </a:endParaRPr>
          </a:p>
          <a:p>
            <a:pPr lvl="1" eaLnBrk="1" hangingPunct="1">
              <a:lnSpc>
                <a:spcPct val="150000"/>
              </a:lnSpc>
            </a:pPr>
            <a:r>
              <a:rPr lang="zh-CN" altLang="en-US" sz="2000" dirty="0">
                <a:latin typeface="Times New Roman" panose="02020603050405020304" pitchFamily="18" charset="0"/>
              </a:rPr>
              <a:t>当物理模式改变时，修改模式/内模式映象，使外模式保持不变，从而应用程序可以保持不变，称为数据的物理独立性</a:t>
            </a:r>
          </a:p>
          <a:p>
            <a:pPr eaLnBrk="1" hangingPunct="1"/>
            <a:r>
              <a:rPr lang="zh-CN" altLang="en-US" sz="2000" b="1" dirty="0">
                <a:solidFill>
                  <a:srgbClr val="000099"/>
                </a:solidFill>
                <a:latin typeface="Times New Roman" panose="02020603050405020304" pitchFamily="18" charset="0"/>
              </a:rPr>
              <a:t>逻辑数据独立性</a:t>
            </a:r>
            <a:r>
              <a:rPr lang="en-US" altLang="zh-CN" sz="2000" b="1" dirty="0">
                <a:solidFill>
                  <a:srgbClr val="000099"/>
                </a:solidFill>
                <a:latin typeface="Times New Roman" panose="02020603050405020304" pitchFamily="18" charset="0"/>
              </a:rPr>
              <a:t>--</a:t>
            </a:r>
            <a:r>
              <a:rPr lang="zh-CN" altLang="en-US" sz="2000" dirty="0">
                <a:latin typeface="Times New Roman" panose="02020603050405020304" pitchFamily="18" charset="0"/>
              </a:rPr>
              <a:t>逻辑模式的改变而不会影响子模式</a:t>
            </a:r>
            <a:endParaRPr lang="zh-CN" altLang="en-US" sz="2000" b="1" dirty="0">
              <a:solidFill>
                <a:srgbClr val="000099"/>
              </a:solidFill>
              <a:latin typeface="Times New Roman" panose="02020603050405020304" pitchFamily="18" charset="0"/>
            </a:endParaRPr>
          </a:p>
          <a:p>
            <a:pPr lvl="1" eaLnBrk="1" hangingPunct="1"/>
            <a:r>
              <a:rPr lang="zh-CN" altLang="en-US" sz="2000" dirty="0">
                <a:latin typeface="Times New Roman" panose="02020603050405020304" pitchFamily="18" charset="0"/>
              </a:rPr>
              <a:t>当模式改变时，修改外模式/模式映象，使外模式保持不变，从而应用程序可以保持不变，称为数据的逻辑独立性</a:t>
            </a:r>
          </a:p>
          <a:p>
            <a:r>
              <a:rPr lang="zh-CN" altLang="en-US" dirty="0">
                <a:latin typeface="Times New Roman" panose="02020603050405020304" pitchFamily="18" charset="0"/>
              </a:rPr>
              <a:t>这个映像指的就是三层视图例子里面那个内层与概念层、概念层与外层之间的对应</a:t>
            </a:r>
            <a:r>
              <a:rPr lang="zh-CN" altLang="en-US" dirty="0" smtClean="0">
                <a:latin typeface="Times New Roman" panose="02020603050405020304" pitchFamily="18" charset="0"/>
              </a:rPr>
              <a:t>关系</a:t>
            </a:r>
            <a:endParaRPr lang="zh-CN" altLang="zh-CN" dirty="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这就是完整的三级结构和两个映像，</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如果只是相邻两层中结构的列名或表名不一致，修改对应的映像就可以</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物理数据独立性体现在改变数据的储备设备或者改变数据的存储位置等，让数据物理组织发生变化。例如改变数据物理组织方式，例如增加索引，改变</a:t>
            </a:r>
            <a:r>
              <a:rPr lang="en-US" altLang="zh-CN" dirty="0">
                <a:latin typeface="Times New Roman" panose="02020603050405020304" pitchFamily="18" charset="0"/>
              </a:rPr>
              <a:t>Hash</a:t>
            </a:r>
            <a:r>
              <a:rPr lang="zh-CN" altLang="en-US" dirty="0">
                <a:latin typeface="Times New Roman" panose="02020603050405020304" pitchFamily="18" charset="0"/>
              </a:rPr>
              <a:t>函数，或从一种结构改变为另一种结构。</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25A29AD-7757-4F7B-AAA1-0E8F6F5F0058}" type="slidenum">
              <a:rPr lang="en-US" altLang="zh-CN" sz="1200" smtClean="0"/>
              <a:pPr/>
              <a:t>42</a:t>
            </a:fld>
            <a:endParaRPr lang="en-US" altLang="zh-CN"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6C27F7-E610-46CF-99FC-A88859656CED}" type="slidenum">
              <a:rPr lang="en-US" altLang="zh-CN" sz="1200" smtClean="0"/>
              <a:pPr/>
              <a:t>43</a:t>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当应用有了新的需求，需要将学生拆分为本科生和研究生两张表，数据库的逻辑模式发生了重大变化，但是对于房产科来说并不想有所变化，他还是要看到学生的学号姓名和住址，那么只需要修改</a:t>
            </a:r>
            <a:r>
              <a:rPr lang="en-US" altLang="zh-CN" dirty="0">
                <a:latin typeface="Times New Roman" panose="02020603050405020304" pitchFamily="18" charset="0"/>
              </a:rPr>
              <a:t>v1</a:t>
            </a:r>
            <a:r>
              <a:rPr lang="zh-CN" altLang="en-US" dirty="0">
                <a:latin typeface="Times New Roman" panose="02020603050405020304" pitchFamily="18" charset="0"/>
              </a:rPr>
              <a:t>的定义，这样黄色这个</a:t>
            </a:r>
            <a:r>
              <a:rPr lang="en-US" altLang="zh-CN" dirty="0">
                <a:latin typeface="Times New Roman" panose="02020603050405020304" pitchFamily="18" charset="0"/>
              </a:rPr>
              <a:t>v1</a:t>
            </a:r>
            <a:r>
              <a:rPr lang="zh-CN" altLang="en-US" dirty="0">
                <a:latin typeface="Times New Roman" panose="02020603050405020304" pitchFamily="18" charset="0"/>
              </a:rPr>
              <a:t>代表子视图中的结构 就没有被影响，这样房产科的功能代码就不需要修改了。</a:t>
            </a:r>
            <a:endParaRPr lang="en-US" altLang="zh-CN" dirty="0">
              <a:latin typeface="Times New Roman" panose="02020603050405020304" pitchFamily="18" charset="0"/>
            </a:endParaRPr>
          </a:p>
          <a:p>
            <a:r>
              <a:rPr lang="zh-CN" altLang="en-US" dirty="0">
                <a:latin typeface="Times New Roman" panose="02020603050405020304" pitchFamily="18" charset="0"/>
              </a:rPr>
              <a:t>这就是数据的逻辑独立性</a:t>
            </a:r>
            <a:r>
              <a:rPr lang="zh-CN" altLang="en-US" dirty="0" smtClean="0">
                <a:latin typeface="Times New Roman" panose="02020603050405020304" pitchFamily="18" charset="0"/>
              </a:rPr>
              <a:t>。</a:t>
            </a:r>
            <a:endParaRPr lang="en-US" altLang="zh-CN" dirty="0">
              <a:latin typeface="Times New Roman" panose="02020603050405020304" pitchFamily="18" charset="0"/>
            </a:endParaRPr>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5D2B050-0BA6-43A1-A7AB-A2F4DCF552FF}" type="slidenum">
              <a:rPr lang="en-US" altLang="zh-CN" sz="1200" smtClean="0"/>
              <a:pPr/>
              <a:t>44</a:t>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E1F70B1-08FE-4075-BD46-3D2AC60FB1A8}" type="slidenum">
              <a:rPr lang="en-US" altLang="zh-CN" sz="1200"/>
              <a:pPr algn="r"/>
              <a:t>45</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dirty="0">
                <a:latin typeface="Times New Roman" panose="02020603050405020304" pitchFamily="18" charset="0"/>
              </a:rPr>
              <a:t>下一个概念是数据模型。数据模型是数据库结构的基础</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它使用特定的方式，来描述数据库中的</a:t>
            </a:r>
            <a:r>
              <a:rPr lang="zh-CN" altLang="en-US" sz="1600" dirty="0">
                <a:latin typeface="Times New Roman" panose="02020603050405020304" pitchFamily="18" charset="0"/>
              </a:rPr>
              <a:t>数据、数据关系、数据语义以及数据约束</a:t>
            </a:r>
            <a:endParaRPr lang="en-US" altLang="zh-CN" sz="1600" dirty="0">
              <a:latin typeface="Times New Roman" panose="02020603050405020304" pitchFamily="18" charset="0"/>
            </a:endParaRPr>
          </a:p>
          <a:p>
            <a:r>
              <a:rPr lang="zh-CN" altLang="en-US" sz="2000" dirty="0">
                <a:latin typeface="Times New Roman" panose="02020603050405020304" pitchFamily="18" charset="0"/>
              </a:rPr>
              <a:t>常用数据模型有</a:t>
            </a:r>
            <a:endParaRPr lang="en-US" altLang="zh-CN" sz="2000" dirty="0">
              <a:latin typeface="Times New Roman" panose="02020603050405020304" pitchFamily="18" charset="0"/>
            </a:endParaRPr>
          </a:p>
          <a:p>
            <a:pPr lvl="1"/>
            <a:r>
              <a:rPr lang="zh-CN" altLang="en-US" sz="1600" dirty="0">
                <a:latin typeface="Times New Roman" panose="02020603050405020304" pitchFamily="18" charset="0"/>
              </a:rPr>
              <a:t>关系模型、实体</a:t>
            </a:r>
            <a:r>
              <a:rPr lang="en-US" altLang="zh-CN" sz="1600" dirty="0">
                <a:latin typeface="Times New Roman" panose="02020603050405020304" pitchFamily="18" charset="0"/>
              </a:rPr>
              <a:t>-</a:t>
            </a:r>
            <a:r>
              <a:rPr lang="zh-CN" altLang="en-US" sz="1600" dirty="0">
                <a:latin typeface="Times New Roman" panose="02020603050405020304" pitchFamily="18" charset="0"/>
              </a:rPr>
              <a:t>联系数据模型、基于对象的数据模型、半结构化数据模型</a:t>
            </a:r>
            <a:r>
              <a:rPr lang="en-US" altLang="zh-CN" sz="1600" dirty="0">
                <a:latin typeface="Times New Roman" panose="02020603050405020304" pitchFamily="18" charset="0"/>
              </a:rPr>
              <a:t>(XML)</a:t>
            </a:r>
          </a:p>
          <a:p>
            <a:pPr lvl="1"/>
            <a:r>
              <a:rPr lang="zh-CN" altLang="en-US" sz="1600" dirty="0">
                <a:latin typeface="Times New Roman" panose="02020603050405020304" pitchFamily="18" charset="0"/>
              </a:rPr>
              <a:t>其他模型</a:t>
            </a:r>
            <a:endParaRPr lang="en-US" altLang="zh-CN" sz="1600" dirty="0">
              <a:latin typeface="Times New Roman" panose="02020603050405020304" pitchFamily="18" charset="0"/>
            </a:endParaRPr>
          </a:p>
          <a:p>
            <a:pPr lvl="2"/>
            <a:r>
              <a:rPr lang="zh-CN" altLang="en-US" sz="1600" dirty="0">
                <a:latin typeface="Times New Roman" panose="02020603050405020304" pitchFamily="18" charset="0"/>
              </a:rPr>
              <a:t>网状模型</a:t>
            </a:r>
            <a:endParaRPr lang="en-US" altLang="zh-CN" sz="1600" dirty="0">
              <a:latin typeface="Times New Roman" panose="02020603050405020304" pitchFamily="18" charset="0"/>
            </a:endParaRPr>
          </a:p>
          <a:p>
            <a:pPr lvl="2"/>
            <a:r>
              <a:rPr lang="zh-CN" altLang="en-US" sz="1600" dirty="0">
                <a:latin typeface="Times New Roman" panose="02020603050405020304" pitchFamily="18" charset="0"/>
              </a:rPr>
              <a:t>层次模型</a:t>
            </a:r>
            <a:endParaRPr lang="en-US" altLang="zh-CN" sz="1600"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941CE5ED-F749-447C-8F5B-7E9C036CA483}" type="slidenum">
              <a:rPr lang="en-US" altLang="zh-CN" sz="1200"/>
              <a:pPr algn="r"/>
              <a:t>46</a:t>
            </a:fld>
            <a:endParaRPr lang="en-US"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关系模型使用二维表来描述数据。这张表是教师表，有</a:t>
            </a:r>
            <a:r>
              <a:rPr lang="en-US" altLang="zh-CN" dirty="0">
                <a:latin typeface="Times New Roman" panose="02020603050405020304" pitchFamily="18" charset="0"/>
              </a:rPr>
              <a:t>id</a:t>
            </a:r>
            <a:r>
              <a:rPr lang="zh-CN" altLang="en-US" dirty="0">
                <a:latin typeface="Times New Roman" panose="02020603050405020304" pitchFamily="18" charset="0"/>
              </a:rPr>
              <a:t>、姓名、所属院系和年薪四个列，列名就表达了数据的语义。</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二维表分为两部分，表名和表头称作表的结构，是模式，表中的数据集合是实例。</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表的一行称为一个数据记录或者一个元组。</a:t>
            </a:r>
            <a:endParaRPr lang="en-US" altLang="zh-CN" dirty="0">
              <a:latin typeface="Times New Roman" panose="02020603050405020304" pitchFamily="18" charset="0"/>
            </a:endParaRPr>
          </a:p>
          <a:p>
            <a:r>
              <a:rPr lang="zh-CN" altLang="en-US" dirty="0">
                <a:latin typeface="Times New Roman" panose="02020603050405020304" pitchFamily="18" charset="0"/>
              </a:rPr>
              <a:t>表的一列通常称为一个字段或者表的一个属性。</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行和列都可以看作集合，是没有顺序的。</a:t>
            </a:r>
            <a:endParaRPr lang="zh-CN" altLang="zh-CN" dirty="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2C42F312-5BFA-4011-BBF0-7C1C84C2E3B1}" type="slidenum">
              <a:rPr lang="en-US" altLang="zh-CN" sz="1200"/>
              <a:pPr algn="r"/>
              <a:t>47</a:t>
            </a:fld>
            <a:endParaRPr lang="en-US"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ER</a:t>
            </a:r>
            <a:r>
              <a:rPr lang="zh-CN" altLang="en-US" dirty="0">
                <a:latin typeface="Times New Roman" panose="02020603050405020304" pitchFamily="18" charset="0"/>
              </a:rPr>
              <a:t>模型是一种概念模型，主要用来做数据库设计用的，它只表达数据和数据之间的关系，不涉及计算机内如何组织数据。</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E</a:t>
            </a:r>
            <a:r>
              <a:rPr lang="zh-CN" altLang="en-US" dirty="0">
                <a:latin typeface="Times New Roman" panose="02020603050405020304" pitchFamily="18" charset="0"/>
              </a:rPr>
              <a:t>是实体，</a:t>
            </a:r>
            <a:r>
              <a:rPr lang="en-US" altLang="zh-CN" dirty="0">
                <a:latin typeface="Times New Roman" panose="02020603050405020304" pitchFamily="18" charset="0"/>
              </a:rPr>
              <a:t>R</a:t>
            </a:r>
            <a:r>
              <a:rPr lang="zh-CN" altLang="en-US" dirty="0">
                <a:latin typeface="Times New Roman" panose="02020603050405020304" pitchFamily="18" charset="0"/>
              </a:rPr>
              <a:t>是联系，中间用线段连接，实体和联系都可以有属性，也用线段连接。</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ER</a:t>
            </a:r>
            <a:r>
              <a:rPr lang="zh-CN" altLang="en-US" dirty="0">
                <a:latin typeface="Times New Roman" panose="02020603050405020304" pitchFamily="18" charset="0"/>
              </a:rPr>
              <a:t>模型的主导思想就是，实体和联系能表达整个世界</a:t>
            </a:r>
            <a:r>
              <a:rPr lang="zh-CN" altLang="en-US" dirty="0" smtClean="0">
                <a:latin typeface="Times New Roman" panose="02020603050405020304" pitchFamily="18" charset="0"/>
              </a:rPr>
              <a:t>。</a:t>
            </a:r>
            <a:endParaRPr lang="en-US" altLang="zh-CN" dirty="0">
              <a:latin typeface="Times New Roman" panose="02020603050405020304" pitchFamily="18" charset="0"/>
            </a:endParaRP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FD1EA7A-8F0B-404A-A549-3FAE11E836D6}" type="slidenum">
              <a:rPr lang="en-US" altLang="zh-CN" sz="1200" smtClean="0"/>
              <a:pPr/>
              <a:t>48</a:t>
            </a:fld>
            <a:endParaRPr lang="en-US" altLang="zh-CN"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面向对象数据模型使用类来抽象现实世界，类里有属性有方法。</a:t>
            </a: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5FBE2C6-8D83-4B9D-9B92-5C9426A4ADEA}" type="slidenum">
              <a:rPr lang="en-US" altLang="zh-CN" sz="1200" smtClean="0"/>
              <a:pPr/>
              <a:t>49</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2A9DA04-9E7C-4115-A964-EE42466C78E9}" type="slidenum">
              <a:rPr lang="en-US" altLang="zh-CN" sz="1200" smtClean="0"/>
              <a:pPr/>
              <a:t>5</a:t>
            </a:fld>
            <a:endParaRPr lang="en-US" altLang="zh-CN"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D1083A8-C530-49BE-ACFE-ED0023C8A776}" type="slidenum">
              <a:rPr lang="en-US" altLang="zh-CN" sz="1200"/>
              <a:pPr algn="r"/>
              <a:t>50</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XML:</a:t>
            </a:r>
            <a:r>
              <a:rPr lang="zh-CN" altLang="en-US" dirty="0">
                <a:latin typeface="Times New Roman" panose="02020603050405020304" pitchFamily="18" charset="0"/>
              </a:rPr>
              <a:t>可扩展标记语言，跟</a:t>
            </a:r>
            <a:r>
              <a:rPr lang="en-US" altLang="zh-CN" dirty="0">
                <a:latin typeface="Times New Roman" panose="02020603050405020304" pitchFamily="18" charset="0"/>
              </a:rPr>
              <a:t>HTML</a:t>
            </a:r>
            <a:r>
              <a:rPr lang="zh-CN" altLang="en-US" dirty="0">
                <a:latin typeface="Times New Roman" panose="02020603050405020304" pitchFamily="18" charset="0"/>
              </a:rPr>
              <a:t>比较相似，但是语法更严格</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最初目的是作为一个文档标记语言不是一个数据库语言</a:t>
            </a:r>
          </a:p>
          <a:p>
            <a:r>
              <a:rPr lang="zh-CN" altLang="en-US" dirty="0">
                <a:latin typeface="Times New Roman" panose="02020603050405020304" pitchFamily="18" charset="0"/>
              </a:rPr>
              <a:t>能够指定新的标签，并创建嵌套的标签结构，使</a:t>
            </a:r>
            <a:r>
              <a:rPr lang="en-US" altLang="zh-CN" dirty="0">
                <a:latin typeface="Times New Roman" panose="02020603050405020304" pitchFamily="18" charset="0"/>
              </a:rPr>
              <a:t>XML</a:t>
            </a:r>
            <a:r>
              <a:rPr lang="zh-CN" altLang="en-US" dirty="0">
                <a:latin typeface="Times New Roman" panose="02020603050405020304" pitchFamily="18" charset="0"/>
              </a:rPr>
              <a:t>成为</a:t>
            </a:r>
            <a:r>
              <a:rPr lang="zh-CN" altLang="en-US" b="1" dirty="0">
                <a:latin typeface="Times New Roman" panose="02020603050405020304" pitchFamily="18" charset="0"/>
              </a:rPr>
              <a:t>数据交换</a:t>
            </a:r>
            <a:r>
              <a:rPr lang="zh-CN" altLang="en-US" dirty="0">
                <a:latin typeface="Times New Roman" panose="02020603050405020304" pitchFamily="18" charset="0"/>
              </a:rPr>
              <a:t>的一种很好的方式，取代了简单的文本文件</a:t>
            </a:r>
            <a:endParaRPr lang="en-US" altLang="zh-CN" dirty="0">
              <a:latin typeface="Times New Roman" panose="02020603050405020304" pitchFamily="18" charset="0"/>
            </a:endParaRPr>
          </a:p>
          <a:p>
            <a:r>
              <a:rPr lang="en-US" altLang="zh-CN" dirty="0">
                <a:latin typeface="Times New Roman" panose="02020603050405020304" pitchFamily="18" charset="0"/>
              </a:rPr>
              <a:t>XML</a:t>
            </a:r>
            <a:r>
              <a:rPr lang="zh-CN" altLang="en-US" dirty="0">
                <a:latin typeface="Times New Roman" panose="02020603050405020304" pitchFamily="18" charset="0"/>
              </a:rPr>
              <a:t>已经成为新一代的数据交换格式的基础</a:t>
            </a:r>
            <a:endParaRPr lang="en-US" altLang="zh-CN" dirty="0">
              <a:latin typeface="Times New Roman" panose="02020603050405020304" pitchFamily="18" charset="0"/>
            </a:endParaRPr>
          </a:p>
          <a:p>
            <a:r>
              <a:rPr lang="zh-CN" altLang="en-US" dirty="0">
                <a:latin typeface="Times New Roman" panose="02020603050405020304" pitchFamily="18" charset="0"/>
              </a:rPr>
              <a:t>目前有各种各样的工具，可用于分析、浏览和查询</a:t>
            </a:r>
            <a:r>
              <a:rPr lang="en-US" altLang="zh-CN" dirty="0">
                <a:latin typeface="Times New Roman" panose="02020603050405020304" pitchFamily="18" charset="0"/>
              </a:rPr>
              <a:t>XML</a:t>
            </a:r>
            <a:r>
              <a:rPr lang="zh-CN" altLang="en-US" dirty="0">
                <a:latin typeface="Times New Roman" panose="02020603050405020304" pitchFamily="18" charset="0"/>
              </a:rPr>
              <a:t>文档</a:t>
            </a:r>
            <a:r>
              <a:rPr lang="en-US" altLang="zh-CN" dirty="0">
                <a:latin typeface="Times New Roman" panose="02020603050405020304" pitchFamily="18" charset="0"/>
              </a:rPr>
              <a:t>/</a:t>
            </a:r>
            <a:r>
              <a:rPr lang="zh-CN" altLang="en-US" dirty="0">
                <a:latin typeface="Times New Roman" panose="02020603050405020304" pitchFamily="18" charset="0"/>
              </a:rPr>
              <a:t>数据</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dirty="0">
                <a:latin typeface="华文新魏" panose="02010800040101010101" pitchFamily="2" charset="-122"/>
              </a:rPr>
              <a:t>用树结构表示实体之间联系的模型叫层次模型</a:t>
            </a:r>
          </a:p>
          <a:p>
            <a:pPr lvl="1"/>
            <a:r>
              <a:rPr lang="zh-CN" altLang="en-US" dirty="0">
                <a:latin typeface="华文新魏" panose="02010800040101010101" pitchFamily="2" charset="-122"/>
              </a:rPr>
              <a:t>树由节点和连线组成</a:t>
            </a:r>
          </a:p>
          <a:p>
            <a:pPr lvl="2"/>
            <a:r>
              <a:rPr lang="zh-CN" altLang="en-US" dirty="0">
                <a:latin typeface="华文新魏" panose="02010800040101010101" pitchFamily="2" charset="-122"/>
              </a:rPr>
              <a:t>节点代表实体型</a:t>
            </a:r>
          </a:p>
          <a:p>
            <a:pPr lvl="2"/>
            <a:r>
              <a:rPr lang="zh-CN" altLang="en-US" dirty="0">
                <a:latin typeface="华文新魏" panose="02010800040101010101" pitchFamily="2" charset="-122"/>
              </a:rPr>
              <a:t>连线表示两实体型间的一对多联系</a:t>
            </a:r>
          </a:p>
          <a:p>
            <a:pPr lvl="1"/>
            <a:r>
              <a:rPr lang="zh-CN" altLang="en-US" dirty="0">
                <a:latin typeface="华文新魏" panose="02010800040101010101" pitchFamily="2" charset="-122"/>
              </a:rPr>
              <a:t>树的特性</a:t>
            </a:r>
          </a:p>
          <a:p>
            <a:pPr lvl="2"/>
            <a:r>
              <a:rPr lang="zh-CN" altLang="en-US" dirty="0">
                <a:latin typeface="华文新魏" panose="02010800040101010101" pitchFamily="2" charset="-122"/>
              </a:rPr>
              <a:t>每棵树有且仅有一个节点无父节点，称为树的根</a:t>
            </a:r>
            <a:endParaRPr lang="zh-CN" altLang="zh-CN" dirty="0">
              <a:latin typeface="华文新魏" panose="02010800040101010101" pitchFamily="2" charset="-122"/>
            </a:endParaRPr>
          </a:p>
          <a:p>
            <a:pPr lvl="2"/>
            <a:r>
              <a:rPr lang="zh-CN" altLang="en-US" dirty="0">
                <a:latin typeface="华文新魏" panose="02010800040101010101" pitchFamily="2" charset="-122"/>
              </a:rPr>
              <a:t>树中的其它节点都有且仅有一个父节点</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B34F240-5DDC-4FB3-BBFD-4EBA229B40D7}" type="slidenum">
              <a:rPr lang="en-US" altLang="zh-CN" sz="1200" smtClean="0"/>
              <a:pPr/>
              <a:t>51</a:t>
            </a:fld>
            <a:endParaRPr lang="en-US" altLang="zh-CN"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z="2400" dirty="0">
                <a:latin typeface="华文新魏" panose="02010800040101010101" pitchFamily="2" charset="-122"/>
              </a:rPr>
              <a:t>支持的联系种类太少</a:t>
            </a:r>
            <a:endParaRPr lang="zh-CN" altLang="en-US" dirty="0">
              <a:latin typeface="华文新魏" panose="02010800040101010101" pitchFamily="2" charset="-122"/>
            </a:endParaRPr>
          </a:p>
          <a:p>
            <a:pPr lvl="2"/>
            <a:r>
              <a:rPr lang="zh-CN" altLang="en-US" sz="2000" dirty="0">
                <a:latin typeface="华文新魏" panose="02010800040101010101" pitchFamily="2" charset="-122"/>
              </a:rPr>
              <a:t>只支持二元一对多联系</a:t>
            </a:r>
          </a:p>
          <a:p>
            <a:pPr lvl="2"/>
            <a:r>
              <a:rPr lang="zh-CN" altLang="en-US" sz="2000" dirty="0">
                <a:latin typeface="华文新魏" panose="02010800040101010101" pitchFamily="2" charset="-122"/>
              </a:rPr>
              <a:t>只允许实体集间一种联系，不支持实体集间多种联系</a:t>
            </a:r>
            <a:endParaRPr lang="zh-CN" altLang="en-US" dirty="0">
              <a:latin typeface="华文新魏" panose="02010800040101010101" pitchFamily="2" charset="-122"/>
            </a:endParaRPr>
          </a:p>
          <a:p>
            <a:pPr lvl="1"/>
            <a:r>
              <a:rPr lang="zh-CN" altLang="en-US" sz="2400" dirty="0">
                <a:latin typeface="华文新魏" panose="02010800040101010101" pitchFamily="2" charset="-122"/>
              </a:rPr>
              <a:t>数据操纵不方便</a:t>
            </a:r>
          </a:p>
          <a:p>
            <a:pPr lvl="2"/>
            <a:r>
              <a:rPr lang="zh-CN" altLang="en-US" sz="2000" dirty="0">
                <a:latin typeface="华文新魏" panose="02010800040101010101" pitchFamily="2" charset="-122"/>
              </a:rPr>
              <a:t>子结点的存取只能通过父结点来进行</a:t>
            </a:r>
          </a:p>
          <a:p>
            <a:pPr lvl="2"/>
            <a:r>
              <a:rPr lang="zh-CN" altLang="en-US" sz="2000" dirty="0">
                <a:latin typeface="华文新魏" panose="02010800040101010101" pitchFamily="2" charset="-122"/>
              </a:rPr>
              <a:t>插入删除复杂,父结点删除导致子结点删除,丢失信息</a:t>
            </a:r>
            <a:endParaRPr lang="zh-CN" altLang="en-US" dirty="0">
              <a:latin typeface="华文新魏" panose="02010800040101010101" pitchFamily="2" charset="-122"/>
            </a:endParaRPr>
          </a:p>
          <a:p>
            <a:endParaRPr lang="zh-CN" altLang="en-US" dirty="0">
              <a:latin typeface="Times New Roman" panose="02020603050405020304" pitchFamily="18" charset="0"/>
            </a:endParaRPr>
          </a:p>
        </p:txBody>
      </p:sp>
      <p:sp>
        <p:nvSpPr>
          <p:cNvPr id="1105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7F12F9-6F71-4463-B9D4-F140B6C4C38B}" type="slidenum">
              <a:rPr lang="en-US" altLang="zh-CN" sz="1200" smtClean="0"/>
              <a:pPr/>
              <a:t>52</a:t>
            </a:fld>
            <a:endParaRPr lang="en-US" altLang="zh-CN"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dirty="0">
                <a:latin typeface="Times New Roman" panose="02020603050405020304" pitchFamily="18" charset="0"/>
              </a:rPr>
              <a:t>网状模型</a:t>
            </a:r>
          </a:p>
          <a:p>
            <a:pPr lvl="1" algn="just"/>
            <a:r>
              <a:rPr lang="zh-CN" altLang="en-US" dirty="0">
                <a:latin typeface="Times New Roman" panose="02020603050405020304" pitchFamily="18" charset="0"/>
              </a:rPr>
              <a:t>是一个满足下列条件的有向图</a:t>
            </a:r>
          </a:p>
          <a:p>
            <a:pPr lvl="2" algn="just"/>
            <a:r>
              <a:rPr lang="zh-CN" altLang="en-US" dirty="0">
                <a:latin typeface="Times New Roman" panose="02020603050405020304" pitchFamily="18" charset="0"/>
              </a:rPr>
              <a:t>可以有一个以上的节点无父节点，至少有一个节点有多于一个的父节点（排除树结构）</a:t>
            </a:r>
          </a:p>
          <a:p>
            <a:pPr lvl="1" algn="just"/>
            <a:r>
              <a:rPr lang="zh-CN" altLang="en-US" dirty="0">
                <a:latin typeface="Times New Roman" panose="02020603050405020304" pitchFamily="18" charset="0"/>
              </a:rPr>
              <a:t>节点代表实体型，有向边（从箭尾到箭头）表示两实体型间的一对多联系</a:t>
            </a:r>
            <a:endParaRPr lang="zh-CN" altLang="en-US" dirty="0">
              <a:latin typeface="Times New Roman" panose="02020603050405020304" pitchFamily="18" charset="0"/>
              <a:ea typeface="仿宋_GB2312" pitchFamily="49" charset="-122"/>
            </a:endParaRPr>
          </a:p>
          <a:p>
            <a:pPr algn="just"/>
            <a:r>
              <a:rPr lang="zh-CN" altLang="en-US" sz="2600" dirty="0">
                <a:latin typeface="Times New Roman" panose="02020603050405020304" pitchFamily="18" charset="0"/>
              </a:rPr>
              <a:t>特点</a:t>
            </a:r>
          </a:p>
          <a:p>
            <a:pPr lvl="1" algn="just">
              <a:lnSpc>
                <a:spcPct val="150000"/>
              </a:lnSpc>
            </a:pPr>
            <a:r>
              <a:rPr lang="zh-CN" altLang="en-US" sz="2400" dirty="0">
                <a:latin typeface="Times New Roman" panose="02020603050405020304" pitchFamily="18" charset="0"/>
              </a:rPr>
              <a:t>只能直接处理一对多的实体联系</a:t>
            </a:r>
          </a:p>
          <a:p>
            <a:pPr lvl="1" algn="just">
              <a:lnSpc>
                <a:spcPct val="150000"/>
              </a:lnSpc>
            </a:pPr>
            <a:r>
              <a:rPr lang="zh-CN" altLang="en-US" sz="2400" dirty="0">
                <a:latin typeface="Times New Roman" panose="02020603050405020304" pitchFamily="18" charset="0"/>
              </a:rPr>
              <a:t>每个记录类型定义一个排序字段，也称为码字段</a:t>
            </a:r>
          </a:p>
          <a:p>
            <a:pPr lvl="1" algn="just">
              <a:lnSpc>
                <a:spcPct val="150000"/>
              </a:lnSpc>
            </a:pPr>
            <a:r>
              <a:rPr lang="zh-CN" altLang="en-US" sz="2400" dirty="0">
                <a:latin typeface="Times New Roman" panose="02020603050405020304" pitchFamily="18" charset="0"/>
              </a:rPr>
              <a:t>任何记录值只有按其路径查看时，才能显出它的全部意义</a:t>
            </a:r>
            <a:endParaRPr lang="zh-CN" altLang="en-US" dirty="0">
              <a:latin typeface="Times New Roman" panose="02020603050405020304" pitchFamily="18" charset="0"/>
            </a:endParaRPr>
          </a:p>
        </p:txBody>
      </p:sp>
      <p:sp>
        <p:nvSpPr>
          <p:cNvPr id="112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19577C-F00C-4B20-A2DC-5CD49B6E9ECF}" type="slidenum">
              <a:rPr lang="en-US" altLang="zh-CN" sz="1200" smtClean="0"/>
              <a:pPr/>
              <a:t>53</a:t>
            </a:fld>
            <a:endParaRPr lang="en-US" altLang="zh-CN"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E5BCCD81-B924-4EC5-8D32-7BC1653182BB}" type="slidenum">
              <a:rPr lang="en-US" altLang="zh-CN" sz="1200"/>
              <a:pPr algn="r"/>
              <a:t>54</a:t>
            </a:fld>
            <a:endParaRPr lang="en-US" altLang="zh-CN"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数据库语言分为数据操纵语言和数据定义语言两部分，包括第</a:t>
            </a:r>
            <a:r>
              <a:rPr lang="en-US" altLang="zh-CN" dirty="0">
                <a:latin typeface="Times New Roman" panose="02020603050405020304" pitchFamily="18" charset="0"/>
              </a:rPr>
              <a:t>23456</a:t>
            </a:r>
            <a:r>
              <a:rPr lang="zh-CN" altLang="en-US" dirty="0">
                <a:latin typeface="Times New Roman" panose="02020603050405020304" pitchFamily="18" charset="0"/>
              </a:rPr>
              <a:t>章，都属于数据库语言的内容</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DML</a:t>
            </a:r>
            <a:r>
              <a:rPr lang="zh-CN" altLang="en-US" dirty="0">
                <a:latin typeface="Times New Roman" panose="02020603050405020304" pitchFamily="18" charset="0"/>
              </a:rPr>
              <a:t>提供对数据的操纵功能，包括查询和更新，更新又包括增、删、改</a:t>
            </a:r>
            <a:endParaRPr lang="en-US" altLang="zh-CN" dirty="0">
              <a:latin typeface="Times New Roman" panose="02020603050405020304" pitchFamily="18" charset="0"/>
            </a:endParaRPr>
          </a:p>
          <a:p>
            <a:r>
              <a:rPr lang="en-US" altLang="zh-CN" sz="2000" dirty="0">
                <a:latin typeface="Times New Roman" panose="02020603050405020304" pitchFamily="18" charset="0"/>
              </a:rPr>
              <a:t>DML</a:t>
            </a:r>
            <a:r>
              <a:rPr lang="zh-CN" altLang="en-US" sz="2000" dirty="0">
                <a:latin typeface="Times New Roman" panose="02020603050405020304" pitchFamily="18" charset="0"/>
              </a:rPr>
              <a:t>分为</a:t>
            </a:r>
            <a:r>
              <a:rPr lang="zh-CN" altLang="en-US" sz="2000" b="1" dirty="0">
                <a:solidFill>
                  <a:srgbClr val="000099"/>
                </a:solidFill>
                <a:latin typeface="Times New Roman" panose="02020603050405020304" pitchFamily="18" charset="0"/>
              </a:rPr>
              <a:t>过程化和非过程化两种。</a:t>
            </a:r>
            <a:endParaRPr lang="en-US" altLang="zh-CN" sz="2000" b="1" dirty="0">
              <a:solidFill>
                <a:srgbClr val="000099"/>
              </a:solidFill>
              <a:latin typeface="Times New Roman" panose="02020603050405020304" pitchFamily="18" charset="0"/>
            </a:endParaRPr>
          </a:p>
          <a:p>
            <a:pPr marL="0" lvl="1"/>
            <a:r>
              <a:rPr lang="zh-CN" altLang="en-US" sz="2000" dirty="0">
                <a:latin typeface="Times New Roman" panose="02020603050405020304" pitchFamily="18" charset="0"/>
              </a:rPr>
              <a:t>目前关系数据库中的</a:t>
            </a:r>
            <a:r>
              <a:rPr lang="en-US" altLang="zh-CN" sz="2000" dirty="0">
                <a:latin typeface="Times New Roman" panose="02020603050405020304" pitchFamily="18" charset="0"/>
              </a:rPr>
              <a:t>DML</a:t>
            </a:r>
            <a:r>
              <a:rPr lang="zh-CN" altLang="en-US" sz="2000" dirty="0">
                <a:latin typeface="Times New Roman" panose="02020603050405020304" pitchFamily="18" charset="0"/>
              </a:rPr>
              <a:t>是非过程化的，也就是说用户指定需要什么数据，而不指明如何获得这些数据</a:t>
            </a:r>
            <a:r>
              <a:rPr lang="zh-CN" altLang="en-US" sz="2000" dirty="0" smtClean="0">
                <a:latin typeface="Times New Roman" panose="02020603050405020304" pitchFamily="18" charset="0"/>
              </a:rPr>
              <a:t>；</a:t>
            </a:r>
            <a:endParaRPr lang="en-US" altLang="zh-CN" dirty="0">
              <a:latin typeface="Times New Roman" panose="02020603050405020304" pitchFamily="18" charset="0"/>
            </a:endParaRPr>
          </a:p>
          <a:p>
            <a:r>
              <a:rPr lang="zh-CN" altLang="en-US" dirty="0">
                <a:latin typeface="Times New Roman" panose="02020603050405020304" pitchFamily="18" charset="0"/>
              </a:rPr>
              <a:t>关系数据库中应用最广泛的数据语言就是</a:t>
            </a:r>
            <a:r>
              <a:rPr lang="en-US" altLang="zh-CN" dirty="0">
                <a:latin typeface="Times New Roman" panose="02020603050405020304" pitchFamily="18" charset="0"/>
              </a:rPr>
              <a:t>SQL</a:t>
            </a:r>
            <a:r>
              <a:rPr lang="zh-CN" altLang="en-US" dirty="0">
                <a:latin typeface="Times New Roman" panose="02020603050405020304" pitchFamily="18" charset="0"/>
              </a:rPr>
              <a:t>，是国际标准的关系数据库语言，所有的</a:t>
            </a:r>
            <a:r>
              <a:rPr lang="en-US" altLang="zh-CN" dirty="0">
                <a:latin typeface="Times New Roman" panose="02020603050405020304" pitchFamily="18" charset="0"/>
              </a:rPr>
              <a:t>DBMS</a:t>
            </a:r>
            <a:r>
              <a:rPr lang="zh-CN" altLang="en-US" dirty="0">
                <a:latin typeface="Times New Roman" panose="02020603050405020304" pitchFamily="18" charset="0"/>
              </a:rPr>
              <a:t>都必须支持它。</a:t>
            </a:r>
            <a:endParaRPr lang="en-US" altLang="zh-CN"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C2551BFB-7896-4439-8B86-18ADE3573A33}" type="slidenum">
              <a:rPr lang="en-US" altLang="zh-CN" sz="1200"/>
              <a:pPr algn="r"/>
              <a:t>55</a:t>
            </a:fld>
            <a:endParaRPr lang="en-US" altLang="zh-CN"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600" dirty="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E6FF5427-35EF-4381-A6DB-7DC5A45D8795}" type="slidenum">
              <a:rPr lang="en-US" altLang="zh-CN" sz="1200"/>
              <a:pPr algn="r"/>
              <a:t>56</a:t>
            </a:fld>
            <a:endParaRPr lang="en-US" altLang="zh-CN"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DDL</a:t>
            </a:r>
            <a:r>
              <a:rPr lang="zh-CN" altLang="en-US" dirty="0">
                <a:latin typeface="Times New Roman" panose="02020603050405020304" pitchFamily="18" charset="0"/>
              </a:rPr>
              <a:t>语句一经发布到</a:t>
            </a:r>
            <a:r>
              <a:rPr lang="en-US" altLang="zh-CN" dirty="0">
                <a:latin typeface="Times New Roman" panose="02020603050405020304" pitchFamily="18" charset="0"/>
              </a:rPr>
              <a:t>DBMS</a:t>
            </a:r>
            <a:r>
              <a:rPr lang="zh-CN" altLang="en-US" dirty="0">
                <a:latin typeface="Times New Roman" panose="02020603050405020304" pitchFamily="18" charset="0"/>
              </a:rPr>
              <a:t>，就会由编译器</a:t>
            </a:r>
            <a:r>
              <a:rPr lang="en-US" altLang="zh-CN" dirty="0">
                <a:latin typeface="Times New Roman" panose="02020603050405020304" pitchFamily="18" charset="0"/>
              </a:rPr>
              <a:t>/</a:t>
            </a:r>
            <a:r>
              <a:rPr lang="zh-CN" altLang="en-US" dirty="0">
                <a:latin typeface="Times New Roman" panose="02020603050405020304" pitchFamily="18" charset="0"/>
              </a:rPr>
              <a:t>模式翻译程序识别、分解将相应的数据插入到</a:t>
            </a:r>
            <a:r>
              <a:rPr lang="zh-CN" altLang="en-US" b="1" i="1" dirty="0">
                <a:solidFill>
                  <a:srgbClr val="0066CC"/>
                </a:solidFill>
                <a:latin typeface="Times New Roman" panose="02020603050405020304" pitchFamily="18" charset="0"/>
              </a:rPr>
              <a:t>数据字典中，关系数据库中，</a:t>
            </a:r>
            <a:r>
              <a:rPr lang="en-US" altLang="zh-CN" b="1" i="1" dirty="0">
                <a:solidFill>
                  <a:srgbClr val="0066CC"/>
                </a:solidFill>
                <a:latin typeface="Times New Roman" panose="02020603050405020304" pitchFamily="18" charset="0"/>
              </a:rPr>
              <a:t>DD</a:t>
            </a:r>
            <a:r>
              <a:rPr lang="zh-CN" altLang="en-US" b="1" i="1" dirty="0">
                <a:solidFill>
                  <a:srgbClr val="0066CC"/>
                </a:solidFill>
                <a:latin typeface="Times New Roman" panose="02020603050405020304" pitchFamily="18" charset="0"/>
              </a:rPr>
              <a:t>被存成一系列的二维表</a:t>
            </a:r>
            <a:r>
              <a:rPr lang="zh-CN" altLang="en-US" dirty="0">
                <a:latin typeface="Times New Roman" panose="02020603050405020304" pitchFamily="18" charset="0"/>
              </a:rPr>
              <a:t>，数据字典包含元数据</a:t>
            </a:r>
            <a:r>
              <a:rPr lang="en-US" altLang="zh-CN" dirty="0">
                <a:latin typeface="Times New Roman" panose="02020603050405020304" pitchFamily="18" charset="0"/>
              </a:rPr>
              <a:t> (</a:t>
            </a:r>
            <a:r>
              <a:rPr lang="zh-CN" altLang="en-US" dirty="0">
                <a:latin typeface="Times New Roman" panose="02020603050405020304" pitchFamily="18" charset="0"/>
              </a:rPr>
              <a:t>元数据是关于数据的数据</a:t>
            </a:r>
            <a:r>
              <a:rPr lang="en-US" altLang="zh-CN" dirty="0">
                <a:latin typeface="Times New Roman" panose="02020603050405020304" pitchFamily="18" charset="0"/>
              </a:rPr>
              <a:t>)</a:t>
            </a:r>
          </a:p>
          <a:p>
            <a:endParaRPr lang="zh-CN" altLang="zh-CN" dirty="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D1BA3FA0-D254-4B77-8544-7984B7B00EDB}" type="slidenum">
              <a:rPr lang="en-US" altLang="zh-CN" sz="1200"/>
              <a:pPr algn="r"/>
              <a:t>57</a:t>
            </a:fld>
            <a:endParaRPr lang="en-US" altLang="zh-CN"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9B2FD87-BE58-4055-A2DD-BD14050B2310}" type="slidenum">
              <a:rPr lang="en-US" altLang="zh-CN" sz="1200"/>
              <a:pPr algn="r"/>
              <a:t>58</a:t>
            </a:fld>
            <a:endParaRPr lang="en-US" altLang="zh-CN"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solidFill>
                <a:srgbClr val="FF0000"/>
              </a:solidFill>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D3E8C59-6B8F-4E60-82BB-4AAA524F021B}" type="slidenum">
              <a:rPr lang="en-US" altLang="zh-CN" sz="1200"/>
              <a:pPr algn="r"/>
              <a:t>59</a:t>
            </a:fld>
            <a:endParaRPr lang="en-US" altLang="zh-CN"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3EDEA82-FFCD-4418-9B48-A3A6962B02DB}" type="slidenum">
              <a:rPr lang="en-US" altLang="zh-CN" sz="1200" smtClean="0"/>
              <a:pPr/>
              <a:t>6</a:t>
            </a:fld>
            <a:endParaRPr lang="en-US" altLang="zh-CN"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2C36B9AD-5643-42B3-8579-1D14E7B680AD}" type="slidenum">
              <a:rPr lang="en-US" altLang="zh-CN" sz="1200"/>
              <a:pPr algn="r"/>
              <a:t>60</a:t>
            </a:fld>
            <a:endParaRPr lang="en-US" altLang="zh-CN"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kumimoji="1" lang="en-US" altLang="zh-CN" kern="0" dirty="0">
              <a:solidFill>
                <a:srgbClr val="C00000"/>
              </a:solidFill>
              <a:latin typeface="宋体" panose="02010600030101010101" pitchFamily="2" charset="-122"/>
              <a:ea typeface="宋体" panose="02010600030101010101" pitchFamily="2" charset="-122"/>
            </a:endParaRPr>
          </a:p>
          <a:p>
            <a:pPr>
              <a:defRPr/>
            </a:pPr>
            <a:endParaRPr lang="zh-CN" altLang="en-US" dirty="0"/>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53C6D7F-53D6-4548-A365-33157A35D9A4}" type="slidenum">
              <a:rPr lang="en-US" altLang="zh-CN" sz="1200" smtClean="0"/>
              <a:pPr/>
              <a:t>61</a:t>
            </a:fld>
            <a:endParaRPr lang="en-US" altLang="zh-CN"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F1203EBC-B8F2-4DD5-96C3-A9E80895D3D9}" type="slidenum">
              <a:rPr lang="en-US" altLang="zh-CN" sz="1200"/>
              <a:pPr algn="r"/>
              <a:t>62</a:t>
            </a:fld>
            <a:endParaRPr lang="en-US" altLang="zh-CN"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marL="342900" indent="-342900">
              <a:spcBef>
                <a:spcPct val="35000"/>
              </a:spcBef>
              <a:buClr>
                <a:schemeClr val="tx2"/>
              </a:buClr>
              <a:buSzPct val="90000"/>
              <a:buFont typeface="Monotype Sorts" charset="2"/>
              <a:buChar char="n"/>
              <a:defRPr/>
            </a:pPr>
            <a:r>
              <a:rPr kumimoji="1" lang="zh-CN" altLang="en-US" sz="2400" b="1" kern="0" dirty="0">
                <a:solidFill>
                  <a:srgbClr val="000099"/>
                </a:solidFill>
                <a:latin typeface="宋体" panose="02010600030101010101" pitchFamily="2" charset="-122"/>
                <a:ea typeface="宋体" panose="02010600030101010101" pitchFamily="2" charset="-122"/>
              </a:rPr>
              <a:t>查询处理器</a:t>
            </a:r>
            <a:r>
              <a:rPr kumimoji="1" lang="zh-CN" altLang="en-US" sz="2400" b="1" kern="0" dirty="0">
                <a:latin typeface="宋体" panose="02010600030101010101" pitchFamily="2" charset="-122"/>
                <a:ea typeface="宋体" panose="02010600030101010101" pitchFamily="2" charset="-122"/>
              </a:rPr>
              <a:t>组件包括</a:t>
            </a:r>
            <a:endParaRPr kumimoji="1" lang="en-US" altLang="zh-CN" sz="2400" b="1" kern="0" dirty="0">
              <a:latin typeface="宋体" panose="02010600030101010101" pitchFamily="2" charset="-122"/>
              <a:ea typeface="宋体" panose="02010600030101010101" pitchFamily="2" charset="-122"/>
            </a:endParaRPr>
          </a:p>
          <a:p>
            <a:pPr marL="800100" lvl="1" indent="-342900">
              <a:spcBef>
                <a:spcPct val="35000"/>
              </a:spcBef>
              <a:buClr>
                <a:schemeClr val="tx2"/>
              </a:buClr>
              <a:buSzPct val="90000"/>
              <a:buFont typeface="Monotype Sorts" charset="2"/>
              <a:buChar char="n"/>
              <a:defRPr/>
            </a:pPr>
            <a:r>
              <a:rPr kumimoji="1" lang="en-US" altLang="zh-CN" sz="1800" dirty="0">
                <a:latin typeface="宋体" panose="02010600030101010101" pitchFamily="2" charset="-122"/>
                <a:ea typeface="宋体" panose="02010600030101010101" pitchFamily="2" charset="-122"/>
              </a:rPr>
              <a:t>DDL</a:t>
            </a:r>
            <a:r>
              <a:rPr kumimoji="1" lang="zh-CN" altLang="en-US" sz="1800" dirty="0">
                <a:latin typeface="宋体" panose="02010600030101010101" pitchFamily="2" charset="-122"/>
                <a:ea typeface="宋体" panose="02010600030101010101" pitchFamily="2" charset="-122"/>
              </a:rPr>
              <a:t>解释器：它解释</a:t>
            </a:r>
            <a:r>
              <a:rPr kumimoji="1" lang="en-US" altLang="zh-CN" sz="1800" dirty="0">
                <a:latin typeface="宋体" panose="02010600030101010101" pitchFamily="2" charset="-122"/>
                <a:ea typeface="宋体" panose="02010600030101010101" pitchFamily="2" charset="-122"/>
              </a:rPr>
              <a:t>DDL</a:t>
            </a:r>
            <a:r>
              <a:rPr kumimoji="1" lang="zh-CN" altLang="en-US" sz="1800" dirty="0">
                <a:latin typeface="宋体" panose="02010600030101010101" pitchFamily="2" charset="-122"/>
                <a:ea typeface="宋体" panose="02010600030101010101" pitchFamily="2" charset="-122"/>
              </a:rPr>
              <a:t>语句，并将这些定义记录在数据字典中</a:t>
            </a:r>
            <a:endParaRPr kumimoji="1" lang="en-US" altLang="zh-CN" sz="1800" dirty="0">
              <a:latin typeface="宋体" panose="02010600030101010101" pitchFamily="2" charset="-122"/>
              <a:ea typeface="宋体" panose="02010600030101010101" pitchFamily="2" charset="-122"/>
            </a:endParaRPr>
          </a:p>
          <a:p>
            <a:pPr marL="800100" lvl="1" indent="-342900">
              <a:spcBef>
                <a:spcPct val="35000"/>
              </a:spcBef>
              <a:buClr>
                <a:schemeClr val="tx2"/>
              </a:buClr>
              <a:buSzPct val="90000"/>
              <a:buFont typeface="Monotype Sorts" charset="2"/>
              <a:buChar char="n"/>
              <a:defRPr/>
            </a:pPr>
            <a:r>
              <a:rPr kumimoji="1" lang="en-US" altLang="zh-CN" sz="1800" dirty="0">
                <a:latin typeface="宋体" panose="02010600030101010101" pitchFamily="2" charset="-122"/>
                <a:ea typeface="宋体" panose="02010600030101010101" pitchFamily="2" charset="-122"/>
              </a:rPr>
              <a:t>DML</a:t>
            </a:r>
            <a:r>
              <a:rPr kumimoji="1" lang="zh-CN" altLang="en-US" sz="1800" dirty="0">
                <a:latin typeface="宋体" panose="02010600030101010101" pitchFamily="2" charset="-122"/>
                <a:ea typeface="宋体" panose="02010600030101010101" pitchFamily="2" charset="-122"/>
              </a:rPr>
              <a:t>编译器：将查询语言中的</a:t>
            </a:r>
            <a:r>
              <a:rPr kumimoji="1" lang="en-US" altLang="zh-CN" sz="1800" dirty="0">
                <a:latin typeface="宋体" panose="02010600030101010101" pitchFamily="2" charset="-122"/>
                <a:ea typeface="宋体" panose="02010600030101010101" pitchFamily="2" charset="-122"/>
              </a:rPr>
              <a:t>DML</a:t>
            </a:r>
            <a:r>
              <a:rPr kumimoji="1" lang="zh-CN" altLang="en-US" sz="1800" dirty="0">
                <a:latin typeface="宋体" panose="02010600030101010101" pitchFamily="2" charset="-122"/>
                <a:ea typeface="宋体" panose="02010600030101010101" pitchFamily="2" charset="-122"/>
              </a:rPr>
              <a:t>语句翻译成为一个执行方案</a:t>
            </a:r>
            <a:endParaRPr kumimoji="1" lang="en-US" altLang="zh-CN" sz="1800" dirty="0">
              <a:latin typeface="宋体" panose="02010600030101010101" pitchFamily="2" charset="-122"/>
              <a:ea typeface="宋体" panose="02010600030101010101" pitchFamily="2" charset="-122"/>
            </a:endParaRPr>
          </a:p>
          <a:p>
            <a:pPr marL="800100" lvl="1" indent="-342900">
              <a:spcBef>
                <a:spcPct val="35000"/>
              </a:spcBef>
              <a:buClr>
                <a:schemeClr val="tx2"/>
              </a:buClr>
              <a:buSzPct val="90000"/>
              <a:buFont typeface="Monotype Sorts" charset="2"/>
              <a:buChar char="n"/>
              <a:defRPr/>
            </a:pPr>
            <a:r>
              <a:rPr kumimoji="1" lang="zh-CN" altLang="en-US" sz="1800" dirty="0">
                <a:latin typeface="宋体" panose="02010600030101010101" pitchFamily="2" charset="-122"/>
                <a:ea typeface="宋体" panose="02010600030101010101" pitchFamily="2" charset="-122"/>
              </a:rPr>
              <a:t>查询执行引擎：执行由</a:t>
            </a:r>
            <a:r>
              <a:rPr kumimoji="1" lang="en-US" altLang="zh-CN" sz="1800" dirty="0">
                <a:latin typeface="宋体" panose="02010600030101010101" pitchFamily="2" charset="-122"/>
                <a:ea typeface="宋体" panose="02010600030101010101" pitchFamily="2" charset="-122"/>
              </a:rPr>
              <a:t>DML</a:t>
            </a:r>
            <a:r>
              <a:rPr kumimoji="1" lang="zh-CN" altLang="en-US" sz="1800" dirty="0">
                <a:latin typeface="宋体" panose="02010600030101010101" pitchFamily="2" charset="-122"/>
                <a:ea typeface="宋体" panose="02010600030101010101" pitchFamily="2" charset="-122"/>
              </a:rPr>
              <a:t>编译器产生的低级指令</a:t>
            </a:r>
          </a:p>
          <a:p>
            <a:pPr>
              <a:defRPr/>
            </a:pPr>
            <a:endParaRPr lang="zh-CN" altLang="en-US" dirty="0"/>
          </a:p>
        </p:txBody>
      </p:sp>
      <p:sp>
        <p:nvSpPr>
          <p:cNvPr id="133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65EE3F3-42E7-44D2-BA3B-AADA9518859B}" type="slidenum">
              <a:rPr lang="en-US" altLang="zh-CN" sz="1200" smtClean="0"/>
              <a:pPr/>
              <a:t>63</a:t>
            </a:fld>
            <a:endParaRPr lang="en-US" altLang="zh-CN"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2C4770C-312F-4FC8-9299-677C95558910}" type="slidenum">
              <a:rPr lang="en-US" altLang="zh-CN" sz="1200"/>
              <a:pPr algn="r"/>
              <a:t>64</a:t>
            </a:fld>
            <a:endParaRPr lang="en-US" altLang="zh-CN"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AFF3785-FC85-4DB5-A182-56C3711A532C}" type="slidenum">
              <a:rPr lang="en-US" altLang="zh-CN" sz="1200"/>
              <a:pPr algn="r"/>
              <a:t>65</a:t>
            </a:fld>
            <a:endParaRPr lang="en-US" altLang="zh-CN"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14B67E99-7708-43EE-A21D-74FEA9334525}" type="slidenum">
              <a:rPr lang="en-US" altLang="zh-CN" sz="1200"/>
              <a:pPr algn="r"/>
              <a:t>66</a:t>
            </a:fld>
            <a:endParaRPr lang="en-US" altLang="zh-CN"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事务的特性</a:t>
            </a:r>
            <a:r>
              <a:rPr lang="en-US" altLang="zh-CN">
                <a:latin typeface="Times New Roman" panose="02020603050405020304" pitchFamily="18" charset="0"/>
              </a:rPr>
              <a:t>acid</a:t>
            </a:r>
            <a:r>
              <a:rPr lang="zh-CN" altLang="en-US">
                <a:latin typeface="Times New Roman" panose="02020603050405020304" pitchFamily="18" charset="0"/>
              </a:rPr>
              <a:t>。就是指原子性一致性，隔离性和持久性。那原子性呢，就是刚才所说的不可分割，事务中包含的所有操作，要么全做，要么全不做。任何一个小小的错误，或者说是故障，必须要保证事务回退到事务最开始的操作之前，只要有故障，那么就必须要全不做。原子性是由恢复机制实现的，</a:t>
            </a:r>
            <a:r>
              <a:rPr lang="en-US" altLang="zh-CN">
                <a:latin typeface="Times New Roman" panose="02020603050405020304" pitchFamily="18" charset="0"/>
              </a:rPr>
              <a:t>DBMS</a:t>
            </a:r>
            <a:r>
              <a:rPr lang="zh-CN" altLang="en-US">
                <a:latin typeface="Times New Roman" panose="02020603050405020304" pitchFamily="18" charset="0"/>
              </a:rPr>
              <a:t>自动提供回退机制。</a:t>
            </a:r>
            <a:endParaRPr lang="en-US" altLang="zh-CN">
              <a:latin typeface="Times New Roman" panose="02020603050405020304" pitchFamily="18" charset="0"/>
            </a:endParaRPr>
          </a:p>
          <a:p>
            <a:r>
              <a:rPr lang="zh-CN" altLang="en-US">
                <a:latin typeface="Times New Roman" panose="02020603050405020304" pitchFamily="18" charset="0"/>
              </a:rPr>
              <a:t>一致性的含义是由用户来负责的。比如说银行转账。那么银行转账之前和之后。两个账户金额之和应该是保持不变的，这就是转账的一致性，也就是说这个功能执行之前数据库是什么样的状态，之后应该是一个什么样的状态，这个数据呈现什么样的形式是对的。这就叫做数据库的一致性。这个是应用需求来决定的，也就是由用户来负责</a:t>
            </a:r>
            <a:endParaRPr lang="en-US" altLang="zh-CN">
              <a:latin typeface="Times New Roman" panose="02020603050405020304" pitchFamily="18" charset="0"/>
            </a:endParaRPr>
          </a:p>
          <a:p>
            <a:r>
              <a:rPr lang="zh-CN" altLang="en-US">
                <a:latin typeface="Times New Roman" panose="02020603050405020304" pitchFamily="18" charset="0"/>
              </a:rPr>
              <a:t>一旦这个功能确定了那么数据的状态也确定了，那么在运行程序的时候这个一致性</a:t>
            </a:r>
            <a:r>
              <a:rPr lang="zh-CN" altLang="en-US">
                <a:latin typeface="华文新魏" panose="02010800040101010101" pitchFamily="2" charset="-122"/>
              </a:rPr>
              <a:t>由</a:t>
            </a:r>
            <a:r>
              <a:rPr lang="zh-CN" altLang="en-US" b="1">
                <a:solidFill>
                  <a:schemeClr val="folHlink"/>
                </a:solidFill>
                <a:latin typeface="华文新魏" panose="02010800040101010101" pitchFamily="2" charset="-122"/>
              </a:rPr>
              <a:t>并发控制机制</a:t>
            </a:r>
            <a:r>
              <a:rPr lang="zh-CN" altLang="en-US">
                <a:latin typeface="华文新魏" panose="02010800040101010101" pitchFamily="2" charset="-122"/>
              </a:rPr>
              <a:t>实现，事务开始前，数据库处于一致性的状态；事务结束后，数据库必须仍处于一致性状态，但是事务运行过程中允许暂时的不一致</a:t>
            </a:r>
            <a:r>
              <a:rPr lang="zh-CN" altLang="en-US">
                <a:latin typeface="Times New Roman" panose="02020603050405020304" pitchFamily="18" charset="0"/>
              </a:rPr>
              <a:t>。</a:t>
            </a:r>
            <a:endParaRPr lang="en-US" altLang="zh-CN">
              <a:latin typeface="Times New Roman" panose="02020603050405020304" pitchFamily="18" charset="0"/>
            </a:endParaRPr>
          </a:p>
          <a:p>
            <a:r>
              <a:rPr lang="zh-CN" altLang="en-US">
                <a:latin typeface="Times New Roman" panose="02020603050405020304" pitchFamily="18" charset="0"/>
              </a:rPr>
              <a:t>比如银行转账之前和之后。两个账户金额之和应该是保持不变，如果出现任何错误和故障，不能运行成功，回退之后金额之和还是保持不变，但是转账过程中，</a:t>
            </a:r>
            <a:r>
              <a:rPr lang="en-US" altLang="zh-CN">
                <a:latin typeface="Times New Roman" panose="02020603050405020304" pitchFamily="18" charset="0"/>
              </a:rPr>
              <a:t>a</a:t>
            </a:r>
            <a:r>
              <a:rPr lang="zh-CN" altLang="en-US">
                <a:latin typeface="Times New Roman" panose="02020603050405020304" pitchFamily="18" charset="0"/>
              </a:rPr>
              <a:t>减掉</a:t>
            </a:r>
            <a:r>
              <a:rPr lang="en-US" altLang="zh-CN">
                <a:latin typeface="Times New Roman" panose="02020603050405020304" pitchFamily="18" charset="0"/>
              </a:rPr>
              <a:t>50</a:t>
            </a:r>
            <a:r>
              <a:rPr lang="zh-CN" altLang="en-US">
                <a:latin typeface="Times New Roman" panose="02020603050405020304" pitchFamily="18" charset="0"/>
              </a:rPr>
              <a:t>之后直到</a:t>
            </a:r>
            <a:r>
              <a:rPr lang="en-US" altLang="zh-CN">
                <a:latin typeface="Times New Roman" panose="02020603050405020304" pitchFamily="18" charset="0"/>
              </a:rPr>
              <a:t>B</a:t>
            </a:r>
            <a:r>
              <a:rPr lang="zh-CN" altLang="en-US">
                <a:latin typeface="Times New Roman" panose="02020603050405020304" pitchFamily="18" charset="0"/>
              </a:rPr>
              <a:t>加上</a:t>
            </a:r>
            <a:r>
              <a:rPr lang="en-US" altLang="zh-CN">
                <a:latin typeface="Times New Roman" panose="02020603050405020304" pitchFamily="18" charset="0"/>
              </a:rPr>
              <a:t>50 </a:t>
            </a:r>
            <a:r>
              <a:rPr lang="zh-CN" altLang="en-US">
                <a:latin typeface="Times New Roman" panose="02020603050405020304" pitchFamily="18" charset="0"/>
              </a:rPr>
              <a:t>这之间的数据状态是不一致的。</a:t>
            </a:r>
            <a:endParaRPr lang="zh-CN" altLang="en-US">
              <a:latin typeface="华文新魏" panose="02010800040101010101" pitchFamily="2" charset="-122"/>
            </a:endParaRPr>
          </a:p>
          <a:p>
            <a:r>
              <a:rPr lang="zh-CN" altLang="en-US">
                <a:latin typeface="Times New Roman" panose="02020603050405020304" pitchFamily="18" charset="0"/>
              </a:rPr>
              <a:t/>
            </a:r>
            <a:br>
              <a:rPr lang="zh-CN" altLang="en-US">
                <a:latin typeface="Times New Roman" panose="02020603050405020304" pitchFamily="18" charset="0"/>
              </a:rPr>
            </a:br>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141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2592DCC-1D22-4C05-A36F-4CD0A253A003}" type="slidenum">
              <a:rPr lang="en-US" altLang="zh-CN" sz="1200" smtClean="0"/>
              <a:pPr/>
              <a:t>67</a:t>
            </a:fld>
            <a:endParaRPr lang="en-US" altLang="zh-CN"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141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2592DCC-1D22-4C05-A36F-4CD0A253A003}" type="slidenum">
              <a:rPr lang="en-US" altLang="zh-CN" sz="1200" smtClean="0"/>
              <a:pPr/>
              <a:t>68</a:t>
            </a:fld>
            <a:endParaRPr lang="en-US" altLang="zh-CN" sz="1200"/>
          </a:p>
        </p:txBody>
      </p:sp>
    </p:spTree>
    <p:extLst>
      <p:ext uri="{BB962C8B-B14F-4D97-AF65-F5344CB8AC3E}">
        <p14:creationId xmlns:p14="http://schemas.microsoft.com/office/powerpoint/2010/main" val="29868982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143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E84F7F4-2246-4686-BBB0-BB4855BF11BB}" type="slidenum">
              <a:rPr lang="en-US" altLang="zh-CN" sz="1200" smtClean="0"/>
              <a:pPr/>
              <a:t>69</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8E203BE-B3AF-462A-BFA3-864240A25206}" type="slidenum">
              <a:rPr lang="en-US" altLang="zh-CN" sz="1200" smtClean="0"/>
              <a:pPr/>
              <a:t>7</a:t>
            </a:fld>
            <a:endParaRPr lang="en-US" altLang="zh-CN" sz="12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C8E56F5-F5BC-40B2-9797-4A2A728F4584}" type="slidenum">
              <a:rPr lang="en-US" altLang="zh-CN" smtClean="0"/>
              <a:pPr/>
              <a:t>70</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zh-CN" altLang="zh-CN">
              <a:latin typeface="Times New Roman" pitchFamily="18" charset="0"/>
            </a:endParaRPr>
          </a:p>
        </p:txBody>
      </p:sp>
    </p:spTree>
    <p:extLst>
      <p:ext uri="{BB962C8B-B14F-4D97-AF65-F5344CB8AC3E}">
        <p14:creationId xmlns:p14="http://schemas.microsoft.com/office/powerpoint/2010/main" val="20365074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E8B2935-0B1F-4A8D-B70A-7AD7596019B7}" type="slidenum">
              <a:rPr lang="en-US" altLang="zh-CN" smtClean="0"/>
              <a:pPr/>
              <a:t>71</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zh-CN" altLang="zh-CN">
              <a:latin typeface="Times New Roman" pitchFamily="18" charset="0"/>
            </a:endParaRPr>
          </a:p>
        </p:txBody>
      </p:sp>
    </p:spTree>
    <p:extLst>
      <p:ext uri="{BB962C8B-B14F-4D97-AF65-F5344CB8AC3E}">
        <p14:creationId xmlns:p14="http://schemas.microsoft.com/office/powerpoint/2010/main" val="15327596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28788F2-40CD-4E91-A38B-F54340B57478}" type="slidenum">
              <a:rPr lang="en-US" altLang="zh-CN" smtClean="0"/>
              <a:pPr/>
              <a:t>72</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CN" altLang="zh-CN">
              <a:latin typeface="Times New Roman" pitchFamily="18" charset="0"/>
            </a:endParaRPr>
          </a:p>
        </p:txBody>
      </p:sp>
    </p:spTree>
    <p:extLst>
      <p:ext uri="{BB962C8B-B14F-4D97-AF65-F5344CB8AC3E}">
        <p14:creationId xmlns:p14="http://schemas.microsoft.com/office/powerpoint/2010/main" val="2084874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04C575E-315C-40EB-B229-A121516A13A1}" type="slidenum">
              <a:rPr lang="en-US" altLang="zh-CN" smtClean="0"/>
              <a:pPr/>
              <a:t>73</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zh-CN" altLang="zh-CN">
              <a:latin typeface="Times New Roman" pitchFamily="18" charset="0"/>
            </a:endParaRPr>
          </a:p>
        </p:txBody>
      </p:sp>
    </p:spTree>
    <p:extLst>
      <p:ext uri="{BB962C8B-B14F-4D97-AF65-F5344CB8AC3E}">
        <p14:creationId xmlns:p14="http://schemas.microsoft.com/office/powerpoint/2010/main" val="10590024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25CE48A-4AE8-4226-919A-18179DFEFEA3}" type="slidenum">
              <a:rPr lang="en-US" altLang="zh-CN" sz="1200"/>
              <a:pPr algn="r"/>
              <a:t>74</a:t>
            </a:fld>
            <a:endParaRPr lang="en-US" altLang="zh-CN"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29CC50B-40F7-44E7-94E7-F0B16DCF45D5}" type="slidenum">
              <a:rPr lang="en-US" altLang="zh-CN" sz="1200"/>
              <a:pPr algn="r"/>
              <a:t>78</a:t>
            </a:fld>
            <a:endParaRPr lang="en-US" altLang="zh-CN" sz="120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3559A2C-3914-4471-97E9-F3806082646E}" type="slidenum">
              <a:rPr lang="en-US" altLang="zh-CN" sz="1200"/>
              <a:pPr algn="r"/>
              <a:t>81</a:t>
            </a:fld>
            <a:endParaRPr lang="en-US" altLang="zh-CN" sz="120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zh-CN" altLang="zh-CN" dirty="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156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988574-C19C-4B53-8F92-9833B03509C0}" type="slidenum">
              <a:rPr lang="en-US" altLang="zh-CN" sz="1200" smtClean="0"/>
              <a:pPr/>
              <a:t>82</a:t>
            </a:fld>
            <a:endParaRPr lang="en-US" altLang="zh-CN"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DB3F92C-E04F-4572-8DD8-F89794B470D1}" type="slidenum">
              <a:rPr lang="en-US" altLang="zh-CN" sz="1200"/>
              <a:pPr algn="r"/>
              <a:t>83</a:t>
            </a:fld>
            <a:endParaRPr lang="en-US" altLang="zh-CN"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F037878-893D-4016-BD3F-D914DFBA16D5}" type="slidenum">
              <a:rPr lang="en-US" altLang="zh-CN" sz="1200"/>
              <a:pPr algn="r"/>
              <a:t>84</a:t>
            </a:fld>
            <a:endParaRPr lang="en-US" altLang="zh-CN"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C78890-388D-412F-A653-39CA4DC81AE0}" type="slidenum">
              <a:rPr lang="en-US" altLang="zh-CN" sz="1200" smtClean="0"/>
              <a:pPr/>
              <a:t>8</a:t>
            </a:fld>
            <a:endParaRPr lang="en-US" altLang="zh-CN" sz="12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2DB4024-8F03-4FC4-908D-E29A2B14C1CB}" type="slidenum">
              <a:rPr lang="en-US" altLang="zh-CN" sz="1200"/>
              <a:pPr algn="r"/>
              <a:t>85</a:t>
            </a:fld>
            <a:endParaRPr lang="en-US" altLang="zh-CN"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anose="02020603050405020304" pitchFamily="18"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D895CBF-0279-49C7-86DE-462D74CECBBF}" type="slidenum">
              <a:rPr lang="en-US" altLang="zh-CN" sz="1200" smtClean="0"/>
              <a:pPr/>
              <a:t>9</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spcBef>
                <a:spcPct val="50000"/>
              </a:spcBef>
              <a:defRPr/>
            </a:pPr>
            <a:r>
              <a:rPr lang="en-US" altLang="zh-CN" b="1" dirty="0">
                <a:solidFill>
                  <a:srgbClr val="CC3300"/>
                </a:solidFill>
              </a:rPr>
              <a:t>Database System Concepts, 7</a:t>
            </a:r>
            <a:r>
              <a:rPr lang="en-US" altLang="zh-CN" b="1" baseline="30000" dirty="0">
                <a:solidFill>
                  <a:srgbClr val="CC3300"/>
                </a:solidFill>
              </a:rPr>
              <a:t>th</a:t>
            </a:r>
            <a:r>
              <a:rPr lang="en-US" altLang="zh-CN" b="1" dirty="0">
                <a:solidFill>
                  <a:srgbClr val="CC3300"/>
                </a:solidFill>
              </a:rPr>
              <a:t> Ed</a:t>
            </a:r>
            <a:r>
              <a:rPr lang="en-US" altLang="zh-CN" dirty="0">
                <a:solidFill>
                  <a:srgbClr val="CC3300"/>
                </a:solidFill>
              </a:rPr>
              <a:t>.</a:t>
            </a:r>
          </a:p>
          <a:p>
            <a:pPr algn="ctr">
              <a:spcBef>
                <a:spcPct val="50000"/>
              </a:spcBef>
              <a:defRPr/>
            </a:pPr>
            <a:r>
              <a:rPr lang="en-US" altLang="zh-CN" sz="1200" b="1" dirty="0">
                <a:solidFill>
                  <a:srgbClr val="CC3300"/>
                </a:solidFill>
              </a:rPr>
              <a:t>©</a:t>
            </a:r>
            <a:r>
              <a:rPr lang="en-US" altLang="zh-CN" sz="1200" b="1" dirty="0" err="1">
                <a:solidFill>
                  <a:srgbClr val="CC3300"/>
                </a:solidFill>
              </a:rPr>
              <a:t>Silberschatz</a:t>
            </a:r>
            <a:r>
              <a:rPr lang="en-US" altLang="zh-CN" sz="1200" b="1" dirty="0">
                <a:solidFill>
                  <a:srgbClr val="CC3300"/>
                </a:solidFill>
              </a:rPr>
              <a:t>, </a:t>
            </a:r>
            <a:r>
              <a:rPr lang="en-US" altLang="zh-CN" sz="1200" b="1" dirty="0" err="1">
                <a:solidFill>
                  <a:srgbClr val="CC3300"/>
                </a:solidFill>
              </a:rPr>
              <a:t>Korth</a:t>
            </a:r>
            <a:r>
              <a:rPr lang="en-US" altLang="zh-CN" sz="1200" b="1" dirty="0">
                <a:solidFill>
                  <a:srgbClr val="CC3300"/>
                </a:solidFill>
              </a:rPr>
              <a:t> and Sudarshan</a:t>
            </a:r>
            <a:br>
              <a:rPr lang="en-US" altLang="zh-CN" sz="1200" b="1" dirty="0">
                <a:solidFill>
                  <a:srgbClr val="CC3300"/>
                </a:solidFill>
              </a:rPr>
            </a:br>
            <a:r>
              <a:rPr lang="en-US" altLang="zh-CN" sz="1200" b="1" dirty="0">
                <a:solidFill>
                  <a:srgbClr val="CC3300"/>
                </a:solidFill>
              </a:rPr>
              <a:t>See </a:t>
            </a:r>
            <a:r>
              <a:rPr lang="en-US" altLang="zh-CN" sz="1200" b="1" dirty="0">
                <a:solidFill>
                  <a:srgbClr val="CC3300"/>
                </a:solidFill>
                <a:hlinkClick r:id="rId2"/>
              </a:rPr>
              <a:t>www.db-book.com</a:t>
            </a:r>
            <a:r>
              <a:rPr lang="en-US" altLang="zh-CN" sz="1200" b="1" dirty="0">
                <a:solidFill>
                  <a:srgbClr val="CC3300"/>
                </a:solidFill>
              </a:rPr>
              <a:t> for conditions on re-use </a:t>
            </a:r>
          </a:p>
        </p:txBody>
      </p:sp>
      <p:pic>
        <p:nvPicPr>
          <p:cNvPr id="5"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7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31027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anose="02020603050405020304" pitchFamily="18" charset="0"/>
              </a:defRPr>
            </a:lvl1pPr>
          </a:lstStyle>
          <a:p>
            <a:pPr>
              <a:defRPr/>
            </a:pPr>
            <a:endParaRPr lang="zh-CN" altLang="zh-CN"/>
          </a:p>
        </p:txBody>
      </p:sp>
      <p:sp>
        <p:nvSpPr>
          <p:cNvPr id="7" name="Rectangle 5"/>
          <p:cNvSpPr>
            <a:spLocks noGrp="1" noChangeArrowheads="1"/>
          </p:cNvSpPr>
          <p:nvPr>
            <p:ph type="sldNum" sz="quarter" idx="11"/>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pPr>
              <a:defRPr/>
            </a:pPr>
            <a:fld id="{05A2AFFE-3261-4918-9F4C-47E8A153DA4D}" type="slidenum">
              <a:rPr lang="en-US" altLang="zh-CN"/>
              <a:pPr>
                <a:defRPr/>
              </a:pPr>
              <a:t>‹#›</a:t>
            </a:fld>
            <a:endParaRPr lang="en-US" altLang="zh-CN"/>
          </a:p>
        </p:txBody>
      </p:sp>
    </p:spTree>
    <p:extLst>
      <p:ext uri="{BB962C8B-B14F-4D97-AF65-F5344CB8AC3E}">
        <p14:creationId xmlns:p14="http://schemas.microsoft.com/office/powerpoint/2010/main" val="215946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707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67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109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238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7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703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72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988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948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spcBef>
                <a:spcPct val="50000"/>
              </a:spcBef>
              <a:defRPr/>
            </a:pPr>
            <a:r>
              <a:rPr lang="en-US" altLang="zh-CN" sz="1000" b="1">
                <a:solidFill>
                  <a:schemeClr val="tx2"/>
                </a:solidFill>
              </a:rPr>
              <a:t>©Silberschatz, Korth and Sudarshan</a:t>
            </a:r>
          </a:p>
        </p:txBody>
      </p:sp>
      <p:sp>
        <p:nvSpPr>
          <p:cNvPr id="1028" name="Text Box 5"/>
          <p:cNvSpPr txBox="1">
            <a:spLocks noChangeArrowheads="1"/>
          </p:cNvSpPr>
          <p:nvPr/>
        </p:nvSpPr>
        <p:spPr bwMode="auto">
          <a:xfrm>
            <a:off x="4481513"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zh-CN" sz="1000" b="1">
                <a:solidFill>
                  <a:schemeClr val="tx2"/>
                </a:solidFill>
              </a:rPr>
              <a:t>1.</a:t>
            </a:r>
            <a:fld id="{E210C1BB-6D64-408A-8AC7-3DF5EA1396C1}" type="slidenum">
              <a:rPr lang="en-US" altLang="zh-CN" sz="1000" b="1" smtClean="0">
                <a:solidFill>
                  <a:schemeClr val="tx2"/>
                </a:solidFill>
              </a:rPr>
              <a:pPr algn="ctr">
                <a:spcBef>
                  <a:spcPct val="50000"/>
                </a:spcBef>
                <a:defRPr/>
              </a:pPr>
              <a:t>‹#›</a:t>
            </a:fld>
            <a:endParaRPr lang="en-US" altLang="zh-CN" sz="1000" b="1">
              <a:solidFill>
                <a:schemeClr val="tx2"/>
              </a:solidFill>
            </a:endParaRPr>
          </a:p>
        </p:txBody>
      </p:sp>
      <p:sp>
        <p:nvSpPr>
          <p:cNvPr id="30925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Text Box 7"/>
          <p:cNvSpPr txBox="1">
            <a:spLocks noChangeArrowheads="1"/>
          </p:cNvSpPr>
          <p:nvPr/>
        </p:nvSpPr>
        <p:spPr bwMode="auto">
          <a:xfrm>
            <a:off x="0" y="6613525"/>
            <a:ext cx="26661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spcBef>
                <a:spcPct val="50000"/>
              </a:spcBef>
              <a:defRPr/>
            </a:pPr>
            <a:r>
              <a:rPr lang="en-US" altLang="zh-CN" sz="1000" b="1" dirty="0">
                <a:solidFill>
                  <a:schemeClr val="tx2"/>
                </a:solidFill>
              </a:rPr>
              <a:t>Database System Concepts - 7</a:t>
            </a:r>
            <a:r>
              <a:rPr lang="en-US" altLang="zh-CN" sz="1000" b="1" baseline="30000" dirty="0">
                <a:solidFill>
                  <a:schemeClr val="tx2"/>
                </a:solidFill>
              </a:rPr>
              <a:t>th</a:t>
            </a:r>
            <a:r>
              <a:rPr lang="en-US" altLang="zh-CN" sz="1000" b="1" dirty="0">
                <a:solidFill>
                  <a:schemeClr val="tx2"/>
                </a:solidFill>
              </a:rPr>
              <a:t> Edition</a:t>
            </a:r>
          </a:p>
        </p:txBody>
      </p:sp>
      <p:sp>
        <p:nvSpPr>
          <p:cNvPr id="1031"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2" name="Picture 9" descr="Cover-6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0"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a:xfrm>
            <a:off x="685800" y="3578225"/>
            <a:ext cx="7772400" cy="1143000"/>
          </a:xfrm>
        </p:spPr>
        <p:txBody>
          <a:bodyPr/>
          <a:lstStyle/>
          <a:p>
            <a:pPr>
              <a:defRPr/>
            </a:pPr>
            <a:r>
              <a:rPr lang="zh-CN" altLang="en-US" sz="4800" dirty="0">
                <a:effectLst>
                  <a:outerShdw blurRad="38100" dist="38100" dir="2700000" algn="tl">
                    <a:srgbClr val="C0C0C0"/>
                  </a:outerShdw>
                </a:effectLst>
              </a:rPr>
              <a:t>第一章   引言</a:t>
            </a:r>
            <a:endParaRPr lang="en-US" altLang="zh-CN" sz="4800" dirty="0">
              <a:effectLst>
                <a:outerShdw blurRad="38100" dist="38100" dir="2700000" algn="tl">
                  <a:srgbClr val="C0C0C0"/>
                </a:outerShdw>
              </a:effectLst>
            </a:endParaRPr>
          </a:p>
        </p:txBody>
      </p:sp>
      <p:sp>
        <p:nvSpPr>
          <p:cNvPr id="5123"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539750" y="404813"/>
            <a:ext cx="7772400" cy="609600"/>
          </a:xfrm>
        </p:spPr>
        <p:txBody>
          <a:bodyPr/>
          <a:lstStyle/>
          <a:p>
            <a:pPr eaLnBrk="1" hangingPunct="1">
              <a:defRPr/>
            </a:pPr>
            <a:r>
              <a:rPr lang="zh-CN" altLang="en-US" b="0" dirty="0"/>
              <a:t>基础</a:t>
            </a:r>
            <a:r>
              <a:rPr lang="en-US" altLang="zh-CN" b="0" dirty="0"/>
              <a:t>2—</a:t>
            </a:r>
            <a:r>
              <a:rPr lang="zh-CN" altLang="en-US" b="0" dirty="0"/>
              <a:t>关系数据库二维表举例</a:t>
            </a:r>
          </a:p>
        </p:txBody>
      </p:sp>
      <p:graphicFrame>
        <p:nvGraphicFramePr>
          <p:cNvPr id="246787" name="Object 3"/>
          <p:cNvGraphicFramePr>
            <a:graphicFrameLocks noGrp="1" noChangeAspect="1"/>
          </p:cNvGraphicFramePr>
          <p:nvPr>
            <p:ph type="body" idx="1"/>
            <p:extLst>
              <p:ext uri="{D42A27DB-BD31-4B8C-83A1-F6EECF244321}">
                <p14:modId xmlns:p14="http://schemas.microsoft.com/office/powerpoint/2010/main" val="1732575348"/>
              </p:ext>
            </p:extLst>
          </p:nvPr>
        </p:nvGraphicFramePr>
        <p:xfrm>
          <a:off x="0" y="1320975"/>
          <a:ext cx="9144000" cy="4494992"/>
        </p:xfrm>
        <a:graphic>
          <a:graphicData uri="http://schemas.openxmlformats.org/presentationml/2006/ole">
            <mc:AlternateContent xmlns:mc="http://schemas.openxmlformats.org/markup-compatibility/2006">
              <mc:Choice xmlns:v="urn:schemas-microsoft-com:vml" Requires="v">
                <p:oleObj spid="_x0000_s1026" name="Document" r:id="rId5" imgW="3394051" imgH="1668598" progId="Word.Document.8">
                  <p:embed/>
                </p:oleObj>
              </mc:Choice>
              <mc:Fallback>
                <p:oleObj name="Document" r:id="rId5" imgW="3394051" imgH="1668598"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20975"/>
                        <a:ext cx="9144000" cy="4494992"/>
                      </a:xfrm>
                      <a:prstGeom prst="rect">
                        <a:avLst/>
                      </a:prstGeom>
                      <a:noFill/>
                      <a:ln>
                        <a:noFill/>
                      </a:ln>
                      <a:effectLst/>
                    </p:spPr>
                  </p:pic>
                </p:oleObj>
              </mc:Fallback>
            </mc:AlternateContent>
          </a:graphicData>
        </a:graphic>
      </p:graphicFrame>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additive="base">
                                        <p:cTn id="7" dur="500" fill="hold"/>
                                        <p:tgtEl>
                                          <p:spTgt spid="246787"/>
                                        </p:tgtEl>
                                        <p:attrNameLst>
                                          <p:attrName>ppt_x</p:attrName>
                                        </p:attrNameLst>
                                      </p:cBhvr>
                                      <p:tavLst>
                                        <p:tav tm="0">
                                          <p:val>
                                            <p:strVal val="#ppt_x"/>
                                          </p:val>
                                        </p:tav>
                                        <p:tav tm="100000">
                                          <p:val>
                                            <p:strVal val="#ppt_x"/>
                                          </p:val>
                                        </p:tav>
                                      </p:tavLst>
                                    </p:anim>
                                    <p:anim calcmode="lin" valueType="num">
                                      <p:cBhvr additive="base">
                                        <p:cTn id="8" dur="500" fill="hold"/>
                                        <p:tgtEl>
                                          <p:spTgt spid="2467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68313" y="215900"/>
            <a:ext cx="7772400" cy="609600"/>
          </a:xfrm>
        </p:spPr>
        <p:txBody>
          <a:bodyPr/>
          <a:lstStyle/>
          <a:p>
            <a:pPr eaLnBrk="1" hangingPunct="1">
              <a:defRPr/>
            </a:pPr>
            <a:r>
              <a:rPr lang="zh-CN" altLang="en-US" b="0" dirty="0"/>
              <a:t>基础</a:t>
            </a:r>
            <a:r>
              <a:rPr lang="en-US" altLang="zh-CN" b="0" dirty="0"/>
              <a:t>2--</a:t>
            </a:r>
            <a:r>
              <a:rPr lang="zh-CN" altLang="en-US" b="0" dirty="0"/>
              <a:t>数据库(续)</a:t>
            </a:r>
          </a:p>
        </p:txBody>
      </p:sp>
      <p:sp>
        <p:nvSpPr>
          <p:cNvPr id="25603" name="Rectangle 3"/>
          <p:cNvSpPr>
            <a:spLocks noGrp="1" noChangeArrowheads="1"/>
          </p:cNvSpPr>
          <p:nvPr>
            <p:ph type="body" idx="1"/>
          </p:nvPr>
        </p:nvSpPr>
        <p:spPr/>
        <p:txBody>
          <a:bodyPr/>
          <a:lstStyle/>
          <a:p>
            <a:pPr algn="just" eaLnBrk="1" hangingPunct="1">
              <a:lnSpc>
                <a:spcPct val="150000"/>
              </a:lnSpc>
            </a:pPr>
            <a:r>
              <a:rPr lang="zh-CN" altLang="en-US" sz="2000" dirty="0">
                <a:latin typeface="华文新魏" panose="02010800040101010101" pitchFamily="2" charset="-122"/>
              </a:rPr>
              <a:t>人们收集并抽取出一个应用所需要的大量数据之后，应将其保存起来以供进一步加工处理，进一步抽取有用信息</a:t>
            </a:r>
          </a:p>
          <a:p>
            <a:pPr algn="just" eaLnBrk="1" hangingPunct="1">
              <a:lnSpc>
                <a:spcPct val="150000"/>
              </a:lnSpc>
            </a:pPr>
            <a:endParaRPr lang="zh-CN" altLang="en-US" sz="2000" dirty="0">
              <a:latin typeface="华文新魏" panose="02010800040101010101" pitchFamily="2" charset="-122"/>
            </a:endParaRPr>
          </a:p>
          <a:p>
            <a:pPr algn="just" eaLnBrk="1" hangingPunct="1">
              <a:lnSpc>
                <a:spcPct val="150000"/>
              </a:lnSpc>
            </a:pPr>
            <a:r>
              <a:rPr lang="zh-CN" altLang="en-US" sz="2400" dirty="0">
                <a:latin typeface="华文新魏" panose="02010800040101010101" pitchFamily="2" charset="-122"/>
              </a:rPr>
              <a:t>数据库的定义</a:t>
            </a:r>
          </a:p>
          <a:p>
            <a:pPr lvl="1" algn="just" eaLnBrk="1" hangingPunct="1">
              <a:lnSpc>
                <a:spcPct val="150000"/>
              </a:lnSpc>
            </a:pPr>
            <a:r>
              <a:rPr lang="zh-CN" altLang="en-US" sz="2000" dirty="0">
                <a:latin typeface="华文新魏" panose="02010800040101010101" pitchFamily="2" charset="-122"/>
              </a:rPr>
              <a:t>数据库(</a:t>
            </a:r>
            <a:r>
              <a:rPr lang="en-US" altLang="zh-CN" sz="2000" dirty="0">
                <a:latin typeface="华文新魏" panose="02010800040101010101" pitchFamily="2" charset="-122"/>
              </a:rPr>
              <a:t>Database,</a:t>
            </a:r>
            <a:r>
              <a:rPr lang="zh-CN" altLang="en-US" sz="2000" dirty="0">
                <a:latin typeface="华文新魏" panose="02010800040101010101" pitchFamily="2" charset="-122"/>
              </a:rPr>
              <a:t>简称</a:t>
            </a:r>
            <a:r>
              <a:rPr lang="en-US" altLang="zh-CN" sz="2000" dirty="0">
                <a:latin typeface="华文新魏" panose="02010800040101010101" pitchFamily="2" charset="-122"/>
              </a:rPr>
              <a:t>DB)</a:t>
            </a:r>
            <a:r>
              <a:rPr lang="zh-CN" altLang="en-US" sz="2000" dirty="0">
                <a:latin typeface="华文新魏" panose="02010800040101010101" pitchFamily="2" charset="-122"/>
              </a:rPr>
              <a:t>是</a:t>
            </a:r>
            <a:r>
              <a:rPr lang="zh-CN" altLang="en-US" sz="2000" u="sng" dirty="0">
                <a:latin typeface="华文新魏" panose="02010800040101010101" pitchFamily="2" charset="-122"/>
              </a:rPr>
              <a:t>长期</a:t>
            </a:r>
            <a:r>
              <a:rPr lang="zh-CN" altLang="en-US" sz="2000" dirty="0">
                <a:latin typeface="华文新魏" panose="02010800040101010101" pitchFamily="2" charset="-122"/>
              </a:rPr>
              <a:t>储存在计算机内、有</a:t>
            </a:r>
            <a:r>
              <a:rPr lang="zh-CN" altLang="en-US" sz="2000" u="sng" dirty="0">
                <a:latin typeface="华文新魏" panose="02010800040101010101" pitchFamily="2" charset="-122"/>
              </a:rPr>
              <a:t>组织</a:t>
            </a:r>
            <a:r>
              <a:rPr lang="zh-CN" altLang="en-US" sz="2000" dirty="0">
                <a:latin typeface="华文新魏" panose="02010800040101010101" pitchFamily="2" charset="-122"/>
              </a:rPr>
              <a:t>的、可</a:t>
            </a:r>
            <a:r>
              <a:rPr lang="zh-CN" altLang="en-US" sz="2000" u="sng" dirty="0">
                <a:latin typeface="华文新魏" panose="02010800040101010101" pitchFamily="2" charset="-122"/>
              </a:rPr>
              <a:t>共享</a:t>
            </a:r>
            <a:r>
              <a:rPr lang="zh-CN" altLang="en-US" sz="2000" dirty="0">
                <a:latin typeface="华文新魏" panose="02010800040101010101" pitchFamily="2" charset="-122"/>
              </a:rPr>
              <a:t>的</a:t>
            </a:r>
            <a:r>
              <a:rPr lang="zh-CN" altLang="en-US" sz="2000" u="sng" dirty="0">
                <a:latin typeface="华文新魏" panose="02010800040101010101" pitchFamily="2" charset="-122"/>
              </a:rPr>
              <a:t>大量</a:t>
            </a:r>
            <a:r>
              <a:rPr lang="zh-CN" altLang="en-US" sz="2000" dirty="0">
                <a:latin typeface="华文新魏" panose="02010800040101010101" pitchFamily="2" charset="-122"/>
              </a:rPr>
              <a:t>数据集合</a:t>
            </a:r>
          </a:p>
          <a:p>
            <a:pPr eaLnBrk="1" hangingPunct="1">
              <a:lnSpc>
                <a:spcPct val="150000"/>
              </a:lnSpc>
            </a:pPr>
            <a:endParaRPr lang="zh-CN" altLang="en-US" sz="2400" dirty="0">
              <a:latin typeface="华文新魏" panose="0201080004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68313" y="404813"/>
            <a:ext cx="7772400" cy="609600"/>
          </a:xfrm>
        </p:spPr>
        <p:txBody>
          <a:bodyPr/>
          <a:lstStyle/>
          <a:p>
            <a:pPr eaLnBrk="1" hangingPunct="1">
              <a:defRPr/>
            </a:pPr>
            <a:r>
              <a:rPr lang="zh-CN" altLang="en-US" b="0"/>
              <a:t>基础</a:t>
            </a:r>
            <a:r>
              <a:rPr lang="en-US" altLang="zh-CN" b="0"/>
              <a:t>2--</a:t>
            </a:r>
            <a:r>
              <a:rPr lang="zh-CN" altLang="en-US" b="0"/>
              <a:t>数据库(续)</a:t>
            </a:r>
          </a:p>
        </p:txBody>
      </p:sp>
      <p:sp>
        <p:nvSpPr>
          <p:cNvPr id="27651" name="Rectangle 3"/>
          <p:cNvSpPr>
            <a:spLocks noGrp="1" noChangeArrowheads="1"/>
          </p:cNvSpPr>
          <p:nvPr>
            <p:ph type="body" idx="1"/>
          </p:nvPr>
        </p:nvSpPr>
        <p:spPr/>
        <p:txBody>
          <a:bodyPr/>
          <a:lstStyle/>
          <a:p>
            <a:pPr algn="just" eaLnBrk="1" hangingPunct="1">
              <a:lnSpc>
                <a:spcPct val="150000"/>
              </a:lnSpc>
            </a:pPr>
            <a:r>
              <a:rPr lang="zh-CN" altLang="en-US" sz="2400" dirty="0"/>
              <a:t>数据库的特征</a:t>
            </a:r>
          </a:p>
          <a:p>
            <a:pPr lvl="1" algn="just" eaLnBrk="1" hangingPunct="1">
              <a:lnSpc>
                <a:spcPct val="150000"/>
              </a:lnSpc>
            </a:pPr>
            <a:r>
              <a:rPr lang="zh-CN" altLang="en-US" sz="2000" dirty="0"/>
              <a:t>数据按一定的数据模型组织、描述和储存</a:t>
            </a:r>
          </a:p>
          <a:p>
            <a:pPr lvl="1" eaLnBrk="1" hangingPunct="1">
              <a:lnSpc>
                <a:spcPct val="150000"/>
              </a:lnSpc>
            </a:pPr>
            <a:r>
              <a:rPr lang="zh-CN" altLang="en-US" sz="2000" dirty="0"/>
              <a:t>可为各种用户共享</a:t>
            </a:r>
            <a:endParaRPr lang="zh-CN" altLang="en-US" sz="1800" dirty="0"/>
          </a:p>
          <a:p>
            <a:pPr lvl="1" algn="just" eaLnBrk="1" hangingPunct="1">
              <a:lnSpc>
                <a:spcPct val="150000"/>
              </a:lnSpc>
            </a:pPr>
            <a:r>
              <a:rPr lang="zh-CN" altLang="en-US" sz="2000" dirty="0"/>
              <a:t>冗余度较小</a:t>
            </a:r>
          </a:p>
          <a:p>
            <a:pPr lvl="1" algn="just" eaLnBrk="1" hangingPunct="1">
              <a:lnSpc>
                <a:spcPct val="150000"/>
              </a:lnSpc>
            </a:pPr>
            <a:r>
              <a:rPr lang="zh-CN" altLang="en-US" sz="2000" dirty="0"/>
              <a:t>数据独立性较高</a:t>
            </a:r>
          </a:p>
          <a:p>
            <a:pPr lvl="1" algn="just" eaLnBrk="1" hangingPunct="1">
              <a:lnSpc>
                <a:spcPct val="150000"/>
              </a:lnSpc>
            </a:pPr>
            <a:r>
              <a:rPr lang="zh-CN" altLang="en-US" sz="2000" dirty="0"/>
              <a:t>易扩展</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68313" y="549275"/>
            <a:ext cx="7772400" cy="609600"/>
          </a:xfrm>
        </p:spPr>
        <p:txBody>
          <a:bodyPr/>
          <a:lstStyle/>
          <a:p>
            <a:pPr eaLnBrk="1" hangingPunct="1">
              <a:defRPr/>
            </a:pPr>
            <a:r>
              <a:rPr lang="zh-CN" altLang="en-US" b="0"/>
              <a:t>基础</a:t>
            </a:r>
            <a:r>
              <a:rPr lang="en-US" altLang="zh-CN" b="0"/>
              <a:t>3--</a:t>
            </a:r>
            <a:r>
              <a:rPr lang="zh-CN" altLang="en-US" b="0"/>
              <a:t>数据库管理系统</a:t>
            </a:r>
          </a:p>
        </p:txBody>
      </p:sp>
      <p:sp>
        <p:nvSpPr>
          <p:cNvPr id="29699" name="Rectangle 3"/>
          <p:cNvSpPr>
            <a:spLocks noGrp="1" noChangeArrowheads="1"/>
          </p:cNvSpPr>
          <p:nvPr>
            <p:ph type="body" idx="1"/>
          </p:nvPr>
        </p:nvSpPr>
        <p:spPr/>
        <p:txBody>
          <a:bodyPr/>
          <a:lstStyle/>
          <a:p>
            <a:pPr algn="just" eaLnBrk="1" hangingPunct="1">
              <a:lnSpc>
                <a:spcPct val="150000"/>
              </a:lnSpc>
            </a:pPr>
            <a:r>
              <a:rPr lang="zh-CN" altLang="en-US" sz="2400" dirty="0"/>
              <a:t>什么是</a:t>
            </a:r>
            <a:r>
              <a:rPr lang="en-US" altLang="zh-CN" sz="2400" dirty="0"/>
              <a:t>DBMS</a:t>
            </a:r>
          </a:p>
          <a:p>
            <a:pPr lvl="1" algn="just" eaLnBrk="1" hangingPunct="1">
              <a:lnSpc>
                <a:spcPct val="150000"/>
              </a:lnSpc>
            </a:pPr>
            <a:r>
              <a:rPr lang="zh-CN" altLang="en-US" sz="2000" dirty="0"/>
              <a:t>数据库管理系统（</a:t>
            </a:r>
            <a:r>
              <a:rPr lang="en-US" altLang="zh-CN" sz="2000" dirty="0"/>
              <a:t>Database  Management System，</a:t>
            </a:r>
            <a:r>
              <a:rPr lang="zh-CN" altLang="en-US" sz="2000" dirty="0"/>
              <a:t>简称</a:t>
            </a:r>
            <a:r>
              <a:rPr lang="en-US" altLang="zh-CN" sz="2000" dirty="0"/>
              <a:t>DBMS）</a:t>
            </a:r>
            <a:r>
              <a:rPr lang="zh-CN" altLang="en-US" sz="2000" dirty="0"/>
              <a:t>由一个互相关联的数据的集合和一组用以访问这些数据的程序组成</a:t>
            </a:r>
            <a:endParaRPr lang="en-US" altLang="zh-CN" sz="2000" dirty="0"/>
          </a:p>
          <a:p>
            <a:pPr lvl="1" algn="just" eaLnBrk="1" hangingPunct="1">
              <a:lnSpc>
                <a:spcPct val="150000"/>
              </a:lnSpc>
            </a:pPr>
            <a:r>
              <a:rPr lang="zh-CN" altLang="en-US" sz="2000" dirty="0"/>
              <a:t>是位于用户与操作系统之间的一层数据管理软件</a:t>
            </a:r>
          </a:p>
          <a:p>
            <a:pPr algn="just" eaLnBrk="1" hangingPunct="1">
              <a:lnSpc>
                <a:spcPct val="150000"/>
              </a:lnSpc>
            </a:pPr>
            <a:r>
              <a:rPr lang="en-US" altLang="zh-CN" sz="2400" dirty="0"/>
              <a:t>DBMS</a:t>
            </a:r>
            <a:r>
              <a:rPr lang="zh-CN" altLang="en-US" sz="2400" dirty="0"/>
              <a:t>的用途</a:t>
            </a:r>
          </a:p>
          <a:p>
            <a:pPr lvl="1" algn="just" eaLnBrk="1" hangingPunct="1">
              <a:lnSpc>
                <a:spcPct val="150000"/>
              </a:lnSpc>
            </a:pPr>
            <a:r>
              <a:rPr lang="zh-CN" altLang="en-US" sz="2000" dirty="0"/>
              <a:t>科学地组织和存储数据、高效地获取和维护数据</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539750" y="173038"/>
            <a:ext cx="7772400" cy="609600"/>
          </a:xfrm>
        </p:spPr>
        <p:txBody>
          <a:bodyPr/>
          <a:lstStyle/>
          <a:p>
            <a:pPr eaLnBrk="1" hangingPunct="1">
              <a:defRPr/>
            </a:pPr>
            <a:r>
              <a:rPr lang="zh-CN" altLang="en-US" b="0" dirty="0"/>
              <a:t>基础</a:t>
            </a:r>
            <a:r>
              <a:rPr lang="en-US" altLang="zh-CN" b="0" dirty="0"/>
              <a:t>3--DBMS</a:t>
            </a:r>
            <a:r>
              <a:rPr lang="zh-CN" altLang="en-US" b="0" dirty="0"/>
              <a:t>的主要功能</a:t>
            </a:r>
          </a:p>
        </p:txBody>
      </p:sp>
      <p:sp>
        <p:nvSpPr>
          <p:cNvPr id="31747" name="Rectangle 3"/>
          <p:cNvSpPr>
            <a:spLocks noGrp="1" noChangeArrowheads="1"/>
          </p:cNvSpPr>
          <p:nvPr>
            <p:ph type="body" idx="1"/>
          </p:nvPr>
        </p:nvSpPr>
        <p:spPr>
          <a:xfrm>
            <a:off x="1" y="1093788"/>
            <a:ext cx="4094480" cy="4903787"/>
          </a:xfrm>
        </p:spPr>
        <p:txBody>
          <a:bodyPr/>
          <a:lstStyle/>
          <a:p>
            <a:pPr lvl="1" algn="just" eaLnBrk="1" hangingPunct="1">
              <a:lnSpc>
                <a:spcPct val="90000"/>
              </a:lnSpc>
            </a:pPr>
            <a:r>
              <a:rPr lang="zh-CN" altLang="en-US" sz="2400" dirty="0">
                <a:latin typeface="华文新魏" panose="02010800040101010101" pitchFamily="2" charset="-122"/>
              </a:rPr>
              <a:t>数据定义功能</a:t>
            </a:r>
          </a:p>
          <a:p>
            <a:pPr lvl="1" algn="just" eaLnBrk="1" hangingPunct="1">
              <a:lnSpc>
                <a:spcPct val="150000"/>
              </a:lnSpc>
              <a:buFont typeface="Wingdings" panose="05000000000000000000" pitchFamily="2" charset="2"/>
              <a:buChar char="Ø"/>
            </a:pPr>
            <a:r>
              <a:rPr lang="zh-CN" altLang="en-US" sz="1800" dirty="0">
                <a:latin typeface="华文新魏" panose="02010800040101010101" pitchFamily="2" charset="-122"/>
              </a:rPr>
              <a:t>提供数据定义语言(</a:t>
            </a:r>
            <a:r>
              <a:rPr lang="en-US" altLang="zh-CN" sz="1800" dirty="0">
                <a:latin typeface="华文新魏" panose="02010800040101010101" pitchFamily="2" charset="-122"/>
              </a:rPr>
              <a:t>DDL)</a:t>
            </a:r>
          </a:p>
          <a:p>
            <a:pPr lvl="1" algn="just" eaLnBrk="1" hangingPunct="1">
              <a:lnSpc>
                <a:spcPct val="150000"/>
              </a:lnSpc>
              <a:buFont typeface="Wingdings" panose="05000000000000000000" pitchFamily="2" charset="2"/>
              <a:buChar char="Ø"/>
            </a:pPr>
            <a:r>
              <a:rPr lang="zh-CN" altLang="en-US" sz="1800" dirty="0">
                <a:latin typeface="华文新魏" panose="02010800040101010101" pitchFamily="2" charset="-122"/>
              </a:rPr>
              <a:t>定义数据库中的数据对象</a:t>
            </a:r>
            <a:endParaRPr lang="zh-CN" altLang="en-US" sz="2000" dirty="0">
              <a:latin typeface="华文新魏" panose="02010800040101010101" pitchFamily="2" charset="-122"/>
            </a:endParaRPr>
          </a:p>
          <a:p>
            <a:pPr lvl="1" algn="just" eaLnBrk="1" hangingPunct="1">
              <a:lnSpc>
                <a:spcPct val="140000"/>
              </a:lnSpc>
            </a:pPr>
            <a:r>
              <a:rPr lang="zh-CN" altLang="en-US" sz="2400" dirty="0">
                <a:latin typeface="华文新魏" panose="02010800040101010101" pitchFamily="2" charset="-122"/>
              </a:rPr>
              <a:t>数据操纵功能</a:t>
            </a:r>
          </a:p>
          <a:p>
            <a:pPr lvl="1" algn="just" eaLnBrk="1" hangingPunct="1">
              <a:lnSpc>
                <a:spcPct val="140000"/>
              </a:lnSpc>
              <a:buFont typeface="Wingdings" panose="05000000000000000000" pitchFamily="2" charset="2"/>
              <a:buChar char="Ø"/>
            </a:pPr>
            <a:r>
              <a:rPr lang="zh-CN" altLang="en-US" sz="1800" dirty="0">
                <a:latin typeface="华文新魏" panose="02010800040101010101" pitchFamily="2" charset="-122"/>
              </a:rPr>
              <a:t>提供数据操纵语言(</a:t>
            </a:r>
            <a:r>
              <a:rPr lang="en-US" altLang="zh-CN" sz="1800" dirty="0">
                <a:latin typeface="华文新魏" panose="02010800040101010101" pitchFamily="2" charset="-122"/>
              </a:rPr>
              <a:t>DML)</a:t>
            </a:r>
          </a:p>
          <a:p>
            <a:pPr lvl="1" algn="just" eaLnBrk="1" hangingPunct="1">
              <a:lnSpc>
                <a:spcPct val="160000"/>
              </a:lnSpc>
              <a:buFont typeface="Wingdings" panose="05000000000000000000" pitchFamily="2" charset="2"/>
              <a:buChar char="Ø"/>
            </a:pPr>
            <a:r>
              <a:rPr lang="zh-CN" altLang="en-US" sz="1800" dirty="0">
                <a:latin typeface="华文新魏" panose="02010800040101010101" pitchFamily="2" charset="-122"/>
              </a:rPr>
              <a:t>操纵数据实现对数据库的基本           操作  (查询、插入、删除和修改)</a:t>
            </a:r>
          </a:p>
          <a:p>
            <a:pPr eaLnBrk="1" hangingPunct="1">
              <a:lnSpc>
                <a:spcPct val="90000"/>
              </a:lnSpc>
            </a:pPr>
            <a:endParaRPr lang="zh-CN" altLang="en-US" sz="2000" dirty="0">
              <a:latin typeface="华文新魏" panose="02010800040101010101" pitchFamily="2" charset="-122"/>
            </a:endParaRPr>
          </a:p>
        </p:txBody>
      </p:sp>
      <p:sp>
        <p:nvSpPr>
          <p:cNvPr id="7" name="Rectangle 3"/>
          <p:cNvSpPr txBox="1">
            <a:spLocks noChangeArrowheads="1"/>
          </p:cNvSpPr>
          <p:nvPr/>
        </p:nvSpPr>
        <p:spPr bwMode="auto">
          <a:xfrm>
            <a:off x="4678998" y="1103948"/>
            <a:ext cx="44831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sz="24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lvl="1" algn="just" eaLnBrk="1" hangingPunct="1">
              <a:lnSpc>
                <a:spcPct val="90000"/>
              </a:lnSpc>
              <a:defRPr/>
            </a:pPr>
            <a:r>
              <a:rPr lang="zh-CN" altLang="en-US" sz="2400" kern="0" dirty="0">
                <a:latin typeface="华文新魏" pitchFamily="2" charset="-122"/>
              </a:rPr>
              <a:t>数据库的运行管理</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保证多用户对数据的并发使用</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发生数据的安全性、完整性</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保证故障后的系统恢复</a:t>
            </a:r>
          </a:p>
          <a:p>
            <a:pPr lvl="1" algn="just" eaLnBrk="1" hangingPunct="1">
              <a:lnSpc>
                <a:spcPct val="90000"/>
              </a:lnSpc>
              <a:defRPr/>
            </a:pPr>
            <a:r>
              <a:rPr lang="zh-CN" altLang="en-US" sz="2400" kern="0" dirty="0">
                <a:latin typeface="华文新魏" pitchFamily="2" charset="-122"/>
              </a:rPr>
              <a:t>数据库的建立和维护功能</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数据库数据批量装载</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数据库转储</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介质故障恢复</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数据库的重组织</a:t>
            </a:r>
          </a:p>
          <a:p>
            <a:pPr lvl="1" algn="just" eaLnBrk="1" hangingPunct="1">
              <a:lnSpc>
                <a:spcPct val="150000"/>
              </a:lnSpc>
              <a:buFont typeface="Wingdings" panose="05000000000000000000" pitchFamily="2" charset="2"/>
              <a:buChar char="Ø"/>
              <a:defRPr/>
            </a:pPr>
            <a:r>
              <a:rPr lang="zh-CN" altLang="en-US" sz="1800" dirty="0">
                <a:latin typeface="华文新魏" pitchFamily="2" charset="-122"/>
              </a:rPr>
              <a:t>性能监视</a:t>
            </a:r>
          </a:p>
          <a:p>
            <a:pPr eaLnBrk="1" hangingPunct="1">
              <a:lnSpc>
                <a:spcPct val="90000"/>
              </a:lnSpc>
              <a:defRPr/>
            </a:pPr>
            <a:endParaRPr lang="zh-CN" altLang="en-US" sz="2400" kern="0" dirty="0">
              <a:latin typeface="华文新魏"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500563" y="2201863"/>
            <a:ext cx="4643437"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p:cNvSpPr>
            <a:spLocks noGrp="1" noChangeArrowheads="1"/>
          </p:cNvSpPr>
          <p:nvPr>
            <p:ph type="title"/>
          </p:nvPr>
        </p:nvSpPr>
        <p:spPr>
          <a:xfrm>
            <a:off x="539750" y="404813"/>
            <a:ext cx="7772400" cy="609600"/>
          </a:xfrm>
        </p:spPr>
        <p:txBody>
          <a:bodyPr/>
          <a:lstStyle/>
          <a:p>
            <a:pPr eaLnBrk="1" hangingPunct="1">
              <a:defRPr/>
            </a:pPr>
            <a:r>
              <a:rPr lang="zh-CN" altLang="en-US" b="0" dirty="0"/>
              <a:t>基础</a:t>
            </a:r>
            <a:r>
              <a:rPr lang="en-US" altLang="zh-CN" b="0" dirty="0"/>
              <a:t>4--</a:t>
            </a:r>
            <a:r>
              <a:rPr lang="zh-CN" altLang="en-US" b="0" dirty="0"/>
              <a:t>数据库系统</a:t>
            </a:r>
          </a:p>
        </p:txBody>
      </p:sp>
      <p:sp>
        <p:nvSpPr>
          <p:cNvPr id="33796" name="Rectangle 3"/>
          <p:cNvSpPr>
            <a:spLocks noGrp="1" noChangeArrowheads="1"/>
          </p:cNvSpPr>
          <p:nvPr>
            <p:ph type="body" idx="1"/>
          </p:nvPr>
        </p:nvSpPr>
        <p:spPr/>
        <p:txBody>
          <a:bodyPr/>
          <a:lstStyle/>
          <a:p>
            <a:pPr algn="just" eaLnBrk="1" hangingPunct="1"/>
            <a:r>
              <a:rPr lang="zh-CN" altLang="en-US" sz="2800" dirty="0">
                <a:latin typeface="华文新魏" panose="02010800040101010101" pitchFamily="2" charset="-122"/>
              </a:rPr>
              <a:t>什么是数据库系统</a:t>
            </a:r>
          </a:p>
          <a:p>
            <a:pPr lvl="1" algn="just" eaLnBrk="1" hangingPunct="1">
              <a:lnSpc>
                <a:spcPct val="150000"/>
              </a:lnSpc>
            </a:pPr>
            <a:r>
              <a:rPr lang="zh-CN" altLang="en-US" sz="2000" dirty="0">
                <a:latin typeface="华文新魏" panose="02010800040101010101" pitchFamily="2" charset="-122"/>
              </a:rPr>
              <a:t>数据库系统（</a:t>
            </a:r>
            <a:r>
              <a:rPr lang="en-US" altLang="zh-CN" sz="2000" dirty="0">
                <a:latin typeface="华文新魏" panose="02010800040101010101" pitchFamily="2" charset="-122"/>
              </a:rPr>
              <a:t>Database System，</a:t>
            </a:r>
            <a:r>
              <a:rPr lang="zh-CN" altLang="en-US" sz="2000" dirty="0">
                <a:latin typeface="华文新魏" panose="02010800040101010101" pitchFamily="2" charset="-122"/>
              </a:rPr>
              <a:t>简称</a:t>
            </a:r>
            <a:r>
              <a:rPr lang="en-US" altLang="zh-CN" sz="2000" dirty="0">
                <a:latin typeface="华文新魏" panose="02010800040101010101" pitchFamily="2" charset="-122"/>
              </a:rPr>
              <a:t>DBS）</a:t>
            </a:r>
            <a:r>
              <a:rPr lang="zh-CN" altLang="en-US" sz="2000" dirty="0">
                <a:latin typeface="华文新魏" panose="02010800040101010101" pitchFamily="2" charset="-122"/>
              </a:rPr>
              <a:t>是指在计算机系统中引入数据库后的系统</a:t>
            </a:r>
          </a:p>
          <a:p>
            <a:pPr algn="just" eaLnBrk="1" hangingPunct="1"/>
            <a:r>
              <a:rPr lang="zh-CN" altLang="en-US" sz="2800" dirty="0">
                <a:latin typeface="华文新魏" panose="02010800040101010101" pitchFamily="2" charset="-122"/>
              </a:rPr>
              <a:t>数据库系统的构成</a:t>
            </a:r>
          </a:p>
          <a:p>
            <a:pPr lvl="1" algn="just" eaLnBrk="1" hangingPunct="1">
              <a:lnSpc>
                <a:spcPct val="150000"/>
              </a:lnSpc>
            </a:pPr>
            <a:r>
              <a:rPr lang="zh-CN" altLang="en-US" sz="2000" dirty="0">
                <a:latin typeface="华文新魏" panose="02010800040101010101" pitchFamily="2" charset="-122"/>
              </a:rPr>
              <a:t>数据库</a:t>
            </a:r>
            <a:endParaRPr lang="en-US" altLang="zh-CN" sz="2000" dirty="0">
              <a:latin typeface="华文新魏" panose="02010800040101010101" pitchFamily="2" charset="-122"/>
            </a:endParaRPr>
          </a:p>
          <a:p>
            <a:pPr lvl="1" algn="just" eaLnBrk="1" hangingPunct="1">
              <a:lnSpc>
                <a:spcPct val="150000"/>
              </a:lnSpc>
            </a:pPr>
            <a:r>
              <a:rPr lang="zh-CN" altLang="en-US" sz="2000" dirty="0">
                <a:latin typeface="华文新魏" panose="02010800040101010101" pitchFamily="2" charset="-122"/>
              </a:rPr>
              <a:t>数据库管理系统</a:t>
            </a:r>
            <a:endParaRPr lang="en-US" altLang="zh-CN" sz="2000" dirty="0">
              <a:latin typeface="华文新魏" panose="02010800040101010101" pitchFamily="2" charset="-122"/>
            </a:endParaRPr>
          </a:p>
          <a:p>
            <a:pPr lvl="1" algn="just" eaLnBrk="1" hangingPunct="1">
              <a:lnSpc>
                <a:spcPct val="150000"/>
              </a:lnSpc>
            </a:pPr>
            <a:r>
              <a:rPr lang="zh-CN" altLang="en-US" sz="2000" dirty="0">
                <a:latin typeface="华文新魏" panose="02010800040101010101" pitchFamily="2" charset="-122"/>
              </a:rPr>
              <a:t>应用系统（及其开发工具）</a:t>
            </a:r>
            <a:endParaRPr lang="en-US" altLang="zh-CN" sz="2000" dirty="0">
              <a:latin typeface="华文新魏" panose="02010800040101010101" pitchFamily="2" charset="-122"/>
            </a:endParaRPr>
          </a:p>
          <a:p>
            <a:pPr lvl="1" algn="just" eaLnBrk="1" hangingPunct="1">
              <a:lnSpc>
                <a:spcPct val="150000"/>
              </a:lnSpc>
            </a:pPr>
            <a:r>
              <a:rPr lang="zh-CN" altLang="en-US" sz="2000" dirty="0">
                <a:latin typeface="华文新魏" panose="02010800040101010101" pitchFamily="2" charset="-122"/>
              </a:rPr>
              <a:t>数据库管理员</a:t>
            </a:r>
            <a:endParaRPr lang="en-US" altLang="zh-CN" sz="2000" dirty="0">
              <a:latin typeface="华文新魏" panose="02010800040101010101" pitchFamily="2" charset="-122"/>
            </a:endParaRPr>
          </a:p>
          <a:p>
            <a:pPr lvl="1" algn="just" eaLnBrk="1" hangingPunct="1">
              <a:lnSpc>
                <a:spcPct val="150000"/>
              </a:lnSpc>
            </a:pPr>
            <a:r>
              <a:rPr lang="zh-CN" altLang="en-US" sz="2000" dirty="0">
                <a:latin typeface="华文新魏" panose="02010800040101010101" pitchFamily="2" charset="-122"/>
              </a:rPr>
              <a:t>用户</a:t>
            </a:r>
            <a:endParaRPr lang="zh-CN" altLang="en-US" sz="2400" dirty="0">
              <a:latin typeface="华文新魏" panose="02010800040101010101" pitchFamily="2"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539750" y="0"/>
            <a:ext cx="7793038" cy="1143000"/>
          </a:xfrm>
        </p:spPr>
        <p:txBody>
          <a:bodyPr/>
          <a:lstStyle/>
          <a:p>
            <a:pPr eaLnBrk="1" hangingPunct="1">
              <a:defRPr/>
            </a:pPr>
            <a:r>
              <a:rPr lang="zh-CN" altLang="en-US" b="0" dirty="0"/>
              <a:t>基础</a:t>
            </a:r>
            <a:r>
              <a:rPr lang="en-US" altLang="zh-CN" b="0" dirty="0"/>
              <a:t>4--</a:t>
            </a:r>
            <a:r>
              <a:rPr lang="zh-CN" altLang="en-US" b="0" dirty="0"/>
              <a:t>数据库系统</a:t>
            </a:r>
            <a:endParaRPr lang="zh-CN" altLang="en-US" dirty="0">
              <a:effectLst/>
            </a:endParaRPr>
          </a:p>
        </p:txBody>
      </p:sp>
      <p:sp>
        <p:nvSpPr>
          <p:cNvPr id="35843" name="Rectangle 3"/>
          <p:cNvSpPr>
            <a:spLocks noChangeArrowheads="1"/>
          </p:cNvSpPr>
          <p:nvPr/>
        </p:nvSpPr>
        <p:spPr bwMode="auto">
          <a:xfrm>
            <a:off x="2209800" y="971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ＭＳ Ｐゴシック" panose="020B0600070205080204" pitchFamily="34" charset="-128"/>
            </a:endParaRPr>
          </a:p>
        </p:txBody>
      </p:sp>
      <p:pic>
        <p:nvPicPr>
          <p:cNvPr id="3584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557338"/>
            <a:ext cx="5530850" cy="4883150"/>
          </a:xfr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468313" y="476250"/>
            <a:ext cx="7772400" cy="609600"/>
          </a:xfrm>
        </p:spPr>
        <p:txBody>
          <a:bodyPr/>
          <a:lstStyle/>
          <a:p>
            <a:pPr eaLnBrk="1" hangingPunct="1">
              <a:defRPr/>
            </a:pPr>
            <a:r>
              <a:rPr lang="zh-CN" altLang="en-US" sz="4000" b="0" dirty="0"/>
              <a:t>数据管理技术的发展</a:t>
            </a:r>
          </a:p>
        </p:txBody>
      </p:sp>
      <p:sp>
        <p:nvSpPr>
          <p:cNvPr id="37891" name="Rectangle 3"/>
          <p:cNvSpPr>
            <a:spLocks noGrp="1" noChangeArrowheads="1"/>
          </p:cNvSpPr>
          <p:nvPr>
            <p:ph type="body" idx="1"/>
          </p:nvPr>
        </p:nvSpPr>
        <p:spPr/>
        <p:txBody>
          <a:bodyPr/>
          <a:lstStyle/>
          <a:p>
            <a:pPr algn="just" eaLnBrk="1" hangingPunct="1">
              <a:lnSpc>
                <a:spcPct val="150000"/>
              </a:lnSpc>
            </a:pPr>
            <a:r>
              <a:rPr lang="zh-CN" altLang="en-US" sz="2800" dirty="0">
                <a:latin typeface="华文新魏" panose="02010800040101010101" pitchFamily="2" charset="-122"/>
              </a:rPr>
              <a:t>什么是数据管理</a:t>
            </a:r>
          </a:p>
          <a:p>
            <a:pPr lvl="1" algn="just" eaLnBrk="1" hangingPunct="1">
              <a:lnSpc>
                <a:spcPct val="150000"/>
              </a:lnSpc>
            </a:pPr>
            <a:r>
              <a:rPr lang="zh-CN" altLang="en-US" sz="2000" dirty="0">
                <a:latin typeface="华文新魏" panose="02010800040101010101" pitchFamily="2" charset="-122"/>
              </a:rPr>
              <a:t>对数据进行分类、组织、编码、存储、检索和维护，是数据处理的中心问题</a:t>
            </a:r>
            <a:endParaRPr lang="zh-CN" altLang="en-US" sz="2400" dirty="0">
              <a:latin typeface="华文新魏" panose="02010800040101010101" pitchFamily="2" charset="-122"/>
            </a:endParaRPr>
          </a:p>
          <a:p>
            <a:pPr eaLnBrk="1" hangingPunct="1"/>
            <a:endParaRPr lang="zh-CN" altLang="en-US" sz="2400" dirty="0">
              <a:latin typeface="华文新魏" panose="0201080004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68313" y="404813"/>
            <a:ext cx="7772400" cy="609600"/>
          </a:xfrm>
        </p:spPr>
        <p:txBody>
          <a:bodyPr/>
          <a:lstStyle/>
          <a:p>
            <a:pPr eaLnBrk="1" hangingPunct="1">
              <a:defRPr/>
            </a:pPr>
            <a:r>
              <a:rPr lang="zh-CN" altLang="en-US" sz="4000" b="0" dirty="0"/>
              <a:t>数据管理技术的发展(续)</a:t>
            </a:r>
          </a:p>
        </p:txBody>
      </p:sp>
      <p:sp>
        <p:nvSpPr>
          <p:cNvPr id="39939" name="Rectangle 3"/>
          <p:cNvSpPr>
            <a:spLocks noGrp="1" noChangeArrowheads="1"/>
          </p:cNvSpPr>
          <p:nvPr>
            <p:ph type="body" idx="1"/>
          </p:nvPr>
        </p:nvSpPr>
        <p:spPr/>
        <p:txBody>
          <a:bodyPr/>
          <a:lstStyle/>
          <a:p>
            <a:pPr algn="just" eaLnBrk="1" hangingPunct="1"/>
            <a:r>
              <a:rPr lang="zh-CN" altLang="en-US" sz="2800"/>
              <a:t>数据管理技术的发展动力</a:t>
            </a:r>
          </a:p>
          <a:p>
            <a:pPr lvl="1" algn="just" eaLnBrk="1" hangingPunct="1">
              <a:lnSpc>
                <a:spcPct val="210000"/>
              </a:lnSpc>
            </a:pPr>
            <a:r>
              <a:rPr lang="zh-CN" altLang="en-US" sz="2000"/>
              <a:t>应用需求的推动</a:t>
            </a:r>
          </a:p>
          <a:p>
            <a:pPr lvl="1" algn="just" eaLnBrk="1" hangingPunct="1">
              <a:lnSpc>
                <a:spcPct val="210000"/>
              </a:lnSpc>
            </a:pPr>
            <a:r>
              <a:rPr lang="zh-CN" altLang="en-US" sz="2000"/>
              <a:t>计算机硬件的发展</a:t>
            </a:r>
          </a:p>
          <a:p>
            <a:pPr lvl="1" algn="just" eaLnBrk="1" hangingPunct="1">
              <a:lnSpc>
                <a:spcPct val="210000"/>
              </a:lnSpc>
            </a:pPr>
            <a:r>
              <a:rPr lang="zh-CN" altLang="en-US" sz="2000"/>
              <a:t>计算机软件的发展</a:t>
            </a:r>
            <a:endParaRPr lang="zh-CN" altLang="en-US" sz="2400"/>
          </a:p>
          <a:p>
            <a:pPr eaLnBrk="1" hangingPunct="1"/>
            <a:endParaRPr lang="zh-CN" altLang="en-US" sz="280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685800" y="358775"/>
            <a:ext cx="7793038" cy="784225"/>
          </a:xfrm>
        </p:spPr>
        <p:txBody>
          <a:bodyPr/>
          <a:lstStyle/>
          <a:p>
            <a:pPr eaLnBrk="1" hangingPunct="1">
              <a:defRPr/>
            </a:pPr>
            <a:r>
              <a:rPr lang="zh-CN" altLang="en-US" b="0" dirty="0"/>
              <a:t>数据管理的发展阶段</a:t>
            </a:r>
            <a:endParaRPr lang="zh-CN" altLang="en-US" dirty="0"/>
          </a:p>
        </p:txBody>
      </p:sp>
      <p:sp>
        <p:nvSpPr>
          <p:cNvPr id="41987" name="Rectangle 3"/>
          <p:cNvSpPr>
            <a:spLocks noGrp="1" noChangeArrowheads="1"/>
          </p:cNvSpPr>
          <p:nvPr>
            <p:ph type="body" idx="1"/>
          </p:nvPr>
        </p:nvSpPr>
        <p:spPr>
          <a:xfrm>
            <a:off x="609600" y="1676400"/>
            <a:ext cx="8077200" cy="3886200"/>
          </a:xfrm>
        </p:spPr>
        <p:txBody>
          <a:bodyPr/>
          <a:lstStyle/>
          <a:p>
            <a:pPr eaLnBrk="1" hangingPunct="1">
              <a:lnSpc>
                <a:spcPct val="150000"/>
              </a:lnSpc>
            </a:pPr>
            <a:r>
              <a:rPr lang="zh-CN" altLang="en-US" sz="2400" dirty="0">
                <a:latin typeface="华文新魏" panose="02010800040101010101" pitchFamily="2" charset="-122"/>
              </a:rPr>
              <a:t>人工管理阶段（50年代中期以前）</a:t>
            </a:r>
          </a:p>
          <a:p>
            <a:pPr eaLnBrk="1" hangingPunct="1">
              <a:lnSpc>
                <a:spcPct val="150000"/>
              </a:lnSpc>
            </a:pPr>
            <a:r>
              <a:rPr lang="zh-CN" altLang="en-US" sz="2400" dirty="0">
                <a:latin typeface="华文新魏" panose="02010800040101010101" pitchFamily="2" charset="-122"/>
              </a:rPr>
              <a:t>文件系统阶段（50年代后期---60年代中期）</a:t>
            </a:r>
          </a:p>
          <a:p>
            <a:pPr eaLnBrk="1" hangingPunct="1">
              <a:lnSpc>
                <a:spcPct val="150000"/>
              </a:lnSpc>
            </a:pPr>
            <a:r>
              <a:rPr lang="zh-CN" altLang="en-US" sz="2400" dirty="0">
                <a:latin typeface="华文新魏" panose="02010800040101010101" pitchFamily="2" charset="-122"/>
              </a:rPr>
              <a:t>数据库系统阶段（60年代后期开始）</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a:effectLst/>
              </a:rPr>
              <a:t>本章主要内容</a:t>
            </a:r>
            <a:endParaRPr lang="en-US" altLang="zh-CN">
              <a:effectLst/>
            </a:endParaRPr>
          </a:p>
        </p:txBody>
      </p:sp>
      <p:sp>
        <p:nvSpPr>
          <p:cNvPr id="7173" name="Rectangle 3"/>
          <p:cNvSpPr>
            <a:spLocks noGrp="1" noChangeArrowheads="1"/>
          </p:cNvSpPr>
          <p:nvPr>
            <p:ph type="body" idx="1"/>
          </p:nvPr>
        </p:nvSpPr>
        <p:spPr>
          <a:xfrm>
            <a:off x="684213" y="1484313"/>
            <a:ext cx="7772400" cy="4876800"/>
          </a:xfrm>
        </p:spPr>
        <p:txBody>
          <a:bodyPr/>
          <a:lstStyle/>
          <a:p>
            <a:pPr eaLnBrk="1" hangingPunct="1">
              <a:lnSpc>
                <a:spcPct val="150000"/>
              </a:lnSpc>
            </a:pPr>
            <a:r>
              <a:rPr lang="zh-CN" altLang="en-US" sz="2400" dirty="0"/>
              <a:t>数据库系统概述、目标及发展历史</a:t>
            </a:r>
            <a:endParaRPr lang="en-US" altLang="zh-CN" sz="2400" dirty="0"/>
          </a:p>
          <a:p>
            <a:pPr eaLnBrk="1" hangingPunct="1">
              <a:lnSpc>
                <a:spcPct val="150000"/>
              </a:lnSpc>
            </a:pPr>
            <a:r>
              <a:rPr lang="zh-CN" altLang="en-US" sz="2400" dirty="0"/>
              <a:t>数据视图</a:t>
            </a:r>
            <a:endParaRPr lang="en-US" altLang="zh-CN" sz="2400" dirty="0"/>
          </a:p>
          <a:p>
            <a:pPr eaLnBrk="1" hangingPunct="1">
              <a:lnSpc>
                <a:spcPct val="150000"/>
              </a:lnSpc>
            </a:pPr>
            <a:r>
              <a:rPr lang="zh-CN" altLang="en-US" sz="2400" dirty="0"/>
              <a:t>数据模型</a:t>
            </a:r>
          </a:p>
          <a:p>
            <a:pPr eaLnBrk="1" hangingPunct="1">
              <a:lnSpc>
                <a:spcPct val="150000"/>
              </a:lnSpc>
            </a:pPr>
            <a:r>
              <a:rPr lang="zh-CN" altLang="en-US" sz="2400" dirty="0"/>
              <a:t>数据库语言</a:t>
            </a:r>
          </a:p>
          <a:p>
            <a:pPr eaLnBrk="1" hangingPunct="1">
              <a:lnSpc>
                <a:spcPct val="150000"/>
              </a:lnSpc>
            </a:pPr>
            <a:r>
              <a:rPr lang="zh-CN" altLang="en-US" sz="2400" dirty="0"/>
              <a:t>数据库引擎</a:t>
            </a:r>
          </a:p>
          <a:p>
            <a:pPr eaLnBrk="1" hangingPunct="1">
              <a:lnSpc>
                <a:spcPct val="150000"/>
              </a:lnSpc>
            </a:pPr>
            <a:r>
              <a:rPr lang="zh-CN" altLang="en-US" sz="2400" dirty="0"/>
              <a:t>数据库应用体系结构</a:t>
            </a:r>
            <a:endParaRPr lang="en-US" altLang="zh-CN" sz="2400" dirty="0"/>
          </a:p>
          <a:p>
            <a:pPr eaLnBrk="1" hangingPunct="1">
              <a:lnSpc>
                <a:spcPct val="90000"/>
              </a:lnSpc>
            </a:pPr>
            <a:r>
              <a:rPr lang="zh-CN" altLang="en-US" sz="2400" dirty="0"/>
              <a:t>数据库用户</a:t>
            </a:r>
          </a:p>
          <a:p>
            <a:pPr eaLnBrk="1" hangingPunct="1">
              <a:lnSpc>
                <a:spcPct val="90000"/>
              </a:lnSpc>
            </a:pP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685800" y="381000"/>
            <a:ext cx="7793038" cy="784225"/>
          </a:xfrm>
        </p:spPr>
        <p:txBody>
          <a:bodyPr/>
          <a:lstStyle/>
          <a:p>
            <a:pPr eaLnBrk="1" hangingPunct="1">
              <a:defRPr/>
            </a:pPr>
            <a:r>
              <a:rPr lang="zh-CN" altLang="en-US" b="0" dirty="0"/>
              <a:t>人工管理阶段</a:t>
            </a:r>
            <a:endParaRPr lang="zh-CN" altLang="en-US" b="0" dirty="0">
              <a:hlinkClick r:id="rId3" action="ppaction://hlinksldjump"/>
            </a:endParaRPr>
          </a:p>
        </p:txBody>
      </p:sp>
      <p:grpSp>
        <p:nvGrpSpPr>
          <p:cNvPr id="44035" name="Group 18"/>
          <p:cNvGrpSpPr>
            <a:grpSpLocks/>
          </p:cNvGrpSpPr>
          <p:nvPr/>
        </p:nvGrpSpPr>
        <p:grpSpPr bwMode="auto">
          <a:xfrm>
            <a:off x="1574800" y="1676400"/>
            <a:ext cx="5969000" cy="4765675"/>
            <a:chOff x="752" y="1056"/>
            <a:chExt cx="3760" cy="3002"/>
          </a:xfrm>
        </p:grpSpPr>
        <p:pic>
          <p:nvPicPr>
            <p:cNvPr id="44037" name="Picture 5" descr="j0196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6" descr="j0196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descr="j0196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AutoShape 8"/>
            <p:cNvSpPr>
              <a:spLocks noChangeArrowheads="1"/>
            </p:cNvSpPr>
            <p:nvPr/>
          </p:nvSpPr>
          <p:spPr bwMode="auto">
            <a:xfrm>
              <a:off x="2544" y="1392"/>
              <a:ext cx="816" cy="336"/>
            </a:xfrm>
            <a:prstGeom prst="leftRightArrow">
              <a:avLst>
                <a:gd name="adj1" fmla="val 50000"/>
                <a:gd name="adj2" fmla="val 48571"/>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dirty="0">
                  <a:latin typeface="Tahoma" panose="020B0604030504040204" pitchFamily="34" charset="0"/>
                  <a:ea typeface="华文新魏" panose="02010800040101010101" pitchFamily="2" charset="-122"/>
                </a:rPr>
                <a:t>访问</a:t>
              </a:r>
            </a:p>
          </p:txBody>
        </p:sp>
        <p:sp>
          <p:nvSpPr>
            <p:cNvPr id="44041" name="AutoShape 9"/>
            <p:cNvSpPr>
              <a:spLocks noChangeArrowheads="1"/>
            </p:cNvSpPr>
            <p:nvPr/>
          </p:nvSpPr>
          <p:spPr bwMode="auto">
            <a:xfrm>
              <a:off x="2544" y="2352"/>
              <a:ext cx="816" cy="336"/>
            </a:xfrm>
            <a:prstGeom prst="leftRightArrow">
              <a:avLst>
                <a:gd name="adj1" fmla="val 50000"/>
                <a:gd name="adj2" fmla="val 48571"/>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dirty="0">
                  <a:latin typeface="Tahoma" panose="020B0604030504040204" pitchFamily="34" charset="0"/>
                  <a:ea typeface="华文新魏" panose="02010800040101010101" pitchFamily="2" charset="-122"/>
                </a:rPr>
                <a:t>访问</a:t>
              </a:r>
            </a:p>
          </p:txBody>
        </p:sp>
        <p:sp>
          <p:nvSpPr>
            <p:cNvPr id="44042" name="AutoShape 10"/>
            <p:cNvSpPr>
              <a:spLocks noChangeArrowheads="1"/>
            </p:cNvSpPr>
            <p:nvPr/>
          </p:nvSpPr>
          <p:spPr bwMode="auto">
            <a:xfrm>
              <a:off x="2544" y="3456"/>
              <a:ext cx="816" cy="336"/>
            </a:xfrm>
            <a:prstGeom prst="leftRightArrow">
              <a:avLst>
                <a:gd name="adj1" fmla="val 50000"/>
                <a:gd name="adj2" fmla="val 48571"/>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dirty="0">
                  <a:latin typeface="Tahoma" panose="020B0604030504040204" pitchFamily="34" charset="0"/>
                  <a:ea typeface="华文新魏" panose="02010800040101010101" pitchFamily="2" charset="-122"/>
                </a:rPr>
                <a:t>访问</a:t>
              </a:r>
            </a:p>
          </p:txBody>
        </p:sp>
        <p:sp>
          <p:nvSpPr>
            <p:cNvPr id="13323" name="AutoShape 11"/>
            <p:cNvSpPr>
              <a:spLocks noChangeArrowheads="1"/>
            </p:cNvSpPr>
            <p:nvPr/>
          </p:nvSpPr>
          <p:spPr bwMode="auto">
            <a:xfrm>
              <a:off x="3888" y="1248"/>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defRPr/>
              </a:pPr>
              <a:r>
                <a:rPr kumimoji="0" lang="zh-CN" altLang="en-US" sz="1600" dirty="0">
                  <a:latin typeface="Helvetica" panose="020B0604020202020204" pitchFamily="34" charset="0"/>
                  <a:ea typeface="ＭＳ Ｐゴシック" panose="020B0600070205080204" pitchFamily="34" charset="-128"/>
                </a:rPr>
                <a:t>数据1</a:t>
              </a:r>
              <a:endParaRPr kumimoji="0" lang="zh-CN" altLang="en-US" sz="1600" dirty="0">
                <a:latin typeface="Tahoma" panose="020B0604030504040204" pitchFamily="34" charset="0"/>
              </a:endParaRPr>
            </a:p>
          </p:txBody>
        </p:sp>
        <p:sp>
          <p:nvSpPr>
            <p:cNvPr id="13324" name="AutoShape 12"/>
            <p:cNvSpPr>
              <a:spLocks noChangeArrowheads="1"/>
            </p:cNvSpPr>
            <p:nvPr/>
          </p:nvSpPr>
          <p:spPr bwMode="auto">
            <a:xfrm>
              <a:off x="3888" y="2256"/>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defRPr/>
              </a:pPr>
              <a:r>
                <a:rPr kumimoji="0" lang="zh-CN" altLang="en-US" sz="1600" dirty="0">
                  <a:latin typeface="Helvetica" panose="020B0604020202020204" pitchFamily="34" charset="0"/>
                  <a:ea typeface="ＭＳ Ｐゴシック" panose="020B0600070205080204" pitchFamily="34" charset="-128"/>
                </a:rPr>
                <a:t>数据2</a:t>
              </a:r>
            </a:p>
          </p:txBody>
        </p:sp>
        <p:sp>
          <p:nvSpPr>
            <p:cNvPr id="13325" name="AutoShape 13"/>
            <p:cNvSpPr>
              <a:spLocks noChangeArrowheads="1"/>
            </p:cNvSpPr>
            <p:nvPr/>
          </p:nvSpPr>
          <p:spPr bwMode="auto">
            <a:xfrm>
              <a:off x="3888" y="3338"/>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defRPr/>
              </a:pPr>
              <a:r>
                <a:rPr kumimoji="0" lang="zh-CN" altLang="en-US" sz="1600">
                  <a:latin typeface="Helvetica" panose="020B0604020202020204" pitchFamily="34" charset="0"/>
                  <a:ea typeface="ＭＳ Ｐゴシック" panose="020B0600070205080204" pitchFamily="34" charset="-128"/>
                </a:rPr>
                <a:t>数据</a:t>
              </a:r>
              <a:r>
                <a:rPr kumimoji="0" lang="en-US" altLang="zh-CN" sz="1600">
                  <a:latin typeface="Helvetica" panose="020B0604020202020204" pitchFamily="34" charset="0"/>
                  <a:ea typeface="ＭＳ Ｐゴシック" panose="020B0600070205080204" pitchFamily="34" charset="-128"/>
                </a:rPr>
                <a:t>n</a:t>
              </a:r>
            </a:p>
          </p:txBody>
        </p:sp>
        <p:sp>
          <p:nvSpPr>
            <p:cNvPr id="44046" name="Text Box 15"/>
            <p:cNvSpPr txBox="1">
              <a:spLocks noChangeArrowheads="1"/>
            </p:cNvSpPr>
            <p:nvPr/>
          </p:nvSpPr>
          <p:spPr bwMode="auto">
            <a:xfrm>
              <a:off x="768" y="13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程序1</a:t>
              </a:r>
            </a:p>
          </p:txBody>
        </p:sp>
        <p:sp>
          <p:nvSpPr>
            <p:cNvPr id="44047" name="Text Box 16"/>
            <p:cNvSpPr txBox="1">
              <a:spLocks noChangeArrowheads="1"/>
            </p:cNvSpPr>
            <p:nvPr/>
          </p:nvSpPr>
          <p:spPr bwMode="auto">
            <a:xfrm>
              <a:off x="752" y="2448"/>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程序2</a:t>
              </a:r>
            </a:p>
          </p:txBody>
        </p:sp>
        <p:sp>
          <p:nvSpPr>
            <p:cNvPr id="44048" name="Text Box 17"/>
            <p:cNvSpPr txBox="1">
              <a:spLocks noChangeArrowheads="1"/>
            </p:cNvSpPr>
            <p:nvPr/>
          </p:nvSpPr>
          <p:spPr bwMode="auto">
            <a:xfrm>
              <a:off x="752" y="3552"/>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程序</a:t>
              </a:r>
              <a:r>
                <a:rPr lang="en-US" altLang="zh-CN" sz="2400">
                  <a:latin typeface="华文新魏" panose="02010800040101010101" pitchFamily="2" charset="-122"/>
                  <a:ea typeface="华文新魏" panose="02010800040101010101" pitchFamily="2" charset="-122"/>
                </a:rPr>
                <a:t>n</a:t>
              </a:r>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685800" y="381000"/>
            <a:ext cx="7793038" cy="784225"/>
          </a:xfrm>
        </p:spPr>
        <p:txBody>
          <a:bodyPr/>
          <a:lstStyle/>
          <a:p>
            <a:pPr eaLnBrk="1" hangingPunct="1">
              <a:defRPr/>
            </a:pPr>
            <a:r>
              <a:rPr lang="zh-CN" altLang="en-US" b="0" dirty="0"/>
              <a:t>文件系统阶段</a:t>
            </a:r>
          </a:p>
        </p:txBody>
      </p:sp>
      <p:grpSp>
        <p:nvGrpSpPr>
          <p:cNvPr id="46083" name="Group 20"/>
          <p:cNvGrpSpPr>
            <a:grpSpLocks/>
          </p:cNvGrpSpPr>
          <p:nvPr/>
        </p:nvGrpSpPr>
        <p:grpSpPr bwMode="auto">
          <a:xfrm>
            <a:off x="559118" y="1524000"/>
            <a:ext cx="8031162" cy="4765675"/>
            <a:chOff x="173" y="1056"/>
            <a:chExt cx="5059" cy="3002"/>
          </a:xfrm>
        </p:grpSpPr>
        <p:sp>
          <p:nvSpPr>
            <p:cNvPr id="46086" name="Rectangle 13"/>
            <p:cNvSpPr>
              <a:spLocks noChangeArrowheads="1"/>
            </p:cNvSpPr>
            <p:nvPr/>
          </p:nvSpPr>
          <p:spPr bwMode="auto">
            <a:xfrm>
              <a:off x="2500" y="1545"/>
              <a:ext cx="1292" cy="1919"/>
            </a:xfrm>
            <a:prstGeom prst="rect">
              <a:avLst/>
            </a:prstGeom>
            <a:gradFill rotWithShape="0">
              <a:gsLst>
                <a:gs pos="0">
                  <a:srgbClr val="03D4A8"/>
                </a:gs>
                <a:gs pos="25000">
                  <a:srgbClr val="21D6E0"/>
                </a:gs>
                <a:gs pos="75000">
                  <a:srgbClr val="0087E6"/>
                </a:gs>
                <a:gs pos="100000">
                  <a:srgbClr val="005CBF"/>
                </a:gs>
              </a:gsLst>
              <a:lin ang="2700000" scaled="1"/>
            </a:gradFill>
            <a:ln w="9525">
              <a:solidFill>
                <a:schemeClr val="tx1"/>
              </a:solidFill>
              <a:miter lim="800000"/>
              <a:headEnd/>
              <a:tailEnd/>
            </a:ln>
          </p:spPr>
          <p:txBody>
            <a:bodyPr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en-US" altLang="zh-CN" sz="3600" dirty="0">
                <a:latin typeface="Times New Roman" panose="02020603050405020304" pitchFamily="18" charset="0"/>
                <a:ea typeface="华文新魏" panose="02010800040101010101" pitchFamily="2" charset="-122"/>
              </a:endParaRPr>
            </a:p>
            <a:p>
              <a:pPr eaLnBrk="1" hangingPunct="1">
                <a:spcBef>
                  <a:spcPct val="0"/>
                </a:spcBef>
                <a:buClrTx/>
                <a:buSzTx/>
                <a:buFontTx/>
                <a:buNone/>
              </a:pPr>
              <a:endParaRPr lang="en-US" altLang="zh-CN" sz="2800" dirty="0">
                <a:latin typeface="Times New Roman" panose="02020603050405020304" pitchFamily="18" charset="0"/>
                <a:ea typeface="华文新魏" panose="02010800040101010101" pitchFamily="2" charset="-122"/>
              </a:endParaRPr>
            </a:p>
            <a:p>
              <a:pPr eaLnBrk="1" hangingPunct="1">
                <a:spcBef>
                  <a:spcPct val="0"/>
                </a:spcBef>
                <a:buClrTx/>
                <a:buSzTx/>
                <a:buFontTx/>
                <a:buNone/>
              </a:pPr>
              <a:r>
                <a:rPr lang="zh-CN" altLang="en-US" sz="2800" dirty="0">
                  <a:solidFill>
                    <a:schemeClr val="accent1"/>
                  </a:solidFill>
                  <a:latin typeface="Times New Roman" panose="02020603050405020304" pitchFamily="18" charset="0"/>
                  <a:ea typeface="华文新魏" panose="02010800040101010101" pitchFamily="2" charset="-122"/>
                </a:rPr>
                <a:t>操作系统</a:t>
              </a:r>
              <a:endParaRPr lang="en-US" altLang="zh-CN" sz="2800" dirty="0">
                <a:solidFill>
                  <a:schemeClr val="accent1"/>
                </a:solidFill>
                <a:latin typeface="Times New Roman" panose="02020603050405020304" pitchFamily="18" charset="0"/>
                <a:ea typeface="华文新魏" panose="02010800040101010101" pitchFamily="2" charset="-122"/>
              </a:endParaRPr>
            </a:p>
            <a:p>
              <a:pPr eaLnBrk="1" hangingPunct="1">
                <a:spcBef>
                  <a:spcPct val="0"/>
                </a:spcBef>
                <a:buClrTx/>
                <a:buSzTx/>
                <a:buFontTx/>
                <a:buNone/>
              </a:pPr>
              <a:r>
                <a:rPr lang="zh-CN" altLang="en-US" sz="2800" dirty="0">
                  <a:solidFill>
                    <a:schemeClr val="accent1"/>
                  </a:solidFill>
                  <a:latin typeface="Times New Roman" panose="02020603050405020304" pitchFamily="18" charset="0"/>
                  <a:ea typeface="华文新魏" panose="02010800040101010101" pitchFamily="2" charset="-122"/>
                </a:rPr>
                <a:t>文件管理器</a:t>
              </a:r>
              <a:endParaRPr lang="en-US" altLang="zh-CN" sz="3600" dirty="0">
                <a:solidFill>
                  <a:schemeClr val="accent1"/>
                </a:solidFill>
                <a:latin typeface="Times New Roman" panose="02020603050405020304" pitchFamily="18" charset="0"/>
                <a:ea typeface="华文隶书" panose="02010800040101010101" pitchFamily="2" charset="-122"/>
              </a:endParaRPr>
            </a:p>
            <a:p>
              <a:pPr eaLnBrk="1" hangingPunct="1">
                <a:spcBef>
                  <a:spcPct val="0"/>
                </a:spcBef>
                <a:buClrTx/>
                <a:buSzTx/>
                <a:buFontTx/>
                <a:buNone/>
              </a:pPr>
              <a:endParaRPr lang="en-US" altLang="zh-CN" sz="3600" dirty="0">
                <a:latin typeface="Times New Roman" panose="02020603050405020304" pitchFamily="18" charset="0"/>
                <a:ea typeface="华文隶书" panose="02010800040101010101" pitchFamily="2" charset="-122"/>
              </a:endParaRPr>
            </a:p>
            <a:p>
              <a:pPr eaLnBrk="1" hangingPunct="1">
                <a:spcBef>
                  <a:spcPct val="0"/>
                </a:spcBef>
                <a:buClrTx/>
                <a:buSzTx/>
                <a:buFontTx/>
                <a:buNone/>
              </a:pPr>
              <a:endParaRPr lang="zh-CN" altLang="en-US" sz="3600" dirty="0">
                <a:latin typeface="Times New Roman" panose="02020603050405020304" pitchFamily="18" charset="0"/>
                <a:ea typeface="华文隶书" panose="02010800040101010101" pitchFamily="2" charset="-122"/>
              </a:endParaRPr>
            </a:p>
          </p:txBody>
        </p:sp>
        <p:pic>
          <p:nvPicPr>
            <p:cNvPr id="46087" name="Picture 4"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5"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6"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AutoShape 7"/>
            <p:cNvSpPr>
              <a:spLocks noChangeArrowheads="1"/>
            </p:cNvSpPr>
            <p:nvPr/>
          </p:nvSpPr>
          <p:spPr bwMode="auto">
            <a:xfrm rot="2400000">
              <a:off x="1740" y="1609"/>
              <a:ext cx="882" cy="336"/>
            </a:xfrm>
            <a:prstGeom prst="leftRightArrow">
              <a:avLst>
                <a:gd name="adj1" fmla="val 50000"/>
                <a:gd name="adj2" fmla="val 68870"/>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46091" name="AutoShape 8"/>
            <p:cNvSpPr>
              <a:spLocks noChangeArrowheads="1"/>
            </p:cNvSpPr>
            <p:nvPr/>
          </p:nvSpPr>
          <p:spPr bwMode="auto">
            <a:xfrm>
              <a:off x="1776" y="2352"/>
              <a:ext cx="785" cy="336"/>
            </a:xfrm>
            <a:prstGeom prst="leftRightArrow">
              <a:avLst>
                <a:gd name="adj1" fmla="val 50000"/>
                <a:gd name="adj2" fmla="val 46726"/>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46092" name="AutoShape 9"/>
            <p:cNvSpPr>
              <a:spLocks noChangeArrowheads="1"/>
            </p:cNvSpPr>
            <p:nvPr/>
          </p:nvSpPr>
          <p:spPr bwMode="auto">
            <a:xfrm rot="-2400000">
              <a:off x="1804" y="3184"/>
              <a:ext cx="791" cy="336"/>
            </a:xfrm>
            <a:prstGeom prst="leftRightArrow">
              <a:avLst>
                <a:gd name="adj1" fmla="val 50000"/>
                <a:gd name="adj2" fmla="val 71432"/>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16394" name="AutoShape 10"/>
            <p:cNvSpPr>
              <a:spLocks noChangeArrowheads="1"/>
            </p:cNvSpPr>
            <p:nvPr/>
          </p:nvSpPr>
          <p:spPr bwMode="auto">
            <a:xfrm>
              <a:off x="4560" y="115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defRPr/>
              </a:pPr>
              <a:r>
                <a:rPr kumimoji="0" lang="zh-CN" altLang="en-US" sz="1600" dirty="0">
                  <a:latin typeface="Helvetica" panose="020B0604020202020204" pitchFamily="34" charset="0"/>
                  <a:ea typeface="ＭＳ Ｐゴシック" panose="020B0600070205080204" pitchFamily="34" charset="-128"/>
                </a:rPr>
                <a:t>数据1</a:t>
              </a:r>
              <a:endParaRPr kumimoji="0" lang="zh-CN" altLang="en-US" sz="1600" dirty="0">
                <a:latin typeface="Tahoma" panose="020B0604030504040204" pitchFamily="34" charset="0"/>
              </a:endParaRPr>
            </a:p>
          </p:txBody>
        </p:sp>
        <p:sp>
          <p:nvSpPr>
            <p:cNvPr id="16395" name="AutoShape 11"/>
            <p:cNvSpPr>
              <a:spLocks noChangeArrowheads="1"/>
            </p:cNvSpPr>
            <p:nvPr/>
          </p:nvSpPr>
          <p:spPr bwMode="auto">
            <a:xfrm>
              <a:off x="4608" y="226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defRPr/>
              </a:pPr>
              <a:r>
                <a:rPr kumimoji="0" lang="zh-CN" altLang="en-US" sz="1600" dirty="0">
                  <a:latin typeface="Helvetica" panose="020B0604020202020204" pitchFamily="34" charset="0"/>
                  <a:ea typeface="ＭＳ Ｐゴシック" panose="020B0600070205080204" pitchFamily="34" charset="-128"/>
                </a:rPr>
                <a:t>数据2</a:t>
              </a:r>
              <a:endParaRPr kumimoji="0" lang="zh-CN" altLang="en-US" sz="1600" dirty="0">
                <a:latin typeface="Tahoma" panose="020B0604030504040204" pitchFamily="34" charset="0"/>
              </a:endParaRPr>
            </a:p>
          </p:txBody>
        </p:sp>
        <p:sp>
          <p:nvSpPr>
            <p:cNvPr id="16396" name="AutoShape 12"/>
            <p:cNvSpPr>
              <a:spLocks noChangeArrowheads="1"/>
            </p:cNvSpPr>
            <p:nvPr/>
          </p:nvSpPr>
          <p:spPr bwMode="auto">
            <a:xfrm>
              <a:off x="4560" y="331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defRPr/>
              </a:pPr>
              <a:r>
                <a:rPr kumimoji="0" lang="zh-CN" altLang="en-US" sz="1600" dirty="0">
                  <a:latin typeface="Helvetica" panose="020B0604020202020204" pitchFamily="34" charset="0"/>
                  <a:ea typeface="ＭＳ Ｐゴシック" panose="020B0600070205080204" pitchFamily="34" charset="-128"/>
                </a:rPr>
                <a:t>数据</a:t>
              </a:r>
              <a:r>
                <a:rPr kumimoji="0" lang="en-US" altLang="zh-CN" sz="1600" dirty="0">
                  <a:latin typeface="Helvetica" panose="020B0604020202020204" pitchFamily="34" charset="0"/>
                  <a:ea typeface="ＭＳ Ｐゴシック" panose="020B0600070205080204" pitchFamily="34" charset="-128"/>
                </a:rPr>
                <a:t>n</a:t>
              </a:r>
              <a:endParaRPr kumimoji="0" lang="en-US" altLang="zh-CN" sz="1600" dirty="0">
                <a:latin typeface="Tahoma" panose="020B0604030504040204" pitchFamily="34" charset="0"/>
              </a:endParaRPr>
            </a:p>
          </p:txBody>
        </p:sp>
        <p:sp>
          <p:nvSpPr>
            <p:cNvPr id="46096" name="AutoShape 14"/>
            <p:cNvSpPr>
              <a:spLocks noChangeArrowheads="1"/>
            </p:cNvSpPr>
            <p:nvPr/>
          </p:nvSpPr>
          <p:spPr bwMode="auto">
            <a:xfrm rot="-2400000">
              <a:off x="3676" y="1651"/>
              <a:ext cx="874" cy="336"/>
            </a:xfrm>
            <a:prstGeom prst="leftRightArrow">
              <a:avLst>
                <a:gd name="adj1" fmla="val 50000"/>
                <a:gd name="adj2" fmla="val 68570"/>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46097" name="AutoShape 15"/>
            <p:cNvSpPr>
              <a:spLocks noChangeArrowheads="1"/>
            </p:cNvSpPr>
            <p:nvPr/>
          </p:nvSpPr>
          <p:spPr bwMode="auto">
            <a:xfrm rot="2400000">
              <a:off x="3700" y="3043"/>
              <a:ext cx="852" cy="336"/>
            </a:xfrm>
            <a:prstGeom prst="leftRightArrow">
              <a:avLst>
                <a:gd name="adj1" fmla="val 50000"/>
                <a:gd name="adj2" fmla="val 66375"/>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46098" name="AutoShape 16"/>
            <p:cNvSpPr>
              <a:spLocks noChangeArrowheads="1"/>
            </p:cNvSpPr>
            <p:nvPr/>
          </p:nvSpPr>
          <p:spPr bwMode="auto">
            <a:xfrm>
              <a:off x="3767" y="2352"/>
              <a:ext cx="841" cy="336"/>
            </a:xfrm>
            <a:prstGeom prst="leftRightArrow">
              <a:avLst>
                <a:gd name="adj1" fmla="val 50000"/>
                <a:gd name="adj2" fmla="val 42852"/>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46099" name="Rectangle 17"/>
            <p:cNvSpPr>
              <a:spLocks noChangeArrowheads="1"/>
            </p:cNvSpPr>
            <p:nvPr/>
          </p:nvSpPr>
          <p:spPr bwMode="auto">
            <a:xfrm>
              <a:off x="192" y="1390"/>
              <a:ext cx="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程序1</a:t>
              </a:r>
              <a:endParaRPr lang="zh-CN" altLang="en-US" sz="2400">
                <a:latin typeface="华文新魏" panose="02010800040101010101" pitchFamily="2" charset="-122"/>
                <a:ea typeface="华文新魏" panose="02010800040101010101" pitchFamily="2" charset="-122"/>
              </a:endParaRPr>
            </a:p>
          </p:txBody>
        </p:sp>
        <p:sp>
          <p:nvSpPr>
            <p:cNvPr id="46100" name="Rectangle 18"/>
            <p:cNvSpPr>
              <a:spLocks noChangeArrowheads="1"/>
            </p:cNvSpPr>
            <p:nvPr/>
          </p:nvSpPr>
          <p:spPr bwMode="auto">
            <a:xfrm>
              <a:off x="173" y="2419"/>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程序2</a:t>
              </a:r>
              <a:endParaRPr lang="zh-CN" altLang="en-US" sz="2400">
                <a:latin typeface="华文新魏" panose="02010800040101010101" pitchFamily="2" charset="-122"/>
                <a:ea typeface="华文新魏" panose="02010800040101010101" pitchFamily="2" charset="-122"/>
              </a:endParaRPr>
            </a:p>
          </p:txBody>
        </p:sp>
        <p:sp>
          <p:nvSpPr>
            <p:cNvPr id="46101" name="Rectangle 19"/>
            <p:cNvSpPr>
              <a:spLocks noChangeArrowheads="1"/>
            </p:cNvSpPr>
            <p:nvPr/>
          </p:nvSpPr>
          <p:spPr bwMode="auto">
            <a:xfrm>
              <a:off x="198" y="3523"/>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程序</a:t>
              </a:r>
              <a:r>
                <a:rPr lang="en-US" altLang="zh-CN" sz="2800">
                  <a:latin typeface="华文新魏" panose="02010800040101010101" pitchFamily="2" charset="-122"/>
                  <a:ea typeface="华文新魏" panose="02010800040101010101" pitchFamily="2" charset="-122"/>
                </a:rPr>
                <a:t>n</a:t>
              </a:r>
              <a:endParaRPr lang="en-US" altLang="zh-CN" sz="2400">
                <a:latin typeface="华文新魏" panose="02010800040101010101" pitchFamily="2" charset="-122"/>
                <a:ea typeface="华文新魏" panose="02010800040101010101" pitchFamily="2" charset="-122"/>
              </a:endParaRPr>
            </a:p>
          </p:txBody>
        </p:sp>
      </p:grpSp>
      <p:sp>
        <p:nvSpPr>
          <p:cNvPr id="46084" name="WordArt 21"/>
          <p:cNvSpPr>
            <a:spLocks noChangeArrowheads="1" noChangeShapeType="1" noTextEdit="1"/>
          </p:cNvSpPr>
          <p:nvPr/>
        </p:nvSpPr>
        <p:spPr bwMode="auto">
          <a:xfrm>
            <a:off x="3632518" y="5734050"/>
            <a:ext cx="3246437" cy="504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3600" kern="10" dirty="0">
                <a:solidFill>
                  <a:schemeClr val="accent3">
                    <a:lumMod val="50000"/>
                  </a:schemeClr>
                </a:solidFill>
                <a:effectLst>
                  <a:outerShdw dist="45791" dir="2021404" algn="ctr" rotWithShape="0">
                    <a:srgbClr val="B2B2B2">
                      <a:alpha val="79999"/>
                    </a:srgbClr>
                  </a:outerShdw>
                </a:effectLst>
                <a:latin typeface="华文新魏" panose="02010800040101010101" pitchFamily="2" charset="-122"/>
                <a:ea typeface="华文新魏" panose="02010800040101010101" pitchFamily="2" charset="-122"/>
              </a:rPr>
              <a:t>解放了用户对外存的访问</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1148"/>
          <p:cNvGrpSpPr>
            <a:grpSpLocks/>
          </p:cNvGrpSpPr>
          <p:nvPr/>
        </p:nvGrpSpPr>
        <p:grpSpPr bwMode="auto">
          <a:xfrm>
            <a:off x="685800" y="1342461"/>
            <a:ext cx="7391400" cy="4942219"/>
            <a:chOff x="432" y="871"/>
            <a:chExt cx="4993" cy="3209"/>
          </a:xfrm>
        </p:grpSpPr>
        <p:sp>
          <p:nvSpPr>
            <p:cNvPr id="48133" name="Rectangle 1051"/>
            <p:cNvSpPr>
              <a:spLocks noChangeArrowheads="1"/>
            </p:cNvSpPr>
            <p:nvPr/>
          </p:nvSpPr>
          <p:spPr bwMode="auto">
            <a:xfrm>
              <a:off x="3292" y="1232"/>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补贴</a:t>
              </a:r>
            </a:p>
          </p:txBody>
        </p:sp>
        <p:sp>
          <p:nvSpPr>
            <p:cNvPr id="48134" name="Rectangle 1031"/>
            <p:cNvSpPr>
              <a:spLocks noChangeArrowheads="1"/>
            </p:cNvSpPr>
            <p:nvPr/>
          </p:nvSpPr>
          <p:spPr bwMode="auto">
            <a:xfrm>
              <a:off x="2744" y="1232"/>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系别</a:t>
              </a:r>
            </a:p>
          </p:txBody>
        </p:sp>
        <p:sp>
          <p:nvSpPr>
            <p:cNvPr id="48135" name="Rectangle 1029"/>
            <p:cNvSpPr>
              <a:spLocks noChangeArrowheads="1"/>
            </p:cNvSpPr>
            <p:nvPr/>
          </p:nvSpPr>
          <p:spPr bwMode="auto">
            <a:xfrm>
              <a:off x="2196" y="1232"/>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姓名</a:t>
              </a:r>
            </a:p>
          </p:txBody>
        </p:sp>
        <p:sp>
          <p:nvSpPr>
            <p:cNvPr id="48136" name="Rectangle 1028"/>
            <p:cNvSpPr>
              <a:spLocks noChangeArrowheads="1"/>
            </p:cNvSpPr>
            <p:nvPr/>
          </p:nvSpPr>
          <p:spPr bwMode="auto">
            <a:xfrm>
              <a:off x="1647" y="1232"/>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学号</a:t>
              </a:r>
            </a:p>
          </p:txBody>
        </p:sp>
        <p:sp>
          <p:nvSpPr>
            <p:cNvPr id="48137" name="Line 1035"/>
            <p:cNvSpPr>
              <a:spLocks noChangeShapeType="1"/>
            </p:cNvSpPr>
            <p:nvPr/>
          </p:nvSpPr>
          <p:spPr bwMode="auto">
            <a:xfrm>
              <a:off x="1647" y="1232"/>
              <a:ext cx="219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38" name="Line 1036"/>
            <p:cNvSpPr>
              <a:spLocks noChangeShapeType="1"/>
            </p:cNvSpPr>
            <p:nvPr/>
          </p:nvSpPr>
          <p:spPr bwMode="auto">
            <a:xfrm>
              <a:off x="1647" y="1507"/>
              <a:ext cx="219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39" name="Line 1037"/>
            <p:cNvSpPr>
              <a:spLocks noChangeShapeType="1"/>
            </p:cNvSpPr>
            <p:nvPr/>
          </p:nvSpPr>
          <p:spPr bwMode="auto">
            <a:xfrm>
              <a:off x="1647" y="1232"/>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40" name="Line 1038"/>
            <p:cNvSpPr>
              <a:spLocks noChangeShapeType="1"/>
            </p:cNvSpPr>
            <p:nvPr/>
          </p:nvSpPr>
          <p:spPr bwMode="auto">
            <a:xfrm>
              <a:off x="2196"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41" name="Line 1039"/>
            <p:cNvSpPr>
              <a:spLocks noChangeShapeType="1"/>
            </p:cNvSpPr>
            <p:nvPr/>
          </p:nvSpPr>
          <p:spPr bwMode="auto">
            <a:xfrm>
              <a:off x="2744"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42" name="Line 1041"/>
            <p:cNvSpPr>
              <a:spLocks noChangeShapeType="1"/>
            </p:cNvSpPr>
            <p:nvPr/>
          </p:nvSpPr>
          <p:spPr bwMode="auto">
            <a:xfrm>
              <a:off x="3292"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43" name="Line 1044"/>
            <p:cNvSpPr>
              <a:spLocks noChangeShapeType="1"/>
            </p:cNvSpPr>
            <p:nvPr/>
          </p:nvSpPr>
          <p:spPr bwMode="auto">
            <a:xfrm>
              <a:off x="3841" y="1232"/>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44" name="Rectangle 1054"/>
            <p:cNvSpPr>
              <a:spLocks noChangeArrowheads="1"/>
            </p:cNvSpPr>
            <p:nvPr/>
          </p:nvSpPr>
          <p:spPr bwMode="auto">
            <a:xfrm>
              <a:off x="438" y="1232"/>
              <a:ext cx="912" cy="36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劳资科</a:t>
              </a:r>
            </a:p>
          </p:txBody>
        </p:sp>
        <p:pic>
          <p:nvPicPr>
            <p:cNvPr id="48145" name="Picture 1055" descr="j0211470"/>
            <p:cNvPicPr>
              <a:picLocks noChangeAspect="1" noChangeArrowheads="1"/>
            </p:cNvPicPr>
            <p:nvPr/>
          </p:nvPicPr>
          <p:blipFill rotWithShape="1">
            <a:blip r:embed="rId3">
              <a:extLst>
                <a:ext uri="{28A0092B-C50C-407E-A947-70E740481C1C}">
                  <a14:useLocalDpi xmlns:a14="http://schemas.microsoft.com/office/drawing/2010/main" val="0"/>
                </a:ext>
              </a:extLst>
            </a:blip>
            <a:srcRect l="-3978" r="1" b="24303"/>
            <a:stretch/>
          </p:blipFill>
          <p:spPr bwMode="auto">
            <a:xfrm>
              <a:off x="619" y="871"/>
              <a:ext cx="549"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6" name="Rectangle 1062"/>
            <p:cNvSpPr>
              <a:spLocks noChangeArrowheads="1"/>
            </p:cNvSpPr>
            <p:nvPr/>
          </p:nvSpPr>
          <p:spPr bwMode="auto">
            <a:xfrm>
              <a:off x="3827"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住址</a:t>
              </a:r>
            </a:p>
          </p:txBody>
        </p:sp>
        <p:sp>
          <p:nvSpPr>
            <p:cNvPr id="48147" name="Rectangle 1064"/>
            <p:cNvSpPr>
              <a:spLocks noChangeArrowheads="1"/>
            </p:cNvSpPr>
            <p:nvPr/>
          </p:nvSpPr>
          <p:spPr bwMode="auto">
            <a:xfrm>
              <a:off x="3279"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系别</a:t>
              </a:r>
            </a:p>
          </p:txBody>
        </p:sp>
        <p:sp>
          <p:nvSpPr>
            <p:cNvPr id="48148" name="Rectangle 1065"/>
            <p:cNvSpPr>
              <a:spLocks noChangeArrowheads="1"/>
            </p:cNvSpPr>
            <p:nvPr/>
          </p:nvSpPr>
          <p:spPr bwMode="auto">
            <a:xfrm>
              <a:off x="2730" y="2059"/>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性别</a:t>
              </a:r>
            </a:p>
          </p:txBody>
        </p:sp>
        <p:sp>
          <p:nvSpPr>
            <p:cNvPr id="48149" name="Rectangle 1066"/>
            <p:cNvSpPr>
              <a:spLocks noChangeArrowheads="1"/>
            </p:cNvSpPr>
            <p:nvPr/>
          </p:nvSpPr>
          <p:spPr bwMode="auto">
            <a:xfrm>
              <a:off x="2182"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姓名</a:t>
              </a:r>
            </a:p>
          </p:txBody>
        </p:sp>
        <p:sp>
          <p:nvSpPr>
            <p:cNvPr id="48150" name="Rectangle 1067"/>
            <p:cNvSpPr>
              <a:spLocks noChangeArrowheads="1"/>
            </p:cNvSpPr>
            <p:nvPr/>
          </p:nvSpPr>
          <p:spPr bwMode="auto">
            <a:xfrm>
              <a:off x="1633" y="2059"/>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学号</a:t>
              </a:r>
            </a:p>
          </p:txBody>
        </p:sp>
        <p:sp>
          <p:nvSpPr>
            <p:cNvPr id="48151" name="Line 1068"/>
            <p:cNvSpPr>
              <a:spLocks noChangeShapeType="1"/>
            </p:cNvSpPr>
            <p:nvPr/>
          </p:nvSpPr>
          <p:spPr bwMode="auto">
            <a:xfrm>
              <a:off x="1633" y="2059"/>
              <a:ext cx="274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2" name="Line 1069"/>
            <p:cNvSpPr>
              <a:spLocks noChangeShapeType="1"/>
            </p:cNvSpPr>
            <p:nvPr/>
          </p:nvSpPr>
          <p:spPr bwMode="auto">
            <a:xfrm>
              <a:off x="1633" y="2334"/>
              <a:ext cx="274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3" name="Line 1070"/>
            <p:cNvSpPr>
              <a:spLocks noChangeShapeType="1"/>
            </p:cNvSpPr>
            <p:nvPr/>
          </p:nvSpPr>
          <p:spPr bwMode="auto">
            <a:xfrm>
              <a:off x="1633" y="2059"/>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4" name="Line 1071"/>
            <p:cNvSpPr>
              <a:spLocks noChangeShapeType="1"/>
            </p:cNvSpPr>
            <p:nvPr/>
          </p:nvSpPr>
          <p:spPr bwMode="auto">
            <a:xfrm>
              <a:off x="2182"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5" name="Line 1072"/>
            <p:cNvSpPr>
              <a:spLocks noChangeShapeType="1"/>
            </p:cNvSpPr>
            <p:nvPr/>
          </p:nvSpPr>
          <p:spPr bwMode="auto">
            <a:xfrm>
              <a:off x="2730"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6" name="Line 1073"/>
            <p:cNvSpPr>
              <a:spLocks noChangeShapeType="1"/>
            </p:cNvSpPr>
            <p:nvPr/>
          </p:nvSpPr>
          <p:spPr bwMode="auto">
            <a:xfrm>
              <a:off x="3279"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7" name="Line 1074"/>
            <p:cNvSpPr>
              <a:spLocks noChangeShapeType="1"/>
            </p:cNvSpPr>
            <p:nvPr/>
          </p:nvSpPr>
          <p:spPr bwMode="auto">
            <a:xfrm>
              <a:off x="3827"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8" name="Line 1077"/>
            <p:cNvSpPr>
              <a:spLocks noChangeShapeType="1"/>
            </p:cNvSpPr>
            <p:nvPr/>
          </p:nvSpPr>
          <p:spPr bwMode="auto">
            <a:xfrm>
              <a:off x="4375" y="2059"/>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59" name="Rectangle 1080"/>
            <p:cNvSpPr>
              <a:spLocks noChangeArrowheads="1"/>
            </p:cNvSpPr>
            <p:nvPr/>
          </p:nvSpPr>
          <p:spPr bwMode="auto">
            <a:xfrm>
              <a:off x="432" y="2059"/>
              <a:ext cx="912" cy="36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房产科</a:t>
              </a:r>
            </a:p>
          </p:txBody>
        </p:sp>
        <p:sp>
          <p:nvSpPr>
            <p:cNvPr id="48161" name="Rectangle 1084"/>
            <p:cNvSpPr>
              <a:spLocks noChangeArrowheads="1"/>
            </p:cNvSpPr>
            <p:nvPr/>
          </p:nvSpPr>
          <p:spPr bwMode="auto">
            <a:xfrm>
              <a:off x="3827"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学位</a:t>
              </a:r>
            </a:p>
          </p:txBody>
        </p:sp>
        <p:sp>
          <p:nvSpPr>
            <p:cNvPr id="48162" name="Rectangle 1087"/>
            <p:cNvSpPr>
              <a:spLocks noChangeArrowheads="1"/>
            </p:cNvSpPr>
            <p:nvPr/>
          </p:nvSpPr>
          <p:spPr bwMode="auto">
            <a:xfrm>
              <a:off x="3278"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学分</a:t>
              </a:r>
            </a:p>
          </p:txBody>
        </p:sp>
        <p:sp>
          <p:nvSpPr>
            <p:cNvPr id="48163" name="Rectangle 1088"/>
            <p:cNvSpPr>
              <a:spLocks noChangeArrowheads="1"/>
            </p:cNvSpPr>
            <p:nvPr/>
          </p:nvSpPr>
          <p:spPr bwMode="auto">
            <a:xfrm>
              <a:off x="2730" y="2885"/>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系别</a:t>
              </a:r>
            </a:p>
          </p:txBody>
        </p:sp>
        <p:sp>
          <p:nvSpPr>
            <p:cNvPr id="48164" name="Rectangle 1090"/>
            <p:cNvSpPr>
              <a:spLocks noChangeArrowheads="1"/>
            </p:cNvSpPr>
            <p:nvPr/>
          </p:nvSpPr>
          <p:spPr bwMode="auto">
            <a:xfrm>
              <a:off x="2182" y="2885"/>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姓名</a:t>
              </a:r>
            </a:p>
          </p:txBody>
        </p:sp>
        <p:sp>
          <p:nvSpPr>
            <p:cNvPr id="48165" name="Rectangle 1091"/>
            <p:cNvSpPr>
              <a:spLocks noChangeArrowheads="1"/>
            </p:cNvSpPr>
            <p:nvPr/>
          </p:nvSpPr>
          <p:spPr bwMode="auto">
            <a:xfrm>
              <a:off x="1633"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学号</a:t>
              </a:r>
            </a:p>
          </p:txBody>
        </p:sp>
        <p:sp>
          <p:nvSpPr>
            <p:cNvPr id="48166" name="Line 1092"/>
            <p:cNvSpPr>
              <a:spLocks noChangeShapeType="1"/>
            </p:cNvSpPr>
            <p:nvPr/>
          </p:nvSpPr>
          <p:spPr bwMode="auto">
            <a:xfrm>
              <a:off x="1633" y="2885"/>
              <a:ext cx="2743"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67" name="Line 1093"/>
            <p:cNvSpPr>
              <a:spLocks noChangeShapeType="1"/>
            </p:cNvSpPr>
            <p:nvPr/>
          </p:nvSpPr>
          <p:spPr bwMode="auto">
            <a:xfrm>
              <a:off x="1633" y="3161"/>
              <a:ext cx="2743"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68" name="Line 1094"/>
            <p:cNvSpPr>
              <a:spLocks noChangeShapeType="1"/>
            </p:cNvSpPr>
            <p:nvPr/>
          </p:nvSpPr>
          <p:spPr bwMode="auto">
            <a:xfrm>
              <a:off x="1633" y="2885"/>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69" name="Line 1095"/>
            <p:cNvSpPr>
              <a:spLocks noChangeShapeType="1"/>
            </p:cNvSpPr>
            <p:nvPr/>
          </p:nvSpPr>
          <p:spPr bwMode="auto">
            <a:xfrm>
              <a:off x="2182"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70" name="Line 1096"/>
            <p:cNvSpPr>
              <a:spLocks noChangeShapeType="1"/>
            </p:cNvSpPr>
            <p:nvPr/>
          </p:nvSpPr>
          <p:spPr bwMode="auto">
            <a:xfrm>
              <a:off x="2730"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71" name="Line 1098"/>
            <p:cNvSpPr>
              <a:spLocks noChangeShapeType="1"/>
            </p:cNvSpPr>
            <p:nvPr/>
          </p:nvSpPr>
          <p:spPr bwMode="auto">
            <a:xfrm>
              <a:off x="3278"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72" name="Line 1099"/>
            <p:cNvSpPr>
              <a:spLocks noChangeShapeType="1"/>
            </p:cNvSpPr>
            <p:nvPr/>
          </p:nvSpPr>
          <p:spPr bwMode="auto">
            <a:xfrm>
              <a:off x="3827"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73" name="Line 1101"/>
            <p:cNvSpPr>
              <a:spLocks noChangeShapeType="1"/>
            </p:cNvSpPr>
            <p:nvPr/>
          </p:nvSpPr>
          <p:spPr bwMode="auto">
            <a:xfrm>
              <a:off x="4376" y="2885"/>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74" name="Rectangle 1104"/>
            <p:cNvSpPr>
              <a:spLocks noChangeArrowheads="1"/>
            </p:cNvSpPr>
            <p:nvPr/>
          </p:nvSpPr>
          <p:spPr bwMode="auto">
            <a:xfrm>
              <a:off x="432" y="2885"/>
              <a:ext cx="912" cy="36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学籍科</a:t>
              </a:r>
            </a:p>
          </p:txBody>
        </p:sp>
        <p:sp>
          <p:nvSpPr>
            <p:cNvPr id="48176" name="Rectangle 1108"/>
            <p:cNvSpPr>
              <a:spLocks noChangeArrowheads="1"/>
            </p:cNvSpPr>
            <p:nvPr/>
          </p:nvSpPr>
          <p:spPr bwMode="auto">
            <a:xfrm>
              <a:off x="4327"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学位</a:t>
              </a:r>
            </a:p>
          </p:txBody>
        </p:sp>
        <p:sp>
          <p:nvSpPr>
            <p:cNvPr id="48177" name="Rectangle 1109"/>
            <p:cNvSpPr>
              <a:spLocks noChangeArrowheads="1"/>
            </p:cNvSpPr>
            <p:nvPr/>
          </p:nvSpPr>
          <p:spPr bwMode="auto">
            <a:xfrm>
              <a:off x="4876"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出身</a:t>
              </a:r>
            </a:p>
          </p:txBody>
        </p:sp>
        <p:sp>
          <p:nvSpPr>
            <p:cNvPr id="48178" name="Rectangle 1111"/>
            <p:cNvSpPr>
              <a:spLocks noChangeArrowheads="1"/>
            </p:cNvSpPr>
            <p:nvPr/>
          </p:nvSpPr>
          <p:spPr bwMode="auto">
            <a:xfrm>
              <a:off x="3778"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年龄</a:t>
              </a:r>
            </a:p>
          </p:txBody>
        </p:sp>
        <p:sp>
          <p:nvSpPr>
            <p:cNvPr id="48179" name="Rectangle 1112"/>
            <p:cNvSpPr>
              <a:spLocks noChangeArrowheads="1"/>
            </p:cNvSpPr>
            <p:nvPr/>
          </p:nvSpPr>
          <p:spPr bwMode="auto">
            <a:xfrm>
              <a:off x="3230" y="3758"/>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系别</a:t>
              </a:r>
            </a:p>
          </p:txBody>
        </p:sp>
        <p:sp>
          <p:nvSpPr>
            <p:cNvPr id="48180" name="Rectangle 1113"/>
            <p:cNvSpPr>
              <a:spLocks noChangeArrowheads="1"/>
            </p:cNvSpPr>
            <p:nvPr/>
          </p:nvSpPr>
          <p:spPr bwMode="auto">
            <a:xfrm>
              <a:off x="2681"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性别</a:t>
              </a:r>
            </a:p>
          </p:txBody>
        </p:sp>
        <p:sp>
          <p:nvSpPr>
            <p:cNvPr id="48181" name="Rectangle 1114"/>
            <p:cNvSpPr>
              <a:spLocks noChangeArrowheads="1"/>
            </p:cNvSpPr>
            <p:nvPr/>
          </p:nvSpPr>
          <p:spPr bwMode="auto">
            <a:xfrm>
              <a:off x="2133" y="3758"/>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姓名</a:t>
              </a:r>
            </a:p>
          </p:txBody>
        </p:sp>
        <p:sp>
          <p:nvSpPr>
            <p:cNvPr id="48182" name="Rectangle 1115"/>
            <p:cNvSpPr>
              <a:spLocks noChangeArrowheads="1"/>
            </p:cNvSpPr>
            <p:nvPr/>
          </p:nvSpPr>
          <p:spPr bwMode="auto">
            <a:xfrm>
              <a:off x="1584"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学号</a:t>
              </a:r>
            </a:p>
          </p:txBody>
        </p:sp>
        <p:sp>
          <p:nvSpPr>
            <p:cNvPr id="48183" name="Line 1116"/>
            <p:cNvSpPr>
              <a:spLocks noChangeShapeType="1"/>
            </p:cNvSpPr>
            <p:nvPr/>
          </p:nvSpPr>
          <p:spPr bwMode="auto">
            <a:xfrm>
              <a:off x="1584" y="3758"/>
              <a:ext cx="3841"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84" name="Line 1117"/>
            <p:cNvSpPr>
              <a:spLocks noChangeShapeType="1"/>
            </p:cNvSpPr>
            <p:nvPr/>
          </p:nvSpPr>
          <p:spPr bwMode="auto">
            <a:xfrm>
              <a:off x="1584" y="4034"/>
              <a:ext cx="3841"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85" name="Line 1118"/>
            <p:cNvSpPr>
              <a:spLocks noChangeShapeType="1"/>
            </p:cNvSpPr>
            <p:nvPr/>
          </p:nvSpPr>
          <p:spPr bwMode="auto">
            <a:xfrm>
              <a:off x="1584" y="3758"/>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86" name="Line 1119"/>
            <p:cNvSpPr>
              <a:spLocks noChangeShapeType="1"/>
            </p:cNvSpPr>
            <p:nvPr/>
          </p:nvSpPr>
          <p:spPr bwMode="auto">
            <a:xfrm>
              <a:off x="2133"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87" name="Line 1120"/>
            <p:cNvSpPr>
              <a:spLocks noChangeShapeType="1"/>
            </p:cNvSpPr>
            <p:nvPr/>
          </p:nvSpPr>
          <p:spPr bwMode="auto">
            <a:xfrm>
              <a:off x="2681"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88" name="Line 1121"/>
            <p:cNvSpPr>
              <a:spLocks noChangeShapeType="1"/>
            </p:cNvSpPr>
            <p:nvPr/>
          </p:nvSpPr>
          <p:spPr bwMode="auto">
            <a:xfrm>
              <a:off x="3230"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89" name="Line 1122"/>
            <p:cNvSpPr>
              <a:spLocks noChangeShapeType="1"/>
            </p:cNvSpPr>
            <p:nvPr/>
          </p:nvSpPr>
          <p:spPr bwMode="auto">
            <a:xfrm>
              <a:off x="3778"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90" name="Line 1123"/>
            <p:cNvSpPr>
              <a:spLocks noChangeShapeType="1"/>
            </p:cNvSpPr>
            <p:nvPr/>
          </p:nvSpPr>
          <p:spPr bwMode="auto">
            <a:xfrm>
              <a:off x="4327"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91" name="Line 1125"/>
            <p:cNvSpPr>
              <a:spLocks noChangeShapeType="1"/>
            </p:cNvSpPr>
            <p:nvPr/>
          </p:nvSpPr>
          <p:spPr bwMode="auto">
            <a:xfrm>
              <a:off x="5425" y="3758"/>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48192" name="Line 1126"/>
            <p:cNvSpPr>
              <a:spLocks noChangeShapeType="1"/>
            </p:cNvSpPr>
            <p:nvPr/>
          </p:nvSpPr>
          <p:spPr bwMode="auto">
            <a:xfrm>
              <a:off x="4876"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93" name="Rectangle 1128"/>
            <p:cNvSpPr>
              <a:spLocks noChangeArrowheads="1"/>
            </p:cNvSpPr>
            <p:nvPr/>
          </p:nvSpPr>
          <p:spPr bwMode="auto">
            <a:xfrm>
              <a:off x="432" y="3758"/>
              <a:ext cx="912" cy="322"/>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人事科</a:t>
              </a:r>
            </a:p>
          </p:txBody>
        </p:sp>
      </p:grpSp>
      <p:sp>
        <p:nvSpPr>
          <p:cNvPr id="31750" name="Rectangle 1026"/>
          <p:cNvSpPr>
            <a:spLocks noGrp="1" noChangeArrowheads="1"/>
          </p:cNvSpPr>
          <p:nvPr>
            <p:ph type="title"/>
          </p:nvPr>
        </p:nvSpPr>
        <p:spPr>
          <a:xfrm>
            <a:off x="685800" y="381000"/>
            <a:ext cx="7793038" cy="784225"/>
          </a:xfrm>
        </p:spPr>
        <p:txBody>
          <a:bodyPr/>
          <a:lstStyle/>
          <a:p>
            <a:pPr eaLnBrk="1" hangingPunct="1">
              <a:defRPr/>
            </a:pPr>
            <a:r>
              <a:rPr lang="zh-CN" altLang="en-US" b="0"/>
              <a:t>文件系统阶段</a:t>
            </a:r>
          </a:p>
        </p:txBody>
      </p:sp>
      <p:pic>
        <p:nvPicPr>
          <p:cNvPr id="66" name="Picture 1055" descr="j0211470">
            <a:extLst>
              <a:ext uri="{FF2B5EF4-FFF2-40B4-BE49-F238E27FC236}">
                <a16:creationId xmlns:a16="http://schemas.microsoft.com/office/drawing/2014/main" id="{5486E616-B8DB-4AC2-8BCB-A17CFD5EFA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78" r="1" b="24303"/>
          <a:stretch/>
        </p:blipFill>
        <p:spPr bwMode="auto">
          <a:xfrm>
            <a:off x="947822" y="2626145"/>
            <a:ext cx="812714" cy="5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055" descr="j0211470">
            <a:extLst>
              <a:ext uri="{FF2B5EF4-FFF2-40B4-BE49-F238E27FC236}">
                <a16:creationId xmlns:a16="http://schemas.microsoft.com/office/drawing/2014/main" id="{54D3D7C6-DA68-4837-9DC5-78FE172C42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78" r="1" b="24303"/>
          <a:stretch/>
        </p:blipFill>
        <p:spPr bwMode="auto">
          <a:xfrm>
            <a:off x="947822" y="3898277"/>
            <a:ext cx="812714" cy="5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055" descr="j0211470">
            <a:extLst>
              <a:ext uri="{FF2B5EF4-FFF2-40B4-BE49-F238E27FC236}">
                <a16:creationId xmlns:a16="http://schemas.microsoft.com/office/drawing/2014/main" id="{73BF22A1-AF57-4959-BD4A-26437C3358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78" r="1" b="24303"/>
          <a:stretch/>
        </p:blipFill>
        <p:spPr bwMode="auto">
          <a:xfrm>
            <a:off x="947822" y="5253304"/>
            <a:ext cx="812714" cy="56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a:effectLst/>
              </a:rPr>
              <a:t>使用文件系统来存储数据的缺点</a:t>
            </a:r>
            <a:r>
              <a:rPr lang="en-US" altLang="zh-CN" sz="2800">
                <a:effectLst/>
              </a:rPr>
              <a:t>-1</a:t>
            </a:r>
          </a:p>
        </p:txBody>
      </p:sp>
      <p:sp>
        <p:nvSpPr>
          <p:cNvPr id="50179" name="Rectangle 3"/>
          <p:cNvSpPr>
            <a:spLocks noGrp="1" noChangeArrowheads="1"/>
          </p:cNvSpPr>
          <p:nvPr>
            <p:ph type="body" idx="4294967295"/>
          </p:nvPr>
        </p:nvSpPr>
        <p:spPr>
          <a:xfrm>
            <a:off x="684848" y="1026160"/>
            <a:ext cx="8077200" cy="5378450"/>
          </a:xfrm>
        </p:spPr>
        <p:txBody>
          <a:bodyPr/>
          <a:lstStyle/>
          <a:p>
            <a:pPr>
              <a:lnSpc>
                <a:spcPct val="150000"/>
              </a:lnSpc>
            </a:pPr>
            <a:r>
              <a:rPr lang="zh-CN" altLang="en-US" sz="2400" dirty="0"/>
              <a:t>文件系统的弊端在于</a:t>
            </a:r>
            <a:endParaRPr lang="en-US" altLang="zh-CN" sz="2400" dirty="0"/>
          </a:p>
          <a:p>
            <a:pPr lvl="1">
              <a:lnSpc>
                <a:spcPct val="150000"/>
              </a:lnSpc>
            </a:pPr>
            <a:r>
              <a:rPr lang="zh-CN" altLang="en-US" sz="2000" dirty="0"/>
              <a:t>数据的冗余和不一致性</a:t>
            </a:r>
            <a:endParaRPr lang="en-US" altLang="zh-CN" sz="2000" dirty="0"/>
          </a:p>
          <a:p>
            <a:pPr lvl="2">
              <a:lnSpc>
                <a:spcPct val="150000"/>
              </a:lnSpc>
            </a:pPr>
            <a:r>
              <a:rPr lang="zh-CN" altLang="en-US" sz="2000" dirty="0"/>
              <a:t>多种文件格式</a:t>
            </a:r>
            <a:r>
              <a:rPr lang="en-US" altLang="zh-CN" sz="2000" dirty="0"/>
              <a:t>, </a:t>
            </a:r>
            <a:r>
              <a:rPr lang="zh-CN" altLang="en-US" sz="2000" dirty="0"/>
              <a:t>相同的信息在几个文件重复存储</a:t>
            </a:r>
            <a:endParaRPr lang="en-US" altLang="zh-CN" sz="2000" dirty="0"/>
          </a:p>
          <a:p>
            <a:pPr lvl="1">
              <a:lnSpc>
                <a:spcPct val="150000"/>
              </a:lnSpc>
            </a:pPr>
            <a:r>
              <a:rPr lang="en-US" altLang="zh-CN" sz="2000" dirty="0"/>
              <a:t> </a:t>
            </a:r>
            <a:r>
              <a:rPr lang="zh-CN" altLang="en-US" sz="2000" dirty="0"/>
              <a:t>数据访问困难</a:t>
            </a:r>
            <a:endParaRPr lang="en-US" altLang="zh-CN" sz="2000" dirty="0"/>
          </a:p>
          <a:p>
            <a:pPr lvl="2">
              <a:lnSpc>
                <a:spcPct val="150000"/>
              </a:lnSpc>
            </a:pPr>
            <a:r>
              <a:rPr lang="zh-CN" altLang="en-US" sz="2000" dirty="0"/>
              <a:t>对于每一个新任务，需要写一个新程序</a:t>
            </a:r>
            <a:endParaRPr lang="en-US" altLang="zh-CN" sz="2000" dirty="0"/>
          </a:p>
          <a:p>
            <a:pPr lvl="1">
              <a:lnSpc>
                <a:spcPct val="150000"/>
              </a:lnSpc>
            </a:pPr>
            <a:r>
              <a:rPr lang="zh-CN" altLang="en-US" sz="2000" dirty="0"/>
              <a:t>数据孤立：数据分散在不同格式的多个文件中</a:t>
            </a:r>
            <a:endParaRPr lang="en-US" altLang="zh-CN" sz="2000" dirty="0"/>
          </a:p>
          <a:p>
            <a:pPr lvl="1">
              <a:lnSpc>
                <a:spcPct val="150000"/>
              </a:lnSpc>
            </a:pPr>
            <a:r>
              <a:rPr lang="zh-CN" altLang="en-US" sz="2000" dirty="0"/>
              <a:t>完整性问题</a:t>
            </a:r>
            <a:endParaRPr lang="en-US" altLang="zh-CN" sz="2000" dirty="0"/>
          </a:p>
          <a:p>
            <a:pPr lvl="2">
              <a:lnSpc>
                <a:spcPct val="150000"/>
              </a:lnSpc>
            </a:pPr>
            <a:r>
              <a:rPr lang="zh-CN" altLang="en-US" sz="2000" dirty="0"/>
              <a:t>一致性约束</a:t>
            </a:r>
            <a:r>
              <a:rPr lang="en-US" altLang="zh-CN" sz="2000" dirty="0"/>
              <a:t>(account balance &gt; 0) </a:t>
            </a:r>
            <a:r>
              <a:rPr lang="zh-CN" altLang="en-US" sz="2000" dirty="0"/>
              <a:t>“淹没” 在程序代码中</a:t>
            </a:r>
            <a:endParaRPr lang="en-US" altLang="zh-CN" sz="2000" dirty="0"/>
          </a:p>
          <a:p>
            <a:pPr lvl="2">
              <a:lnSpc>
                <a:spcPct val="150000"/>
              </a:lnSpc>
            </a:pPr>
            <a:r>
              <a:rPr lang="zh-CN" altLang="en-US" sz="2000" dirty="0"/>
              <a:t>增加新约束或修改现有约束都很困难</a:t>
            </a:r>
            <a:endParaRPr lang="en-US" altLang="zh-CN" sz="2000"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827088" y="76200"/>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a:effectLst/>
              </a:rPr>
              <a:t>使用文件系统来存储数据的缺点</a:t>
            </a:r>
            <a:r>
              <a:rPr lang="en-US" altLang="zh-CN" sz="2800">
                <a:effectLst/>
              </a:rPr>
              <a:t>-2</a:t>
            </a:r>
          </a:p>
        </p:txBody>
      </p:sp>
      <p:sp>
        <p:nvSpPr>
          <p:cNvPr id="52227" name="Rectangle 3"/>
          <p:cNvSpPr>
            <a:spLocks noGrp="1" noChangeArrowheads="1"/>
          </p:cNvSpPr>
          <p:nvPr>
            <p:ph type="body" idx="4294967295"/>
          </p:nvPr>
        </p:nvSpPr>
        <p:spPr>
          <a:xfrm>
            <a:off x="730250" y="1069975"/>
            <a:ext cx="8080375" cy="4876800"/>
          </a:xfrm>
        </p:spPr>
        <p:txBody>
          <a:bodyPr/>
          <a:lstStyle/>
          <a:p>
            <a:pPr lvl="1">
              <a:lnSpc>
                <a:spcPct val="150000"/>
              </a:lnSpc>
            </a:pPr>
            <a:r>
              <a:rPr lang="zh-CN" altLang="en-US" sz="2000" dirty="0"/>
              <a:t>更新的原子性问题</a:t>
            </a:r>
            <a:endParaRPr lang="en-US" altLang="zh-CN" sz="2000" dirty="0"/>
          </a:p>
          <a:p>
            <a:pPr lvl="2">
              <a:lnSpc>
                <a:spcPct val="150000"/>
              </a:lnSpc>
            </a:pPr>
            <a:r>
              <a:rPr lang="zh-CN" altLang="en-US" sz="2000" dirty="0"/>
              <a:t>难以保持原子性，执行部分更新，使得数据处于不一致状态</a:t>
            </a:r>
            <a:endParaRPr lang="en-US" altLang="zh-CN" sz="2000" dirty="0"/>
          </a:p>
          <a:p>
            <a:pPr lvl="2">
              <a:lnSpc>
                <a:spcPct val="150000"/>
              </a:lnSpc>
            </a:pPr>
            <a:r>
              <a:rPr lang="zh-CN" altLang="en-US" sz="2000" dirty="0"/>
              <a:t>如</a:t>
            </a:r>
            <a:r>
              <a:rPr lang="en-US" altLang="zh-CN" sz="2000" dirty="0"/>
              <a:t>: </a:t>
            </a:r>
            <a:r>
              <a:rPr lang="zh-CN" altLang="en-US" sz="2000" dirty="0"/>
              <a:t>转帐，要么完成，要么不做</a:t>
            </a:r>
            <a:endParaRPr lang="en-US" altLang="zh-CN" sz="2000" dirty="0"/>
          </a:p>
          <a:p>
            <a:pPr lvl="1">
              <a:lnSpc>
                <a:spcPct val="150000"/>
              </a:lnSpc>
            </a:pPr>
            <a:r>
              <a:rPr lang="zh-CN" altLang="en-US" sz="2000" dirty="0"/>
              <a:t>多用户的并发访问异常</a:t>
            </a:r>
            <a:endParaRPr lang="en-US" altLang="zh-CN" sz="2000" dirty="0"/>
          </a:p>
          <a:p>
            <a:pPr lvl="2">
              <a:lnSpc>
                <a:spcPct val="150000"/>
              </a:lnSpc>
            </a:pPr>
            <a:r>
              <a:rPr lang="zh-CN" altLang="en-US" sz="2000" dirty="0"/>
              <a:t>系统的总体性能和响应速度要求：并发访问数据</a:t>
            </a:r>
            <a:endParaRPr lang="en-US" altLang="zh-CN" sz="2000" dirty="0"/>
          </a:p>
          <a:p>
            <a:pPr lvl="2">
              <a:lnSpc>
                <a:spcPct val="150000"/>
              </a:lnSpc>
            </a:pPr>
            <a:r>
              <a:rPr lang="zh-CN" altLang="en-US" sz="2000" dirty="0"/>
              <a:t>没有控制的并发访问导致不一致性</a:t>
            </a:r>
            <a:endParaRPr lang="en-US" altLang="zh-CN" sz="2000" dirty="0"/>
          </a:p>
          <a:p>
            <a:pPr lvl="3">
              <a:lnSpc>
                <a:spcPct val="150000"/>
              </a:lnSpc>
            </a:pPr>
            <a:r>
              <a:rPr lang="zh-CN" altLang="en-US" dirty="0"/>
              <a:t>如</a:t>
            </a:r>
            <a:r>
              <a:rPr lang="en-US" altLang="zh-CN" dirty="0"/>
              <a:t>:</a:t>
            </a:r>
            <a:r>
              <a:rPr lang="zh-CN" altLang="en-US" dirty="0"/>
              <a:t>两人读取一个账户</a:t>
            </a:r>
            <a:endParaRPr lang="en-US" altLang="zh-CN" dirty="0"/>
          </a:p>
          <a:p>
            <a:pPr lvl="1">
              <a:lnSpc>
                <a:spcPct val="150000"/>
              </a:lnSpc>
            </a:pPr>
            <a:r>
              <a:rPr lang="zh-CN" altLang="en-US" sz="2000" dirty="0"/>
              <a:t>安全性问题</a:t>
            </a:r>
            <a:endParaRPr lang="en-US" altLang="zh-CN" sz="2000" dirty="0"/>
          </a:p>
          <a:p>
            <a:pPr lvl="2">
              <a:lnSpc>
                <a:spcPct val="150000"/>
              </a:lnSpc>
            </a:pPr>
            <a:r>
              <a:rPr lang="zh-CN" altLang="en-US" sz="2000" dirty="0"/>
              <a:t>控制用户只存取部分数据，难以实现</a:t>
            </a:r>
            <a:endParaRPr lang="en-US" altLang="zh-CN" sz="1800" dirty="0"/>
          </a:p>
          <a:p>
            <a:pPr algn="ctr">
              <a:buFont typeface="Monotype Sorts" charset="2"/>
              <a:buNone/>
            </a:pPr>
            <a:r>
              <a:rPr lang="zh-CN" altLang="en-US" sz="2000" b="1" dirty="0">
                <a:solidFill>
                  <a:srgbClr val="FF0000"/>
                </a:solidFill>
              </a:rPr>
              <a:t>数据库系统为上述所有问题提供解决方案</a:t>
            </a:r>
            <a:endParaRPr lang="en-US" altLang="zh-CN" sz="2000" b="1" dirty="0">
              <a:solidFill>
                <a:srgbClr val="FF0000"/>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611188" y="333375"/>
            <a:ext cx="7772400" cy="487363"/>
          </a:xfrm>
        </p:spPr>
        <p:txBody>
          <a:bodyPr/>
          <a:lstStyle/>
          <a:p>
            <a:pPr eaLnBrk="1" hangingPunct="1">
              <a:defRPr/>
            </a:pPr>
            <a:r>
              <a:rPr lang="zh-CN" altLang="en-US" b="0"/>
              <a:t>示例</a:t>
            </a:r>
          </a:p>
        </p:txBody>
      </p:sp>
      <p:sp>
        <p:nvSpPr>
          <p:cNvPr id="54275" name="Rectangle 3"/>
          <p:cNvSpPr>
            <a:spLocks noGrp="1" noChangeArrowheads="1"/>
          </p:cNvSpPr>
          <p:nvPr>
            <p:ph type="body" idx="1"/>
          </p:nvPr>
        </p:nvSpPr>
        <p:spPr>
          <a:xfrm>
            <a:off x="256699" y="1524000"/>
            <a:ext cx="8763000" cy="4932363"/>
          </a:xfrm>
        </p:spPr>
        <p:txBody>
          <a:bodyPr/>
          <a:lstStyle/>
          <a:p>
            <a:pPr eaLnBrk="1" hangingPunct="1">
              <a:buFont typeface="Wingdings" panose="05000000000000000000" pitchFamily="2" charset="2"/>
              <a:buNone/>
            </a:pPr>
            <a:r>
              <a:rPr lang="zh-CN" altLang="en-US" sz="2600" dirty="0"/>
              <a:t>	</a:t>
            </a:r>
            <a:r>
              <a:rPr lang="en-US" altLang="zh-CN" sz="2100" dirty="0"/>
              <a:t>S(SNO, SNAME, STATUS, CITY)</a:t>
            </a:r>
          </a:p>
          <a:p>
            <a:pPr eaLnBrk="1" hangingPunct="1">
              <a:buFont typeface="Wingdings" panose="05000000000000000000" pitchFamily="2" charset="2"/>
              <a:buNone/>
            </a:pPr>
            <a:r>
              <a:rPr lang="en-US" altLang="zh-CN" sz="2100" dirty="0"/>
              <a:t>	P(PNO, PNAME, COLOR, WEIGHT, CITY)</a:t>
            </a:r>
          </a:p>
          <a:p>
            <a:pPr eaLnBrk="1" hangingPunct="1">
              <a:buFont typeface="Wingdings" panose="05000000000000000000" pitchFamily="2" charset="2"/>
              <a:buNone/>
            </a:pPr>
            <a:r>
              <a:rPr lang="en-US" altLang="zh-CN" sz="2100" dirty="0"/>
              <a:t>	J(JNO, JNAME,CITY)</a:t>
            </a:r>
          </a:p>
          <a:p>
            <a:pPr eaLnBrk="1" hangingPunct="1">
              <a:buFont typeface="Wingdings" panose="05000000000000000000" pitchFamily="2" charset="2"/>
              <a:buNone/>
            </a:pPr>
            <a:r>
              <a:rPr lang="en-US" altLang="zh-CN" sz="2100" dirty="0"/>
              <a:t>	SPJ(SNO, PNO, JNO, QTY)</a:t>
            </a:r>
          </a:p>
          <a:p>
            <a:pPr eaLnBrk="1" hangingPunct="1">
              <a:buFont typeface="Wingdings" panose="05000000000000000000" pitchFamily="2" charset="2"/>
              <a:buNone/>
            </a:pPr>
            <a:r>
              <a:rPr lang="en-US" altLang="zh-CN" sz="2100" dirty="0"/>
              <a:t>	S</a:t>
            </a:r>
            <a:r>
              <a:rPr lang="zh-CN" altLang="en-US" sz="2100" dirty="0"/>
              <a:t>表示供应商，各属性依次为供应商号，供应商名，供应商状态值，供应商所在城市</a:t>
            </a:r>
          </a:p>
          <a:p>
            <a:pPr eaLnBrk="1" hangingPunct="1">
              <a:buFont typeface="Wingdings" panose="05000000000000000000" pitchFamily="2" charset="2"/>
              <a:buNone/>
            </a:pPr>
            <a:r>
              <a:rPr lang="en-US" altLang="zh-CN" sz="2100" dirty="0"/>
              <a:t>	P</a:t>
            </a:r>
            <a:r>
              <a:rPr lang="zh-CN" altLang="en-US" sz="2100" dirty="0"/>
              <a:t>表示零件，各属性依次为零件号，零件名，零件颜色，零件重量，零件存放的城市</a:t>
            </a:r>
          </a:p>
          <a:p>
            <a:pPr eaLnBrk="1" hangingPunct="1">
              <a:buFont typeface="Wingdings" panose="05000000000000000000" pitchFamily="2" charset="2"/>
              <a:buNone/>
            </a:pPr>
            <a:r>
              <a:rPr lang="en-US" altLang="zh-CN" sz="2100" dirty="0"/>
              <a:t>	J</a:t>
            </a:r>
            <a:r>
              <a:rPr lang="zh-CN" altLang="en-US" sz="2100" dirty="0"/>
              <a:t>表示工程，各属性依次为工程号，工程名，工程所在城市</a:t>
            </a:r>
          </a:p>
          <a:p>
            <a:pPr eaLnBrk="1" hangingPunct="1">
              <a:buFont typeface="Wingdings" panose="05000000000000000000" pitchFamily="2" charset="2"/>
              <a:buNone/>
            </a:pPr>
            <a:r>
              <a:rPr lang="en-US" altLang="zh-CN" sz="2100" dirty="0"/>
              <a:t>	SPJ</a:t>
            </a:r>
            <a:r>
              <a:rPr lang="zh-CN" altLang="en-US" sz="2100" dirty="0"/>
              <a:t>表示供货关系，各属性依次为供应商号，零件号，工程号，供货数量</a:t>
            </a:r>
          </a:p>
        </p:txBody>
      </p:sp>
      <p:grpSp>
        <p:nvGrpSpPr>
          <p:cNvPr id="2" name="组合 1">
            <a:extLst>
              <a:ext uri="{FF2B5EF4-FFF2-40B4-BE49-F238E27FC236}">
                <a16:creationId xmlns:a16="http://schemas.microsoft.com/office/drawing/2014/main" id="{2BF4AD11-C4F5-41F7-B45A-73227901E595}"/>
              </a:ext>
            </a:extLst>
          </p:cNvPr>
          <p:cNvGrpSpPr/>
          <p:nvPr/>
        </p:nvGrpSpPr>
        <p:grpSpPr>
          <a:xfrm>
            <a:off x="5105400" y="904240"/>
            <a:ext cx="3914299" cy="2347913"/>
            <a:chOff x="5105400" y="1219200"/>
            <a:chExt cx="3914299" cy="2347913"/>
          </a:xfrm>
        </p:grpSpPr>
        <p:sp>
          <p:nvSpPr>
            <p:cNvPr id="54276" name="Text Box 5"/>
            <p:cNvSpPr txBox="1">
              <a:spLocks noChangeArrowheads="1"/>
            </p:cNvSpPr>
            <p:nvPr/>
          </p:nvSpPr>
          <p:spPr bwMode="auto">
            <a:xfrm>
              <a:off x="5105400" y="1524000"/>
              <a:ext cx="1255713" cy="519113"/>
            </a:xfrm>
            <a:prstGeom prst="rect">
              <a:avLst/>
            </a:prstGeom>
            <a:solidFill>
              <a:srgbClr val="33CC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dirty="0">
                  <a:latin typeface="Times New Roman" panose="02020603050405020304" pitchFamily="18" charset="0"/>
                  <a:ea typeface="楷体_GB2312" pitchFamily="49" charset="-122"/>
                </a:rPr>
                <a:t>供应商</a:t>
              </a:r>
              <a:endParaRPr lang="zh-CN" altLang="en-US" sz="4400" dirty="0">
                <a:latin typeface="Times New Roman" panose="02020603050405020304" pitchFamily="18" charset="0"/>
              </a:endParaRPr>
            </a:p>
          </p:txBody>
        </p:sp>
        <p:sp>
          <p:nvSpPr>
            <p:cNvPr id="54277" name="Text Box 6"/>
            <p:cNvSpPr txBox="1">
              <a:spLocks noChangeArrowheads="1"/>
            </p:cNvSpPr>
            <p:nvPr/>
          </p:nvSpPr>
          <p:spPr bwMode="auto">
            <a:xfrm>
              <a:off x="8116888" y="1598147"/>
              <a:ext cx="902811" cy="523220"/>
            </a:xfrm>
            <a:prstGeom prst="rect">
              <a:avLst/>
            </a:prstGeom>
            <a:solidFill>
              <a:srgbClr val="33CC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dirty="0">
                  <a:latin typeface="Times New Roman" panose="02020603050405020304" pitchFamily="18" charset="0"/>
                  <a:ea typeface="楷体_GB2312" pitchFamily="49" charset="-122"/>
                </a:rPr>
                <a:t>工程</a:t>
              </a:r>
              <a:endParaRPr lang="zh-CN" altLang="en-US" sz="4400" dirty="0">
                <a:latin typeface="Times New Roman" panose="02020603050405020304" pitchFamily="18" charset="0"/>
              </a:endParaRPr>
            </a:p>
          </p:txBody>
        </p:sp>
        <p:sp>
          <p:nvSpPr>
            <p:cNvPr id="54278" name="Text Box 7"/>
            <p:cNvSpPr txBox="1">
              <a:spLocks noChangeArrowheads="1"/>
            </p:cNvSpPr>
            <p:nvPr/>
          </p:nvSpPr>
          <p:spPr bwMode="auto">
            <a:xfrm>
              <a:off x="6745288" y="3048000"/>
              <a:ext cx="901700" cy="519113"/>
            </a:xfrm>
            <a:prstGeom prst="rect">
              <a:avLst/>
            </a:prstGeom>
            <a:solidFill>
              <a:srgbClr val="33CC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楷体_GB2312" pitchFamily="49" charset="-122"/>
                </a:rPr>
                <a:t>零件</a:t>
              </a:r>
              <a:endParaRPr lang="zh-CN" altLang="en-US" sz="4400">
                <a:latin typeface="Times New Roman" panose="02020603050405020304" pitchFamily="18" charset="0"/>
              </a:endParaRPr>
            </a:p>
          </p:txBody>
        </p:sp>
        <p:sp>
          <p:nvSpPr>
            <p:cNvPr id="54279" name="AutoShape 8" descr="Large confetti"/>
            <p:cNvSpPr>
              <a:spLocks noChangeArrowheads="1"/>
            </p:cNvSpPr>
            <p:nvPr/>
          </p:nvSpPr>
          <p:spPr bwMode="auto">
            <a:xfrm>
              <a:off x="6821488" y="1219200"/>
              <a:ext cx="838200" cy="1219200"/>
            </a:xfrm>
            <a:prstGeom prst="diamond">
              <a:avLst/>
            </a:prstGeom>
            <a:solidFill>
              <a:schemeClr val="accent1"/>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54280" name="Text Box 9"/>
            <p:cNvSpPr txBox="1">
              <a:spLocks noChangeArrowheads="1"/>
            </p:cNvSpPr>
            <p:nvPr/>
          </p:nvSpPr>
          <p:spPr bwMode="auto">
            <a:xfrm>
              <a:off x="6821488" y="16002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楷体_GB2312" pitchFamily="49" charset="-122"/>
                </a:rPr>
                <a:t>供应</a:t>
              </a:r>
              <a:endParaRPr lang="zh-CN" altLang="en-US" sz="4400">
                <a:latin typeface="Times New Roman" panose="02020603050405020304" pitchFamily="18" charset="0"/>
              </a:endParaRPr>
            </a:p>
          </p:txBody>
        </p:sp>
        <p:sp>
          <p:nvSpPr>
            <p:cNvPr id="54281" name="Line 10"/>
            <p:cNvSpPr>
              <a:spLocks noChangeShapeType="1"/>
            </p:cNvSpPr>
            <p:nvPr/>
          </p:nvSpPr>
          <p:spPr bwMode="auto">
            <a:xfrm>
              <a:off x="7202488" y="2438400"/>
              <a:ext cx="0" cy="60960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2" name="Line 11"/>
            <p:cNvSpPr>
              <a:spLocks noChangeShapeType="1"/>
            </p:cNvSpPr>
            <p:nvPr/>
          </p:nvSpPr>
          <p:spPr bwMode="auto">
            <a:xfrm>
              <a:off x="7659688" y="1828800"/>
              <a:ext cx="4572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3" name="Line 12"/>
            <p:cNvSpPr>
              <a:spLocks noChangeShapeType="1"/>
            </p:cNvSpPr>
            <p:nvPr/>
          </p:nvSpPr>
          <p:spPr bwMode="auto">
            <a:xfrm>
              <a:off x="6364288" y="1828800"/>
              <a:ext cx="457200"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685800" y="228600"/>
            <a:ext cx="7772400" cy="914400"/>
          </a:xfrm>
        </p:spPr>
        <p:txBody>
          <a:bodyPr/>
          <a:lstStyle/>
          <a:p>
            <a:pPr eaLnBrk="1" hangingPunct="1">
              <a:defRPr/>
            </a:pPr>
            <a:r>
              <a:rPr lang="zh-CN" altLang="en-US" b="0"/>
              <a:t>示例</a:t>
            </a:r>
          </a:p>
        </p:txBody>
      </p:sp>
      <p:sp>
        <p:nvSpPr>
          <p:cNvPr id="56323" name="Rectangle 3"/>
          <p:cNvSpPr>
            <a:spLocks noGrp="1" noChangeArrowheads="1"/>
          </p:cNvSpPr>
          <p:nvPr>
            <p:ph type="body" idx="1"/>
          </p:nvPr>
        </p:nvSpPr>
        <p:spPr>
          <a:xfrm>
            <a:off x="1306513" y="1428433"/>
            <a:ext cx="7648575" cy="5105400"/>
          </a:xfrm>
        </p:spPr>
        <p:txBody>
          <a:bodyPr/>
          <a:lstStyle/>
          <a:p>
            <a:pPr eaLnBrk="1" hangingPunct="1">
              <a:lnSpc>
                <a:spcPct val="150000"/>
              </a:lnSpc>
            </a:pPr>
            <a:r>
              <a:rPr lang="zh-CN" altLang="en-US" sz="2400" dirty="0">
                <a:latin typeface="Times New Roman" panose="02020603050405020304" pitchFamily="18" charset="0"/>
              </a:rPr>
              <a:t>查询</a:t>
            </a:r>
          </a:p>
          <a:p>
            <a:pPr lvl="1" eaLnBrk="1" hangingPunct="1">
              <a:lnSpc>
                <a:spcPct val="150000"/>
              </a:lnSpc>
            </a:pPr>
            <a:r>
              <a:rPr lang="zh-CN" altLang="en-US" sz="2000" dirty="0">
                <a:latin typeface="Times New Roman" panose="02020603050405020304" pitchFamily="18" charset="0"/>
              </a:rPr>
              <a:t>“供应红色零件给北京的工程的供应商姓名”</a:t>
            </a:r>
          </a:p>
          <a:p>
            <a:pPr eaLnBrk="1" hangingPunct="1">
              <a:lnSpc>
                <a:spcPct val="150000"/>
              </a:lnSpc>
            </a:pPr>
            <a:r>
              <a:rPr lang="zh-CN" altLang="en-US" sz="2400" dirty="0">
                <a:latin typeface="Times New Roman" panose="02020603050405020304" pitchFamily="18" charset="0"/>
              </a:rPr>
              <a:t>维护</a:t>
            </a:r>
          </a:p>
          <a:p>
            <a:pPr lvl="1" eaLnBrk="1" hangingPunct="1">
              <a:lnSpc>
                <a:spcPct val="150000"/>
              </a:lnSpc>
            </a:pPr>
            <a:r>
              <a:rPr lang="zh-CN" altLang="en-US" sz="2000" dirty="0">
                <a:latin typeface="Times New Roman" panose="02020603050405020304" pitchFamily="18" charset="0"/>
              </a:rPr>
              <a:t>“不允许供应不存在的零件”</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zh-CN" altLang="en-US" b="0"/>
              <a:t>基于文件系统</a:t>
            </a:r>
          </a:p>
        </p:txBody>
      </p:sp>
      <p:sp>
        <p:nvSpPr>
          <p:cNvPr id="58371" name="Rectangle 3"/>
          <p:cNvSpPr>
            <a:spLocks noGrp="1" noChangeArrowheads="1"/>
          </p:cNvSpPr>
          <p:nvPr>
            <p:ph type="body" idx="1"/>
          </p:nvPr>
        </p:nvSpPr>
        <p:spPr/>
        <p:txBody>
          <a:bodyPr/>
          <a:lstStyle/>
          <a:p>
            <a:pPr eaLnBrk="1" hangingPunct="1"/>
            <a:r>
              <a:rPr lang="zh-CN" altLang="en-US" sz="2400"/>
              <a:t>分别组织几个文件，存储各类对象的记录</a:t>
            </a:r>
          </a:p>
        </p:txBody>
      </p:sp>
      <p:grpSp>
        <p:nvGrpSpPr>
          <p:cNvPr id="58372" name="Group 4"/>
          <p:cNvGrpSpPr>
            <a:grpSpLocks/>
          </p:cNvGrpSpPr>
          <p:nvPr/>
        </p:nvGrpSpPr>
        <p:grpSpPr bwMode="auto">
          <a:xfrm>
            <a:off x="827088" y="1973263"/>
            <a:ext cx="7265987" cy="4464050"/>
            <a:chOff x="521" y="1389"/>
            <a:chExt cx="4577" cy="2812"/>
          </a:xfrm>
        </p:grpSpPr>
        <p:sp>
          <p:nvSpPr>
            <p:cNvPr id="58374" name="Rectangle 5"/>
            <p:cNvSpPr>
              <a:spLocks noChangeArrowheads="1"/>
            </p:cNvSpPr>
            <p:nvPr/>
          </p:nvSpPr>
          <p:spPr bwMode="auto">
            <a:xfrm>
              <a:off x="1939" y="1389"/>
              <a:ext cx="1928" cy="294"/>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CreateFile(S, P, J, SPJ)</a:t>
              </a:r>
            </a:p>
          </p:txBody>
        </p:sp>
        <p:sp>
          <p:nvSpPr>
            <p:cNvPr id="58375" name="Rectangle 6"/>
            <p:cNvSpPr>
              <a:spLocks noChangeArrowheads="1"/>
            </p:cNvSpPr>
            <p:nvPr/>
          </p:nvSpPr>
          <p:spPr bwMode="auto">
            <a:xfrm>
              <a:off x="3248" y="2025"/>
              <a:ext cx="1850" cy="524"/>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ScanFile(P)</a:t>
              </a:r>
            </a:p>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找到红色零件的号码</a:t>
              </a:r>
            </a:p>
          </p:txBody>
        </p:sp>
        <p:sp>
          <p:nvSpPr>
            <p:cNvPr id="58376" name="Rectangle 7"/>
            <p:cNvSpPr>
              <a:spLocks noChangeArrowheads="1"/>
            </p:cNvSpPr>
            <p:nvPr/>
          </p:nvSpPr>
          <p:spPr bwMode="auto">
            <a:xfrm>
              <a:off x="521" y="2024"/>
              <a:ext cx="2042" cy="524"/>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ScanFile(J)</a:t>
              </a:r>
              <a:endParaRPr lang="zh-CN" altLang="en-US" sz="2400">
                <a:latin typeface="华文新魏" panose="02010800040101010101" pitchFamily="2" charset="-122"/>
                <a:ea typeface="华文新魏" panose="02010800040101010101" pitchFamily="2" charset="-122"/>
              </a:endParaRPr>
            </a:p>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找到北京的工程的号码</a:t>
              </a:r>
            </a:p>
          </p:txBody>
        </p:sp>
        <p:sp>
          <p:nvSpPr>
            <p:cNvPr id="58377" name="Rectangle 8"/>
            <p:cNvSpPr>
              <a:spLocks noChangeArrowheads="1"/>
            </p:cNvSpPr>
            <p:nvPr/>
          </p:nvSpPr>
          <p:spPr bwMode="auto">
            <a:xfrm>
              <a:off x="1638" y="2850"/>
              <a:ext cx="2440" cy="524"/>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ScanFile(SPJ</a:t>
              </a:r>
              <a:r>
                <a:rPr lang="zh-CN" altLang="en-US" sz="2400">
                  <a:latin typeface="华文新魏" panose="02010800040101010101" pitchFamily="2" charset="-122"/>
                  <a:ea typeface="华文新魏" panose="02010800040101010101" pitchFamily="2" charset="-122"/>
                </a:rPr>
                <a:t>）</a:t>
              </a:r>
            </a:p>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找到对应以上两号码的</a:t>
              </a:r>
              <a:r>
                <a:rPr lang="en-US" altLang="zh-CN" sz="2400">
                  <a:latin typeface="华文新魏" panose="02010800040101010101" pitchFamily="2" charset="-122"/>
                  <a:ea typeface="华文新魏" panose="02010800040101010101" pitchFamily="2" charset="-122"/>
                </a:rPr>
                <a:t>SNO</a:t>
              </a:r>
              <a:endParaRPr lang="zh-CN" altLang="en-US" sz="2400">
                <a:latin typeface="华文新魏" panose="02010800040101010101" pitchFamily="2" charset="-122"/>
                <a:ea typeface="华文新魏" panose="02010800040101010101" pitchFamily="2" charset="-122"/>
              </a:endParaRPr>
            </a:p>
          </p:txBody>
        </p:sp>
        <p:sp>
          <p:nvSpPr>
            <p:cNvPr id="58378" name="Rectangle 9"/>
            <p:cNvSpPr>
              <a:spLocks noChangeArrowheads="1"/>
            </p:cNvSpPr>
            <p:nvPr/>
          </p:nvSpPr>
          <p:spPr bwMode="auto">
            <a:xfrm>
              <a:off x="1446" y="3677"/>
              <a:ext cx="2824" cy="524"/>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ScanFile(S)</a:t>
              </a:r>
            </a:p>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找到对应以上</a:t>
              </a:r>
              <a:r>
                <a:rPr lang="en-US" altLang="zh-CN" sz="2400">
                  <a:latin typeface="华文新魏" panose="02010800040101010101" pitchFamily="2" charset="-122"/>
                  <a:ea typeface="华文新魏" panose="02010800040101010101" pitchFamily="2" charset="-122"/>
                </a:rPr>
                <a:t>SNO</a:t>
              </a:r>
              <a:r>
                <a:rPr lang="zh-CN" altLang="en-US" sz="2400">
                  <a:latin typeface="华文新魏" panose="02010800040101010101" pitchFamily="2" charset="-122"/>
                  <a:ea typeface="华文新魏" panose="02010800040101010101" pitchFamily="2" charset="-122"/>
                </a:rPr>
                <a:t>的供应商姓名</a:t>
              </a:r>
            </a:p>
          </p:txBody>
        </p:sp>
        <p:cxnSp>
          <p:nvCxnSpPr>
            <p:cNvPr id="58379" name="AutoShape 10"/>
            <p:cNvCxnSpPr>
              <a:cxnSpLocks noChangeShapeType="1"/>
              <a:stCxn id="58374" idx="2"/>
              <a:endCxn id="58376" idx="0"/>
            </p:cNvCxnSpPr>
            <p:nvPr/>
          </p:nvCxnSpPr>
          <p:spPr bwMode="auto">
            <a:xfrm flipH="1">
              <a:off x="1542" y="1683"/>
              <a:ext cx="1361" cy="341"/>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58380" name="AutoShape 11"/>
            <p:cNvCxnSpPr>
              <a:cxnSpLocks noChangeShapeType="1"/>
              <a:stCxn id="58374" idx="2"/>
              <a:endCxn id="58375" idx="0"/>
            </p:cNvCxnSpPr>
            <p:nvPr/>
          </p:nvCxnSpPr>
          <p:spPr bwMode="auto">
            <a:xfrm>
              <a:off x="2903" y="1683"/>
              <a:ext cx="1270" cy="342"/>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58381" name="AutoShape 12"/>
            <p:cNvCxnSpPr>
              <a:cxnSpLocks noChangeShapeType="1"/>
              <a:stCxn id="58376" idx="2"/>
              <a:endCxn id="58377" idx="0"/>
            </p:cNvCxnSpPr>
            <p:nvPr/>
          </p:nvCxnSpPr>
          <p:spPr bwMode="auto">
            <a:xfrm>
              <a:off x="1542" y="2548"/>
              <a:ext cx="1316" cy="302"/>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58382" name="AutoShape 13"/>
            <p:cNvCxnSpPr>
              <a:cxnSpLocks noChangeShapeType="1"/>
              <a:stCxn id="58375" idx="2"/>
              <a:endCxn id="58377" idx="0"/>
            </p:cNvCxnSpPr>
            <p:nvPr/>
          </p:nvCxnSpPr>
          <p:spPr bwMode="auto">
            <a:xfrm flipH="1">
              <a:off x="2858" y="2549"/>
              <a:ext cx="1315" cy="301"/>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58383" name="AutoShape 14"/>
            <p:cNvCxnSpPr>
              <a:cxnSpLocks noChangeShapeType="1"/>
              <a:stCxn id="58377" idx="2"/>
              <a:endCxn id="58378" idx="0"/>
            </p:cNvCxnSpPr>
            <p:nvPr/>
          </p:nvCxnSpPr>
          <p:spPr bwMode="auto">
            <a:xfrm>
              <a:off x="2858" y="3374"/>
              <a:ext cx="0" cy="303"/>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defRPr/>
            </a:pPr>
            <a:r>
              <a:rPr lang="zh-CN" altLang="en-US" b="0"/>
              <a:t>基于文件系统</a:t>
            </a:r>
          </a:p>
        </p:txBody>
      </p:sp>
      <p:sp>
        <p:nvSpPr>
          <p:cNvPr id="60419" name="Rectangle 3"/>
          <p:cNvSpPr>
            <a:spLocks noChangeArrowheads="1"/>
          </p:cNvSpPr>
          <p:nvPr/>
        </p:nvSpPr>
        <p:spPr bwMode="auto">
          <a:xfrm>
            <a:off x="3203575" y="1641475"/>
            <a:ext cx="2693988" cy="466725"/>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如果</a:t>
            </a:r>
            <a:r>
              <a:rPr lang="en-US" altLang="zh-CN" sz="2400">
                <a:latin typeface="华文新魏" panose="02010800040101010101" pitchFamily="2" charset="-122"/>
                <a:ea typeface="华文新魏" panose="02010800040101010101" pitchFamily="2" charset="-122"/>
              </a:rPr>
              <a:t>InsertFile</a:t>
            </a:r>
            <a:r>
              <a:rPr lang="en-US" altLang="zh-CN" sz="2400">
                <a:latin typeface="Tahoma" panose="020B0604030504040204" pitchFamily="34" charset="0"/>
              </a:rPr>
              <a:t>(SPJ)</a:t>
            </a:r>
            <a:endParaRPr lang="en-US" altLang="zh-CN" sz="2400">
              <a:latin typeface="华文新魏" panose="02010800040101010101" pitchFamily="2" charset="-122"/>
              <a:ea typeface="华文新魏" panose="02010800040101010101" pitchFamily="2" charset="-122"/>
            </a:endParaRPr>
          </a:p>
        </p:txBody>
      </p:sp>
      <p:sp>
        <p:nvSpPr>
          <p:cNvPr id="60420" name="Rectangle 4"/>
          <p:cNvSpPr>
            <a:spLocks noChangeArrowheads="1"/>
          </p:cNvSpPr>
          <p:nvPr/>
        </p:nvSpPr>
        <p:spPr bwMode="auto">
          <a:xfrm>
            <a:off x="2411413" y="2722563"/>
            <a:ext cx="4322762" cy="831850"/>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ScanFile(P)</a:t>
            </a:r>
            <a:endParaRPr lang="zh-CN" altLang="en-US" sz="2400">
              <a:latin typeface="华文新魏" panose="02010800040101010101" pitchFamily="2" charset="-122"/>
              <a:ea typeface="华文新魏" panose="02010800040101010101" pitchFamily="2" charset="-122"/>
            </a:endParaRPr>
          </a:p>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判断欲插入的零件号是否在</a:t>
            </a:r>
            <a:r>
              <a:rPr lang="en-US" altLang="zh-CN" sz="2400">
                <a:latin typeface="华文新魏" panose="02010800040101010101" pitchFamily="2" charset="-122"/>
                <a:ea typeface="华文新魏" panose="02010800040101010101" pitchFamily="2" charset="-122"/>
              </a:rPr>
              <a:t>P</a:t>
            </a:r>
            <a:r>
              <a:rPr lang="zh-CN" altLang="en-US" sz="2400">
                <a:latin typeface="华文新魏" panose="02010800040101010101" pitchFamily="2" charset="-122"/>
                <a:ea typeface="华文新魏" panose="02010800040101010101" pitchFamily="2" charset="-122"/>
              </a:rPr>
              <a:t>中</a:t>
            </a:r>
          </a:p>
        </p:txBody>
      </p:sp>
      <p:cxnSp>
        <p:nvCxnSpPr>
          <p:cNvPr id="60421" name="AutoShape 5"/>
          <p:cNvCxnSpPr>
            <a:cxnSpLocks noChangeShapeType="1"/>
            <a:stCxn id="60419" idx="2"/>
            <a:endCxn id="60420" idx="0"/>
          </p:cNvCxnSpPr>
          <p:nvPr/>
        </p:nvCxnSpPr>
        <p:spPr bwMode="auto">
          <a:xfrm>
            <a:off x="4551363" y="2108200"/>
            <a:ext cx="22225" cy="614363"/>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sp>
        <p:nvSpPr>
          <p:cNvPr id="60422" name="Rectangle 6"/>
          <p:cNvSpPr>
            <a:spLocks noChangeArrowheads="1"/>
          </p:cNvSpPr>
          <p:nvPr/>
        </p:nvSpPr>
        <p:spPr bwMode="auto">
          <a:xfrm>
            <a:off x="3287713" y="4337050"/>
            <a:ext cx="2522537" cy="466725"/>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如果</a:t>
            </a:r>
            <a:r>
              <a:rPr lang="en-US" altLang="zh-CN" sz="2400">
                <a:latin typeface="华文新魏" panose="02010800040101010101" pitchFamily="2" charset="-122"/>
                <a:ea typeface="华文新魏" panose="02010800040101010101" pitchFamily="2" charset="-122"/>
              </a:rPr>
              <a:t>DeleteFile</a:t>
            </a:r>
            <a:r>
              <a:rPr lang="en-US" altLang="zh-CN" sz="2400">
                <a:latin typeface="Tahoma" panose="020B0604030504040204" pitchFamily="34" charset="0"/>
              </a:rPr>
              <a:t>(P)</a:t>
            </a:r>
            <a:endParaRPr lang="en-US" altLang="zh-CN" sz="2400">
              <a:latin typeface="华文新魏" panose="02010800040101010101" pitchFamily="2" charset="-122"/>
              <a:ea typeface="华文新魏" panose="02010800040101010101" pitchFamily="2" charset="-122"/>
            </a:endParaRPr>
          </a:p>
        </p:txBody>
      </p:sp>
      <p:sp>
        <p:nvSpPr>
          <p:cNvPr id="60423" name="Rectangle 7"/>
          <p:cNvSpPr>
            <a:spLocks noChangeArrowheads="1"/>
          </p:cNvSpPr>
          <p:nvPr/>
        </p:nvSpPr>
        <p:spPr bwMode="auto">
          <a:xfrm>
            <a:off x="2286000" y="5418138"/>
            <a:ext cx="4575175" cy="831850"/>
          </a:xfrm>
          <a:prstGeom prst="rect">
            <a:avLst/>
          </a:prstGeom>
          <a:solidFill>
            <a:schemeClr val="accent1"/>
          </a:solidFill>
          <a:ln w="9525">
            <a:solidFill>
              <a:schemeClr val="bg2"/>
            </a:solidFill>
            <a:miter lim="800000"/>
            <a:headEnd/>
            <a:tailEnd/>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ScanFile(SPJ)</a:t>
            </a:r>
            <a:endParaRPr lang="zh-CN" altLang="en-US" sz="2400">
              <a:latin typeface="华文新魏" panose="02010800040101010101" pitchFamily="2" charset="-122"/>
              <a:ea typeface="华文新魏" panose="02010800040101010101" pitchFamily="2" charset="-122"/>
            </a:endParaRPr>
          </a:p>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判断欲删除的零件号是否在</a:t>
            </a:r>
            <a:r>
              <a:rPr lang="en-US" altLang="zh-CN" sz="2400">
                <a:latin typeface="华文新魏" panose="02010800040101010101" pitchFamily="2" charset="-122"/>
                <a:ea typeface="华文新魏" panose="02010800040101010101" pitchFamily="2" charset="-122"/>
              </a:rPr>
              <a:t>SPJ</a:t>
            </a:r>
            <a:r>
              <a:rPr lang="zh-CN" altLang="en-US" sz="2400">
                <a:latin typeface="华文新魏" panose="02010800040101010101" pitchFamily="2" charset="-122"/>
                <a:ea typeface="华文新魏" panose="02010800040101010101" pitchFamily="2" charset="-122"/>
              </a:rPr>
              <a:t>中</a:t>
            </a:r>
          </a:p>
        </p:txBody>
      </p:sp>
      <p:cxnSp>
        <p:nvCxnSpPr>
          <p:cNvPr id="60424" name="AutoShape 8"/>
          <p:cNvCxnSpPr>
            <a:cxnSpLocks noChangeShapeType="1"/>
            <a:stCxn id="60422" idx="2"/>
            <a:endCxn id="60423" idx="0"/>
          </p:cNvCxnSpPr>
          <p:nvPr/>
        </p:nvCxnSpPr>
        <p:spPr bwMode="auto">
          <a:xfrm>
            <a:off x="4549775" y="4803775"/>
            <a:ext cx="23813" cy="614363"/>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685800" y="381000"/>
            <a:ext cx="7793038" cy="784225"/>
          </a:xfrm>
        </p:spPr>
        <p:txBody>
          <a:bodyPr/>
          <a:lstStyle/>
          <a:p>
            <a:pPr eaLnBrk="1" hangingPunct="1">
              <a:defRPr/>
            </a:pPr>
            <a:r>
              <a:rPr lang="zh-CN" altLang="en-US" b="0"/>
              <a:t>数据库系统阶段</a:t>
            </a:r>
          </a:p>
        </p:txBody>
      </p:sp>
      <p:sp>
        <p:nvSpPr>
          <p:cNvPr id="62467" name="Rectangle 3"/>
          <p:cNvSpPr>
            <a:spLocks noGrp="1" noChangeArrowheads="1"/>
          </p:cNvSpPr>
          <p:nvPr>
            <p:ph type="body" idx="1"/>
          </p:nvPr>
        </p:nvSpPr>
        <p:spPr>
          <a:xfrm>
            <a:off x="341313" y="1447800"/>
            <a:ext cx="8574087" cy="1890713"/>
          </a:xfrm>
        </p:spPr>
        <p:txBody>
          <a:bodyPr/>
          <a:lstStyle/>
          <a:p>
            <a:pPr eaLnBrk="1" hangingPunct="1"/>
            <a:r>
              <a:rPr lang="zh-CN" altLang="en-US" sz="2400"/>
              <a:t>数据库观点</a:t>
            </a:r>
          </a:p>
          <a:p>
            <a:pPr lvl="1" eaLnBrk="1" hangingPunct="1"/>
            <a:r>
              <a:rPr lang="zh-CN" altLang="en-US" sz="2000"/>
              <a:t>数据不是依赖于处理过程的附属品，而是现实世界中独立存在的对象</a:t>
            </a:r>
          </a:p>
        </p:txBody>
      </p:sp>
      <p:grpSp>
        <p:nvGrpSpPr>
          <p:cNvPr id="62468" name="Group 22"/>
          <p:cNvGrpSpPr>
            <a:grpSpLocks/>
          </p:cNvGrpSpPr>
          <p:nvPr/>
        </p:nvGrpSpPr>
        <p:grpSpPr bwMode="auto">
          <a:xfrm>
            <a:off x="506413" y="2667000"/>
            <a:ext cx="7494587" cy="3657600"/>
            <a:chOff x="319" y="1872"/>
            <a:chExt cx="4721" cy="2304"/>
          </a:xfrm>
        </p:grpSpPr>
        <p:pic>
          <p:nvPicPr>
            <p:cNvPr id="62470" name="Picture 6"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 y="1872"/>
              <a:ext cx="912"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7"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 y="2112"/>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8" descr="j0196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 y="2217"/>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AutoShape 10"/>
            <p:cNvSpPr>
              <a:spLocks noChangeArrowheads="1"/>
            </p:cNvSpPr>
            <p:nvPr/>
          </p:nvSpPr>
          <p:spPr bwMode="auto">
            <a:xfrm>
              <a:off x="2225" y="3168"/>
              <a:ext cx="1488" cy="1008"/>
            </a:xfrm>
            <a:prstGeom prst="can">
              <a:avLst>
                <a:gd name="adj" fmla="val 28995"/>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defRPr/>
              </a:pPr>
              <a:endParaRPr kumimoji="0" lang="zh-CN" altLang="en-US" sz="1600">
                <a:latin typeface="Helvetica" panose="020B0604020202020204" pitchFamily="34" charset="0"/>
                <a:ea typeface="ＭＳ Ｐゴシック" panose="020B0600070205080204" pitchFamily="34" charset="-128"/>
              </a:endParaRPr>
            </a:p>
          </p:txBody>
        </p:sp>
        <p:sp>
          <p:nvSpPr>
            <p:cNvPr id="62474" name="AutoShape 11"/>
            <p:cNvSpPr>
              <a:spLocks noChangeArrowheads="1"/>
            </p:cNvSpPr>
            <p:nvPr/>
          </p:nvSpPr>
          <p:spPr bwMode="auto">
            <a:xfrm>
              <a:off x="2441" y="3456"/>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数据1</a:t>
              </a:r>
              <a:endParaRPr lang="zh-CN" altLang="en-US" sz="2000">
                <a:latin typeface="Tahoma" panose="020B0604030504040204" pitchFamily="34" charset="0"/>
              </a:endParaRPr>
            </a:p>
          </p:txBody>
        </p:sp>
        <p:sp>
          <p:nvSpPr>
            <p:cNvPr id="62475" name="Rectangle 12"/>
            <p:cNvSpPr>
              <a:spLocks noChangeArrowheads="1"/>
            </p:cNvSpPr>
            <p:nvPr/>
          </p:nvSpPr>
          <p:spPr bwMode="auto">
            <a:xfrm>
              <a:off x="2341" y="3152"/>
              <a:ext cx="126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a:latin typeface="Times New Roman" panose="02020603050405020304" pitchFamily="18" charset="0"/>
                  <a:ea typeface="华文新魏" panose="02010800040101010101" pitchFamily="2" charset="-122"/>
                </a:rPr>
                <a:t>统一存取</a:t>
              </a:r>
              <a:endParaRPr lang="zh-CN" altLang="en-US">
                <a:latin typeface="Times New Roman" panose="02020603050405020304" pitchFamily="18" charset="0"/>
                <a:ea typeface="华文隶书" panose="02010800040101010101" pitchFamily="2" charset="-122"/>
              </a:endParaRPr>
            </a:p>
          </p:txBody>
        </p:sp>
        <p:sp>
          <p:nvSpPr>
            <p:cNvPr id="62476" name="AutoShape 13"/>
            <p:cNvSpPr>
              <a:spLocks noChangeArrowheads="1"/>
            </p:cNvSpPr>
            <p:nvPr/>
          </p:nvSpPr>
          <p:spPr bwMode="auto">
            <a:xfrm rot="1800000">
              <a:off x="1601" y="2832"/>
              <a:ext cx="816" cy="288"/>
            </a:xfrm>
            <a:prstGeom prst="leftRightArrow">
              <a:avLst>
                <a:gd name="adj1" fmla="val 50000"/>
                <a:gd name="adj2" fmla="val 5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62477" name="AutoShape 14"/>
            <p:cNvSpPr>
              <a:spLocks noChangeArrowheads="1"/>
            </p:cNvSpPr>
            <p:nvPr/>
          </p:nvSpPr>
          <p:spPr bwMode="auto">
            <a:xfrm>
              <a:off x="2993" y="3456"/>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数据2</a:t>
              </a:r>
              <a:endParaRPr lang="zh-CN" altLang="en-US" sz="2000">
                <a:latin typeface="Tahoma" panose="020B0604030504040204" pitchFamily="34" charset="0"/>
              </a:endParaRPr>
            </a:p>
          </p:txBody>
        </p:sp>
        <p:sp>
          <p:nvSpPr>
            <p:cNvPr id="62478" name="AutoShape 15"/>
            <p:cNvSpPr>
              <a:spLocks noChangeArrowheads="1"/>
            </p:cNvSpPr>
            <p:nvPr/>
          </p:nvSpPr>
          <p:spPr bwMode="auto">
            <a:xfrm>
              <a:off x="2753" y="3744"/>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数据</a:t>
              </a:r>
              <a:r>
                <a:rPr lang="en-US" altLang="zh-CN" sz="2000">
                  <a:latin typeface="华文新魏" panose="02010800040101010101" pitchFamily="2" charset="-122"/>
                  <a:ea typeface="华文新魏" panose="02010800040101010101" pitchFamily="2" charset="-122"/>
                </a:rPr>
                <a:t>n</a:t>
              </a:r>
              <a:endParaRPr lang="zh-CN" altLang="en-US" sz="2000">
                <a:latin typeface="Tahoma" panose="020B0604030504040204" pitchFamily="34" charset="0"/>
              </a:endParaRPr>
            </a:p>
          </p:txBody>
        </p:sp>
        <p:sp>
          <p:nvSpPr>
            <p:cNvPr id="62479" name="AutoShape 16"/>
            <p:cNvSpPr>
              <a:spLocks noChangeArrowheads="1"/>
            </p:cNvSpPr>
            <p:nvPr/>
          </p:nvSpPr>
          <p:spPr bwMode="auto">
            <a:xfrm>
              <a:off x="2897" y="2784"/>
              <a:ext cx="288" cy="336"/>
            </a:xfrm>
            <a:prstGeom prst="upDownArrow">
              <a:avLst>
                <a:gd name="adj1" fmla="val 50000"/>
                <a:gd name="adj2" fmla="val 2333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62480" name="Rectangle 17"/>
            <p:cNvSpPr>
              <a:spLocks noChangeArrowheads="1"/>
            </p:cNvSpPr>
            <p:nvPr/>
          </p:nvSpPr>
          <p:spPr bwMode="auto">
            <a:xfrm>
              <a:off x="1824" y="2234"/>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程序2</a:t>
              </a:r>
            </a:p>
          </p:txBody>
        </p:sp>
        <p:sp>
          <p:nvSpPr>
            <p:cNvPr id="62481" name="AutoShape 18"/>
            <p:cNvSpPr>
              <a:spLocks noChangeArrowheads="1"/>
            </p:cNvSpPr>
            <p:nvPr/>
          </p:nvSpPr>
          <p:spPr bwMode="auto">
            <a:xfrm rot="-1200000">
              <a:off x="3406" y="2819"/>
              <a:ext cx="1295" cy="288"/>
            </a:xfrm>
            <a:prstGeom prst="leftRightArrow">
              <a:avLst>
                <a:gd name="adj1" fmla="val 50000"/>
                <a:gd name="adj2" fmla="val 89931"/>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62482" name="Rectangle 19"/>
            <p:cNvSpPr>
              <a:spLocks noChangeArrowheads="1"/>
            </p:cNvSpPr>
            <p:nvPr/>
          </p:nvSpPr>
          <p:spPr bwMode="auto">
            <a:xfrm>
              <a:off x="319" y="25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程序1</a:t>
              </a:r>
            </a:p>
          </p:txBody>
        </p:sp>
        <p:sp>
          <p:nvSpPr>
            <p:cNvPr id="62483" name="Rectangle 20"/>
            <p:cNvSpPr>
              <a:spLocks noChangeArrowheads="1"/>
            </p:cNvSpPr>
            <p:nvPr/>
          </p:nvSpPr>
          <p:spPr bwMode="auto">
            <a:xfrm>
              <a:off x="3631" y="2426"/>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程序</a:t>
              </a:r>
              <a:r>
                <a:rPr lang="en-US" altLang="zh-CN" sz="2400">
                  <a:latin typeface="华文新魏" panose="02010800040101010101" pitchFamily="2" charset="-122"/>
                  <a:ea typeface="华文新魏" panose="02010800040101010101" pitchFamily="2" charset="-122"/>
                </a:rPr>
                <a:t>n</a:t>
              </a: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66775" y="6667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ffectLst/>
              </a:rPr>
              <a:t>引言</a:t>
            </a:r>
            <a:endParaRPr lang="en-US" altLang="zh-CN">
              <a:effectLst/>
            </a:endParaRPr>
          </a:p>
        </p:txBody>
      </p:sp>
      <p:sp>
        <p:nvSpPr>
          <p:cNvPr id="9219" name="Rectangle 3"/>
          <p:cNvSpPr>
            <a:spLocks noGrp="1" noChangeArrowheads="1"/>
          </p:cNvSpPr>
          <p:nvPr>
            <p:ph type="body" idx="4294967295"/>
          </p:nvPr>
        </p:nvSpPr>
        <p:spPr>
          <a:xfrm>
            <a:off x="814388" y="1093788"/>
            <a:ext cx="7688262" cy="5291137"/>
          </a:xfrm>
        </p:spPr>
        <p:txBody>
          <a:bodyPr/>
          <a:lstStyle/>
          <a:p>
            <a:pPr>
              <a:lnSpc>
                <a:spcPct val="150000"/>
              </a:lnSpc>
            </a:pPr>
            <a:r>
              <a:rPr lang="en-US" altLang="zh-CN" sz="2400" dirty="0"/>
              <a:t>DBMS</a:t>
            </a:r>
            <a:r>
              <a:rPr lang="zh-CN" altLang="en-US" sz="2400" dirty="0"/>
              <a:t>定义</a:t>
            </a:r>
            <a:endParaRPr lang="en-US" altLang="zh-CN" sz="2400" dirty="0"/>
          </a:p>
          <a:p>
            <a:pPr lvl="1">
              <a:lnSpc>
                <a:spcPct val="150000"/>
              </a:lnSpc>
            </a:pPr>
            <a:r>
              <a:rPr lang="zh-CN" altLang="en-US" sz="2000" dirty="0"/>
              <a:t>由一个相互关联的数据集合和一组用以访问这些数据的程序组成</a:t>
            </a:r>
            <a:endParaRPr lang="en-US" altLang="zh-CN" sz="2000" dirty="0"/>
          </a:p>
          <a:p>
            <a:pPr lvl="1">
              <a:lnSpc>
                <a:spcPct val="150000"/>
              </a:lnSpc>
            </a:pPr>
            <a:r>
              <a:rPr lang="zh-CN" altLang="en-US" sz="2000" dirty="0"/>
              <a:t>这个数据集合通常称作数据库（</a:t>
            </a:r>
            <a:r>
              <a:rPr lang="en-US" altLang="zh-CN" sz="2000" dirty="0"/>
              <a:t>Database</a:t>
            </a:r>
            <a:r>
              <a:rPr lang="zh-CN" altLang="en-US" sz="2000" dirty="0"/>
              <a:t>），其中包含了关于某个机构的信息</a:t>
            </a:r>
            <a:endParaRPr lang="en-US" altLang="zh-CN" sz="2000" dirty="0"/>
          </a:p>
          <a:p>
            <a:pPr>
              <a:lnSpc>
                <a:spcPct val="150000"/>
              </a:lnSpc>
            </a:pPr>
            <a:r>
              <a:rPr lang="en-US" altLang="zh-CN" sz="2400" dirty="0"/>
              <a:t>DBMS</a:t>
            </a:r>
            <a:r>
              <a:rPr lang="zh-CN" altLang="en-US" sz="2400" dirty="0"/>
              <a:t>目标</a:t>
            </a:r>
            <a:endParaRPr lang="en-US" altLang="zh-CN" sz="2400" dirty="0"/>
          </a:p>
          <a:p>
            <a:pPr lvl="1">
              <a:lnSpc>
                <a:spcPct val="150000"/>
              </a:lnSpc>
            </a:pPr>
            <a:r>
              <a:rPr lang="zh-CN" altLang="en-US" sz="2000" dirty="0"/>
              <a:t>方便、高效地存取数据库信息</a:t>
            </a:r>
            <a:endParaRPr lang="en-US" altLang="zh-CN" sz="2000" dirty="0"/>
          </a:p>
          <a:p>
            <a:pPr>
              <a:lnSpc>
                <a:spcPct val="150000"/>
              </a:lnSpc>
            </a:pPr>
            <a:endParaRPr lang="en-US" altLang="zh-CN" sz="2400" dirty="0"/>
          </a:p>
          <a:p>
            <a:pPr>
              <a:lnSpc>
                <a:spcPct val="150000"/>
              </a:lnSpc>
            </a:pPr>
            <a:endParaRPr lang="en-US" altLang="zh-CN" sz="2400" dirty="0"/>
          </a:p>
        </p:txBody>
      </p:sp>
      <p:sp>
        <p:nvSpPr>
          <p:cNvPr id="9220" name="椭圆 1"/>
          <p:cNvSpPr>
            <a:spLocks noChangeArrowheads="1"/>
          </p:cNvSpPr>
          <p:nvPr/>
        </p:nvSpPr>
        <p:spPr bwMode="auto">
          <a:xfrm>
            <a:off x="5719763" y="3732213"/>
            <a:ext cx="2233612" cy="1489075"/>
          </a:xfrm>
          <a:prstGeom prst="ellipse">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ＭＳ Ｐゴシック" panose="020B0600070205080204" pitchFamily="34" charset="-128"/>
              </a:rPr>
              <a:t>DBMS</a:t>
            </a:r>
            <a:endParaRPr kumimoji="0" lang="zh-CN" altLang="en-US" sz="1600">
              <a:latin typeface="Helvetica" panose="020B0604020202020204" pitchFamily="34" charset="0"/>
              <a:ea typeface="ＭＳ Ｐゴシック" panose="020B0600070205080204" pitchFamily="34" charset="-128"/>
            </a:endParaRPr>
          </a:p>
        </p:txBody>
      </p:sp>
      <p:sp>
        <p:nvSpPr>
          <p:cNvPr id="9221" name="圆柱形 3"/>
          <p:cNvSpPr>
            <a:spLocks noChangeArrowheads="1"/>
          </p:cNvSpPr>
          <p:nvPr/>
        </p:nvSpPr>
        <p:spPr bwMode="auto">
          <a:xfrm>
            <a:off x="6273800" y="4476750"/>
            <a:ext cx="1127125" cy="520700"/>
          </a:xfrm>
          <a:prstGeom prst="can">
            <a:avLst>
              <a:gd name="adj" fmla="val 25000"/>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600">
                <a:latin typeface="Helvetica" panose="020B0604020202020204" pitchFamily="34" charset="0"/>
                <a:ea typeface="ＭＳ Ｐゴシック" panose="020B0600070205080204" pitchFamily="34" charset="-128"/>
              </a:rPr>
              <a:t> Database</a:t>
            </a:r>
            <a:endParaRPr kumimoji="0" lang="zh-CN" altLang="en-US" sz="1600">
              <a:latin typeface="Helvetica" panose="020B0604020202020204" pitchFamily="34" charset="0"/>
              <a:ea typeface="ＭＳ Ｐゴシック" panose="020B0600070205080204" pitchFamily="34" charset="-128"/>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1063"/>
          <p:cNvGrpSpPr>
            <a:grpSpLocks/>
          </p:cNvGrpSpPr>
          <p:nvPr/>
        </p:nvGrpSpPr>
        <p:grpSpPr bwMode="auto">
          <a:xfrm>
            <a:off x="521494" y="1379220"/>
            <a:ext cx="8121650" cy="4737100"/>
            <a:chOff x="548" y="813"/>
            <a:chExt cx="5116" cy="3320"/>
          </a:xfrm>
        </p:grpSpPr>
        <p:sp>
          <p:nvSpPr>
            <p:cNvPr id="64517" name="Oval 1026"/>
            <p:cNvSpPr>
              <a:spLocks noChangeArrowheads="1"/>
            </p:cNvSpPr>
            <p:nvPr/>
          </p:nvSpPr>
          <p:spPr bwMode="auto">
            <a:xfrm>
              <a:off x="1584" y="1728"/>
              <a:ext cx="3024" cy="1776"/>
            </a:xfrm>
            <a:prstGeom prst="ellips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64518" name="Oval 1027"/>
            <p:cNvSpPr>
              <a:spLocks noChangeArrowheads="1"/>
            </p:cNvSpPr>
            <p:nvPr/>
          </p:nvSpPr>
          <p:spPr bwMode="auto">
            <a:xfrm>
              <a:off x="2592"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学号</a:t>
              </a:r>
            </a:p>
          </p:txBody>
        </p:sp>
        <p:sp>
          <p:nvSpPr>
            <p:cNvPr id="64519" name="Oval 1028"/>
            <p:cNvSpPr>
              <a:spLocks noChangeArrowheads="1"/>
            </p:cNvSpPr>
            <p:nvPr/>
          </p:nvSpPr>
          <p:spPr bwMode="auto">
            <a:xfrm>
              <a:off x="3216"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姓名</a:t>
              </a:r>
            </a:p>
          </p:txBody>
        </p:sp>
        <p:sp>
          <p:nvSpPr>
            <p:cNvPr id="64520" name="Oval 1029"/>
            <p:cNvSpPr>
              <a:spLocks noChangeArrowheads="1"/>
            </p:cNvSpPr>
            <p:nvPr/>
          </p:nvSpPr>
          <p:spPr bwMode="auto">
            <a:xfrm>
              <a:off x="2496"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性别</a:t>
              </a:r>
            </a:p>
          </p:txBody>
        </p:sp>
        <p:sp>
          <p:nvSpPr>
            <p:cNvPr id="64521" name="Oval 1030"/>
            <p:cNvSpPr>
              <a:spLocks noChangeArrowheads="1"/>
            </p:cNvSpPr>
            <p:nvPr/>
          </p:nvSpPr>
          <p:spPr bwMode="auto">
            <a:xfrm>
              <a:off x="2496" y="18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系别</a:t>
              </a:r>
            </a:p>
          </p:txBody>
        </p:sp>
        <p:sp>
          <p:nvSpPr>
            <p:cNvPr id="64522" name="Oval 1031"/>
            <p:cNvSpPr>
              <a:spLocks noChangeArrowheads="1"/>
            </p:cNvSpPr>
            <p:nvPr/>
          </p:nvSpPr>
          <p:spPr bwMode="auto">
            <a:xfrm>
              <a:off x="3360" y="187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年龄</a:t>
              </a:r>
            </a:p>
          </p:txBody>
        </p:sp>
        <p:sp>
          <p:nvSpPr>
            <p:cNvPr id="64523" name="Oval 1032"/>
            <p:cNvSpPr>
              <a:spLocks noChangeArrowheads="1"/>
            </p:cNvSpPr>
            <p:nvPr/>
          </p:nvSpPr>
          <p:spPr bwMode="auto">
            <a:xfrm>
              <a:off x="1872"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住址</a:t>
              </a:r>
            </a:p>
          </p:txBody>
        </p:sp>
        <p:sp>
          <p:nvSpPr>
            <p:cNvPr id="64524" name="Oval 1033"/>
            <p:cNvSpPr>
              <a:spLocks noChangeArrowheads="1"/>
            </p:cNvSpPr>
            <p:nvPr/>
          </p:nvSpPr>
          <p:spPr bwMode="auto">
            <a:xfrm>
              <a:off x="3360"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出身</a:t>
              </a:r>
            </a:p>
          </p:txBody>
        </p:sp>
        <p:sp>
          <p:nvSpPr>
            <p:cNvPr id="64525" name="Oval 1034"/>
            <p:cNvSpPr>
              <a:spLocks noChangeArrowheads="1"/>
            </p:cNvSpPr>
            <p:nvPr/>
          </p:nvSpPr>
          <p:spPr bwMode="auto">
            <a:xfrm>
              <a:off x="3936" y="2160"/>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学位</a:t>
              </a:r>
            </a:p>
          </p:txBody>
        </p:sp>
        <p:sp>
          <p:nvSpPr>
            <p:cNvPr id="64526" name="Oval 1035"/>
            <p:cNvSpPr>
              <a:spLocks noChangeArrowheads="1"/>
            </p:cNvSpPr>
            <p:nvPr/>
          </p:nvSpPr>
          <p:spPr bwMode="auto">
            <a:xfrm>
              <a:off x="3936"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学分</a:t>
              </a:r>
            </a:p>
          </p:txBody>
        </p:sp>
        <p:sp>
          <p:nvSpPr>
            <p:cNvPr id="64527" name="Oval 1036"/>
            <p:cNvSpPr>
              <a:spLocks noChangeArrowheads="1"/>
            </p:cNvSpPr>
            <p:nvPr/>
          </p:nvSpPr>
          <p:spPr bwMode="auto">
            <a:xfrm>
              <a:off x="1872" y="211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华文新魏" panose="02010800040101010101" pitchFamily="2" charset="-122"/>
                </a:rPr>
                <a:t>补贴</a:t>
              </a:r>
            </a:p>
          </p:txBody>
        </p:sp>
        <p:sp>
          <p:nvSpPr>
            <p:cNvPr id="64528" name="Freeform 1044"/>
            <p:cNvSpPr>
              <a:spLocks/>
            </p:cNvSpPr>
            <p:nvPr/>
          </p:nvSpPr>
          <p:spPr bwMode="auto">
            <a:xfrm>
              <a:off x="2367" y="1790"/>
              <a:ext cx="3297" cy="1650"/>
            </a:xfrm>
            <a:custGeom>
              <a:avLst/>
              <a:gdLst>
                <a:gd name="T0" fmla="*/ 5004 w 3212"/>
                <a:gd name="T1" fmla="*/ 1627 h 1650"/>
                <a:gd name="T2" fmla="*/ 4737 w 3212"/>
                <a:gd name="T3" fmla="*/ 1650 h 1650"/>
                <a:gd name="T4" fmla="*/ 4296 w 3212"/>
                <a:gd name="T5" fmla="*/ 1627 h 1650"/>
                <a:gd name="T6" fmla="*/ 4071 w 3212"/>
                <a:gd name="T7" fmla="*/ 1579 h 1650"/>
                <a:gd name="T8" fmla="*/ 3833 w 3212"/>
                <a:gd name="T9" fmla="*/ 1508 h 1650"/>
                <a:gd name="T10" fmla="*/ 3310 w 3212"/>
                <a:gd name="T11" fmla="*/ 1335 h 1650"/>
                <a:gd name="T12" fmla="*/ 3228 w 3212"/>
                <a:gd name="T13" fmla="*/ 1279 h 1650"/>
                <a:gd name="T14" fmla="*/ 2934 w 3212"/>
                <a:gd name="T15" fmla="*/ 1074 h 1650"/>
                <a:gd name="T16" fmla="*/ 2729 w 3212"/>
                <a:gd name="T17" fmla="*/ 1035 h 1650"/>
                <a:gd name="T18" fmla="*/ 1818 w 3212"/>
                <a:gd name="T19" fmla="*/ 1027 h 1650"/>
                <a:gd name="T20" fmla="*/ 918 w 3212"/>
                <a:gd name="T21" fmla="*/ 995 h 1650"/>
                <a:gd name="T22" fmla="*/ 310 w 3212"/>
                <a:gd name="T23" fmla="*/ 909 h 1650"/>
                <a:gd name="T24" fmla="*/ 199 w 3212"/>
                <a:gd name="T25" fmla="*/ 869 h 1650"/>
                <a:gd name="T26" fmla="*/ 16 w 3212"/>
                <a:gd name="T27" fmla="*/ 751 h 1650"/>
                <a:gd name="T28" fmla="*/ 16 w 3212"/>
                <a:gd name="T29" fmla="*/ 546 h 1650"/>
                <a:gd name="T30" fmla="*/ 229 w 3212"/>
                <a:gd name="T31" fmla="*/ 175 h 1650"/>
                <a:gd name="T32" fmla="*/ 509 w 3212"/>
                <a:gd name="T33" fmla="*/ 41 h 1650"/>
                <a:gd name="T34" fmla="*/ 888 w 3212"/>
                <a:gd name="T35" fmla="*/ 25 h 1650"/>
                <a:gd name="T36" fmla="*/ 987 w 3212"/>
                <a:gd name="T37" fmla="*/ 41 h 1650"/>
                <a:gd name="T38" fmla="*/ 1032 w 3212"/>
                <a:gd name="T39" fmla="*/ 48 h 1650"/>
                <a:gd name="T40" fmla="*/ 1131 w 3212"/>
                <a:gd name="T41" fmla="*/ 64 h 1650"/>
                <a:gd name="T42" fmla="*/ 1346 w 3212"/>
                <a:gd name="T43" fmla="*/ 143 h 1650"/>
                <a:gd name="T44" fmla="*/ 1525 w 3212"/>
                <a:gd name="T45" fmla="*/ 285 h 1650"/>
                <a:gd name="T46" fmla="*/ 1935 w 3212"/>
                <a:gd name="T47" fmla="*/ 514 h 1650"/>
                <a:gd name="T48" fmla="*/ 2063 w 3212"/>
                <a:gd name="T49" fmla="*/ 546 h 1650"/>
                <a:gd name="T50" fmla="*/ 2281 w 3212"/>
                <a:gd name="T51" fmla="*/ 577 h 1650"/>
                <a:gd name="T52" fmla="*/ 2477 w 3212"/>
                <a:gd name="T53" fmla="*/ 593 h 1650"/>
                <a:gd name="T54" fmla="*/ 2782 w 3212"/>
                <a:gd name="T55" fmla="*/ 577 h 1650"/>
                <a:gd name="T56" fmla="*/ 2917 w 3212"/>
                <a:gd name="T57" fmla="*/ 546 h 1650"/>
                <a:gd name="T58" fmla="*/ 3686 w 3212"/>
                <a:gd name="T59" fmla="*/ 325 h 1650"/>
                <a:gd name="T60" fmla="*/ 4670 w 3212"/>
                <a:gd name="T61" fmla="*/ 348 h 1650"/>
                <a:gd name="T62" fmla="*/ 4786 w 3212"/>
                <a:gd name="T63" fmla="*/ 372 h 1650"/>
                <a:gd name="T64" fmla="*/ 5215 w 3212"/>
                <a:gd name="T65" fmla="*/ 459 h 1650"/>
                <a:gd name="T66" fmla="*/ 5541 w 3212"/>
                <a:gd name="T67" fmla="*/ 506 h 1650"/>
                <a:gd name="T68" fmla="*/ 5982 w 3212"/>
                <a:gd name="T69" fmla="*/ 617 h 1650"/>
                <a:gd name="T70" fmla="*/ 6214 w 3212"/>
                <a:gd name="T71" fmla="*/ 695 h 1650"/>
                <a:gd name="T72" fmla="*/ 6426 w 3212"/>
                <a:gd name="T73" fmla="*/ 814 h 1650"/>
                <a:gd name="T74" fmla="*/ 6529 w 3212"/>
                <a:gd name="T75" fmla="*/ 861 h 1650"/>
                <a:gd name="T76" fmla="*/ 6672 w 3212"/>
                <a:gd name="T77" fmla="*/ 1074 h 1650"/>
                <a:gd name="T78" fmla="*/ 6659 w 3212"/>
                <a:gd name="T79" fmla="*/ 1374 h 1650"/>
                <a:gd name="T80" fmla="*/ 6492 w 3212"/>
                <a:gd name="T81" fmla="*/ 1477 h 1650"/>
                <a:gd name="T82" fmla="*/ 5802 w 3212"/>
                <a:gd name="T83" fmla="*/ 1563 h 1650"/>
                <a:gd name="T84" fmla="*/ 5297 w 3212"/>
                <a:gd name="T85" fmla="*/ 1595 h 1650"/>
                <a:gd name="T86" fmla="*/ 5004 w 3212"/>
                <a:gd name="T87" fmla="*/ 1627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12"/>
                <a:gd name="T133" fmla="*/ 0 h 1650"/>
                <a:gd name="T134" fmla="*/ 3212 w 3212"/>
                <a:gd name="T135" fmla="*/ 1650 h 16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a:solidFill>
                <a:srgbClr val="8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4529" name="Rectangle 1045"/>
            <p:cNvSpPr>
              <a:spLocks noChangeArrowheads="1"/>
            </p:cNvSpPr>
            <p:nvPr/>
          </p:nvSpPr>
          <p:spPr bwMode="auto">
            <a:xfrm>
              <a:off x="4608" y="2880"/>
              <a:ext cx="912" cy="38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学籍科</a:t>
              </a:r>
            </a:p>
          </p:txBody>
        </p:sp>
        <p:sp>
          <p:nvSpPr>
            <p:cNvPr id="64531" name="Rectangle 1048"/>
            <p:cNvSpPr>
              <a:spLocks noChangeArrowheads="1"/>
            </p:cNvSpPr>
            <p:nvPr/>
          </p:nvSpPr>
          <p:spPr bwMode="auto">
            <a:xfrm>
              <a:off x="1200" y="3552"/>
              <a:ext cx="912" cy="38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房产科</a:t>
              </a:r>
            </a:p>
          </p:txBody>
        </p:sp>
        <p:sp>
          <p:nvSpPr>
            <p:cNvPr id="64533" name="Rectangle 1051"/>
            <p:cNvSpPr>
              <a:spLocks noChangeArrowheads="1"/>
            </p:cNvSpPr>
            <p:nvPr/>
          </p:nvSpPr>
          <p:spPr bwMode="auto">
            <a:xfrm>
              <a:off x="3504" y="1248"/>
              <a:ext cx="91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人事科</a:t>
              </a:r>
            </a:p>
          </p:txBody>
        </p:sp>
        <p:pic>
          <p:nvPicPr>
            <p:cNvPr id="64534" name="Picture 1052" descr="j0211470"/>
            <p:cNvPicPr>
              <a:picLocks noChangeAspect="1" noChangeArrowheads="1"/>
            </p:cNvPicPr>
            <p:nvPr/>
          </p:nvPicPr>
          <p:blipFill rotWithShape="1">
            <a:blip r:embed="rId3">
              <a:extLst>
                <a:ext uri="{28A0092B-C50C-407E-A947-70E740481C1C}">
                  <a14:useLocalDpi xmlns:a14="http://schemas.microsoft.com/office/drawing/2010/main" val="0"/>
                </a:ext>
              </a:extLst>
            </a:blip>
            <a:srcRect b="18972"/>
            <a:stretch/>
          </p:blipFill>
          <p:spPr bwMode="auto">
            <a:xfrm>
              <a:off x="3740" y="885"/>
              <a:ext cx="528"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5" name="Freeform 1055"/>
            <p:cNvSpPr>
              <a:spLocks/>
            </p:cNvSpPr>
            <p:nvPr/>
          </p:nvSpPr>
          <p:spPr bwMode="auto">
            <a:xfrm>
              <a:off x="2304" y="813"/>
              <a:ext cx="2344" cy="2659"/>
            </a:xfrm>
            <a:custGeom>
              <a:avLst/>
              <a:gdLst>
                <a:gd name="T0" fmla="*/ 1680 w 2344"/>
                <a:gd name="T1" fmla="*/ 8 h 2659"/>
                <a:gd name="T2" fmla="*/ 1475 w 2344"/>
                <a:gd name="T3" fmla="*/ 31 h 2659"/>
                <a:gd name="T4" fmla="*/ 1404 w 2344"/>
                <a:gd name="T5" fmla="*/ 55 h 2659"/>
                <a:gd name="T6" fmla="*/ 1380 w 2344"/>
                <a:gd name="T7" fmla="*/ 63 h 2659"/>
                <a:gd name="T8" fmla="*/ 1293 w 2344"/>
                <a:gd name="T9" fmla="*/ 94 h 2659"/>
                <a:gd name="T10" fmla="*/ 1136 w 2344"/>
                <a:gd name="T11" fmla="*/ 213 h 2659"/>
                <a:gd name="T12" fmla="*/ 1104 w 2344"/>
                <a:gd name="T13" fmla="*/ 268 h 2659"/>
                <a:gd name="T14" fmla="*/ 1088 w 2344"/>
                <a:gd name="T15" fmla="*/ 315 h 2659"/>
                <a:gd name="T16" fmla="*/ 1104 w 2344"/>
                <a:gd name="T17" fmla="*/ 505 h 2659"/>
                <a:gd name="T18" fmla="*/ 1167 w 2344"/>
                <a:gd name="T19" fmla="*/ 710 h 2659"/>
                <a:gd name="T20" fmla="*/ 1136 w 2344"/>
                <a:gd name="T21" fmla="*/ 899 h 2659"/>
                <a:gd name="T22" fmla="*/ 1041 w 2344"/>
                <a:gd name="T23" fmla="*/ 1041 h 2659"/>
                <a:gd name="T24" fmla="*/ 962 w 2344"/>
                <a:gd name="T25" fmla="*/ 1120 h 2659"/>
                <a:gd name="T26" fmla="*/ 796 w 2344"/>
                <a:gd name="T27" fmla="*/ 1160 h 2659"/>
                <a:gd name="T28" fmla="*/ 702 w 2344"/>
                <a:gd name="T29" fmla="*/ 1096 h 2659"/>
                <a:gd name="T30" fmla="*/ 512 w 2344"/>
                <a:gd name="T31" fmla="*/ 986 h 2659"/>
                <a:gd name="T32" fmla="*/ 339 w 2344"/>
                <a:gd name="T33" fmla="*/ 970 h 2659"/>
                <a:gd name="T34" fmla="*/ 244 w 2344"/>
                <a:gd name="T35" fmla="*/ 994 h 2659"/>
                <a:gd name="T36" fmla="*/ 220 w 2344"/>
                <a:gd name="T37" fmla="*/ 1002 h 2659"/>
                <a:gd name="T38" fmla="*/ 102 w 2344"/>
                <a:gd name="T39" fmla="*/ 1049 h 2659"/>
                <a:gd name="T40" fmla="*/ 31 w 2344"/>
                <a:gd name="T41" fmla="*/ 1096 h 2659"/>
                <a:gd name="T42" fmla="*/ 7 w 2344"/>
                <a:gd name="T43" fmla="*/ 1144 h 2659"/>
                <a:gd name="T44" fmla="*/ 110 w 2344"/>
                <a:gd name="T45" fmla="*/ 1381 h 2659"/>
                <a:gd name="T46" fmla="*/ 276 w 2344"/>
                <a:gd name="T47" fmla="*/ 1483 h 2659"/>
                <a:gd name="T48" fmla="*/ 307 w 2344"/>
                <a:gd name="T49" fmla="*/ 1530 h 2659"/>
                <a:gd name="T50" fmla="*/ 252 w 2344"/>
                <a:gd name="T51" fmla="*/ 1641 h 2659"/>
                <a:gd name="T52" fmla="*/ 157 w 2344"/>
                <a:gd name="T53" fmla="*/ 1759 h 2659"/>
                <a:gd name="T54" fmla="*/ 118 w 2344"/>
                <a:gd name="T55" fmla="*/ 1830 h 2659"/>
                <a:gd name="T56" fmla="*/ 86 w 2344"/>
                <a:gd name="T57" fmla="*/ 1941 h 2659"/>
                <a:gd name="T58" fmla="*/ 94 w 2344"/>
                <a:gd name="T59" fmla="*/ 2272 h 2659"/>
                <a:gd name="T60" fmla="*/ 126 w 2344"/>
                <a:gd name="T61" fmla="*/ 2485 h 2659"/>
                <a:gd name="T62" fmla="*/ 189 w 2344"/>
                <a:gd name="T63" fmla="*/ 2548 h 2659"/>
                <a:gd name="T64" fmla="*/ 591 w 2344"/>
                <a:gd name="T65" fmla="*/ 2651 h 2659"/>
                <a:gd name="T66" fmla="*/ 686 w 2344"/>
                <a:gd name="T67" fmla="*/ 2659 h 2659"/>
                <a:gd name="T68" fmla="*/ 1286 w 2344"/>
                <a:gd name="T69" fmla="*/ 2627 h 2659"/>
                <a:gd name="T70" fmla="*/ 1380 w 2344"/>
                <a:gd name="T71" fmla="*/ 2596 h 2659"/>
                <a:gd name="T72" fmla="*/ 1459 w 2344"/>
                <a:gd name="T73" fmla="*/ 2556 h 2659"/>
                <a:gd name="T74" fmla="*/ 1530 w 2344"/>
                <a:gd name="T75" fmla="*/ 2462 h 2659"/>
                <a:gd name="T76" fmla="*/ 1767 w 2344"/>
                <a:gd name="T77" fmla="*/ 2422 h 2659"/>
                <a:gd name="T78" fmla="*/ 1933 w 2344"/>
                <a:gd name="T79" fmla="*/ 2367 h 2659"/>
                <a:gd name="T80" fmla="*/ 1964 w 2344"/>
                <a:gd name="T81" fmla="*/ 2343 h 2659"/>
                <a:gd name="T82" fmla="*/ 2012 w 2344"/>
                <a:gd name="T83" fmla="*/ 2296 h 2659"/>
                <a:gd name="T84" fmla="*/ 2083 w 2344"/>
                <a:gd name="T85" fmla="*/ 2170 h 2659"/>
                <a:gd name="T86" fmla="*/ 2059 w 2344"/>
                <a:gd name="T87" fmla="*/ 1783 h 2659"/>
                <a:gd name="T88" fmla="*/ 2004 w 2344"/>
                <a:gd name="T89" fmla="*/ 1420 h 2659"/>
                <a:gd name="T90" fmla="*/ 1917 w 2344"/>
                <a:gd name="T91" fmla="*/ 1278 h 2659"/>
                <a:gd name="T92" fmla="*/ 1940 w 2344"/>
                <a:gd name="T93" fmla="*/ 1175 h 2659"/>
                <a:gd name="T94" fmla="*/ 1988 w 2344"/>
                <a:gd name="T95" fmla="*/ 1128 h 2659"/>
                <a:gd name="T96" fmla="*/ 2035 w 2344"/>
                <a:gd name="T97" fmla="*/ 1096 h 2659"/>
                <a:gd name="T98" fmla="*/ 2075 w 2344"/>
                <a:gd name="T99" fmla="*/ 1057 h 2659"/>
                <a:gd name="T100" fmla="*/ 2114 w 2344"/>
                <a:gd name="T101" fmla="*/ 1018 h 2659"/>
                <a:gd name="T102" fmla="*/ 2201 w 2344"/>
                <a:gd name="T103" fmla="*/ 931 h 2659"/>
                <a:gd name="T104" fmla="*/ 2288 w 2344"/>
                <a:gd name="T105" fmla="*/ 797 h 2659"/>
                <a:gd name="T106" fmla="*/ 2311 w 2344"/>
                <a:gd name="T107" fmla="*/ 718 h 2659"/>
                <a:gd name="T108" fmla="*/ 2327 w 2344"/>
                <a:gd name="T109" fmla="*/ 670 h 2659"/>
                <a:gd name="T110" fmla="*/ 2319 w 2344"/>
                <a:gd name="T111" fmla="*/ 363 h 2659"/>
                <a:gd name="T112" fmla="*/ 1940 w 2344"/>
                <a:gd name="T113" fmla="*/ 39 h 2659"/>
                <a:gd name="T114" fmla="*/ 1791 w 2344"/>
                <a:gd name="T115" fmla="*/ 0 h 2659"/>
                <a:gd name="T116" fmla="*/ 1680 w 2344"/>
                <a:gd name="T117" fmla="*/ 8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44"/>
                <a:gd name="T178" fmla="*/ 0 h 2659"/>
                <a:gd name="T179" fmla="*/ 2344 w 2344"/>
                <a:gd name="T180" fmla="*/ 2659 h 26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a:solidFill>
                <a:srgbClr val="3366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4536" name="Rectangle 1057"/>
            <p:cNvSpPr>
              <a:spLocks noChangeArrowheads="1"/>
            </p:cNvSpPr>
            <p:nvPr/>
          </p:nvSpPr>
          <p:spPr bwMode="auto">
            <a:xfrm>
              <a:off x="672" y="1728"/>
              <a:ext cx="912" cy="38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latin typeface="Tahoma" panose="020B0604030504040204" pitchFamily="34" charset="0"/>
                  <a:ea typeface="华文新魏" panose="02010800040101010101" pitchFamily="2" charset="-122"/>
                </a:rPr>
                <a:t>劳资科</a:t>
              </a:r>
            </a:p>
          </p:txBody>
        </p:sp>
        <p:sp>
          <p:nvSpPr>
            <p:cNvPr id="64538" name="Freeform 1060"/>
            <p:cNvSpPr>
              <a:spLocks/>
            </p:cNvSpPr>
            <p:nvPr/>
          </p:nvSpPr>
          <p:spPr bwMode="auto">
            <a:xfrm>
              <a:off x="548" y="1196"/>
              <a:ext cx="3224" cy="1731"/>
            </a:xfrm>
            <a:custGeom>
              <a:avLst/>
              <a:gdLst>
                <a:gd name="T0" fmla="*/ 28 w 3224"/>
                <a:gd name="T1" fmla="*/ 556 h 1731"/>
                <a:gd name="T2" fmla="*/ 28 w 3224"/>
                <a:gd name="T3" fmla="*/ 769 h 1731"/>
                <a:gd name="T4" fmla="*/ 60 w 3224"/>
                <a:gd name="T5" fmla="*/ 919 h 1731"/>
                <a:gd name="T6" fmla="*/ 328 w 3224"/>
                <a:gd name="T7" fmla="*/ 1005 h 1731"/>
                <a:gd name="T8" fmla="*/ 525 w 3224"/>
                <a:gd name="T9" fmla="*/ 1013 h 1731"/>
                <a:gd name="T10" fmla="*/ 667 w 3224"/>
                <a:gd name="T11" fmla="*/ 1021 h 1731"/>
                <a:gd name="T12" fmla="*/ 999 w 3224"/>
                <a:gd name="T13" fmla="*/ 1076 h 1731"/>
                <a:gd name="T14" fmla="*/ 1180 w 3224"/>
                <a:gd name="T15" fmla="*/ 1147 h 1731"/>
                <a:gd name="T16" fmla="*/ 1275 w 3224"/>
                <a:gd name="T17" fmla="*/ 1203 h 1731"/>
                <a:gd name="T18" fmla="*/ 1314 w 3224"/>
                <a:gd name="T19" fmla="*/ 1234 h 1731"/>
                <a:gd name="T20" fmla="*/ 1385 w 3224"/>
                <a:gd name="T21" fmla="*/ 1289 h 1731"/>
                <a:gd name="T22" fmla="*/ 1432 w 3224"/>
                <a:gd name="T23" fmla="*/ 1305 h 1731"/>
                <a:gd name="T24" fmla="*/ 1464 w 3224"/>
                <a:gd name="T25" fmla="*/ 1321 h 1731"/>
                <a:gd name="T26" fmla="*/ 1488 w 3224"/>
                <a:gd name="T27" fmla="*/ 1337 h 1731"/>
                <a:gd name="T28" fmla="*/ 1646 w 3224"/>
                <a:gd name="T29" fmla="*/ 1384 h 1731"/>
                <a:gd name="T30" fmla="*/ 1788 w 3224"/>
                <a:gd name="T31" fmla="*/ 1439 h 1731"/>
                <a:gd name="T32" fmla="*/ 1843 w 3224"/>
                <a:gd name="T33" fmla="*/ 1463 h 1731"/>
                <a:gd name="T34" fmla="*/ 1898 w 3224"/>
                <a:gd name="T35" fmla="*/ 1487 h 1731"/>
                <a:gd name="T36" fmla="*/ 1930 w 3224"/>
                <a:gd name="T37" fmla="*/ 1503 h 1731"/>
                <a:gd name="T38" fmla="*/ 1953 w 3224"/>
                <a:gd name="T39" fmla="*/ 1518 h 1731"/>
                <a:gd name="T40" fmla="*/ 2001 w 3224"/>
                <a:gd name="T41" fmla="*/ 1534 h 1731"/>
                <a:gd name="T42" fmla="*/ 2174 w 3224"/>
                <a:gd name="T43" fmla="*/ 1621 h 1731"/>
                <a:gd name="T44" fmla="*/ 2332 w 3224"/>
                <a:gd name="T45" fmla="*/ 1668 h 1731"/>
                <a:gd name="T46" fmla="*/ 2821 w 3224"/>
                <a:gd name="T47" fmla="*/ 1731 h 1731"/>
                <a:gd name="T48" fmla="*/ 3097 w 3224"/>
                <a:gd name="T49" fmla="*/ 1708 h 1731"/>
                <a:gd name="T50" fmla="*/ 3200 w 3224"/>
                <a:gd name="T51" fmla="*/ 1605 h 1731"/>
                <a:gd name="T52" fmla="*/ 3224 w 3224"/>
                <a:gd name="T53" fmla="*/ 1526 h 1731"/>
                <a:gd name="T54" fmla="*/ 3168 w 3224"/>
                <a:gd name="T55" fmla="*/ 1353 h 1731"/>
                <a:gd name="T56" fmla="*/ 3097 w 3224"/>
                <a:gd name="T57" fmla="*/ 1274 h 1731"/>
                <a:gd name="T58" fmla="*/ 3058 w 3224"/>
                <a:gd name="T59" fmla="*/ 1234 h 1731"/>
                <a:gd name="T60" fmla="*/ 2995 w 3224"/>
                <a:gd name="T61" fmla="*/ 1171 h 1731"/>
                <a:gd name="T62" fmla="*/ 2766 w 3224"/>
                <a:gd name="T63" fmla="*/ 990 h 1731"/>
                <a:gd name="T64" fmla="*/ 2703 w 3224"/>
                <a:gd name="T65" fmla="*/ 927 h 1731"/>
                <a:gd name="T66" fmla="*/ 2419 w 3224"/>
                <a:gd name="T67" fmla="*/ 611 h 1731"/>
                <a:gd name="T68" fmla="*/ 2300 w 3224"/>
                <a:gd name="T69" fmla="*/ 532 h 1731"/>
                <a:gd name="T70" fmla="*/ 2087 w 3224"/>
                <a:gd name="T71" fmla="*/ 406 h 1731"/>
                <a:gd name="T72" fmla="*/ 2016 w 3224"/>
                <a:gd name="T73" fmla="*/ 358 h 1731"/>
                <a:gd name="T74" fmla="*/ 1969 w 3224"/>
                <a:gd name="T75" fmla="*/ 343 h 1731"/>
                <a:gd name="T76" fmla="*/ 1630 w 3224"/>
                <a:gd name="T77" fmla="*/ 193 h 1731"/>
                <a:gd name="T78" fmla="*/ 1567 w 3224"/>
                <a:gd name="T79" fmla="*/ 161 h 1731"/>
                <a:gd name="T80" fmla="*/ 1543 w 3224"/>
                <a:gd name="T81" fmla="*/ 145 h 1731"/>
                <a:gd name="T82" fmla="*/ 1425 w 3224"/>
                <a:gd name="T83" fmla="*/ 106 h 1731"/>
                <a:gd name="T84" fmla="*/ 1188 w 3224"/>
                <a:gd name="T85" fmla="*/ 35 h 1731"/>
                <a:gd name="T86" fmla="*/ 849 w 3224"/>
                <a:gd name="T87" fmla="*/ 11 h 1731"/>
                <a:gd name="T88" fmla="*/ 383 w 3224"/>
                <a:gd name="T89" fmla="*/ 35 h 1731"/>
                <a:gd name="T90" fmla="*/ 288 w 3224"/>
                <a:gd name="T91" fmla="*/ 106 h 1731"/>
                <a:gd name="T92" fmla="*/ 154 w 3224"/>
                <a:gd name="T93" fmla="*/ 224 h 1731"/>
                <a:gd name="T94" fmla="*/ 4 w 3224"/>
                <a:gd name="T95" fmla="*/ 532 h 1731"/>
                <a:gd name="T96" fmla="*/ 12 w 3224"/>
                <a:gd name="T97" fmla="*/ 571 h 1731"/>
                <a:gd name="T98" fmla="*/ 36 w 3224"/>
                <a:gd name="T99" fmla="*/ 587 h 1731"/>
                <a:gd name="T100" fmla="*/ 28 w 3224"/>
                <a:gd name="T101" fmla="*/ 55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24"/>
                <a:gd name="T154" fmla="*/ 0 h 1731"/>
                <a:gd name="T155" fmla="*/ 3224 w 3224"/>
                <a:gd name="T156" fmla="*/ 1731 h 17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a:solidFill>
                <a:srgbClr val="8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4539" name="Freeform 1062"/>
            <p:cNvSpPr>
              <a:spLocks/>
            </p:cNvSpPr>
            <p:nvPr/>
          </p:nvSpPr>
          <p:spPr bwMode="auto">
            <a:xfrm>
              <a:off x="939" y="1759"/>
              <a:ext cx="2754" cy="2374"/>
            </a:xfrm>
            <a:custGeom>
              <a:avLst/>
              <a:gdLst>
                <a:gd name="T0" fmla="*/ 142 w 2754"/>
                <a:gd name="T1" fmla="*/ 1720 h 2374"/>
                <a:gd name="T2" fmla="*/ 197 w 2754"/>
                <a:gd name="T3" fmla="*/ 1665 h 2374"/>
                <a:gd name="T4" fmla="*/ 363 w 2754"/>
                <a:gd name="T5" fmla="*/ 1507 h 2374"/>
                <a:gd name="T6" fmla="*/ 434 w 2754"/>
                <a:gd name="T7" fmla="*/ 1460 h 2374"/>
                <a:gd name="T8" fmla="*/ 599 w 2754"/>
                <a:gd name="T9" fmla="*/ 1310 h 2374"/>
                <a:gd name="T10" fmla="*/ 702 w 2754"/>
                <a:gd name="T11" fmla="*/ 1168 h 2374"/>
                <a:gd name="T12" fmla="*/ 891 w 2754"/>
                <a:gd name="T13" fmla="*/ 1066 h 2374"/>
                <a:gd name="T14" fmla="*/ 1128 w 2754"/>
                <a:gd name="T15" fmla="*/ 963 h 2374"/>
                <a:gd name="T16" fmla="*/ 1199 w 2754"/>
                <a:gd name="T17" fmla="*/ 916 h 2374"/>
                <a:gd name="T18" fmla="*/ 1294 w 2754"/>
                <a:gd name="T19" fmla="*/ 829 h 2374"/>
                <a:gd name="T20" fmla="*/ 1349 w 2754"/>
                <a:gd name="T21" fmla="*/ 750 h 2374"/>
                <a:gd name="T22" fmla="*/ 1373 w 2754"/>
                <a:gd name="T23" fmla="*/ 679 h 2374"/>
                <a:gd name="T24" fmla="*/ 1420 w 2754"/>
                <a:gd name="T25" fmla="*/ 497 h 2374"/>
                <a:gd name="T26" fmla="*/ 1507 w 2754"/>
                <a:gd name="T27" fmla="*/ 190 h 2374"/>
                <a:gd name="T28" fmla="*/ 1665 w 2754"/>
                <a:gd name="T29" fmla="*/ 56 h 2374"/>
                <a:gd name="T30" fmla="*/ 1822 w 2754"/>
                <a:gd name="T31" fmla="*/ 0 h 2374"/>
                <a:gd name="T32" fmla="*/ 1980 w 2754"/>
                <a:gd name="T33" fmla="*/ 71 h 2374"/>
                <a:gd name="T34" fmla="*/ 2012 w 2754"/>
                <a:gd name="T35" fmla="*/ 119 h 2374"/>
                <a:gd name="T36" fmla="*/ 2028 w 2754"/>
                <a:gd name="T37" fmla="*/ 142 h 2374"/>
                <a:gd name="T38" fmla="*/ 2067 w 2754"/>
                <a:gd name="T39" fmla="*/ 348 h 2374"/>
                <a:gd name="T40" fmla="*/ 2083 w 2754"/>
                <a:gd name="T41" fmla="*/ 466 h 2374"/>
                <a:gd name="T42" fmla="*/ 2122 w 2754"/>
                <a:gd name="T43" fmla="*/ 505 h 2374"/>
                <a:gd name="T44" fmla="*/ 2383 w 2754"/>
                <a:gd name="T45" fmla="*/ 600 h 2374"/>
                <a:gd name="T46" fmla="*/ 2517 w 2754"/>
                <a:gd name="T47" fmla="*/ 663 h 2374"/>
                <a:gd name="T48" fmla="*/ 2596 w 2754"/>
                <a:gd name="T49" fmla="*/ 703 h 2374"/>
                <a:gd name="T50" fmla="*/ 2714 w 2754"/>
                <a:gd name="T51" fmla="*/ 766 h 2374"/>
                <a:gd name="T52" fmla="*/ 2753 w 2754"/>
                <a:gd name="T53" fmla="*/ 853 h 2374"/>
                <a:gd name="T54" fmla="*/ 2714 w 2754"/>
                <a:gd name="T55" fmla="*/ 1050 h 2374"/>
                <a:gd name="T56" fmla="*/ 2517 w 2754"/>
                <a:gd name="T57" fmla="*/ 1208 h 2374"/>
                <a:gd name="T58" fmla="*/ 2398 w 2754"/>
                <a:gd name="T59" fmla="*/ 1286 h 2374"/>
                <a:gd name="T60" fmla="*/ 2177 w 2754"/>
                <a:gd name="T61" fmla="*/ 1373 h 2374"/>
                <a:gd name="T62" fmla="*/ 2154 w 2754"/>
                <a:gd name="T63" fmla="*/ 1389 h 2374"/>
                <a:gd name="T64" fmla="*/ 2106 w 2754"/>
                <a:gd name="T65" fmla="*/ 1405 h 2374"/>
                <a:gd name="T66" fmla="*/ 2035 w 2754"/>
                <a:gd name="T67" fmla="*/ 1444 h 2374"/>
                <a:gd name="T68" fmla="*/ 1941 w 2754"/>
                <a:gd name="T69" fmla="*/ 1563 h 2374"/>
                <a:gd name="T70" fmla="*/ 1870 w 2754"/>
                <a:gd name="T71" fmla="*/ 1634 h 2374"/>
                <a:gd name="T72" fmla="*/ 1736 w 2754"/>
                <a:gd name="T73" fmla="*/ 1728 h 2374"/>
                <a:gd name="T74" fmla="*/ 1633 w 2754"/>
                <a:gd name="T75" fmla="*/ 1815 h 2374"/>
                <a:gd name="T76" fmla="*/ 1436 w 2754"/>
                <a:gd name="T77" fmla="*/ 2012 h 2374"/>
                <a:gd name="T78" fmla="*/ 1262 w 2754"/>
                <a:gd name="T79" fmla="*/ 2178 h 2374"/>
                <a:gd name="T80" fmla="*/ 1168 w 2754"/>
                <a:gd name="T81" fmla="*/ 2233 h 2374"/>
                <a:gd name="T82" fmla="*/ 883 w 2754"/>
                <a:gd name="T83" fmla="*/ 2336 h 2374"/>
                <a:gd name="T84" fmla="*/ 284 w 2754"/>
                <a:gd name="T85" fmla="*/ 2265 h 2374"/>
                <a:gd name="T86" fmla="*/ 94 w 2754"/>
                <a:gd name="T87" fmla="*/ 2107 h 2374"/>
                <a:gd name="T88" fmla="*/ 31 w 2754"/>
                <a:gd name="T89" fmla="*/ 2028 h 2374"/>
                <a:gd name="T90" fmla="*/ 87 w 2754"/>
                <a:gd name="T91" fmla="*/ 1776 h 2374"/>
                <a:gd name="T92" fmla="*/ 150 w 2754"/>
                <a:gd name="T93" fmla="*/ 1720 h 2374"/>
                <a:gd name="T94" fmla="*/ 173 w 2754"/>
                <a:gd name="T95" fmla="*/ 1713 h 2374"/>
                <a:gd name="T96" fmla="*/ 142 w 2754"/>
                <a:gd name="T97" fmla="*/ 1720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4"/>
                <a:gd name="T148" fmla="*/ 0 h 2374"/>
                <a:gd name="T149" fmla="*/ 2754 w 2754"/>
                <a:gd name="T150" fmla="*/ 2374 h 23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64515" name="Rectangle 1064"/>
          <p:cNvSpPr>
            <a:spLocks noChangeArrowheads="1"/>
          </p:cNvSpPr>
          <p:nvPr/>
        </p:nvSpPr>
        <p:spPr bwMode="auto">
          <a:xfrm>
            <a:off x="1350962" y="-34241"/>
            <a:ext cx="77930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4400" dirty="0">
                <a:solidFill>
                  <a:srgbClr val="FF0000"/>
                </a:solidFill>
                <a:latin typeface="Tahoma" panose="020B0604030504040204" pitchFamily="34" charset="0"/>
                <a:ea typeface="隶书" panose="02010509060101010101" pitchFamily="49" charset="-122"/>
              </a:rPr>
              <a:t>数据库系统的特点</a:t>
            </a:r>
          </a:p>
        </p:txBody>
      </p:sp>
      <p:pic>
        <p:nvPicPr>
          <p:cNvPr id="27" name="Picture 1052" descr="j0211470">
            <a:extLst>
              <a:ext uri="{FF2B5EF4-FFF2-40B4-BE49-F238E27FC236}">
                <a16:creationId xmlns:a16="http://schemas.microsoft.com/office/drawing/2014/main" id="{88226FCB-C139-40A5-AC69-18DD7ECBFF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972"/>
          <a:stretch/>
        </p:blipFill>
        <p:spPr bwMode="auto">
          <a:xfrm>
            <a:off x="7290435" y="3657879"/>
            <a:ext cx="838200" cy="58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052" descr="j0211470">
            <a:extLst>
              <a:ext uri="{FF2B5EF4-FFF2-40B4-BE49-F238E27FC236}">
                <a16:creationId xmlns:a16="http://schemas.microsoft.com/office/drawing/2014/main" id="{32779637-38D1-4C09-A414-052A7CAA6B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972"/>
          <a:stretch/>
        </p:blipFill>
        <p:spPr bwMode="auto">
          <a:xfrm>
            <a:off x="1099344" y="2046853"/>
            <a:ext cx="838200" cy="58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052" descr="j0211470">
            <a:extLst>
              <a:ext uri="{FF2B5EF4-FFF2-40B4-BE49-F238E27FC236}">
                <a16:creationId xmlns:a16="http://schemas.microsoft.com/office/drawing/2014/main" id="{2A826218-9396-493D-9278-5C732148C4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972"/>
          <a:stretch/>
        </p:blipFill>
        <p:spPr bwMode="auto">
          <a:xfrm>
            <a:off x="1940084" y="4720872"/>
            <a:ext cx="838200" cy="58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685800" y="381000"/>
            <a:ext cx="7793038" cy="784225"/>
          </a:xfrm>
        </p:spPr>
        <p:txBody>
          <a:bodyPr/>
          <a:lstStyle/>
          <a:p>
            <a:pPr eaLnBrk="1" hangingPunct="1">
              <a:defRPr/>
            </a:pPr>
            <a:r>
              <a:rPr lang="zh-CN" altLang="en-US" b="0"/>
              <a:t>数据库系统阶段</a:t>
            </a:r>
          </a:p>
        </p:txBody>
      </p:sp>
      <p:sp>
        <p:nvSpPr>
          <p:cNvPr id="66563" name="Rectangle 3"/>
          <p:cNvSpPr>
            <a:spLocks noGrp="1" noChangeArrowheads="1"/>
          </p:cNvSpPr>
          <p:nvPr>
            <p:ph type="body" idx="1"/>
          </p:nvPr>
        </p:nvSpPr>
        <p:spPr>
          <a:xfrm>
            <a:off x="1262063" y="1524000"/>
            <a:ext cx="7235825" cy="3886200"/>
          </a:xfrm>
        </p:spPr>
        <p:txBody>
          <a:bodyPr/>
          <a:lstStyle/>
          <a:p>
            <a:pPr eaLnBrk="1" hangingPunct="1">
              <a:lnSpc>
                <a:spcPct val="150000"/>
              </a:lnSpc>
            </a:pPr>
            <a:r>
              <a:rPr lang="zh-CN" altLang="en-US" sz="2800"/>
              <a:t>特点</a:t>
            </a:r>
          </a:p>
          <a:p>
            <a:pPr lvl="1" eaLnBrk="1" hangingPunct="1">
              <a:lnSpc>
                <a:spcPct val="150000"/>
              </a:lnSpc>
            </a:pPr>
            <a:r>
              <a:rPr lang="zh-CN" altLang="en-US" sz="2400">
                <a:latin typeface="华文新魏" panose="02010800040101010101" pitchFamily="2" charset="-122"/>
              </a:rPr>
              <a:t>有了数据库管理系统，由</a:t>
            </a:r>
            <a:r>
              <a:rPr lang="en-US" altLang="zh-CN" sz="2400">
                <a:latin typeface="华文新魏" panose="02010800040101010101" pitchFamily="2" charset="-122"/>
              </a:rPr>
              <a:t>DBMS</a:t>
            </a:r>
            <a:r>
              <a:rPr lang="zh-CN" altLang="en-US" sz="2400">
                <a:latin typeface="华文新魏" panose="02010800040101010101" pitchFamily="2" charset="-122"/>
              </a:rPr>
              <a:t>统一存取，维护数据语义及结构</a:t>
            </a:r>
          </a:p>
          <a:p>
            <a:pPr lvl="1" eaLnBrk="1" hangingPunct="1">
              <a:lnSpc>
                <a:spcPct val="150000"/>
              </a:lnSpc>
            </a:pPr>
            <a:r>
              <a:rPr lang="zh-CN" altLang="en-US" sz="2400">
                <a:latin typeface="华文新魏" panose="02010800040101010101" pitchFamily="2" charset="-122"/>
              </a:rPr>
              <a:t>面向全组织，面向现实世界</a:t>
            </a:r>
          </a:p>
          <a:p>
            <a:pPr lvl="1" eaLnBrk="1" hangingPunct="1">
              <a:lnSpc>
                <a:spcPct val="150000"/>
              </a:lnSpc>
            </a:pPr>
            <a:r>
              <a:rPr lang="zh-CN" altLang="en-US" sz="2400">
                <a:latin typeface="华文新魏" panose="02010800040101010101" pitchFamily="2" charset="-122"/>
              </a:rPr>
              <a:t>独立性较强</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611188" y="333375"/>
            <a:ext cx="7751762" cy="592138"/>
          </a:xfrm>
        </p:spPr>
        <p:txBody>
          <a:bodyPr/>
          <a:lstStyle/>
          <a:p>
            <a:pPr eaLnBrk="1" hangingPunct="1">
              <a:defRPr/>
            </a:pPr>
            <a:r>
              <a:rPr lang="zh-CN" altLang="en-US" b="0"/>
              <a:t>基于数据库系统</a:t>
            </a:r>
          </a:p>
        </p:txBody>
      </p:sp>
      <p:sp>
        <p:nvSpPr>
          <p:cNvPr id="68611" name="Text Box 3" descr="Large confetti"/>
          <p:cNvSpPr txBox="1">
            <a:spLocks noChangeArrowheads="1"/>
          </p:cNvSpPr>
          <p:nvPr/>
        </p:nvSpPr>
        <p:spPr bwMode="auto">
          <a:xfrm>
            <a:off x="2498725" y="20955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Times New Roman" panose="02020603050405020304" pitchFamily="18" charset="0"/>
            </a:endParaRPr>
          </a:p>
        </p:txBody>
      </p:sp>
      <p:sp>
        <p:nvSpPr>
          <p:cNvPr id="68612" name="Rectangle 4"/>
          <p:cNvSpPr>
            <a:spLocks noGrp="1" noChangeArrowheads="1"/>
          </p:cNvSpPr>
          <p:nvPr>
            <p:ph type="body" idx="1"/>
          </p:nvPr>
        </p:nvSpPr>
        <p:spPr>
          <a:xfrm>
            <a:off x="381000" y="1371600"/>
            <a:ext cx="8574088" cy="5410200"/>
          </a:xfrm>
        </p:spPr>
        <p:txBody>
          <a:bodyPr/>
          <a:lstStyle/>
          <a:p>
            <a:pPr eaLnBrk="1" hangingPunct="1">
              <a:lnSpc>
                <a:spcPct val="150000"/>
              </a:lnSpc>
            </a:pPr>
            <a:r>
              <a:rPr lang="zh-CN" altLang="en-US" sz="2800" dirty="0">
                <a:latin typeface="华文新魏" panose="02010800040101010101" pitchFamily="2" charset="-122"/>
              </a:rPr>
              <a:t>数据统一按表结构存放，设为</a:t>
            </a:r>
            <a:r>
              <a:rPr lang="en-US" altLang="zh-CN" sz="2800" dirty="0">
                <a:latin typeface="华文新魏" panose="02010800040101010101" pitchFamily="2" charset="-122"/>
              </a:rPr>
              <a:t>S，P，J，SPJ</a:t>
            </a:r>
          </a:p>
          <a:p>
            <a:pPr lvl="1" eaLnBrk="1" hangingPunct="1">
              <a:lnSpc>
                <a:spcPct val="150000"/>
              </a:lnSpc>
            </a:pPr>
            <a:r>
              <a:rPr lang="zh-CN" altLang="en-US" sz="2400" dirty="0">
                <a:latin typeface="华文新魏" panose="02010800040101010101" pitchFamily="2" charset="-122"/>
              </a:rPr>
              <a:t>查询：只需提查询要求，由</a:t>
            </a:r>
            <a:r>
              <a:rPr lang="en-US" altLang="zh-CN" sz="2400" dirty="0">
                <a:latin typeface="华文新魏" panose="02010800040101010101" pitchFamily="2" charset="-122"/>
              </a:rPr>
              <a:t>DBMS</a:t>
            </a:r>
            <a:r>
              <a:rPr lang="zh-CN" altLang="en-US" sz="2400" dirty="0">
                <a:latin typeface="华文新魏" panose="02010800040101010101" pitchFamily="2" charset="-122"/>
              </a:rPr>
              <a:t>完成查询过程</a:t>
            </a:r>
          </a:p>
          <a:p>
            <a:pPr lvl="1" eaLnBrk="1" hangingPunct="1">
              <a:lnSpc>
                <a:spcPct val="150000"/>
              </a:lnSpc>
              <a:buFontTx/>
              <a:buNone/>
            </a:pPr>
            <a:r>
              <a:rPr lang="en-US" altLang="zh-CN" sz="2000" dirty="0">
                <a:solidFill>
                  <a:schemeClr val="tx2"/>
                </a:solidFill>
                <a:latin typeface="华文新魏" panose="02010800040101010101" pitchFamily="2" charset="-122"/>
              </a:rPr>
              <a:t>	</a:t>
            </a:r>
            <a:r>
              <a:rPr lang="en-US" altLang="zh-CN" sz="1800" dirty="0">
                <a:solidFill>
                  <a:schemeClr val="tx2"/>
                </a:solidFill>
                <a:latin typeface="华文新魏" panose="02010800040101010101" pitchFamily="2" charset="-122"/>
              </a:rPr>
              <a:t>	</a:t>
            </a:r>
            <a:r>
              <a:rPr lang="en-US" altLang="zh-CN" sz="1800" dirty="0">
                <a:latin typeface="华文新魏" panose="02010800040101010101" pitchFamily="2" charset="-122"/>
              </a:rPr>
              <a:t>SELECT   SNAME</a:t>
            </a:r>
          </a:p>
          <a:p>
            <a:pPr lvl="1" eaLnBrk="1" hangingPunct="1">
              <a:lnSpc>
                <a:spcPct val="150000"/>
              </a:lnSpc>
              <a:buFontTx/>
              <a:buNone/>
            </a:pPr>
            <a:r>
              <a:rPr lang="en-US" altLang="zh-CN" sz="1800" dirty="0">
                <a:latin typeface="华文新魏" panose="02010800040101010101" pitchFamily="2" charset="-122"/>
              </a:rPr>
              <a:t>		FROM   S, P, J, SPJ</a:t>
            </a:r>
          </a:p>
          <a:p>
            <a:pPr eaLnBrk="1" hangingPunct="1">
              <a:lnSpc>
                <a:spcPct val="150000"/>
              </a:lnSpc>
              <a:spcBef>
                <a:spcPct val="50000"/>
              </a:spcBef>
              <a:buClrTx/>
              <a:buSzTx/>
              <a:buFontTx/>
              <a:buNone/>
            </a:pPr>
            <a:r>
              <a:rPr lang="en-US" altLang="zh-CN" sz="1800" dirty="0">
                <a:latin typeface="华文新魏" panose="02010800040101010101" pitchFamily="2" charset="-122"/>
              </a:rPr>
              <a:t>		WHERE  SPJ.SNO = S.SNO</a:t>
            </a:r>
          </a:p>
          <a:p>
            <a:pPr eaLnBrk="1" hangingPunct="1">
              <a:lnSpc>
                <a:spcPct val="150000"/>
              </a:lnSpc>
              <a:spcBef>
                <a:spcPct val="50000"/>
              </a:spcBef>
              <a:buClrTx/>
              <a:buSzTx/>
              <a:buFontTx/>
              <a:buNone/>
            </a:pPr>
            <a:r>
              <a:rPr lang="en-US" altLang="zh-CN" sz="1800" dirty="0">
                <a:latin typeface="华文新魏" panose="02010800040101010101" pitchFamily="2" charset="-122"/>
              </a:rPr>
              <a:t>     		AND   SPJ.PNO = P.PNO</a:t>
            </a:r>
          </a:p>
          <a:p>
            <a:pPr eaLnBrk="1" hangingPunct="1">
              <a:lnSpc>
                <a:spcPct val="150000"/>
              </a:lnSpc>
              <a:spcBef>
                <a:spcPct val="50000"/>
              </a:spcBef>
              <a:buClrTx/>
              <a:buSzTx/>
              <a:buFontTx/>
              <a:buNone/>
            </a:pPr>
            <a:r>
              <a:rPr lang="en-US" altLang="zh-CN" sz="1800" dirty="0">
                <a:latin typeface="华文新魏" panose="02010800040101010101" pitchFamily="2" charset="-122"/>
              </a:rPr>
              <a:t> 		AND   SPJ.JNO = J.JNO</a:t>
            </a:r>
          </a:p>
          <a:p>
            <a:pPr eaLnBrk="1" hangingPunct="1">
              <a:lnSpc>
                <a:spcPct val="150000"/>
              </a:lnSpc>
              <a:spcBef>
                <a:spcPct val="50000"/>
              </a:spcBef>
              <a:buClrTx/>
              <a:buSzTx/>
              <a:buFontTx/>
              <a:buNone/>
            </a:pPr>
            <a:r>
              <a:rPr lang="en-US" altLang="zh-CN" sz="1800" dirty="0">
                <a:latin typeface="华文新魏" panose="02010800040101010101" pitchFamily="2" charset="-122"/>
              </a:rPr>
              <a:t>     		AND   J.CITY = </a:t>
            </a:r>
            <a:r>
              <a:rPr lang="en-US" altLang="zh-CN" sz="1800" dirty="0"/>
              <a:t>“</a:t>
            </a:r>
            <a:r>
              <a:rPr lang="en-US" altLang="zh-CN" sz="1800" dirty="0">
                <a:latin typeface="华文新魏" panose="02010800040101010101" pitchFamily="2" charset="-122"/>
              </a:rPr>
              <a:t>BEIJING</a:t>
            </a:r>
            <a:r>
              <a:rPr lang="en-US" altLang="zh-CN" sz="1800" dirty="0"/>
              <a:t>”</a:t>
            </a:r>
            <a:endParaRPr lang="en-US" altLang="zh-CN" sz="1800" dirty="0">
              <a:latin typeface="华文新魏" panose="02010800040101010101" pitchFamily="2" charset="-122"/>
            </a:endParaRPr>
          </a:p>
          <a:p>
            <a:pPr eaLnBrk="1" hangingPunct="1">
              <a:lnSpc>
                <a:spcPct val="150000"/>
              </a:lnSpc>
              <a:spcBef>
                <a:spcPct val="50000"/>
              </a:spcBef>
              <a:buClrTx/>
              <a:buSzTx/>
              <a:buFontTx/>
              <a:buNone/>
            </a:pPr>
            <a:r>
              <a:rPr lang="en-US" altLang="zh-CN" sz="1800" dirty="0">
                <a:latin typeface="华文新魏" panose="02010800040101010101" pitchFamily="2" charset="-122"/>
              </a:rPr>
              <a:t>     		AND   P.COLOR = </a:t>
            </a:r>
            <a:r>
              <a:rPr lang="en-US" altLang="zh-CN" sz="1800" dirty="0"/>
              <a:t>“</a:t>
            </a:r>
            <a:r>
              <a:rPr lang="en-US" altLang="zh-CN" sz="1800" dirty="0">
                <a:latin typeface="华文新魏" panose="02010800040101010101" pitchFamily="2" charset="-122"/>
              </a:rPr>
              <a:t>RED</a:t>
            </a:r>
            <a:r>
              <a:rPr lang="en-US" altLang="zh-CN" sz="1800" dirty="0"/>
              <a:t>”</a:t>
            </a:r>
            <a:r>
              <a:rPr lang="en-US" altLang="zh-CN" sz="1800" dirty="0">
                <a:latin typeface="华文新魏" panose="02010800040101010101" pitchFamily="2" charset="-122"/>
              </a:rPr>
              <a:t> </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611188" y="333375"/>
            <a:ext cx="7751762" cy="592138"/>
          </a:xfrm>
        </p:spPr>
        <p:txBody>
          <a:bodyPr/>
          <a:lstStyle/>
          <a:p>
            <a:pPr eaLnBrk="1" hangingPunct="1">
              <a:defRPr/>
            </a:pPr>
            <a:r>
              <a:rPr lang="zh-CN" altLang="en-US" b="0"/>
              <a:t>基于数据库系统</a:t>
            </a:r>
          </a:p>
        </p:txBody>
      </p:sp>
      <p:sp>
        <p:nvSpPr>
          <p:cNvPr id="70659" name="Text Box 3" descr="Large confetti"/>
          <p:cNvSpPr txBox="1">
            <a:spLocks noChangeArrowheads="1"/>
          </p:cNvSpPr>
          <p:nvPr/>
        </p:nvSpPr>
        <p:spPr bwMode="auto">
          <a:xfrm>
            <a:off x="2498725" y="20955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Times New Roman" panose="02020603050405020304" pitchFamily="18" charset="0"/>
            </a:endParaRPr>
          </a:p>
        </p:txBody>
      </p:sp>
      <p:sp>
        <p:nvSpPr>
          <p:cNvPr id="70660" name="Rectangle 4"/>
          <p:cNvSpPr>
            <a:spLocks noGrp="1" noChangeArrowheads="1"/>
          </p:cNvSpPr>
          <p:nvPr>
            <p:ph type="body" idx="1"/>
          </p:nvPr>
        </p:nvSpPr>
        <p:spPr>
          <a:xfrm>
            <a:off x="381000" y="1371600"/>
            <a:ext cx="8574088" cy="5410200"/>
          </a:xfrm>
        </p:spPr>
        <p:txBody>
          <a:bodyPr/>
          <a:lstStyle/>
          <a:p>
            <a:pPr eaLnBrk="1" hangingPunct="1">
              <a:lnSpc>
                <a:spcPct val="150000"/>
              </a:lnSpc>
            </a:pPr>
            <a:r>
              <a:rPr lang="zh-CN" altLang="en-US" sz="2400">
                <a:latin typeface="华文新魏" panose="02010800040101010101" pitchFamily="2" charset="-122"/>
              </a:rPr>
              <a:t>数据统一按表结构存放，设为</a:t>
            </a:r>
            <a:r>
              <a:rPr lang="en-US" altLang="zh-CN" sz="2400">
                <a:latin typeface="华文新魏" panose="02010800040101010101" pitchFamily="2" charset="-122"/>
              </a:rPr>
              <a:t>S，P，J，SPJ</a:t>
            </a:r>
          </a:p>
          <a:p>
            <a:pPr lvl="1" eaLnBrk="1" hangingPunct="1">
              <a:lnSpc>
                <a:spcPct val="150000"/>
              </a:lnSpc>
            </a:pPr>
            <a:r>
              <a:rPr lang="zh-CN" altLang="en-US" sz="2000">
                <a:latin typeface="华文新魏" panose="02010800040101010101" pitchFamily="2" charset="-122"/>
              </a:rPr>
              <a:t>维护：应用提出完整性约束，</a:t>
            </a:r>
            <a:r>
              <a:rPr lang="en-US" altLang="zh-CN" sz="2000">
                <a:latin typeface="华文新魏" panose="02010800040101010101" pitchFamily="2" charset="-122"/>
              </a:rPr>
              <a:t>DBMS</a:t>
            </a:r>
            <a:r>
              <a:rPr lang="zh-CN" altLang="en-US" sz="2000">
                <a:latin typeface="华文新魏" panose="02010800040101010101" pitchFamily="2" charset="-122"/>
              </a:rPr>
              <a:t>自动检查</a:t>
            </a:r>
          </a:p>
          <a:p>
            <a:pPr lvl="1" eaLnBrk="1" hangingPunct="1">
              <a:lnSpc>
                <a:spcPct val="150000"/>
              </a:lnSpc>
              <a:buFontTx/>
              <a:buNone/>
            </a:pPr>
            <a:r>
              <a:rPr lang="en-US" altLang="zh-CN" sz="1800">
                <a:solidFill>
                  <a:schemeClr val="tx2"/>
                </a:solidFill>
                <a:latin typeface="华文新魏" panose="02010800040101010101" pitchFamily="2" charset="-122"/>
              </a:rPr>
              <a:t>	</a:t>
            </a:r>
            <a:r>
              <a:rPr lang="en-US" altLang="zh-CN" sz="1800">
                <a:latin typeface="华文新魏" panose="02010800040101010101" pitchFamily="2" charset="-122"/>
              </a:rPr>
              <a:t>	CREATE TABLE  SPJ(</a:t>
            </a:r>
            <a:r>
              <a:rPr lang="en-US" altLang="zh-CN" sz="1800"/>
              <a:t>……</a:t>
            </a:r>
            <a:r>
              <a:rPr lang="en-US" altLang="zh-CN" sz="1800">
                <a:latin typeface="华文新魏" panose="02010800040101010101" pitchFamily="2" charset="-122"/>
              </a:rPr>
              <a:t>,</a:t>
            </a:r>
          </a:p>
          <a:p>
            <a:pPr eaLnBrk="1" hangingPunct="1">
              <a:lnSpc>
                <a:spcPct val="150000"/>
              </a:lnSpc>
              <a:spcBef>
                <a:spcPct val="50000"/>
              </a:spcBef>
              <a:buClrTx/>
              <a:buSzTx/>
              <a:buFontTx/>
              <a:buNone/>
            </a:pPr>
            <a:r>
              <a:rPr lang="en-US" altLang="zh-CN" sz="1800">
                <a:latin typeface="华文新魏" panose="02010800040101010101" pitchFamily="2" charset="-122"/>
              </a:rPr>
              <a:t>   			FOREIGN KEY (PNO)        REFERENCES  P(PNO), </a:t>
            </a:r>
            <a:r>
              <a:rPr lang="en-US" altLang="zh-CN" sz="1800"/>
              <a:t>……</a:t>
            </a:r>
            <a:r>
              <a:rPr lang="en-US" altLang="zh-CN" sz="1800">
                <a:latin typeface="华文新魏" panose="02010800040101010101" pitchFamily="2" charset="-122"/>
              </a:rPr>
              <a:t>)</a:t>
            </a:r>
            <a:endParaRPr lang="zh-CN" altLang="en-US" sz="1800">
              <a:latin typeface="华文新魏" panose="02010800040101010101" pitchFamily="2"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defRPr/>
            </a:pPr>
            <a:r>
              <a:rPr lang="zh-CN" altLang="en-US" b="0" dirty="0"/>
              <a:t>数据库系统 </a:t>
            </a:r>
            <a:r>
              <a:rPr lang="en-US" altLang="zh-CN" b="0" dirty="0"/>
              <a:t>vs </a:t>
            </a:r>
            <a:r>
              <a:rPr lang="zh-CN" altLang="en-US" b="0" dirty="0"/>
              <a:t>文件系统</a:t>
            </a:r>
          </a:p>
        </p:txBody>
      </p:sp>
      <p:sp>
        <p:nvSpPr>
          <p:cNvPr id="72707" name="Rectangle 3"/>
          <p:cNvSpPr>
            <a:spLocks noGrp="1" noChangeArrowheads="1"/>
          </p:cNvSpPr>
          <p:nvPr>
            <p:ph type="body" idx="1"/>
          </p:nvPr>
        </p:nvSpPr>
        <p:spPr>
          <a:xfrm>
            <a:off x="684213" y="1557338"/>
            <a:ext cx="7772400" cy="4876800"/>
          </a:xfrm>
        </p:spPr>
        <p:txBody>
          <a:bodyPr/>
          <a:lstStyle/>
          <a:p>
            <a:pPr eaLnBrk="1" hangingPunct="1"/>
            <a:r>
              <a:rPr lang="zh-CN" altLang="en-US" sz="2400">
                <a:latin typeface="华文新魏" panose="02010800040101010101" pitchFamily="2" charset="-122"/>
              </a:rPr>
              <a:t>数据的冗余和不一致</a:t>
            </a:r>
          </a:p>
          <a:p>
            <a:pPr eaLnBrk="1" hangingPunct="1"/>
            <a:r>
              <a:rPr lang="zh-CN" altLang="en-US" sz="2400">
                <a:latin typeface="华文新魏" panose="02010800040101010101" pitchFamily="2" charset="-122"/>
              </a:rPr>
              <a:t>数据访问困难</a:t>
            </a:r>
          </a:p>
          <a:p>
            <a:pPr eaLnBrk="1" hangingPunct="1"/>
            <a:r>
              <a:rPr lang="zh-CN" altLang="en-US" sz="2400">
                <a:latin typeface="华文新魏" panose="02010800040101010101" pitchFamily="2" charset="-122"/>
              </a:rPr>
              <a:t>数据孤立</a:t>
            </a:r>
          </a:p>
          <a:p>
            <a:pPr eaLnBrk="1" hangingPunct="1"/>
            <a:r>
              <a:rPr lang="zh-CN" altLang="en-US" sz="2400">
                <a:latin typeface="华文新魏" panose="02010800040101010101" pitchFamily="2" charset="-122"/>
              </a:rPr>
              <a:t>完整性问题</a:t>
            </a:r>
          </a:p>
          <a:p>
            <a:pPr eaLnBrk="1" hangingPunct="1"/>
            <a:r>
              <a:rPr lang="zh-CN" altLang="en-US" sz="2400">
                <a:latin typeface="华文新魏" panose="02010800040101010101" pitchFamily="2" charset="-122"/>
              </a:rPr>
              <a:t>原子性问题</a:t>
            </a:r>
          </a:p>
          <a:p>
            <a:pPr eaLnBrk="1" hangingPunct="1"/>
            <a:r>
              <a:rPr lang="zh-CN" altLang="en-US" sz="2400">
                <a:latin typeface="华文新魏" panose="02010800040101010101" pitchFamily="2" charset="-122"/>
              </a:rPr>
              <a:t>并发访问异常</a:t>
            </a:r>
          </a:p>
          <a:p>
            <a:pPr eaLnBrk="1" hangingPunct="1"/>
            <a:r>
              <a:rPr lang="zh-CN" altLang="en-US" sz="2400">
                <a:latin typeface="华文新魏" panose="02010800040101010101" pitchFamily="2" charset="-122"/>
              </a:rPr>
              <a:t>安全性问题</a:t>
            </a:r>
            <a:endParaRPr lang="en-US" altLang="zh-CN" sz="2400">
              <a:latin typeface="华文新魏" panose="02010800040101010101" pitchFamily="2"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533400" y="358775"/>
            <a:ext cx="7793038" cy="784225"/>
          </a:xfrm>
        </p:spPr>
        <p:txBody>
          <a:bodyPr/>
          <a:lstStyle/>
          <a:p>
            <a:pPr eaLnBrk="1" hangingPunct="1">
              <a:defRPr/>
            </a:pPr>
            <a:r>
              <a:rPr lang="zh-CN" altLang="en-US" b="0" dirty="0"/>
              <a:t>数据库系统</a:t>
            </a:r>
            <a:r>
              <a:rPr lang="en-US" altLang="zh-CN" b="0" dirty="0"/>
              <a:t>vs</a:t>
            </a:r>
            <a:r>
              <a:rPr lang="zh-CN" altLang="en-US" b="0" dirty="0"/>
              <a:t>文件系统</a:t>
            </a:r>
            <a:endParaRPr lang="zh-CN" altLang="en-US" dirty="0"/>
          </a:p>
        </p:txBody>
      </p:sp>
      <p:sp>
        <p:nvSpPr>
          <p:cNvPr id="74755" name="Text Box 24"/>
          <p:cNvSpPr txBox="1">
            <a:spLocks noChangeArrowheads="1"/>
          </p:cNvSpPr>
          <p:nvPr/>
        </p:nvSpPr>
        <p:spPr bwMode="auto">
          <a:xfrm>
            <a:off x="1066800" y="5141913"/>
            <a:ext cx="2590800" cy="5191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文件系统 </a:t>
            </a:r>
          </a:p>
        </p:txBody>
      </p:sp>
      <p:sp>
        <p:nvSpPr>
          <p:cNvPr id="74756" name="Text Box 25"/>
          <p:cNvSpPr txBox="1">
            <a:spLocks noChangeArrowheads="1"/>
          </p:cNvSpPr>
          <p:nvPr/>
        </p:nvSpPr>
        <p:spPr bwMode="auto">
          <a:xfrm>
            <a:off x="1066800" y="4075113"/>
            <a:ext cx="2590800"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数据管理</a:t>
            </a:r>
          </a:p>
        </p:txBody>
      </p:sp>
      <p:sp>
        <p:nvSpPr>
          <p:cNvPr id="74757" name="Oval 26"/>
          <p:cNvSpPr>
            <a:spLocks noChangeArrowheads="1"/>
          </p:cNvSpPr>
          <p:nvPr/>
        </p:nvSpPr>
        <p:spPr bwMode="auto">
          <a:xfrm>
            <a:off x="990600" y="2286000"/>
            <a:ext cx="1143000" cy="5334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74758" name="Oval 27"/>
          <p:cNvSpPr>
            <a:spLocks noChangeArrowheads="1"/>
          </p:cNvSpPr>
          <p:nvPr/>
        </p:nvSpPr>
        <p:spPr bwMode="auto">
          <a:xfrm>
            <a:off x="2743200" y="2286000"/>
            <a:ext cx="1143000" cy="5334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74759" name="Oval 28"/>
          <p:cNvSpPr>
            <a:spLocks noChangeArrowheads="1"/>
          </p:cNvSpPr>
          <p:nvPr/>
        </p:nvSpPr>
        <p:spPr bwMode="auto">
          <a:xfrm>
            <a:off x="2819400" y="2286000"/>
            <a:ext cx="1066800" cy="5334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74760" name="Text Box 29"/>
          <p:cNvSpPr txBox="1">
            <a:spLocks noChangeArrowheads="1"/>
          </p:cNvSpPr>
          <p:nvPr/>
        </p:nvSpPr>
        <p:spPr bwMode="auto">
          <a:xfrm>
            <a:off x="990600" y="2286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应用</a:t>
            </a:r>
          </a:p>
        </p:txBody>
      </p:sp>
      <p:sp>
        <p:nvSpPr>
          <p:cNvPr id="74761" name="Text Box 30"/>
          <p:cNvSpPr txBox="1">
            <a:spLocks noChangeArrowheads="1"/>
          </p:cNvSpPr>
          <p:nvPr/>
        </p:nvSpPr>
        <p:spPr bwMode="auto">
          <a:xfrm>
            <a:off x="2895600" y="2286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应用</a:t>
            </a:r>
          </a:p>
        </p:txBody>
      </p:sp>
      <p:sp>
        <p:nvSpPr>
          <p:cNvPr id="74762" name="Line 31"/>
          <p:cNvSpPr>
            <a:spLocks noChangeShapeType="1"/>
          </p:cNvSpPr>
          <p:nvPr/>
        </p:nvSpPr>
        <p:spPr bwMode="auto">
          <a:xfrm>
            <a:off x="1524000" y="2819400"/>
            <a:ext cx="455613" cy="118586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32"/>
          <p:cNvSpPr>
            <a:spLocks noChangeShapeType="1"/>
          </p:cNvSpPr>
          <p:nvPr/>
        </p:nvSpPr>
        <p:spPr bwMode="auto">
          <a:xfrm flipH="1">
            <a:off x="2700338" y="2819400"/>
            <a:ext cx="652462" cy="118586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33"/>
          <p:cNvSpPr>
            <a:spLocks noChangeShapeType="1"/>
          </p:cNvSpPr>
          <p:nvPr/>
        </p:nvSpPr>
        <p:spPr bwMode="auto">
          <a:xfrm>
            <a:off x="2362200" y="4608513"/>
            <a:ext cx="0" cy="5334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Text Box 34"/>
          <p:cNvSpPr txBox="1">
            <a:spLocks noChangeArrowheads="1"/>
          </p:cNvSpPr>
          <p:nvPr/>
        </p:nvSpPr>
        <p:spPr bwMode="auto">
          <a:xfrm>
            <a:off x="5724525" y="4724400"/>
            <a:ext cx="2971800" cy="5191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文件系统</a:t>
            </a:r>
          </a:p>
        </p:txBody>
      </p:sp>
      <p:sp>
        <p:nvSpPr>
          <p:cNvPr id="74766" name="Oval 35"/>
          <p:cNvSpPr>
            <a:spLocks noChangeArrowheads="1"/>
          </p:cNvSpPr>
          <p:nvPr/>
        </p:nvSpPr>
        <p:spPr bwMode="auto">
          <a:xfrm>
            <a:off x="5419725" y="2133600"/>
            <a:ext cx="1676400" cy="14478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74767" name="Oval 36"/>
          <p:cNvSpPr>
            <a:spLocks noChangeArrowheads="1"/>
          </p:cNvSpPr>
          <p:nvPr/>
        </p:nvSpPr>
        <p:spPr bwMode="auto">
          <a:xfrm>
            <a:off x="7324725" y="2133600"/>
            <a:ext cx="1600200" cy="15240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74768" name="Line 37"/>
          <p:cNvSpPr>
            <a:spLocks noChangeShapeType="1"/>
          </p:cNvSpPr>
          <p:nvPr/>
        </p:nvSpPr>
        <p:spPr bwMode="auto">
          <a:xfrm>
            <a:off x="6257925" y="3581400"/>
            <a:ext cx="685800" cy="11430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38"/>
          <p:cNvSpPr>
            <a:spLocks noChangeShapeType="1"/>
          </p:cNvSpPr>
          <p:nvPr/>
        </p:nvSpPr>
        <p:spPr bwMode="auto">
          <a:xfrm flipH="1">
            <a:off x="7553325" y="3657600"/>
            <a:ext cx="533400" cy="10668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Text Box 39"/>
          <p:cNvSpPr txBox="1">
            <a:spLocks noChangeArrowheads="1"/>
          </p:cNvSpPr>
          <p:nvPr/>
        </p:nvSpPr>
        <p:spPr bwMode="auto">
          <a:xfrm>
            <a:off x="5419725" y="2351088"/>
            <a:ext cx="1676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应用</a:t>
            </a:r>
          </a:p>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数据管理</a:t>
            </a:r>
          </a:p>
        </p:txBody>
      </p:sp>
      <p:sp>
        <p:nvSpPr>
          <p:cNvPr id="74771" name="Line 40"/>
          <p:cNvSpPr>
            <a:spLocks noChangeShapeType="1"/>
          </p:cNvSpPr>
          <p:nvPr/>
        </p:nvSpPr>
        <p:spPr bwMode="auto">
          <a:xfrm>
            <a:off x="5419725" y="2819400"/>
            <a:ext cx="167640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Text Box 41"/>
          <p:cNvSpPr txBox="1">
            <a:spLocks noChangeArrowheads="1"/>
          </p:cNvSpPr>
          <p:nvPr/>
        </p:nvSpPr>
        <p:spPr bwMode="auto">
          <a:xfrm>
            <a:off x="7248525" y="2365375"/>
            <a:ext cx="1752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应用</a:t>
            </a:r>
          </a:p>
          <a:p>
            <a:pPr algn="ctr" eaLnBrk="1" hangingPunct="1">
              <a:spcBef>
                <a:spcPct val="0"/>
              </a:spcBef>
              <a:buClr>
                <a:schemeClr val="accent1"/>
              </a:buClr>
              <a:buSzPct val="70000"/>
              <a:buFont typeface="Monotype Sorts" charset="2"/>
              <a:buNone/>
            </a:pPr>
            <a:r>
              <a:rPr lang="zh-CN" altLang="en-US" sz="2800">
                <a:latin typeface="Arial Black" panose="020B0A04020102020204" pitchFamily="34" charset="0"/>
                <a:ea typeface="华文新魏" panose="02010800040101010101" pitchFamily="2" charset="-122"/>
              </a:rPr>
              <a:t>数据管理</a:t>
            </a:r>
          </a:p>
        </p:txBody>
      </p:sp>
      <p:sp>
        <p:nvSpPr>
          <p:cNvPr id="74773" name="Line 42"/>
          <p:cNvSpPr>
            <a:spLocks noChangeShapeType="1"/>
          </p:cNvSpPr>
          <p:nvPr/>
        </p:nvSpPr>
        <p:spPr bwMode="auto">
          <a:xfrm>
            <a:off x="7324725" y="2819400"/>
            <a:ext cx="160020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Line 43"/>
          <p:cNvSpPr>
            <a:spLocks noChangeShapeType="1"/>
          </p:cNvSpPr>
          <p:nvPr/>
        </p:nvSpPr>
        <p:spPr bwMode="auto">
          <a:xfrm>
            <a:off x="611188" y="3716338"/>
            <a:ext cx="8137525"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ctr">
              <a:defRPr/>
            </a:pPr>
            <a:endParaRPr lang="zh-CN" altLang="en-US">
              <a:ln>
                <a:solidFill>
                  <a:srgbClr val="FF0000"/>
                </a:solidFill>
              </a:ln>
              <a:latin typeface="Helvetica" charset="0"/>
              <a:ea typeface="MS PGothic" panose="020B0600070205080204" pitchFamily="34" charset="-128"/>
            </a:endParaRPr>
          </a:p>
        </p:txBody>
      </p:sp>
      <p:sp>
        <p:nvSpPr>
          <p:cNvPr id="74775" name="Text Box 44"/>
          <p:cNvSpPr txBox="1">
            <a:spLocks noChangeArrowheads="1"/>
          </p:cNvSpPr>
          <p:nvPr/>
        </p:nvSpPr>
        <p:spPr bwMode="auto">
          <a:xfrm>
            <a:off x="417513" y="2060575"/>
            <a:ext cx="5540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a:latin typeface="Tahoma" panose="020B0604030504040204" pitchFamily="34" charset="0"/>
                <a:ea typeface="华文新魏" panose="02010800040101010101" pitchFamily="2" charset="-122"/>
              </a:rPr>
              <a:t>应用软件</a:t>
            </a:r>
          </a:p>
        </p:txBody>
      </p:sp>
      <p:sp>
        <p:nvSpPr>
          <p:cNvPr id="74776" name="Text Box 45"/>
          <p:cNvSpPr txBox="1">
            <a:spLocks noChangeArrowheads="1"/>
          </p:cNvSpPr>
          <p:nvPr/>
        </p:nvSpPr>
        <p:spPr bwMode="auto">
          <a:xfrm>
            <a:off x="417513" y="4148138"/>
            <a:ext cx="5540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a:latin typeface="Tahoma" panose="020B0604030504040204" pitchFamily="34" charset="0"/>
                <a:ea typeface="华文新魏" panose="02010800040101010101" pitchFamily="2" charset="-122"/>
              </a:rPr>
              <a:t>系统软件</a:t>
            </a:r>
          </a:p>
        </p:txBody>
      </p:sp>
      <p:sp>
        <p:nvSpPr>
          <p:cNvPr id="25" name="Text Box 24"/>
          <p:cNvSpPr txBox="1">
            <a:spLocks noChangeArrowheads="1"/>
          </p:cNvSpPr>
          <p:nvPr/>
        </p:nvSpPr>
        <p:spPr bwMode="auto">
          <a:xfrm>
            <a:off x="3944938" y="3254375"/>
            <a:ext cx="1416050" cy="12303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buFont typeface="Monotype Sorts" charset="2"/>
              <a:buNone/>
            </a:pPr>
            <a:r>
              <a:rPr lang="zh-CN" altLang="en-US" sz="2000" b="1">
                <a:solidFill>
                  <a:srgbClr val="FF0000"/>
                </a:solidFill>
                <a:latin typeface="华文细黑" panose="02010600040101010101" pitchFamily="2" charset="-122"/>
                <a:ea typeface="华文细黑" panose="02010600040101010101" pitchFamily="2" charset="-122"/>
              </a:rPr>
              <a:t>运行效率</a:t>
            </a:r>
            <a:endParaRPr lang="en-US" altLang="zh-CN" sz="2000" b="1">
              <a:solidFill>
                <a:srgbClr val="FF0000"/>
              </a:solidFill>
              <a:latin typeface="华文细黑" panose="02010600040101010101" pitchFamily="2" charset="-122"/>
              <a:ea typeface="华文细黑" panose="02010600040101010101" pitchFamily="2" charset="-122"/>
            </a:endParaRPr>
          </a:p>
          <a:p>
            <a:pPr algn="ctr">
              <a:buFont typeface="Monotype Sorts" charset="2"/>
              <a:buNone/>
            </a:pPr>
            <a:r>
              <a:rPr lang="zh-CN" altLang="en-US" sz="2000" b="1">
                <a:solidFill>
                  <a:srgbClr val="FF0000"/>
                </a:solidFill>
                <a:latin typeface="华文细黑" panose="02010600040101010101" pitchFamily="2" charset="-122"/>
                <a:ea typeface="华文细黑" panose="02010600040101010101" pitchFamily="2" charset="-122"/>
              </a:rPr>
              <a:t>开发效率</a:t>
            </a:r>
            <a:endParaRPr lang="en-US" altLang="zh-CN" sz="2000" b="1">
              <a:solidFill>
                <a:srgbClr val="FF0000"/>
              </a:solidFill>
              <a:latin typeface="华文细黑" panose="02010600040101010101" pitchFamily="2" charset="-122"/>
              <a:ea typeface="华文细黑" panose="02010600040101010101" pitchFamily="2" charset="-122"/>
            </a:endParaRPr>
          </a:p>
          <a:p>
            <a:pPr algn="ctr">
              <a:buFont typeface="Monotype Sorts" charset="2"/>
              <a:buNone/>
            </a:pPr>
            <a:r>
              <a:rPr lang="en-US" altLang="zh-CN" sz="2000" b="1">
                <a:solidFill>
                  <a:srgbClr val="FF0000"/>
                </a:solidFill>
                <a:latin typeface="华文细黑" panose="02010600040101010101" pitchFamily="2" charset="-122"/>
                <a:ea typeface="华文细黑" panose="02010600040101010101" pitchFamily="2" charset="-122"/>
              </a:rPr>
              <a:t>VS</a:t>
            </a:r>
            <a:endParaRPr lang="zh-CN" altLang="en-US" sz="2000" b="1">
              <a:solidFill>
                <a:srgbClr val="FF0000"/>
              </a:solidFill>
              <a:latin typeface="华文细黑" panose="02010600040101010101" pitchFamily="2" charset="-122"/>
              <a:ea typeface="华文细黑" panose="02010600040101010101" pitchFamily="2"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574675" y="212725"/>
            <a:ext cx="7772400" cy="609600"/>
          </a:xfrm>
        </p:spPr>
        <p:txBody>
          <a:bodyPr/>
          <a:lstStyle/>
          <a:p>
            <a:pPr eaLnBrk="1" hangingPunct="1">
              <a:defRPr/>
            </a:pPr>
            <a:r>
              <a:rPr lang="en-US" altLang="zh-CN" b="0" dirty="0"/>
              <a:t>1.3</a:t>
            </a:r>
            <a:r>
              <a:rPr lang="zh-CN" altLang="en-US" b="0" dirty="0"/>
              <a:t>数据视图</a:t>
            </a:r>
          </a:p>
        </p:txBody>
      </p:sp>
      <p:sp>
        <p:nvSpPr>
          <p:cNvPr id="76806" name="Rectangle 3"/>
          <p:cNvSpPr>
            <a:spLocks noGrp="1" noChangeArrowheads="1"/>
          </p:cNvSpPr>
          <p:nvPr>
            <p:ph type="body" idx="1"/>
          </p:nvPr>
        </p:nvSpPr>
        <p:spPr/>
        <p:txBody>
          <a:bodyPr/>
          <a:lstStyle/>
          <a:p>
            <a:pPr eaLnBrk="1" hangingPunct="1">
              <a:lnSpc>
                <a:spcPct val="150000"/>
              </a:lnSpc>
            </a:pPr>
            <a:r>
              <a:rPr lang="zh-CN" altLang="en-US" sz="2800" dirty="0">
                <a:latin typeface="华文新魏" panose="02010800040101010101" pitchFamily="2" charset="-122"/>
              </a:rPr>
              <a:t>数据库系统的一个主要目的是给用户提供数据的抽象视图，即隐藏关于数据存储和维护的某种细节</a:t>
            </a:r>
            <a:endParaRPr lang="zh-CN" altLang="zh-CN" sz="2800" dirty="0">
              <a:latin typeface="华文新魏" panose="02010800040101010101" pitchFamily="2" charset="-122"/>
            </a:endParaRPr>
          </a:p>
          <a:p>
            <a:pPr lvl="1" eaLnBrk="1" hangingPunct="1">
              <a:lnSpc>
                <a:spcPct val="150000"/>
              </a:lnSpc>
            </a:pPr>
            <a:r>
              <a:rPr lang="en-US" altLang="zh-CN" sz="2400" dirty="0"/>
              <a:t>1.3.2</a:t>
            </a:r>
            <a:r>
              <a:rPr lang="zh-CN" altLang="en-US" sz="2400" dirty="0"/>
              <a:t>实例与模式</a:t>
            </a:r>
          </a:p>
          <a:p>
            <a:pPr lvl="1" eaLnBrk="1" hangingPunct="1">
              <a:lnSpc>
                <a:spcPct val="150000"/>
              </a:lnSpc>
            </a:pPr>
            <a:r>
              <a:rPr lang="en-US" altLang="zh-CN" sz="2400" dirty="0"/>
              <a:t>1.3.1</a:t>
            </a:r>
            <a:r>
              <a:rPr lang="zh-CN" altLang="en-US" sz="2400" dirty="0"/>
              <a:t>数据抽象</a:t>
            </a:r>
          </a:p>
          <a:p>
            <a:pPr lvl="1" eaLnBrk="1" hangingPunct="1">
              <a:lnSpc>
                <a:spcPct val="150000"/>
              </a:lnSpc>
            </a:pPr>
            <a:r>
              <a:rPr lang="en-US" altLang="zh-CN" sz="2400" dirty="0"/>
              <a:t>1.3.3</a:t>
            </a:r>
            <a:r>
              <a:rPr lang="zh-CN" altLang="en-US" sz="2400" dirty="0"/>
              <a:t>数据模型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a:xfrm>
            <a:off x="685800" y="47625"/>
            <a:ext cx="7793038" cy="784225"/>
          </a:xfrm>
        </p:spPr>
        <p:txBody>
          <a:bodyPr/>
          <a:lstStyle/>
          <a:p>
            <a:pPr eaLnBrk="1" hangingPunct="1">
              <a:defRPr/>
            </a:pPr>
            <a:r>
              <a:rPr lang="en-US" altLang="zh-CN" b="0" dirty="0"/>
              <a:t>1.3.2</a:t>
            </a:r>
            <a:r>
              <a:rPr lang="zh-CN" altLang="en-US" b="0" dirty="0"/>
              <a:t>实例与模式</a:t>
            </a:r>
            <a:endParaRPr lang="zh-CN" altLang="en-US" sz="3600" dirty="0"/>
          </a:p>
        </p:txBody>
      </p:sp>
      <p:sp>
        <p:nvSpPr>
          <p:cNvPr id="78851" name="Rectangle 3"/>
          <p:cNvSpPr>
            <a:spLocks noGrp="1" noChangeArrowheads="1"/>
          </p:cNvSpPr>
          <p:nvPr>
            <p:ph type="body" idx="1"/>
          </p:nvPr>
        </p:nvSpPr>
        <p:spPr>
          <a:xfrm>
            <a:off x="341313" y="1320800"/>
            <a:ext cx="8574087" cy="5132388"/>
          </a:xfrm>
        </p:spPr>
        <p:txBody>
          <a:bodyPr/>
          <a:lstStyle/>
          <a:p>
            <a:pPr eaLnBrk="1" hangingPunct="1">
              <a:lnSpc>
                <a:spcPct val="80000"/>
              </a:lnSpc>
            </a:pPr>
            <a:r>
              <a:rPr lang="en-US" altLang="zh-CN" sz="2400" dirty="0"/>
              <a:t>Instances and Schemas</a:t>
            </a:r>
            <a:endParaRPr lang="zh-CN" altLang="en-US" sz="2400" dirty="0"/>
          </a:p>
          <a:p>
            <a:pPr eaLnBrk="1" hangingPunct="1">
              <a:lnSpc>
                <a:spcPct val="80000"/>
              </a:lnSpc>
            </a:pPr>
            <a:r>
              <a:rPr lang="zh-CN" altLang="en-US" sz="2400" dirty="0"/>
              <a:t>型与值的区别</a:t>
            </a:r>
          </a:p>
          <a:p>
            <a:pPr lvl="1" eaLnBrk="1" hangingPunct="1">
              <a:lnSpc>
                <a:spcPct val="150000"/>
              </a:lnSpc>
            </a:pPr>
            <a:r>
              <a:rPr lang="zh-CN" altLang="en-US" sz="2000" dirty="0"/>
              <a:t>型是对数据的结构和属性的说明----模式</a:t>
            </a:r>
          </a:p>
          <a:p>
            <a:pPr lvl="1" eaLnBrk="1" hangingPunct="1">
              <a:lnSpc>
                <a:spcPct val="150000"/>
              </a:lnSpc>
            </a:pPr>
            <a:r>
              <a:rPr lang="zh-CN" altLang="en-US" sz="2000" dirty="0"/>
              <a:t>值是型的一个具体赋值        ----实例</a:t>
            </a:r>
          </a:p>
          <a:p>
            <a:pPr lvl="1" eaLnBrk="1" hangingPunct="1">
              <a:lnSpc>
                <a:spcPct val="150000"/>
              </a:lnSpc>
            </a:pPr>
            <a:r>
              <a:rPr lang="zh-CN" altLang="en-US" sz="2000" dirty="0"/>
              <a:t>型是相对稳定的，值是随时间不断变化的</a:t>
            </a:r>
          </a:p>
          <a:p>
            <a:pPr eaLnBrk="1" hangingPunct="1">
              <a:lnSpc>
                <a:spcPct val="80000"/>
              </a:lnSpc>
            </a:pPr>
            <a:r>
              <a:rPr lang="zh-CN" altLang="en-US" sz="2400" dirty="0"/>
              <a:t>类比</a:t>
            </a:r>
          </a:p>
          <a:p>
            <a:pPr lvl="1" eaLnBrk="1" hangingPunct="1">
              <a:lnSpc>
                <a:spcPct val="80000"/>
              </a:lnSpc>
              <a:buFontTx/>
              <a:buNone/>
            </a:pPr>
            <a:r>
              <a:rPr lang="zh-CN" altLang="en-US" sz="2000" dirty="0">
                <a:latin typeface="华文新魏" panose="02010800040101010101" pitchFamily="2" charset="-122"/>
              </a:rPr>
              <a:t>	</a:t>
            </a:r>
            <a:r>
              <a:rPr lang="en-US" altLang="zh-CN" sz="1800" dirty="0">
                <a:latin typeface="华文新魏" panose="02010800040101010101" pitchFamily="2" charset="-122"/>
              </a:rPr>
              <a:t>class  person{</a:t>
            </a:r>
          </a:p>
          <a:p>
            <a:pPr lvl="1" eaLnBrk="1" hangingPunct="1">
              <a:lnSpc>
                <a:spcPct val="80000"/>
              </a:lnSpc>
              <a:buFontTx/>
              <a:buNone/>
            </a:pPr>
            <a:r>
              <a:rPr lang="en-US" altLang="zh-CN" sz="1800" dirty="0">
                <a:latin typeface="华文新魏" panose="02010800040101010101" pitchFamily="2" charset="-122"/>
              </a:rPr>
              <a:t>	public:	string name;</a:t>
            </a:r>
          </a:p>
          <a:p>
            <a:pPr lvl="1" eaLnBrk="1" hangingPunct="1">
              <a:lnSpc>
                <a:spcPct val="80000"/>
              </a:lnSpc>
              <a:buFontTx/>
              <a:buNone/>
            </a:pPr>
            <a:r>
              <a:rPr lang="en-US" altLang="zh-CN" sz="1800" dirty="0">
                <a:latin typeface="华文新魏" panose="02010800040101010101" pitchFamily="2" charset="-122"/>
              </a:rPr>
              <a:t>			string address;</a:t>
            </a:r>
          </a:p>
          <a:p>
            <a:pPr lvl="1" eaLnBrk="1" hangingPunct="1">
              <a:lnSpc>
                <a:spcPct val="80000"/>
              </a:lnSpc>
              <a:buFontTx/>
              <a:buNone/>
            </a:pPr>
            <a:r>
              <a:rPr lang="en-US" altLang="zh-CN" sz="1800" dirty="0">
                <a:latin typeface="华文新魏" panose="02010800040101010101" pitchFamily="2" charset="-122"/>
              </a:rPr>
              <a:t>	};</a:t>
            </a:r>
            <a:endParaRPr lang="zh-CN" altLang="en-US" sz="1800" dirty="0">
              <a:latin typeface="华文新魏" panose="02010800040101010101" pitchFamily="2" charset="-122"/>
            </a:endParaRPr>
          </a:p>
          <a:p>
            <a:pPr lvl="1" eaLnBrk="1" hangingPunct="1">
              <a:lnSpc>
                <a:spcPct val="80000"/>
              </a:lnSpc>
              <a:buFontTx/>
              <a:buNone/>
            </a:pPr>
            <a:r>
              <a:rPr lang="zh-CN" altLang="en-US" sz="1800" dirty="0">
                <a:latin typeface="华文新魏" panose="02010800040101010101" pitchFamily="2" charset="-122"/>
              </a:rPr>
              <a:t>	</a:t>
            </a:r>
            <a:r>
              <a:rPr lang="en-US" altLang="zh-CN" sz="1800" dirty="0">
                <a:latin typeface="华文新魏" panose="02010800040101010101" pitchFamily="2" charset="-122"/>
              </a:rPr>
              <a:t>person TOM;</a:t>
            </a:r>
            <a:r>
              <a:rPr lang="en-US" altLang="zh-CN" sz="2000" dirty="0">
                <a:latin typeface="华文新魏" panose="02010800040101010101" pitchFamily="2" charset="-122"/>
              </a:rPr>
              <a:t> </a:t>
            </a:r>
            <a:endParaRPr lang="zh-CN" altLang="en-US" sz="2000" dirty="0">
              <a:latin typeface="华文新魏" panose="02010800040101010101" pitchFamily="2" charset="-122"/>
            </a:endParaRPr>
          </a:p>
          <a:p>
            <a:pPr lvl="1" eaLnBrk="1" hangingPunct="1">
              <a:lnSpc>
                <a:spcPct val="80000"/>
              </a:lnSpc>
              <a:buFontTx/>
              <a:buNone/>
            </a:pPr>
            <a:r>
              <a:rPr lang="en-US" altLang="zh-CN" sz="1800" dirty="0">
                <a:latin typeface="华文新魏" panose="02010800040101010101" pitchFamily="2" charset="-122"/>
              </a:rPr>
              <a:t>person</a:t>
            </a:r>
            <a:r>
              <a:rPr lang="zh-CN" altLang="en-US" sz="1800" dirty="0">
                <a:latin typeface="华文新魏" panose="02010800040101010101" pitchFamily="2" charset="-122"/>
              </a:rPr>
              <a:t>是型，</a:t>
            </a:r>
            <a:r>
              <a:rPr lang="en-US" altLang="zh-CN" sz="1800" dirty="0">
                <a:latin typeface="华文新魏" panose="02010800040101010101" pitchFamily="2" charset="-122"/>
              </a:rPr>
              <a:t>TOM</a:t>
            </a:r>
            <a:r>
              <a:rPr lang="zh-CN" altLang="en-US" sz="1800" dirty="0">
                <a:latin typeface="华文新魏" panose="02010800040101010101" pitchFamily="2" charset="-122"/>
              </a:rPr>
              <a:t>是变量，</a:t>
            </a:r>
            <a:r>
              <a:rPr lang="en-US" altLang="zh-CN" sz="1800" dirty="0">
                <a:latin typeface="华文新魏" panose="02010800040101010101" pitchFamily="2" charset="-122"/>
              </a:rPr>
              <a:t>TOM</a:t>
            </a:r>
            <a:r>
              <a:rPr lang="zh-CN" altLang="en-US" sz="1800" dirty="0">
                <a:latin typeface="华文新魏" panose="02010800040101010101" pitchFamily="2" charset="-122"/>
              </a:rPr>
              <a:t>在某时刻的值是实例</a:t>
            </a:r>
          </a:p>
        </p:txBody>
      </p:sp>
      <p:grpSp>
        <p:nvGrpSpPr>
          <p:cNvPr id="78852" name="Group 4"/>
          <p:cNvGrpSpPr>
            <a:grpSpLocks/>
          </p:cNvGrpSpPr>
          <p:nvPr/>
        </p:nvGrpSpPr>
        <p:grpSpPr bwMode="auto">
          <a:xfrm>
            <a:off x="4860925" y="4159885"/>
            <a:ext cx="4054475" cy="1146175"/>
            <a:chOff x="960" y="2988"/>
            <a:chExt cx="3840" cy="996"/>
          </a:xfrm>
        </p:grpSpPr>
        <p:sp>
          <p:nvSpPr>
            <p:cNvPr id="78853" name="Rectangle 5"/>
            <p:cNvSpPr>
              <a:spLocks noChangeArrowheads="1"/>
            </p:cNvSpPr>
            <p:nvPr/>
          </p:nvSpPr>
          <p:spPr bwMode="auto">
            <a:xfrm>
              <a:off x="384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a:latin typeface="华文新魏" panose="02010800040101010101" pitchFamily="2" charset="-122"/>
                <a:ea typeface="华文新魏" panose="02010800040101010101" pitchFamily="2" charset="-122"/>
              </a:endParaRPr>
            </a:p>
          </p:txBody>
        </p:sp>
        <p:sp>
          <p:nvSpPr>
            <p:cNvPr id="78854" name="Rectangle 6"/>
            <p:cNvSpPr>
              <a:spLocks noChangeArrowheads="1"/>
            </p:cNvSpPr>
            <p:nvPr/>
          </p:nvSpPr>
          <p:spPr bwMode="auto">
            <a:xfrm>
              <a:off x="288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4</a:t>
              </a:r>
            </a:p>
          </p:txBody>
        </p:sp>
        <p:sp>
          <p:nvSpPr>
            <p:cNvPr id="78855" name="Rectangle 7"/>
            <p:cNvSpPr>
              <a:spLocks noChangeArrowheads="1"/>
            </p:cNvSpPr>
            <p:nvPr/>
          </p:nvSpPr>
          <p:spPr bwMode="auto">
            <a:xfrm>
              <a:off x="192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600">
                  <a:latin typeface="华文新魏" panose="02010800040101010101" pitchFamily="2" charset="-122"/>
                  <a:ea typeface="华文新魏" panose="02010800040101010101" pitchFamily="2" charset="-122"/>
                </a:rPr>
                <a:t>Java</a:t>
              </a:r>
            </a:p>
          </p:txBody>
        </p:sp>
        <p:sp>
          <p:nvSpPr>
            <p:cNvPr id="78856" name="Rectangle 8"/>
            <p:cNvSpPr>
              <a:spLocks noChangeArrowheads="1"/>
            </p:cNvSpPr>
            <p:nvPr/>
          </p:nvSpPr>
          <p:spPr bwMode="auto">
            <a:xfrm>
              <a:off x="96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1003</a:t>
              </a:r>
            </a:p>
          </p:txBody>
        </p:sp>
        <p:sp>
          <p:nvSpPr>
            <p:cNvPr id="78857" name="Rectangle 9"/>
            <p:cNvSpPr>
              <a:spLocks noChangeArrowheads="1"/>
            </p:cNvSpPr>
            <p:nvPr/>
          </p:nvSpPr>
          <p:spPr bwMode="auto">
            <a:xfrm>
              <a:off x="384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1001</a:t>
              </a:r>
            </a:p>
          </p:txBody>
        </p:sp>
        <p:sp>
          <p:nvSpPr>
            <p:cNvPr id="78858" name="Rectangle 10"/>
            <p:cNvSpPr>
              <a:spLocks noChangeArrowheads="1"/>
            </p:cNvSpPr>
            <p:nvPr/>
          </p:nvSpPr>
          <p:spPr bwMode="auto">
            <a:xfrm>
              <a:off x="288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3</a:t>
              </a:r>
            </a:p>
          </p:txBody>
        </p:sp>
        <p:sp>
          <p:nvSpPr>
            <p:cNvPr id="78859" name="Rectangle 11"/>
            <p:cNvSpPr>
              <a:spLocks noChangeArrowheads="1"/>
            </p:cNvSpPr>
            <p:nvPr/>
          </p:nvSpPr>
          <p:spPr bwMode="auto">
            <a:xfrm>
              <a:off x="192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数据库</a:t>
              </a:r>
            </a:p>
          </p:txBody>
        </p:sp>
        <p:sp>
          <p:nvSpPr>
            <p:cNvPr id="78860" name="Rectangle 12"/>
            <p:cNvSpPr>
              <a:spLocks noChangeArrowheads="1"/>
            </p:cNvSpPr>
            <p:nvPr/>
          </p:nvSpPr>
          <p:spPr bwMode="auto">
            <a:xfrm>
              <a:off x="96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1002</a:t>
              </a:r>
            </a:p>
          </p:txBody>
        </p:sp>
        <p:sp>
          <p:nvSpPr>
            <p:cNvPr id="78861" name="Rectangle 13"/>
            <p:cNvSpPr>
              <a:spLocks noChangeArrowheads="1"/>
            </p:cNvSpPr>
            <p:nvPr/>
          </p:nvSpPr>
          <p:spPr bwMode="auto">
            <a:xfrm>
              <a:off x="384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1003</a:t>
              </a:r>
            </a:p>
          </p:txBody>
        </p:sp>
        <p:sp>
          <p:nvSpPr>
            <p:cNvPr id="78862" name="Rectangle 14"/>
            <p:cNvSpPr>
              <a:spLocks noChangeArrowheads="1"/>
            </p:cNvSpPr>
            <p:nvPr/>
          </p:nvSpPr>
          <p:spPr bwMode="auto">
            <a:xfrm>
              <a:off x="288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4</a:t>
              </a:r>
            </a:p>
          </p:txBody>
        </p:sp>
        <p:sp>
          <p:nvSpPr>
            <p:cNvPr id="78863" name="Rectangle 15"/>
            <p:cNvSpPr>
              <a:spLocks noChangeArrowheads="1"/>
            </p:cNvSpPr>
            <p:nvPr/>
          </p:nvSpPr>
          <p:spPr bwMode="auto">
            <a:xfrm>
              <a:off x="192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数据结构</a:t>
              </a:r>
            </a:p>
          </p:txBody>
        </p:sp>
        <p:sp>
          <p:nvSpPr>
            <p:cNvPr id="78864" name="Rectangle 16"/>
            <p:cNvSpPr>
              <a:spLocks noChangeArrowheads="1"/>
            </p:cNvSpPr>
            <p:nvPr/>
          </p:nvSpPr>
          <p:spPr bwMode="auto">
            <a:xfrm>
              <a:off x="96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1001</a:t>
              </a:r>
            </a:p>
          </p:txBody>
        </p:sp>
        <p:sp>
          <p:nvSpPr>
            <p:cNvPr id="78865" name="Rectangle 17"/>
            <p:cNvSpPr>
              <a:spLocks noChangeArrowheads="1"/>
            </p:cNvSpPr>
            <p:nvPr/>
          </p:nvSpPr>
          <p:spPr bwMode="auto">
            <a:xfrm>
              <a:off x="384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先修课</a:t>
              </a:r>
            </a:p>
          </p:txBody>
        </p:sp>
        <p:sp>
          <p:nvSpPr>
            <p:cNvPr id="78866" name="Rectangle 18"/>
            <p:cNvSpPr>
              <a:spLocks noChangeArrowheads="1"/>
            </p:cNvSpPr>
            <p:nvPr/>
          </p:nvSpPr>
          <p:spPr bwMode="auto">
            <a:xfrm>
              <a:off x="288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学分</a:t>
              </a:r>
            </a:p>
          </p:txBody>
        </p:sp>
        <p:sp>
          <p:nvSpPr>
            <p:cNvPr id="78867" name="Rectangle 19"/>
            <p:cNvSpPr>
              <a:spLocks noChangeArrowheads="1"/>
            </p:cNvSpPr>
            <p:nvPr/>
          </p:nvSpPr>
          <p:spPr bwMode="auto">
            <a:xfrm>
              <a:off x="192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课程名</a:t>
              </a:r>
            </a:p>
          </p:txBody>
        </p:sp>
        <p:sp>
          <p:nvSpPr>
            <p:cNvPr id="78868" name="Rectangle 20"/>
            <p:cNvSpPr>
              <a:spLocks noChangeArrowheads="1"/>
            </p:cNvSpPr>
            <p:nvPr/>
          </p:nvSpPr>
          <p:spPr bwMode="auto">
            <a:xfrm>
              <a:off x="96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600">
                  <a:latin typeface="华文新魏" panose="02010800040101010101" pitchFamily="2" charset="-122"/>
                  <a:ea typeface="华文新魏" panose="02010800040101010101" pitchFamily="2" charset="-122"/>
                </a:rPr>
                <a:t>课程号</a:t>
              </a:r>
            </a:p>
          </p:txBody>
        </p:sp>
        <p:sp>
          <p:nvSpPr>
            <p:cNvPr id="78869" name="Line 21"/>
            <p:cNvSpPr>
              <a:spLocks noChangeShapeType="1"/>
            </p:cNvSpPr>
            <p:nvPr/>
          </p:nvSpPr>
          <p:spPr bwMode="auto">
            <a:xfrm>
              <a:off x="960" y="2988"/>
              <a:ext cx="3840" cy="0"/>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0" name="Line 22"/>
            <p:cNvSpPr>
              <a:spLocks noChangeShapeType="1"/>
            </p:cNvSpPr>
            <p:nvPr/>
          </p:nvSpPr>
          <p:spPr bwMode="auto">
            <a:xfrm>
              <a:off x="960" y="3237"/>
              <a:ext cx="38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1" name="Line 23"/>
            <p:cNvSpPr>
              <a:spLocks noChangeShapeType="1"/>
            </p:cNvSpPr>
            <p:nvPr/>
          </p:nvSpPr>
          <p:spPr bwMode="auto">
            <a:xfrm>
              <a:off x="960" y="3735"/>
              <a:ext cx="38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2" name="Line 24"/>
            <p:cNvSpPr>
              <a:spLocks noChangeShapeType="1"/>
            </p:cNvSpPr>
            <p:nvPr/>
          </p:nvSpPr>
          <p:spPr bwMode="auto">
            <a:xfrm>
              <a:off x="960" y="3984"/>
              <a:ext cx="3840" cy="0"/>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3" name="Line 25"/>
            <p:cNvSpPr>
              <a:spLocks noChangeShapeType="1"/>
            </p:cNvSpPr>
            <p:nvPr/>
          </p:nvSpPr>
          <p:spPr bwMode="auto">
            <a:xfrm>
              <a:off x="960" y="2988"/>
              <a:ext cx="0" cy="996"/>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4" name="Line 26"/>
            <p:cNvSpPr>
              <a:spLocks noChangeShapeType="1"/>
            </p:cNvSpPr>
            <p:nvPr/>
          </p:nvSpPr>
          <p:spPr bwMode="auto">
            <a:xfrm>
              <a:off x="1920" y="2988"/>
              <a:ext cx="0" cy="9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5" name="Line 27"/>
            <p:cNvSpPr>
              <a:spLocks noChangeShapeType="1"/>
            </p:cNvSpPr>
            <p:nvPr/>
          </p:nvSpPr>
          <p:spPr bwMode="auto">
            <a:xfrm>
              <a:off x="2880" y="2988"/>
              <a:ext cx="0" cy="9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6" name="Line 28"/>
            <p:cNvSpPr>
              <a:spLocks noChangeShapeType="1"/>
            </p:cNvSpPr>
            <p:nvPr/>
          </p:nvSpPr>
          <p:spPr bwMode="auto">
            <a:xfrm>
              <a:off x="3840" y="2988"/>
              <a:ext cx="0" cy="9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77" name="Line 29"/>
            <p:cNvSpPr>
              <a:spLocks noChangeShapeType="1"/>
            </p:cNvSpPr>
            <p:nvPr/>
          </p:nvSpPr>
          <p:spPr bwMode="auto">
            <a:xfrm>
              <a:off x="4800" y="2988"/>
              <a:ext cx="0" cy="996"/>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1.3.1</a:t>
            </a:r>
            <a:r>
              <a:rPr lang="zh-CN" altLang="en-US">
                <a:effectLst/>
              </a:rPr>
              <a:t>数据抽象</a:t>
            </a:r>
            <a:endParaRPr lang="en-US" altLang="zh-CN">
              <a:effectLst/>
            </a:endParaRPr>
          </a:p>
        </p:txBody>
      </p:sp>
      <p:sp>
        <p:nvSpPr>
          <p:cNvPr id="80899" name="Rectangle 3"/>
          <p:cNvSpPr>
            <a:spLocks noGrp="1" noChangeArrowheads="1"/>
          </p:cNvSpPr>
          <p:nvPr>
            <p:ph type="body" idx="4294967295"/>
          </p:nvPr>
        </p:nvSpPr>
        <p:spPr>
          <a:xfrm>
            <a:off x="827088" y="1077913"/>
            <a:ext cx="7848600" cy="1627187"/>
          </a:xfrm>
        </p:spPr>
        <p:txBody>
          <a:bodyPr/>
          <a:lstStyle/>
          <a:p>
            <a:pPr>
              <a:tabLst>
                <a:tab pos="1820863" algn="l"/>
                <a:tab pos="3659188" algn="l"/>
                <a:tab pos="3943350" algn="l"/>
              </a:tabLst>
            </a:pPr>
            <a:r>
              <a:rPr lang="zh-CN" altLang="en-US" sz="2000" b="1" dirty="0">
                <a:solidFill>
                  <a:srgbClr val="000099"/>
                </a:solidFill>
              </a:rPr>
              <a:t>物理层</a:t>
            </a:r>
            <a:r>
              <a:rPr lang="en-US" altLang="zh-CN" sz="2000" b="1" dirty="0">
                <a:solidFill>
                  <a:srgbClr val="000099"/>
                </a:solidFill>
              </a:rPr>
              <a:t>:</a:t>
            </a:r>
            <a:r>
              <a:rPr lang="zh-CN" altLang="en-US" sz="2000" dirty="0"/>
              <a:t>描述数据存储</a:t>
            </a:r>
            <a:endParaRPr lang="en-US" altLang="zh-CN" sz="2000" dirty="0"/>
          </a:p>
          <a:p>
            <a:pPr>
              <a:tabLst>
                <a:tab pos="1820863" algn="l"/>
                <a:tab pos="3659188" algn="l"/>
                <a:tab pos="3943350" algn="l"/>
              </a:tabLst>
            </a:pPr>
            <a:r>
              <a:rPr lang="zh-CN" altLang="en-US" sz="2000" b="1" dirty="0">
                <a:solidFill>
                  <a:srgbClr val="000099"/>
                </a:solidFill>
              </a:rPr>
              <a:t>逻辑层</a:t>
            </a:r>
            <a:r>
              <a:rPr lang="en-US" altLang="zh-CN" sz="2000" b="1" dirty="0">
                <a:solidFill>
                  <a:srgbClr val="000099"/>
                </a:solidFill>
              </a:rPr>
              <a:t>:</a:t>
            </a:r>
            <a:r>
              <a:rPr lang="zh-CN" altLang="en-US" sz="2000" dirty="0"/>
              <a:t>描述数据库中的数据以及数据之间的关系，即数据的定义</a:t>
            </a:r>
            <a:endParaRPr lang="en-US" altLang="zh-CN" sz="2000" dirty="0"/>
          </a:p>
          <a:p>
            <a:pPr>
              <a:tabLst>
                <a:tab pos="1820863" algn="l"/>
                <a:tab pos="3659188" algn="l"/>
                <a:tab pos="3943350" algn="l"/>
              </a:tabLst>
            </a:pPr>
            <a:r>
              <a:rPr lang="zh-CN" altLang="en-US" sz="2000" b="1" dirty="0">
                <a:solidFill>
                  <a:srgbClr val="000099"/>
                </a:solidFill>
              </a:rPr>
              <a:t>视图层</a:t>
            </a:r>
            <a:r>
              <a:rPr lang="en-US" altLang="zh-CN" sz="2000" b="1" dirty="0">
                <a:solidFill>
                  <a:srgbClr val="000099"/>
                </a:solidFill>
              </a:rPr>
              <a:t>:</a:t>
            </a:r>
            <a:r>
              <a:rPr lang="zh-CN" altLang="en-US" sz="2000" dirty="0"/>
              <a:t>最高层次的抽象，只描述整个数据库的某部分数据</a:t>
            </a:r>
            <a:endParaRPr lang="en-US" altLang="zh-CN" sz="2000" dirty="0"/>
          </a:p>
          <a:p>
            <a:pPr lvl="1">
              <a:lnSpc>
                <a:spcPct val="150000"/>
              </a:lnSpc>
              <a:tabLst>
                <a:tab pos="1820863" algn="l"/>
                <a:tab pos="3659188" algn="l"/>
                <a:tab pos="3943350" algn="l"/>
              </a:tabLst>
            </a:pPr>
            <a:r>
              <a:rPr lang="zh-CN" altLang="en-US" sz="1600" dirty="0"/>
              <a:t>视图层提供了防止用户访问数据库的某些部分的安全性机制</a:t>
            </a:r>
            <a:endParaRPr lang="en-US" altLang="zh-CN" sz="1600" dirty="0"/>
          </a:p>
        </p:txBody>
      </p:sp>
      <p:pic>
        <p:nvPicPr>
          <p:cNvPr id="809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2" y="2938780"/>
            <a:ext cx="55149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81000"/>
            <a:ext cx="7772400" cy="533400"/>
          </a:xfrm>
        </p:spPr>
        <p:txBody>
          <a:bodyPr/>
          <a:lstStyle/>
          <a:p>
            <a:pPr>
              <a:defRPr/>
            </a:pPr>
            <a:r>
              <a:rPr lang="en-US" altLang="en-US"/>
              <a:t> An Example</a:t>
            </a:r>
          </a:p>
        </p:txBody>
      </p:sp>
      <p:pic>
        <p:nvPicPr>
          <p:cNvPr id="82947"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60525" y="914400"/>
            <a:ext cx="6578600" cy="5638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14388" y="1093788"/>
            <a:ext cx="7688262" cy="529113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defRPr/>
            </a:pPr>
            <a:r>
              <a:rPr kumimoji="1" lang="zh-CN" altLang="en-US" sz="2400" kern="0" dirty="0">
                <a:latin typeface="宋体" panose="02010600030101010101" pitchFamily="2" charset="-122"/>
                <a:ea typeface="宋体" panose="02010600030101010101" pitchFamily="2" charset="-122"/>
              </a:rPr>
              <a:t>数据库的应用</a:t>
            </a:r>
            <a:endParaRPr kumimoji="1" lang="en-US" altLang="zh-CN" sz="2000" kern="0" dirty="0">
              <a:latin typeface="宋体" panose="02010600030101010101" pitchFamily="2" charset="-122"/>
              <a:ea typeface="宋体" panose="02010600030101010101" pitchFamily="2" charset="-122"/>
            </a:endParaRPr>
          </a:p>
          <a:p>
            <a:pPr marL="742950" lvl="1" indent="-285750">
              <a:lnSpc>
                <a:spcPct val="150000"/>
              </a:lnSpc>
              <a:spcBef>
                <a:spcPct val="35000"/>
              </a:spcBef>
              <a:buClr>
                <a:schemeClr val="folHlink"/>
              </a:buClr>
              <a:buSzPct val="80000"/>
              <a:buFont typeface="Monotype Sorts" charset="2"/>
              <a:buChar char="l"/>
              <a:defRPr/>
            </a:pPr>
            <a:r>
              <a:rPr kumimoji="1" lang="zh-CN" altLang="en-US" sz="2000" kern="0" dirty="0">
                <a:latin typeface="宋体" panose="02010600030101010101" pitchFamily="2" charset="-122"/>
                <a:ea typeface="宋体" panose="02010600030101010101" pitchFamily="2" charset="-122"/>
              </a:rPr>
              <a:t>企业管理</a:t>
            </a:r>
            <a:endParaRPr kumimoji="1" lang="en-US" altLang="zh-CN" sz="2000" kern="0" dirty="0">
              <a:latin typeface="宋体" panose="02010600030101010101" pitchFamily="2" charset="-122"/>
              <a:ea typeface="宋体" panose="02010600030101010101" pitchFamily="2" charset="-122"/>
            </a:endParaRPr>
          </a:p>
          <a:p>
            <a:pPr marL="1085850" lvl="2" indent="-228600">
              <a:lnSpc>
                <a:spcPct val="150000"/>
              </a:lnSpc>
              <a:spcBef>
                <a:spcPct val="35000"/>
              </a:spcBef>
              <a:buClr>
                <a:srgbClr val="33CC33"/>
              </a:buClr>
              <a:buSzPct val="75000"/>
              <a:buFont typeface="Webdings" pitchFamily="18" charset="2"/>
              <a:buChar char="4"/>
              <a:defRPr/>
            </a:pPr>
            <a:r>
              <a:rPr kumimoji="1" lang="zh-CN" altLang="en-US" kern="0" dirty="0">
                <a:latin typeface="宋体" panose="02010600030101010101" pitchFamily="2" charset="-122"/>
                <a:ea typeface="宋体" panose="02010600030101010101" pitchFamily="2" charset="-122"/>
              </a:rPr>
              <a:t>销售、会计、人力资源、生产制造、零售</a:t>
            </a:r>
            <a:r>
              <a:rPr kumimoji="1" lang="en-US" altLang="zh-CN" kern="0" dirty="0">
                <a:latin typeface="宋体" panose="02010600030101010101" pitchFamily="2" charset="-122"/>
                <a:ea typeface="宋体" panose="02010600030101010101" pitchFamily="2" charset="-122"/>
              </a:rPr>
              <a:t>……</a:t>
            </a:r>
          </a:p>
          <a:p>
            <a:pPr marL="742950" lvl="1" indent="-285750">
              <a:lnSpc>
                <a:spcPct val="150000"/>
              </a:lnSpc>
              <a:spcBef>
                <a:spcPct val="35000"/>
              </a:spcBef>
              <a:buClr>
                <a:schemeClr val="folHlink"/>
              </a:buClr>
              <a:buSzPct val="80000"/>
              <a:buFont typeface="Monotype Sorts" charset="2"/>
              <a:buChar char="l"/>
              <a:defRPr/>
            </a:pPr>
            <a:r>
              <a:rPr kumimoji="1" lang="zh-CN" altLang="en-US" sz="2000" kern="0" dirty="0">
                <a:latin typeface="宋体" panose="02010600030101010101" pitchFamily="2" charset="-122"/>
                <a:ea typeface="宋体" panose="02010600030101010101" pitchFamily="2" charset="-122"/>
              </a:rPr>
              <a:t>银行和金融</a:t>
            </a:r>
            <a:endParaRPr kumimoji="1" lang="en-US" altLang="zh-CN" sz="2000" kern="0" dirty="0">
              <a:latin typeface="宋体" panose="02010600030101010101" pitchFamily="2" charset="-122"/>
              <a:ea typeface="宋体" panose="02010600030101010101" pitchFamily="2" charset="-122"/>
            </a:endParaRPr>
          </a:p>
          <a:p>
            <a:pPr marL="1085850" lvl="2" indent="-228600">
              <a:lnSpc>
                <a:spcPct val="150000"/>
              </a:lnSpc>
              <a:spcBef>
                <a:spcPct val="35000"/>
              </a:spcBef>
              <a:buClr>
                <a:srgbClr val="33CC33"/>
              </a:buClr>
              <a:buSzPct val="75000"/>
              <a:buFont typeface="Webdings" pitchFamily="18" charset="2"/>
              <a:buChar char="4"/>
              <a:defRPr/>
            </a:pPr>
            <a:r>
              <a:rPr kumimoji="1" lang="zh-CN" altLang="en-US" kern="0" dirty="0">
                <a:latin typeface="宋体" panose="02010600030101010101" pitchFamily="2" charset="-122"/>
                <a:ea typeface="宋体" panose="02010600030101010101" pitchFamily="2" charset="-122"/>
              </a:rPr>
              <a:t>银行交易、信用卡交易、金融产品实时销售</a:t>
            </a:r>
            <a:r>
              <a:rPr kumimoji="1" lang="en-US" altLang="zh-CN" kern="0" dirty="0">
                <a:latin typeface="宋体" panose="02010600030101010101" pitchFamily="2" charset="-122"/>
                <a:ea typeface="宋体" panose="02010600030101010101" pitchFamily="2" charset="-122"/>
              </a:rPr>
              <a:t>……</a:t>
            </a:r>
          </a:p>
          <a:p>
            <a:pPr marL="742950" lvl="1" indent="-285750">
              <a:lnSpc>
                <a:spcPct val="150000"/>
              </a:lnSpc>
              <a:spcBef>
                <a:spcPct val="35000"/>
              </a:spcBef>
              <a:buClr>
                <a:schemeClr val="folHlink"/>
              </a:buClr>
              <a:buSzPct val="80000"/>
              <a:buFont typeface="Monotype Sorts" charset="2"/>
              <a:buChar char="l"/>
              <a:defRPr/>
            </a:pPr>
            <a:r>
              <a:rPr kumimoji="1" lang="zh-CN" altLang="en-US" sz="2000" kern="0" dirty="0">
                <a:latin typeface="宋体" panose="02010600030101010101" pitchFamily="2" charset="-122"/>
                <a:ea typeface="宋体" panose="02010600030101010101" pitchFamily="2" charset="-122"/>
              </a:rPr>
              <a:t>大学：学生、课程等管理</a:t>
            </a:r>
            <a:endParaRPr kumimoji="1" lang="en-US" altLang="zh-CN" sz="2000" kern="0" dirty="0">
              <a:latin typeface="宋体" panose="02010600030101010101" pitchFamily="2" charset="-122"/>
              <a:ea typeface="宋体" panose="02010600030101010101" pitchFamily="2" charset="-122"/>
            </a:endParaRPr>
          </a:p>
          <a:p>
            <a:pPr marL="742950" lvl="1" indent="-285750">
              <a:lnSpc>
                <a:spcPct val="150000"/>
              </a:lnSpc>
              <a:spcBef>
                <a:spcPct val="35000"/>
              </a:spcBef>
              <a:buClr>
                <a:schemeClr val="folHlink"/>
              </a:buClr>
              <a:buSzPct val="80000"/>
              <a:buFont typeface="Monotype Sorts" charset="2"/>
              <a:buChar char="l"/>
              <a:defRPr/>
            </a:pPr>
            <a:r>
              <a:rPr kumimoji="1" lang="zh-CN" altLang="en-US" sz="2000" kern="0" dirty="0">
                <a:latin typeface="宋体" panose="02010600030101010101" pitchFamily="2" charset="-122"/>
                <a:ea typeface="宋体" panose="02010600030101010101" pitchFamily="2" charset="-122"/>
              </a:rPr>
              <a:t>航空公司</a:t>
            </a:r>
            <a:r>
              <a:rPr kumimoji="1" lang="en-US" altLang="zh-CN" sz="2000" kern="0" dirty="0">
                <a:latin typeface="宋体" panose="02010600030101010101" pitchFamily="2" charset="-122"/>
                <a:ea typeface="宋体" panose="02010600030101010101" pitchFamily="2" charset="-122"/>
              </a:rPr>
              <a:t>: </a:t>
            </a:r>
            <a:r>
              <a:rPr kumimoji="1" lang="zh-CN" altLang="en-US" sz="2000" kern="0" dirty="0">
                <a:latin typeface="宋体" panose="02010600030101010101" pitchFamily="2" charset="-122"/>
                <a:ea typeface="宋体" panose="02010600030101010101" pitchFamily="2" charset="-122"/>
              </a:rPr>
              <a:t>预定</a:t>
            </a:r>
            <a:r>
              <a:rPr kumimoji="1" lang="en-US" altLang="zh-CN" sz="2000" kern="0" dirty="0">
                <a:latin typeface="宋体" panose="02010600030101010101" pitchFamily="2" charset="-122"/>
                <a:ea typeface="宋体" panose="02010600030101010101" pitchFamily="2" charset="-122"/>
              </a:rPr>
              <a:t>,</a:t>
            </a:r>
            <a:r>
              <a:rPr kumimoji="1" lang="zh-CN" altLang="en-US" sz="2000" kern="0" dirty="0">
                <a:latin typeface="宋体" panose="02010600030101010101" pitchFamily="2" charset="-122"/>
                <a:ea typeface="宋体" panose="02010600030101010101" pitchFamily="2" charset="-122"/>
              </a:rPr>
              <a:t>日程表</a:t>
            </a:r>
            <a:endParaRPr kumimoji="1" lang="en-US" altLang="zh-CN" sz="2000" kern="0" dirty="0">
              <a:latin typeface="宋体" panose="02010600030101010101" pitchFamily="2" charset="-122"/>
              <a:ea typeface="宋体" panose="02010600030101010101" pitchFamily="2" charset="-122"/>
            </a:endParaRPr>
          </a:p>
          <a:p>
            <a:pPr marL="742950" lvl="1" indent="-285750">
              <a:lnSpc>
                <a:spcPct val="150000"/>
              </a:lnSpc>
              <a:spcBef>
                <a:spcPct val="35000"/>
              </a:spcBef>
              <a:buClr>
                <a:schemeClr val="folHlink"/>
              </a:buClr>
              <a:buSzPct val="80000"/>
              <a:buFont typeface="Monotype Sorts" charset="2"/>
              <a:buChar char="l"/>
              <a:defRPr/>
            </a:pPr>
            <a:r>
              <a:rPr kumimoji="1" lang="zh-CN" altLang="en-US" sz="2000" kern="0" dirty="0">
                <a:latin typeface="宋体" panose="02010600030101010101" pitchFamily="2" charset="-122"/>
                <a:ea typeface="宋体" panose="02010600030101010101" pitchFamily="2" charset="-122"/>
              </a:rPr>
              <a:t>电信：通话管理、账单管理</a:t>
            </a:r>
            <a:endParaRPr kumimoji="1" lang="en-US" altLang="zh-CN" sz="2000" kern="0" dirty="0">
              <a:latin typeface="宋体" panose="02010600030101010101" pitchFamily="2" charset="-122"/>
              <a:ea typeface="宋体" panose="02010600030101010101" pitchFamily="2" charset="-122"/>
            </a:endParaRPr>
          </a:p>
          <a:p>
            <a:pPr marL="742950" lvl="1" indent="-285750">
              <a:spcBef>
                <a:spcPct val="35000"/>
              </a:spcBef>
              <a:buClr>
                <a:schemeClr val="folHlink"/>
              </a:buClr>
              <a:buSzPct val="80000"/>
              <a:buFont typeface="Monotype Sorts" charset="2"/>
              <a:buChar char="l"/>
              <a:defRPr/>
            </a:pPr>
            <a:r>
              <a:rPr kumimoji="1" lang="en-US" altLang="zh-CN" sz="2000" kern="0" dirty="0">
                <a:latin typeface="宋体" panose="02010600030101010101" pitchFamily="2" charset="-122"/>
                <a:ea typeface="宋体" panose="02010600030101010101" pitchFamily="2" charset="-122"/>
              </a:rPr>
              <a:t>……</a:t>
            </a:r>
          </a:p>
          <a:p>
            <a:pPr lvl="1">
              <a:lnSpc>
                <a:spcPct val="150000"/>
              </a:lnSpc>
              <a:spcBef>
                <a:spcPct val="35000"/>
              </a:spcBef>
              <a:buClr>
                <a:schemeClr val="folHlink"/>
              </a:buClr>
              <a:buSzPct val="80000"/>
              <a:defRPr/>
            </a:pPr>
            <a:r>
              <a:rPr kumimoji="1" lang="zh-CN" altLang="en-US" sz="2400" kern="0" dirty="0">
                <a:latin typeface="宋体" panose="02010600030101010101" pitchFamily="2" charset="-122"/>
                <a:ea typeface="宋体" panose="02010600030101010101" pitchFamily="2" charset="-122"/>
              </a:rPr>
              <a:t>总之，数据库已经涉及人类生活的方方面面</a:t>
            </a:r>
            <a:endParaRPr kumimoji="1" lang="en-US" altLang="zh-CN" sz="2400" kern="0" dirty="0">
              <a:latin typeface="宋体" panose="02010600030101010101" pitchFamily="2" charset="-122"/>
              <a:ea typeface="宋体" panose="02010600030101010101" pitchFamily="2" charset="-122"/>
            </a:endParaRPr>
          </a:p>
          <a:p>
            <a:pPr marL="342900" indent="-342900">
              <a:spcBef>
                <a:spcPct val="35000"/>
              </a:spcBef>
              <a:buClr>
                <a:schemeClr val="tx2"/>
              </a:buClr>
              <a:buSzPct val="90000"/>
              <a:buFont typeface="Monotype Sorts" charset="2"/>
              <a:buChar char="n"/>
              <a:defRPr/>
            </a:pPr>
            <a:endParaRPr kumimoji="1" lang="en-US" altLang="zh-CN" sz="2000" kern="0" dirty="0">
              <a:latin typeface="宋体" panose="02010600030101010101" pitchFamily="2" charset="-122"/>
              <a:ea typeface="宋体" panose="02010600030101010101" pitchFamily="2" charset="-122"/>
            </a:endParaRPr>
          </a:p>
          <a:p>
            <a:pPr marL="342900" indent="-342900">
              <a:spcBef>
                <a:spcPct val="35000"/>
              </a:spcBef>
              <a:buClr>
                <a:schemeClr val="tx2"/>
              </a:buClr>
              <a:buSzPct val="90000"/>
              <a:buFont typeface="Monotype Sorts" charset="2"/>
              <a:buChar char="n"/>
              <a:defRPr/>
            </a:pPr>
            <a:endParaRPr kumimoji="1" lang="en-US" altLang="zh-CN" sz="2000" kern="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866775" y="66675"/>
            <a:ext cx="8077200" cy="609600"/>
          </a:xfrm>
          <a:prstGeom prst="rect">
            <a:avLst/>
          </a:prstGeom>
          <a:noFill/>
          <a:ln w="9525">
            <a:noFill/>
            <a:miter lim="800000"/>
            <a:headEnd/>
            <a:tailEnd/>
          </a:ln>
        </p:spPr>
        <p:txBody>
          <a:bodyPr anchor="b"/>
          <a:lstStyle/>
          <a:p>
            <a:pPr algn="ctr">
              <a:defRPr/>
            </a:pPr>
            <a:r>
              <a:rPr kumimoji="1" lang="en-US" altLang="zh-CN" sz="3200" b="1" kern="0" dirty="0">
                <a:solidFill>
                  <a:schemeClr val="tx2"/>
                </a:solidFill>
                <a:latin typeface="隶书" panose="02010509060101010101" pitchFamily="49" charset="-122"/>
                <a:ea typeface="隶书" panose="02010509060101010101" pitchFamily="49" charset="-122"/>
                <a:cs typeface="+mj-cs"/>
              </a:rPr>
              <a:t>1.1</a:t>
            </a:r>
            <a:r>
              <a:rPr kumimoji="1" lang="zh-CN" altLang="en-US" sz="3200" b="1" kern="0" dirty="0">
                <a:solidFill>
                  <a:schemeClr val="tx2"/>
                </a:solidFill>
                <a:latin typeface="隶书" panose="02010509060101010101" pitchFamily="49" charset="-122"/>
                <a:ea typeface="隶书" panose="02010509060101010101" pitchFamily="49" charset="-122"/>
                <a:cs typeface="+mj-cs"/>
              </a:rPr>
              <a:t>数据库系统的应用</a:t>
            </a:r>
            <a:endParaRPr kumimoji="1" lang="en-US" altLang="zh-CN" sz="3200" b="1" kern="0" dirty="0">
              <a:solidFill>
                <a:schemeClr val="tx2"/>
              </a:solidFill>
              <a:latin typeface="隶书" panose="02010509060101010101" pitchFamily="49" charset="-122"/>
              <a:ea typeface="隶书" panose="02010509060101010101" pitchFamily="49" charset="-122"/>
              <a:cs typeface="+mj-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1.3.2</a:t>
            </a:r>
            <a:r>
              <a:rPr lang="zh-CN" altLang="en-US">
                <a:effectLst/>
              </a:rPr>
              <a:t>实例和模式</a:t>
            </a:r>
            <a:endParaRPr lang="en-US" altLang="zh-CN">
              <a:effectLst/>
            </a:endParaRPr>
          </a:p>
        </p:txBody>
      </p:sp>
      <p:sp>
        <p:nvSpPr>
          <p:cNvPr id="36867" name="Rectangle 3"/>
          <p:cNvSpPr>
            <a:spLocks noGrp="1" noChangeArrowheads="1"/>
          </p:cNvSpPr>
          <p:nvPr>
            <p:ph type="body" idx="4294967295"/>
          </p:nvPr>
        </p:nvSpPr>
        <p:spPr>
          <a:xfrm>
            <a:off x="827088" y="1077913"/>
            <a:ext cx="8108950" cy="4876800"/>
          </a:xfrm>
        </p:spPr>
        <p:txBody>
          <a:bodyPr/>
          <a:lstStyle/>
          <a:p>
            <a:pPr>
              <a:lnSpc>
                <a:spcPct val="150000"/>
              </a:lnSpc>
              <a:defRPr/>
            </a:pPr>
            <a:r>
              <a:rPr lang="zh-CN" altLang="en-US" sz="2400" b="1" dirty="0">
                <a:solidFill>
                  <a:srgbClr val="000099"/>
                </a:solidFill>
                <a:effectLst>
                  <a:outerShdw blurRad="38100" dist="38100" dir="2700000" algn="tl">
                    <a:srgbClr val="C0C0C0"/>
                  </a:outerShdw>
                </a:effectLst>
              </a:rPr>
              <a:t>模式</a:t>
            </a:r>
            <a:r>
              <a:rPr lang="en-US" altLang="zh-CN" sz="2400" dirty="0"/>
              <a:t>–</a:t>
            </a:r>
            <a:r>
              <a:rPr lang="zh-CN" altLang="en-US" sz="2400" dirty="0"/>
              <a:t>数据库的总体设计</a:t>
            </a:r>
            <a:endParaRPr lang="en-US" altLang="zh-CN" sz="2400" dirty="0"/>
          </a:p>
          <a:p>
            <a:pPr lvl="1">
              <a:lnSpc>
                <a:spcPct val="150000"/>
              </a:lnSpc>
              <a:defRPr/>
            </a:pPr>
            <a:r>
              <a:rPr lang="zh-CN" altLang="en-US" sz="2000" b="1" dirty="0"/>
              <a:t>物理模式</a:t>
            </a:r>
            <a:r>
              <a:rPr lang="zh-CN" altLang="en-US" sz="2000" dirty="0"/>
              <a:t>：在物理层描述的数据库设计</a:t>
            </a:r>
            <a:endParaRPr lang="en-US" altLang="zh-CN" sz="2000" dirty="0"/>
          </a:p>
          <a:p>
            <a:pPr lvl="1">
              <a:lnSpc>
                <a:spcPct val="150000"/>
              </a:lnSpc>
              <a:defRPr/>
            </a:pPr>
            <a:r>
              <a:rPr lang="zh-CN" altLang="en-US" sz="2000" b="1" dirty="0"/>
              <a:t>逻辑模式</a:t>
            </a:r>
            <a:r>
              <a:rPr lang="zh-CN" altLang="en-US" sz="2000" dirty="0"/>
              <a:t>：在逻辑层描述的数据库设计</a:t>
            </a:r>
            <a:endParaRPr lang="en-US" altLang="zh-CN" sz="2000" dirty="0"/>
          </a:p>
          <a:p>
            <a:pPr lvl="1">
              <a:lnSpc>
                <a:spcPct val="150000"/>
              </a:lnSpc>
              <a:defRPr/>
            </a:pPr>
            <a:r>
              <a:rPr lang="zh-CN" altLang="en-US" sz="2000" b="1" dirty="0"/>
              <a:t>子模式</a:t>
            </a:r>
            <a:r>
              <a:rPr lang="en-US" altLang="zh-CN" sz="2000" b="1" dirty="0"/>
              <a:t>/</a:t>
            </a:r>
            <a:r>
              <a:rPr lang="zh-CN" altLang="en-US" sz="2000" b="1" dirty="0"/>
              <a:t>外模式</a:t>
            </a:r>
            <a:r>
              <a:rPr lang="zh-CN" altLang="en-US" sz="2000" dirty="0"/>
              <a:t>：在视图层描述的数据库设计，逻辑模式的子集</a:t>
            </a:r>
            <a:endParaRPr lang="en-US" altLang="zh-CN" sz="2000" dirty="0"/>
          </a:p>
          <a:p>
            <a:pPr>
              <a:lnSpc>
                <a:spcPct val="150000"/>
              </a:lnSpc>
              <a:defRPr/>
            </a:pPr>
            <a:r>
              <a:rPr lang="zh-CN" altLang="en-US" sz="2400" b="1" dirty="0">
                <a:solidFill>
                  <a:srgbClr val="000099"/>
                </a:solidFill>
              </a:rPr>
              <a:t>实例</a:t>
            </a:r>
            <a:r>
              <a:rPr lang="en-US" altLang="zh-CN" sz="2400" dirty="0"/>
              <a:t>–</a:t>
            </a:r>
            <a:r>
              <a:rPr lang="zh-CN" altLang="en-US" sz="2400" dirty="0"/>
              <a:t>特定时刻存储在数据库中的信息的集合</a:t>
            </a:r>
            <a:endParaRPr lang="en-US" altLang="zh-CN" sz="2400" dirty="0"/>
          </a:p>
          <a:p>
            <a:pPr lvl="1">
              <a:lnSpc>
                <a:spcPct val="150000"/>
              </a:lnSpc>
              <a:defRPr/>
            </a:pPr>
            <a:r>
              <a:rPr lang="zh-CN" altLang="en-US" sz="2000" dirty="0"/>
              <a:t>所有二维表的实例的集合</a:t>
            </a:r>
            <a:endParaRPr lang="en-US" altLang="zh-CN" sz="2000" dirty="0"/>
          </a:p>
          <a:p>
            <a:pPr>
              <a:lnSpc>
                <a:spcPct val="150000"/>
              </a:lnSpc>
              <a:defRPr/>
            </a:pPr>
            <a:endParaRPr lang="en-US" altLang="zh-CN" sz="20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1.3.2</a:t>
            </a:r>
            <a:r>
              <a:rPr lang="zh-CN" altLang="en-US">
                <a:effectLst/>
              </a:rPr>
              <a:t>实例和模式</a:t>
            </a:r>
            <a:endParaRPr lang="en-US" altLang="zh-CN">
              <a:effectLst/>
            </a:endParaRPr>
          </a:p>
        </p:txBody>
      </p:sp>
      <p:sp>
        <p:nvSpPr>
          <p:cNvPr id="36867" name="Rectangle 3"/>
          <p:cNvSpPr>
            <a:spLocks noGrp="1" noChangeArrowheads="1"/>
          </p:cNvSpPr>
          <p:nvPr>
            <p:ph type="body" idx="4294967295"/>
          </p:nvPr>
        </p:nvSpPr>
        <p:spPr>
          <a:xfrm>
            <a:off x="827088" y="1077913"/>
            <a:ext cx="8108950" cy="4876800"/>
          </a:xfrm>
        </p:spPr>
        <p:txBody>
          <a:bodyPr/>
          <a:lstStyle/>
          <a:p>
            <a:pPr>
              <a:lnSpc>
                <a:spcPct val="150000"/>
              </a:lnSpc>
              <a:defRPr/>
            </a:pPr>
            <a:r>
              <a:rPr lang="zh-CN" altLang="en-US" sz="2000" b="1" dirty="0">
                <a:solidFill>
                  <a:srgbClr val="000099"/>
                </a:solidFill>
              </a:rPr>
              <a:t>物理数据独立性</a:t>
            </a:r>
            <a:r>
              <a:rPr lang="en-US" altLang="zh-CN" sz="2000" dirty="0"/>
              <a:t> –</a:t>
            </a:r>
            <a:r>
              <a:rPr lang="zh-CN" altLang="en-US" sz="2000" dirty="0"/>
              <a:t>物理模式的改变而不会影响逻辑模式</a:t>
            </a:r>
            <a:endParaRPr lang="en-US" altLang="zh-CN" sz="2000" dirty="0"/>
          </a:p>
          <a:p>
            <a:pPr lvl="1" eaLnBrk="1" hangingPunct="1">
              <a:lnSpc>
                <a:spcPct val="150000"/>
              </a:lnSpc>
              <a:buFont typeface="Monotype Sorts" pitchFamily="2" charset="2"/>
              <a:buChar char="l"/>
              <a:defRPr/>
            </a:pPr>
            <a:r>
              <a:rPr lang="zh-CN" altLang="en-US" sz="2000" dirty="0"/>
              <a:t>当物理模式改变时，修改</a:t>
            </a:r>
            <a:r>
              <a:rPr lang="zh-CN" altLang="en-US" sz="2000" u="sng" dirty="0">
                <a:solidFill>
                  <a:schemeClr val="accent3">
                    <a:lumMod val="50000"/>
                  </a:schemeClr>
                </a:solidFill>
              </a:rPr>
              <a:t>模式/内模式映象</a:t>
            </a:r>
            <a:r>
              <a:rPr lang="zh-CN" altLang="en-US" sz="2000" dirty="0"/>
              <a:t>，使外模式保持不变，从而应用程序可以保持不变，称为数据的物理独立性</a:t>
            </a:r>
          </a:p>
          <a:p>
            <a:pPr eaLnBrk="1" hangingPunct="1">
              <a:lnSpc>
                <a:spcPct val="150000"/>
              </a:lnSpc>
              <a:buFont typeface="Monotype Sorts" pitchFamily="2" charset="2"/>
              <a:buChar char="n"/>
              <a:defRPr/>
            </a:pPr>
            <a:r>
              <a:rPr lang="zh-CN" altLang="en-US" sz="2000" b="1" dirty="0">
                <a:solidFill>
                  <a:srgbClr val="000099"/>
                </a:solidFill>
              </a:rPr>
              <a:t>逻辑数据独立性</a:t>
            </a:r>
          </a:p>
          <a:p>
            <a:pPr lvl="1" eaLnBrk="1" hangingPunct="1">
              <a:lnSpc>
                <a:spcPct val="150000"/>
              </a:lnSpc>
              <a:buFont typeface="Monotype Sorts" pitchFamily="2" charset="2"/>
              <a:buChar char="l"/>
              <a:defRPr/>
            </a:pPr>
            <a:r>
              <a:rPr lang="zh-CN" altLang="en-US" sz="2000" dirty="0"/>
              <a:t>当模式改变时，修改</a:t>
            </a:r>
            <a:r>
              <a:rPr lang="zh-CN" altLang="en-US" sz="2000" u="sng" dirty="0">
                <a:solidFill>
                  <a:schemeClr val="accent3">
                    <a:lumMod val="50000"/>
                  </a:schemeClr>
                </a:solidFill>
              </a:rPr>
              <a:t>外模式/模式映象</a:t>
            </a:r>
            <a:r>
              <a:rPr lang="zh-CN" altLang="en-US" sz="2000" dirty="0"/>
              <a:t>，使外模式保持不变，从而应用程序可以保持不变，称为数据的逻辑独立性</a:t>
            </a:r>
          </a:p>
          <a:p>
            <a:pPr lvl="1">
              <a:lnSpc>
                <a:spcPct val="150000"/>
              </a:lnSpc>
              <a:defRPr/>
            </a:pPr>
            <a:endParaRPr lang="en-US" altLang="zh-CN" sz="2000" dirty="0"/>
          </a:p>
          <a:p>
            <a:pPr>
              <a:lnSpc>
                <a:spcPct val="150000"/>
              </a:lnSpc>
              <a:defRPr/>
            </a:pPr>
            <a:endParaRPr lang="en-US" altLang="zh-CN" sz="20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685800" y="228600"/>
            <a:ext cx="7772400" cy="612775"/>
          </a:xfrm>
        </p:spPr>
        <p:txBody>
          <a:bodyPr/>
          <a:lstStyle/>
          <a:p>
            <a:pPr eaLnBrk="1" hangingPunct="1">
              <a:defRPr/>
            </a:pPr>
            <a:r>
              <a:rPr lang="zh-CN" altLang="en-US" b="0" dirty="0"/>
              <a:t>数据库三级模式结构</a:t>
            </a:r>
          </a:p>
        </p:txBody>
      </p:sp>
      <p:grpSp>
        <p:nvGrpSpPr>
          <p:cNvPr id="89091" name="Group 43"/>
          <p:cNvGrpSpPr>
            <a:grpSpLocks/>
          </p:cNvGrpSpPr>
          <p:nvPr/>
        </p:nvGrpSpPr>
        <p:grpSpPr bwMode="auto">
          <a:xfrm>
            <a:off x="152400" y="1905000"/>
            <a:ext cx="8839200" cy="3733800"/>
            <a:chOff x="96" y="1200"/>
            <a:chExt cx="5568" cy="2352"/>
          </a:xfrm>
        </p:grpSpPr>
        <p:sp>
          <p:nvSpPr>
            <p:cNvPr id="89092" name="AutoShape 4"/>
            <p:cNvSpPr>
              <a:spLocks noChangeArrowheads="1"/>
            </p:cNvSpPr>
            <p:nvPr/>
          </p:nvSpPr>
          <p:spPr bwMode="auto">
            <a:xfrm>
              <a:off x="2400" y="3216"/>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内模式</a:t>
              </a:r>
              <a:endParaRPr lang="zh-CN" altLang="en-US" sz="2400">
                <a:latin typeface="华文新魏" panose="02010800040101010101" pitchFamily="2" charset="-122"/>
                <a:ea typeface="华文新魏" panose="02010800040101010101" pitchFamily="2" charset="-122"/>
              </a:endParaRPr>
            </a:p>
          </p:txBody>
        </p:sp>
        <p:sp>
          <p:nvSpPr>
            <p:cNvPr id="89093" name="AutoShape 5"/>
            <p:cNvSpPr>
              <a:spLocks noChangeArrowheads="1"/>
            </p:cNvSpPr>
            <p:nvPr/>
          </p:nvSpPr>
          <p:spPr bwMode="auto">
            <a:xfrm>
              <a:off x="2400" y="2688"/>
              <a:ext cx="960" cy="336"/>
            </a:xfrm>
            <a:prstGeom prst="bevel">
              <a:avLst>
                <a:gd name="adj" fmla="val 12500"/>
              </a:avLst>
            </a:prstGeom>
            <a:solidFill>
              <a:srgbClr val="99CC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模 式</a:t>
              </a:r>
              <a:endParaRPr lang="zh-CN" altLang="en-US" sz="2400">
                <a:latin typeface="华文新魏" panose="02010800040101010101" pitchFamily="2" charset="-122"/>
                <a:ea typeface="华文新魏" panose="02010800040101010101" pitchFamily="2" charset="-122"/>
              </a:endParaRPr>
            </a:p>
          </p:txBody>
        </p:sp>
        <p:sp>
          <p:nvSpPr>
            <p:cNvPr id="89094" name="AutoShape 6"/>
            <p:cNvSpPr>
              <a:spLocks noChangeArrowheads="1"/>
            </p:cNvSpPr>
            <p:nvPr/>
          </p:nvSpPr>
          <p:spPr bwMode="auto">
            <a:xfrm>
              <a:off x="2400" y="1872"/>
              <a:ext cx="960" cy="336"/>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外模式2</a:t>
              </a:r>
              <a:endParaRPr lang="zh-CN" altLang="en-US" sz="2400">
                <a:latin typeface="华文新魏" panose="02010800040101010101" pitchFamily="2" charset="-122"/>
                <a:ea typeface="华文新魏" panose="02010800040101010101" pitchFamily="2" charset="-122"/>
              </a:endParaRPr>
            </a:p>
          </p:txBody>
        </p:sp>
        <p:sp>
          <p:nvSpPr>
            <p:cNvPr id="89095" name="AutoShape 7"/>
            <p:cNvSpPr>
              <a:spLocks noChangeArrowheads="1"/>
            </p:cNvSpPr>
            <p:nvPr/>
          </p:nvSpPr>
          <p:spPr bwMode="auto">
            <a:xfrm>
              <a:off x="4128" y="1872"/>
              <a:ext cx="960" cy="336"/>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外模式3</a:t>
              </a:r>
              <a:endParaRPr lang="zh-CN" altLang="en-US" sz="2400">
                <a:latin typeface="华文新魏" panose="02010800040101010101" pitchFamily="2" charset="-122"/>
                <a:ea typeface="华文新魏" panose="02010800040101010101" pitchFamily="2" charset="-122"/>
              </a:endParaRPr>
            </a:p>
          </p:txBody>
        </p:sp>
        <p:sp>
          <p:nvSpPr>
            <p:cNvPr id="89096" name="AutoShape 8"/>
            <p:cNvSpPr>
              <a:spLocks noChangeArrowheads="1"/>
            </p:cNvSpPr>
            <p:nvPr/>
          </p:nvSpPr>
          <p:spPr bwMode="auto">
            <a:xfrm>
              <a:off x="672" y="1872"/>
              <a:ext cx="960" cy="336"/>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外模式1</a:t>
              </a:r>
              <a:endParaRPr lang="zh-CN" altLang="en-US" sz="2400">
                <a:latin typeface="华文新魏" panose="02010800040101010101" pitchFamily="2" charset="-122"/>
                <a:ea typeface="华文新魏" panose="02010800040101010101" pitchFamily="2" charset="-122"/>
              </a:endParaRPr>
            </a:p>
          </p:txBody>
        </p:sp>
        <p:sp>
          <p:nvSpPr>
            <p:cNvPr id="89097" name="AutoShape 9"/>
            <p:cNvSpPr>
              <a:spLocks noChangeArrowheads="1"/>
            </p:cNvSpPr>
            <p:nvPr/>
          </p:nvSpPr>
          <p:spPr bwMode="auto">
            <a:xfrm>
              <a:off x="96" y="1200"/>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应用</a:t>
              </a:r>
              <a:r>
                <a:rPr lang="en-US" altLang="zh-CN" sz="2800">
                  <a:latin typeface="华文新魏" panose="02010800040101010101" pitchFamily="2" charset="-122"/>
                  <a:ea typeface="华文新魏" panose="02010800040101010101" pitchFamily="2" charset="-122"/>
                </a:rPr>
                <a:t>A</a:t>
              </a:r>
              <a:endParaRPr lang="zh-CN" altLang="en-US" sz="2400">
                <a:latin typeface="华文新魏" panose="02010800040101010101" pitchFamily="2" charset="-122"/>
                <a:ea typeface="华文新魏" panose="02010800040101010101" pitchFamily="2" charset="-122"/>
              </a:endParaRPr>
            </a:p>
          </p:txBody>
        </p:sp>
        <p:sp>
          <p:nvSpPr>
            <p:cNvPr id="89098" name="AutoShape 10"/>
            <p:cNvSpPr>
              <a:spLocks noChangeArrowheads="1"/>
            </p:cNvSpPr>
            <p:nvPr/>
          </p:nvSpPr>
          <p:spPr bwMode="auto">
            <a:xfrm>
              <a:off x="1248" y="1200"/>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应用</a:t>
              </a:r>
              <a:r>
                <a:rPr lang="en-US" altLang="zh-CN" sz="2800">
                  <a:latin typeface="华文新魏" panose="02010800040101010101" pitchFamily="2" charset="-122"/>
                  <a:ea typeface="华文新魏" panose="02010800040101010101" pitchFamily="2" charset="-122"/>
                </a:rPr>
                <a:t>B</a:t>
              </a:r>
              <a:endParaRPr lang="zh-CN" altLang="en-US" sz="2400">
                <a:latin typeface="华文新魏" panose="02010800040101010101" pitchFamily="2" charset="-122"/>
                <a:ea typeface="华文新魏" panose="02010800040101010101" pitchFamily="2" charset="-122"/>
              </a:endParaRPr>
            </a:p>
          </p:txBody>
        </p:sp>
        <p:sp>
          <p:nvSpPr>
            <p:cNvPr id="89099" name="AutoShape 11"/>
            <p:cNvSpPr>
              <a:spLocks noChangeArrowheads="1"/>
            </p:cNvSpPr>
            <p:nvPr/>
          </p:nvSpPr>
          <p:spPr bwMode="auto">
            <a:xfrm>
              <a:off x="2400" y="1200"/>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应用</a:t>
              </a:r>
              <a:r>
                <a:rPr lang="en-US" altLang="zh-CN" sz="2800">
                  <a:latin typeface="华文新魏" panose="02010800040101010101" pitchFamily="2" charset="-122"/>
                  <a:ea typeface="华文新魏" panose="02010800040101010101" pitchFamily="2" charset="-122"/>
                </a:rPr>
                <a:t>C</a:t>
              </a:r>
              <a:endParaRPr lang="zh-CN" altLang="en-US" sz="2400">
                <a:latin typeface="华文新魏" panose="02010800040101010101" pitchFamily="2" charset="-122"/>
                <a:ea typeface="华文新魏" panose="02010800040101010101" pitchFamily="2" charset="-122"/>
              </a:endParaRPr>
            </a:p>
          </p:txBody>
        </p:sp>
        <p:sp>
          <p:nvSpPr>
            <p:cNvPr id="89100" name="AutoShape 12"/>
            <p:cNvSpPr>
              <a:spLocks noChangeArrowheads="1"/>
            </p:cNvSpPr>
            <p:nvPr/>
          </p:nvSpPr>
          <p:spPr bwMode="auto">
            <a:xfrm>
              <a:off x="3552" y="1200"/>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应用</a:t>
              </a:r>
              <a:r>
                <a:rPr lang="en-US" altLang="zh-CN" sz="2800">
                  <a:latin typeface="华文新魏" panose="02010800040101010101" pitchFamily="2" charset="-122"/>
                  <a:ea typeface="华文新魏" panose="02010800040101010101" pitchFamily="2" charset="-122"/>
                </a:rPr>
                <a:t>D</a:t>
              </a:r>
              <a:endParaRPr lang="zh-CN" altLang="en-US" sz="2400">
                <a:latin typeface="华文新魏" panose="02010800040101010101" pitchFamily="2" charset="-122"/>
                <a:ea typeface="华文新魏" panose="02010800040101010101" pitchFamily="2" charset="-122"/>
              </a:endParaRPr>
            </a:p>
          </p:txBody>
        </p:sp>
        <p:sp>
          <p:nvSpPr>
            <p:cNvPr id="89101" name="AutoShape 13"/>
            <p:cNvSpPr>
              <a:spLocks noChangeArrowheads="1"/>
            </p:cNvSpPr>
            <p:nvPr/>
          </p:nvSpPr>
          <p:spPr bwMode="auto">
            <a:xfrm>
              <a:off x="4704" y="1200"/>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应用</a:t>
              </a:r>
              <a:r>
                <a:rPr lang="en-US" altLang="zh-CN" sz="2800">
                  <a:latin typeface="华文新魏" panose="02010800040101010101" pitchFamily="2" charset="-122"/>
                  <a:ea typeface="华文新魏" panose="02010800040101010101" pitchFamily="2" charset="-122"/>
                </a:rPr>
                <a:t>E</a:t>
              </a:r>
              <a:endParaRPr lang="zh-CN" altLang="en-US" sz="2400">
                <a:latin typeface="华文新魏" panose="02010800040101010101" pitchFamily="2" charset="-122"/>
                <a:ea typeface="华文新魏" panose="02010800040101010101" pitchFamily="2" charset="-122"/>
              </a:endParaRPr>
            </a:p>
          </p:txBody>
        </p:sp>
        <p:sp>
          <p:nvSpPr>
            <p:cNvPr id="89102" name="AutoShape 15"/>
            <p:cNvSpPr>
              <a:spLocks noChangeArrowheads="1"/>
            </p:cNvSpPr>
            <p:nvPr/>
          </p:nvSpPr>
          <p:spPr bwMode="auto">
            <a:xfrm>
              <a:off x="2832" y="3024"/>
              <a:ext cx="96" cy="192"/>
            </a:xfrm>
            <a:prstGeom prst="upDownArrow">
              <a:avLst>
                <a:gd name="adj1" fmla="val 50000"/>
                <a:gd name="adj2" fmla="val 40000"/>
              </a:avLst>
            </a:prstGeom>
            <a:solidFill>
              <a:srgbClr val="000000"/>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89103" name="AutoShape 16"/>
            <p:cNvSpPr>
              <a:spLocks noChangeArrowheads="1"/>
            </p:cNvSpPr>
            <p:nvPr/>
          </p:nvSpPr>
          <p:spPr bwMode="auto">
            <a:xfrm>
              <a:off x="2832" y="2208"/>
              <a:ext cx="96" cy="480"/>
            </a:xfrm>
            <a:prstGeom prst="upDownArrow">
              <a:avLst>
                <a:gd name="adj1" fmla="val 50000"/>
                <a:gd name="adj2" fmla="val 100000"/>
              </a:avLst>
            </a:prstGeom>
            <a:solidFill>
              <a:schemeClr val="tx1"/>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89104" name="Line 17"/>
            <p:cNvSpPr>
              <a:spLocks noChangeShapeType="1"/>
            </p:cNvSpPr>
            <p:nvPr/>
          </p:nvSpPr>
          <p:spPr bwMode="auto">
            <a:xfrm>
              <a:off x="2928" y="2448"/>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5" name="Line 18"/>
            <p:cNvSpPr>
              <a:spLocks noChangeShapeType="1"/>
            </p:cNvSpPr>
            <p:nvPr/>
          </p:nvSpPr>
          <p:spPr bwMode="auto">
            <a:xfrm>
              <a:off x="1200" y="2448"/>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6" name="Line 19"/>
            <p:cNvSpPr>
              <a:spLocks noChangeShapeType="1"/>
            </p:cNvSpPr>
            <p:nvPr/>
          </p:nvSpPr>
          <p:spPr bwMode="auto">
            <a:xfrm flipV="1">
              <a:off x="1152" y="2208"/>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7" name="Line 20"/>
            <p:cNvSpPr>
              <a:spLocks noChangeShapeType="1"/>
            </p:cNvSpPr>
            <p:nvPr/>
          </p:nvSpPr>
          <p:spPr bwMode="auto">
            <a:xfrm flipV="1">
              <a:off x="4608" y="2208"/>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Line 21"/>
            <p:cNvSpPr>
              <a:spLocks noChangeShapeType="1"/>
            </p:cNvSpPr>
            <p:nvPr/>
          </p:nvSpPr>
          <p:spPr bwMode="auto">
            <a:xfrm flipH="1" flipV="1">
              <a:off x="480" y="1536"/>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9" name="Line 22"/>
            <p:cNvSpPr>
              <a:spLocks noChangeShapeType="1"/>
            </p:cNvSpPr>
            <p:nvPr/>
          </p:nvSpPr>
          <p:spPr bwMode="auto">
            <a:xfrm flipH="1" flipV="1">
              <a:off x="3936" y="1536"/>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0" name="Line 23"/>
            <p:cNvSpPr>
              <a:spLocks noChangeShapeType="1"/>
            </p:cNvSpPr>
            <p:nvPr/>
          </p:nvSpPr>
          <p:spPr bwMode="auto">
            <a:xfrm flipV="1">
              <a:off x="1248" y="1536"/>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1" name="Line 24"/>
            <p:cNvSpPr>
              <a:spLocks noChangeShapeType="1"/>
            </p:cNvSpPr>
            <p:nvPr/>
          </p:nvSpPr>
          <p:spPr bwMode="auto">
            <a:xfrm flipV="1">
              <a:off x="4704" y="1536"/>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2" name="AutoShape 25"/>
            <p:cNvSpPr>
              <a:spLocks noChangeArrowheads="1"/>
            </p:cNvSpPr>
            <p:nvPr/>
          </p:nvSpPr>
          <p:spPr bwMode="auto">
            <a:xfrm>
              <a:off x="2832" y="1536"/>
              <a:ext cx="96" cy="336"/>
            </a:xfrm>
            <a:prstGeom prst="upDownArrow">
              <a:avLst>
                <a:gd name="adj1" fmla="val 50000"/>
                <a:gd name="adj2" fmla="val 70000"/>
              </a:avLst>
            </a:prstGeom>
            <a:solidFill>
              <a:schemeClr val="tx1"/>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latin typeface="华文新魏" panose="02010800040101010101" pitchFamily="2" charset="-122"/>
                <a:ea typeface="华文新魏" panose="02010800040101010101" pitchFamily="2" charset="-122"/>
              </a:endParaRPr>
            </a:p>
          </p:txBody>
        </p:sp>
        <p:sp>
          <p:nvSpPr>
            <p:cNvPr id="89113" name="Text Box 37"/>
            <p:cNvSpPr txBox="1">
              <a:spLocks noChangeArrowheads="1"/>
            </p:cNvSpPr>
            <p:nvPr/>
          </p:nvSpPr>
          <p:spPr bwMode="auto">
            <a:xfrm>
              <a:off x="137" y="2588"/>
              <a:ext cx="1774" cy="335"/>
            </a:xfrm>
            <a:prstGeom prst="rect">
              <a:avLst/>
            </a:prstGeom>
            <a:solidFill>
              <a:srgbClr val="FF99CC"/>
            </a:solidFill>
            <a:ln w="12700" cap="sq">
              <a:solidFill>
                <a:schemeClr val="bg2"/>
              </a:solidFill>
              <a:miter lim="800000"/>
              <a:headEnd type="none" w="sm" len="sm"/>
              <a:tailEnd type="none" w="sm" len="sm"/>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外模式/模式映象</a:t>
              </a:r>
              <a:endParaRPr lang="zh-CN" altLang="en-US" sz="2400">
                <a:latin typeface="华文新魏" panose="02010800040101010101" pitchFamily="2" charset="-122"/>
                <a:ea typeface="华文新魏" panose="02010800040101010101" pitchFamily="2" charset="-122"/>
              </a:endParaRPr>
            </a:p>
          </p:txBody>
        </p:sp>
        <p:sp>
          <p:nvSpPr>
            <p:cNvPr id="89114" name="Text Box 38"/>
            <p:cNvSpPr txBox="1">
              <a:spLocks noChangeArrowheads="1"/>
            </p:cNvSpPr>
            <p:nvPr/>
          </p:nvSpPr>
          <p:spPr bwMode="auto">
            <a:xfrm>
              <a:off x="3849" y="2933"/>
              <a:ext cx="1774" cy="335"/>
            </a:xfrm>
            <a:prstGeom prst="rect">
              <a:avLst/>
            </a:prstGeom>
            <a:solidFill>
              <a:srgbClr val="FF99CC"/>
            </a:solidFill>
            <a:ln w="12700" cap="sq">
              <a:solidFill>
                <a:schemeClr val="bg2"/>
              </a:solidFill>
              <a:miter lim="800000"/>
              <a:headEnd type="none" w="sm" len="sm"/>
              <a:tailEnd type="none" w="sm" len="sm"/>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模式/内模式映象</a:t>
              </a:r>
              <a:endParaRPr lang="zh-CN" altLang="en-US" sz="2400">
                <a:latin typeface="华文新魏" panose="02010800040101010101" pitchFamily="2" charset="-122"/>
                <a:ea typeface="华文新魏" panose="02010800040101010101" pitchFamily="2" charset="-122"/>
              </a:endParaRPr>
            </a:p>
          </p:txBody>
        </p:sp>
        <p:sp>
          <p:nvSpPr>
            <p:cNvPr id="89115" name="Line 39"/>
            <p:cNvSpPr>
              <a:spLocks noChangeShapeType="1"/>
            </p:cNvSpPr>
            <p:nvPr/>
          </p:nvSpPr>
          <p:spPr bwMode="auto">
            <a:xfrm flipV="1">
              <a:off x="1872" y="2496"/>
              <a:ext cx="960" cy="288"/>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6" name="Line 40"/>
            <p:cNvSpPr>
              <a:spLocks noChangeShapeType="1"/>
            </p:cNvSpPr>
            <p:nvPr/>
          </p:nvSpPr>
          <p:spPr bwMode="auto">
            <a:xfrm flipV="1">
              <a:off x="2880" y="3120"/>
              <a:ext cx="960" cy="0"/>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685800" y="228600"/>
            <a:ext cx="7772400" cy="700088"/>
          </a:xfrm>
        </p:spPr>
        <p:txBody>
          <a:bodyPr/>
          <a:lstStyle/>
          <a:p>
            <a:pPr eaLnBrk="1" hangingPunct="1">
              <a:defRPr/>
            </a:pPr>
            <a:r>
              <a:rPr lang="zh-CN" altLang="en-US" b="0" dirty="0"/>
              <a:t>数据库三级模式结构实例</a:t>
            </a:r>
          </a:p>
        </p:txBody>
      </p:sp>
      <p:grpSp>
        <p:nvGrpSpPr>
          <p:cNvPr id="91139" name="Group 27"/>
          <p:cNvGrpSpPr>
            <a:grpSpLocks/>
          </p:cNvGrpSpPr>
          <p:nvPr/>
        </p:nvGrpSpPr>
        <p:grpSpPr bwMode="auto">
          <a:xfrm>
            <a:off x="250825" y="1828800"/>
            <a:ext cx="8689975" cy="4292600"/>
            <a:chOff x="158" y="1152"/>
            <a:chExt cx="5474" cy="2704"/>
          </a:xfrm>
        </p:grpSpPr>
        <p:sp>
          <p:nvSpPr>
            <p:cNvPr id="91143" name="AutoShape 4"/>
            <p:cNvSpPr>
              <a:spLocks noChangeArrowheads="1"/>
            </p:cNvSpPr>
            <p:nvPr/>
          </p:nvSpPr>
          <p:spPr bwMode="auto">
            <a:xfrm>
              <a:off x="385" y="3024"/>
              <a:ext cx="5035" cy="336"/>
            </a:xfrm>
            <a:prstGeom prst="bevel">
              <a:avLst>
                <a:gd name="adj" fmla="val 12500"/>
              </a:avLst>
            </a:prstGeom>
            <a:solidFill>
              <a:srgbClr val="CCFF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b="1">
                  <a:latin typeface="华文新魏" panose="02010800040101010101" pitchFamily="2" charset="-122"/>
                  <a:ea typeface="华文新魏" panose="02010800040101010101" pitchFamily="2" charset="-122"/>
                </a:rPr>
                <a:t>S(S#,SNAME,SEX,AGE,ADDRESS,CREDIT,DEGREE)</a:t>
              </a:r>
              <a:endParaRPr lang="en-US" altLang="zh-CN" sz="2400">
                <a:latin typeface="华文新魏" panose="02010800040101010101" pitchFamily="2" charset="-122"/>
                <a:ea typeface="华文新魏" panose="02010800040101010101" pitchFamily="2" charset="-122"/>
              </a:endParaRPr>
            </a:p>
          </p:txBody>
        </p:sp>
        <p:sp>
          <p:nvSpPr>
            <p:cNvPr id="91144" name="AutoShape 5"/>
            <p:cNvSpPr>
              <a:spLocks noChangeArrowheads="1"/>
            </p:cNvSpPr>
            <p:nvPr/>
          </p:nvSpPr>
          <p:spPr bwMode="auto">
            <a:xfrm>
              <a:off x="158" y="1872"/>
              <a:ext cx="2603" cy="336"/>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b="1">
                  <a:latin typeface="华文新魏" panose="02010800040101010101" pitchFamily="2" charset="-122"/>
                  <a:ea typeface="华文新魏" panose="02010800040101010101" pitchFamily="2" charset="-122"/>
                </a:rPr>
                <a:t>V1(S#,SNAME,ADDRESS)</a:t>
              </a:r>
            </a:p>
          </p:txBody>
        </p:sp>
        <p:sp>
          <p:nvSpPr>
            <p:cNvPr id="91145" name="AutoShape 6"/>
            <p:cNvSpPr>
              <a:spLocks noChangeArrowheads="1"/>
            </p:cNvSpPr>
            <p:nvPr/>
          </p:nvSpPr>
          <p:spPr bwMode="auto">
            <a:xfrm>
              <a:off x="3840" y="1152"/>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学籍科</a:t>
              </a:r>
              <a:endParaRPr lang="zh-CN" altLang="en-US" sz="2400">
                <a:latin typeface="华文新魏" panose="02010800040101010101" pitchFamily="2" charset="-122"/>
                <a:ea typeface="华文新魏" panose="02010800040101010101" pitchFamily="2" charset="-122"/>
              </a:endParaRPr>
            </a:p>
          </p:txBody>
        </p:sp>
        <p:sp>
          <p:nvSpPr>
            <p:cNvPr id="91146" name="Line 7"/>
            <p:cNvSpPr>
              <a:spLocks noChangeShapeType="1"/>
            </p:cNvSpPr>
            <p:nvPr/>
          </p:nvSpPr>
          <p:spPr bwMode="auto">
            <a:xfrm>
              <a:off x="1488" y="2448"/>
              <a:ext cx="2784"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7" name="Line 8"/>
            <p:cNvSpPr>
              <a:spLocks noChangeShapeType="1"/>
            </p:cNvSpPr>
            <p:nvPr/>
          </p:nvSpPr>
          <p:spPr bwMode="auto">
            <a:xfrm flipV="1">
              <a:off x="1440" y="2208"/>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8" name="Line 9"/>
            <p:cNvSpPr>
              <a:spLocks noChangeShapeType="1"/>
            </p:cNvSpPr>
            <p:nvPr/>
          </p:nvSpPr>
          <p:spPr bwMode="auto">
            <a:xfrm flipV="1">
              <a:off x="4320" y="2208"/>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Line 10"/>
            <p:cNvSpPr>
              <a:spLocks noChangeShapeType="1"/>
            </p:cNvSpPr>
            <p:nvPr/>
          </p:nvSpPr>
          <p:spPr bwMode="auto">
            <a:xfrm flipV="1">
              <a:off x="4320" y="1488"/>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0" name="AutoShape 13"/>
            <p:cNvSpPr>
              <a:spLocks noChangeArrowheads="1"/>
            </p:cNvSpPr>
            <p:nvPr/>
          </p:nvSpPr>
          <p:spPr bwMode="auto">
            <a:xfrm>
              <a:off x="3120" y="1872"/>
              <a:ext cx="2512" cy="336"/>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b="1">
                  <a:latin typeface="华文新魏" panose="02010800040101010101" pitchFamily="2" charset="-122"/>
                  <a:ea typeface="华文新魏" panose="02010800040101010101" pitchFamily="2" charset="-122"/>
                </a:rPr>
                <a:t>V2(S#,SNAME,CREDIT)</a:t>
              </a:r>
            </a:p>
          </p:txBody>
        </p:sp>
        <p:sp>
          <p:nvSpPr>
            <p:cNvPr id="91151" name="AutoShape 14"/>
            <p:cNvSpPr>
              <a:spLocks noChangeArrowheads="1"/>
            </p:cNvSpPr>
            <p:nvPr/>
          </p:nvSpPr>
          <p:spPr bwMode="auto">
            <a:xfrm>
              <a:off x="960" y="1152"/>
              <a:ext cx="960" cy="336"/>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房产科</a:t>
              </a:r>
              <a:endParaRPr lang="zh-CN" altLang="en-US" sz="2400">
                <a:latin typeface="华文新魏" panose="02010800040101010101" pitchFamily="2" charset="-122"/>
                <a:ea typeface="华文新魏" panose="02010800040101010101" pitchFamily="2" charset="-122"/>
              </a:endParaRPr>
            </a:p>
          </p:txBody>
        </p:sp>
        <p:sp>
          <p:nvSpPr>
            <p:cNvPr id="91152" name="Line 15"/>
            <p:cNvSpPr>
              <a:spLocks noChangeShapeType="1"/>
            </p:cNvSpPr>
            <p:nvPr/>
          </p:nvSpPr>
          <p:spPr bwMode="auto">
            <a:xfrm flipV="1">
              <a:off x="1440" y="1488"/>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3" name="Line 16"/>
            <p:cNvSpPr>
              <a:spLocks noChangeShapeType="1"/>
            </p:cNvSpPr>
            <p:nvPr/>
          </p:nvSpPr>
          <p:spPr bwMode="auto">
            <a:xfrm flipV="1">
              <a:off x="2880" y="2448"/>
              <a:ext cx="0" cy="57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4" name="AutoShape 17"/>
            <p:cNvSpPr>
              <a:spLocks noChangeArrowheads="1"/>
            </p:cNvSpPr>
            <p:nvPr/>
          </p:nvSpPr>
          <p:spPr bwMode="auto">
            <a:xfrm>
              <a:off x="194" y="2448"/>
              <a:ext cx="422" cy="256"/>
            </a:xfrm>
            <a:prstGeom prst="wedgeRoundRectCallout">
              <a:avLst>
                <a:gd name="adj1" fmla="val 87676"/>
                <a:gd name="adj2" fmla="val -142190"/>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视图</a:t>
              </a:r>
            </a:p>
          </p:txBody>
        </p:sp>
        <p:sp>
          <p:nvSpPr>
            <p:cNvPr id="91155" name="AutoShape 18"/>
            <p:cNvSpPr>
              <a:spLocks noChangeArrowheads="1"/>
            </p:cNvSpPr>
            <p:nvPr/>
          </p:nvSpPr>
          <p:spPr bwMode="auto">
            <a:xfrm>
              <a:off x="5048" y="2448"/>
              <a:ext cx="422" cy="256"/>
            </a:xfrm>
            <a:prstGeom prst="wedgeRoundRectCallout">
              <a:avLst>
                <a:gd name="adj1" fmla="val -113032"/>
                <a:gd name="adj2" fmla="val -13867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视图</a:t>
              </a:r>
            </a:p>
          </p:txBody>
        </p:sp>
        <p:sp>
          <p:nvSpPr>
            <p:cNvPr id="91156" name="AutoShape 19"/>
            <p:cNvSpPr>
              <a:spLocks noChangeArrowheads="1"/>
            </p:cNvSpPr>
            <p:nvPr/>
          </p:nvSpPr>
          <p:spPr bwMode="auto">
            <a:xfrm>
              <a:off x="4034" y="3600"/>
              <a:ext cx="422" cy="256"/>
            </a:xfrm>
            <a:prstGeom prst="wedgeRoundRectCallout">
              <a:avLst>
                <a:gd name="adj1" fmla="val -113032"/>
                <a:gd name="adj2" fmla="val -13867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模式</a:t>
              </a:r>
            </a:p>
          </p:txBody>
        </p:sp>
      </p:grpSp>
      <p:sp>
        <p:nvSpPr>
          <p:cNvPr id="170008" name="Text Box 24"/>
          <p:cNvSpPr txBox="1">
            <a:spLocks noChangeArrowheads="1"/>
          </p:cNvSpPr>
          <p:nvPr/>
        </p:nvSpPr>
        <p:spPr bwMode="auto">
          <a:xfrm>
            <a:off x="2411413" y="3573463"/>
            <a:ext cx="4824412" cy="1298575"/>
          </a:xfrm>
          <a:prstGeom prst="rect">
            <a:avLst/>
          </a:prstGeom>
          <a:solidFill>
            <a:srgbClr val="FF9900"/>
          </a:solidFill>
          <a:ln w="9525">
            <a:noFill/>
            <a:miter lim="800000"/>
            <a:headEnd/>
            <a:tailEnd/>
          </a:ln>
          <a:scene3d>
            <a:camera prst="orthographicFront"/>
            <a:lightRig rig="threePt" dir="t"/>
          </a:scene3d>
          <a:sp3d>
            <a:bevelT prst="relaxedInset"/>
          </a:sp3d>
        </p:spPr>
        <p:txBody>
          <a:bodyPr>
            <a:spAutoFit/>
            <a:flatTx/>
          </a:bodyPr>
          <a:lstStyle>
            <a:lvl1pPr eaLnBrk="0" hangingPunct="0">
              <a:defRPr kumimoji="1" sz="2400">
                <a:solidFill>
                  <a:schemeClr val="bg2"/>
                </a:solidFill>
                <a:latin typeface="华文新魏" pitchFamily="2" charset="-122"/>
                <a:ea typeface="华文新魏" pitchFamily="2" charset="-122"/>
              </a:defRPr>
            </a:lvl1pPr>
            <a:lvl2pPr marL="742950" indent="-285750" eaLnBrk="0" hangingPunct="0">
              <a:defRPr kumimoji="1" sz="2400">
                <a:solidFill>
                  <a:schemeClr val="bg2"/>
                </a:solidFill>
                <a:latin typeface="华文新魏" pitchFamily="2" charset="-122"/>
                <a:ea typeface="华文新魏" pitchFamily="2" charset="-122"/>
              </a:defRPr>
            </a:lvl2pPr>
            <a:lvl3pPr marL="1143000" indent="-228600" eaLnBrk="0" hangingPunct="0">
              <a:defRPr kumimoji="1" sz="2400">
                <a:solidFill>
                  <a:schemeClr val="bg2"/>
                </a:solidFill>
                <a:latin typeface="华文新魏" pitchFamily="2" charset="-122"/>
                <a:ea typeface="华文新魏" pitchFamily="2" charset="-122"/>
              </a:defRPr>
            </a:lvl3pPr>
            <a:lvl4pPr marL="1600200" indent="-228600" eaLnBrk="0" hangingPunct="0">
              <a:defRPr kumimoji="1" sz="2400">
                <a:solidFill>
                  <a:schemeClr val="bg2"/>
                </a:solidFill>
                <a:latin typeface="华文新魏" pitchFamily="2" charset="-122"/>
                <a:ea typeface="华文新魏" pitchFamily="2" charset="-122"/>
              </a:defRPr>
            </a:lvl4pPr>
            <a:lvl5pPr marL="2057400" indent="-228600" eaLnBrk="0" hangingPunct="0">
              <a:defRPr kumimoji="1" sz="2400">
                <a:solidFill>
                  <a:schemeClr val="bg2"/>
                </a:solidFill>
                <a:latin typeface="华文新魏" pitchFamily="2" charset="-122"/>
                <a:ea typeface="华文新魏" pitchFamily="2" charset="-122"/>
              </a:defRPr>
            </a:lvl5pPr>
            <a:lvl6pPr marL="25146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6pPr>
            <a:lvl7pPr marL="29718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7pPr>
            <a:lvl8pPr marL="34290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8pPr>
            <a:lvl9pPr marL="38862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9pPr>
          </a:lstStyle>
          <a:p>
            <a:pPr eaLnBrk="1" hangingPunct="1">
              <a:spcBef>
                <a:spcPct val="15000"/>
              </a:spcBef>
              <a:defRPr/>
            </a:pPr>
            <a:r>
              <a:rPr lang="en-US" altLang="zh-CN" dirty="0">
                <a:solidFill>
                  <a:schemeClr val="tx1"/>
                </a:solidFill>
                <a:latin typeface="Tahoma" pitchFamily="34" charset="0"/>
                <a:ea typeface="宋体" pitchFamily="2" charset="-122"/>
              </a:rPr>
              <a:t>create V1</a:t>
            </a:r>
          </a:p>
          <a:p>
            <a:pPr eaLnBrk="1" hangingPunct="1">
              <a:spcBef>
                <a:spcPct val="15000"/>
              </a:spcBef>
              <a:defRPr/>
            </a:pPr>
            <a:r>
              <a:rPr lang="en-US" altLang="zh-CN" dirty="0">
                <a:solidFill>
                  <a:schemeClr val="tx1"/>
                </a:solidFill>
                <a:latin typeface="Tahoma" pitchFamily="34" charset="0"/>
                <a:ea typeface="宋体" pitchFamily="2" charset="-122"/>
              </a:rPr>
              <a:t>   select   S#, SNAME, ADDRESS</a:t>
            </a:r>
          </a:p>
          <a:p>
            <a:pPr eaLnBrk="1" hangingPunct="1">
              <a:spcBef>
                <a:spcPct val="15000"/>
              </a:spcBef>
              <a:defRPr/>
            </a:pPr>
            <a:r>
              <a:rPr lang="en-US" altLang="zh-CN" dirty="0">
                <a:solidFill>
                  <a:schemeClr val="tx1"/>
                </a:solidFill>
                <a:latin typeface="Tahoma" pitchFamily="34" charset="0"/>
                <a:ea typeface="宋体" pitchFamily="2" charset="-122"/>
              </a:rPr>
              <a:t>   from     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0008"/>
                                        </p:tgtEl>
                                        <p:attrNameLst>
                                          <p:attrName>style.visibility</p:attrName>
                                        </p:attrNameLst>
                                      </p:cBhvr>
                                      <p:to>
                                        <p:strVal val="visible"/>
                                      </p:to>
                                    </p:set>
                                    <p:animEffect transition="in" filter="diamond(in)">
                                      <p:cBhvr>
                                        <p:cTn id="7" dur="2000"/>
                                        <p:tgtEl>
                                          <p:spTgt spid="170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685800" y="228600"/>
            <a:ext cx="7772400" cy="914400"/>
          </a:xfrm>
        </p:spPr>
        <p:txBody>
          <a:bodyPr/>
          <a:lstStyle/>
          <a:p>
            <a:pPr eaLnBrk="1" hangingPunct="1">
              <a:defRPr/>
            </a:pPr>
            <a:r>
              <a:rPr lang="en-US" altLang="zh-CN" b="0"/>
              <a:t>1.3.1</a:t>
            </a:r>
            <a:r>
              <a:rPr lang="zh-CN" altLang="en-US" b="0"/>
              <a:t>数据库三级模式结构实例</a:t>
            </a:r>
          </a:p>
        </p:txBody>
      </p:sp>
      <p:grpSp>
        <p:nvGrpSpPr>
          <p:cNvPr id="93187" name="Group 38"/>
          <p:cNvGrpSpPr>
            <a:grpSpLocks/>
          </p:cNvGrpSpPr>
          <p:nvPr/>
        </p:nvGrpSpPr>
        <p:grpSpPr bwMode="auto">
          <a:xfrm>
            <a:off x="-39688" y="1447800"/>
            <a:ext cx="9250363" cy="4746625"/>
            <a:chOff x="-25" y="912"/>
            <a:chExt cx="5827" cy="2990"/>
          </a:xfrm>
        </p:grpSpPr>
        <p:sp>
          <p:nvSpPr>
            <p:cNvPr id="93191" name="AutoShape 5"/>
            <p:cNvSpPr>
              <a:spLocks noChangeArrowheads="1"/>
            </p:cNvSpPr>
            <p:nvPr/>
          </p:nvSpPr>
          <p:spPr bwMode="auto">
            <a:xfrm>
              <a:off x="113" y="1599"/>
              <a:ext cx="2631" cy="320"/>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b="1">
                  <a:latin typeface="华文新魏" panose="02010800040101010101" pitchFamily="2" charset="-122"/>
                  <a:ea typeface="华文新魏" panose="02010800040101010101" pitchFamily="2" charset="-122"/>
                </a:rPr>
                <a:t>V1(S#,SNAME,ADDRESS)</a:t>
              </a:r>
            </a:p>
          </p:txBody>
        </p:sp>
        <p:sp>
          <p:nvSpPr>
            <p:cNvPr id="93192" name="AutoShape 6"/>
            <p:cNvSpPr>
              <a:spLocks noChangeArrowheads="1"/>
            </p:cNvSpPr>
            <p:nvPr/>
          </p:nvSpPr>
          <p:spPr bwMode="auto">
            <a:xfrm>
              <a:off x="3822" y="912"/>
              <a:ext cx="960" cy="321"/>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学籍科</a:t>
              </a:r>
              <a:endParaRPr lang="zh-CN" altLang="en-US" sz="2400">
                <a:latin typeface="华文新魏" panose="02010800040101010101" pitchFamily="2" charset="-122"/>
                <a:ea typeface="华文新魏" panose="02010800040101010101" pitchFamily="2" charset="-122"/>
              </a:endParaRPr>
            </a:p>
          </p:txBody>
        </p:sp>
        <p:sp>
          <p:nvSpPr>
            <p:cNvPr id="93193" name="Line 8"/>
            <p:cNvSpPr>
              <a:spLocks noChangeShapeType="1"/>
            </p:cNvSpPr>
            <p:nvPr/>
          </p:nvSpPr>
          <p:spPr bwMode="auto">
            <a:xfrm flipH="1" flipV="1">
              <a:off x="1422" y="1919"/>
              <a:ext cx="7" cy="1057"/>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10"/>
            <p:cNvSpPr>
              <a:spLocks noChangeShapeType="1"/>
            </p:cNvSpPr>
            <p:nvPr/>
          </p:nvSpPr>
          <p:spPr bwMode="auto">
            <a:xfrm flipH="1" flipV="1">
              <a:off x="4272" y="1200"/>
              <a:ext cx="30" cy="399"/>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5" name="AutoShape 13"/>
            <p:cNvSpPr>
              <a:spLocks noChangeArrowheads="1"/>
            </p:cNvSpPr>
            <p:nvPr/>
          </p:nvSpPr>
          <p:spPr bwMode="auto">
            <a:xfrm>
              <a:off x="3102" y="1599"/>
              <a:ext cx="2493" cy="320"/>
            </a:xfrm>
            <a:prstGeom prst="bevel">
              <a:avLst>
                <a:gd name="adj" fmla="val 12500"/>
              </a:avLst>
            </a:prstGeom>
            <a:solidFill>
              <a:srgbClr val="FFFF99"/>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b="1">
                  <a:latin typeface="华文新魏" panose="02010800040101010101" pitchFamily="2" charset="-122"/>
                  <a:ea typeface="华文新魏" panose="02010800040101010101" pitchFamily="2" charset="-122"/>
                </a:rPr>
                <a:t>V2(S#,SNAME,CREDIT)</a:t>
              </a:r>
            </a:p>
          </p:txBody>
        </p:sp>
        <p:sp>
          <p:nvSpPr>
            <p:cNvPr id="93196" name="AutoShape 14"/>
            <p:cNvSpPr>
              <a:spLocks noChangeArrowheads="1"/>
            </p:cNvSpPr>
            <p:nvPr/>
          </p:nvSpPr>
          <p:spPr bwMode="auto">
            <a:xfrm>
              <a:off x="942" y="912"/>
              <a:ext cx="960" cy="321"/>
            </a:xfrm>
            <a:prstGeom prst="bevel">
              <a:avLst>
                <a:gd name="adj" fmla="val 12500"/>
              </a:avLst>
            </a:prstGeom>
            <a:solidFill>
              <a:srgbClr val="CCFFCC"/>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房产科</a:t>
              </a:r>
              <a:endParaRPr lang="zh-CN" altLang="en-US" sz="2400">
                <a:latin typeface="华文新魏" panose="02010800040101010101" pitchFamily="2" charset="-122"/>
                <a:ea typeface="华文新魏" panose="02010800040101010101" pitchFamily="2" charset="-122"/>
              </a:endParaRPr>
            </a:p>
          </p:txBody>
        </p:sp>
        <p:sp>
          <p:nvSpPr>
            <p:cNvPr id="93197" name="Line 15"/>
            <p:cNvSpPr>
              <a:spLocks noChangeShapeType="1"/>
            </p:cNvSpPr>
            <p:nvPr/>
          </p:nvSpPr>
          <p:spPr bwMode="auto">
            <a:xfrm flipH="1" flipV="1">
              <a:off x="1440" y="1248"/>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8" name="AutoShape 17"/>
            <p:cNvSpPr>
              <a:spLocks noChangeArrowheads="1"/>
            </p:cNvSpPr>
            <p:nvPr/>
          </p:nvSpPr>
          <p:spPr bwMode="auto">
            <a:xfrm>
              <a:off x="-25" y="2985"/>
              <a:ext cx="3714" cy="386"/>
            </a:xfrm>
            <a:prstGeom prst="bevel">
              <a:avLst>
                <a:gd name="adj" fmla="val 12500"/>
              </a:avLst>
            </a:prstGeom>
            <a:solidFill>
              <a:srgbClr val="CCFFFF"/>
            </a:solidFill>
            <a:ln w="12700" cap="sq">
              <a:solidFill>
                <a:schemeClr val="bg2"/>
              </a:solidFill>
              <a:miter lim="800000"/>
              <a:headEnd type="none" w="sm" len="sm"/>
              <a:tailEnd type="none" w="sm" len="sm"/>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b="1">
                  <a:latin typeface="华文新魏" panose="02010800040101010101" pitchFamily="2" charset="-122"/>
                  <a:ea typeface="华文新魏" panose="02010800040101010101" pitchFamily="2" charset="-122"/>
                </a:rPr>
                <a:t>B(S#,SNAME,SEX,AGE,ADDRESS,CREDIT)</a:t>
              </a:r>
              <a:endParaRPr lang="en-US" altLang="zh-CN" sz="2400">
                <a:latin typeface="华文新魏" panose="02010800040101010101" pitchFamily="2" charset="-122"/>
                <a:ea typeface="华文新魏" panose="02010800040101010101" pitchFamily="2" charset="-122"/>
              </a:endParaRPr>
            </a:p>
          </p:txBody>
        </p:sp>
        <p:sp>
          <p:nvSpPr>
            <p:cNvPr id="93199" name="AutoShape 18"/>
            <p:cNvSpPr>
              <a:spLocks noChangeArrowheads="1"/>
            </p:cNvSpPr>
            <p:nvPr/>
          </p:nvSpPr>
          <p:spPr bwMode="auto">
            <a:xfrm>
              <a:off x="655" y="3516"/>
              <a:ext cx="5147" cy="386"/>
            </a:xfrm>
            <a:prstGeom prst="bevel">
              <a:avLst>
                <a:gd name="adj" fmla="val 12500"/>
              </a:avLst>
            </a:prstGeom>
            <a:solidFill>
              <a:srgbClr val="CCFFFF"/>
            </a:solidFill>
            <a:ln w="12700" cap="sq">
              <a:solidFill>
                <a:schemeClr val="bg2"/>
              </a:solidFill>
              <a:miter lim="800000"/>
              <a:headEnd type="none" w="sm" len="sm"/>
              <a:tailEnd type="none" w="sm" len="sm"/>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b="1">
                  <a:latin typeface="华文新魏" panose="02010800040101010101" pitchFamily="2" charset="-122"/>
                  <a:ea typeface="华文新魏" panose="02010800040101010101" pitchFamily="2" charset="-122"/>
                </a:rPr>
                <a:t>M(S#,SNAME,SEX,AGE,ADDRESS,CREDIT,DISSERTATION)</a:t>
              </a:r>
            </a:p>
          </p:txBody>
        </p:sp>
        <p:sp>
          <p:nvSpPr>
            <p:cNvPr id="93200" name="Line 20"/>
            <p:cNvSpPr>
              <a:spLocks noChangeShapeType="1"/>
            </p:cNvSpPr>
            <p:nvPr/>
          </p:nvSpPr>
          <p:spPr bwMode="auto">
            <a:xfrm flipV="1">
              <a:off x="3630" y="3175"/>
              <a:ext cx="864" cy="0"/>
            </a:xfrm>
            <a:prstGeom prst="line">
              <a:avLst/>
            </a:prstGeom>
            <a:noFill/>
            <a:ln w="1016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Line 21"/>
            <p:cNvSpPr>
              <a:spLocks noChangeShapeType="1"/>
            </p:cNvSpPr>
            <p:nvPr/>
          </p:nvSpPr>
          <p:spPr bwMode="auto">
            <a:xfrm flipV="1">
              <a:off x="4464" y="1933"/>
              <a:ext cx="4" cy="1571"/>
            </a:xfrm>
            <a:prstGeom prst="line">
              <a:avLst/>
            </a:prstGeom>
            <a:noFill/>
            <a:ln w="1016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2" name="AutoShape 24"/>
            <p:cNvSpPr>
              <a:spLocks noChangeArrowheads="1"/>
            </p:cNvSpPr>
            <p:nvPr/>
          </p:nvSpPr>
          <p:spPr bwMode="auto">
            <a:xfrm>
              <a:off x="212" y="2132"/>
              <a:ext cx="410" cy="257"/>
            </a:xfrm>
            <a:prstGeom prst="wedgeRoundRectCallout">
              <a:avLst>
                <a:gd name="adj1" fmla="val 85940"/>
                <a:gd name="adj2" fmla="val -131667"/>
                <a:gd name="adj3" fmla="val 16667"/>
              </a:avLst>
            </a:prstGeom>
            <a:solidFill>
              <a:schemeClr val="accent1"/>
            </a:solidFill>
            <a:ln w="9525">
              <a:solidFill>
                <a:schemeClr val="bg2"/>
              </a:solidFill>
              <a:miter lim="800000"/>
              <a:headEnd/>
              <a:tailEnd/>
            </a:ln>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视图</a:t>
              </a:r>
              <a:endParaRPr lang="zh-CN" altLang="en-US" sz="2400">
                <a:latin typeface="华文新魏" panose="02010800040101010101" pitchFamily="2" charset="-122"/>
                <a:ea typeface="华文新魏" panose="02010800040101010101" pitchFamily="2" charset="-122"/>
              </a:endParaRPr>
            </a:p>
          </p:txBody>
        </p:sp>
        <p:sp>
          <p:nvSpPr>
            <p:cNvPr id="93203" name="AutoShape 25"/>
            <p:cNvSpPr>
              <a:spLocks noChangeArrowheads="1"/>
            </p:cNvSpPr>
            <p:nvPr/>
          </p:nvSpPr>
          <p:spPr bwMode="auto">
            <a:xfrm>
              <a:off x="4874" y="2132"/>
              <a:ext cx="410" cy="257"/>
            </a:xfrm>
            <a:prstGeom prst="wedgeRoundRectCallout">
              <a:avLst>
                <a:gd name="adj1" fmla="val -92486"/>
                <a:gd name="adj2" fmla="val -138282"/>
                <a:gd name="adj3" fmla="val 16667"/>
              </a:avLst>
            </a:prstGeom>
            <a:solidFill>
              <a:schemeClr val="accent1"/>
            </a:solidFill>
            <a:ln w="9525">
              <a:solidFill>
                <a:schemeClr val="bg2"/>
              </a:solidFill>
              <a:miter lim="800000"/>
              <a:headEnd/>
              <a:tailEnd/>
            </a:ln>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视图</a:t>
              </a:r>
              <a:endParaRPr lang="zh-CN" altLang="en-US" sz="2400">
                <a:latin typeface="华文新魏" panose="02010800040101010101" pitchFamily="2" charset="-122"/>
                <a:ea typeface="华文新魏" panose="02010800040101010101" pitchFamily="2" charset="-122"/>
              </a:endParaRPr>
            </a:p>
          </p:txBody>
        </p:sp>
        <p:sp>
          <p:nvSpPr>
            <p:cNvPr id="93204" name="AutoShape 27"/>
            <p:cNvSpPr>
              <a:spLocks noChangeArrowheads="1"/>
            </p:cNvSpPr>
            <p:nvPr/>
          </p:nvSpPr>
          <p:spPr bwMode="auto">
            <a:xfrm>
              <a:off x="164" y="3625"/>
              <a:ext cx="410" cy="257"/>
            </a:xfrm>
            <a:prstGeom prst="wedgeRoundRectCallout">
              <a:avLst>
                <a:gd name="adj1" fmla="val 69718"/>
                <a:gd name="adj2" fmla="val -155468"/>
                <a:gd name="adj3" fmla="val 16667"/>
              </a:avLst>
            </a:prstGeom>
            <a:solidFill>
              <a:schemeClr val="accent1"/>
            </a:solidFill>
            <a:ln w="9525">
              <a:solidFill>
                <a:schemeClr val="bg2"/>
              </a:solidFill>
              <a:miter lim="800000"/>
              <a:headEnd/>
              <a:tailEnd/>
            </a:ln>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模式</a:t>
              </a:r>
              <a:endParaRPr lang="zh-CN" altLang="en-US" sz="2400">
                <a:latin typeface="华文新魏" panose="02010800040101010101" pitchFamily="2" charset="-122"/>
                <a:ea typeface="华文新魏" panose="02010800040101010101" pitchFamily="2" charset="-122"/>
              </a:endParaRPr>
            </a:p>
          </p:txBody>
        </p:sp>
        <p:sp>
          <p:nvSpPr>
            <p:cNvPr id="93205" name="AutoShape 30"/>
            <p:cNvSpPr>
              <a:spLocks noChangeArrowheads="1"/>
            </p:cNvSpPr>
            <p:nvPr/>
          </p:nvSpPr>
          <p:spPr bwMode="auto">
            <a:xfrm>
              <a:off x="164" y="3625"/>
              <a:ext cx="410" cy="257"/>
            </a:xfrm>
            <a:prstGeom prst="wedgeRoundRectCallout">
              <a:avLst>
                <a:gd name="adj1" fmla="val 98356"/>
                <a:gd name="adj2" fmla="val -35935"/>
                <a:gd name="adj3" fmla="val 16667"/>
              </a:avLst>
            </a:prstGeom>
            <a:solidFill>
              <a:schemeClr val="accent1"/>
            </a:solidFill>
            <a:ln w="9525">
              <a:solidFill>
                <a:schemeClr val="bg2"/>
              </a:solidFill>
              <a:miter lim="800000"/>
              <a:headEnd/>
              <a:tailEnd/>
            </a:ln>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华文新魏" panose="02010800040101010101" pitchFamily="2" charset="-122"/>
                  <a:ea typeface="华文新魏" panose="02010800040101010101" pitchFamily="2" charset="-122"/>
                </a:rPr>
                <a:t>模式</a:t>
              </a:r>
              <a:endParaRPr lang="zh-CN" altLang="en-US" sz="2400">
                <a:latin typeface="华文新魏" panose="02010800040101010101" pitchFamily="2" charset="-122"/>
                <a:ea typeface="华文新魏" panose="02010800040101010101" pitchFamily="2" charset="-122"/>
              </a:endParaRPr>
            </a:p>
          </p:txBody>
        </p:sp>
        <p:sp>
          <p:nvSpPr>
            <p:cNvPr id="93206" name="Line 36"/>
            <p:cNvSpPr>
              <a:spLocks noChangeShapeType="1"/>
            </p:cNvSpPr>
            <p:nvPr/>
          </p:nvSpPr>
          <p:spPr bwMode="auto">
            <a:xfrm flipV="1">
              <a:off x="4059" y="2659"/>
              <a:ext cx="0" cy="816"/>
            </a:xfrm>
            <a:prstGeom prst="line">
              <a:avLst/>
            </a:prstGeom>
            <a:noFill/>
            <a:ln w="101600" cap="sq">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37"/>
            <p:cNvSpPr>
              <a:spLocks noChangeShapeType="1"/>
            </p:cNvSpPr>
            <p:nvPr/>
          </p:nvSpPr>
          <p:spPr bwMode="auto">
            <a:xfrm flipH="1">
              <a:off x="1429" y="2659"/>
              <a:ext cx="2630" cy="0"/>
            </a:xfrm>
            <a:prstGeom prst="line">
              <a:avLst/>
            </a:prstGeom>
            <a:noFill/>
            <a:ln w="1016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8999" name="Text Box 39"/>
          <p:cNvSpPr txBox="1">
            <a:spLocks noChangeArrowheads="1"/>
          </p:cNvSpPr>
          <p:nvPr/>
        </p:nvSpPr>
        <p:spPr bwMode="auto">
          <a:xfrm>
            <a:off x="1908175" y="3068638"/>
            <a:ext cx="4824413" cy="2585323"/>
          </a:xfrm>
          <a:prstGeom prst="rect">
            <a:avLst/>
          </a:prstGeom>
          <a:solidFill>
            <a:srgbClr val="FF9900"/>
          </a:solidFill>
          <a:ln w="9525">
            <a:noFill/>
            <a:miter lim="800000"/>
            <a:headEnd/>
            <a:tailEnd/>
          </a:ln>
          <a:scene3d>
            <a:camera prst="orthographicFront"/>
            <a:lightRig rig="threePt" dir="t"/>
          </a:scene3d>
          <a:sp3d>
            <a:bevelT prst="relaxedInset"/>
          </a:sp3d>
        </p:spPr>
        <p:txBody>
          <a:bodyPr>
            <a:spAutoFit/>
            <a:flatTx/>
          </a:bodyPr>
          <a:lstStyle>
            <a:defPPr>
              <a:defRPr lang="en-US"/>
            </a:defPPr>
            <a:lvl1pPr eaLnBrk="1" hangingPunct="1">
              <a:spcBef>
                <a:spcPct val="15000"/>
              </a:spcBef>
              <a:defRPr kumimoji="1" sz="2400">
                <a:latin typeface="Tahoma" pitchFamily="34" charset="0"/>
                <a:ea typeface="宋体" pitchFamily="2" charset="-122"/>
              </a:defRPr>
            </a:lvl1pPr>
            <a:lvl2pPr marL="742950" indent="-285750">
              <a:defRPr kumimoji="1" sz="2400">
                <a:solidFill>
                  <a:schemeClr val="bg2"/>
                </a:solidFill>
                <a:latin typeface="华文新魏" pitchFamily="2" charset="-122"/>
                <a:ea typeface="华文新魏" pitchFamily="2" charset="-122"/>
              </a:defRPr>
            </a:lvl2pPr>
            <a:lvl3pPr marL="1143000" indent="-228600">
              <a:defRPr kumimoji="1" sz="2400">
                <a:solidFill>
                  <a:schemeClr val="bg2"/>
                </a:solidFill>
                <a:latin typeface="华文新魏" pitchFamily="2" charset="-122"/>
                <a:ea typeface="华文新魏" pitchFamily="2" charset="-122"/>
              </a:defRPr>
            </a:lvl3pPr>
            <a:lvl4pPr marL="1600200" indent="-228600">
              <a:defRPr kumimoji="1" sz="2400">
                <a:solidFill>
                  <a:schemeClr val="bg2"/>
                </a:solidFill>
                <a:latin typeface="华文新魏" pitchFamily="2" charset="-122"/>
                <a:ea typeface="华文新魏" pitchFamily="2" charset="-122"/>
              </a:defRPr>
            </a:lvl4pPr>
            <a:lvl5pPr marL="2057400" indent="-228600">
              <a:defRPr kumimoji="1" sz="2400">
                <a:solidFill>
                  <a:schemeClr val="bg2"/>
                </a:solidFill>
                <a:latin typeface="华文新魏" pitchFamily="2" charset="-122"/>
                <a:ea typeface="华文新魏" pitchFamily="2" charset="-122"/>
              </a:defRPr>
            </a:lvl5pPr>
            <a:lvl6pPr marL="25146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6pPr>
            <a:lvl7pPr marL="29718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7pPr>
            <a:lvl8pPr marL="34290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8pPr>
            <a:lvl9pPr marL="38862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9pPr>
          </a:lstStyle>
          <a:p>
            <a:pPr>
              <a:defRPr/>
            </a:pPr>
            <a:r>
              <a:rPr lang="en-US" altLang="zh-CN" dirty="0"/>
              <a:t>create V1</a:t>
            </a:r>
          </a:p>
          <a:p>
            <a:pPr>
              <a:defRPr/>
            </a:pPr>
            <a:r>
              <a:rPr lang="en-US" altLang="zh-CN" dirty="0"/>
              <a:t>   select   S#, SNAME, ADDRESS</a:t>
            </a:r>
          </a:p>
          <a:p>
            <a:pPr>
              <a:defRPr/>
            </a:pPr>
            <a:r>
              <a:rPr lang="en-US" altLang="zh-CN" dirty="0"/>
              <a:t>   from     B</a:t>
            </a:r>
          </a:p>
          <a:p>
            <a:pPr>
              <a:defRPr/>
            </a:pPr>
            <a:r>
              <a:rPr lang="en-US" altLang="zh-CN" dirty="0"/>
              <a:t>   </a:t>
            </a:r>
            <a:r>
              <a:rPr lang="en-US" altLang="zh-CN" dirty="0">
                <a:solidFill>
                  <a:srgbClr val="FF0000"/>
                </a:solidFill>
              </a:rPr>
              <a:t>union</a:t>
            </a:r>
          </a:p>
          <a:p>
            <a:pPr>
              <a:defRPr/>
            </a:pPr>
            <a:r>
              <a:rPr lang="en-US" altLang="zh-CN" dirty="0"/>
              <a:t>   select   S#, SNAME, ADDRESS</a:t>
            </a:r>
          </a:p>
          <a:p>
            <a:pPr>
              <a:defRPr/>
            </a:pPr>
            <a:r>
              <a:rPr lang="en-US" altLang="zh-CN" dirty="0"/>
              <a:t>   from     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68999"/>
                                        </p:tgtEl>
                                        <p:attrNameLst>
                                          <p:attrName>style.visibility</p:attrName>
                                        </p:attrNameLst>
                                      </p:cBhvr>
                                      <p:to>
                                        <p:strVal val="visible"/>
                                      </p:to>
                                    </p:set>
                                    <p:animEffect transition="in" filter="diamond(in)">
                                      <p:cBhvr>
                                        <p:cTn id="7" dur="2000"/>
                                        <p:tgtEl>
                                          <p:spTgt spid="1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1.3.3</a:t>
            </a:r>
            <a:r>
              <a:rPr lang="zh-CN" altLang="en-US">
                <a:effectLst/>
              </a:rPr>
              <a:t>数据模型</a:t>
            </a:r>
            <a:endParaRPr lang="en-US" altLang="zh-CN">
              <a:effectLst/>
            </a:endParaRPr>
          </a:p>
        </p:txBody>
      </p:sp>
      <p:sp>
        <p:nvSpPr>
          <p:cNvPr id="95235" name="Rectangle 3"/>
          <p:cNvSpPr>
            <a:spLocks noGrp="1" noChangeArrowheads="1"/>
          </p:cNvSpPr>
          <p:nvPr>
            <p:ph type="body" idx="4294967295"/>
          </p:nvPr>
        </p:nvSpPr>
        <p:spPr>
          <a:xfrm>
            <a:off x="855663" y="1092200"/>
            <a:ext cx="7435850" cy="4972050"/>
          </a:xfrm>
        </p:spPr>
        <p:txBody>
          <a:bodyPr/>
          <a:lstStyle/>
          <a:p>
            <a:r>
              <a:rPr lang="zh-CN" altLang="en-US" sz="2000"/>
              <a:t>数据模型是数据库结构的基础</a:t>
            </a:r>
            <a:endParaRPr lang="en-US" altLang="zh-CN" sz="2000"/>
          </a:p>
          <a:p>
            <a:r>
              <a:rPr lang="zh-CN" altLang="en-US" sz="2000"/>
              <a:t>数据模型描述内容</a:t>
            </a:r>
            <a:endParaRPr lang="en-US" altLang="zh-CN" sz="2000"/>
          </a:p>
          <a:p>
            <a:pPr lvl="1"/>
            <a:r>
              <a:rPr lang="zh-CN" altLang="en-US" sz="1600"/>
              <a:t>数据</a:t>
            </a:r>
            <a:endParaRPr lang="en-US" altLang="zh-CN" sz="1600"/>
          </a:p>
          <a:p>
            <a:pPr lvl="1"/>
            <a:r>
              <a:rPr lang="zh-CN" altLang="en-US" sz="1600"/>
              <a:t>数据关系</a:t>
            </a:r>
            <a:endParaRPr lang="en-US" altLang="zh-CN" sz="1600"/>
          </a:p>
          <a:p>
            <a:pPr lvl="1"/>
            <a:r>
              <a:rPr lang="zh-CN" altLang="en-US" sz="1600"/>
              <a:t>数据语义</a:t>
            </a:r>
            <a:endParaRPr lang="en-US" altLang="zh-CN" sz="1600"/>
          </a:p>
          <a:p>
            <a:pPr lvl="1"/>
            <a:r>
              <a:rPr lang="zh-CN" altLang="en-US" sz="1600"/>
              <a:t>数据约束</a:t>
            </a:r>
            <a:endParaRPr lang="en-US" altLang="zh-CN" sz="1600"/>
          </a:p>
          <a:p>
            <a:r>
              <a:rPr lang="zh-CN" altLang="en-US" sz="2000"/>
              <a:t>常用数据模型</a:t>
            </a:r>
            <a:endParaRPr lang="en-US" altLang="zh-CN" sz="2000"/>
          </a:p>
          <a:p>
            <a:pPr lvl="1"/>
            <a:r>
              <a:rPr lang="zh-CN" altLang="en-US" sz="1600"/>
              <a:t>关系模型</a:t>
            </a:r>
            <a:endParaRPr lang="en-US" altLang="zh-CN" sz="1600"/>
          </a:p>
          <a:p>
            <a:pPr lvl="1"/>
            <a:r>
              <a:rPr lang="zh-CN" altLang="en-US" sz="1600"/>
              <a:t>实体</a:t>
            </a:r>
            <a:r>
              <a:rPr lang="en-US" altLang="zh-CN" sz="1600"/>
              <a:t>-</a:t>
            </a:r>
            <a:r>
              <a:rPr lang="zh-CN" altLang="en-US" sz="1600"/>
              <a:t>联系数据模型</a:t>
            </a:r>
            <a:r>
              <a:rPr lang="en-US" altLang="zh-CN" sz="1600"/>
              <a:t>(</a:t>
            </a:r>
            <a:r>
              <a:rPr lang="zh-CN" altLang="en-US" sz="1600"/>
              <a:t>主要用于数据库设计</a:t>
            </a:r>
            <a:r>
              <a:rPr lang="en-US" altLang="zh-CN" sz="1600"/>
              <a:t>) </a:t>
            </a:r>
          </a:p>
          <a:p>
            <a:pPr lvl="1"/>
            <a:r>
              <a:rPr lang="zh-CN" altLang="en-US" sz="1600"/>
              <a:t>基于对象的数据模型</a:t>
            </a:r>
            <a:r>
              <a:rPr lang="en-US" altLang="zh-CN" sz="1600"/>
              <a:t>(</a:t>
            </a:r>
            <a:r>
              <a:rPr lang="zh-CN" altLang="en-US" sz="1600"/>
              <a:t>面向对象和对象关系</a:t>
            </a:r>
            <a:r>
              <a:rPr lang="en-US" altLang="zh-CN" sz="1600"/>
              <a:t>)</a:t>
            </a:r>
          </a:p>
          <a:p>
            <a:pPr lvl="1"/>
            <a:r>
              <a:rPr lang="zh-CN" altLang="en-US" sz="1600"/>
              <a:t>半结构化数据模型</a:t>
            </a:r>
            <a:r>
              <a:rPr lang="en-US" altLang="zh-CN" sz="1600"/>
              <a:t>(XML)</a:t>
            </a:r>
          </a:p>
          <a:p>
            <a:pPr lvl="1"/>
            <a:r>
              <a:rPr lang="zh-CN" altLang="en-US" sz="1600"/>
              <a:t>其他模型</a:t>
            </a:r>
            <a:endParaRPr lang="en-US" altLang="zh-CN" sz="1600"/>
          </a:p>
          <a:p>
            <a:pPr lvl="2"/>
            <a:r>
              <a:rPr lang="zh-CN" altLang="en-US" sz="1600"/>
              <a:t>网状模型</a:t>
            </a:r>
            <a:endParaRPr lang="en-US" altLang="zh-CN" sz="1600"/>
          </a:p>
          <a:p>
            <a:pPr lvl="2"/>
            <a:r>
              <a:rPr lang="zh-CN" altLang="en-US" sz="1600"/>
              <a:t>层次模型</a:t>
            </a:r>
            <a:endParaRPr lang="en-US" altLang="zh-CN" sz="1600"/>
          </a:p>
          <a:p>
            <a:endParaRPr lang="en-US" altLang="zh-CN"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1.3.3</a:t>
            </a:r>
            <a:r>
              <a:rPr lang="zh-CN" altLang="en-US">
                <a:effectLst/>
              </a:rPr>
              <a:t>数据模型</a:t>
            </a:r>
            <a:endParaRPr lang="en-US" altLang="zh-CN">
              <a:effectLst/>
            </a:endParaRPr>
          </a:p>
        </p:txBody>
      </p:sp>
      <p:sp>
        <p:nvSpPr>
          <p:cNvPr id="97283" name="Rectangle 3"/>
          <p:cNvSpPr>
            <a:spLocks noGrp="1" noChangeArrowheads="1"/>
          </p:cNvSpPr>
          <p:nvPr>
            <p:ph type="body" idx="4294967295"/>
          </p:nvPr>
        </p:nvSpPr>
        <p:spPr>
          <a:xfrm>
            <a:off x="814388" y="1093788"/>
            <a:ext cx="7661275" cy="896937"/>
          </a:xfrm>
        </p:spPr>
        <p:txBody>
          <a:bodyPr/>
          <a:lstStyle/>
          <a:p>
            <a:r>
              <a:rPr lang="zh-CN" altLang="en-US" sz="2400"/>
              <a:t>关系模型</a:t>
            </a:r>
            <a:endParaRPr lang="en-US" altLang="zh-CN" sz="2400"/>
          </a:p>
          <a:p>
            <a:pPr lvl="1"/>
            <a:r>
              <a:rPr lang="zh-CN" altLang="en-US" sz="1800"/>
              <a:t>关系模型中的表格数据实例</a:t>
            </a:r>
          </a:p>
        </p:txBody>
      </p:sp>
      <p:sp>
        <p:nvSpPr>
          <p:cNvPr id="97284" name="Line 31"/>
          <p:cNvSpPr>
            <a:spLocks noChangeShapeType="1"/>
          </p:cNvSpPr>
          <p:nvPr/>
        </p:nvSpPr>
        <p:spPr bwMode="auto">
          <a:xfrm flipH="1">
            <a:off x="6456363" y="1609725"/>
            <a:ext cx="85725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85" name="Text Box 32"/>
          <p:cNvSpPr txBox="1">
            <a:spLocks noChangeArrowheads="1"/>
          </p:cNvSpPr>
          <p:nvPr/>
        </p:nvSpPr>
        <p:spPr bwMode="auto">
          <a:xfrm>
            <a:off x="6858000" y="1322388"/>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600">
                <a:latin typeface="Helvetica" panose="020B0604020202020204" pitchFamily="34" charset="0"/>
                <a:ea typeface="ＭＳ Ｐゴシック" panose="020B0600070205080204" pitchFamily="34" charset="-128"/>
              </a:rPr>
              <a:t>Columns</a:t>
            </a:r>
          </a:p>
        </p:txBody>
      </p:sp>
      <p:sp>
        <p:nvSpPr>
          <p:cNvPr id="97286" name="Line 33"/>
          <p:cNvSpPr>
            <a:spLocks noChangeShapeType="1"/>
          </p:cNvSpPr>
          <p:nvPr/>
        </p:nvSpPr>
        <p:spPr bwMode="auto">
          <a:xfrm flipH="1">
            <a:off x="5572125" y="1638300"/>
            <a:ext cx="1509713" cy="623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97287"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b="43330"/>
          <a:stretch>
            <a:fillRect/>
          </a:stretch>
        </p:blipFill>
        <p:spPr bwMode="auto">
          <a:xfrm>
            <a:off x="1614488" y="2259013"/>
            <a:ext cx="55260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Text Box 38"/>
          <p:cNvSpPr txBox="1">
            <a:spLocks noChangeArrowheads="1"/>
          </p:cNvSpPr>
          <p:nvPr/>
        </p:nvSpPr>
        <p:spPr bwMode="auto">
          <a:xfrm>
            <a:off x="7696200" y="2590800"/>
            <a:ext cx="688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600">
                <a:latin typeface="Helvetica" panose="020B0604020202020204" pitchFamily="34" charset="0"/>
                <a:ea typeface="ＭＳ Ｐゴシック" panose="020B0600070205080204" pitchFamily="34" charset="-128"/>
              </a:rPr>
              <a:t>Rows</a:t>
            </a:r>
          </a:p>
        </p:txBody>
      </p:sp>
      <p:sp>
        <p:nvSpPr>
          <p:cNvPr id="97289" name="Line 39"/>
          <p:cNvSpPr>
            <a:spLocks noChangeShapeType="1"/>
          </p:cNvSpPr>
          <p:nvPr/>
        </p:nvSpPr>
        <p:spPr bwMode="auto">
          <a:xfrm flipH="1">
            <a:off x="7167563" y="2765425"/>
            <a:ext cx="527050" cy="28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290" name="Line 40"/>
          <p:cNvSpPr>
            <a:spLocks noChangeShapeType="1"/>
          </p:cNvSpPr>
          <p:nvPr/>
        </p:nvSpPr>
        <p:spPr bwMode="auto">
          <a:xfrm flipH="1">
            <a:off x="7180263" y="2841625"/>
            <a:ext cx="527050" cy="2416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1.3.3</a:t>
            </a:r>
            <a:r>
              <a:rPr lang="zh-CN" altLang="en-US">
                <a:effectLst/>
              </a:rPr>
              <a:t>数据模型</a:t>
            </a:r>
            <a:endParaRPr lang="en-US" altLang="zh-CN">
              <a:effectLst/>
            </a:endParaRPr>
          </a:p>
        </p:txBody>
      </p:sp>
      <p:pic>
        <p:nvPicPr>
          <p:cNvPr id="99331"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50" y="1408113"/>
            <a:ext cx="4170363"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685800" y="381000"/>
            <a:ext cx="7793038" cy="784225"/>
          </a:xfrm>
        </p:spPr>
        <p:txBody>
          <a:bodyPr/>
          <a:lstStyle/>
          <a:p>
            <a:pPr eaLnBrk="1" hangingPunct="1">
              <a:defRPr/>
            </a:pPr>
            <a:r>
              <a:rPr lang="en-US" altLang="zh-CN" b="0" dirty="0"/>
              <a:t>E-R</a:t>
            </a:r>
            <a:r>
              <a:rPr lang="zh-CN" altLang="en-US" b="0" dirty="0"/>
              <a:t>数据模型</a:t>
            </a:r>
          </a:p>
        </p:txBody>
      </p:sp>
      <p:grpSp>
        <p:nvGrpSpPr>
          <p:cNvPr id="101379" name="Group 3"/>
          <p:cNvGrpSpPr>
            <a:grpSpLocks/>
          </p:cNvGrpSpPr>
          <p:nvPr/>
        </p:nvGrpSpPr>
        <p:grpSpPr bwMode="auto">
          <a:xfrm>
            <a:off x="76200" y="2057400"/>
            <a:ext cx="9067800" cy="3886200"/>
            <a:chOff x="48" y="1776"/>
            <a:chExt cx="5712" cy="2448"/>
          </a:xfrm>
        </p:grpSpPr>
        <p:sp>
          <p:nvSpPr>
            <p:cNvPr id="101382" name="Text Box 4"/>
            <p:cNvSpPr txBox="1">
              <a:spLocks noChangeArrowheads="1"/>
            </p:cNvSpPr>
            <p:nvPr/>
          </p:nvSpPr>
          <p:spPr bwMode="auto">
            <a:xfrm>
              <a:off x="1044" y="2780"/>
              <a:ext cx="830" cy="488"/>
            </a:xfrm>
            <a:prstGeom prst="rect">
              <a:avLst/>
            </a:prstGeom>
            <a:solidFill>
              <a:srgbClr val="33CCCC"/>
            </a:solidFill>
            <a:ln w="12700" cap="sq">
              <a:solidFill>
                <a:schemeClr val="bg2"/>
              </a:solidFill>
              <a:miter lim="800000"/>
              <a:headEnd type="none" w="sm" len="sm"/>
              <a:tailEnd type="none" w="sm" len="sm"/>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4400" b="1">
                  <a:latin typeface="Times New Roman" panose="02020603050405020304" pitchFamily="18" charset="0"/>
                  <a:ea typeface="华文新魏" panose="02010800040101010101" pitchFamily="2" charset="-122"/>
                </a:rPr>
                <a:t>学生</a:t>
              </a:r>
              <a:endParaRPr lang="zh-CN" altLang="en-US" sz="4400">
                <a:latin typeface="Times New Roman" panose="02020603050405020304" pitchFamily="18" charset="0"/>
                <a:ea typeface="华文新魏" panose="02010800040101010101" pitchFamily="2" charset="-122"/>
              </a:endParaRPr>
            </a:p>
          </p:txBody>
        </p:sp>
        <p:sp>
          <p:nvSpPr>
            <p:cNvPr id="101383" name="Text Box 5"/>
            <p:cNvSpPr txBox="1">
              <a:spLocks noChangeArrowheads="1"/>
            </p:cNvSpPr>
            <p:nvPr/>
          </p:nvSpPr>
          <p:spPr bwMode="auto">
            <a:xfrm>
              <a:off x="3934" y="2780"/>
              <a:ext cx="830" cy="488"/>
            </a:xfrm>
            <a:prstGeom prst="rect">
              <a:avLst/>
            </a:prstGeom>
            <a:solidFill>
              <a:srgbClr val="33CCCC"/>
            </a:solidFill>
            <a:ln w="12700" cap="sq">
              <a:solidFill>
                <a:schemeClr val="bg2"/>
              </a:solidFill>
              <a:miter lim="800000"/>
              <a:headEnd type="none" w="sm" len="sm"/>
              <a:tailEnd type="none" w="sm" len="sm"/>
            </a:ln>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4400" b="1">
                  <a:latin typeface="Times New Roman" panose="02020603050405020304" pitchFamily="18" charset="0"/>
                  <a:ea typeface="华文新魏" panose="02010800040101010101" pitchFamily="2" charset="-122"/>
                </a:rPr>
                <a:t>课程</a:t>
              </a:r>
              <a:endParaRPr lang="zh-CN" altLang="en-US" sz="4400">
                <a:latin typeface="Times New Roman" panose="02020603050405020304" pitchFamily="18" charset="0"/>
                <a:ea typeface="华文新魏" panose="02010800040101010101" pitchFamily="2" charset="-122"/>
              </a:endParaRPr>
            </a:p>
          </p:txBody>
        </p:sp>
        <p:sp>
          <p:nvSpPr>
            <p:cNvPr id="65547" name="AutoShape 6"/>
            <p:cNvSpPr>
              <a:spLocks noChangeArrowheads="1"/>
            </p:cNvSpPr>
            <p:nvPr/>
          </p:nvSpPr>
          <p:spPr bwMode="auto">
            <a:xfrm>
              <a:off x="2182" y="2523"/>
              <a:ext cx="1394" cy="1008"/>
            </a:xfrm>
            <a:prstGeom prst="diamond">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lvl1pPr eaLnBrk="0" hangingPunct="0">
                <a:defRPr kumimoji="1" sz="2400">
                  <a:solidFill>
                    <a:schemeClr val="bg2"/>
                  </a:solidFill>
                  <a:latin typeface="华文新魏" pitchFamily="2" charset="-122"/>
                  <a:ea typeface="华文新魏" pitchFamily="2" charset="-122"/>
                </a:defRPr>
              </a:lvl1pPr>
              <a:lvl2pPr marL="742950" indent="-285750" eaLnBrk="0" hangingPunct="0">
                <a:defRPr kumimoji="1" sz="2400">
                  <a:solidFill>
                    <a:schemeClr val="bg2"/>
                  </a:solidFill>
                  <a:latin typeface="华文新魏" pitchFamily="2" charset="-122"/>
                  <a:ea typeface="华文新魏" pitchFamily="2" charset="-122"/>
                </a:defRPr>
              </a:lvl2pPr>
              <a:lvl3pPr marL="1143000" indent="-228600" eaLnBrk="0" hangingPunct="0">
                <a:defRPr kumimoji="1" sz="2400">
                  <a:solidFill>
                    <a:schemeClr val="bg2"/>
                  </a:solidFill>
                  <a:latin typeface="华文新魏" pitchFamily="2" charset="-122"/>
                  <a:ea typeface="华文新魏" pitchFamily="2" charset="-122"/>
                </a:defRPr>
              </a:lvl3pPr>
              <a:lvl4pPr marL="1600200" indent="-228600" eaLnBrk="0" hangingPunct="0">
                <a:defRPr kumimoji="1" sz="2400">
                  <a:solidFill>
                    <a:schemeClr val="bg2"/>
                  </a:solidFill>
                  <a:latin typeface="华文新魏" pitchFamily="2" charset="-122"/>
                  <a:ea typeface="华文新魏" pitchFamily="2" charset="-122"/>
                </a:defRPr>
              </a:lvl4pPr>
              <a:lvl5pPr marL="2057400" indent="-228600" eaLnBrk="0" hangingPunct="0">
                <a:defRPr kumimoji="1" sz="2400">
                  <a:solidFill>
                    <a:schemeClr val="bg2"/>
                  </a:solidFill>
                  <a:latin typeface="华文新魏" pitchFamily="2" charset="-122"/>
                  <a:ea typeface="华文新魏" pitchFamily="2" charset="-122"/>
                </a:defRPr>
              </a:lvl5pPr>
              <a:lvl6pPr marL="25146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6pPr>
              <a:lvl7pPr marL="29718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7pPr>
              <a:lvl8pPr marL="34290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8pPr>
              <a:lvl9pPr marL="3886200" indent="-228600" algn="ctr" eaLnBrk="0" fontAlgn="base" hangingPunct="0">
                <a:spcBef>
                  <a:spcPct val="50000"/>
                </a:spcBef>
                <a:spcAft>
                  <a:spcPct val="0"/>
                </a:spcAft>
                <a:defRPr kumimoji="1" sz="2400">
                  <a:solidFill>
                    <a:schemeClr val="bg2"/>
                  </a:solidFill>
                  <a:latin typeface="华文新魏" pitchFamily="2" charset="-122"/>
                  <a:ea typeface="华文新魏" pitchFamily="2" charset="-122"/>
                </a:defRPr>
              </a:lvl9pPr>
            </a:lstStyle>
            <a:p>
              <a:pPr eaLnBrk="1" hangingPunct="1">
                <a:defRPr/>
              </a:pPr>
              <a:r>
                <a:rPr lang="zh-CN" altLang="en-US" sz="4400" b="1" dirty="0">
                  <a:solidFill>
                    <a:schemeClr val="tx1"/>
                  </a:solidFill>
                  <a:latin typeface="Times New Roman" pitchFamily="18" charset="0"/>
                </a:rPr>
                <a:t>选修</a:t>
              </a:r>
            </a:p>
          </p:txBody>
        </p:sp>
        <p:sp>
          <p:nvSpPr>
            <p:cNvPr id="101385" name="Oval 7" descr="Large confetti"/>
            <p:cNvSpPr>
              <a:spLocks noChangeArrowheads="1"/>
            </p:cNvSpPr>
            <p:nvPr/>
          </p:nvSpPr>
          <p:spPr bwMode="auto">
            <a:xfrm>
              <a:off x="48" y="1776"/>
              <a:ext cx="864"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姓名</a:t>
              </a:r>
            </a:p>
          </p:txBody>
        </p:sp>
        <p:sp>
          <p:nvSpPr>
            <p:cNvPr id="101386" name="Oval 8" descr="Large confetti"/>
            <p:cNvSpPr>
              <a:spLocks noChangeArrowheads="1"/>
            </p:cNvSpPr>
            <p:nvPr/>
          </p:nvSpPr>
          <p:spPr bwMode="auto">
            <a:xfrm>
              <a:off x="1008" y="1776"/>
              <a:ext cx="864"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学号</a:t>
              </a:r>
            </a:p>
          </p:txBody>
        </p:sp>
        <p:sp>
          <p:nvSpPr>
            <p:cNvPr id="101387" name="Oval 9" descr="Large confetti"/>
            <p:cNvSpPr>
              <a:spLocks noChangeArrowheads="1"/>
            </p:cNvSpPr>
            <p:nvPr/>
          </p:nvSpPr>
          <p:spPr bwMode="auto">
            <a:xfrm>
              <a:off x="1968" y="1776"/>
              <a:ext cx="864"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系别</a:t>
              </a:r>
            </a:p>
          </p:txBody>
        </p:sp>
        <p:sp>
          <p:nvSpPr>
            <p:cNvPr id="101388" name="Line 10"/>
            <p:cNvSpPr>
              <a:spLocks noChangeShapeType="1"/>
            </p:cNvSpPr>
            <p:nvPr/>
          </p:nvSpPr>
          <p:spPr bwMode="auto">
            <a:xfrm flipH="1" flipV="1">
              <a:off x="1872" y="3024"/>
              <a:ext cx="336" cy="3"/>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1"/>
            <p:cNvSpPr>
              <a:spLocks noChangeShapeType="1"/>
            </p:cNvSpPr>
            <p:nvPr/>
          </p:nvSpPr>
          <p:spPr bwMode="auto">
            <a:xfrm>
              <a:off x="1440" y="2208"/>
              <a:ext cx="0" cy="576"/>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0" name="Line 12"/>
            <p:cNvSpPr>
              <a:spLocks noChangeShapeType="1"/>
            </p:cNvSpPr>
            <p:nvPr/>
          </p:nvSpPr>
          <p:spPr bwMode="auto">
            <a:xfrm flipH="1" flipV="1">
              <a:off x="480" y="2208"/>
              <a:ext cx="720" cy="576"/>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1" name="Line 13"/>
            <p:cNvSpPr>
              <a:spLocks noChangeShapeType="1"/>
            </p:cNvSpPr>
            <p:nvPr/>
          </p:nvSpPr>
          <p:spPr bwMode="auto">
            <a:xfrm flipV="1">
              <a:off x="1680" y="2208"/>
              <a:ext cx="768" cy="576"/>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2" name="Oval 14" descr="Large confetti"/>
            <p:cNvSpPr>
              <a:spLocks noChangeArrowheads="1"/>
            </p:cNvSpPr>
            <p:nvPr/>
          </p:nvSpPr>
          <p:spPr bwMode="auto">
            <a:xfrm>
              <a:off x="2928" y="1776"/>
              <a:ext cx="864"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课程名</a:t>
              </a:r>
            </a:p>
          </p:txBody>
        </p:sp>
        <p:sp>
          <p:nvSpPr>
            <p:cNvPr id="101393" name="Oval 15" descr="Large confetti"/>
            <p:cNvSpPr>
              <a:spLocks noChangeArrowheads="1"/>
            </p:cNvSpPr>
            <p:nvPr/>
          </p:nvSpPr>
          <p:spPr bwMode="auto">
            <a:xfrm>
              <a:off x="3888" y="1776"/>
              <a:ext cx="864"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先修课</a:t>
              </a:r>
            </a:p>
          </p:txBody>
        </p:sp>
        <p:sp>
          <p:nvSpPr>
            <p:cNvPr id="101394" name="Oval 16" descr="Large confetti"/>
            <p:cNvSpPr>
              <a:spLocks noChangeArrowheads="1"/>
            </p:cNvSpPr>
            <p:nvPr/>
          </p:nvSpPr>
          <p:spPr bwMode="auto">
            <a:xfrm>
              <a:off x="4848" y="1776"/>
              <a:ext cx="912"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主讲</a:t>
              </a:r>
              <a:endParaRPr lang="en-US" altLang="zh-CN" sz="2800" b="1">
                <a:latin typeface="Times New Roman" panose="02020603050405020304" pitchFamily="18" charset="0"/>
                <a:ea typeface="华文新魏" panose="02010800040101010101" pitchFamily="2" charset="-122"/>
              </a:endParaRPr>
            </a:p>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老师</a:t>
              </a:r>
            </a:p>
          </p:txBody>
        </p:sp>
        <p:sp>
          <p:nvSpPr>
            <p:cNvPr id="101395" name="Line 17"/>
            <p:cNvSpPr>
              <a:spLocks noChangeShapeType="1"/>
            </p:cNvSpPr>
            <p:nvPr/>
          </p:nvSpPr>
          <p:spPr bwMode="auto">
            <a:xfrm>
              <a:off x="4320" y="2208"/>
              <a:ext cx="0" cy="576"/>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6" name="Line 18"/>
            <p:cNvSpPr>
              <a:spLocks noChangeShapeType="1"/>
            </p:cNvSpPr>
            <p:nvPr/>
          </p:nvSpPr>
          <p:spPr bwMode="auto">
            <a:xfrm flipH="1" flipV="1">
              <a:off x="3576" y="3024"/>
              <a:ext cx="359"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7" name="Line 19"/>
            <p:cNvSpPr>
              <a:spLocks noChangeShapeType="1"/>
            </p:cNvSpPr>
            <p:nvPr/>
          </p:nvSpPr>
          <p:spPr bwMode="auto">
            <a:xfrm flipH="1" flipV="1">
              <a:off x="3408" y="2208"/>
              <a:ext cx="720" cy="576"/>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8" name="Line 20"/>
            <p:cNvSpPr>
              <a:spLocks noChangeShapeType="1"/>
            </p:cNvSpPr>
            <p:nvPr/>
          </p:nvSpPr>
          <p:spPr bwMode="auto">
            <a:xfrm flipV="1">
              <a:off x="4512" y="2208"/>
              <a:ext cx="768" cy="576"/>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9" name="Oval 21" descr="Large confetti"/>
            <p:cNvSpPr>
              <a:spLocks noChangeArrowheads="1"/>
            </p:cNvSpPr>
            <p:nvPr/>
          </p:nvSpPr>
          <p:spPr bwMode="auto">
            <a:xfrm>
              <a:off x="2448" y="3792"/>
              <a:ext cx="864" cy="432"/>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成绩</a:t>
              </a:r>
            </a:p>
          </p:txBody>
        </p:sp>
        <p:sp>
          <p:nvSpPr>
            <p:cNvPr id="101400" name="AutoShape 22"/>
            <p:cNvSpPr>
              <a:spLocks noChangeArrowheads="1"/>
            </p:cNvSpPr>
            <p:nvPr/>
          </p:nvSpPr>
          <p:spPr bwMode="auto">
            <a:xfrm>
              <a:off x="240" y="3360"/>
              <a:ext cx="576" cy="336"/>
            </a:xfrm>
            <a:prstGeom prst="wedgeRoundRectCallout">
              <a:avLst>
                <a:gd name="adj1" fmla="val 108856"/>
                <a:gd name="adj2" fmla="val -76486"/>
                <a:gd name="adj3" fmla="val 16667"/>
              </a:avLst>
            </a:prstGeom>
            <a:solidFill>
              <a:srgbClr val="CC99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实体</a:t>
              </a:r>
            </a:p>
          </p:txBody>
        </p:sp>
        <p:sp>
          <p:nvSpPr>
            <p:cNvPr id="101401" name="Line 23"/>
            <p:cNvSpPr>
              <a:spLocks noChangeShapeType="1"/>
            </p:cNvSpPr>
            <p:nvPr/>
          </p:nvSpPr>
          <p:spPr bwMode="auto">
            <a:xfrm>
              <a:off x="2880" y="3504"/>
              <a:ext cx="0" cy="288"/>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402" name="AutoShape 24"/>
            <p:cNvSpPr>
              <a:spLocks noChangeArrowheads="1"/>
            </p:cNvSpPr>
            <p:nvPr/>
          </p:nvSpPr>
          <p:spPr bwMode="auto">
            <a:xfrm>
              <a:off x="1632" y="3456"/>
              <a:ext cx="576" cy="336"/>
            </a:xfrm>
            <a:prstGeom prst="wedgeRoundRectCallout">
              <a:avLst>
                <a:gd name="adj1" fmla="val 119273"/>
                <a:gd name="adj2" fmla="val -119347"/>
                <a:gd name="adj3" fmla="val 16667"/>
              </a:avLst>
            </a:prstGeom>
            <a:solidFill>
              <a:srgbClr val="CC99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联系</a:t>
              </a:r>
            </a:p>
          </p:txBody>
        </p:sp>
        <p:sp>
          <p:nvSpPr>
            <p:cNvPr id="101403" name="AutoShape 25"/>
            <p:cNvSpPr>
              <a:spLocks noChangeArrowheads="1"/>
            </p:cNvSpPr>
            <p:nvPr/>
          </p:nvSpPr>
          <p:spPr bwMode="auto">
            <a:xfrm>
              <a:off x="3984" y="3552"/>
              <a:ext cx="624" cy="336"/>
            </a:xfrm>
            <a:prstGeom prst="wedgeRoundRectCallout">
              <a:avLst>
                <a:gd name="adj1" fmla="val -155287"/>
                <a:gd name="adj2" fmla="val 73514"/>
                <a:gd name="adj3" fmla="val 16667"/>
              </a:avLst>
            </a:prstGeom>
            <a:solidFill>
              <a:srgbClr val="CC99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属性</a:t>
              </a:r>
              <a:endParaRPr lang="zh-CN" altLang="en-US" sz="4400">
                <a:latin typeface="Times New Roman" panose="02020603050405020304" pitchFamily="18" charset="0"/>
                <a:ea typeface="华文新魏" panose="02010800040101010101" pitchFamily="2" charset="-122"/>
              </a:endParaRPr>
            </a:p>
          </p:txBody>
        </p:sp>
      </p:grpSp>
      <p:sp>
        <p:nvSpPr>
          <p:cNvPr id="101380" name="Text Box 26"/>
          <p:cNvSpPr txBox="1">
            <a:spLocks noChangeArrowheads="1"/>
          </p:cNvSpPr>
          <p:nvPr/>
        </p:nvSpPr>
        <p:spPr bwMode="auto">
          <a:xfrm>
            <a:off x="3105150" y="3605213"/>
            <a:ext cx="48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latin typeface="Tahoma" panose="020B0604030504040204" pitchFamily="34" charset="0"/>
              </a:rPr>
              <a:t>m</a:t>
            </a:r>
          </a:p>
        </p:txBody>
      </p:sp>
      <p:sp>
        <p:nvSpPr>
          <p:cNvPr id="101381" name="Text Box 27"/>
          <p:cNvSpPr txBox="1">
            <a:spLocks noChangeArrowheads="1"/>
          </p:cNvSpPr>
          <p:nvPr/>
        </p:nvSpPr>
        <p:spPr bwMode="auto">
          <a:xfrm>
            <a:off x="5546725" y="360521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latin typeface="Tahoma" panose="020B0604030504040204" pitchFamily="34" charset="0"/>
              </a:rPr>
              <a:t>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798513" y="112713"/>
            <a:ext cx="7772400" cy="762000"/>
          </a:xfrm>
        </p:spPr>
        <p:txBody>
          <a:bodyPr/>
          <a:lstStyle/>
          <a:p>
            <a:pPr eaLnBrk="1" hangingPunct="1">
              <a:defRPr/>
            </a:pPr>
            <a:r>
              <a:rPr lang="en-US" altLang="zh-CN" b="0" dirty="0" err="1"/>
              <a:t>oo</a:t>
            </a:r>
            <a:r>
              <a:rPr lang="zh-CN" altLang="en-US" b="0" dirty="0"/>
              <a:t>数据模型</a:t>
            </a:r>
            <a:endParaRPr lang="zh-CN" altLang="zh-CN" b="0" dirty="0"/>
          </a:p>
        </p:txBody>
      </p:sp>
      <p:grpSp>
        <p:nvGrpSpPr>
          <p:cNvPr id="103427" name="Group 3"/>
          <p:cNvGrpSpPr>
            <a:grpSpLocks/>
          </p:cNvGrpSpPr>
          <p:nvPr/>
        </p:nvGrpSpPr>
        <p:grpSpPr bwMode="auto">
          <a:xfrm>
            <a:off x="0" y="1482725"/>
            <a:ext cx="9140825" cy="4918075"/>
            <a:chOff x="0" y="960"/>
            <a:chExt cx="5758" cy="3098"/>
          </a:xfrm>
        </p:grpSpPr>
        <p:sp>
          <p:nvSpPr>
            <p:cNvPr id="103428" name="Rectangle 4"/>
            <p:cNvSpPr>
              <a:spLocks noChangeArrowheads="1"/>
            </p:cNvSpPr>
            <p:nvPr/>
          </p:nvSpPr>
          <p:spPr bwMode="auto">
            <a:xfrm>
              <a:off x="1946" y="1427"/>
              <a:ext cx="1410" cy="552"/>
            </a:xfrm>
            <a:prstGeom prst="rect">
              <a:avLst/>
            </a:prstGeom>
            <a:solidFill>
              <a:srgbClr val="00FF00"/>
            </a:solidFill>
            <a:ln w="9525">
              <a:solidFill>
                <a:schemeClr val="bg2"/>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Product</a:t>
              </a:r>
            </a:p>
          </p:txBody>
        </p:sp>
        <p:sp>
          <p:nvSpPr>
            <p:cNvPr id="103429" name="Rectangle 5"/>
            <p:cNvSpPr>
              <a:spLocks noChangeArrowheads="1"/>
            </p:cNvSpPr>
            <p:nvPr/>
          </p:nvSpPr>
          <p:spPr bwMode="auto">
            <a:xfrm>
              <a:off x="632" y="2913"/>
              <a:ext cx="1362" cy="637"/>
            </a:xfrm>
            <a:prstGeom prst="rect">
              <a:avLst/>
            </a:prstGeom>
            <a:solidFill>
              <a:srgbClr val="00FF00"/>
            </a:solidFill>
            <a:ln w="9525">
              <a:solidFill>
                <a:schemeClr val="bg2"/>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Person</a:t>
              </a:r>
            </a:p>
          </p:txBody>
        </p:sp>
        <p:sp>
          <p:nvSpPr>
            <p:cNvPr id="103430" name="Rectangle 6"/>
            <p:cNvSpPr>
              <a:spLocks noChangeArrowheads="1"/>
            </p:cNvSpPr>
            <p:nvPr/>
          </p:nvSpPr>
          <p:spPr bwMode="auto">
            <a:xfrm>
              <a:off x="3648" y="2658"/>
              <a:ext cx="1119" cy="552"/>
            </a:xfrm>
            <a:prstGeom prst="rect">
              <a:avLst/>
            </a:prstGeom>
            <a:solidFill>
              <a:srgbClr val="00FF00"/>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Company</a:t>
              </a:r>
            </a:p>
          </p:txBody>
        </p:sp>
        <p:sp>
          <p:nvSpPr>
            <p:cNvPr id="103431" name="Text Box 7"/>
            <p:cNvSpPr txBox="1">
              <a:spLocks noChangeArrowheads="1"/>
            </p:cNvSpPr>
            <p:nvPr/>
          </p:nvSpPr>
          <p:spPr bwMode="auto">
            <a:xfrm>
              <a:off x="768" y="1118"/>
              <a:ext cx="8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category</a:t>
              </a:r>
            </a:p>
          </p:txBody>
        </p:sp>
        <p:sp>
          <p:nvSpPr>
            <p:cNvPr id="103432" name="Text Box 8"/>
            <p:cNvSpPr txBox="1">
              <a:spLocks noChangeArrowheads="1"/>
            </p:cNvSpPr>
            <p:nvPr/>
          </p:nvSpPr>
          <p:spPr bwMode="auto">
            <a:xfrm>
              <a:off x="817" y="1500"/>
              <a:ext cx="5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name</a:t>
              </a:r>
            </a:p>
          </p:txBody>
        </p:sp>
        <p:sp>
          <p:nvSpPr>
            <p:cNvPr id="103433" name="Text Box 9"/>
            <p:cNvSpPr txBox="1">
              <a:spLocks noChangeArrowheads="1"/>
            </p:cNvSpPr>
            <p:nvPr/>
          </p:nvSpPr>
          <p:spPr bwMode="auto">
            <a:xfrm>
              <a:off x="3735" y="1203"/>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price</a:t>
              </a:r>
            </a:p>
          </p:txBody>
        </p:sp>
        <p:sp>
          <p:nvSpPr>
            <p:cNvPr id="103434" name="Text Box 10"/>
            <p:cNvSpPr txBox="1">
              <a:spLocks noChangeArrowheads="1"/>
            </p:cNvSpPr>
            <p:nvPr/>
          </p:nvSpPr>
          <p:spPr bwMode="auto">
            <a:xfrm>
              <a:off x="3989" y="3423"/>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name</a:t>
              </a:r>
            </a:p>
          </p:txBody>
        </p:sp>
        <p:sp>
          <p:nvSpPr>
            <p:cNvPr id="103435" name="Text Box 11"/>
            <p:cNvSpPr txBox="1">
              <a:spLocks noChangeArrowheads="1"/>
            </p:cNvSpPr>
            <p:nvPr/>
          </p:nvSpPr>
          <p:spPr bwMode="auto">
            <a:xfrm>
              <a:off x="4816" y="3261"/>
              <a:ext cx="9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stockprice</a:t>
              </a:r>
            </a:p>
          </p:txBody>
        </p:sp>
        <p:sp>
          <p:nvSpPr>
            <p:cNvPr id="103436" name="Text Box 12"/>
            <p:cNvSpPr txBox="1">
              <a:spLocks noChangeArrowheads="1"/>
            </p:cNvSpPr>
            <p:nvPr/>
          </p:nvSpPr>
          <p:spPr bwMode="auto">
            <a:xfrm>
              <a:off x="0" y="2964"/>
              <a:ext cx="5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name</a:t>
              </a:r>
            </a:p>
          </p:txBody>
        </p:sp>
        <p:sp>
          <p:nvSpPr>
            <p:cNvPr id="103437" name="Text Box 13"/>
            <p:cNvSpPr txBox="1">
              <a:spLocks noChangeArrowheads="1"/>
            </p:cNvSpPr>
            <p:nvPr/>
          </p:nvSpPr>
          <p:spPr bwMode="auto">
            <a:xfrm>
              <a:off x="146" y="3770"/>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address</a:t>
              </a:r>
            </a:p>
          </p:txBody>
        </p:sp>
        <p:sp>
          <p:nvSpPr>
            <p:cNvPr id="103438" name="Text Box 14"/>
            <p:cNvSpPr txBox="1">
              <a:spLocks noChangeArrowheads="1"/>
            </p:cNvSpPr>
            <p:nvPr/>
          </p:nvSpPr>
          <p:spPr bwMode="auto">
            <a:xfrm>
              <a:off x="1508" y="377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ssn</a:t>
              </a:r>
            </a:p>
          </p:txBody>
        </p:sp>
        <p:sp>
          <p:nvSpPr>
            <p:cNvPr id="103439" name="Line 15"/>
            <p:cNvSpPr>
              <a:spLocks noChangeShapeType="1"/>
            </p:cNvSpPr>
            <p:nvPr/>
          </p:nvSpPr>
          <p:spPr bwMode="auto">
            <a:xfrm flipH="1" flipV="1">
              <a:off x="1508" y="1300"/>
              <a:ext cx="438" cy="21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0" name="Line 16"/>
            <p:cNvSpPr>
              <a:spLocks noChangeShapeType="1"/>
            </p:cNvSpPr>
            <p:nvPr/>
          </p:nvSpPr>
          <p:spPr bwMode="auto">
            <a:xfrm flipH="1" flipV="1">
              <a:off x="1362" y="1639"/>
              <a:ext cx="584" cy="43"/>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17"/>
            <p:cNvSpPr>
              <a:spLocks noChangeShapeType="1"/>
            </p:cNvSpPr>
            <p:nvPr/>
          </p:nvSpPr>
          <p:spPr bwMode="auto">
            <a:xfrm flipH="1">
              <a:off x="632" y="3550"/>
              <a:ext cx="98" cy="21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18"/>
            <p:cNvSpPr>
              <a:spLocks noChangeShapeType="1"/>
            </p:cNvSpPr>
            <p:nvPr/>
          </p:nvSpPr>
          <p:spPr bwMode="auto">
            <a:xfrm>
              <a:off x="1654" y="3550"/>
              <a:ext cx="0" cy="29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19"/>
            <p:cNvSpPr>
              <a:spLocks noChangeShapeType="1"/>
            </p:cNvSpPr>
            <p:nvPr/>
          </p:nvSpPr>
          <p:spPr bwMode="auto">
            <a:xfrm flipV="1">
              <a:off x="3356" y="1385"/>
              <a:ext cx="438" cy="169"/>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Line 20"/>
            <p:cNvSpPr>
              <a:spLocks noChangeShapeType="1"/>
            </p:cNvSpPr>
            <p:nvPr/>
          </p:nvSpPr>
          <p:spPr bwMode="auto">
            <a:xfrm flipH="1">
              <a:off x="535" y="3126"/>
              <a:ext cx="97"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5" name="Line 21"/>
            <p:cNvSpPr>
              <a:spLocks noChangeShapeType="1"/>
            </p:cNvSpPr>
            <p:nvPr/>
          </p:nvSpPr>
          <p:spPr bwMode="auto">
            <a:xfrm>
              <a:off x="4183" y="3210"/>
              <a:ext cx="0" cy="25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6" name="Line 22"/>
            <p:cNvSpPr>
              <a:spLocks noChangeShapeType="1"/>
            </p:cNvSpPr>
            <p:nvPr/>
          </p:nvSpPr>
          <p:spPr bwMode="auto">
            <a:xfrm>
              <a:off x="3356" y="1979"/>
              <a:ext cx="730" cy="63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7" name="Line 23"/>
            <p:cNvSpPr>
              <a:spLocks noChangeShapeType="1"/>
            </p:cNvSpPr>
            <p:nvPr/>
          </p:nvSpPr>
          <p:spPr bwMode="auto">
            <a:xfrm flipV="1">
              <a:off x="1994" y="3083"/>
              <a:ext cx="1654" cy="17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8" name="Text Box 24"/>
            <p:cNvSpPr txBox="1">
              <a:spLocks noChangeArrowheads="1"/>
            </p:cNvSpPr>
            <p:nvPr/>
          </p:nvSpPr>
          <p:spPr bwMode="auto">
            <a:xfrm>
              <a:off x="1362" y="2284"/>
              <a:ext cx="4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buys</a:t>
              </a:r>
            </a:p>
          </p:txBody>
        </p:sp>
        <p:sp>
          <p:nvSpPr>
            <p:cNvPr id="103449" name="Line 25"/>
            <p:cNvSpPr>
              <a:spLocks noChangeShapeType="1"/>
            </p:cNvSpPr>
            <p:nvPr/>
          </p:nvSpPr>
          <p:spPr bwMode="auto">
            <a:xfrm flipV="1">
              <a:off x="1654" y="1979"/>
              <a:ext cx="584" cy="934"/>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0" name="Text Box 26"/>
            <p:cNvSpPr txBox="1">
              <a:spLocks noChangeArrowheads="1"/>
            </p:cNvSpPr>
            <p:nvPr/>
          </p:nvSpPr>
          <p:spPr bwMode="auto">
            <a:xfrm>
              <a:off x="2325" y="3157"/>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worksFor</a:t>
              </a:r>
            </a:p>
          </p:txBody>
        </p:sp>
        <p:sp>
          <p:nvSpPr>
            <p:cNvPr id="103451" name="Text Box 27"/>
            <p:cNvSpPr txBox="1">
              <a:spLocks noChangeArrowheads="1"/>
            </p:cNvSpPr>
            <p:nvPr/>
          </p:nvSpPr>
          <p:spPr bwMode="auto">
            <a:xfrm>
              <a:off x="3687" y="2052"/>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madeBy</a:t>
              </a:r>
            </a:p>
          </p:txBody>
        </p:sp>
        <p:sp>
          <p:nvSpPr>
            <p:cNvPr id="103452" name="Line 28"/>
            <p:cNvSpPr>
              <a:spLocks noChangeShapeType="1"/>
            </p:cNvSpPr>
            <p:nvPr/>
          </p:nvSpPr>
          <p:spPr bwMode="auto">
            <a:xfrm flipH="1">
              <a:off x="1994" y="2956"/>
              <a:ext cx="1654" cy="17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3" name="Line 29"/>
            <p:cNvSpPr>
              <a:spLocks noChangeShapeType="1"/>
            </p:cNvSpPr>
            <p:nvPr/>
          </p:nvSpPr>
          <p:spPr bwMode="auto">
            <a:xfrm flipH="1" flipV="1">
              <a:off x="3210" y="1979"/>
              <a:ext cx="730" cy="679"/>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4" name="Text Box 30"/>
            <p:cNvSpPr txBox="1">
              <a:spLocks noChangeArrowheads="1"/>
            </p:cNvSpPr>
            <p:nvPr/>
          </p:nvSpPr>
          <p:spPr bwMode="auto">
            <a:xfrm>
              <a:off x="2227" y="2817"/>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employs</a:t>
              </a:r>
            </a:p>
          </p:txBody>
        </p:sp>
        <p:sp>
          <p:nvSpPr>
            <p:cNvPr id="103455" name="Text Box 31"/>
            <p:cNvSpPr txBox="1">
              <a:spLocks noChangeArrowheads="1"/>
            </p:cNvSpPr>
            <p:nvPr/>
          </p:nvSpPr>
          <p:spPr bwMode="auto">
            <a:xfrm>
              <a:off x="2860" y="2180"/>
              <a:ext cx="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makes</a:t>
              </a:r>
            </a:p>
          </p:txBody>
        </p:sp>
        <p:sp>
          <p:nvSpPr>
            <p:cNvPr id="103456" name="Line 32"/>
            <p:cNvSpPr>
              <a:spLocks noChangeShapeType="1"/>
            </p:cNvSpPr>
            <p:nvPr/>
          </p:nvSpPr>
          <p:spPr bwMode="auto">
            <a:xfrm>
              <a:off x="4767" y="3083"/>
              <a:ext cx="389" cy="25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7" name="AutoShape 33"/>
            <p:cNvSpPr>
              <a:spLocks noChangeArrowheads="1"/>
            </p:cNvSpPr>
            <p:nvPr/>
          </p:nvSpPr>
          <p:spPr bwMode="auto">
            <a:xfrm>
              <a:off x="5010" y="2276"/>
              <a:ext cx="632" cy="298"/>
            </a:xfrm>
            <a:prstGeom prst="wedgeRoundRectCallout">
              <a:avLst>
                <a:gd name="adj1" fmla="val -155287"/>
                <a:gd name="adj2" fmla="val 73514"/>
                <a:gd name="adj3" fmla="val 16667"/>
              </a:avLst>
            </a:prstGeom>
            <a:solidFill>
              <a:srgbClr val="CC99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b="1">
                  <a:latin typeface="华文新魏" panose="02010800040101010101" pitchFamily="2" charset="-122"/>
                  <a:ea typeface="华文新魏" panose="02010800040101010101" pitchFamily="2" charset="-122"/>
                </a:rPr>
                <a:t>类</a:t>
              </a:r>
            </a:p>
          </p:txBody>
        </p:sp>
        <p:sp>
          <p:nvSpPr>
            <p:cNvPr id="103458" name="AutoShape 34"/>
            <p:cNvSpPr>
              <a:spLocks noChangeArrowheads="1"/>
            </p:cNvSpPr>
            <p:nvPr/>
          </p:nvSpPr>
          <p:spPr bwMode="auto">
            <a:xfrm>
              <a:off x="4767" y="1724"/>
              <a:ext cx="632" cy="298"/>
            </a:xfrm>
            <a:prstGeom prst="wedgeRoundRectCallout">
              <a:avLst>
                <a:gd name="adj1" fmla="val -155287"/>
                <a:gd name="adj2" fmla="val 73514"/>
                <a:gd name="adj3" fmla="val 16667"/>
              </a:avLst>
            </a:prstGeom>
            <a:solidFill>
              <a:srgbClr val="CC99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b="1">
                  <a:latin typeface="华文新魏" panose="02010800040101010101" pitchFamily="2" charset="-122"/>
                  <a:ea typeface="华文新魏" panose="02010800040101010101" pitchFamily="2" charset="-122"/>
                </a:rPr>
                <a:t>关联</a:t>
              </a:r>
            </a:p>
          </p:txBody>
        </p:sp>
        <p:sp>
          <p:nvSpPr>
            <p:cNvPr id="103459" name="AutoShape 35"/>
            <p:cNvSpPr>
              <a:spLocks noChangeArrowheads="1"/>
            </p:cNvSpPr>
            <p:nvPr/>
          </p:nvSpPr>
          <p:spPr bwMode="auto">
            <a:xfrm>
              <a:off x="4864" y="960"/>
              <a:ext cx="633" cy="297"/>
            </a:xfrm>
            <a:prstGeom prst="wedgeRoundRectCallout">
              <a:avLst>
                <a:gd name="adj1" fmla="val -155287"/>
                <a:gd name="adj2" fmla="val 73514"/>
                <a:gd name="adj3" fmla="val 16667"/>
              </a:avLst>
            </a:prstGeom>
            <a:solidFill>
              <a:srgbClr val="CC99FF"/>
            </a:solidFill>
            <a:ln w="12700" cap="sq">
              <a:solidFill>
                <a:schemeClr val="bg2"/>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b="1">
                  <a:latin typeface="华文新魏" panose="02010800040101010101" pitchFamily="2" charset="-122"/>
                  <a:ea typeface="华文新魏" panose="02010800040101010101" pitchFamily="2" charset="-122"/>
                </a:rPr>
                <a:t>属性</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539750" y="143556"/>
            <a:ext cx="8064500" cy="609600"/>
          </a:xfrm>
        </p:spPr>
        <p:txBody>
          <a:bodyPr/>
          <a:lstStyle/>
          <a:p>
            <a:pPr eaLnBrk="1" hangingPunct="1">
              <a:defRPr/>
            </a:pPr>
            <a:r>
              <a:rPr lang="en-US" altLang="zh-CN" sz="4000" b="0" dirty="0"/>
              <a:t>1.2</a:t>
            </a:r>
            <a:r>
              <a:rPr lang="zh-CN" altLang="en-US" sz="4000" b="0" dirty="0"/>
              <a:t>数据库系统的目标</a:t>
            </a:r>
          </a:p>
        </p:txBody>
      </p:sp>
      <p:sp>
        <p:nvSpPr>
          <p:cNvPr id="13315" name="Rectangle 3"/>
          <p:cNvSpPr>
            <a:spLocks noGrp="1" noChangeArrowheads="1"/>
          </p:cNvSpPr>
          <p:nvPr>
            <p:ph type="body" idx="1"/>
          </p:nvPr>
        </p:nvSpPr>
        <p:spPr/>
        <p:txBody>
          <a:bodyPr/>
          <a:lstStyle/>
          <a:p>
            <a:pPr algn="just" eaLnBrk="1" hangingPunct="1">
              <a:lnSpc>
                <a:spcPct val="170000"/>
              </a:lnSpc>
            </a:pPr>
            <a:r>
              <a:rPr lang="zh-CN" altLang="en-US" sz="2400" dirty="0"/>
              <a:t>四个基本概念</a:t>
            </a:r>
          </a:p>
          <a:p>
            <a:pPr algn="just" eaLnBrk="1" hangingPunct="1">
              <a:lnSpc>
                <a:spcPct val="170000"/>
              </a:lnSpc>
            </a:pPr>
            <a:r>
              <a:rPr lang="zh-CN" altLang="en-US" sz="2400" dirty="0"/>
              <a:t>数据管理技术的发展</a:t>
            </a:r>
            <a:endParaRPr lang="en-US" altLang="zh-CN" sz="2400" dirty="0"/>
          </a:p>
          <a:p>
            <a:pPr algn="just" eaLnBrk="1" hangingPunct="1">
              <a:lnSpc>
                <a:spcPct val="170000"/>
              </a:lnSpc>
            </a:pPr>
            <a:r>
              <a:rPr lang="zh-CN" altLang="en-US" sz="2400" dirty="0"/>
              <a:t>数据库系统的目标</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a:defRPr/>
            </a:pPr>
            <a:r>
              <a:rPr lang="en-US" altLang="zh-CN" dirty="0">
                <a:effectLst/>
              </a:rPr>
              <a:t>XML:</a:t>
            </a:r>
            <a:r>
              <a:rPr lang="zh-CN" altLang="en-US" dirty="0"/>
              <a:t>可扩展标记语言</a:t>
            </a:r>
            <a:endParaRPr lang="en-US" altLang="zh-CN" dirty="0">
              <a:effectLst/>
            </a:endParaRPr>
          </a:p>
        </p:txBody>
      </p:sp>
      <p:sp>
        <p:nvSpPr>
          <p:cNvPr id="105475" name="Rectangle 3"/>
          <p:cNvSpPr>
            <a:spLocks noGrp="1" noChangeArrowheads="1"/>
          </p:cNvSpPr>
          <p:nvPr>
            <p:ph type="body" idx="4294967295"/>
          </p:nvPr>
        </p:nvSpPr>
        <p:spPr>
          <a:xfrm>
            <a:off x="827088" y="1077913"/>
            <a:ext cx="7316787" cy="5454650"/>
          </a:xfrm>
        </p:spPr>
        <p:txBody>
          <a:bodyPr/>
          <a:lstStyle/>
          <a:p>
            <a:r>
              <a:rPr lang="zh-CN" altLang="en-US" sz="2000"/>
              <a:t>由 </a:t>
            </a:r>
            <a:r>
              <a:rPr lang="en-US" altLang="zh-CN" sz="2000"/>
              <a:t>WWW Consortium (W3C)</a:t>
            </a:r>
            <a:r>
              <a:rPr lang="zh-CN" altLang="en-US" sz="2000"/>
              <a:t>定义</a:t>
            </a:r>
            <a:endParaRPr lang="en-US" altLang="zh-CN" sz="2000"/>
          </a:p>
          <a:p>
            <a:r>
              <a:rPr lang="zh-CN" altLang="en-US" sz="2000"/>
              <a:t>最初目的是作为一个文档标记语言不是一个数据库语言</a:t>
            </a:r>
          </a:p>
          <a:p>
            <a:r>
              <a:rPr lang="zh-CN" altLang="en-US" sz="2000"/>
              <a:t>能够指定新的标签，并创建嵌套的标签结构，使</a:t>
            </a:r>
            <a:r>
              <a:rPr lang="en-US" altLang="zh-CN" sz="2000"/>
              <a:t>XML</a:t>
            </a:r>
            <a:r>
              <a:rPr lang="zh-CN" altLang="en-US" sz="2000"/>
              <a:t>成为</a:t>
            </a:r>
            <a:r>
              <a:rPr lang="zh-CN" altLang="en-US" sz="2000" b="1"/>
              <a:t>数据交换</a:t>
            </a:r>
            <a:r>
              <a:rPr lang="zh-CN" altLang="en-US" sz="2000"/>
              <a:t>的一种很好的方式，而不仅仅是文件</a:t>
            </a:r>
            <a:endParaRPr lang="en-US" altLang="zh-CN" sz="2000"/>
          </a:p>
          <a:p>
            <a:r>
              <a:rPr lang="en-US" altLang="zh-CN" sz="2000"/>
              <a:t>XML</a:t>
            </a:r>
            <a:r>
              <a:rPr lang="zh-CN" altLang="en-US" sz="2000"/>
              <a:t>已经成为新一代的数据交换格式的基础</a:t>
            </a:r>
            <a:endParaRPr lang="en-US" altLang="zh-CN" sz="2000"/>
          </a:p>
          <a:p>
            <a:r>
              <a:rPr lang="zh-CN" altLang="en-US" sz="2000"/>
              <a:t>各种各样的工具，可用于分析、浏览和查询</a:t>
            </a:r>
            <a:r>
              <a:rPr lang="en-US" altLang="zh-CN" sz="2000"/>
              <a:t>XML</a:t>
            </a:r>
            <a:r>
              <a:rPr lang="zh-CN" altLang="en-US" sz="2000"/>
              <a:t>文档</a:t>
            </a:r>
            <a:r>
              <a:rPr lang="en-US" altLang="zh-CN" sz="2000"/>
              <a:t>/</a:t>
            </a:r>
            <a:r>
              <a:rPr lang="zh-CN" altLang="en-US" sz="2000"/>
              <a:t>数据</a:t>
            </a:r>
            <a:endParaRPr lang="en-US" altLang="zh-CN" sz="2000"/>
          </a:p>
          <a:p>
            <a:pPr algn="just">
              <a:lnSpc>
                <a:spcPct val="90000"/>
              </a:lnSpc>
              <a:buFont typeface="Wingdings" panose="05000000000000000000" pitchFamily="2" charset="2"/>
              <a:buNone/>
            </a:pPr>
            <a:r>
              <a:rPr lang="en-US" altLang="zh-CN" sz="1600"/>
              <a:t>&lt;?xml version="1.0" encoding="ISO-8859-1"?&gt;</a:t>
            </a:r>
          </a:p>
          <a:p>
            <a:pPr algn="just">
              <a:lnSpc>
                <a:spcPct val="90000"/>
              </a:lnSpc>
              <a:buFont typeface="Wingdings" panose="05000000000000000000" pitchFamily="2" charset="2"/>
              <a:buNone/>
            </a:pPr>
            <a:r>
              <a:rPr lang="en-US" altLang="zh-CN" sz="1600"/>
              <a:t>&lt;!DOCTYPE book system "http://sidbrc.com/DTDS/book.dtd"&gt;</a:t>
            </a:r>
          </a:p>
          <a:p>
            <a:pPr algn="just">
              <a:lnSpc>
                <a:spcPct val="90000"/>
              </a:lnSpc>
              <a:buFont typeface="Wingdings" panose="05000000000000000000" pitchFamily="2" charset="2"/>
              <a:buNone/>
            </a:pPr>
            <a:r>
              <a:rPr lang="en-US" altLang="zh-CN" sz="1600"/>
              <a:t>&lt;book &gt;</a:t>
            </a:r>
          </a:p>
          <a:p>
            <a:pPr algn="just">
              <a:lnSpc>
                <a:spcPct val="90000"/>
              </a:lnSpc>
              <a:buFont typeface="Wingdings" panose="05000000000000000000" pitchFamily="2" charset="2"/>
              <a:buNone/>
            </a:pPr>
            <a:r>
              <a:rPr lang="en-US" altLang="zh-CN" sz="1600"/>
              <a:t>    &lt;year&gt;</a:t>
            </a:r>
            <a:r>
              <a:rPr lang="en-US" altLang="zh-CN" sz="1600">
                <a:latin typeface="Times New Roman" panose="02020603050405020304" pitchFamily="18" charset="0"/>
              </a:rPr>
              <a:t>”</a:t>
            </a:r>
            <a:r>
              <a:rPr lang="en-US" altLang="zh-CN" sz="1600"/>
              <a:t>1998</a:t>
            </a:r>
            <a:r>
              <a:rPr lang="en-US" altLang="zh-CN" sz="1600">
                <a:latin typeface="Times New Roman" panose="02020603050405020304" pitchFamily="18" charset="0"/>
              </a:rPr>
              <a:t>”</a:t>
            </a:r>
            <a:r>
              <a:rPr lang="en-US" altLang="zh-CN" sz="1600"/>
              <a:t> &lt;/year&gt;</a:t>
            </a:r>
          </a:p>
          <a:p>
            <a:pPr algn="just">
              <a:lnSpc>
                <a:spcPct val="90000"/>
              </a:lnSpc>
              <a:buFont typeface="Wingdings" panose="05000000000000000000" pitchFamily="2" charset="2"/>
              <a:buNone/>
            </a:pPr>
            <a:r>
              <a:rPr lang="en-US" altLang="zh-CN" sz="1600"/>
              <a:t>  	 &lt;title&gt;XML</a:t>
            </a:r>
            <a:r>
              <a:rPr lang="zh-CN" altLang="en-US" sz="1600"/>
              <a:t>技术内幕</a:t>
            </a:r>
            <a:r>
              <a:rPr lang="en-US" altLang="zh-CN" sz="1600"/>
              <a:t>&lt;/title&gt;</a:t>
            </a:r>
          </a:p>
          <a:p>
            <a:pPr algn="just">
              <a:lnSpc>
                <a:spcPct val="90000"/>
              </a:lnSpc>
              <a:buFont typeface="Wingdings" panose="05000000000000000000" pitchFamily="2" charset="2"/>
              <a:buNone/>
            </a:pPr>
            <a:r>
              <a:rPr lang="en-US" altLang="zh-CN" sz="1600"/>
              <a:t>    &lt;author&gt;</a:t>
            </a:r>
          </a:p>
          <a:p>
            <a:pPr algn="just">
              <a:lnSpc>
                <a:spcPct val="90000"/>
              </a:lnSpc>
              <a:buFont typeface="Wingdings" panose="05000000000000000000" pitchFamily="2" charset="2"/>
              <a:buNone/>
            </a:pPr>
            <a:r>
              <a:rPr lang="en-US" altLang="zh-CN" sz="1600"/>
              <a:t>       &lt;firstname&gt;Natanya&lt;/firstname&gt;</a:t>
            </a:r>
          </a:p>
          <a:p>
            <a:pPr algn="just">
              <a:lnSpc>
                <a:spcPct val="90000"/>
              </a:lnSpc>
              <a:buFont typeface="Wingdings" panose="05000000000000000000" pitchFamily="2" charset="2"/>
              <a:buNone/>
            </a:pPr>
            <a:r>
              <a:rPr lang="en-US" altLang="zh-CN" sz="1600"/>
              <a:t>       &lt;lastname&gt;Pitts&lt;/lastname&gt;</a:t>
            </a:r>
          </a:p>
          <a:p>
            <a:pPr algn="just">
              <a:lnSpc>
                <a:spcPct val="90000"/>
              </a:lnSpc>
              <a:buFont typeface="Wingdings" panose="05000000000000000000" pitchFamily="2" charset="2"/>
              <a:buNone/>
            </a:pPr>
            <a:r>
              <a:rPr lang="en-US" altLang="zh-CN" sz="1600"/>
              <a:t>    &lt;/author&gt;</a:t>
            </a:r>
          </a:p>
          <a:p>
            <a:pPr algn="just">
              <a:lnSpc>
                <a:spcPct val="90000"/>
              </a:lnSpc>
              <a:buFont typeface="Wingdings" panose="05000000000000000000" pitchFamily="2" charset="2"/>
              <a:buNone/>
            </a:pPr>
            <a:r>
              <a:rPr lang="en-US" altLang="zh-CN" sz="1600"/>
              <a:t>    &lt;price&gt; $25&lt;/price&gt;</a:t>
            </a:r>
          </a:p>
          <a:p>
            <a:pPr algn="just">
              <a:lnSpc>
                <a:spcPct val="90000"/>
              </a:lnSpc>
              <a:buFont typeface="Wingdings" panose="05000000000000000000" pitchFamily="2" charset="2"/>
              <a:buNone/>
            </a:pPr>
            <a:r>
              <a:rPr lang="en-US" altLang="zh-CN" sz="1600"/>
              <a:t>&lt;/book&gt;</a:t>
            </a:r>
          </a:p>
          <a:p>
            <a:endParaRPr lang="en-US" altLang="zh-CN" sz="20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a:xfrm>
            <a:off x="674688" y="174625"/>
            <a:ext cx="7794625" cy="784225"/>
          </a:xfrm>
        </p:spPr>
        <p:txBody>
          <a:bodyPr/>
          <a:lstStyle/>
          <a:p>
            <a:pPr eaLnBrk="1" hangingPunct="1">
              <a:defRPr/>
            </a:pPr>
            <a:r>
              <a:rPr lang="zh-CN" altLang="en-US" b="0" dirty="0"/>
              <a:t>层次模型</a:t>
            </a:r>
            <a:endParaRPr lang="zh-CN" altLang="en-US" dirty="0"/>
          </a:p>
        </p:txBody>
      </p:sp>
      <p:grpSp>
        <p:nvGrpSpPr>
          <p:cNvPr id="107523" name="Group 64"/>
          <p:cNvGrpSpPr>
            <a:grpSpLocks/>
          </p:cNvGrpSpPr>
          <p:nvPr/>
        </p:nvGrpSpPr>
        <p:grpSpPr bwMode="auto">
          <a:xfrm>
            <a:off x="546100" y="3581400"/>
            <a:ext cx="7759700" cy="2743200"/>
            <a:chOff x="344" y="1104"/>
            <a:chExt cx="4888" cy="2064"/>
          </a:xfrm>
        </p:grpSpPr>
        <p:sp>
          <p:nvSpPr>
            <p:cNvPr id="107534" name="Rectangle 6"/>
            <p:cNvSpPr>
              <a:spLocks noChangeArrowheads="1"/>
            </p:cNvSpPr>
            <p:nvPr/>
          </p:nvSpPr>
          <p:spPr bwMode="auto">
            <a:xfrm>
              <a:off x="3248"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地址</a:t>
              </a:r>
            </a:p>
          </p:txBody>
        </p:sp>
        <p:sp>
          <p:nvSpPr>
            <p:cNvPr id="107535" name="Rectangle 5"/>
            <p:cNvSpPr>
              <a:spLocks noChangeArrowheads="1"/>
            </p:cNvSpPr>
            <p:nvPr/>
          </p:nvSpPr>
          <p:spPr bwMode="auto">
            <a:xfrm>
              <a:off x="2512"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系名</a:t>
              </a:r>
            </a:p>
          </p:txBody>
        </p:sp>
        <p:sp>
          <p:nvSpPr>
            <p:cNvPr id="107536" name="Rectangle 4"/>
            <p:cNvSpPr>
              <a:spLocks noChangeArrowheads="1"/>
            </p:cNvSpPr>
            <p:nvPr/>
          </p:nvSpPr>
          <p:spPr bwMode="auto">
            <a:xfrm>
              <a:off x="1776"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系号</a:t>
              </a:r>
            </a:p>
          </p:txBody>
        </p:sp>
        <p:sp>
          <p:nvSpPr>
            <p:cNvPr id="107537" name="Line 7"/>
            <p:cNvSpPr>
              <a:spLocks noChangeShapeType="1"/>
            </p:cNvSpPr>
            <p:nvPr/>
          </p:nvSpPr>
          <p:spPr bwMode="auto">
            <a:xfrm>
              <a:off x="1776" y="1104"/>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38" name="Line 8"/>
            <p:cNvSpPr>
              <a:spLocks noChangeShapeType="1"/>
            </p:cNvSpPr>
            <p:nvPr/>
          </p:nvSpPr>
          <p:spPr bwMode="auto">
            <a:xfrm>
              <a:off x="1776" y="1430"/>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39" name="Line 9"/>
            <p:cNvSpPr>
              <a:spLocks noChangeShapeType="1"/>
            </p:cNvSpPr>
            <p:nvPr/>
          </p:nvSpPr>
          <p:spPr bwMode="auto">
            <a:xfrm>
              <a:off x="1776" y="1104"/>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0" name="Line 10"/>
            <p:cNvSpPr>
              <a:spLocks noChangeShapeType="1"/>
            </p:cNvSpPr>
            <p:nvPr/>
          </p:nvSpPr>
          <p:spPr bwMode="auto">
            <a:xfrm>
              <a:off x="2512" y="1104"/>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1" name="Line 11"/>
            <p:cNvSpPr>
              <a:spLocks noChangeShapeType="1"/>
            </p:cNvSpPr>
            <p:nvPr/>
          </p:nvSpPr>
          <p:spPr bwMode="auto">
            <a:xfrm>
              <a:off x="3248" y="1104"/>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2" name="Line 12"/>
            <p:cNvSpPr>
              <a:spLocks noChangeShapeType="1"/>
            </p:cNvSpPr>
            <p:nvPr/>
          </p:nvSpPr>
          <p:spPr bwMode="auto">
            <a:xfrm>
              <a:off x="3984" y="1104"/>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3" name="Rectangle 25"/>
            <p:cNvSpPr>
              <a:spLocks noChangeArrowheads="1"/>
            </p:cNvSpPr>
            <p:nvPr/>
          </p:nvSpPr>
          <p:spPr bwMode="auto">
            <a:xfrm>
              <a:off x="1568" y="2016"/>
              <a:ext cx="1080"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教研室名</a:t>
              </a:r>
            </a:p>
          </p:txBody>
        </p:sp>
        <p:sp>
          <p:nvSpPr>
            <p:cNvPr id="107544" name="Rectangle 26"/>
            <p:cNvSpPr>
              <a:spLocks noChangeArrowheads="1"/>
            </p:cNvSpPr>
            <p:nvPr/>
          </p:nvSpPr>
          <p:spPr bwMode="auto">
            <a:xfrm>
              <a:off x="488" y="2016"/>
              <a:ext cx="1080"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教研室号</a:t>
              </a:r>
            </a:p>
          </p:txBody>
        </p:sp>
        <p:sp>
          <p:nvSpPr>
            <p:cNvPr id="107545" name="Line 27"/>
            <p:cNvSpPr>
              <a:spLocks noChangeShapeType="1"/>
            </p:cNvSpPr>
            <p:nvPr/>
          </p:nvSpPr>
          <p:spPr bwMode="auto">
            <a:xfrm>
              <a:off x="488" y="2016"/>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6" name="Line 28"/>
            <p:cNvSpPr>
              <a:spLocks noChangeShapeType="1"/>
            </p:cNvSpPr>
            <p:nvPr/>
          </p:nvSpPr>
          <p:spPr bwMode="auto">
            <a:xfrm>
              <a:off x="488" y="2342"/>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7" name="Line 29"/>
            <p:cNvSpPr>
              <a:spLocks noChangeShapeType="1"/>
            </p:cNvSpPr>
            <p:nvPr/>
          </p:nvSpPr>
          <p:spPr bwMode="auto">
            <a:xfrm>
              <a:off x="488"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8" name="Line 30"/>
            <p:cNvSpPr>
              <a:spLocks noChangeShapeType="1"/>
            </p:cNvSpPr>
            <p:nvPr/>
          </p:nvSpPr>
          <p:spPr bwMode="auto">
            <a:xfrm>
              <a:off x="1568"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49" name="Line 32"/>
            <p:cNvSpPr>
              <a:spLocks noChangeShapeType="1"/>
            </p:cNvSpPr>
            <p:nvPr/>
          </p:nvSpPr>
          <p:spPr bwMode="auto">
            <a:xfrm>
              <a:off x="2648"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0" name="Rectangle 34"/>
            <p:cNvSpPr>
              <a:spLocks noChangeArrowheads="1"/>
            </p:cNvSpPr>
            <p:nvPr/>
          </p:nvSpPr>
          <p:spPr bwMode="auto">
            <a:xfrm>
              <a:off x="4496"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年级</a:t>
              </a:r>
            </a:p>
          </p:txBody>
        </p:sp>
        <p:sp>
          <p:nvSpPr>
            <p:cNvPr id="107551" name="Rectangle 35"/>
            <p:cNvSpPr>
              <a:spLocks noChangeArrowheads="1"/>
            </p:cNvSpPr>
            <p:nvPr/>
          </p:nvSpPr>
          <p:spPr bwMode="auto">
            <a:xfrm>
              <a:off x="3760"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姓名</a:t>
              </a:r>
            </a:p>
          </p:txBody>
        </p:sp>
        <p:sp>
          <p:nvSpPr>
            <p:cNvPr id="107552" name="Rectangle 36"/>
            <p:cNvSpPr>
              <a:spLocks noChangeArrowheads="1"/>
            </p:cNvSpPr>
            <p:nvPr/>
          </p:nvSpPr>
          <p:spPr bwMode="auto">
            <a:xfrm>
              <a:off x="3024"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学号</a:t>
              </a:r>
            </a:p>
          </p:txBody>
        </p:sp>
        <p:sp>
          <p:nvSpPr>
            <p:cNvPr id="107553" name="Line 37"/>
            <p:cNvSpPr>
              <a:spLocks noChangeShapeType="1"/>
            </p:cNvSpPr>
            <p:nvPr/>
          </p:nvSpPr>
          <p:spPr bwMode="auto">
            <a:xfrm>
              <a:off x="3024" y="2016"/>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4" name="Line 38"/>
            <p:cNvSpPr>
              <a:spLocks noChangeShapeType="1"/>
            </p:cNvSpPr>
            <p:nvPr/>
          </p:nvSpPr>
          <p:spPr bwMode="auto">
            <a:xfrm>
              <a:off x="3024" y="2342"/>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5" name="Line 39"/>
            <p:cNvSpPr>
              <a:spLocks noChangeShapeType="1"/>
            </p:cNvSpPr>
            <p:nvPr/>
          </p:nvSpPr>
          <p:spPr bwMode="auto">
            <a:xfrm>
              <a:off x="3024"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6" name="Line 40"/>
            <p:cNvSpPr>
              <a:spLocks noChangeShapeType="1"/>
            </p:cNvSpPr>
            <p:nvPr/>
          </p:nvSpPr>
          <p:spPr bwMode="auto">
            <a:xfrm>
              <a:off x="3760"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7" name="Line 41"/>
            <p:cNvSpPr>
              <a:spLocks noChangeShapeType="1"/>
            </p:cNvSpPr>
            <p:nvPr/>
          </p:nvSpPr>
          <p:spPr bwMode="auto">
            <a:xfrm>
              <a:off x="4496"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8" name="Line 42"/>
            <p:cNvSpPr>
              <a:spLocks noChangeShapeType="1"/>
            </p:cNvSpPr>
            <p:nvPr/>
          </p:nvSpPr>
          <p:spPr bwMode="auto">
            <a:xfrm>
              <a:off x="5232"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59" name="Rectangle 48"/>
            <p:cNvSpPr>
              <a:spLocks noChangeArrowheads="1"/>
            </p:cNvSpPr>
            <p:nvPr/>
          </p:nvSpPr>
          <p:spPr bwMode="auto">
            <a:xfrm>
              <a:off x="1976"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职称</a:t>
              </a:r>
            </a:p>
          </p:txBody>
        </p:sp>
        <p:sp>
          <p:nvSpPr>
            <p:cNvPr id="107560" name="Rectangle 49"/>
            <p:cNvSpPr>
              <a:spLocks noChangeArrowheads="1"/>
            </p:cNvSpPr>
            <p:nvPr/>
          </p:nvSpPr>
          <p:spPr bwMode="auto">
            <a:xfrm>
              <a:off x="1160"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姓名</a:t>
              </a:r>
            </a:p>
          </p:txBody>
        </p:sp>
        <p:sp>
          <p:nvSpPr>
            <p:cNvPr id="107561" name="Rectangle 50"/>
            <p:cNvSpPr>
              <a:spLocks noChangeArrowheads="1"/>
            </p:cNvSpPr>
            <p:nvPr/>
          </p:nvSpPr>
          <p:spPr bwMode="auto">
            <a:xfrm>
              <a:off x="344"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华文新魏" panose="02010800040101010101" pitchFamily="2" charset="-122"/>
                </a:rPr>
                <a:t>职工号</a:t>
              </a:r>
            </a:p>
          </p:txBody>
        </p:sp>
        <p:sp>
          <p:nvSpPr>
            <p:cNvPr id="107562" name="Line 51"/>
            <p:cNvSpPr>
              <a:spLocks noChangeShapeType="1"/>
            </p:cNvSpPr>
            <p:nvPr/>
          </p:nvSpPr>
          <p:spPr bwMode="auto">
            <a:xfrm>
              <a:off x="344" y="2842"/>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63" name="Line 52"/>
            <p:cNvSpPr>
              <a:spLocks noChangeShapeType="1"/>
            </p:cNvSpPr>
            <p:nvPr/>
          </p:nvSpPr>
          <p:spPr bwMode="auto">
            <a:xfrm>
              <a:off x="344" y="3168"/>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64" name="Line 53"/>
            <p:cNvSpPr>
              <a:spLocks noChangeShapeType="1"/>
            </p:cNvSpPr>
            <p:nvPr/>
          </p:nvSpPr>
          <p:spPr bwMode="auto">
            <a:xfrm>
              <a:off x="344" y="2842"/>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65" name="Line 54"/>
            <p:cNvSpPr>
              <a:spLocks noChangeShapeType="1"/>
            </p:cNvSpPr>
            <p:nvPr/>
          </p:nvSpPr>
          <p:spPr bwMode="auto">
            <a:xfrm>
              <a:off x="1160" y="2842"/>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66" name="Line 55"/>
            <p:cNvSpPr>
              <a:spLocks noChangeShapeType="1"/>
            </p:cNvSpPr>
            <p:nvPr/>
          </p:nvSpPr>
          <p:spPr bwMode="auto">
            <a:xfrm>
              <a:off x="1976" y="2842"/>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67" name="Line 56"/>
            <p:cNvSpPr>
              <a:spLocks noChangeShapeType="1"/>
            </p:cNvSpPr>
            <p:nvPr/>
          </p:nvSpPr>
          <p:spPr bwMode="auto">
            <a:xfrm>
              <a:off x="2792" y="2842"/>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68" name="Line 59"/>
            <p:cNvSpPr>
              <a:spLocks noChangeShapeType="1"/>
            </p:cNvSpPr>
            <p:nvPr/>
          </p:nvSpPr>
          <p:spPr bwMode="auto">
            <a:xfrm>
              <a:off x="1568" y="1680"/>
              <a:ext cx="0" cy="336"/>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69" name="Line 60"/>
            <p:cNvSpPr>
              <a:spLocks noChangeShapeType="1"/>
            </p:cNvSpPr>
            <p:nvPr/>
          </p:nvSpPr>
          <p:spPr bwMode="auto">
            <a:xfrm>
              <a:off x="4120" y="1680"/>
              <a:ext cx="0" cy="336"/>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70" name="Line 61"/>
            <p:cNvSpPr>
              <a:spLocks noChangeShapeType="1"/>
            </p:cNvSpPr>
            <p:nvPr/>
          </p:nvSpPr>
          <p:spPr bwMode="auto">
            <a:xfrm>
              <a:off x="1576" y="1680"/>
              <a:ext cx="2544"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71" name="Line 62"/>
            <p:cNvSpPr>
              <a:spLocks noChangeShapeType="1"/>
            </p:cNvSpPr>
            <p:nvPr/>
          </p:nvSpPr>
          <p:spPr bwMode="auto">
            <a:xfrm flipH="1">
              <a:off x="1568" y="2352"/>
              <a:ext cx="0" cy="48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72" name="Line 63"/>
            <p:cNvSpPr>
              <a:spLocks noChangeShapeType="1"/>
            </p:cNvSpPr>
            <p:nvPr/>
          </p:nvSpPr>
          <p:spPr bwMode="auto">
            <a:xfrm>
              <a:off x="2880" y="1440"/>
              <a:ext cx="0" cy="24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7524" name="Group 77"/>
          <p:cNvGrpSpPr>
            <a:grpSpLocks/>
          </p:cNvGrpSpPr>
          <p:nvPr/>
        </p:nvGrpSpPr>
        <p:grpSpPr bwMode="auto">
          <a:xfrm>
            <a:off x="1066800" y="1431925"/>
            <a:ext cx="7010400" cy="1763713"/>
            <a:chOff x="816" y="809"/>
            <a:chExt cx="4416" cy="1255"/>
          </a:xfrm>
        </p:grpSpPr>
        <p:sp>
          <p:nvSpPr>
            <p:cNvPr id="107525" name="Rectangle 66"/>
            <p:cNvSpPr>
              <a:spLocks noChangeArrowheads="1"/>
            </p:cNvSpPr>
            <p:nvPr/>
          </p:nvSpPr>
          <p:spPr bwMode="auto">
            <a:xfrm>
              <a:off x="2403" y="80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系</a:t>
              </a:r>
            </a:p>
          </p:txBody>
        </p:sp>
        <p:sp>
          <p:nvSpPr>
            <p:cNvPr id="107526" name="Rectangle 67"/>
            <p:cNvSpPr>
              <a:spLocks noChangeArrowheads="1"/>
            </p:cNvSpPr>
            <p:nvPr/>
          </p:nvSpPr>
          <p:spPr bwMode="auto">
            <a:xfrm>
              <a:off x="1461"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教研室</a:t>
              </a:r>
            </a:p>
          </p:txBody>
        </p:sp>
        <p:sp>
          <p:nvSpPr>
            <p:cNvPr id="107527" name="Rectangle 68"/>
            <p:cNvSpPr>
              <a:spLocks noChangeArrowheads="1"/>
            </p:cNvSpPr>
            <p:nvPr/>
          </p:nvSpPr>
          <p:spPr bwMode="auto">
            <a:xfrm>
              <a:off x="3345"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学生</a:t>
              </a:r>
            </a:p>
          </p:txBody>
        </p:sp>
        <p:sp>
          <p:nvSpPr>
            <p:cNvPr id="107528" name="Rectangle 69"/>
            <p:cNvSpPr>
              <a:spLocks noChangeArrowheads="1"/>
            </p:cNvSpPr>
            <p:nvPr/>
          </p:nvSpPr>
          <p:spPr bwMode="auto">
            <a:xfrm>
              <a:off x="1440" y="1769"/>
              <a:ext cx="944" cy="295"/>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教员</a:t>
              </a:r>
            </a:p>
          </p:txBody>
        </p:sp>
        <p:sp>
          <p:nvSpPr>
            <p:cNvPr id="107529" name="Line 71"/>
            <p:cNvSpPr>
              <a:spLocks noChangeShapeType="1"/>
            </p:cNvSpPr>
            <p:nvPr/>
          </p:nvSpPr>
          <p:spPr bwMode="auto">
            <a:xfrm flipH="1">
              <a:off x="1968" y="1103"/>
              <a:ext cx="592" cy="1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107530" name="Line 72"/>
            <p:cNvSpPr>
              <a:spLocks noChangeShapeType="1"/>
            </p:cNvSpPr>
            <p:nvPr/>
          </p:nvSpPr>
          <p:spPr bwMode="auto">
            <a:xfrm>
              <a:off x="3188" y="1103"/>
              <a:ext cx="604" cy="1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107531" name="Line 73"/>
            <p:cNvSpPr>
              <a:spLocks noChangeShapeType="1"/>
            </p:cNvSpPr>
            <p:nvPr/>
          </p:nvSpPr>
          <p:spPr bwMode="auto">
            <a:xfrm>
              <a:off x="1919" y="1577"/>
              <a:ext cx="1" cy="19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107532" name="AutoShape 75"/>
            <p:cNvSpPr>
              <a:spLocks noChangeArrowheads="1"/>
            </p:cNvSpPr>
            <p:nvPr/>
          </p:nvSpPr>
          <p:spPr bwMode="auto">
            <a:xfrm>
              <a:off x="4128" y="861"/>
              <a:ext cx="1104" cy="284"/>
            </a:xfrm>
            <a:prstGeom prst="wedgeRoundRectCallout">
              <a:avLst>
                <a:gd name="adj1" fmla="val -107245"/>
                <a:gd name="adj2" fmla="val 61972"/>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bg2"/>
              </a:solidFill>
              <a:miter lim="800000"/>
              <a:headEnd/>
              <a:tailEnd/>
            </a:ln>
          </p:spPr>
          <p:txBody>
            <a:bodyPr lIns="0" tIns="0" r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1 : </a:t>
              </a:r>
              <a:r>
                <a:rPr lang="en-US" altLang="zh-CN" sz="2800">
                  <a:latin typeface="华文新魏" panose="02010800040101010101" pitchFamily="2" charset="-122"/>
                  <a:ea typeface="华文新魏" panose="02010800040101010101" pitchFamily="2" charset="-122"/>
                </a:rPr>
                <a:t>N</a:t>
              </a:r>
              <a:r>
                <a:rPr lang="zh-CN" altLang="en-US" sz="2800">
                  <a:latin typeface="华文新魏" panose="02010800040101010101" pitchFamily="2" charset="-122"/>
                  <a:ea typeface="华文新魏" panose="02010800040101010101" pitchFamily="2" charset="-122"/>
                </a:rPr>
                <a:t>联系</a:t>
              </a:r>
            </a:p>
          </p:txBody>
        </p:sp>
        <p:sp>
          <p:nvSpPr>
            <p:cNvPr id="107533" name="AutoShape 76"/>
            <p:cNvSpPr>
              <a:spLocks noChangeArrowheads="1"/>
            </p:cNvSpPr>
            <p:nvPr/>
          </p:nvSpPr>
          <p:spPr bwMode="auto">
            <a:xfrm>
              <a:off x="816" y="809"/>
              <a:ext cx="864" cy="284"/>
            </a:xfrm>
            <a:prstGeom prst="wedgeRoundRectCallout">
              <a:avLst>
                <a:gd name="adj1" fmla="val 130556"/>
                <a:gd name="adj2" fmla="val 7394"/>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bg2"/>
              </a:solidFill>
              <a:miter lim="800000"/>
              <a:headEnd/>
              <a:tailEnd/>
            </a:ln>
          </p:spPr>
          <p:txBody>
            <a:bodyPr lIns="0" tIns="0" r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华文新魏" panose="02010800040101010101" pitchFamily="2" charset="-122"/>
                  <a:ea typeface="华文新魏" panose="02010800040101010101" pitchFamily="2" charset="-122"/>
                </a:rPr>
                <a:t>实体型</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a:xfrm>
            <a:off x="712788" y="165100"/>
            <a:ext cx="7794625" cy="784225"/>
          </a:xfrm>
        </p:spPr>
        <p:txBody>
          <a:bodyPr/>
          <a:lstStyle/>
          <a:p>
            <a:pPr eaLnBrk="1" hangingPunct="1">
              <a:defRPr/>
            </a:pPr>
            <a:r>
              <a:rPr lang="zh-CN" altLang="en-US" b="0" dirty="0"/>
              <a:t>层次模型</a:t>
            </a:r>
            <a:endParaRPr lang="zh-CN" altLang="en-US" dirty="0"/>
          </a:p>
        </p:txBody>
      </p:sp>
      <p:grpSp>
        <p:nvGrpSpPr>
          <p:cNvPr id="109571" name="Group 115"/>
          <p:cNvGrpSpPr>
            <a:grpSpLocks/>
          </p:cNvGrpSpPr>
          <p:nvPr/>
        </p:nvGrpSpPr>
        <p:grpSpPr bwMode="auto">
          <a:xfrm>
            <a:off x="457200" y="1752600"/>
            <a:ext cx="8280400" cy="3962400"/>
            <a:chOff x="432" y="1344"/>
            <a:chExt cx="5216" cy="2656"/>
          </a:xfrm>
        </p:grpSpPr>
        <p:grpSp>
          <p:nvGrpSpPr>
            <p:cNvPr id="109572" name="Group 43"/>
            <p:cNvGrpSpPr>
              <a:grpSpLocks/>
            </p:cNvGrpSpPr>
            <p:nvPr/>
          </p:nvGrpSpPr>
          <p:grpSpPr bwMode="auto">
            <a:xfrm>
              <a:off x="1488" y="1344"/>
              <a:ext cx="2736" cy="296"/>
              <a:chOff x="1776" y="1344"/>
              <a:chExt cx="2208" cy="296"/>
            </a:xfrm>
          </p:grpSpPr>
          <p:sp>
            <p:nvSpPr>
              <p:cNvPr id="109674" name="Rectangle 4"/>
              <p:cNvSpPr>
                <a:spLocks noChangeArrowheads="1"/>
              </p:cNvSpPr>
              <p:nvPr/>
            </p:nvSpPr>
            <p:spPr bwMode="auto">
              <a:xfrm>
                <a:off x="3248"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R1101</a:t>
                </a:r>
              </a:p>
            </p:txBody>
          </p:sp>
          <p:sp>
            <p:nvSpPr>
              <p:cNvPr id="109675" name="Rectangle 5"/>
              <p:cNvSpPr>
                <a:spLocks noChangeArrowheads="1"/>
              </p:cNvSpPr>
              <p:nvPr/>
            </p:nvSpPr>
            <p:spPr bwMode="auto">
              <a:xfrm>
                <a:off x="2512"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计算机</a:t>
                </a:r>
              </a:p>
            </p:txBody>
          </p:sp>
          <p:sp>
            <p:nvSpPr>
              <p:cNvPr id="109676" name="Rectangle 6"/>
              <p:cNvSpPr>
                <a:spLocks noChangeArrowheads="1"/>
              </p:cNvSpPr>
              <p:nvPr/>
            </p:nvSpPr>
            <p:spPr bwMode="auto">
              <a:xfrm>
                <a:off x="1776"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D02</a:t>
                </a:r>
              </a:p>
            </p:txBody>
          </p:sp>
          <p:sp>
            <p:nvSpPr>
              <p:cNvPr id="109677" name="Line 7"/>
              <p:cNvSpPr>
                <a:spLocks noChangeShapeType="1"/>
              </p:cNvSpPr>
              <p:nvPr/>
            </p:nvSpPr>
            <p:spPr bwMode="auto">
              <a:xfrm>
                <a:off x="1776" y="1344"/>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78" name="Line 8"/>
              <p:cNvSpPr>
                <a:spLocks noChangeShapeType="1"/>
              </p:cNvSpPr>
              <p:nvPr/>
            </p:nvSpPr>
            <p:spPr bwMode="auto">
              <a:xfrm>
                <a:off x="1776" y="1640"/>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79" name="Line 9"/>
              <p:cNvSpPr>
                <a:spLocks noChangeShapeType="1"/>
              </p:cNvSpPr>
              <p:nvPr/>
            </p:nvSpPr>
            <p:spPr bwMode="auto">
              <a:xfrm>
                <a:off x="1776" y="1344"/>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80" name="Line 10"/>
              <p:cNvSpPr>
                <a:spLocks noChangeShapeType="1"/>
              </p:cNvSpPr>
              <p:nvPr/>
            </p:nvSpPr>
            <p:spPr bwMode="auto">
              <a:xfrm>
                <a:off x="2512" y="1344"/>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81" name="Line 11"/>
              <p:cNvSpPr>
                <a:spLocks noChangeShapeType="1"/>
              </p:cNvSpPr>
              <p:nvPr/>
            </p:nvSpPr>
            <p:spPr bwMode="auto">
              <a:xfrm>
                <a:off x="3248" y="1344"/>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82" name="Line 12"/>
              <p:cNvSpPr>
                <a:spLocks noChangeShapeType="1"/>
              </p:cNvSpPr>
              <p:nvPr/>
            </p:nvSpPr>
            <p:spPr bwMode="auto">
              <a:xfrm>
                <a:off x="3984" y="1344"/>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73" name="Group 65"/>
            <p:cNvGrpSpPr>
              <a:grpSpLocks/>
            </p:cNvGrpSpPr>
            <p:nvPr/>
          </p:nvGrpSpPr>
          <p:grpSpPr bwMode="auto">
            <a:xfrm>
              <a:off x="488" y="2171"/>
              <a:ext cx="2160" cy="309"/>
              <a:chOff x="488" y="2171"/>
              <a:chExt cx="2160" cy="309"/>
            </a:xfrm>
          </p:grpSpPr>
          <p:sp>
            <p:nvSpPr>
              <p:cNvPr id="109667" name="Rectangle 13"/>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数据库</a:t>
                </a:r>
              </a:p>
            </p:txBody>
          </p:sp>
          <p:sp>
            <p:nvSpPr>
              <p:cNvPr id="109668" name="Rectangle 14"/>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R01</a:t>
                </a:r>
              </a:p>
            </p:txBody>
          </p:sp>
          <p:sp>
            <p:nvSpPr>
              <p:cNvPr id="109669" name="Line 15"/>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70" name="Line 16"/>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71" name="Line 17"/>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72" name="Line 18"/>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73" name="Line 19"/>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74" name="Group 44"/>
            <p:cNvGrpSpPr>
              <a:grpSpLocks/>
            </p:cNvGrpSpPr>
            <p:nvPr/>
          </p:nvGrpSpPr>
          <p:grpSpPr bwMode="auto">
            <a:xfrm>
              <a:off x="3024" y="2171"/>
              <a:ext cx="2208" cy="296"/>
              <a:chOff x="3024" y="2171"/>
              <a:chExt cx="2208" cy="296"/>
            </a:xfrm>
          </p:grpSpPr>
          <p:sp>
            <p:nvSpPr>
              <p:cNvPr id="109658" name="Rectangle 20"/>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G1</a:t>
                </a:r>
              </a:p>
            </p:txBody>
          </p:sp>
          <p:sp>
            <p:nvSpPr>
              <p:cNvPr id="109659" name="Rectangle 21"/>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王明</a:t>
                </a:r>
              </a:p>
            </p:txBody>
          </p:sp>
          <p:sp>
            <p:nvSpPr>
              <p:cNvPr id="109660" name="Rectangle 22"/>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S0012</a:t>
                </a:r>
              </a:p>
            </p:txBody>
          </p:sp>
          <p:sp>
            <p:nvSpPr>
              <p:cNvPr id="109661" name="Line 23"/>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62" name="Line 24"/>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63" name="Line 25"/>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64" name="Line 26"/>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65" name="Line 27"/>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66" name="Line 28"/>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75" name="Group 82"/>
            <p:cNvGrpSpPr>
              <a:grpSpLocks/>
            </p:cNvGrpSpPr>
            <p:nvPr/>
          </p:nvGrpSpPr>
          <p:grpSpPr bwMode="auto">
            <a:xfrm>
              <a:off x="432" y="3400"/>
              <a:ext cx="2448" cy="296"/>
              <a:chOff x="344" y="3400"/>
              <a:chExt cx="2448" cy="296"/>
            </a:xfrm>
          </p:grpSpPr>
          <p:sp>
            <p:nvSpPr>
              <p:cNvPr id="109649" name="Rectangle 29"/>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教授</a:t>
                </a:r>
              </a:p>
            </p:txBody>
          </p:sp>
          <p:sp>
            <p:nvSpPr>
              <p:cNvPr id="109650" name="Rectangle 30"/>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何璧</a:t>
                </a:r>
              </a:p>
            </p:txBody>
          </p:sp>
          <p:sp>
            <p:nvSpPr>
              <p:cNvPr id="109651" name="Rectangle 31"/>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E1101</a:t>
                </a:r>
              </a:p>
            </p:txBody>
          </p:sp>
          <p:sp>
            <p:nvSpPr>
              <p:cNvPr id="109652" name="Line 32"/>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53" name="Line 33"/>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54" name="Line 34"/>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55" name="Line 35"/>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56" name="Line 36"/>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57" name="Line 37"/>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9576" name="Line 38"/>
            <p:cNvSpPr>
              <a:spLocks noChangeShapeType="1"/>
            </p:cNvSpPr>
            <p:nvPr/>
          </p:nvSpPr>
          <p:spPr bwMode="auto">
            <a:xfrm>
              <a:off x="1568" y="1866"/>
              <a:ext cx="0" cy="30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77" name="Line 39"/>
            <p:cNvSpPr>
              <a:spLocks noChangeShapeType="1"/>
            </p:cNvSpPr>
            <p:nvPr/>
          </p:nvSpPr>
          <p:spPr bwMode="auto">
            <a:xfrm>
              <a:off x="4120" y="1866"/>
              <a:ext cx="0" cy="30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78" name="Line 40"/>
            <p:cNvSpPr>
              <a:spLocks noChangeShapeType="1"/>
            </p:cNvSpPr>
            <p:nvPr/>
          </p:nvSpPr>
          <p:spPr bwMode="auto">
            <a:xfrm>
              <a:off x="1576" y="1866"/>
              <a:ext cx="2544"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9" name="Line 41"/>
            <p:cNvSpPr>
              <a:spLocks noChangeShapeType="1"/>
            </p:cNvSpPr>
            <p:nvPr/>
          </p:nvSpPr>
          <p:spPr bwMode="auto">
            <a:xfrm flipH="1">
              <a:off x="3168" y="2928"/>
              <a:ext cx="0" cy="483"/>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0" name="Line 42"/>
            <p:cNvSpPr>
              <a:spLocks noChangeShapeType="1"/>
            </p:cNvSpPr>
            <p:nvPr/>
          </p:nvSpPr>
          <p:spPr bwMode="auto">
            <a:xfrm>
              <a:off x="2880" y="1649"/>
              <a:ext cx="0" cy="217"/>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9581" name="Group 45"/>
            <p:cNvGrpSpPr>
              <a:grpSpLocks/>
            </p:cNvGrpSpPr>
            <p:nvPr/>
          </p:nvGrpSpPr>
          <p:grpSpPr bwMode="auto">
            <a:xfrm>
              <a:off x="3160" y="2472"/>
              <a:ext cx="2208" cy="296"/>
              <a:chOff x="3024" y="2171"/>
              <a:chExt cx="2208" cy="296"/>
            </a:xfrm>
          </p:grpSpPr>
          <p:sp>
            <p:nvSpPr>
              <p:cNvPr id="109640" name="Rectangle 46"/>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G2</a:t>
                </a:r>
              </a:p>
            </p:txBody>
          </p:sp>
          <p:sp>
            <p:nvSpPr>
              <p:cNvPr id="109641" name="Rectangle 47"/>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郑直</a:t>
                </a:r>
              </a:p>
            </p:txBody>
          </p:sp>
          <p:sp>
            <p:nvSpPr>
              <p:cNvPr id="109642" name="Rectangle 48"/>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S0020</a:t>
                </a:r>
              </a:p>
            </p:txBody>
          </p:sp>
          <p:sp>
            <p:nvSpPr>
              <p:cNvPr id="109643" name="Line 49"/>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44" name="Line 50"/>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45" name="Line 51"/>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46" name="Line 52"/>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47" name="Line 53"/>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48" name="Line 54"/>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82" name="Group 55"/>
            <p:cNvGrpSpPr>
              <a:grpSpLocks/>
            </p:cNvGrpSpPr>
            <p:nvPr/>
          </p:nvGrpSpPr>
          <p:grpSpPr bwMode="auto">
            <a:xfrm>
              <a:off x="3328" y="2768"/>
              <a:ext cx="2208" cy="296"/>
              <a:chOff x="3024" y="2171"/>
              <a:chExt cx="2208" cy="296"/>
            </a:xfrm>
          </p:grpSpPr>
          <p:sp>
            <p:nvSpPr>
              <p:cNvPr id="109631" name="Rectangle 56"/>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G3</a:t>
                </a:r>
              </a:p>
            </p:txBody>
          </p:sp>
          <p:sp>
            <p:nvSpPr>
              <p:cNvPr id="109632" name="Rectangle 57"/>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周密</a:t>
                </a:r>
              </a:p>
            </p:txBody>
          </p:sp>
          <p:sp>
            <p:nvSpPr>
              <p:cNvPr id="109633" name="Rectangle 58"/>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zh-CN" sz="2400">
                    <a:latin typeface="华文新魏" panose="02010800040101010101" pitchFamily="2" charset="-122"/>
                    <a:ea typeface="华文新魏" panose="02010800040101010101" pitchFamily="2" charset="-122"/>
                  </a:rPr>
                  <a:t>  99</a:t>
                </a:r>
              </a:p>
            </p:txBody>
          </p:sp>
          <p:sp>
            <p:nvSpPr>
              <p:cNvPr id="109634" name="Line 59"/>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35" name="Line 60"/>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36" name="Line 61"/>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37" name="Line 62"/>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38" name="Line 63"/>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39" name="Line 64"/>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83" name="Group 66"/>
            <p:cNvGrpSpPr>
              <a:grpSpLocks/>
            </p:cNvGrpSpPr>
            <p:nvPr/>
          </p:nvGrpSpPr>
          <p:grpSpPr bwMode="auto">
            <a:xfrm>
              <a:off x="624" y="2475"/>
              <a:ext cx="2160" cy="309"/>
              <a:chOff x="488" y="2171"/>
              <a:chExt cx="2160" cy="309"/>
            </a:xfrm>
          </p:grpSpPr>
          <p:sp>
            <p:nvSpPr>
              <p:cNvPr id="109624" name="Rectangle 67"/>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网络</a:t>
                </a:r>
              </a:p>
            </p:txBody>
          </p:sp>
          <p:sp>
            <p:nvSpPr>
              <p:cNvPr id="109625" name="Rectangle 68"/>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R02</a:t>
                </a:r>
              </a:p>
            </p:txBody>
          </p:sp>
          <p:sp>
            <p:nvSpPr>
              <p:cNvPr id="109626" name="Line 69"/>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7" name="Line 70"/>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8" name="Line 71"/>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9" name="Line 72"/>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30" name="Line 73"/>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84" name="Group 74"/>
            <p:cNvGrpSpPr>
              <a:grpSpLocks/>
            </p:cNvGrpSpPr>
            <p:nvPr/>
          </p:nvGrpSpPr>
          <p:grpSpPr bwMode="auto">
            <a:xfrm>
              <a:off x="768" y="2784"/>
              <a:ext cx="2160" cy="309"/>
              <a:chOff x="488" y="2171"/>
              <a:chExt cx="2160" cy="309"/>
            </a:xfrm>
          </p:grpSpPr>
          <p:sp>
            <p:nvSpPr>
              <p:cNvPr id="109617" name="Rectangle 75"/>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人工智能</a:t>
                </a:r>
              </a:p>
            </p:txBody>
          </p:sp>
          <p:sp>
            <p:nvSpPr>
              <p:cNvPr id="109618" name="Rectangle 76"/>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R03</a:t>
                </a:r>
              </a:p>
            </p:txBody>
          </p:sp>
          <p:sp>
            <p:nvSpPr>
              <p:cNvPr id="109619" name="Line 77"/>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0" name="Line 78"/>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1" name="Line 79"/>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2" name="Line 80"/>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23" name="Line 81"/>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9585" name="Line 83"/>
            <p:cNvSpPr>
              <a:spLocks noChangeShapeType="1"/>
            </p:cNvSpPr>
            <p:nvPr/>
          </p:nvSpPr>
          <p:spPr bwMode="auto">
            <a:xfrm>
              <a:off x="528" y="2488"/>
              <a:ext cx="0" cy="91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9586" name="Group 84"/>
            <p:cNvGrpSpPr>
              <a:grpSpLocks/>
            </p:cNvGrpSpPr>
            <p:nvPr/>
          </p:nvGrpSpPr>
          <p:grpSpPr bwMode="auto">
            <a:xfrm>
              <a:off x="560" y="3696"/>
              <a:ext cx="2448" cy="296"/>
              <a:chOff x="344" y="3400"/>
              <a:chExt cx="2448" cy="296"/>
            </a:xfrm>
          </p:grpSpPr>
          <p:sp>
            <p:nvSpPr>
              <p:cNvPr id="109608" name="Rectangle 8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讲师</a:t>
                </a:r>
              </a:p>
            </p:txBody>
          </p:sp>
          <p:sp>
            <p:nvSpPr>
              <p:cNvPr id="109609" name="Rectangle 8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刘新</a:t>
                </a:r>
              </a:p>
            </p:txBody>
          </p:sp>
          <p:sp>
            <p:nvSpPr>
              <p:cNvPr id="109610" name="Rectangle 8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E3721</a:t>
                </a:r>
              </a:p>
            </p:txBody>
          </p:sp>
          <p:sp>
            <p:nvSpPr>
              <p:cNvPr id="109611" name="Line 8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12" name="Line 8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13" name="Line 9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14" name="Line 9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15" name="Line 9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16" name="Line 9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87" name="Group 94"/>
            <p:cNvGrpSpPr>
              <a:grpSpLocks/>
            </p:cNvGrpSpPr>
            <p:nvPr/>
          </p:nvGrpSpPr>
          <p:grpSpPr bwMode="auto">
            <a:xfrm>
              <a:off x="3072" y="3408"/>
              <a:ext cx="2448" cy="296"/>
              <a:chOff x="344" y="3400"/>
              <a:chExt cx="2448" cy="296"/>
            </a:xfrm>
          </p:grpSpPr>
          <p:sp>
            <p:nvSpPr>
              <p:cNvPr id="109599" name="Rectangle 9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教授</a:t>
                </a:r>
              </a:p>
            </p:txBody>
          </p:sp>
          <p:sp>
            <p:nvSpPr>
              <p:cNvPr id="109600" name="Rectangle 9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王恩</a:t>
                </a:r>
              </a:p>
            </p:txBody>
          </p:sp>
          <p:sp>
            <p:nvSpPr>
              <p:cNvPr id="109601" name="Rectangle 9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E1234</a:t>
                </a:r>
              </a:p>
            </p:txBody>
          </p:sp>
          <p:sp>
            <p:nvSpPr>
              <p:cNvPr id="109602" name="Line 9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03" name="Line 9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04" name="Line 10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05" name="Line 10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06" name="Line 10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607" name="Line 10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9588" name="Group 104"/>
            <p:cNvGrpSpPr>
              <a:grpSpLocks/>
            </p:cNvGrpSpPr>
            <p:nvPr/>
          </p:nvGrpSpPr>
          <p:grpSpPr bwMode="auto">
            <a:xfrm>
              <a:off x="3200" y="3704"/>
              <a:ext cx="2448" cy="296"/>
              <a:chOff x="344" y="3400"/>
              <a:chExt cx="2448" cy="296"/>
            </a:xfrm>
          </p:grpSpPr>
          <p:sp>
            <p:nvSpPr>
              <p:cNvPr id="109590" name="Rectangle 10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助教</a:t>
                </a:r>
              </a:p>
            </p:txBody>
          </p:sp>
          <p:sp>
            <p:nvSpPr>
              <p:cNvPr id="109591" name="Rectangle 10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李红</a:t>
                </a:r>
              </a:p>
            </p:txBody>
          </p:sp>
          <p:sp>
            <p:nvSpPr>
              <p:cNvPr id="109592" name="Rectangle 10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E3721</a:t>
                </a:r>
              </a:p>
            </p:txBody>
          </p:sp>
          <p:sp>
            <p:nvSpPr>
              <p:cNvPr id="109593" name="Line 10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94" name="Line 10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95" name="Line 11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96" name="Line 11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97" name="Line 11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98" name="Line 11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9589" name="Line 114"/>
            <p:cNvSpPr>
              <a:spLocks noChangeShapeType="1"/>
            </p:cNvSpPr>
            <p:nvPr/>
          </p:nvSpPr>
          <p:spPr bwMode="auto">
            <a:xfrm>
              <a:off x="2928" y="2928"/>
              <a:ext cx="240"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a:xfrm>
            <a:off x="685800" y="381000"/>
            <a:ext cx="7793038" cy="784225"/>
          </a:xfrm>
        </p:spPr>
        <p:txBody>
          <a:bodyPr/>
          <a:lstStyle/>
          <a:p>
            <a:pPr eaLnBrk="1" hangingPunct="1">
              <a:defRPr/>
            </a:pPr>
            <a:r>
              <a:rPr lang="zh-CN" altLang="en-US" b="0"/>
              <a:t>网状模型</a:t>
            </a:r>
            <a:endParaRPr lang="zh-CN" altLang="en-US"/>
          </a:p>
        </p:txBody>
      </p:sp>
      <p:grpSp>
        <p:nvGrpSpPr>
          <p:cNvPr id="111619" name="Group 14"/>
          <p:cNvGrpSpPr>
            <a:grpSpLocks/>
          </p:cNvGrpSpPr>
          <p:nvPr/>
        </p:nvGrpSpPr>
        <p:grpSpPr bwMode="auto">
          <a:xfrm>
            <a:off x="842963" y="1979613"/>
            <a:ext cx="3578225" cy="1533525"/>
            <a:chOff x="531" y="1247"/>
            <a:chExt cx="2254" cy="966"/>
          </a:xfrm>
        </p:grpSpPr>
        <p:sp>
          <p:nvSpPr>
            <p:cNvPr id="111730" name="Text Box 5"/>
            <p:cNvSpPr txBox="1">
              <a:spLocks noChangeArrowheads="1"/>
            </p:cNvSpPr>
            <p:nvPr/>
          </p:nvSpPr>
          <p:spPr bwMode="auto">
            <a:xfrm>
              <a:off x="531" y="1252"/>
              <a:ext cx="504" cy="291"/>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华文新魏" panose="02010800040101010101" pitchFamily="2" charset="-122"/>
                </a:rPr>
                <a:t>学生</a:t>
              </a:r>
              <a:endParaRPr lang="zh-CN" altLang="en-US" sz="2400">
                <a:latin typeface="Times New Roman" panose="02020603050405020304" pitchFamily="18" charset="0"/>
                <a:ea typeface="华文新魏" panose="02010800040101010101" pitchFamily="2" charset="-122"/>
              </a:endParaRPr>
            </a:p>
          </p:txBody>
        </p:sp>
        <p:sp>
          <p:nvSpPr>
            <p:cNvPr id="111731" name="Text Box 6"/>
            <p:cNvSpPr txBox="1">
              <a:spLocks noChangeArrowheads="1"/>
            </p:cNvSpPr>
            <p:nvPr/>
          </p:nvSpPr>
          <p:spPr bwMode="auto">
            <a:xfrm>
              <a:off x="2281" y="1247"/>
              <a:ext cx="504" cy="291"/>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华文新魏" panose="02010800040101010101" pitchFamily="2" charset="-122"/>
                </a:rPr>
                <a:t>课程</a:t>
              </a:r>
              <a:endParaRPr lang="zh-CN" altLang="en-US" sz="2400">
                <a:latin typeface="Times New Roman" panose="02020603050405020304" pitchFamily="18" charset="0"/>
                <a:ea typeface="华文新魏" panose="02010800040101010101" pitchFamily="2" charset="-122"/>
              </a:endParaRPr>
            </a:p>
          </p:txBody>
        </p:sp>
        <p:sp>
          <p:nvSpPr>
            <p:cNvPr id="111732" name="Text Box 7"/>
            <p:cNvSpPr txBox="1">
              <a:spLocks noChangeArrowheads="1"/>
            </p:cNvSpPr>
            <p:nvPr/>
          </p:nvSpPr>
          <p:spPr bwMode="auto">
            <a:xfrm>
              <a:off x="1421" y="1922"/>
              <a:ext cx="504" cy="291"/>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华文新魏" panose="02010800040101010101" pitchFamily="2" charset="-122"/>
                </a:rPr>
                <a:t>选课</a:t>
              </a:r>
              <a:endParaRPr lang="zh-CN" altLang="en-US" sz="2400">
                <a:latin typeface="Times New Roman" panose="02020603050405020304" pitchFamily="18" charset="0"/>
                <a:ea typeface="华文新魏" panose="02010800040101010101" pitchFamily="2" charset="-122"/>
              </a:endParaRPr>
            </a:p>
          </p:txBody>
        </p:sp>
        <p:sp>
          <p:nvSpPr>
            <p:cNvPr id="111733" name="Line 10"/>
            <p:cNvSpPr>
              <a:spLocks noChangeShapeType="1"/>
            </p:cNvSpPr>
            <p:nvPr/>
          </p:nvSpPr>
          <p:spPr bwMode="auto">
            <a:xfrm>
              <a:off x="796" y="1550"/>
              <a:ext cx="695" cy="359"/>
            </a:xfrm>
            <a:prstGeom prst="line">
              <a:avLst/>
            </a:prstGeom>
            <a:noFill/>
            <a:ln w="57150" cap="sq">
              <a:solidFill>
                <a:srgbClr val="80008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734" name="Line 11"/>
            <p:cNvSpPr>
              <a:spLocks noChangeShapeType="1"/>
            </p:cNvSpPr>
            <p:nvPr/>
          </p:nvSpPr>
          <p:spPr bwMode="auto">
            <a:xfrm flipH="1">
              <a:off x="1817" y="1550"/>
              <a:ext cx="695" cy="359"/>
            </a:xfrm>
            <a:prstGeom prst="line">
              <a:avLst/>
            </a:prstGeom>
            <a:noFill/>
            <a:ln w="57150" cap="sq">
              <a:solidFill>
                <a:srgbClr val="80008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1620" name="Group 227"/>
          <p:cNvGrpSpPr>
            <a:grpSpLocks/>
          </p:cNvGrpSpPr>
          <p:nvPr/>
        </p:nvGrpSpPr>
        <p:grpSpPr bwMode="auto">
          <a:xfrm>
            <a:off x="5181600" y="2209800"/>
            <a:ext cx="3810000" cy="3327400"/>
            <a:chOff x="3312" y="1560"/>
            <a:chExt cx="2400" cy="2096"/>
          </a:xfrm>
        </p:grpSpPr>
        <p:sp>
          <p:nvSpPr>
            <p:cNvPr id="111645" name="Rectangle 102"/>
            <p:cNvSpPr>
              <a:spLocks noChangeArrowheads="1"/>
            </p:cNvSpPr>
            <p:nvPr/>
          </p:nvSpPr>
          <p:spPr bwMode="auto">
            <a:xfrm>
              <a:off x="467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A</a:t>
              </a:r>
              <a:endParaRPr lang="zh-CN" altLang="en-US" sz="2000">
                <a:latin typeface="华文新魏" panose="02010800040101010101" pitchFamily="2" charset="-122"/>
                <a:ea typeface="华文新魏" panose="02010800040101010101" pitchFamily="2" charset="-122"/>
              </a:endParaRPr>
            </a:p>
          </p:txBody>
        </p:sp>
        <p:sp>
          <p:nvSpPr>
            <p:cNvPr id="111646" name="Rectangle 103"/>
            <p:cNvSpPr>
              <a:spLocks noChangeArrowheads="1"/>
            </p:cNvSpPr>
            <p:nvPr/>
          </p:nvSpPr>
          <p:spPr bwMode="auto">
            <a:xfrm>
              <a:off x="435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C1</a:t>
              </a:r>
              <a:endParaRPr lang="zh-CN" altLang="en-US" sz="2000">
                <a:latin typeface="华文新魏" panose="02010800040101010101" pitchFamily="2" charset="-122"/>
                <a:ea typeface="华文新魏" panose="02010800040101010101" pitchFamily="2" charset="-122"/>
              </a:endParaRPr>
            </a:p>
          </p:txBody>
        </p:sp>
        <p:sp>
          <p:nvSpPr>
            <p:cNvPr id="111647" name="Rectangle 104"/>
            <p:cNvSpPr>
              <a:spLocks noChangeArrowheads="1"/>
            </p:cNvSpPr>
            <p:nvPr/>
          </p:nvSpPr>
          <p:spPr bwMode="auto">
            <a:xfrm>
              <a:off x="403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S1</a:t>
              </a:r>
            </a:p>
          </p:txBody>
        </p:sp>
        <p:sp>
          <p:nvSpPr>
            <p:cNvPr id="111648" name="Line 105"/>
            <p:cNvSpPr>
              <a:spLocks noChangeShapeType="1"/>
            </p:cNvSpPr>
            <p:nvPr/>
          </p:nvSpPr>
          <p:spPr bwMode="auto">
            <a:xfrm>
              <a:off x="4032" y="1728"/>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49" name="Line 106"/>
            <p:cNvSpPr>
              <a:spLocks noChangeShapeType="1"/>
            </p:cNvSpPr>
            <p:nvPr/>
          </p:nvSpPr>
          <p:spPr bwMode="auto">
            <a:xfrm>
              <a:off x="4032" y="1920"/>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0" name="Line 107"/>
            <p:cNvSpPr>
              <a:spLocks noChangeShapeType="1"/>
            </p:cNvSpPr>
            <p:nvPr/>
          </p:nvSpPr>
          <p:spPr bwMode="auto">
            <a:xfrm>
              <a:off x="4032" y="172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1" name="Line 108"/>
            <p:cNvSpPr>
              <a:spLocks noChangeShapeType="1"/>
            </p:cNvSpPr>
            <p:nvPr/>
          </p:nvSpPr>
          <p:spPr bwMode="auto">
            <a:xfrm>
              <a:off x="4352" y="172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2" name="Line 109"/>
            <p:cNvSpPr>
              <a:spLocks noChangeShapeType="1"/>
            </p:cNvSpPr>
            <p:nvPr/>
          </p:nvSpPr>
          <p:spPr bwMode="auto">
            <a:xfrm>
              <a:off x="4672" y="172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3" name="Line 110"/>
            <p:cNvSpPr>
              <a:spLocks noChangeShapeType="1"/>
            </p:cNvSpPr>
            <p:nvPr/>
          </p:nvSpPr>
          <p:spPr bwMode="auto">
            <a:xfrm>
              <a:off x="4992" y="172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4" name="Rectangle 114"/>
            <p:cNvSpPr>
              <a:spLocks noChangeArrowheads="1"/>
            </p:cNvSpPr>
            <p:nvPr/>
          </p:nvSpPr>
          <p:spPr bwMode="auto">
            <a:xfrm>
              <a:off x="467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A</a:t>
              </a:r>
              <a:endParaRPr lang="zh-CN" altLang="en-US" sz="2000">
                <a:latin typeface="华文新魏" panose="02010800040101010101" pitchFamily="2" charset="-122"/>
                <a:ea typeface="华文新魏" panose="02010800040101010101" pitchFamily="2" charset="-122"/>
              </a:endParaRPr>
            </a:p>
          </p:txBody>
        </p:sp>
        <p:sp>
          <p:nvSpPr>
            <p:cNvPr id="111655" name="Rectangle 115"/>
            <p:cNvSpPr>
              <a:spLocks noChangeArrowheads="1"/>
            </p:cNvSpPr>
            <p:nvPr/>
          </p:nvSpPr>
          <p:spPr bwMode="auto">
            <a:xfrm>
              <a:off x="435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C2</a:t>
              </a:r>
              <a:endParaRPr lang="zh-CN" altLang="en-US" sz="2000">
                <a:latin typeface="华文新魏" panose="02010800040101010101" pitchFamily="2" charset="-122"/>
                <a:ea typeface="华文新魏" panose="02010800040101010101" pitchFamily="2" charset="-122"/>
              </a:endParaRPr>
            </a:p>
          </p:txBody>
        </p:sp>
        <p:sp>
          <p:nvSpPr>
            <p:cNvPr id="111656" name="Rectangle 116"/>
            <p:cNvSpPr>
              <a:spLocks noChangeArrowheads="1"/>
            </p:cNvSpPr>
            <p:nvPr/>
          </p:nvSpPr>
          <p:spPr bwMode="auto">
            <a:xfrm>
              <a:off x="403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S1</a:t>
              </a:r>
            </a:p>
          </p:txBody>
        </p:sp>
        <p:sp>
          <p:nvSpPr>
            <p:cNvPr id="111657" name="Line 117"/>
            <p:cNvSpPr>
              <a:spLocks noChangeShapeType="1"/>
            </p:cNvSpPr>
            <p:nvPr/>
          </p:nvSpPr>
          <p:spPr bwMode="auto">
            <a:xfrm>
              <a:off x="4032" y="2103"/>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8" name="Line 118"/>
            <p:cNvSpPr>
              <a:spLocks noChangeShapeType="1"/>
            </p:cNvSpPr>
            <p:nvPr/>
          </p:nvSpPr>
          <p:spPr bwMode="auto">
            <a:xfrm>
              <a:off x="4032" y="2295"/>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59" name="Line 119"/>
            <p:cNvSpPr>
              <a:spLocks noChangeShapeType="1"/>
            </p:cNvSpPr>
            <p:nvPr/>
          </p:nvSpPr>
          <p:spPr bwMode="auto">
            <a:xfrm>
              <a:off x="4032" y="210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0" name="Line 120"/>
            <p:cNvSpPr>
              <a:spLocks noChangeShapeType="1"/>
            </p:cNvSpPr>
            <p:nvPr/>
          </p:nvSpPr>
          <p:spPr bwMode="auto">
            <a:xfrm>
              <a:off x="4352" y="210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1" name="Line 121"/>
            <p:cNvSpPr>
              <a:spLocks noChangeShapeType="1"/>
            </p:cNvSpPr>
            <p:nvPr/>
          </p:nvSpPr>
          <p:spPr bwMode="auto">
            <a:xfrm>
              <a:off x="4672" y="210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2" name="Line 122"/>
            <p:cNvSpPr>
              <a:spLocks noChangeShapeType="1"/>
            </p:cNvSpPr>
            <p:nvPr/>
          </p:nvSpPr>
          <p:spPr bwMode="auto">
            <a:xfrm>
              <a:off x="4992" y="210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3" name="Rectangle 124"/>
            <p:cNvSpPr>
              <a:spLocks noChangeArrowheads="1"/>
            </p:cNvSpPr>
            <p:nvPr/>
          </p:nvSpPr>
          <p:spPr bwMode="auto">
            <a:xfrm>
              <a:off x="467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B</a:t>
              </a:r>
            </a:p>
          </p:txBody>
        </p:sp>
        <p:sp>
          <p:nvSpPr>
            <p:cNvPr id="111664" name="Rectangle 125"/>
            <p:cNvSpPr>
              <a:spLocks noChangeArrowheads="1"/>
            </p:cNvSpPr>
            <p:nvPr/>
          </p:nvSpPr>
          <p:spPr bwMode="auto">
            <a:xfrm>
              <a:off x="435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C1</a:t>
              </a:r>
              <a:endParaRPr lang="zh-CN" altLang="en-US" sz="2000">
                <a:latin typeface="华文新魏" panose="02010800040101010101" pitchFamily="2" charset="-122"/>
                <a:ea typeface="华文新魏" panose="02010800040101010101" pitchFamily="2" charset="-122"/>
              </a:endParaRPr>
            </a:p>
          </p:txBody>
        </p:sp>
        <p:sp>
          <p:nvSpPr>
            <p:cNvPr id="111665" name="Rectangle 126"/>
            <p:cNvSpPr>
              <a:spLocks noChangeArrowheads="1"/>
            </p:cNvSpPr>
            <p:nvPr/>
          </p:nvSpPr>
          <p:spPr bwMode="auto">
            <a:xfrm>
              <a:off x="403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S2</a:t>
              </a:r>
            </a:p>
          </p:txBody>
        </p:sp>
        <p:sp>
          <p:nvSpPr>
            <p:cNvPr id="111666" name="Line 127"/>
            <p:cNvSpPr>
              <a:spLocks noChangeShapeType="1"/>
            </p:cNvSpPr>
            <p:nvPr/>
          </p:nvSpPr>
          <p:spPr bwMode="auto">
            <a:xfrm>
              <a:off x="4032" y="2487"/>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7" name="Line 128"/>
            <p:cNvSpPr>
              <a:spLocks noChangeShapeType="1"/>
            </p:cNvSpPr>
            <p:nvPr/>
          </p:nvSpPr>
          <p:spPr bwMode="auto">
            <a:xfrm>
              <a:off x="4032" y="2679"/>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8" name="Line 129"/>
            <p:cNvSpPr>
              <a:spLocks noChangeShapeType="1"/>
            </p:cNvSpPr>
            <p:nvPr/>
          </p:nvSpPr>
          <p:spPr bwMode="auto">
            <a:xfrm>
              <a:off x="4032" y="2487"/>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69" name="Line 130"/>
            <p:cNvSpPr>
              <a:spLocks noChangeShapeType="1"/>
            </p:cNvSpPr>
            <p:nvPr/>
          </p:nvSpPr>
          <p:spPr bwMode="auto">
            <a:xfrm>
              <a:off x="4352" y="2487"/>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0" name="Line 131"/>
            <p:cNvSpPr>
              <a:spLocks noChangeShapeType="1"/>
            </p:cNvSpPr>
            <p:nvPr/>
          </p:nvSpPr>
          <p:spPr bwMode="auto">
            <a:xfrm>
              <a:off x="4672" y="2487"/>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1" name="Line 132"/>
            <p:cNvSpPr>
              <a:spLocks noChangeShapeType="1"/>
            </p:cNvSpPr>
            <p:nvPr/>
          </p:nvSpPr>
          <p:spPr bwMode="auto">
            <a:xfrm>
              <a:off x="4992" y="2487"/>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2" name="Rectangle 134"/>
            <p:cNvSpPr>
              <a:spLocks noChangeArrowheads="1"/>
            </p:cNvSpPr>
            <p:nvPr/>
          </p:nvSpPr>
          <p:spPr bwMode="auto">
            <a:xfrm>
              <a:off x="467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A</a:t>
              </a:r>
              <a:endParaRPr lang="zh-CN" altLang="en-US" sz="2000">
                <a:latin typeface="华文新魏" panose="02010800040101010101" pitchFamily="2" charset="-122"/>
                <a:ea typeface="华文新魏" panose="02010800040101010101" pitchFamily="2" charset="-122"/>
              </a:endParaRPr>
            </a:p>
          </p:txBody>
        </p:sp>
        <p:sp>
          <p:nvSpPr>
            <p:cNvPr id="111673" name="Rectangle 135"/>
            <p:cNvSpPr>
              <a:spLocks noChangeArrowheads="1"/>
            </p:cNvSpPr>
            <p:nvPr/>
          </p:nvSpPr>
          <p:spPr bwMode="auto">
            <a:xfrm>
              <a:off x="435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C2</a:t>
              </a:r>
              <a:endParaRPr lang="zh-CN" altLang="en-US" sz="2000">
                <a:latin typeface="华文新魏" panose="02010800040101010101" pitchFamily="2" charset="-122"/>
                <a:ea typeface="华文新魏" panose="02010800040101010101" pitchFamily="2" charset="-122"/>
              </a:endParaRPr>
            </a:p>
          </p:txBody>
        </p:sp>
        <p:sp>
          <p:nvSpPr>
            <p:cNvPr id="111674" name="Rectangle 136"/>
            <p:cNvSpPr>
              <a:spLocks noChangeArrowheads="1"/>
            </p:cNvSpPr>
            <p:nvPr/>
          </p:nvSpPr>
          <p:spPr bwMode="auto">
            <a:xfrm>
              <a:off x="403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S2</a:t>
              </a:r>
            </a:p>
          </p:txBody>
        </p:sp>
        <p:sp>
          <p:nvSpPr>
            <p:cNvPr id="111675" name="Line 137"/>
            <p:cNvSpPr>
              <a:spLocks noChangeShapeType="1"/>
            </p:cNvSpPr>
            <p:nvPr/>
          </p:nvSpPr>
          <p:spPr bwMode="auto">
            <a:xfrm>
              <a:off x="4032" y="2871"/>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6" name="Line 138"/>
            <p:cNvSpPr>
              <a:spLocks noChangeShapeType="1"/>
            </p:cNvSpPr>
            <p:nvPr/>
          </p:nvSpPr>
          <p:spPr bwMode="auto">
            <a:xfrm>
              <a:off x="4032" y="3063"/>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7" name="Line 139"/>
            <p:cNvSpPr>
              <a:spLocks noChangeShapeType="1"/>
            </p:cNvSpPr>
            <p:nvPr/>
          </p:nvSpPr>
          <p:spPr bwMode="auto">
            <a:xfrm>
              <a:off x="4032" y="2871"/>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8" name="Line 140"/>
            <p:cNvSpPr>
              <a:spLocks noChangeShapeType="1"/>
            </p:cNvSpPr>
            <p:nvPr/>
          </p:nvSpPr>
          <p:spPr bwMode="auto">
            <a:xfrm>
              <a:off x="4352" y="2871"/>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79" name="Line 141"/>
            <p:cNvSpPr>
              <a:spLocks noChangeShapeType="1"/>
            </p:cNvSpPr>
            <p:nvPr/>
          </p:nvSpPr>
          <p:spPr bwMode="auto">
            <a:xfrm>
              <a:off x="4672" y="2871"/>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0" name="Line 142"/>
            <p:cNvSpPr>
              <a:spLocks noChangeShapeType="1"/>
            </p:cNvSpPr>
            <p:nvPr/>
          </p:nvSpPr>
          <p:spPr bwMode="auto">
            <a:xfrm>
              <a:off x="4992" y="2871"/>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1" name="Rectangle 144"/>
            <p:cNvSpPr>
              <a:spLocks noChangeArrowheads="1"/>
            </p:cNvSpPr>
            <p:nvPr/>
          </p:nvSpPr>
          <p:spPr bwMode="auto">
            <a:xfrm>
              <a:off x="467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a:t>
              </a:r>
              <a:endParaRPr lang="zh-CN" altLang="en-US" sz="2000">
                <a:latin typeface="华文新魏" panose="02010800040101010101" pitchFamily="2" charset="-122"/>
                <a:ea typeface="华文新魏" panose="02010800040101010101" pitchFamily="2" charset="-122"/>
              </a:endParaRPr>
            </a:p>
          </p:txBody>
        </p:sp>
        <p:sp>
          <p:nvSpPr>
            <p:cNvPr id="111682" name="Rectangle 145"/>
            <p:cNvSpPr>
              <a:spLocks noChangeArrowheads="1"/>
            </p:cNvSpPr>
            <p:nvPr/>
          </p:nvSpPr>
          <p:spPr bwMode="auto">
            <a:xfrm>
              <a:off x="435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C1</a:t>
              </a:r>
              <a:endParaRPr lang="zh-CN" altLang="en-US" sz="2000">
                <a:latin typeface="华文新魏" panose="02010800040101010101" pitchFamily="2" charset="-122"/>
                <a:ea typeface="华文新魏" panose="02010800040101010101" pitchFamily="2" charset="-122"/>
              </a:endParaRPr>
            </a:p>
          </p:txBody>
        </p:sp>
        <p:sp>
          <p:nvSpPr>
            <p:cNvPr id="111683" name="Rectangle 146"/>
            <p:cNvSpPr>
              <a:spLocks noChangeArrowheads="1"/>
            </p:cNvSpPr>
            <p:nvPr/>
          </p:nvSpPr>
          <p:spPr bwMode="auto">
            <a:xfrm>
              <a:off x="403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S3</a:t>
              </a:r>
            </a:p>
          </p:txBody>
        </p:sp>
        <p:sp>
          <p:nvSpPr>
            <p:cNvPr id="111684" name="Line 147"/>
            <p:cNvSpPr>
              <a:spLocks noChangeShapeType="1"/>
            </p:cNvSpPr>
            <p:nvPr/>
          </p:nvSpPr>
          <p:spPr bwMode="auto">
            <a:xfrm>
              <a:off x="4032" y="3255"/>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5" name="Line 148"/>
            <p:cNvSpPr>
              <a:spLocks noChangeShapeType="1"/>
            </p:cNvSpPr>
            <p:nvPr/>
          </p:nvSpPr>
          <p:spPr bwMode="auto">
            <a:xfrm>
              <a:off x="4032" y="3447"/>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6" name="Line 149"/>
            <p:cNvSpPr>
              <a:spLocks noChangeShapeType="1"/>
            </p:cNvSpPr>
            <p:nvPr/>
          </p:nvSpPr>
          <p:spPr bwMode="auto">
            <a:xfrm>
              <a:off x="4032" y="3255"/>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7" name="Line 150"/>
            <p:cNvSpPr>
              <a:spLocks noChangeShapeType="1"/>
            </p:cNvSpPr>
            <p:nvPr/>
          </p:nvSpPr>
          <p:spPr bwMode="auto">
            <a:xfrm>
              <a:off x="4352" y="3255"/>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8" name="Line 151"/>
            <p:cNvSpPr>
              <a:spLocks noChangeShapeType="1"/>
            </p:cNvSpPr>
            <p:nvPr/>
          </p:nvSpPr>
          <p:spPr bwMode="auto">
            <a:xfrm>
              <a:off x="4672" y="3255"/>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89" name="Line 152"/>
            <p:cNvSpPr>
              <a:spLocks noChangeShapeType="1"/>
            </p:cNvSpPr>
            <p:nvPr/>
          </p:nvSpPr>
          <p:spPr bwMode="auto">
            <a:xfrm>
              <a:off x="4992" y="3255"/>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0" name="Rectangle 154"/>
            <p:cNvSpPr>
              <a:spLocks noChangeArrowheads="1"/>
            </p:cNvSpPr>
            <p:nvPr/>
          </p:nvSpPr>
          <p:spPr bwMode="auto">
            <a:xfrm>
              <a:off x="3312" y="1920"/>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S1</a:t>
              </a:r>
            </a:p>
          </p:txBody>
        </p:sp>
        <p:sp>
          <p:nvSpPr>
            <p:cNvPr id="111691" name="Line 155"/>
            <p:cNvSpPr>
              <a:spLocks noChangeShapeType="1"/>
            </p:cNvSpPr>
            <p:nvPr/>
          </p:nvSpPr>
          <p:spPr bwMode="auto">
            <a:xfrm>
              <a:off x="3312" y="1920"/>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2" name="Line 156"/>
            <p:cNvSpPr>
              <a:spLocks noChangeShapeType="1"/>
            </p:cNvSpPr>
            <p:nvPr/>
          </p:nvSpPr>
          <p:spPr bwMode="auto">
            <a:xfrm>
              <a:off x="3312" y="2112"/>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3" name="Line 157"/>
            <p:cNvSpPr>
              <a:spLocks noChangeShapeType="1"/>
            </p:cNvSpPr>
            <p:nvPr/>
          </p:nvSpPr>
          <p:spPr bwMode="auto">
            <a:xfrm>
              <a:off x="3312" y="1920"/>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4" name="Line 158"/>
            <p:cNvSpPr>
              <a:spLocks noChangeShapeType="1"/>
            </p:cNvSpPr>
            <p:nvPr/>
          </p:nvSpPr>
          <p:spPr bwMode="auto">
            <a:xfrm>
              <a:off x="3792" y="1920"/>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5" name="Rectangle 165"/>
            <p:cNvSpPr>
              <a:spLocks noChangeArrowheads="1"/>
            </p:cNvSpPr>
            <p:nvPr/>
          </p:nvSpPr>
          <p:spPr bwMode="auto">
            <a:xfrm>
              <a:off x="3312" y="2688"/>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S2</a:t>
              </a:r>
            </a:p>
          </p:txBody>
        </p:sp>
        <p:sp>
          <p:nvSpPr>
            <p:cNvPr id="111696" name="Line 166"/>
            <p:cNvSpPr>
              <a:spLocks noChangeShapeType="1"/>
            </p:cNvSpPr>
            <p:nvPr/>
          </p:nvSpPr>
          <p:spPr bwMode="auto">
            <a:xfrm>
              <a:off x="3312" y="2688"/>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7" name="Line 167"/>
            <p:cNvSpPr>
              <a:spLocks noChangeShapeType="1"/>
            </p:cNvSpPr>
            <p:nvPr/>
          </p:nvSpPr>
          <p:spPr bwMode="auto">
            <a:xfrm>
              <a:off x="3312" y="2880"/>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8" name="Line 168"/>
            <p:cNvSpPr>
              <a:spLocks noChangeShapeType="1"/>
            </p:cNvSpPr>
            <p:nvPr/>
          </p:nvSpPr>
          <p:spPr bwMode="auto">
            <a:xfrm>
              <a:off x="3312"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99" name="Line 169"/>
            <p:cNvSpPr>
              <a:spLocks noChangeShapeType="1"/>
            </p:cNvSpPr>
            <p:nvPr/>
          </p:nvSpPr>
          <p:spPr bwMode="auto">
            <a:xfrm>
              <a:off x="3792"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0" name="Rectangle 171"/>
            <p:cNvSpPr>
              <a:spLocks noChangeArrowheads="1"/>
            </p:cNvSpPr>
            <p:nvPr/>
          </p:nvSpPr>
          <p:spPr bwMode="auto">
            <a:xfrm>
              <a:off x="3312" y="326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S3</a:t>
              </a:r>
            </a:p>
          </p:txBody>
        </p:sp>
        <p:sp>
          <p:nvSpPr>
            <p:cNvPr id="111701" name="Line 172"/>
            <p:cNvSpPr>
              <a:spLocks noChangeShapeType="1"/>
            </p:cNvSpPr>
            <p:nvPr/>
          </p:nvSpPr>
          <p:spPr bwMode="auto">
            <a:xfrm>
              <a:off x="3312" y="326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2" name="Line 173"/>
            <p:cNvSpPr>
              <a:spLocks noChangeShapeType="1"/>
            </p:cNvSpPr>
            <p:nvPr/>
          </p:nvSpPr>
          <p:spPr bwMode="auto">
            <a:xfrm>
              <a:off x="3312" y="3456"/>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3" name="Line 174"/>
            <p:cNvSpPr>
              <a:spLocks noChangeShapeType="1"/>
            </p:cNvSpPr>
            <p:nvPr/>
          </p:nvSpPr>
          <p:spPr bwMode="auto">
            <a:xfrm>
              <a:off x="3312" y="32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4" name="Line 175"/>
            <p:cNvSpPr>
              <a:spLocks noChangeShapeType="1"/>
            </p:cNvSpPr>
            <p:nvPr/>
          </p:nvSpPr>
          <p:spPr bwMode="auto">
            <a:xfrm>
              <a:off x="3792" y="32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5" name="Rectangle 195"/>
            <p:cNvSpPr>
              <a:spLocks noChangeArrowheads="1"/>
            </p:cNvSpPr>
            <p:nvPr/>
          </p:nvSpPr>
          <p:spPr bwMode="auto">
            <a:xfrm>
              <a:off x="5184" y="206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C1</a:t>
              </a:r>
            </a:p>
          </p:txBody>
        </p:sp>
        <p:sp>
          <p:nvSpPr>
            <p:cNvPr id="111706" name="Line 196"/>
            <p:cNvSpPr>
              <a:spLocks noChangeShapeType="1"/>
            </p:cNvSpPr>
            <p:nvPr/>
          </p:nvSpPr>
          <p:spPr bwMode="auto">
            <a:xfrm>
              <a:off x="5184" y="206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7" name="Line 197"/>
            <p:cNvSpPr>
              <a:spLocks noChangeShapeType="1"/>
            </p:cNvSpPr>
            <p:nvPr/>
          </p:nvSpPr>
          <p:spPr bwMode="auto">
            <a:xfrm>
              <a:off x="5184" y="2256"/>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8" name="Line 198"/>
            <p:cNvSpPr>
              <a:spLocks noChangeShapeType="1"/>
            </p:cNvSpPr>
            <p:nvPr/>
          </p:nvSpPr>
          <p:spPr bwMode="auto">
            <a:xfrm>
              <a:off x="5184" y="20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09" name="Line 199"/>
            <p:cNvSpPr>
              <a:spLocks noChangeShapeType="1"/>
            </p:cNvSpPr>
            <p:nvPr/>
          </p:nvSpPr>
          <p:spPr bwMode="auto">
            <a:xfrm>
              <a:off x="5664" y="20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10" name="Rectangle 201"/>
            <p:cNvSpPr>
              <a:spLocks noChangeArrowheads="1"/>
            </p:cNvSpPr>
            <p:nvPr/>
          </p:nvSpPr>
          <p:spPr bwMode="auto">
            <a:xfrm>
              <a:off x="5184" y="2832"/>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C2</a:t>
              </a:r>
            </a:p>
          </p:txBody>
        </p:sp>
        <p:sp>
          <p:nvSpPr>
            <p:cNvPr id="111711" name="Line 202"/>
            <p:cNvSpPr>
              <a:spLocks noChangeShapeType="1"/>
            </p:cNvSpPr>
            <p:nvPr/>
          </p:nvSpPr>
          <p:spPr bwMode="auto">
            <a:xfrm>
              <a:off x="5184" y="2832"/>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12" name="Line 203"/>
            <p:cNvSpPr>
              <a:spLocks noChangeShapeType="1"/>
            </p:cNvSpPr>
            <p:nvPr/>
          </p:nvSpPr>
          <p:spPr bwMode="auto">
            <a:xfrm>
              <a:off x="5184" y="302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13" name="Line 204"/>
            <p:cNvSpPr>
              <a:spLocks noChangeShapeType="1"/>
            </p:cNvSpPr>
            <p:nvPr/>
          </p:nvSpPr>
          <p:spPr bwMode="auto">
            <a:xfrm>
              <a:off x="5184" y="2832"/>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14" name="Line 205"/>
            <p:cNvSpPr>
              <a:spLocks noChangeShapeType="1"/>
            </p:cNvSpPr>
            <p:nvPr/>
          </p:nvSpPr>
          <p:spPr bwMode="auto">
            <a:xfrm>
              <a:off x="5664" y="2832"/>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715" name="Line 206"/>
            <p:cNvSpPr>
              <a:spLocks noChangeShapeType="1"/>
            </p:cNvSpPr>
            <p:nvPr/>
          </p:nvSpPr>
          <p:spPr bwMode="auto">
            <a:xfrm>
              <a:off x="4176" y="1920"/>
              <a:ext cx="0" cy="19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1716" name="Freeform 207"/>
            <p:cNvSpPr>
              <a:spLocks/>
            </p:cNvSpPr>
            <p:nvPr/>
          </p:nvSpPr>
          <p:spPr bwMode="auto">
            <a:xfrm>
              <a:off x="3552" y="1560"/>
              <a:ext cx="624" cy="360"/>
            </a:xfrm>
            <a:custGeom>
              <a:avLst/>
              <a:gdLst>
                <a:gd name="T0" fmla="*/ 0 w 624"/>
                <a:gd name="T1" fmla="*/ 360 h 360"/>
                <a:gd name="T2" fmla="*/ 48 w 624"/>
                <a:gd name="T3" fmla="*/ 168 h 360"/>
                <a:gd name="T4" fmla="*/ 240 w 624"/>
                <a:gd name="T5" fmla="*/ 24 h 360"/>
                <a:gd name="T6" fmla="*/ 480 w 624"/>
                <a:gd name="T7" fmla="*/ 24 h 360"/>
                <a:gd name="T8" fmla="*/ 624 w 624"/>
                <a:gd name="T9" fmla="*/ 168 h 360"/>
                <a:gd name="T10" fmla="*/ 0 60000 65536"/>
                <a:gd name="T11" fmla="*/ 0 60000 65536"/>
                <a:gd name="T12" fmla="*/ 0 60000 65536"/>
                <a:gd name="T13" fmla="*/ 0 60000 65536"/>
                <a:gd name="T14" fmla="*/ 0 60000 65536"/>
                <a:gd name="T15" fmla="*/ 0 w 624"/>
                <a:gd name="T16" fmla="*/ 0 h 360"/>
                <a:gd name="T17" fmla="*/ 624 w 624"/>
                <a:gd name="T18" fmla="*/ 360 h 360"/>
              </a:gdLst>
              <a:ahLst/>
              <a:cxnLst>
                <a:cxn ang="T10">
                  <a:pos x="T0" y="T1"/>
                </a:cxn>
                <a:cxn ang="T11">
                  <a:pos x="T2" y="T3"/>
                </a:cxn>
                <a:cxn ang="T12">
                  <a:pos x="T4" y="T5"/>
                </a:cxn>
                <a:cxn ang="T13">
                  <a:pos x="T6" y="T7"/>
                </a:cxn>
                <a:cxn ang="T14">
                  <a:pos x="T8" y="T9"/>
                </a:cxn>
              </a:cxnLst>
              <a:rect l="T15" t="T16" r="T17" b="T18"/>
              <a:pathLst>
                <a:path w="624" h="360">
                  <a:moveTo>
                    <a:pt x="0" y="360"/>
                  </a:moveTo>
                  <a:cubicBezTo>
                    <a:pt x="4" y="292"/>
                    <a:pt x="8" y="224"/>
                    <a:pt x="48" y="168"/>
                  </a:cubicBezTo>
                  <a:cubicBezTo>
                    <a:pt x="88" y="112"/>
                    <a:pt x="168" y="48"/>
                    <a:pt x="240" y="24"/>
                  </a:cubicBezTo>
                  <a:cubicBezTo>
                    <a:pt x="312" y="0"/>
                    <a:pt x="416" y="0"/>
                    <a:pt x="480" y="24"/>
                  </a:cubicBezTo>
                  <a:cubicBezTo>
                    <a:pt x="544" y="48"/>
                    <a:pt x="584" y="108"/>
                    <a:pt x="624" y="168"/>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17" name="Freeform 208"/>
            <p:cNvSpPr>
              <a:spLocks/>
            </p:cNvSpPr>
            <p:nvPr/>
          </p:nvSpPr>
          <p:spPr bwMode="auto">
            <a:xfrm>
              <a:off x="3552" y="2112"/>
              <a:ext cx="624" cy="336"/>
            </a:xfrm>
            <a:custGeom>
              <a:avLst/>
              <a:gdLst>
                <a:gd name="T0" fmla="*/ 624 w 624"/>
                <a:gd name="T1" fmla="*/ 52 h 352"/>
                <a:gd name="T2" fmla="*/ 528 w 624"/>
                <a:gd name="T3" fmla="*/ 91 h 352"/>
                <a:gd name="T4" fmla="*/ 192 w 624"/>
                <a:gd name="T5" fmla="*/ 79 h 352"/>
                <a:gd name="T6" fmla="*/ 48 w 624"/>
                <a:gd name="T7" fmla="*/ 52 h 352"/>
                <a:gd name="T8" fmla="*/ 0 w 624"/>
                <a:gd name="T9" fmla="*/ 0 h 352"/>
                <a:gd name="T10" fmla="*/ 0 60000 65536"/>
                <a:gd name="T11" fmla="*/ 0 60000 65536"/>
                <a:gd name="T12" fmla="*/ 0 60000 65536"/>
                <a:gd name="T13" fmla="*/ 0 60000 65536"/>
                <a:gd name="T14" fmla="*/ 0 60000 65536"/>
                <a:gd name="T15" fmla="*/ 0 w 624"/>
                <a:gd name="T16" fmla="*/ 0 h 352"/>
                <a:gd name="T17" fmla="*/ 624 w 624"/>
                <a:gd name="T18" fmla="*/ 352 h 352"/>
              </a:gdLst>
              <a:ahLst/>
              <a:cxnLst>
                <a:cxn ang="T10">
                  <a:pos x="T0" y="T1"/>
                </a:cxn>
                <a:cxn ang="T11">
                  <a:pos x="T2" y="T3"/>
                </a:cxn>
                <a:cxn ang="T12">
                  <a:pos x="T4" y="T5"/>
                </a:cxn>
                <a:cxn ang="T13">
                  <a:pos x="T6" y="T7"/>
                </a:cxn>
                <a:cxn ang="T14">
                  <a:pos x="T8" y="T9"/>
                </a:cxn>
              </a:cxnLst>
              <a:rect l="T15" t="T16" r="T17" b="T18"/>
              <a:pathLst>
                <a:path w="624" h="352">
                  <a:moveTo>
                    <a:pt x="624" y="192"/>
                  </a:moveTo>
                  <a:cubicBezTo>
                    <a:pt x="612" y="256"/>
                    <a:pt x="600" y="320"/>
                    <a:pt x="528" y="336"/>
                  </a:cubicBezTo>
                  <a:cubicBezTo>
                    <a:pt x="456" y="352"/>
                    <a:pt x="272" y="312"/>
                    <a:pt x="192" y="288"/>
                  </a:cubicBezTo>
                  <a:cubicBezTo>
                    <a:pt x="112" y="264"/>
                    <a:pt x="80" y="240"/>
                    <a:pt x="48" y="192"/>
                  </a:cubicBezTo>
                  <a:cubicBezTo>
                    <a:pt x="16" y="144"/>
                    <a:pt x="8" y="72"/>
                    <a:pt x="0" y="0"/>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18" name="Line 209"/>
            <p:cNvSpPr>
              <a:spLocks noChangeShapeType="1"/>
            </p:cNvSpPr>
            <p:nvPr/>
          </p:nvSpPr>
          <p:spPr bwMode="auto">
            <a:xfrm>
              <a:off x="4272" y="2680"/>
              <a:ext cx="0" cy="19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1719" name="Freeform 210"/>
            <p:cNvSpPr>
              <a:spLocks/>
            </p:cNvSpPr>
            <p:nvPr/>
          </p:nvSpPr>
          <p:spPr bwMode="auto">
            <a:xfrm>
              <a:off x="3648" y="2320"/>
              <a:ext cx="624" cy="360"/>
            </a:xfrm>
            <a:custGeom>
              <a:avLst/>
              <a:gdLst>
                <a:gd name="T0" fmla="*/ 0 w 624"/>
                <a:gd name="T1" fmla="*/ 360 h 360"/>
                <a:gd name="T2" fmla="*/ 48 w 624"/>
                <a:gd name="T3" fmla="*/ 168 h 360"/>
                <a:gd name="T4" fmla="*/ 240 w 624"/>
                <a:gd name="T5" fmla="*/ 24 h 360"/>
                <a:gd name="T6" fmla="*/ 480 w 624"/>
                <a:gd name="T7" fmla="*/ 24 h 360"/>
                <a:gd name="T8" fmla="*/ 624 w 624"/>
                <a:gd name="T9" fmla="*/ 168 h 360"/>
                <a:gd name="T10" fmla="*/ 0 60000 65536"/>
                <a:gd name="T11" fmla="*/ 0 60000 65536"/>
                <a:gd name="T12" fmla="*/ 0 60000 65536"/>
                <a:gd name="T13" fmla="*/ 0 60000 65536"/>
                <a:gd name="T14" fmla="*/ 0 60000 65536"/>
                <a:gd name="T15" fmla="*/ 0 w 624"/>
                <a:gd name="T16" fmla="*/ 0 h 360"/>
                <a:gd name="T17" fmla="*/ 624 w 624"/>
                <a:gd name="T18" fmla="*/ 360 h 360"/>
              </a:gdLst>
              <a:ahLst/>
              <a:cxnLst>
                <a:cxn ang="T10">
                  <a:pos x="T0" y="T1"/>
                </a:cxn>
                <a:cxn ang="T11">
                  <a:pos x="T2" y="T3"/>
                </a:cxn>
                <a:cxn ang="T12">
                  <a:pos x="T4" y="T5"/>
                </a:cxn>
                <a:cxn ang="T13">
                  <a:pos x="T6" y="T7"/>
                </a:cxn>
                <a:cxn ang="T14">
                  <a:pos x="T8" y="T9"/>
                </a:cxn>
              </a:cxnLst>
              <a:rect l="T15" t="T16" r="T17" b="T18"/>
              <a:pathLst>
                <a:path w="624" h="360">
                  <a:moveTo>
                    <a:pt x="0" y="360"/>
                  </a:moveTo>
                  <a:cubicBezTo>
                    <a:pt x="4" y="292"/>
                    <a:pt x="8" y="224"/>
                    <a:pt x="48" y="168"/>
                  </a:cubicBezTo>
                  <a:cubicBezTo>
                    <a:pt x="88" y="112"/>
                    <a:pt x="168" y="48"/>
                    <a:pt x="240" y="24"/>
                  </a:cubicBezTo>
                  <a:cubicBezTo>
                    <a:pt x="312" y="0"/>
                    <a:pt x="416" y="0"/>
                    <a:pt x="480" y="24"/>
                  </a:cubicBezTo>
                  <a:cubicBezTo>
                    <a:pt x="544" y="48"/>
                    <a:pt x="584" y="108"/>
                    <a:pt x="624" y="168"/>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0" name="Freeform 211"/>
            <p:cNvSpPr>
              <a:spLocks/>
            </p:cNvSpPr>
            <p:nvPr/>
          </p:nvSpPr>
          <p:spPr bwMode="auto">
            <a:xfrm>
              <a:off x="3648" y="2872"/>
              <a:ext cx="624" cy="336"/>
            </a:xfrm>
            <a:custGeom>
              <a:avLst/>
              <a:gdLst>
                <a:gd name="T0" fmla="*/ 624 w 624"/>
                <a:gd name="T1" fmla="*/ 52 h 352"/>
                <a:gd name="T2" fmla="*/ 528 w 624"/>
                <a:gd name="T3" fmla="*/ 91 h 352"/>
                <a:gd name="T4" fmla="*/ 192 w 624"/>
                <a:gd name="T5" fmla="*/ 79 h 352"/>
                <a:gd name="T6" fmla="*/ 48 w 624"/>
                <a:gd name="T7" fmla="*/ 52 h 352"/>
                <a:gd name="T8" fmla="*/ 0 w 624"/>
                <a:gd name="T9" fmla="*/ 0 h 352"/>
                <a:gd name="T10" fmla="*/ 0 60000 65536"/>
                <a:gd name="T11" fmla="*/ 0 60000 65536"/>
                <a:gd name="T12" fmla="*/ 0 60000 65536"/>
                <a:gd name="T13" fmla="*/ 0 60000 65536"/>
                <a:gd name="T14" fmla="*/ 0 60000 65536"/>
                <a:gd name="T15" fmla="*/ 0 w 624"/>
                <a:gd name="T16" fmla="*/ 0 h 352"/>
                <a:gd name="T17" fmla="*/ 624 w 624"/>
                <a:gd name="T18" fmla="*/ 352 h 352"/>
              </a:gdLst>
              <a:ahLst/>
              <a:cxnLst>
                <a:cxn ang="T10">
                  <a:pos x="T0" y="T1"/>
                </a:cxn>
                <a:cxn ang="T11">
                  <a:pos x="T2" y="T3"/>
                </a:cxn>
                <a:cxn ang="T12">
                  <a:pos x="T4" y="T5"/>
                </a:cxn>
                <a:cxn ang="T13">
                  <a:pos x="T6" y="T7"/>
                </a:cxn>
                <a:cxn ang="T14">
                  <a:pos x="T8" y="T9"/>
                </a:cxn>
              </a:cxnLst>
              <a:rect l="T15" t="T16" r="T17" b="T18"/>
              <a:pathLst>
                <a:path w="624" h="352">
                  <a:moveTo>
                    <a:pt x="624" y="192"/>
                  </a:moveTo>
                  <a:cubicBezTo>
                    <a:pt x="612" y="256"/>
                    <a:pt x="600" y="320"/>
                    <a:pt x="528" y="336"/>
                  </a:cubicBezTo>
                  <a:cubicBezTo>
                    <a:pt x="456" y="352"/>
                    <a:pt x="272" y="312"/>
                    <a:pt x="192" y="288"/>
                  </a:cubicBezTo>
                  <a:cubicBezTo>
                    <a:pt x="112" y="264"/>
                    <a:pt x="80" y="240"/>
                    <a:pt x="48" y="192"/>
                  </a:cubicBezTo>
                  <a:cubicBezTo>
                    <a:pt x="16" y="144"/>
                    <a:pt x="8" y="72"/>
                    <a:pt x="0" y="0"/>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1" name="Line 213"/>
            <p:cNvSpPr>
              <a:spLocks noChangeShapeType="1"/>
            </p:cNvSpPr>
            <p:nvPr/>
          </p:nvSpPr>
          <p:spPr bwMode="auto">
            <a:xfrm>
              <a:off x="3792" y="3408"/>
              <a:ext cx="240" cy="0"/>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1722" name="Line 214"/>
            <p:cNvSpPr>
              <a:spLocks noChangeShapeType="1"/>
            </p:cNvSpPr>
            <p:nvPr/>
          </p:nvSpPr>
          <p:spPr bwMode="auto">
            <a:xfrm flipH="1">
              <a:off x="3792" y="3312"/>
              <a:ext cx="240" cy="0"/>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1723" name="Freeform 216"/>
            <p:cNvSpPr>
              <a:spLocks/>
            </p:cNvSpPr>
            <p:nvPr/>
          </p:nvSpPr>
          <p:spPr bwMode="auto">
            <a:xfrm>
              <a:off x="4800" y="1592"/>
              <a:ext cx="624" cy="472"/>
            </a:xfrm>
            <a:custGeom>
              <a:avLst/>
              <a:gdLst>
                <a:gd name="T0" fmla="*/ 624 w 624"/>
                <a:gd name="T1" fmla="*/ 472 h 472"/>
                <a:gd name="T2" fmla="*/ 576 w 624"/>
                <a:gd name="T3" fmla="*/ 280 h 472"/>
                <a:gd name="T4" fmla="*/ 336 w 624"/>
                <a:gd name="T5" fmla="*/ 40 h 472"/>
                <a:gd name="T6" fmla="*/ 96 w 624"/>
                <a:gd name="T7" fmla="*/ 40 h 472"/>
                <a:gd name="T8" fmla="*/ 0 w 624"/>
                <a:gd name="T9" fmla="*/ 136 h 472"/>
                <a:gd name="T10" fmla="*/ 0 60000 65536"/>
                <a:gd name="T11" fmla="*/ 0 60000 65536"/>
                <a:gd name="T12" fmla="*/ 0 60000 65536"/>
                <a:gd name="T13" fmla="*/ 0 60000 65536"/>
                <a:gd name="T14" fmla="*/ 0 60000 65536"/>
                <a:gd name="T15" fmla="*/ 0 w 624"/>
                <a:gd name="T16" fmla="*/ 0 h 472"/>
                <a:gd name="T17" fmla="*/ 624 w 624"/>
                <a:gd name="T18" fmla="*/ 472 h 472"/>
              </a:gdLst>
              <a:ahLst/>
              <a:cxnLst>
                <a:cxn ang="T10">
                  <a:pos x="T0" y="T1"/>
                </a:cxn>
                <a:cxn ang="T11">
                  <a:pos x="T2" y="T3"/>
                </a:cxn>
                <a:cxn ang="T12">
                  <a:pos x="T4" y="T5"/>
                </a:cxn>
                <a:cxn ang="T13">
                  <a:pos x="T6" y="T7"/>
                </a:cxn>
                <a:cxn ang="T14">
                  <a:pos x="T8" y="T9"/>
                </a:cxn>
              </a:cxnLst>
              <a:rect l="T15" t="T16" r="T17" b="T18"/>
              <a:pathLst>
                <a:path w="624" h="472">
                  <a:moveTo>
                    <a:pt x="624" y="472"/>
                  </a:moveTo>
                  <a:cubicBezTo>
                    <a:pt x="624" y="412"/>
                    <a:pt x="624" y="352"/>
                    <a:pt x="576" y="280"/>
                  </a:cubicBezTo>
                  <a:cubicBezTo>
                    <a:pt x="528" y="208"/>
                    <a:pt x="416" y="80"/>
                    <a:pt x="336" y="40"/>
                  </a:cubicBezTo>
                  <a:cubicBezTo>
                    <a:pt x="256" y="0"/>
                    <a:pt x="152" y="24"/>
                    <a:pt x="96" y="40"/>
                  </a:cubicBezTo>
                  <a:cubicBezTo>
                    <a:pt x="40" y="56"/>
                    <a:pt x="20" y="96"/>
                    <a:pt x="0" y="13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4" name="Freeform 218"/>
            <p:cNvSpPr>
              <a:spLocks/>
            </p:cNvSpPr>
            <p:nvPr/>
          </p:nvSpPr>
          <p:spPr bwMode="auto">
            <a:xfrm>
              <a:off x="4840" y="1920"/>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576"/>
                <a:gd name="T26" fmla="*/ 248 w 24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5" name="Freeform 219"/>
            <p:cNvSpPr>
              <a:spLocks/>
            </p:cNvSpPr>
            <p:nvPr/>
          </p:nvSpPr>
          <p:spPr bwMode="auto">
            <a:xfrm>
              <a:off x="4848" y="2688"/>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576"/>
                <a:gd name="T26" fmla="*/ 248 w 24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6" name="Freeform 220"/>
            <p:cNvSpPr>
              <a:spLocks/>
            </p:cNvSpPr>
            <p:nvPr/>
          </p:nvSpPr>
          <p:spPr bwMode="auto">
            <a:xfrm>
              <a:off x="4800" y="2304"/>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576"/>
                <a:gd name="T26" fmla="*/ 248 w 24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7" name="Freeform 222"/>
            <p:cNvSpPr>
              <a:spLocks/>
            </p:cNvSpPr>
            <p:nvPr/>
          </p:nvSpPr>
          <p:spPr bwMode="auto">
            <a:xfrm>
              <a:off x="4992" y="2160"/>
              <a:ext cx="432" cy="672"/>
            </a:xfrm>
            <a:custGeom>
              <a:avLst/>
              <a:gdLst>
                <a:gd name="T0" fmla="*/ 1903 w 408"/>
                <a:gd name="T1" fmla="*/ 672 h 672"/>
                <a:gd name="T2" fmla="*/ 1903 w 408"/>
                <a:gd name="T3" fmla="*/ 432 h 672"/>
                <a:gd name="T4" fmla="*/ 1193 w 408"/>
                <a:gd name="T5" fmla="*/ 240 h 672"/>
                <a:gd name="T6" fmla="*/ 0 w 408"/>
                <a:gd name="T7" fmla="*/ 0 h 672"/>
                <a:gd name="T8" fmla="*/ 0 60000 65536"/>
                <a:gd name="T9" fmla="*/ 0 60000 65536"/>
                <a:gd name="T10" fmla="*/ 0 60000 65536"/>
                <a:gd name="T11" fmla="*/ 0 60000 65536"/>
                <a:gd name="T12" fmla="*/ 0 w 408"/>
                <a:gd name="T13" fmla="*/ 0 h 672"/>
                <a:gd name="T14" fmla="*/ 408 w 408"/>
                <a:gd name="T15" fmla="*/ 672 h 672"/>
              </a:gdLst>
              <a:ahLst/>
              <a:cxnLst>
                <a:cxn ang="T8">
                  <a:pos x="T0" y="T1"/>
                </a:cxn>
                <a:cxn ang="T9">
                  <a:pos x="T2" y="T3"/>
                </a:cxn>
                <a:cxn ang="T10">
                  <a:pos x="T4" y="T5"/>
                </a:cxn>
                <a:cxn ang="T11">
                  <a:pos x="T6" y="T7"/>
                </a:cxn>
              </a:cxnLst>
              <a:rect l="T12" t="T13" r="T14" b="T15"/>
              <a:pathLst>
                <a:path w="408" h="672">
                  <a:moveTo>
                    <a:pt x="384" y="672"/>
                  </a:moveTo>
                  <a:cubicBezTo>
                    <a:pt x="396" y="588"/>
                    <a:pt x="408" y="504"/>
                    <a:pt x="384" y="432"/>
                  </a:cubicBezTo>
                  <a:cubicBezTo>
                    <a:pt x="360" y="360"/>
                    <a:pt x="304" y="312"/>
                    <a:pt x="240" y="240"/>
                  </a:cubicBezTo>
                  <a:cubicBezTo>
                    <a:pt x="176" y="168"/>
                    <a:pt x="88" y="84"/>
                    <a:pt x="0" y="0"/>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8" name="Freeform 223"/>
            <p:cNvSpPr>
              <a:spLocks/>
            </p:cNvSpPr>
            <p:nvPr/>
          </p:nvSpPr>
          <p:spPr bwMode="auto">
            <a:xfrm>
              <a:off x="4840" y="2256"/>
              <a:ext cx="872" cy="1400"/>
            </a:xfrm>
            <a:custGeom>
              <a:avLst/>
              <a:gdLst>
                <a:gd name="T0" fmla="*/ 8 w 920"/>
                <a:gd name="T1" fmla="*/ 1200 h 1400"/>
                <a:gd name="T2" fmla="*/ 24 w 920"/>
                <a:gd name="T3" fmla="*/ 1344 h 1400"/>
                <a:gd name="T4" fmla="*/ 141 w 920"/>
                <a:gd name="T5" fmla="*/ 1344 h 1400"/>
                <a:gd name="T6" fmla="*/ 195 w 920"/>
                <a:gd name="T7" fmla="*/ 1008 h 1400"/>
                <a:gd name="T8" fmla="*/ 195 w 920"/>
                <a:gd name="T9" fmla="*/ 336 h 1400"/>
                <a:gd name="T10" fmla="*/ 131 w 920"/>
                <a:gd name="T11" fmla="*/ 0 h 1400"/>
                <a:gd name="T12" fmla="*/ 0 60000 65536"/>
                <a:gd name="T13" fmla="*/ 0 60000 65536"/>
                <a:gd name="T14" fmla="*/ 0 60000 65536"/>
                <a:gd name="T15" fmla="*/ 0 60000 65536"/>
                <a:gd name="T16" fmla="*/ 0 60000 65536"/>
                <a:gd name="T17" fmla="*/ 0 60000 65536"/>
                <a:gd name="T18" fmla="*/ 0 w 920"/>
                <a:gd name="T19" fmla="*/ 0 h 1400"/>
                <a:gd name="T20" fmla="*/ 920 w 920"/>
                <a:gd name="T21" fmla="*/ 1400 h 1400"/>
              </a:gdLst>
              <a:ahLst/>
              <a:cxnLst>
                <a:cxn ang="T12">
                  <a:pos x="T0" y="T1"/>
                </a:cxn>
                <a:cxn ang="T13">
                  <a:pos x="T2" y="T3"/>
                </a:cxn>
                <a:cxn ang="T14">
                  <a:pos x="T4" y="T5"/>
                </a:cxn>
                <a:cxn ang="T15">
                  <a:pos x="T6" y="T7"/>
                </a:cxn>
                <a:cxn ang="T16">
                  <a:pos x="T8" y="T9"/>
                </a:cxn>
                <a:cxn ang="T17">
                  <a:pos x="T10" y="T11"/>
                </a:cxn>
              </a:cxnLst>
              <a:rect l="T18" t="T19" r="T20" b="T21"/>
              <a:pathLst>
                <a:path w="920" h="1400">
                  <a:moveTo>
                    <a:pt x="8" y="1200"/>
                  </a:moveTo>
                  <a:cubicBezTo>
                    <a:pt x="4" y="1260"/>
                    <a:pt x="0" y="1320"/>
                    <a:pt x="104" y="1344"/>
                  </a:cubicBezTo>
                  <a:cubicBezTo>
                    <a:pt x="208" y="1368"/>
                    <a:pt x="504" y="1400"/>
                    <a:pt x="632" y="1344"/>
                  </a:cubicBezTo>
                  <a:cubicBezTo>
                    <a:pt x="760" y="1288"/>
                    <a:pt x="832" y="1176"/>
                    <a:pt x="872" y="1008"/>
                  </a:cubicBezTo>
                  <a:cubicBezTo>
                    <a:pt x="912" y="840"/>
                    <a:pt x="920" y="504"/>
                    <a:pt x="872" y="336"/>
                  </a:cubicBezTo>
                  <a:cubicBezTo>
                    <a:pt x="824" y="168"/>
                    <a:pt x="704" y="84"/>
                    <a:pt x="584" y="0"/>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9" name="Freeform 226"/>
            <p:cNvSpPr>
              <a:spLocks/>
            </p:cNvSpPr>
            <p:nvPr/>
          </p:nvSpPr>
          <p:spPr bwMode="auto">
            <a:xfrm>
              <a:off x="4800" y="3024"/>
              <a:ext cx="624" cy="168"/>
            </a:xfrm>
            <a:custGeom>
              <a:avLst/>
              <a:gdLst>
                <a:gd name="T0" fmla="*/ 0 w 624"/>
                <a:gd name="T1" fmla="*/ 48 h 168"/>
                <a:gd name="T2" fmla="*/ 48 w 624"/>
                <a:gd name="T3" fmla="*/ 48 h 168"/>
                <a:gd name="T4" fmla="*/ 192 w 624"/>
                <a:gd name="T5" fmla="*/ 144 h 168"/>
                <a:gd name="T6" fmla="*/ 432 w 624"/>
                <a:gd name="T7" fmla="*/ 144 h 168"/>
                <a:gd name="T8" fmla="*/ 624 w 624"/>
                <a:gd name="T9" fmla="*/ 0 h 168"/>
                <a:gd name="T10" fmla="*/ 0 60000 65536"/>
                <a:gd name="T11" fmla="*/ 0 60000 65536"/>
                <a:gd name="T12" fmla="*/ 0 60000 65536"/>
                <a:gd name="T13" fmla="*/ 0 60000 65536"/>
                <a:gd name="T14" fmla="*/ 0 60000 65536"/>
                <a:gd name="T15" fmla="*/ 0 w 624"/>
                <a:gd name="T16" fmla="*/ 0 h 168"/>
                <a:gd name="T17" fmla="*/ 624 w 624"/>
                <a:gd name="T18" fmla="*/ 168 h 168"/>
              </a:gdLst>
              <a:ahLst/>
              <a:cxnLst>
                <a:cxn ang="T10">
                  <a:pos x="T0" y="T1"/>
                </a:cxn>
                <a:cxn ang="T11">
                  <a:pos x="T2" y="T3"/>
                </a:cxn>
                <a:cxn ang="T12">
                  <a:pos x="T4" y="T5"/>
                </a:cxn>
                <a:cxn ang="T13">
                  <a:pos x="T6" y="T7"/>
                </a:cxn>
                <a:cxn ang="T14">
                  <a:pos x="T8" y="T9"/>
                </a:cxn>
              </a:cxnLst>
              <a:rect l="T15" t="T16" r="T17" b="T18"/>
              <a:pathLst>
                <a:path w="624" h="168">
                  <a:moveTo>
                    <a:pt x="0" y="48"/>
                  </a:moveTo>
                  <a:cubicBezTo>
                    <a:pt x="8" y="40"/>
                    <a:pt x="16" y="32"/>
                    <a:pt x="48" y="48"/>
                  </a:cubicBezTo>
                  <a:cubicBezTo>
                    <a:pt x="80" y="64"/>
                    <a:pt x="128" y="128"/>
                    <a:pt x="192" y="144"/>
                  </a:cubicBezTo>
                  <a:cubicBezTo>
                    <a:pt x="256" y="160"/>
                    <a:pt x="360" y="168"/>
                    <a:pt x="432" y="144"/>
                  </a:cubicBezTo>
                  <a:cubicBezTo>
                    <a:pt x="504" y="120"/>
                    <a:pt x="564" y="60"/>
                    <a:pt x="624" y="0"/>
                  </a:cubicBezTo>
                </a:path>
              </a:pathLst>
            </a:custGeom>
            <a:noFill/>
            <a:ln w="19050">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11621" name="Group 231"/>
          <p:cNvGrpSpPr>
            <a:grpSpLocks/>
          </p:cNvGrpSpPr>
          <p:nvPr/>
        </p:nvGrpSpPr>
        <p:grpSpPr bwMode="auto">
          <a:xfrm>
            <a:off x="152400" y="4038600"/>
            <a:ext cx="4876800" cy="1676400"/>
            <a:chOff x="96" y="2544"/>
            <a:chExt cx="3072" cy="1056"/>
          </a:xfrm>
        </p:grpSpPr>
        <p:sp>
          <p:nvSpPr>
            <p:cNvPr id="111622" name="Rectangle 58"/>
            <p:cNvSpPr>
              <a:spLocks noChangeArrowheads="1"/>
            </p:cNvSpPr>
            <p:nvPr/>
          </p:nvSpPr>
          <p:spPr bwMode="auto">
            <a:xfrm>
              <a:off x="992" y="2544"/>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年级</a:t>
              </a:r>
            </a:p>
          </p:txBody>
        </p:sp>
        <p:sp>
          <p:nvSpPr>
            <p:cNvPr id="111623" name="Rectangle 57"/>
            <p:cNvSpPr>
              <a:spLocks noChangeArrowheads="1"/>
            </p:cNvSpPr>
            <p:nvPr/>
          </p:nvSpPr>
          <p:spPr bwMode="auto">
            <a:xfrm>
              <a:off x="544" y="2544"/>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姓名</a:t>
              </a:r>
            </a:p>
          </p:txBody>
        </p:sp>
        <p:sp>
          <p:nvSpPr>
            <p:cNvPr id="111624" name="Rectangle 56"/>
            <p:cNvSpPr>
              <a:spLocks noChangeArrowheads="1"/>
            </p:cNvSpPr>
            <p:nvPr/>
          </p:nvSpPr>
          <p:spPr bwMode="auto">
            <a:xfrm>
              <a:off x="96" y="2544"/>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学号</a:t>
              </a:r>
            </a:p>
          </p:txBody>
        </p:sp>
        <p:sp>
          <p:nvSpPr>
            <p:cNvPr id="111625" name="Line 59"/>
            <p:cNvSpPr>
              <a:spLocks noChangeShapeType="1"/>
            </p:cNvSpPr>
            <p:nvPr/>
          </p:nvSpPr>
          <p:spPr bwMode="auto">
            <a:xfrm>
              <a:off x="96" y="2544"/>
              <a:ext cx="134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26" name="Line 60"/>
            <p:cNvSpPr>
              <a:spLocks noChangeShapeType="1"/>
            </p:cNvSpPr>
            <p:nvPr/>
          </p:nvSpPr>
          <p:spPr bwMode="auto">
            <a:xfrm>
              <a:off x="96" y="2736"/>
              <a:ext cx="134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27" name="Line 61"/>
            <p:cNvSpPr>
              <a:spLocks noChangeShapeType="1"/>
            </p:cNvSpPr>
            <p:nvPr/>
          </p:nvSpPr>
          <p:spPr bwMode="auto">
            <a:xfrm>
              <a:off x="96" y="254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28" name="Line 62"/>
            <p:cNvSpPr>
              <a:spLocks noChangeShapeType="1"/>
            </p:cNvSpPr>
            <p:nvPr/>
          </p:nvSpPr>
          <p:spPr bwMode="auto">
            <a:xfrm>
              <a:off x="544" y="2544"/>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29" name="Line 63"/>
            <p:cNvSpPr>
              <a:spLocks noChangeShapeType="1"/>
            </p:cNvSpPr>
            <p:nvPr/>
          </p:nvSpPr>
          <p:spPr bwMode="auto">
            <a:xfrm>
              <a:off x="992" y="2544"/>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0" name="Line 64"/>
            <p:cNvSpPr>
              <a:spLocks noChangeShapeType="1"/>
            </p:cNvSpPr>
            <p:nvPr/>
          </p:nvSpPr>
          <p:spPr bwMode="auto">
            <a:xfrm>
              <a:off x="1440" y="254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1" name="Rectangle 73"/>
            <p:cNvSpPr>
              <a:spLocks noChangeArrowheads="1"/>
            </p:cNvSpPr>
            <p:nvPr/>
          </p:nvSpPr>
          <p:spPr bwMode="auto">
            <a:xfrm>
              <a:off x="2688" y="254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学分</a:t>
              </a:r>
            </a:p>
          </p:txBody>
        </p:sp>
        <p:sp>
          <p:nvSpPr>
            <p:cNvPr id="111632" name="Rectangle 74"/>
            <p:cNvSpPr>
              <a:spLocks noChangeArrowheads="1"/>
            </p:cNvSpPr>
            <p:nvPr/>
          </p:nvSpPr>
          <p:spPr bwMode="auto">
            <a:xfrm>
              <a:off x="2112" y="2544"/>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课程名</a:t>
              </a:r>
            </a:p>
          </p:txBody>
        </p:sp>
        <p:sp>
          <p:nvSpPr>
            <p:cNvPr id="111633" name="Rectangle 75"/>
            <p:cNvSpPr>
              <a:spLocks noChangeArrowheads="1"/>
            </p:cNvSpPr>
            <p:nvPr/>
          </p:nvSpPr>
          <p:spPr bwMode="auto">
            <a:xfrm>
              <a:off x="1536" y="2544"/>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课程号</a:t>
              </a:r>
            </a:p>
          </p:txBody>
        </p:sp>
        <p:sp>
          <p:nvSpPr>
            <p:cNvPr id="111634" name="Line 76"/>
            <p:cNvSpPr>
              <a:spLocks noChangeShapeType="1"/>
            </p:cNvSpPr>
            <p:nvPr/>
          </p:nvSpPr>
          <p:spPr bwMode="auto">
            <a:xfrm>
              <a:off x="1536" y="2544"/>
              <a:ext cx="163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5" name="Line 77"/>
            <p:cNvSpPr>
              <a:spLocks noChangeShapeType="1"/>
            </p:cNvSpPr>
            <p:nvPr/>
          </p:nvSpPr>
          <p:spPr bwMode="auto">
            <a:xfrm>
              <a:off x="1536" y="2736"/>
              <a:ext cx="163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6" name="Line 78"/>
            <p:cNvSpPr>
              <a:spLocks noChangeShapeType="1"/>
            </p:cNvSpPr>
            <p:nvPr/>
          </p:nvSpPr>
          <p:spPr bwMode="auto">
            <a:xfrm>
              <a:off x="1536" y="254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7" name="Line 79"/>
            <p:cNvSpPr>
              <a:spLocks noChangeShapeType="1"/>
            </p:cNvSpPr>
            <p:nvPr/>
          </p:nvSpPr>
          <p:spPr bwMode="auto">
            <a:xfrm>
              <a:off x="2112" y="2544"/>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8" name="Line 80"/>
            <p:cNvSpPr>
              <a:spLocks noChangeShapeType="1"/>
            </p:cNvSpPr>
            <p:nvPr/>
          </p:nvSpPr>
          <p:spPr bwMode="auto">
            <a:xfrm>
              <a:off x="2688" y="2544"/>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39" name="Line 81"/>
            <p:cNvSpPr>
              <a:spLocks noChangeShapeType="1"/>
            </p:cNvSpPr>
            <p:nvPr/>
          </p:nvSpPr>
          <p:spPr bwMode="auto">
            <a:xfrm>
              <a:off x="3168" y="254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40" name="Rectangle 83"/>
            <p:cNvSpPr>
              <a:spLocks noChangeArrowheads="1"/>
            </p:cNvSpPr>
            <p:nvPr/>
          </p:nvSpPr>
          <p:spPr bwMode="auto">
            <a:xfrm>
              <a:off x="1584" y="3408"/>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成绩</a:t>
              </a:r>
            </a:p>
          </p:txBody>
        </p:sp>
        <p:sp>
          <p:nvSpPr>
            <p:cNvPr id="111641" name="Line 99"/>
            <p:cNvSpPr>
              <a:spLocks noChangeShapeType="1"/>
            </p:cNvSpPr>
            <p:nvPr/>
          </p:nvSpPr>
          <p:spPr bwMode="auto">
            <a:xfrm>
              <a:off x="768" y="2736"/>
              <a:ext cx="336" cy="67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42" name="Line 100"/>
            <p:cNvSpPr>
              <a:spLocks noChangeShapeType="1"/>
            </p:cNvSpPr>
            <p:nvPr/>
          </p:nvSpPr>
          <p:spPr bwMode="auto">
            <a:xfrm flipH="1">
              <a:off x="1824" y="2736"/>
              <a:ext cx="0" cy="67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nchorCtr="1"/>
            <a:lstStyle/>
            <a:p>
              <a:endParaRPr lang="zh-CN" altLang="en-US"/>
            </a:p>
          </p:txBody>
        </p:sp>
        <p:sp>
          <p:nvSpPr>
            <p:cNvPr id="111643" name="Rectangle 229"/>
            <p:cNvSpPr>
              <a:spLocks noChangeArrowheads="1"/>
            </p:cNvSpPr>
            <p:nvPr/>
          </p:nvSpPr>
          <p:spPr bwMode="auto">
            <a:xfrm>
              <a:off x="1008" y="3408"/>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课程号</a:t>
              </a:r>
            </a:p>
          </p:txBody>
        </p:sp>
        <p:sp>
          <p:nvSpPr>
            <p:cNvPr id="111644" name="Rectangle 230"/>
            <p:cNvSpPr>
              <a:spLocks noChangeArrowheads="1"/>
            </p:cNvSpPr>
            <p:nvPr/>
          </p:nvSpPr>
          <p:spPr bwMode="auto">
            <a:xfrm>
              <a:off x="576" y="340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学号</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1.4</a:t>
            </a:r>
            <a:r>
              <a:rPr lang="zh-CN" altLang="en-US">
                <a:effectLst/>
              </a:rPr>
              <a:t>数据库语言</a:t>
            </a:r>
            <a:endParaRPr lang="en-US" altLang="zh-CN">
              <a:effectLst/>
            </a:endParaRPr>
          </a:p>
        </p:txBody>
      </p:sp>
      <p:sp>
        <p:nvSpPr>
          <p:cNvPr id="113667" name="Rectangle 3"/>
          <p:cNvSpPr>
            <a:spLocks noGrp="1" noChangeArrowheads="1"/>
          </p:cNvSpPr>
          <p:nvPr>
            <p:ph type="body" idx="4294967295"/>
          </p:nvPr>
        </p:nvSpPr>
        <p:spPr/>
        <p:txBody>
          <a:bodyPr/>
          <a:lstStyle/>
          <a:p>
            <a:pPr>
              <a:lnSpc>
                <a:spcPct val="150000"/>
              </a:lnSpc>
            </a:pPr>
            <a:r>
              <a:rPr lang="en-US" altLang="zh-CN" sz="2000" dirty="0"/>
              <a:t>DML</a:t>
            </a:r>
            <a:r>
              <a:rPr lang="zh-CN" altLang="en-US" sz="2000" dirty="0"/>
              <a:t>（</a:t>
            </a:r>
            <a:r>
              <a:rPr lang="en-US" altLang="zh-CN" sz="2000" dirty="0"/>
              <a:t>Data  Manipulation Language</a:t>
            </a:r>
            <a:r>
              <a:rPr lang="zh-CN" altLang="en-US" sz="2000" dirty="0"/>
              <a:t>）</a:t>
            </a:r>
            <a:r>
              <a:rPr lang="en-US" altLang="zh-CN" sz="2000" dirty="0"/>
              <a:t>:</a:t>
            </a:r>
            <a:r>
              <a:rPr lang="zh-CN" altLang="en-US" sz="2000" dirty="0"/>
              <a:t>操纵那些按照某种适当的数据模型组织起来的数据的语言</a:t>
            </a:r>
            <a:endParaRPr lang="en-US" altLang="zh-CN" sz="2000" dirty="0"/>
          </a:p>
          <a:p>
            <a:pPr lvl="1">
              <a:lnSpc>
                <a:spcPct val="150000"/>
              </a:lnSpc>
            </a:pPr>
            <a:r>
              <a:rPr lang="zh-CN" altLang="en-US" sz="2000" dirty="0"/>
              <a:t>查询</a:t>
            </a:r>
            <a:endParaRPr lang="en-US" altLang="zh-CN" sz="2000" dirty="0"/>
          </a:p>
          <a:p>
            <a:pPr lvl="1">
              <a:lnSpc>
                <a:spcPct val="150000"/>
              </a:lnSpc>
            </a:pPr>
            <a:r>
              <a:rPr lang="zh-CN" altLang="en-US" sz="2000" dirty="0"/>
              <a:t>更新（增、删、改）</a:t>
            </a:r>
            <a:endParaRPr lang="en-US" altLang="zh-CN" sz="2000" dirty="0"/>
          </a:p>
          <a:p>
            <a:pPr>
              <a:lnSpc>
                <a:spcPct val="150000"/>
              </a:lnSpc>
            </a:pPr>
            <a:r>
              <a:rPr lang="en-US" altLang="zh-CN" sz="2000" dirty="0"/>
              <a:t>DML</a:t>
            </a:r>
            <a:r>
              <a:rPr lang="zh-CN" altLang="en-US" sz="2000" dirty="0"/>
              <a:t>分类</a:t>
            </a:r>
            <a:endParaRPr lang="en-US" altLang="zh-CN" sz="2000" dirty="0"/>
          </a:p>
          <a:p>
            <a:pPr lvl="1">
              <a:lnSpc>
                <a:spcPct val="150000"/>
              </a:lnSpc>
            </a:pPr>
            <a:r>
              <a:rPr lang="zh-CN" altLang="en-US" sz="2000" b="1" dirty="0">
                <a:solidFill>
                  <a:srgbClr val="000099"/>
                </a:solidFill>
              </a:rPr>
              <a:t>过程化</a:t>
            </a:r>
            <a:r>
              <a:rPr lang="en-US" altLang="zh-CN" sz="2000" dirty="0"/>
              <a:t>–</a:t>
            </a:r>
            <a:r>
              <a:rPr lang="zh-CN" altLang="en-US" sz="2000" dirty="0"/>
              <a:t>用户指定需要什么数据以及如何获得这些数据</a:t>
            </a:r>
            <a:endParaRPr lang="en-US" altLang="zh-CN" sz="2000" dirty="0"/>
          </a:p>
          <a:p>
            <a:pPr lvl="1">
              <a:lnSpc>
                <a:spcPct val="150000"/>
              </a:lnSpc>
            </a:pPr>
            <a:r>
              <a:rPr lang="zh-CN" altLang="en-US" sz="2000" b="1" dirty="0">
                <a:solidFill>
                  <a:srgbClr val="000099"/>
                </a:solidFill>
              </a:rPr>
              <a:t>声明式 </a:t>
            </a:r>
            <a:r>
              <a:rPr lang="en-US" altLang="zh-CN" sz="2000" b="1" dirty="0">
                <a:solidFill>
                  <a:srgbClr val="000099"/>
                </a:solidFill>
              </a:rPr>
              <a:t>(</a:t>
            </a:r>
            <a:r>
              <a:rPr lang="zh-CN" altLang="en-US" sz="2000" b="1" dirty="0">
                <a:solidFill>
                  <a:srgbClr val="000099"/>
                </a:solidFill>
              </a:rPr>
              <a:t>非过程化</a:t>
            </a:r>
            <a:r>
              <a:rPr lang="en-US" altLang="zh-CN" sz="2000" b="1" dirty="0">
                <a:solidFill>
                  <a:srgbClr val="000099"/>
                </a:solidFill>
              </a:rPr>
              <a:t>)</a:t>
            </a:r>
            <a:r>
              <a:rPr lang="en-US" altLang="zh-CN" sz="2000" dirty="0"/>
              <a:t>–</a:t>
            </a:r>
            <a:r>
              <a:rPr lang="zh-CN" altLang="en-US" sz="2000" dirty="0"/>
              <a:t>用户指定需要什么数据，而不指明如何获得这些数据</a:t>
            </a:r>
            <a:endParaRPr lang="en-US" altLang="zh-CN" sz="2000" dirty="0"/>
          </a:p>
          <a:p>
            <a:pPr>
              <a:lnSpc>
                <a:spcPct val="150000"/>
              </a:lnSpc>
            </a:pPr>
            <a:r>
              <a:rPr lang="en-US" altLang="zh-CN" sz="2000" dirty="0"/>
              <a:t>SQL </a:t>
            </a:r>
            <a:r>
              <a:rPr lang="zh-CN" altLang="en-US" sz="2000" dirty="0"/>
              <a:t>是应用最广泛的</a:t>
            </a:r>
            <a:r>
              <a:rPr lang="en-US" altLang="zh-CN" sz="2000" dirty="0"/>
              <a:t>DML</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52450" y="12382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1.4</a:t>
            </a:r>
            <a:r>
              <a:rPr lang="zh-CN" altLang="en-US">
                <a:effectLst/>
              </a:rPr>
              <a:t>数据库语言</a:t>
            </a:r>
            <a:endParaRPr lang="en-US" altLang="zh-CN">
              <a:effectLst/>
            </a:endParaRPr>
          </a:p>
        </p:txBody>
      </p:sp>
      <p:sp>
        <p:nvSpPr>
          <p:cNvPr id="115715" name="Rectangle 3"/>
          <p:cNvSpPr>
            <a:spLocks noGrp="1" noChangeArrowheads="1"/>
          </p:cNvSpPr>
          <p:nvPr>
            <p:ph type="body" idx="4294967295"/>
          </p:nvPr>
        </p:nvSpPr>
        <p:spPr>
          <a:xfrm>
            <a:off x="814388" y="1103313"/>
            <a:ext cx="7661275" cy="4845050"/>
          </a:xfrm>
        </p:spPr>
        <p:txBody>
          <a:bodyPr/>
          <a:lstStyle/>
          <a:p>
            <a:r>
              <a:rPr lang="en-US" altLang="zh-CN" sz="1600" dirty="0"/>
              <a:t>DDL</a:t>
            </a:r>
            <a:r>
              <a:rPr lang="zh-CN" altLang="en-US" sz="1600" dirty="0"/>
              <a:t>（</a:t>
            </a:r>
            <a:r>
              <a:rPr lang="en-US" altLang="zh-CN" sz="1600" dirty="0"/>
              <a:t>Data Definition Language</a:t>
            </a:r>
            <a:r>
              <a:rPr lang="zh-CN" altLang="en-US" sz="1600" dirty="0"/>
              <a:t>）</a:t>
            </a:r>
            <a:r>
              <a:rPr lang="en-US" altLang="zh-CN" sz="1600" dirty="0"/>
              <a:t>:</a:t>
            </a:r>
            <a:r>
              <a:rPr lang="zh-CN" altLang="en-US" sz="1600" dirty="0"/>
              <a:t>用于定义数据库模式以及其他特征的语言</a:t>
            </a:r>
            <a:endParaRPr lang="en-US" altLang="zh-CN" sz="1600" dirty="0"/>
          </a:p>
          <a:p>
            <a:pPr lvl="1">
              <a:buFont typeface="Monotype Sorts" charset="2"/>
              <a:buNone/>
            </a:pPr>
            <a:r>
              <a:rPr lang="en-US" altLang="zh-CN" sz="1600" dirty="0"/>
              <a:t>Example:	</a:t>
            </a:r>
            <a:r>
              <a:rPr lang="en-US" altLang="zh-CN" sz="1600" b="1" dirty="0"/>
              <a:t>create table</a:t>
            </a:r>
            <a:r>
              <a:rPr lang="en-US" altLang="zh-CN" sz="1600" dirty="0"/>
              <a:t> </a:t>
            </a:r>
            <a:r>
              <a:rPr lang="en-US" altLang="zh-CN" sz="1600" i="1" dirty="0"/>
              <a:t>instructor</a:t>
            </a:r>
            <a:r>
              <a:rPr lang="en-US" altLang="zh-CN" sz="1600" dirty="0"/>
              <a:t> (</a:t>
            </a:r>
            <a:br>
              <a:rPr lang="en-US" altLang="zh-CN" sz="1600" dirty="0"/>
            </a:br>
            <a:r>
              <a:rPr lang="en-US" altLang="zh-CN" sz="1600" dirty="0"/>
              <a:t>                             </a:t>
            </a:r>
            <a:r>
              <a:rPr lang="en-US" altLang="zh-CN" sz="1600" i="1" dirty="0"/>
              <a:t>ID</a:t>
            </a:r>
            <a:r>
              <a:rPr lang="en-US" altLang="zh-CN" sz="1600" dirty="0"/>
              <a:t>                </a:t>
            </a:r>
            <a:r>
              <a:rPr lang="en-US" altLang="zh-CN" sz="1600" b="1" dirty="0"/>
              <a:t>char</a:t>
            </a:r>
            <a:r>
              <a:rPr lang="en-US" altLang="zh-CN" sz="1600" dirty="0"/>
              <a:t>(5),</a:t>
            </a:r>
            <a:br>
              <a:rPr lang="en-US" altLang="zh-CN" sz="1600" dirty="0"/>
            </a:br>
            <a:r>
              <a:rPr lang="en-US" altLang="zh-CN" sz="1600" dirty="0"/>
              <a:t>                             </a:t>
            </a:r>
            <a:r>
              <a:rPr lang="en-US" altLang="zh-CN" sz="1600" i="1" dirty="0"/>
              <a:t>name           </a:t>
            </a:r>
            <a:r>
              <a:rPr lang="en-US" altLang="zh-CN" sz="1600" b="1" dirty="0"/>
              <a:t>varchar</a:t>
            </a:r>
            <a:r>
              <a:rPr lang="en-US" altLang="zh-CN" sz="1600" dirty="0"/>
              <a:t>(20)</a:t>
            </a:r>
            <a:r>
              <a:rPr lang="en-US" altLang="zh-CN" sz="1600" b="1" dirty="0"/>
              <a:t>,</a:t>
            </a:r>
            <a:r>
              <a:rPr lang="en-US" altLang="zh-CN" sz="1600" b="1" i="1" dirty="0"/>
              <a:t/>
            </a:r>
            <a:br>
              <a:rPr lang="en-US" altLang="zh-CN" sz="1600" b="1" i="1" dirty="0"/>
            </a:br>
            <a:r>
              <a:rPr lang="en-US" altLang="zh-CN" sz="1600" b="1" i="1" dirty="0"/>
              <a:t>                             </a:t>
            </a:r>
            <a:r>
              <a:rPr lang="en-US" altLang="zh-CN" sz="1600" i="1" dirty="0" err="1"/>
              <a:t>dept_name</a:t>
            </a:r>
            <a:r>
              <a:rPr lang="en-US" altLang="zh-CN" sz="1600" i="1" dirty="0"/>
              <a:t>  </a:t>
            </a:r>
            <a:r>
              <a:rPr lang="en-US" altLang="zh-CN" sz="1600" b="1" dirty="0"/>
              <a:t>varchar</a:t>
            </a:r>
            <a:r>
              <a:rPr lang="en-US" altLang="zh-CN" sz="1600" dirty="0"/>
              <a:t>(20),</a:t>
            </a:r>
            <a:br>
              <a:rPr lang="en-US" altLang="zh-CN" sz="1600" dirty="0"/>
            </a:br>
            <a:r>
              <a:rPr lang="en-US" altLang="zh-CN" sz="1600" dirty="0"/>
              <a:t>                             </a:t>
            </a:r>
            <a:r>
              <a:rPr lang="en-US" altLang="zh-CN" sz="1600" i="1" dirty="0"/>
              <a:t>salary</a:t>
            </a:r>
            <a:r>
              <a:rPr lang="en-US" altLang="zh-CN" sz="1600" dirty="0"/>
              <a:t>           </a:t>
            </a:r>
            <a:r>
              <a:rPr lang="en-US" altLang="zh-CN" sz="1600" b="1" dirty="0"/>
              <a:t>numeric</a:t>
            </a:r>
            <a:r>
              <a:rPr lang="en-US" altLang="zh-CN" sz="1600" dirty="0"/>
              <a:t>(8,2))</a:t>
            </a:r>
            <a:r>
              <a:rPr lang="zh-CN" altLang="en-US" sz="1600" dirty="0"/>
              <a:t>；</a:t>
            </a:r>
            <a:endParaRPr lang="en-US" altLang="zh-CN" sz="1600" dirty="0"/>
          </a:p>
          <a:p>
            <a:pPr lvl="1"/>
            <a:r>
              <a:rPr lang="zh-CN" altLang="en-US" sz="1600" dirty="0"/>
              <a:t>数据库模式</a:t>
            </a:r>
            <a:endParaRPr lang="en-US" altLang="zh-CN" sz="1600" dirty="0"/>
          </a:p>
          <a:p>
            <a:pPr lvl="1"/>
            <a:r>
              <a:rPr lang="zh-CN" altLang="en-US" sz="1600" dirty="0"/>
              <a:t>完整性约束</a:t>
            </a:r>
            <a:endParaRPr lang="en-US" altLang="zh-CN" sz="1600" dirty="0"/>
          </a:p>
          <a:p>
            <a:pPr lvl="2"/>
            <a:r>
              <a:rPr lang="zh-CN" altLang="en-US" sz="1600" dirty="0"/>
              <a:t>实体完整性</a:t>
            </a:r>
            <a:r>
              <a:rPr lang="en-US" altLang="zh-CN" sz="1600" dirty="0"/>
              <a:t>/</a:t>
            </a:r>
            <a:r>
              <a:rPr lang="zh-CN" altLang="en-US" sz="1600" dirty="0"/>
              <a:t>主键</a:t>
            </a:r>
            <a:r>
              <a:rPr lang="en-US" altLang="zh-CN" sz="1600" dirty="0"/>
              <a:t>(ID </a:t>
            </a:r>
            <a:r>
              <a:rPr lang="zh-CN" altLang="en-US" sz="1600" dirty="0"/>
              <a:t>用来确定唯一的</a:t>
            </a:r>
            <a:r>
              <a:rPr lang="en-US" altLang="zh-CN" sz="1600" dirty="0"/>
              <a:t>instructor)</a:t>
            </a:r>
          </a:p>
          <a:p>
            <a:pPr lvl="2"/>
            <a:r>
              <a:rPr lang="zh-CN" altLang="en-US" sz="1600" dirty="0"/>
              <a:t>参照完整性</a:t>
            </a:r>
            <a:r>
              <a:rPr lang="en-US" altLang="zh-CN" sz="1600" dirty="0"/>
              <a:t>/</a:t>
            </a:r>
            <a:r>
              <a:rPr lang="zh-CN" altLang="en-US" sz="1600" dirty="0"/>
              <a:t>外键</a:t>
            </a:r>
            <a:r>
              <a:rPr lang="en-US" altLang="zh-CN" sz="1600" dirty="0"/>
              <a:t>(</a:t>
            </a:r>
            <a:r>
              <a:rPr lang="en-US" altLang="zh-CN" sz="1600" b="1" dirty="0"/>
              <a:t>SQL </a:t>
            </a:r>
            <a:r>
              <a:rPr lang="zh-CN" altLang="en-US" sz="1600" b="1" dirty="0"/>
              <a:t>中的参照约束</a:t>
            </a:r>
            <a:r>
              <a:rPr lang="en-US" altLang="zh-CN" sz="1600" dirty="0"/>
              <a:t>)</a:t>
            </a:r>
          </a:p>
          <a:p>
            <a:pPr lvl="3"/>
            <a:r>
              <a:rPr lang="zh-CN" altLang="en-US" sz="1600" dirty="0"/>
              <a:t>如：每个</a:t>
            </a:r>
            <a:r>
              <a:rPr lang="en-US" altLang="zh-CN" sz="1600" dirty="0"/>
              <a:t> instructor </a:t>
            </a:r>
            <a:r>
              <a:rPr lang="zh-CN" altLang="en-US" sz="1600" dirty="0"/>
              <a:t>元组的</a:t>
            </a:r>
            <a:r>
              <a:rPr lang="en-US" altLang="zh-CN" sz="1600" dirty="0" err="1"/>
              <a:t>dept_name</a:t>
            </a:r>
            <a:r>
              <a:rPr lang="en-US" altLang="zh-CN" sz="1600" dirty="0"/>
              <a:t> </a:t>
            </a:r>
            <a:r>
              <a:rPr lang="zh-CN" altLang="en-US" sz="1600" dirty="0"/>
              <a:t>的值都必须在</a:t>
            </a:r>
            <a:r>
              <a:rPr lang="en-US" altLang="zh-CN" sz="1600" dirty="0"/>
              <a:t>department </a:t>
            </a:r>
            <a:r>
              <a:rPr lang="zh-CN" altLang="en-US" sz="1600" dirty="0"/>
              <a:t>关系中出现</a:t>
            </a:r>
            <a:endParaRPr lang="en-US" altLang="zh-CN" sz="1600" dirty="0"/>
          </a:p>
          <a:p>
            <a:pPr lvl="2"/>
            <a:r>
              <a:rPr lang="zh-CN" altLang="en-US" sz="1600" dirty="0"/>
              <a:t>用户定义的完整性</a:t>
            </a:r>
            <a:endParaRPr lang="en-US" altLang="zh-CN" sz="1600" dirty="0"/>
          </a:p>
          <a:p>
            <a:pPr lvl="1"/>
            <a:r>
              <a:rPr lang="zh-CN" altLang="en-US" sz="1600" dirty="0"/>
              <a:t>断言</a:t>
            </a:r>
            <a:endParaRPr lang="en-US" altLang="zh-CN" sz="1600" dirty="0"/>
          </a:p>
          <a:p>
            <a:pPr lvl="1"/>
            <a:r>
              <a:rPr lang="zh-CN" altLang="en-US" sz="1600" dirty="0"/>
              <a:t>授权</a:t>
            </a:r>
            <a:endParaRPr lang="en-US" altLang="zh-CN" sz="16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552450" y="12382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1.4</a:t>
            </a:r>
            <a:r>
              <a:rPr lang="zh-CN" altLang="en-US">
                <a:effectLst/>
              </a:rPr>
              <a:t>数据库语言</a:t>
            </a:r>
            <a:endParaRPr lang="en-US" altLang="zh-CN">
              <a:effectLst/>
            </a:endParaRPr>
          </a:p>
        </p:txBody>
      </p:sp>
      <p:sp>
        <p:nvSpPr>
          <p:cNvPr id="117763" name="Rectangle 3"/>
          <p:cNvSpPr>
            <a:spLocks noGrp="1" noChangeArrowheads="1"/>
          </p:cNvSpPr>
          <p:nvPr>
            <p:ph type="body" idx="4294967295"/>
          </p:nvPr>
        </p:nvSpPr>
        <p:spPr>
          <a:xfrm>
            <a:off x="814388" y="1103313"/>
            <a:ext cx="7661275" cy="4845050"/>
          </a:xfrm>
        </p:spPr>
        <p:txBody>
          <a:bodyPr/>
          <a:lstStyle/>
          <a:p>
            <a:pPr>
              <a:lnSpc>
                <a:spcPct val="150000"/>
              </a:lnSpc>
            </a:pPr>
            <a:r>
              <a:rPr lang="en-US" altLang="zh-CN" sz="1600" dirty="0"/>
              <a:t>DDL</a:t>
            </a:r>
            <a:r>
              <a:rPr lang="zh-CN" altLang="en-US" sz="1600" dirty="0"/>
              <a:t>编译器产生一系列存储在</a:t>
            </a:r>
            <a:r>
              <a:rPr lang="zh-CN" altLang="en-US" sz="1800" b="1" i="1" dirty="0">
                <a:solidFill>
                  <a:srgbClr val="0066CC"/>
                </a:solidFill>
              </a:rPr>
              <a:t>数据字典</a:t>
            </a:r>
            <a:r>
              <a:rPr lang="zh-CN" altLang="en-US" sz="1600" dirty="0"/>
              <a:t>中的表，数据字典包含元数据</a:t>
            </a:r>
            <a:r>
              <a:rPr lang="en-US" altLang="zh-CN" sz="1600" dirty="0"/>
              <a:t> (</a:t>
            </a:r>
            <a:r>
              <a:rPr lang="zh-CN" altLang="en-US" sz="1600" dirty="0"/>
              <a:t>元数据是关于数据的数据</a:t>
            </a:r>
            <a:r>
              <a:rPr lang="en-US" altLang="zh-CN" sz="1600" dirty="0"/>
              <a:t>)</a:t>
            </a:r>
          </a:p>
        </p:txBody>
      </p:sp>
      <p:grpSp>
        <p:nvGrpSpPr>
          <p:cNvPr id="117764" name="Group 4"/>
          <p:cNvGrpSpPr>
            <a:grpSpLocks/>
          </p:cNvGrpSpPr>
          <p:nvPr/>
        </p:nvGrpSpPr>
        <p:grpSpPr bwMode="auto">
          <a:xfrm>
            <a:off x="746125" y="2762250"/>
            <a:ext cx="7999413" cy="1563688"/>
            <a:chOff x="481" y="3024"/>
            <a:chExt cx="5039" cy="816"/>
          </a:xfrm>
        </p:grpSpPr>
        <p:sp>
          <p:nvSpPr>
            <p:cNvPr id="117765" name="Text Box 5"/>
            <p:cNvSpPr txBox="1">
              <a:spLocks noChangeArrowheads="1"/>
            </p:cNvSpPr>
            <p:nvPr/>
          </p:nvSpPr>
          <p:spPr bwMode="auto">
            <a:xfrm>
              <a:off x="481" y="3340"/>
              <a:ext cx="795" cy="27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ea typeface="华文新魏" panose="02010800040101010101" pitchFamily="2" charset="-122"/>
                </a:rPr>
                <a:t>源模式</a:t>
              </a:r>
              <a:endParaRPr lang="zh-CN" altLang="en-US" sz="4000">
                <a:latin typeface="Times New Roman" panose="02020603050405020304" pitchFamily="18" charset="0"/>
                <a:ea typeface="华文新魏" panose="02010800040101010101" pitchFamily="2" charset="-122"/>
              </a:endParaRPr>
            </a:p>
          </p:txBody>
        </p:sp>
        <p:sp>
          <p:nvSpPr>
            <p:cNvPr id="117766" name="Text Box 6"/>
            <p:cNvSpPr txBox="1">
              <a:spLocks noChangeArrowheads="1"/>
            </p:cNvSpPr>
            <p:nvPr/>
          </p:nvSpPr>
          <p:spPr bwMode="auto">
            <a:xfrm>
              <a:off x="2069" y="3328"/>
              <a:ext cx="1473" cy="27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ea typeface="华文新魏" panose="02010800040101010101" pitchFamily="2" charset="-122"/>
                </a:rPr>
                <a:t>模式翻译程序</a:t>
              </a:r>
              <a:endParaRPr lang="zh-CN" altLang="en-US" sz="4000">
                <a:latin typeface="Times New Roman" panose="02020603050405020304" pitchFamily="18" charset="0"/>
                <a:ea typeface="华文新魏" panose="02010800040101010101" pitchFamily="2" charset="-122"/>
              </a:endParaRPr>
            </a:p>
          </p:txBody>
        </p:sp>
        <p:sp>
          <p:nvSpPr>
            <p:cNvPr id="117767" name="AutoShape 7"/>
            <p:cNvSpPr>
              <a:spLocks noChangeArrowheads="1"/>
            </p:cNvSpPr>
            <p:nvPr/>
          </p:nvSpPr>
          <p:spPr bwMode="auto">
            <a:xfrm>
              <a:off x="4512" y="3024"/>
              <a:ext cx="1008" cy="816"/>
            </a:xfrm>
            <a:prstGeom prst="can">
              <a:avLst>
                <a:gd name="adj" fmla="val 50000"/>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117768" name="Text Box 8"/>
            <p:cNvSpPr txBox="1">
              <a:spLocks noChangeArrowheads="1"/>
            </p:cNvSpPr>
            <p:nvPr/>
          </p:nvSpPr>
          <p:spPr bwMode="auto">
            <a:xfrm>
              <a:off x="4570" y="3149"/>
              <a:ext cx="892"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40000"/>
                </a:spcBef>
                <a:buClrTx/>
                <a:buSzTx/>
                <a:buFontTx/>
                <a:buNone/>
              </a:pPr>
              <a:r>
                <a:rPr lang="zh-CN" altLang="en-US" sz="2400">
                  <a:latin typeface="Times New Roman" panose="02020603050405020304" pitchFamily="18" charset="0"/>
                  <a:ea typeface="华文新魏" panose="02010800040101010101" pitchFamily="2" charset="-122"/>
                </a:rPr>
                <a:t>数据字典</a:t>
              </a:r>
            </a:p>
            <a:p>
              <a:pPr algn="ctr" eaLnBrk="1" hangingPunct="1">
                <a:spcBef>
                  <a:spcPct val="40000"/>
                </a:spcBef>
                <a:buClrTx/>
                <a:buSzTx/>
                <a:buFontTx/>
                <a:buNone/>
              </a:pPr>
              <a:r>
                <a:rPr lang="zh-CN" altLang="en-US" sz="2400">
                  <a:latin typeface="Times New Roman" panose="02020603050405020304" pitchFamily="18" charset="0"/>
                  <a:ea typeface="华文新魏" panose="02010800040101010101" pitchFamily="2" charset="-122"/>
                </a:rPr>
                <a:t>目标模式</a:t>
              </a:r>
              <a:endParaRPr lang="zh-CN" altLang="en-US" sz="4000">
                <a:latin typeface="Times New Roman" panose="02020603050405020304" pitchFamily="18" charset="0"/>
                <a:ea typeface="华文新魏" panose="02010800040101010101" pitchFamily="2" charset="-122"/>
              </a:endParaRPr>
            </a:p>
          </p:txBody>
        </p:sp>
        <p:sp>
          <p:nvSpPr>
            <p:cNvPr id="117769" name="AutoShape 9"/>
            <p:cNvSpPr>
              <a:spLocks noChangeArrowheads="1"/>
            </p:cNvSpPr>
            <p:nvPr/>
          </p:nvSpPr>
          <p:spPr bwMode="auto">
            <a:xfrm>
              <a:off x="1425" y="3405"/>
              <a:ext cx="672" cy="144"/>
            </a:xfrm>
            <a:prstGeom prst="rightArrow">
              <a:avLst>
                <a:gd name="adj1" fmla="val 50000"/>
                <a:gd name="adj2" fmla="val 1166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117770" name="AutoShape 10"/>
            <p:cNvSpPr>
              <a:spLocks noChangeArrowheads="1"/>
            </p:cNvSpPr>
            <p:nvPr/>
          </p:nvSpPr>
          <p:spPr bwMode="auto">
            <a:xfrm>
              <a:off x="3798" y="3405"/>
              <a:ext cx="624" cy="144"/>
            </a:xfrm>
            <a:prstGeom prst="rightArrow">
              <a:avLst>
                <a:gd name="adj1" fmla="val 50000"/>
                <a:gd name="adj2" fmla="val 108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552450" y="80963"/>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1.5 </a:t>
            </a:r>
            <a:r>
              <a:rPr lang="zh-CN" altLang="en-US">
                <a:effectLst/>
              </a:rPr>
              <a:t>关系数据库</a:t>
            </a:r>
            <a:endParaRPr lang="en-US" altLang="zh-CN">
              <a:effectLst/>
            </a:endParaRPr>
          </a:p>
        </p:txBody>
      </p:sp>
      <p:sp>
        <p:nvSpPr>
          <p:cNvPr id="119811" name="Rectangle 3"/>
          <p:cNvSpPr>
            <a:spLocks noGrp="1" noChangeArrowheads="1"/>
          </p:cNvSpPr>
          <p:nvPr>
            <p:ph type="body" idx="4294967295"/>
          </p:nvPr>
        </p:nvSpPr>
        <p:spPr>
          <a:xfrm>
            <a:off x="498475" y="1125538"/>
            <a:ext cx="8404225" cy="5194300"/>
          </a:xfrm>
        </p:spPr>
        <p:txBody>
          <a:bodyPr/>
          <a:lstStyle/>
          <a:p>
            <a:pPr>
              <a:lnSpc>
                <a:spcPct val="90000"/>
              </a:lnSpc>
            </a:pPr>
            <a:r>
              <a:rPr lang="en-US" altLang="zh-CN" sz="1800" b="1">
                <a:solidFill>
                  <a:srgbClr val="000099"/>
                </a:solidFill>
              </a:rPr>
              <a:t>SQL</a:t>
            </a:r>
            <a:r>
              <a:rPr lang="en-US" altLang="zh-CN" sz="1800"/>
              <a:t>:</a:t>
            </a:r>
            <a:r>
              <a:rPr lang="zh-CN" altLang="en-US" sz="1800"/>
              <a:t>广泛使用的非过程化语言</a:t>
            </a:r>
            <a:endParaRPr lang="en-US" altLang="zh-CN" sz="1800"/>
          </a:p>
          <a:p>
            <a:pPr>
              <a:lnSpc>
                <a:spcPct val="90000"/>
              </a:lnSpc>
            </a:pPr>
            <a:r>
              <a:rPr lang="en-US" altLang="zh-CN" sz="1800"/>
              <a:t>SQL-DML</a:t>
            </a:r>
          </a:p>
          <a:p>
            <a:pPr lvl="1">
              <a:lnSpc>
                <a:spcPct val="90000"/>
              </a:lnSpc>
            </a:pPr>
            <a:r>
              <a:rPr lang="zh-CN" altLang="en-US" sz="1800"/>
              <a:t>示例</a:t>
            </a:r>
            <a:r>
              <a:rPr lang="en-US" altLang="zh-CN" sz="1800"/>
              <a:t>: </a:t>
            </a:r>
            <a:r>
              <a:rPr lang="zh-CN" altLang="en-US" sz="1800"/>
              <a:t>查找物理系教师的</a:t>
            </a:r>
            <a:r>
              <a:rPr lang="en-US" altLang="zh-CN" sz="1800"/>
              <a:t>ID</a:t>
            </a:r>
            <a:r>
              <a:rPr lang="zh-CN" altLang="en-US" sz="1800"/>
              <a:t>和物理系所在地</a:t>
            </a:r>
            <a:endParaRPr lang="en-US" altLang="zh-CN" sz="1800" b="1"/>
          </a:p>
          <a:p>
            <a:pPr lvl="1">
              <a:lnSpc>
                <a:spcPct val="90000"/>
              </a:lnSpc>
              <a:buFont typeface="Monotype Sorts" charset="2"/>
              <a:buNone/>
            </a:pPr>
            <a:r>
              <a:rPr lang="en-US" altLang="zh-CN" sz="1800" b="1"/>
              <a:t>    select </a:t>
            </a:r>
            <a:r>
              <a:rPr lang="en-US" altLang="zh-CN" sz="1800" i="1"/>
              <a:t>instructor</a:t>
            </a:r>
            <a:r>
              <a:rPr lang="en-US" altLang="zh-CN" sz="1800"/>
              <a:t>.</a:t>
            </a:r>
            <a:r>
              <a:rPr lang="en-US" altLang="zh-CN" sz="1800" i="1"/>
              <a:t>ID</a:t>
            </a:r>
            <a:r>
              <a:rPr lang="en-US" altLang="zh-CN" sz="1800"/>
              <a:t>, </a:t>
            </a:r>
            <a:r>
              <a:rPr lang="en-US" altLang="zh-CN" sz="1800" i="1"/>
              <a:t>department</a:t>
            </a:r>
            <a:r>
              <a:rPr lang="en-US" altLang="zh-CN" sz="1800"/>
              <a:t>.</a:t>
            </a:r>
            <a:r>
              <a:rPr lang="en-US" altLang="zh-CN" sz="1800" i="1"/>
              <a:t>building</a:t>
            </a:r>
            <a:br>
              <a:rPr lang="en-US" altLang="zh-CN" sz="1800" i="1"/>
            </a:br>
            <a:r>
              <a:rPr lang="en-US" altLang="zh-CN" sz="1800" b="1"/>
              <a:t>from </a:t>
            </a:r>
            <a:r>
              <a:rPr lang="en-US" altLang="zh-CN" sz="1800" i="1"/>
              <a:t>instructor</a:t>
            </a:r>
            <a:r>
              <a:rPr lang="en-US" altLang="zh-CN" sz="1800"/>
              <a:t>, </a:t>
            </a:r>
            <a:r>
              <a:rPr lang="en-US" altLang="zh-CN" sz="1800" i="1"/>
              <a:t>department</a:t>
            </a:r>
            <a:br>
              <a:rPr lang="en-US" altLang="zh-CN" sz="1800" i="1"/>
            </a:br>
            <a:r>
              <a:rPr lang="en-US" altLang="zh-CN" sz="1800" b="1"/>
              <a:t>where </a:t>
            </a:r>
            <a:r>
              <a:rPr lang="en-US" altLang="zh-CN" sz="1800" i="1"/>
              <a:t>instructor.dept_name = department.dept_name </a:t>
            </a:r>
            <a:r>
              <a:rPr lang="en-US" altLang="zh-CN" sz="1800" b="1"/>
              <a:t>and </a:t>
            </a:r>
            <a:br>
              <a:rPr lang="en-US" altLang="zh-CN" sz="1800" b="1"/>
            </a:br>
            <a:r>
              <a:rPr lang="en-US" altLang="zh-CN" sz="1800" b="1"/>
              <a:t>           </a:t>
            </a:r>
            <a:r>
              <a:rPr lang="en-US" altLang="zh-CN" sz="1800" i="1"/>
              <a:t>department.dept_name </a:t>
            </a:r>
            <a:r>
              <a:rPr lang="en-US" altLang="zh-CN" sz="1800"/>
              <a:t>= ‘Physics’;</a:t>
            </a:r>
          </a:p>
          <a:p>
            <a:pPr>
              <a:lnSpc>
                <a:spcPct val="90000"/>
              </a:lnSpc>
            </a:pPr>
            <a:r>
              <a:rPr lang="en-US" altLang="zh-CN" sz="1800"/>
              <a:t>SQL-DDL</a:t>
            </a:r>
          </a:p>
          <a:p>
            <a:pPr lvl="1">
              <a:lnSpc>
                <a:spcPct val="90000"/>
              </a:lnSpc>
            </a:pPr>
            <a:r>
              <a:rPr lang="zh-CN" altLang="en-US" sz="1800"/>
              <a:t>示例</a:t>
            </a:r>
            <a:r>
              <a:rPr lang="en-US" altLang="zh-CN" sz="1800"/>
              <a:t>: </a:t>
            </a:r>
            <a:r>
              <a:rPr lang="zh-CN" altLang="en-US" sz="1800"/>
              <a:t>定义</a:t>
            </a:r>
            <a:r>
              <a:rPr lang="en-US" altLang="zh-CN" sz="1800"/>
              <a:t>dept</a:t>
            </a:r>
            <a:r>
              <a:rPr lang="zh-CN" altLang="en-US" sz="1800"/>
              <a:t>表</a:t>
            </a:r>
            <a:r>
              <a:rPr lang="en-US" altLang="zh-CN" sz="1800"/>
              <a:t>		</a:t>
            </a:r>
          </a:p>
          <a:p>
            <a:pPr lvl="1">
              <a:lnSpc>
                <a:spcPct val="90000"/>
              </a:lnSpc>
              <a:buFont typeface="Monotype Sorts" charset="2"/>
              <a:buNone/>
            </a:pPr>
            <a:r>
              <a:rPr lang="en-US" altLang="zh-CN" sz="1800"/>
              <a:t>	create table deptment</a:t>
            </a:r>
          </a:p>
          <a:p>
            <a:pPr lvl="1">
              <a:lnSpc>
                <a:spcPct val="90000"/>
              </a:lnSpc>
              <a:buFont typeface="Monotype Sorts" charset="2"/>
              <a:buNone/>
            </a:pPr>
            <a:r>
              <a:rPr lang="en-US" altLang="zh-CN" sz="1800"/>
              <a:t>       (dept_name char(20),</a:t>
            </a:r>
          </a:p>
          <a:p>
            <a:pPr lvl="1">
              <a:lnSpc>
                <a:spcPct val="90000"/>
              </a:lnSpc>
              <a:buFont typeface="Monotype Sorts" charset="2"/>
              <a:buNone/>
            </a:pPr>
            <a:r>
              <a:rPr lang="en-US" altLang="zh-CN" sz="1800"/>
              <a:t>        building char(15),</a:t>
            </a:r>
          </a:p>
          <a:p>
            <a:pPr lvl="1">
              <a:lnSpc>
                <a:spcPct val="90000"/>
              </a:lnSpc>
              <a:buFont typeface="Monotype Sorts" charset="2"/>
              <a:buNone/>
            </a:pPr>
            <a:r>
              <a:rPr lang="en-US" altLang="zh-CN" sz="1800"/>
              <a:t>         budget numberic(12,2)</a:t>
            </a:r>
          </a:p>
          <a:p>
            <a:pPr lvl="1">
              <a:lnSpc>
                <a:spcPct val="90000"/>
              </a:lnSpc>
              <a:buFont typeface="Monotype Sorts" charset="2"/>
              <a:buNone/>
            </a:pPr>
            <a:r>
              <a:rPr lang="en-US" altLang="zh-CN" sz="1800"/>
              <a:t>        );</a:t>
            </a:r>
          </a:p>
          <a:p>
            <a:pPr>
              <a:lnSpc>
                <a:spcPct val="90000"/>
              </a:lnSpc>
            </a:pPr>
            <a:r>
              <a:rPr lang="zh-CN" altLang="en-US" sz="1800"/>
              <a:t>来自应用程序的数据库访问</a:t>
            </a:r>
            <a:endParaRPr lang="en-US" altLang="zh-CN" sz="1800"/>
          </a:p>
          <a:p>
            <a:pPr lvl="1">
              <a:lnSpc>
                <a:spcPct val="90000"/>
              </a:lnSpc>
            </a:pPr>
            <a:r>
              <a:rPr lang="en-US" altLang="zh-CN" sz="1400"/>
              <a:t>DML</a:t>
            </a:r>
            <a:r>
              <a:rPr lang="zh-CN" altLang="en-US" sz="1400"/>
              <a:t>由宿主语言执行</a:t>
            </a:r>
            <a:endParaRPr lang="en-US" altLang="zh-CN" sz="1400"/>
          </a:p>
          <a:p>
            <a:pPr lvl="1">
              <a:lnSpc>
                <a:spcPct val="90000"/>
              </a:lnSpc>
              <a:buFont typeface="Monotype Sorts" charset="2"/>
              <a:buNone/>
            </a:pPr>
            <a:endParaRPr lang="en-US" altLang="zh-CN" sz="1800"/>
          </a:p>
          <a:p>
            <a:pPr lvl="1">
              <a:lnSpc>
                <a:spcPct val="90000"/>
              </a:lnSpc>
              <a:buFont typeface="Monotype Sorts" charset="2"/>
              <a:buNone/>
            </a:pPr>
            <a:r>
              <a:rPr lang="en-US" altLang="zh-CN" sz="1800"/>
              <a:t>	</a:t>
            </a:r>
          </a:p>
          <a:p>
            <a:pPr lvl="1">
              <a:lnSpc>
                <a:spcPct val="90000"/>
              </a:lnSpc>
              <a:buFont typeface="Monotype Sorts" charset="2"/>
              <a:buNone/>
            </a:pPr>
            <a:r>
              <a:rPr lang="en-US" altLang="zh-CN" sz="1800"/>
              <a:t>	</a:t>
            </a:r>
            <a:br>
              <a:rPr lang="en-US" altLang="zh-CN" sz="1800"/>
            </a:br>
            <a:r>
              <a:rPr lang="en-US" altLang="zh-CN" sz="1800"/>
              <a:t>           </a:t>
            </a:r>
            <a:endParaRPr lang="en-US" altLang="zh-CN" sz="1800" i="1"/>
          </a:p>
          <a:p>
            <a:pPr lvl="1">
              <a:lnSpc>
                <a:spcPct val="90000"/>
              </a:lnSpc>
            </a:pPr>
            <a:endParaRPr lang="en-US" altLang="zh-CN" sz="1800" i="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1.6</a:t>
            </a:r>
            <a:r>
              <a:rPr lang="zh-CN" altLang="en-US">
                <a:effectLst/>
              </a:rPr>
              <a:t>数据库设计</a:t>
            </a:r>
            <a:endParaRPr lang="en-US" altLang="zh-CN">
              <a:effectLst/>
            </a:endParaRPr>
          </a:p>
        </p:txBody>
      </p:sp>
      <p:sp>
        <p:nvSpPr>
          <p:cNvPr id="121859" name="Rectangle 3"/>
          <p:cNvSpPr>
            <a:spLocks noGrp="1" noChangeArrowheads="1"/>
          </p:cNvSpPr>
          <p:nvPr>
            <p:ph type="body" idx="4294967295"/>
          </p:nvPr>
        </p:nvSpPr>
        <p:spPr>
          <a:xfrm>
            <a:off x="827088" y="1077913"/>
            <a:ext cx="7966075" cy="4441825"/>
          </a:xfrm>
        </p:spPr>
        <p:txBody>
          <a:bodyPr/>
          <a:lstStyle/>
          <a:p>
            <a:r>
              <a:rPr lang="zh-CN" altLang="en-US" sz="2000"/>
              <a:t>数据库设计的主要内容是数据库模式的设计</a:t>
            </a:r>
            <a:endParaRPr lang="en-US" altLang="zh-CN" sz="2000"/>
          </a:p>
          <a:p>
            <a:pPr>
              <a:buFont typeface="Monotype Sorts" charset="2"/>
              <a:buNone/>
            </a:pPr>
            <a:endParaRPr lang="en-US" altLang="zh-CN" sz="2000"/>
          </a:p>
          <a:p>
            <a:pPr>
              <a:lnSpc>
                <a:spcPct val="150000"/>
              </a:lnSpc>
            </a:pPr>
            <a:r>
              <a:rPr lang="zh-CN" altLang="en-US" sz="2000"/>
              <a:t>数据库设计过程</a:t>
            </a:r>
            <a:endParaRPr lang="en-US" altLang="zh-CN" sz="2000"/>
          </a:p>
          <a:p>
            <a:pPr lvl="1">
              <a:lnSpc>
                <a:spcPct val="150000"/>
              </a:lnSpc>
            </a:pPr>
            <a:r>
              <a:rPr lang="zh-CN" altLang="en-US" sz="1600"/>
              <a:t>用户需求获取</a:t>
            </a:r>
            <a:endParaRPr lang="en-US" altLang="zh-CN" sz="1600"/>
          </a:p>
          <a:p>
            <a:pPr lvl="1">
              <a:lnSpc>
                <a:spcPct val="150000"/>
              </a:lnSpc>
            </a:pPr>
            <a:r>
              <a:rPr lang="zh-CN" altLang="en-US" sz="1600"/>
              <a:t>概念设计</a:t>
            </a:r>
            <a:endParaRPr lang="en-US" altLang="zh-CN" sz="1600"/>
          </a:p>
          <a:p>
            <a:pPr lvl="1">
              <a:lnSpc>
                <a:spcPct val="150000"/>
              </a:lnSpc>
            </a:pPr>
            <a:r>
              <a:rPr lang="zh-CN" altLang="en-US" sz="1600"/>
              <a:t>逻辑设计</a:t>
            </a:r>
            <a:endParaRPr lang="en-US" altLang="zh-CN" sz="1600"/>
          </a:p>
          <a:p>
            <a:pPr lvl="1">
              <a:lnSpc>
                <a:spcPct val="150000"/>
              </a:lnSpc>
            </a:pPr>
            <a:r>
              <a:rPr lang="zh-CN" altLang="en-US" sz="1600"/>
              <a:t>物理设计</a:t>
            </a:r>
            <a:endParaRPr lang="en-US" altLang="zh-CN" sz="1600"/>
          </a:p>
          <a:p>
            <a:pPr lvl="1">
              <a:buFont typeface="Monotype Sorts" charset="2"/>
              <a:buNone/>
            </a:pPr>
            <a:endParaRPr lang="en-US" altLang="zh-CN" sz="2000"/>
          </a:p>
          <a:p>
            <a:pPr>
              <a:buFont typeface="Monotype Sorts" charset="2"/>
              <a:buNone/>
            </a:pPr>
            <a:endParaRPr lang="en-US" altLang="zh-CN" sz="2000"/>
          </a:p>
          <a:p>
            <a:pPr>
              <a:buFont typeface="Monotype Sorts" charset="2"/>
              <a:buNone/>
            </a:pPr>
            <a:r>
              <a:rPr lang="en-US" altLang="zh-CN" sz="2000">
                <a:sym typeface="Symbol" panose="05050102010706020507" pitchFamily="18" charset="2"/>
              </a:rPr>
              <a:t>     </a:t>
            </a:r>
          </a:p>
        </p:txBody>
      </p:sp>
      <p:grpSp>
        <p:nvGrpSpPr>
          <p:cNvPr id="121860" name="组合 1"/>
          <p:cNvGrpSpPr>
            <a:grpSpLocks/>
          </p:cNvGrpSpPr>
          <p:nvPr/>
        </p:nvGrpSpPr>
        <p:grpSpPr bwMode="auto">
          <a:xfrm>
            <a:off x="6423025" y="1373188"/>
            <a:ext cx="2879725" cy="4937125"/>
            <a:chOff x="5965825" y="1408585"/>
            <a:chExt cx="2879725" cy="4938325"/>
          </a:xfrm>
        </p:grpSpPr>
        <p:sp>
          <p:nvSpPr>
            <p:cNvPr id="121861" name="Text Box 5"/>
            <p:cNvSpPr txBox="1">
              <a:spLocks noChangeArrowheads="1"/>
            </p:cNvSpPr>
            <p:nvPr/>
          </p:nvSpPr>
          <p:spPr bwMode="auto">
            <a:xfrm>
              <a:off x="7073412" y="4021198"/>
              <a:ext cx="1772138" cy="481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2000">
                  <a:solidFill>
                    <a:srgbClr val="000000"/>
                  </a:solidFill>
                  <a:latin typeface="楷体" panose="02010609060101010101" pitchFamily="49" charset="-122"/>
                  <a:ea typeface="楷体" panose="02010609060101010101" pitchFamily="49" charset="-122"/>
                </a:rPr>
                <a:t>转换、设计</a:t>
              </a:r>
              <a:endParaRPr kumimoji="0" lang="zh-CN" altLang="en-US" sz="2000">
                <a:latin typeface="楷体" panose="02010609060101010101" pitchFamily="49" charset="-122"/>
                <a:ea typeface="楷体" panose="02010609060101010101" pitchFamily="49" charset="-122"/>
              </a:endParaRPr>
            </a:p>
          </p:txBody>
        </p:sp>
        <p:sp>
          <p:nvSpPr>
            <p:cNvPr id="121862" name="Text Box 6"/>
            <p:cNvSpPr txBox="1">
              <a:spLocks noChangeArrowheads="1"/>
            </p:cNvSpPr>
            <p:nvPr/>
          </p:nvSpPr>
          <p:spPr bwMode="auto">
            <a:xfrm>
              <a:off x="7073412" y="2898059"/>
              <a:ext cx="1772138" cy="481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2000">
                  <a:solidFill>
                    <a:srgbClr val="000000"/>
                  </a:solidFill>
                  <a:latin typeface="楷体" panose="02010609060101010101" pitchFamily="49" charset="-122"/>
                  <a:ea typeface="楷体" panose="02010609060101010101" pitchFamily="49" charset="-122"/>
                </a:rPr>
                <a:t>理解、表达</a:t>
              </a:r>
              <a:endParaRPr kumimoji="0" lang="zh-CN" altLang="en-US" sz="2000">
                <a:latin typeface="楷体" panose="02010609060101010101" pitchFamily="49" charset="-122"/>
                <a:ea typeface="楷体" panose="02010609060101010101" pitchFamily="49" charset="-122"/>
              </a:endParaRPr>
            </a:p>
          </p:txBody>
        </p:sp>
        <p:sp>
          <p:nvSpPr>
            <p:cNvPr id="121863" name="Freeform 7"/>
            <p:cNvSpPr>
              <a:spLocks/>
            </p:cNvSpPr>
            <p:nvPr/>
          </p:nvSpPr>
          <p:spPr bwMode="auto">
            <a:xfrm>
              <a:off x="5965825" y="1408585"/>
              <a:ext cx="2215173" cy="1366051"/>
            </a:xfrm>
            <a:custGeom>
              <a:avLst/>
              <a:gdLst>
                <a:gd name="T0" fmla="*/ 2147483646 w 1835"/>
                <a:gd name="T1" fmla="*/ 2147483646 h 1476"/>
                <a:gd name="T2" fmla="*/ 2147483646 w 1835"/>
                <a:gd name="T3" fmla="*/ 2147483646 h 1476"/>
                <a:gd name="T4" fmla="*/ 2147483646 w 1835"/>
                <a:gd name="T5" fmla="*/ 2147483646 h 1476"/>
                <a:gd name="T6" fmla="*/ 2147483646 w 1835"/>
                <a:gd name="T7" fmla="*/ 2147483646 h 1476"/>
                <a:gd name="T8" fmla="*/ 2147483646 w 1835"/>
                <a:gd name="T9" fmla="*/ 2147483646 h 1476"/>
                <a:gd name="T10" fmla="*/ 2147483646 w 1835"/>
                <a:gd name="T11" fmla="*/ 2147483646 h 1476"/>
                <a:gd name="T12" fmla="*/ 2147483646 w 1835"/>
                <a:gd name="T13" fmla="*/ 2147483646 h 1476"/>
                <a:gd name="T14" fmla="*/ 2147483646 w 1835"/>
                <a:gd name="T15" fmla="*/ 2147483646 h 1476"/>
                <a:gd name="T16" fmla="*/ 2147483646 w 1835"/>
                <a:gd name="T17" fmla="*/ 2147483646 h 1476"/>
                <a:gd name="T18" fmla="*/ 2147483646 w 1835"/>
                <a:gd name="T19" fmla="*/ 2147483646 h 1476"/>
                <a:gd name="T20" fmla="*/ 2147483646 w 1835"/>
                <a:gd name="T21" fmla="*/ 2147483646 h 1476"/>
                <a:gd name="T22" fmla="*/ 2147483646 w 1835"/>
                <a:gd name="T23" fmla="*/ 2147483646 h 1476"/>
                <a:gd name="T24" fmla="*/ 2147483646 w 1835"/>
                <a:gd name="T25" fmla="*/ 2147483646 h 1476"/>
                <a:gd name="T26" fmla="*/ 2147483646 w 1835"/>
                <a:gd name="T27" fmla="*/ 2147483646 h 1476"/>
                <a:gd name="T28" fmla="*/ 2147483646 w 1835"/>
                <a:gd name="T29" fmla="*/ 2147483646 h 1476"/>
                <a:gd name="T30" fmla="*/ 2147483646 w 1835"/>
                <a:gd name="T31" fmla="*/ 2147483646 h 1476"/>
                <a:gd name="T32" fmla="*/ 2147483646 w 1835"/>
                <a:gd name="T33" fmla="*/ 2147483646 h 1476"/>
                <a:gd name="T34" fmla="*/ 2147483646 w 1835"/>
                <a:gd name="T35" fmla="*/ 2147483646 h 1476"/>
                <a:gd name="T36" fmla="*/ 2147483646 w 1835"/>
                <a:gd name="T37" fmla="*/ 2147483646 h 1476"/>
                <a:gd name="T38" fmla="*/ 2147483646 w 1835"/>
                <a:gd name="T39" fmla="*/ 2147483646 h 1476"/>
                <a:gd name="T40" fmla="*/ 2147483646 w 1835"/>
                <a:gd name="T41" fmla="*/ 2147483646 h 1476"/>
                <a:gd name="T42" fmla="*/ 2147483646 w 1835"/>
                <a:gd name="T43" fmla="*/ 2147483646 h 1476"/>
                <a:gd name="T44" fmla="*/ 2147483646 w 1835"/>
                <a:gd name="T45" fmla="*/ 2147483646 h 1476"/>
                <a:gd name="T46" fmla="*/ 2147483646 w 1835"/>
                <a:gd name="T47" fmla="*/ 2147483646 h 1476"/>
                <a:gd name="T48" fmla="*/ 2147483646 w 1835"/>
                <a:gd name="T49" fmla="*/ 2147483646 h 1476"/>
                <a:gd name="T50" fmla="*/ 2147483646 w 1835"/>
                <a:gd name="T51" fmla="*/ 2147483646 h 1476"/>
                <a:gd name="T52" fmla="*/ 2147483646 w 1835"/>
                <a:gd name="T53" fmla="*/ 2147483646 h 1476"/>
                <a:gd name="T54" fmla="*/ 2147483646 w 1835"/>
                <a:gd name="T55" fmla="*/ 2147483646 h 1476"/>
                <a:gd name="T56" fmla="*/ 2147483646 w 1835"/>
                <a:gd name="T57" fmla="*/ 2147483646 h 1476"/>
                <a:gd name="T58" fmla="*/ 2147483646 w 1835"/>
                <a:gd name="T59" fmla="*/ 2147483646 h 1476"/>
                <a:gd name="T60" fmla="*/ 2147483646 w 1835"/>
                <a:gd name="T61" fmla="*/ 2147483646 h 1476"/>
                <a:gd name="T62" fmla="*/ 2147483646 w 1835"/>
                <a:gd name="T63" fmla="*/ 2147483646 h 1476"/>
                <a:gd name="T64" fmla="*/ 2147483646 w 1835"/>
                <a:gd name="T65" fmla="*/ 2147483646 h 1476"/>
                <a:gd name="T66" fmla="*/ 2147483646 w 1835"/>
                <a:gd name="T67" fmla="*/ 2147483646 h 1476"/>
                <a:gd name="T68" fmla="*/ 2147483646 w 1835"/>
                <a:gd name="T69" fmla="*/ 0 h 1476"/>
                <a:gd name="T70" fmla="*/ 2147483646 w 1835"/>
                <a:gd name="T71" fmla="*/ 2147483646 h 1476"/>
                <a:gd name="T72" fmla="*/ 2147483646 w 1835"/>
                <a:gd name="T73" fmla="*/ 2147483646 h 1476"/>
                <a:gd name="T74" fmla="*/ 2147483646 w 1835"/>
                <a:gd name="T75" fmla="*/ 2147483646 h 1476"/>
                <a:gd name="T76" fmla="*/ 2147483646 w 1835"/>
                <a:gd name="T77" fmla="*/ 2147483646 h 1476"/>
                <a:gd name="T78" fmla="*/ 2147483646 w 1835"/>
                <a:gd name="T79" fmla="*/ 2147483646 h 1476"/>
                <a:gd name="T80" fmla="*/ 2147483646 w 1835"/>
                <a:gd name="T81" fmla="*/ 2147483646 h 14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35" h="1476">
                  <a:moveTo>
                    <a:pt x="467" y="312"/>
                  </a:moveTo>
                  <a:cubicBezTo>
                    <a:pt x="358" y="328"/>
                    <a:pt x="252" y="356"/>
                    <a:pt x="143" y="372"/>
                  </a:cubicBezTo>
                  <a:cubicBezTo>
                    <a:pt x="133" y="522"/>
                    <a:pt x="150" y="528"/>
                    <a:pt x="95" y="624"/>
                  </a:cubicBezTo>
                  <a:cubicBezTo>
                    <a:pt x="86" y="640"/>
                    <a:pt x="80" y="657"/>
                    <a:pt x="71" y="672"/>
                  </a:cubicBezTo>
                  <a:cubicBezTo>
                    <a:pt x="56" y="697"/>
                    <a:pt x="23" y="744"/>
                    <a:pt x="23" y="744"/>
                  </a:cubicBezTo>
                  <a:cubicBezTo>
                    <a:pt x="0" y="835"/>
                    <a:pt x="19" y="910"/>
                    <a:pt x="71" y="984"/>
                  </a:cubicBezTo>
                  <a:cubicBezTo>
                    <a:pt x="88" y="1008"/>
                    <a:pt x="103" y="1032"/>
                    <a:pt x="119" y="1056"/>
                  </a:cubicBezTo>
                  <a:cubicBezTo>
                    <a:pt x="127" y="1068"/>
                    <a:pt x="143" y="1092"/>
                    <a:pt x="143" y="1092"/>
                  </a:cubicBezTo>
                  <a:cubicBezTo>
                    <a:pt x="147" y="1128"/>
                    <a:pt x="146" y="1165"/>
                    <a:pt x="155" y="1200"/>
                  </a:cubicBezTo>
                  <a:cubicBezTo>
                    <a:pt x="168" y="1252"/>
                    <a:pt x="251" y="1296"/>
                    <a:pt x="287" y="1320"/>
                  </a:cubicBezTo>
                  <a:cubicBezTo>
                    <a:pt x="302" y="1330"/>
                    <a:pt x="320" y="1334"/>
                    <a:pt x="335" y="1344"/>
                  </a:cubicBezTo>
                  <a:cubicBezTo>
                    <a:pt x="378" y="1375"/>
                    <a:pt x="418" y="1416"/>
                    <a:pt x="467" y="1440"/>
                  </a:cubicBezTo>
                  <a:cubicBezTo>
                    <a:pt x="468" y="1441"/>
                    <a:pt x="563" y="1476"/>
                    <a:pt x="563" y="1476"/>
                  </a:cubicBezTo>
                  <a:cubicBezTo>
                    <a:pt x="660" y="1458"/>
                    <a:pt x="746" y="1435"/>
                    <a:pt x="839" y="1404"/>
                  </a:cubicBezTo>
                  <a:cubicBezTo>
                    <a:pt x="863" y="1396"/>
                    <a:pt x="911" y="1380"/>
                    <a:pt x="911" y="1380"/>
                  </a:cubicBezTo>
                  <a:cubicBezTo>
                    <a:pt x="966" y="1389"/>
                    <a:pt x="1014" y="1403"/>
                    <a:pt x="1067" y="1416"/>
                  </a:cubicBezTo>
                  <a:cubicBezTo>
                    <a:pt x="1090" y="1401"/>
                    <a:pt x="1125" y="1381"/>
                    <a:pt x="1139" y="1356"/>
                  </a:cubicBezTo>
                  <a:cubicBezTo>
                    <a:pt x="1157" y="1325"/>
                    <a:pt x="1166" y="1259"/>
                    <a:pt x="1175" y="1224"/>
                  </a:cubicBezTo>
                  <a:cubicBezTo>
                    <a:pt x="1210" y="1231"/>
                    <a:pt x="1239" y="1234"/>
                    <a:pt x="1271" y="1248"/>
                  </a:cubicBezTo>
                  <a:cubicBezTo>
                    <a:pt x="1314" y="1266"/>
                    <a:pt x="1347" y="1293"/>
                    <a:pt x="1391" y="1308"/>
                  </a:cubicBezTo>
                  <a:cubicBezTo>
                    <a:pt x="1439" y="1304"/>
                    <a:pt x="1491" y="1315"/>
                    <a:pt x="1535" y="1296"/>
                  </a:cubicBezTo>
                  <a:cubicBezTo>
                    <a:pt x="1561" y="1284"/>
                    <a:pt x="1567" y="1248"/>
                    <a:pt x="1583" y="1224"/>
                  </a:cubicBezTo>
                  <a:cubicBezTo>
                    <a:pt x="1621" y="1167"/>
                    <a:pt x="1643" y="1108"/>
                    <a:pt x="1703" y="1068"/>
                  </a:cubicBezTo>
                  <a:cubicBezTo>
                    <a:pt x="1707" y="1056"/>
                    <a:pt x="1705" y="1039"/>
                    <a:pt x="1715" y="1032"/>
                  </a:cubicBezTo>
                  <a:cubicBezTo>
                    <a:pt x="1736" y="1017"/>
                    <a:pt x="1787" y="1008"/>
                    <a:pt x="1787" y="1008"/>
                  </a:cubicBezTo>
                  <a:cubicBezTo>
                    <a:pt x="1795" y="996"/>
                    <a:pt x="1806" y="986"/>
                    <a:pt x="1811" y="972"/>
                  </a:cubicBezTo>
                  <a:cubicBezTo>
                    <a:pt x="1822" y="941"/>
                    <a:pt x="1835" y="876"/>
                    <a:pt x="1835" y="876"/>
                  </a:cubicBezTo>
                  <a:cubicBezTo>
                    <a:pt x="1822" y="798"/>
                    <a:pt x="1806" y="741"/>
                    <a:pt x="1739" y="696"/>
                  </a:cubicBezTo>
                  <a:cubicBezTo>
                    <a:pt x="1673" y="597"/>
                    <a:pt x="1779" y="748"/>
                    <a:pt x="1607" y="576"/>
                  </a:cubicBezTo>
                  <a:cubicBezTo>
                    <a:pt x="1556" y="525"/>
                    <a:pt x="1506" y="478"/>
                    <a:pt x="1451" y="432"/>
                  </a:cubicBezTo>
                  <a:cubicBezTo>
                    <a:pt x="1403" y="392"/>
                    <a:pt x="1415" y="424"/>
                    <a:pt x="1367" y="360"/>
                  </a:cubicBezTo>
                  <a:cubicBezTo>
                    <a:pt x="1313" y="288"/>
                    <a:pt x="1337" y="206"/>
                    <a:pt x="1307" y="132"/>
                  </a:cubicBezTo>
                  <a:cubicBezTo>
                    <a:pt x="1298" y="108"/>
                    <a:pt x="1239" y="101"/>
                    <a:pt x="1223" y="96"/>
                  </a:cubicBezTo>
                  <a:cubicBezTo>
                    <a:pt x="1154" y="76"/>
                    <a:pt x="1091" y="58"/>
                    <a:pt x="1019" y="48"/>
                  </a:cubicBezTo>
                  <a:cubicBezTo>
                    <a:pt x="960" y="28"/>
                    <a:pt x="898" y="20"/>
                    <a:pt x="839" y="0"/>
                  </a:cubicBezTo>
                  <a:cubicBezTo>
                    <a:pt x="807" y="6"/>
                    <a:pt x="766" y="1"/>
                    <a:pt x="743" y="24"/>
                  </a:cubicBezTo>
                  <a:cubicBezTo>
                    <a:pt x="723" y="44"/>
                    <a:pt x="711" y="72"/>
                    <a:pt x="695" y="96"/>
                  </a:cubicBezTo>
                  <a:cubicBezTo>
                    <a:pt x="686" y="110"/>
                    <a:pt x="669" y="119"/>
                    <a:pt x="659" y="132"/>
                  </a:cubicBezTo>
                  <a:cubicBezTo>
                    <a:pt x="641" y="155"/>
                    <a:pt x="638" y="195"/>
                    <a:pt x="611" y="204"/>
                  </a:cubicBezTo>
                  <a:cubicBezTo>
                    <a:pt x="556" y="222"/>
                    <a:pt x="587" y="214"/>
                    <a:pt x="515" y="228"/>
                  </a:cubicBezTo>
                  <a:cubicBezTo>
                    <a:pt x="501" y="271"/>
                    <a:pt x="515" y="312"/>
                    <a:pt x="467" y="312"/>
                  </a:cubicBezTo>
                  <a:close/>
                </a:path>
              </a:pathLst>
            </a:custGeom>
            <a:solidFill>
              <a:srgbClr val="FFFFFF"/>
            </a:solidFill>
            <a:ln w="9525">
              <a:solidFill>
                <a:srgbClr val="000000"/>
              </a:solidFill>
              <a:round/>
              <a:headEnd/>
              <a:tailEnd/>
            </a:ln>
          </p:spPr>
          <p:txBody>
            <a:bodyPr/>
            <a:lstStyle/>
            <a:p>
              <a:endParaRPr lang="zh-CN" altLang="en-US"/>
            </a:p>
          </p:txBody>
        </p:sp>
        <p:sp>
          <p:nvSpPr>
            <p:cNvPr id="121864" name="Text Box 8"/>
            <p:cNvSpPr txBox="1">
              <a:spLocks noChangeArrowheads="1"/>
            </p:cNvSpPr>
            <p:nvPr/>
          </p:nvSpPr>
          <p:spPr bwMode="auto">
            <a:xfrm>
              <a:off x="6312479" y="1989875"/>
              <a:ext cx="1550621" cy="48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2000">
                  <a:solidFill>
                    <a:srgbClr val="000000"/>
                  </a:solidFill>
                  <a:latin typeface="楷体" panose="02010609060101010101" pitchFamily="49" charset="-122"/>
                  <a:ea typeface="楷体" panose="02010609060101010101" pitchFamily="49" charset="-122"/>
                </a:rPr>
                <a:t>现实世界</a:t>
              </a:r>
              <a:endParaRPr kumimoji="0" lang="zh-CN" altLang="en-US" sz="2000">
                <a:latin typeface="楷体" panose="02010609060101010101" pitchFamily="49" charset="-122"/>
                <a:ea typeface="楷体" panose="02010609060101010101" pitchFamily="49" charset="-122"/>
              </a:endParaRPr>
            </a:p>
          </p:txBody>
        </p:sp>
        <p:sp>
          <p:nvSpPr>
            <p:cNvPr id="121865" name="Line 9"/>
            <p:cNvSpPr>
              <a:spLocks noChangeShapeType="1"/>
            </p:cNvSpPr>
            <p:nvPr/>
          </p:nvSpPr>
          <p:spPr bwMode="auto">
            <a:xfrm>
              <a:off x="7073412" y="2737611"/>
              <a:ext cx="0" cy="8022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66" name="Text Box 10"/>
            <p:cNvSpPr txBox="1">
              <a:spLocks noChangeArrowheads="1"/>
            </p:cNvSpPr>
            <p:nvPr/>
          </p:nvSpPr>
          <p:spPr bwMode="auto">
            <a:xfrm>
              <a:off x="5965825" y="3539852"/>
              <a:ext cx="2215173" cy="481345"/>
            </a:xfrm>
            <a:prstGeom prst="rect">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1800">
                  <a:solidFill>
                    <a:srgbClr val="000000"/>
                  </a:solidFill>
                  <a:latin typeface="楷体" panose="02010609060101010101" pitchFamily="49" charset="-122"/>
                  <a:ea typeface="楷体" panose="02010609060101010101" pitchFamily="49" charset="-122"/>
                </a:rPr>
                <a:t>概念模型：</a:t>
              </a:r>
              <a:r>
                <a:rPr kumimoji="0" lang="en-US" altLang="zh-CN" sz="1800">
                  <a:solidFill>
                    <a:srgbClr val="000000"/>
                  </a:solidFill>
                  <a:latin typeface="楷体" panose="02010609060101010101" pitchFamily="49" charset="-122"/>
                  <a:ea typeface="楷体" panose="02010609060101010101" pitchFamily="49" charset="-122"/>
                </a:rPr>
                <a:t>E-R</a:t>
              </a:r>
              <a:endParaRPr kumimoji="0" lang="en-US" altLang="zh-CN" sz="1800">
                <a:latin typeface="楷体" panose="02010609060101010101" pitchFamily="49" charset="-122"/>
                <a:ea typeface="楷体" panose="02010609060101010101" pitchFamily="49" charset="-122"/>
              </a:endParaRPr>
            </a:p>
          </p:txBody>
        </p:sp>
        <p:sp>
          <p:nvSpPr>
            <p:cNvPr id="121867" name="Line 11"/>
            <p:cNvSpPr>
              <a:spLocks noChangeShapeType="1"/>
            </p:cNvSpPr>
            <p:nvPr/>
          </p:nvSpPr>
          <p:spPr bwMode="auto">
            <a:xfrm>
              <a:off x="7073412" y="4021198"/>
              <a:ext cx="0" cy="641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68" name="Text Box 12"/>
            <p:cNvSpPr txBox="1">
              <a:spLocks noChangeArrowheads="1"/>
            </p:cNvSpPr>
            <p:nvPr/>
          </p:nvSpPr>
          <p:spPr bwMode="auto">
            <a:xfrm>
              <a:off x="5965825" y="4662991"/>
              <a:ext cx="2215173" cy="481345"/>
            </a:xfrm>
            <a:prstGeom prst="rect">
              <a:avLst/>
            </a:prstGeom>
            <a:solidFill>
              <a:srgbClr val="FFFFFF"/>
            </a:solidFill>
            <a:ln w="9525">
              <a:solidFill>
                <a:srgbClr val="000000"/>
              </a:solidFill>
              <a:miter lim="800000"/>
              <a:headEnd/>
              <a:tailEnd/>
            </a:ln>
          </p:spPr>
          <p:txBody>
            <a:bodyPr tIns="93600"/>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1600">
                  <a:latin typeface="楷体" panose="02010609060101010101" pitchFamily="49" charset="-122"/>
                  <a:ea typeface="楷体" panose="02010609060101010101" pitchFamily="49" charset="-122"/>
                </a:rPr>
                <a:t> 逻辑模型：</a:t>
              </a:r>
              <a:r>
                <a:rPr kumimoji="0" lang="en-US" altLang="zh-CN" sz="1600">
                  <a:latin typeface="楷体" panose="02010609060101010101" pitchFamily="49" charset="-122"/>
                  <a:ea typeface="楷体" panose="02010609060101010101" pitchFamily="49" charset="-122"/>
                </a:rPr>
                <a:t>DBSchema</a:t>
              </a:r>
            </a:p>
          </p:txBody>
        </p:sp>
        <p:sp>
          <p:nvSpPr>
            <p:cNvPr id="121869" name="Text Box 5"/>
            <p:cNvSpPr txBox="1">
              <a:spLocks noChangeArrowheads="1"/>
            </p:cNvSpPr>
            <p:nvPr/>
          </p:nvSpPr>
          <p:spPr bwMode="auto">
            <a:xfrm>
              <a:off x="7087790" y="5184054"/>
              <a:ext cx="1478694" cy="481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2000">
                  <a:solidFill>
                    <a:srgbClr val="000000"/>
                  </a:solidFill>
                  <a:latin typeface="楷体" panose="02010609060101010101" pitchFamily="49" charset="-122"/>
                  <a:ea typeface="楷体" panose="02010609060101010101" pitchFamily="49" charset="-122"/>
                </a:rPr>
                <a:t>物理设计</a:t>
              </a:r>
              <a:endParaRPr kumimoji="0" lang="zh-CN" altLang="en-US" sz="2000">
                <a:latin typeface="楷体" panose="02010609060101010101" pitchFamily="49" charset="-122"/>
                <a:ea typeface="楷体" panose="02010609060101010101" pitchFamily="49" charset="-122"/>
              </a:endParaRPr>
            </a:p>
          </p:txBody>
        </p:sp>
        <p:sp>
          <p:nvSpPr>
            <p:cNvPr id="121870" name="Line 11"/>
            <p:cNvSpPr>
              <a:spLocks noChangeShapeType="1"/>
            </p:cNvSpPr>
            <p:nvPr/>
          </p:nvSpPr>
          <p:spPr bwMode="auto">
            <a:xfrm>
              <a:off x="7073412" y="5144336"/>
              <a:ext cx="0" cy="641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71" name="Text Box 12"/>
            <p:cNvSpPr txBox="1">
              <a:spLocks noChangeArrowheads="1"/>
            </p:cNvSpPr>
            <p:nvPr/>
          </p:nvSpPr>
          <p:spPr bwMode="auto">
            <a:xfrm>
              <a:off x="5965825" y="5786129"/>
              <a:ext cx="2215173" cy="560781"/>
            </a:xfrm>
            <a:prstGeom prst="rect">
              <a:avLst/>
            </a:prstGeom>
            <a:solidFill>
              <a:srgbClr val="FFFFFF"/>
            </a:solidFill>
            <a:ln w="9525">
              <a:solidFill>
                <a:srgbClr val="000000"/>
              </a:solidFill>
              <a:miter lim="800000"/>
              <a:headEnd/>
              <a:tailEnd/>
            </a:ln>
          </p:spPr>
          <p:txBody>
            <a:bodyPr tIns="93600"/>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zh-CN" altLang="en-US" sz="1600">
                  <a:latin typeface="楷体" panose="02010609060101010101" pitchFamily="49" charset="-122"/>
                  <a:ea typeface="楷体" panose="02010609060101010101" pitchFamily="49" charset="-122"/>
                </a:rPr>
                <a:t> 物理模型：          </a:t>
              </a:r>
              <a:endParaRPr kumimoji="0" lang="en-US" altLang="zh-CN" sz="1400">
                <a:latin typeface="楷体" panose="02010609060101010101" pitchFamily="49" charset="-122"/>
                <a:ea typeface="楷体" panose="02010609060101010101" pitchFamily="49" charset="-122"/>
              </a:endParaRPr>
            </a:p>
          </p:txBody>
        </p:sp>
        <p:sp>
          <p:nvSpPr>
            <p:cNvPr id="121872" name="Text Box 5"/>
            <p:cNvSpPr txBox="1">
              <a:spLocks noChangeArrowheads="1"/>
            </p:cNvSpPr>
            <p:nvPr/>
          </p:nvSpPr>
          <p:spPr bwMode="auto">
            <a:xfrm>
              <a:off x="7136042" y="5803608"/>
              <a:ext cx="951901" cy="481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zh-CN" altLang="en-US" sz="1400">
                  <a:latin typeface="楷体" panose="02010609060101010101" pitchFamily="49" charset="-122"/>
                  <a:ea typeface="楷体" panose="02010609060101010101" pitchFamily="49" charset="-122"/>
                </a:rPr>
                <a:t>数据组织</a:t>
              </a:r>
              <a:r>
                <a:rPr kumimoji="0" lang="en-US" altLang="zh-CN" sz="1400">
                  <a:latin typeface="楷体" panose="02010609060101010101" pitchFamily="49" charset="-122"/>
                  <a:ea typeface="楷体" panose="02010609060101010101" pitchFamily="49" charset="-122"/>
                </a:rPr>
                <a:t>          </a:t>
              </a:r>
              <a:r>
                <a:rPr kumimoji="0" lang="zh-CN" altLang="en-US" sz="1400">
                  <a:latin typeface="楷体" panose="02010609060101010101" pitchFamily="49" charset="-122"/>
                  <a:ea typeface="楷体" panose="02010609060101010101" pitchFamily="49" charset="-122"/>
                </a:rPr>
                <a:t>索引组织</a:t>
              </a:r>
              <a:endParaRPr kumimoji="0" lang="en-US" altLang="zh-CN" sz="1400">
                <a:latin typeface="楷体" panose="02010609060101010101" pitchFamily="49" charset="-122"/>
                <a:ea typeface="楷体" panose="02010609060101010101" pitchFamily="49" charset="-122"/>
              </a:endParaRPr>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1.6</a:t>
            </a:r>
            <a:r>
              <a:rPr lang="zh-CN" altLang="en-US">
                <a:effectLst/>
              </a:rPr>
              <a:t>数据库设计</a:t>
            </a:r>
            <a:endParaRPr lang="en-US" altLang="zh-CN">
              <a:effectLst/>
            </a:endParaRPr>
          </a:p>
        </p:txBody>
      </p:sp>
      <p:sp>
        <p:nvSpPr>
          <p:cNvPr id="109571" name="Rectangle 3"/>
          <p:cNvSpPr>
            <a:spLocks noGrp="1" noChangeArrowheads="1"/>
          </p:cNvSpPr>
          <p:nvPr>
            <p:ph type="body" idx="4294967295"/>
          </p:nvPr>
        </p:nvSpPr>
        <p:spPr>
          <a:xfrm>
            <a:off x="814388" y="1093788"/>
            <a:ext cx="7661275" cy="2138362"/>
          </a:xfrm>
        </p:spPr>
        <p:txBody>
          <a:bodyPr/>
          <a:lstStyle/>
          <a:p>
            <a:pPr marL="342900" lvl="1" indent="-342900">
              <a:buClr>
                <a:schemeClr val="tx2"/>
              </a:buClr>
              <a:buSzPct val="90000"/>
              <a:buFont typeface="Monotype Sorts" charset="2"/>
              <a:buChar char="n"/>
              <a:defRPr/>
            </a:pPr>
            <a:r>
              <a:rPr lang="zh-CN" altLang="en-US" sz="1800" dirty="0"/>
              <a:t>现实世界是实体及其实体之间联系的集合</a:t>
            </a:r>
            <a:endParaRPr lang="en-US" altLang="zh-CN" sz="1800" i="1" dirty="0"/>
          </a:p>
          <a:p>
            <a:pPr lvl="1">
              <a:defRPr/>
            </a:pPr>
            <a:r>
              <a:rPr lang="zh-CN" altLang="en-US" sz="1800" dirty="0"/>
              <a:t>实体</a:t>
            </a:r>
            <a:r>
              <a:rPr lang="en-US" altLang="zh-CN" sz="1800" dirty="0"/>
              <a:t>: </a:t>
            </a:r>
            <a:r>
              <a:rPr lang="zh-CN" altLang="en-US" sz="1800" dirty="0"/>
              <a:t>现实世界中区别于其他对象的的“事情”或“物体”</a:t>
            </a:r>
            <a:endParaRPr lang="en-US" altLang="zh-CN" sz="1800" dirty="0"/>
          </a:p>
          <a:p>
            <a:pPr lvl="2">
              <a:defRPr/>
            </a:pPr>
            <a:r>
              <a:rPr lang="zh-CN" altLang="en-US" sz="1800" dirty="0"/>
              <a:t>实体被一组属性所描述</a:t>
            </a:r>
            <a:endParaRPr lang="en-US" altLang="zh-CN" sz="1800" dirty="0"/>
          </a:p>
          <a:p>
            <a:pPr lvl="1">
              <a:defRPr/>
            </a:pPr>
            <a:r>
              <a:rPr lang="zh-CN" altLang="en-US" sz="1800" dirty="0"/>
              <a:t>联系</a:t>
            </a:r>
            <a:r>
              <a:rPr lang="en-US" altLang="zh-CN" sz="1800" dirty="0"/>
              <a:t>:</a:t>
            </a:r>
            <a:r>
              <a:rPr lang="zh-CN" altLang="en-US" sz="1800" dirty="0"/>
              <a:t>几个实体之间的关联</a:t>
            </a:r>
            <a:endParaRPr lang="en-US" altLang="zh-CN" sz="1800" dirty="0"/>
          </a:p>
          <a:p>
            <a:pPr marL="342900" lvl="1" indent="-342900">
              <a:buClr>
                <a:schemeClr val="tx2"/>
              </a:buClr>
              <a:buSzPct val="90000"/>
              <a:buFont typeface="Monotype Sorts" charset="2"/>
              <a:buChar char="n"/>
              <a:defRPr/>
            </a:pPr>
            <a:r>
              <a:rPr lang="zh-CN" altLang="en-US" sz="1800" dirty="0"/>
              <a:t>可以用实体</a:t>
            </a:r>
            <a:r>
              <a:rPr lang="en-US" altLang="zh-CN" sz="1800" dirty="0"/>
              <a:t>-</a:t>
            </a:r>
            <a:r>
              <a:rPr lang="zh-CN" altLang="en-US" sz="1800" dirty="0"/>
              <a:t>联系图（</a:t>
            </a:r>
            <a:r>
              <a:rPr lang="en-US" altLang="zh-CN" sz="1800" dirty="0"/>
              <a:t>entity-relationship diagram</a:t>
            </a:r>
            <a:r>
              <a:rPr lang="zh-CN" altLang="en-US" sz="1800" dirty="0"/>
              <a:t>，</a:t>
            </a:r>
            <a:r>
              <a:rPr lang="en-US" altLang="zh-CN" sz="1800" dirty="0"/>
              <a:t>E-R</a:t>
            </a:r>
            <a:r>
              <a:rPr lang="zh-CN" altLang="en-US" sz="1800" dirty="0"/>
              <a:t>图）来表示</a:t>
            </a:r>
            <a:r>
              <a:rPr lang="en-US" altLang="zh-CN" sz="1800" i="1" dirty="0"/>
              <a:t>:</a:t>
            </a:r>
            <a:endParaRPr lang="en-US" altLang="zh-CN" sz="1800" dirty="0"/>
          </a:p>
        </p:txBody>
      </p:sp>
      <p:pic>
        <p:nvPicPr>
          <p:cNvPr id="12390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38" y="3536950"/>
            <a:ext cx="7421562"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539750" y="476250"/>
            <a:ext cx="7772400" cy="609600"/>
          </a:xfrm>
        </p:spPr>
        <p:txBody>
          <a:bodyPr/>
          <a:lstStyle/>
          <a:p>
            <a:pPr eaLnBrk="1" hangingPunct="1">
              <a:defRPr/>
            </a:pPr>
            <a:r>
              <a:rPr lang="zh-CN" altLang="en-US" b="0" dirty="0"/>
              <a:t>四个基本概念</a:t>
            </a:r>
          </a:p>
        </p:txBody>
      </p:sp>
      <p:sp>
        <p:nvSpPr>
          <p:cNvPr id="15363" name="Rectangle 3"/>
          <p:cNvSpPr>
            <a:spLocks noGrp="1" noChangeArrowheads="1"/>
          </p:cNvSpPr>
          <p:nvPr>
            <p:ph type="body" idx="1"/>
          </p:nvPr>
        </p:nvSpPr>
        <p:spPr/>
        <p:txBody>
          <a:bodyPr/>
          <a:lstStyle/>
          <a:p>
            <a:pPr eaLnBrk="1" hangingPunct="1">
              <a:lnSpc>
                <a:spcPct val="150000"/>
              </a:lnSpc>
            </a:pPr>
            <a:r>
              <a:rPr lang="zh-CN" altLang="en-US" sz="2400" dirty="0">
                <a:latin typeface="华文新魏" panose="02010800040101010101" pitchFamily="2" charset="-122"/>
              </a:rPr>
              <a:t>数据(</a:t>
            </a:r>
            <a:r>
              <a:rPr lang="en-US" altLang="zh-CN" sz="2400" dirty="0">
                <a:latin typeface="华文新魏" panose="02010800040101010101" pitchFamily="2" charset="-122"/>
              </a:rPr>
              <a:t>Data)</a:t>
            </a:r>
          </a:p>
          <a:p>
            <a:pPr eaLnBrk="1" hangingPunct="1">
              <a:lnSpc>
                <a:spcPct val="150000"/>
              </a:lnSpc>
            </a:pPr>
            <a:r>
              <a:rPr lang="zh-CN" altLang="en-US" sz="2400" dirty="0">
                <a:latin typeface="华文新魏" panose="02010800040101010101" pitchFamily="2" charset="-122"/>
              </a:rPr>
              <a:t>数据库(</a:t>
            </a:r>
            <a:r>
              <a:rPr lang="en-US" altLang="zh-CN" sz="2400" dirty="0">
                <a:latin typeface="华文新魏" panose="02010800040101010101" pitchFamily="2" charset="-122"/>
              </a:rPr>
              <a:t>Database)</a:t>
            </a:r>
          </a:p>
          <a:p>
            <a:pPr eaLnBrk="1" hangingPunct="1">
              <a:lnSpc>
                <a:spcPct val="150000"/>
              </a:lnSpc>
            </a:pPr>
            <a:r>
              <a:rPr lang="zh-CN" altLang="en-US" sz="2400" dirty="0">
                <a:latin typeface="华文新魏" panose="02010800040101010101" pitchFamily="2" charset="-122"/>
              </a:rPr>
              <a:t>数据库管理系统(</a:t>
            </a:r>
            <a:r>
              <a:rPr lang="en-US" altLang="zh-CN" sz="2400" dirty="0">
                <a:latin typeface="华文新魏" panose="02010800040101010101" pitchFamily="2" charset="-122"/>
              </a:rPr>
              <a:t>DBMS)</a:t>
            </a:r>
          </a:p>
          <a:p>
            <a:pPr eaLnBrk="1" hangingPunct="1">
              <a:lnSpc>
                <a:spcPct val="150000"/>
              </a:lnSpc>
            </a:pPr>
            <a:r>
              <a:rPr lang="zh-CN" altLang="en-US" sz="2400" dirty="0">
                <a:latin typeface="华文新魏" panose="02010800040101010101" pitchFamily="2" charset="-122"/>
              </a:rPr>
              <a:t>数据库系统(</a:t>
            </a:r>
            <a:r>
              <a:rPr lang="en-US" altLang="zh-CN" sz="2400" dirty="0">
                <a:latin typeface="华文新魏" panose="02010800040101010101" pitchFamily="2" charset="-122"/>
              </a:rPr>
              <a:t>DBS)</a:t>
            </a:r>
          </a:p>
          <a:p>
            <a:pPr eaLnBrk="1" hangingPunct="1"/>
            <a:endParaRPr lang="zh-CN" altLang="en-US" sz="2400" dirty="0">
              <a:latin typeface="华文新魏" panose="02010800040101010101" pitchFamily="2" charset="-122"/>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1.6</a:t>
            </a:r>
            <a:r>
              <a:rPr lang="zh-CN" altLang="en-US">
                <a:effectLst/>
              </a:rPr>
              <a:t>数据库设计</a:t>
            </a:r>
            <a:endParaRPr lang="en-US" altLang="zh-CN">
              <a:effectLst/>
            </a:endParaRPr>
          </a:p>
        </p:txBody>
      </p:sp>
      <p:sp>
        <p:nvSpPr>
          <p:cNvPr id="125955" name="Rectangle 3"/>
          <p:cNvSpPr>
            <a:spLocks noGrp="1" noChangeArrowheads="1"/>
          </p:cNvSpPr>
          <p:nvPr>
            <p:ph type="body" idx="4294967295"/>
          </p:nvPr>
        </p:nvSpPr>
        <p:spPr>
          <a:xfrm>
            <a:off x="814388" y="1093788"/>
            <a:ext cx="7661275" cy="865187"/>
          </a:xfrm>
        </p:spPr>
        <p:txBody>
          <a:bodyPr/>
          <a:lstStyle/>
          <a:p>
            <a:r>
              <a:rPr lang="zh-CN" altLang="en-US" sz="1800"/>
              <a:t>下面教师表的设计有什么问题吗？</a:t>
            </a:r>
            <a:endParaRPr lang="en-US" altLang="zh-CN" sz="1800"/>
          </a:p>
        </p:txBody>
      </p:sp>
      <p:pic>
        <p:nvPicPr>
          <p:cNvPr id="12595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719263"/>
            <a:ext cx="702310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8350" y="117475"/>
            <a:ext cx="8077200" cy="609600"/>
          </a:xfrm>
          <a:prstGeom prst="rect">
            <a:avLst/>
          </a:prstGeom>
          <a:noFill/>
          <a:ln w="9525">
            <a:noFill/>
            <a:miter lim="800000"/>
            <a:headEnd/>
            <a:tailEnd/>
          </a:ln>
        </p:spPr>
        <p:txBody>
          <a:bodyPr anchor="b"/>
          <a:lstStyle/>
          <a:p>
            <a:pPr algn="ctr">
              <a:defRPr/>
            </a:pPr>
            <a:r>
              <a:rPr kumimoji="1" lang="en-US" altLang="zh-CN" sz="3200" b="1" kern="0" dirty="0">
                <a:solidFill>
                  <a:schemeClr val="tx2"/>
                </a:solidFill>
                <a:latin typeface="隶书" panose="02010509060101010101" pitchFamily="49" charset="-122"/>
                <a:ea typeface="隶书" panose="02010509060101010101" pitchFamily="49" charset="-122"/>
                <a:cs typeface="+mj-cs"/>
              </a:rPr>
              <a:t>1.6</a:t>
            </a:r>
            <a:r>
              <a:rPr kumimoji="1" lang="zh-CN" altLang="en-US" sz="3200" b="1" kern="0" dirty="0">
                <a:solidFill>
                  <a:schemeClr val="tx2"/>
                </a:solidFill>
                <a:latin typeface="隶书" panose="02010509060101010101" pitchFamily="49" charset="-122"/>
                <a:ea typeface="隶书" panose="02010509060101010101" pitchFamily="49" charset="-122"/>
                <a:cs typeface="+mj-cs"/>
              </a:rPr>
              <a:t>数据库设计</a:t>
            </a:r>
            <a:endParaRPr kumimoji="1" lang="en-US" altLang="zh-CN" sz="3200" b="1" kern="0" dirty="0">
              <a:solidFill>
                <a:schemeClr val="tx2"/>
              </a:solidFill>
              <a:latin typeface="隶书" panose="02010509060101010101" pitchFamily="49" charset="-122"/>
              <a:ea typeface="隶书" panose="02010509060101010101" pitchFamily="49" charset="-122"/>
              <a:cs typeface="+mj-cs"/>
            </a:endParaRPr>
          </a:p>
        </p:txBody>
      </p:sp>
      <p:sp>
        <p:nvSpPr>
          <p:cNvPr id="3" name="Rectangle 3"/>
          <p:cNvSpPr txBox="1">
            <a:spLocks noChangeArrowheads="1"/>
          </p:cNvSpPr>
          <p:nvPr/>
        </p:nvSpPr>
        <p:spPr bwMode="auto">
          <a:xfrm>
            <a:off x="814388" y="1093788"/>
            <a:ext cx="7661275" cy="4903787"/>
          </a:xfrm>
          <a:prstGeom prst="rect">
            <a:avLst/>
          </a:prstGeom>
          <a:noFill/>
          <a:ln w="9525">
            <a:noFill/>
            <a:miter lim="800000"/>
            <a:headEnd/>
            <a:tailEnd/>
          </a:ln>
        </p:spPr>
        <p:txBody>
          <a:bodyPr/>
          <a:lstStyle/>
          <a:p>
            <a:pPr marL="342900" lvl="1" indent="-342900">
              <a:lnSpc>
                <a:spcPct val="150000"/>
              </a:lnSpc>
              <a:spcBef>
                <a:spcPct val="35000"/>
              </a:spcBef>
              <a:buClr>
                <a:schemeClr val="tx2"/>
              </a:buClr>
              <a:buSzPct val="90000"/>
              <a:buFont typeface="Monotype Sorts" charset="2"/>
              <a:buChar char="n"/>
              <a:defRPr/>
            </a:pPr>
            <a:r>
              <a:rPr kumimoji="1" lang="zh-CN" altLang="en-US" sz="2000" kern="0" dirty="0">
                <a:latin typeface="宋体" panose="02010600030101010101" pitchFamily="2" charset="-122"/>
                <a:ea typeface="宋体" panose="02010600030101010101" pitchFamily="2" charset="-122"/>
              </a:rPr>
              <a:t>解决上面不好的关系模式的方法是规范化</a:t>
            </a:r>
            <a:endParaRPr kumimoji="1" lang="en-US" altLang="zh-CN" sz="2000" kern="0" dirty="0">
              <a:latin typeface="宋体" panose="02010600030101010101" pitchFamily="2" charset="-122"/>
              <a:ea typeface="宋体" panose="02010600030101010101" pitchFamily="2" charset="-122"/>
            </a:endParaRPr>
          </a:p>
          <a:p>
            <a:pPr marL="342900" lvl="1" indent="-342900">
              <a:lnSpc>
                <a:spcPct val="150000"/>
              </a:lnSpc>
              <a:spcBef>
                <a:spcPct val="35000"/>
              </a:spcBef>
              <a:buClr>
                <a:schemeClr val="tx2"/>
              </a:buClr>
              <a:buSzPct val="90000"/>
              <a:buFont typeface="Monotype Sorts" charset="2"/>
              <a:buChar char="n"/>
              <a:defRPr/>
            </a:pPr>
            <a:r>
              <a:rPr kumimoji="1" lang="zh-CN" altLang="en-US" sz="2000" kern="0" dirty="0">
                <a:latin typeface="宋体" panose="02010600030101010101" pitchFamily="2" charset="-122"/>
                <a:ea typeface="宋体" panose="02010600030101010101" pitchFamily="2" charset="-122"/>
              </a:rPr>
              <a:t>规范化：数据库设计的另外一种方法，目标是生成一个关系模式集合，使我们存储信息是没有不必要的冗余，同时又能方便地检索数据</a:t>
            </a:r>
            <a:endParaRPr kumimoji="1" lang="en-US" altLang="zh-CN" sz="2000" kern="0" dirty="0">
              <a:latin typeface="宋体" panose="02010600030101010101" pitchFamily="2" charset="-122"/>
              <a:ea typeface="宋体" panose="02010600030101010101" pitchFamily="2" charset="-122"/>
            </a:endParaRPr>
          </a:p>
          <a:p>
            <a:pPr marL="342900" lvl="1" indent="-342900">
              <a:lnSpc>
                <a:spcPct val="150000"/>
              </a:lnSpc>
              <a:spcBef>
                <a:spcPct val="35000"/>
              </a:spcBef>
              <a:buClr>
                <a:schemeClr val="tx2"/>
              </a:buClr>
              <a:buSzPct val="90000"/>
              <a:buFont typeface="Monotype Sorts" charset="2"/>
              <a:buChar char="n"/>
              <a:defRPr/>
            </a:pPr>
            <a:r>
              <a:rPr kumimoji="1" lang="zh-CN" altLang="en-US" sz="2000" kern="0" dirty="0">
                <a:latin typeface="宋体" panose="02010600030101010101" pitchFamily="2" charset="-122"/>
                <a:ea typeface="宋体" panose="02010600030101010101" pitchFamily="2" charset="-122"/>
              </a:rPr>
              <a:t>规范化最常用的方法是使用</a:t>
            </a:r>
            <a:r>
              <a:rPr kumimoji="1" lang="zh-CN" altLang="en-US" sz="2000" kern="0" dirty="0">
                <a:solidFill>
                  <a:srgbClr val="C00000"/>
                </a:solidFill>
                <a:latin typeface="宋体" panose="02010600030101010101" pitchFamily="2" charset="-122"/>
                <a:ea typeface="宋体" panose="02010600030101010101" pitchFamily="2" charset="-122"/>
              </a:rPr>
              <a:t>函数依赖</a:t>
            </a:r>
            <a:endParaRPr kumimoji="1" lang="en-US" altLang="zh-CN" sz="2000" kern="0" dirty="0">
              <a:solidFill>
                <a:srgbClr val="C00000"/>
              </a:solidFill>
              <a:latin typeface="宋体" panose="02010600030101010101" pitchFamily="2" charset="-122"/>
              <a:ea typeface="宋体" panose="02010600030101010101" pitchFamily="2" charset="-122"/>
            </a:endParaRPr>
          </a:p>
          <a:p>
            <a:pPr marL="342900" lvl="1" indent="-342900">
              <a:lnSpc>
                <a:spcPct val="150000"/>
              </a:lnSpc>
              <a:spcBef>
                <a:spcPct val="35000"/>
              </a:spcBef>
              <a:buClr>
                <a:schemeClr val="tx2"/>
              </a:buClr>
              <a:buSzPct val="90000"/>
              <a:buFont typeface="Monotype Sorts" charset="2"/>
              <a:buChar char="n"/>
              <a:defRPr/>
            </a:pPr>
            <a:r>
              <a:rPr kumimoji="1" lang="zh-CN" altLang="en-US" sz="2000" kern="0" dirty="0">
                <a:latin typeface="宋体" panose="02010600030101010101" pitchFamily="2" charset="-122"/>
                <a:ea typeface="宋体" panose="02010600030101010101" pitchFamily="2" charset="-122"/>
              </a:rPr>
              <a:t>规范化也提供了判定一个关系模式优劣的标准</a:t>
            </a:r>
            <a:endParaRPr kumimoji="1" lang="en-US" altLang="zh-CN" sz="2000" kern="0" dirty="0">
              <a:latin typeface="宋体" panose="02010600030101010101" pitchFamily="2" charset="-122"/>
              <a:ea typeface="宋体" panose="02010600030101010101" pitchFamily="2" charset="-122"/>
            </a:endParaRPr>
          </a:p>
          <a:p>
            <a:pPr marL="342900" lvl="1" indent="-342900">
              <a:lnSpc>
                <a:spcPct val="150000"/>
              </a:lnSpc>
              <a:spcBef>
                <a:spcPct val="35000"/>
              </a:spcBef>
              <a:buClr>
                <a:schemeClr val="tx2"/>
              </a:buClr>
              <a:buSzPct val="90000"/>
              <a:buFont typeface="Monotype Sorts" charset="2"/>
              <a:buChar char="n"/>
              <a:defRPr/>
            </a:pPr>
            <a:endParaRPr kumimoji="1" lang="en-US" altLang="zh-CN" sz="2000" kern="0" dirty="0">
              <a:latin typeface="宋体" panose="02010600030101010101" pitchFamily="2" charset="-122"/>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rPr>
              <a:t>1.7</a:t>
            </a:r>
            <a:r>
              <a:rPr lang="zh-CN" altLang="en-US" dirty="0">
                <a:effectLst/>
              </a:rPr>
              <a:t>数据库引擎</a:t>
            </a:r>
            <a:endParaRPr lang="en-US" altLang="zh-CN" dirty="0">
              <a:effectLst/>
            </a:endParaRPr>
          </a:p>
        </p:txBody>
      </p:sp>
      <p:sp>
        <p:nvSpPr>
          <p:cNvPr id="130051" name="Rectangle 3"/>
          <p:cNvSpPr>
            <a:spLocks noGrp="1" noChangeArrowheads="1"/>
          </p:cNvSpPr>
          <p:nvPr>
            <p:ph type="body" idx="4294967295"/>
          </p:nvPr>
        </p:nvSpPr>
        <p:spPr/>
        <p:txBody>
          <a:bodyPr/>
          <a:lstStyle/>
          <a:p>
            <a:pPr>
              <a:lnSpc>
                <a:spcPct val="150000"/>
              </a:lnSpc>
            </a:pPr>
            <a:r>
              <a:rPr lang="zh-CN" altLang="en-US" sz="2000" b="1" dirty="0">
                <a:solidFill>
                  <a:srgbClr val="000099"/>
                </a:solidFill>
              </a:rPr>
              <a:t>存储管理器</a:t>
            </a:r>
            <a:r>
              <a:rPr lang="zh-CN" altLang="en-US" sz="2000" dirty="0"/>
              <a:t>是一个程序模块，提供了数据库中存储的低层数据与应用程序以及向系统提交的查询之间的接口</a:t>
            </a:r>
            <a:endParaRPr lang="en-US" altLang="zh-CN" sz="2000" dirty="0"/>
          </a:p>
          <a:p>
            <a:pPr>
              <a:lnSpc>
                <a:spcPct val="150000"/>
              </a:lnSpc>
            </a:pPr>
            <a:r>
              <a:rPr lang="zh-CN" altLang="en-US" sz="2000" dirty="0"/>
              <a:t>存储管理器的任务</a:t>
            </a:r>
            <a:r>
              <a:rPr lang="en-US" altLang="zh-CN" sz="2000" dirty="0"/>
              <a:t>: </a:t>
            </a:r>
          </a:p>
          <a:p>
            <a:pPr lvl="1">
              <a:lnSpc>
                <a:spcPct val="150000"/>
              </a:lnSpc>
            </a:pPr>
            <a:r>
              <a:rPr lang="zh-CN" altLang="en-US" sz="1800" dirty="0"/>
              <a:t>与文件管理器交互</a:t>
            </a:r>
            <a:endParaRPr lang="en-US" altLang="zh-CN" sz="1800" dirty="0"/>
          </a:p>
          <a:p>
            <a:pPr lvl="1">
              <a:lnSpc>
                <a:spcPct val="150000"/>
              </a:lnSpc>
            </a:pPr>
            <a:r>
              <a:rPr lang="zh-CN" altLang="en-US" sz="1800" dirty="0"/>
              <a:t>对数据的有效的存储、查询和更新</a:t>
            </a:r>
            <a:endParaRPr lang="en-US" altLang="zh-CN" sz="1800" dirty="0"/>
          </a:p>
          <a:p>
            <a:pPr>
              <a:lnSpc>
                <a:spcPct val="150000"/>
              </a:lnSpc>
            </a:pPr>
            <a:r>
              <a:rPr lang="zh-CN" altLang="en-US" sz="2000" dirty="0"/>
              <a:t>存储管理器部件</a:t>
            </a:r>
            <a:endParaRPr lang="en-US" altLang="zh-CN" sz="2000" dirty="0"/>
          </a:p>
          <a:p>
            <a:pPr lvl="1">
              <a:lnSpc>
                <a:spcPct val="150000"/>
              </a:lnSpc>
            </a:pPr>
            <a:r>
              <a:rPr lang="zh-CN" altLang="en-US" sz="1800" dirty="0"/>
              <a:t>权限及完整性管理器</a:t>
            </a:r>
          </a:p>
          <a:p>
            <a:pPr lvl="1">
              <a:lnSpc>
                <a:spcPct val="150000"/>
              </a:lnSpc>
            </a:pPr>
            <a:r>
              <a:rPr lang="zh-CN" altLang="en-US" sz="1800" dirty="0"/>
              <a:t>事务管理器</a:t>
            </a:r>
          </a:p>
          <a:p>
            <a:pPr lvl="1">
              <a:lnSpc>
                <a:spcPct val="150000"/>
              </a:lnSpc>
            </a:pPr>
            <a:r>
              <a:rPr lang="zh-CN" altLang="en-US" sz="1800" dirty="0"/>
              <a:t>文件管理器</a:t>
            </a:r>
            <a:endParaRPr lang="en-US" altLang="zh-CN" sz="1800" dirty="0"/>
          </a:p>
          <a:p>
            <a:pPr lvl="1">
              <a:lnSpc>
                <a:spcPct val="150000"/>
              </a:lnSpc>
            </a:pPr>
            <a:r>
              <a:rPr lang="zh-CN" altLang="en-US" sz="1800" dirty="0"/>
              <a:t>缓冲区管理器</a:t>
            </a:r>
            <a:endParaRPr lang="en-US" altLang="zh-CN" sz="1800" dirty="0"/>
          </a:p>
          <a:p>
            <a:pPr lvl="1">
              <a:lnSpc>
                <a:spcPct val="150000"/>
              </a:lnSpc>
            </a:pPr>
            <a:endParaRPr lang="zh-CN" altLang="en-US" sz="1800" dirty="0"/>
          </a:p>
          <a:p>
            <a:pPr lvl="1">
              <a:lnSpc>
                <a:spcPct val="150000"/>
              </a:lnSpc>
              <a:buFont typeface="Monotype Sorts" charset="2"/>
              <a:buNone/>
            </a:pPr>
            <a:endParaRPr lang="en-US" altLang="zh-CN"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8350" y="117475"/>
            <a:ext cx="8077200" cy="609600"/>
          </a:xfrm>
          <a:prstGeom prst="rect">
            <a:avLst/>
          </a:prstGeom>
          <a:noFill/>
          <a:ln w="9525">
            <a:noFill/>
            <a:miter lim="800000"/>
            <a:headEnd/>
            <a:tailEnd/>
          </a:ln>
        </p:spPr>
        <p:txBody>
          <a:bodyPr anchor="b"/>
          <a:lstStyle/>
          <a:p>
            <a:pPr algn="ctr">
              <a:defRPr/>
            </a:pPr>
            <a:r>
              <a:rPr kumimoji="1" lang="zh-CN" altLang="en-US" sz="3200" b="1" kern="0" dirty="0">
                <a:solidFill>
                  <a:schemeClr val="tx2"/>
                </a:solidFill>
                <a:latin typeface="隶书" panose="02010509060101010101" pitchFamily="49" charset="-122"/>
                <a:ea typeface="隶书" panose="02010509060101010101" pitchFamily="49" charset="-122"/>
                <a:cs typeface="+mj-cs"/>
              </a:rPr>
              <a:t>数据存储和查询</a:t>
            </a:r>
            <a:endParaRPr kumimoji="1" lang="en-US" altLang="zh-CN" sz="3200" b="1" kern="0" dirty="0">
              <a:solidFill>
                <a:schemeClr val="tx2"/>
              </a:solidFill>
              <a:latin typeface="隶书" panose="02010509060101010101" pitchFamily="49" charset="-122"/>
              <a:ea typeface="隶书" panose="02010509060101010101" pitchFamily="49" charset="-122"/>
              <a:cs typeface="+mj-cs"/>
            </a:endParaRPr>
          </a:p>
        </p:txBody>
      </p:sp>
      <p:sp>
        <p:nvSpPr>
          <p:cNvPr id="3" name="Rectangle 3"/>
          <p:cNvSpPr txBox="1">
            <a:spLocks noChangeArrowheads="1"/>
          </p:cNvSpPr>
          <p:nvPr/>
        </p:nvSpPr>
        <p:spPr bwMode="auto">
          <a:xfrm>
            <a:off x="754063" y="1158875"/>
            <a:ext cx="7661275" cy="4903788"/>
          </a:xfrm>
          <a:prstGeom prst="rect">
            <a:avLst/>
          </a:prstGeom>
          <a:noFill/>
          <a:ln w="9525">
            <a:noFill/>
            <a:miter lim="800000"/>
            <a:headEnd/>
            <a:tailEnd/>
          </a:ln>
        </p:spPr>
        <p:txBody>
          <a:bodyPr/>
          <a:lstStyle/>
          <a:p>
            <a:pPr marL="342900" indent="-342900">
              <a:lnSpc>
                <a:spcPct val="150000"/>
              </a:lnSpc>
              <a:spcBef>
                <a:spcPct val="35000"/>
              </a:spcBef>
              <a:buClr>
                <a:schemeClr val="tx2"/>
              </a:buClr>
              <a:buSzPct val="90000"/>
              <a:buFont typeface="Monotype Sorts" charset="2"/>
              <a:buChar char="n"/>
              <a:defRPr/>
            </a:pPr>
            <a:r>
              <a:rPr kumimoji="1" lang="zh-CN" altLang="en-US" sz="2400" b="1" kern="0" dirty="0">
                <a:solidFill>
                  <a:srgbClr val="000099"/>
                </a:solidFill>
                <a:latin typeface="宋体" panose="02010600030101010101" pitchFamily="2" charset="-122"/>
                <a:ea typeface="宋体" panose="02010600030101010101" pitchFamily="2" charset="-122"/>
              </a:rPr>
              <a:t>查询处理器</a:t>
            </a:r>
            <a:r>
              <a:rPr kumimoji="1" lang="zh-CN" altLang="en-US" sz="2400" b="1" kern="0" dirty="0">
                <a:latin typeface="宋体" panose="02010600030101010101" pitchFamily="2" charset="-122"/>
                <a:ea typeface="宋体" panose="02010600030101010101" pitchFamily="2" charset="-122"/>
              </a:rPr>
              <a:t>组件包括</a:t>
            </a:r>
            <a:endParaRPr kumimoji="1" lang="en-US" altLang="zh-CN" sz="2400" b="1" kern="0" dirty="0">
              <a:latin typeface="宋体" panose="02010600030101010101" pitchFamily="2" charset="-122"/>
              <a:ea typeface="宋体" panose="02010600030101010101" pitchFamily="2" charset="-122"/>
            </a:endParaRPr>
          </a:p>
          <a:p>
            <a:pPr marL="800100" lvl="1" indent="-342900">
              <a:lnSpc>
                <a:spcPct val="150000"/>
              </a:lnSpc>
              <a:spcBef>
                <a:spcPct val="35000"/>
              </a:spcBef>
              <a:buClr>
                <a:schemeClr val="tx2"/>
              </a:buClr>
              <a:buSzPct val="90000"/>
              <a:buFont typeface="Monotype Sorts" charset="2"/>
              <a:buChar char="n"/>
              <a:defRPr/>
            </a:pPr>
            <a:r>
              <a:rPr kumimoji="1" lang="en-US" altLang="zh-CN" sz="1800" dirty="0">
                <a:latin typeface="宋体" panose="02010600030101010101" pitchFamily="2" charset="-122"/>
                <a:ea typeface="宋体" panose="02010600030101010101" pitchFamily="2" charset="-122"/>
              </a:rPr>
              <a:t>DDL</a:t>
            </a:r>
            <a:r>
              <a:rPr kumimoji="1" lang="zh-CN" altLang="en-US" sz="1800" dirty="0">
                <a:latin typeface="宋体" panose="02010600030101010101" pitchFamily="2" charset="-122"/>
                <a:ea typeface="宋体" panose="02010600030101010101" pitchFamily="2" charset="-122"/>
              </a:rPr>
              <a:t>解释器：它解释</a:t>
            </a:r>
            <a:r>
              <a:rPr kumimoji="1" lang="en-US" altLang="zh-CN" sz="1800" dirty="0">
                <a:latin typeface="宋体" panose="02010600030101010101" pitchFamily="2" charset="-122"/>
                <a:ea typeface="宋体" panose="02010600030101010101" pitchFamily="2" charset="-122"/>
              </a:rPr>
              <a:t>DDL</a:t>
            </a:r>
            <a:r>
              <a:rPr kumimoji="1" lang="zh-CN" altLang="en-US" sz="1800" dirty="0">
                <a:latin typeface="宋体" panose="02010600030101010101" pitchFamily="2" charset="-122"/>
                <a:ea typeface="宋体" panose="02010600030101010101" pitchFamily="2" charset="-122"/>
              </a:rPr>
              <a:t>语句，并将这些定义记录在数据字典中</a:t>
            </a:r>
            <a:endParaRPr kumimoji="1" lang="en-US" altLang="zh-CN" sz="1800" dirty="0">
              <a:latin typeface="宋体" panose="02010600030101010101" pitchFamily="2" charset="-122"/>
              <a:ea typeface="宋体" panose="02010600030101010101" pitchFamily="2" charset="-122"/>
            </a:endParaRPr>
          </a:p>
          <a:p>
            <a:pPr marL="800100" lvl="1" indent="-342900">
              <a:lnSpc>
                <a:spcPct val="150000"/>
              </a:lnSpc>
              <a:spcBef>
                <a:spcPct val="35000"/>
              </a:spcBef>
              <a:buClr>
                <a:schemeClr val="tx2"/>
              </a:buClr>
              <a:buSzPct val="90000"/>
              <a:buFont typeface="Monotype Sorts" charset="2"/>
              <a:buChar char="n"/>
              <a:defRPr/>
            </a:pPr>
            <a:r>
              <a:rPr kumimoji="1" lang="en-US" altLang="zh-CN" sz="1800" dirty="0">
                <a:latin typeface="宋体" panose="02010600030101010101" pitchFamily="2" charset="-122"/>
                <a:ea typeface="宋体" panose="02010600030101010101" pitchFamily="2" charset="-122"/>
              </a:rPr>
              <a:t>DML</a:t>
            </a:r>
            <a:r>
              <a:rPr kumimoji="1" lang="zh-CN" altLang="en-US" sz="1800" dirty="0">
                <a:latin typeface="宋体" panose="02010600030101010101" pitchFamily="2" charset="-122"/>
                <a:ea typeface="宋体" panose="02010600030101010101" pitchFamily="2" charset="-122"/>
              </a:rPr>
              <a:t>编译器：将查询语言中的</a:t>
            </a:r>
            <a:r>
              <a:rPr kumimoji="1" lang="en-US" altLang="zh-CN" sz="1800" dirty="0">
                <a:latin typeface="宋体" panose="02010600030101010101" pitchFamily="2" charset="-122"/>
                <a:ea typeface="宋体" panose="02010600030101010101" pitchFamily="2" charset="-122"/>
              </a:rPr>
              <a:t>DML</a:t>
            </a:r>
            <a:r>
              <a:rPr kumimoji="1" lang="zh-CN" altLang="en-US" sz="1800" dirty="0">
                <a:latin typeface="宋体" panose="02010600030101010101" pitchFamily="2" charset="-122"/>
                <a:ea typeface="宋体" panose="02010600030101010101" pitchFamily="2" charset="-122"/>
              </a:rPr>
              <a:t>语句翻译成为一个执行方案</a:t>
            </a:r>
            <a:endParaRPr kumimoji="1" lang="en-US" altLang="zh-CN" sz="1800" dirty="0">
              <a:latin typeface="宋体" panose="02010600030101010101" pitchFamily="2" charset="-122"/>
              <a:ea typeface="宋体" panose="02010600030101010101" pitchFamily="2" charset="-122"/>
            </a:endParaRPr>
          </a:p>
          <a:p>
            <a:pPr marL="800100" lvl="1" indent="-342900">
              <a:lnSpc>
                <a:spcPct val="150000"/>
              </a:lnSpc>
              <a:spcBef>
                <a:spcPct val="35000"/>
              </a:spcBef>
              <a:buClr>
                <a:schemeClr val="tx2"/>
              </a:buClr>
              <a:buSzPct val="90000"/>
              <a:buFont typeface="Monotype Sorts" charset="2"/>
              <a:buChar char="n"/>
              <a:defRPr/>
            </a:pPr>
            <a:r>
              <a:rPr kumimoji="1" lang="zh-CN" altLang="en-US" sz="1800" dirty="0">
                <a:latin typeface="宋体" panose="02010600030101010101" pitchFamily="2" charset="-122"/>
                <a:ea typeface="宋体" panose="02010600030101010101" pitchFamily="2" charset="-122"/>
              </a:rPr>
              <a:t>查询执行引擎：执行由</a:t>
            </a:r>
            <a:r>
              <a:rPr kumimoji="1" lang="en-US" altLang="zh-CN" sz="1800" dirty="0">
                <a:latin typeface="宋体" panose="02010600030101010101" pitchFamily="2" charset="-122"/>
                <a:ea typeface="宋体" panose="02010600030101010101" pitchFamily="2" charset="-122"/>
              </a:rPr>
              <a:t>DML</a:t>
            </a:r>
            <a:r>
              <a:rPr kumimoji="1" lang="zh-CN" altLang="en-US" sz="1800" dirty="0">
                <a:latin typeface="宋体" panose="02010600030101010101" pitchFamily="2" charset="-122"/>
                <a:ea typeface="宋体" panose="02010600030101010101" pitchFamily="2" charset="-122"/>
              </a:rPr>
              <a:t>编译器产生的低级指令</a:t>
            </a:r>
          </a:p>
          <a:p>
            <a:pPr marL="742950" lvl="1" indent="-285750">
              <a:lnSpc>
                <a:spcPct val="150000"/>
              </a:lnSpc>
              <a:spcBef>
                <a:spcPct val="35000"/>
              </a:spcBef>
              <a:buClr>
                <a:schemeClr val="folHlink"/>
              </a:buClr>
              <a:buSzPct val="80000"/>
              <a:buFont typeface="Monotype Sorts" charset="2"/>
              <a:buNone/>
              <a:defRPr/>
            </a:pPr>
            <a:endParaRPr kumimoji="1" lang="en-US" altLang="zh-CN" sz="2400" kern="0" dirty="0">
              <a:latin typeface="宋体" panose="02010600030101010101" pitchFamily="2" charset="-122"/>
              <a:ea typeface="宋体" panose="02010600030101010101" pitchFamily="2" charset="-122"/>
            </a:endParaRPr>
          </a:p>
        </p:txBody>
      </p:sp>
      <p:grpSp>
        <p:nvGrpSpPr>
          <p:cNvPr id="132100" name="Group 4"/>
          <p:cNvGrpSpPr>
            <a:grpSpLocks/>
          </p:cNvGrpSpPr>
          <p:nvPr/>
        </p:nvGrpSpPr>
        <p:grpSpPr bwMode="auto">
          <a:xfrm>
            <a:off x="536575" y="4230688"/>
            <a:ext cx="7923213" cy="1295400"/>
            <a:chOff x="529" y="3024"/>
            <a:chExt cx="4991" cy="816"/>
          </a:xfrm>
        </p:grpSpPr>
        <p:sp>
          <p:nvSpPr>
            <p:cNvPr id="132101" name="Text Box 5"/>
            <p:cNvSpPr txBox="1">
              <a:spLocks noChangeArrowheads="1"/>
            </p:cNvSpPr>
            <p:nvPr/>
          </p:nvSpPr>
          <p:spPr bwMode="auto">
            <a:xfrm>
              <a:off x="529" y="3311"/>
              <a:ext cx="795" cy="330"/>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ea typeface="华文新魏" panose="02010800040101010101" pitchFamily="2" charset="-122"/>
                </a:rPr>
                <a:t>源模式</a:t>
              </a:r>
              <a:endParaRPr lang="zh-CN" altLang="en-US" sz="4000">
                <a:latin typeface="Times New Roman" panose="02020603050405020304" pitchFamily="18" charset="0"/>
                <a:ea typeface="华文新魏" panose="02010800040101010101" pitchFamily="2" charset="-122"/>
              </a:endParaRPr>
            </a:p>
          </p:txBody>
        </p:sp>
        <p:sp>
          <p:nvSpPr>
            <p:cNvPr id="132102" name="Text Box 6"/>
            <p:cNvSpPr txBox="1">
              <a:spLocks noChangeArrowheads="1"/>
            </p:cNvSpPr>
            <p:nvPr/>
          </p:nvSpPr>
          <p:spPr bwMode="auto">
            <a:xfrm>
              <a:off x="2166" y="3299"/>
              <a:ext cx="1473" cy="330"/>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ea typeface="华文新魏" panose="02010800040101010101" pitchFamily="2" charset="-122"/>
                </a:rPr>
                <a:t>模式翻译程序</a:t>
              </a:r>
              <a:endParaRPr lang="zh-CN" altLang="en-US" sz="4000">
                <a:latin typeface="Times New Roman" panose="02020603050405020304" pitchFamily="18" charset="0"/>
                <a:ea typeface="华文新魏" panose="02010800040101010101" pitchFamily="2" charset="-122"/>
              </a:endParaRPr>
            </a:p>
          </p:txBody>
        </p:sp>
        <p:sp>
          <p:nvSpPr>
            <p:cNvPr id="132103" name="AutoShape 7"/>
            <p:cNvSpPr>
              <a:spLocks noChangeArrowheads="1"/>
            </p:cNvSpPr>
            <p:nvPr/>
          </p:nvSpPr>
          <p:spPr bwMode="auto">
            <a:xfrm>
              <a:off x="4512" y="3024"/>
              <a:ext cx="1008" cy="816"/>
            </a:xfrm>
            <a:prstGeom prst="can">
              <a:avLst>
                <a:gd name="adj" fmla="val 50000"/>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132104" name="Text Box 8"/>
            <p:cNvSpPr txBox="1">
              <a:spLocks noChangeArrowheads="1"/>
            </p:cNvSpPr>
            <p:nvPr/>
          </p:nvSpPr>
          <p:spPr bwMode="auto">
            <a:xfrm>
              <a:off x="4516" y="3118"/>
              <a:ext cx="892"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40000"/>
                </a:spcBef>
                <a:buClrTx/>
                <a:buSzTx/>
                <a:buFontTx/>
                <a:buNone/>
              </a:pPr>
              <a:r>
                <a:rPr lang="zh-CN" altLang="en-US" sz="2400">
                  <a:latin typeface="Times New Roman" panose="02020603050405020304" pitchFamily="18" charset="0"/>
                  <a:ea typeface="华文新魏" panose="02010800040101010101" pitchFamily="2" charset="-122"/>
                </a:rPr>
                <a:t>数据字典</a:t>
              </a:r>
            </a:p>
            <a:p>
              <a:pPr eaLnBrk="1" hangingPunct="1">
                <a:spcBef>
                  <a:spcPct val="40000"/>
                </a:spcBef>
                <a:buClrTx/>
                <a:buSzTx/>
                <a:buFontTx/>
                <a:buNone/>
              </a:pPr>
              <a:r>
                <a:rPr lang="zh-CN" altLang="en-US" sz="2400">
                  <a:latin typeface="Times New Roman" panose="02020603050405020304" pitchFamily="18" charset="0"/>
                  <a:ea typeface="华文新魏" panose="02010800040101010101" pitchFamily="2" charset="-122"/>
                </a:rPr>
                <a:t>目标模式</a:t>
              </a:r>
              <a:endParaRPr lang="zh-CN" altLang="en-US" sz="4000">
                <a:latin typeface="Times New Roman" panose="02020603050405020304" pitchFamily="18" charset="0"/>
                <a:ea typeface="华文新魏" panose="02010800040101010101" pitchFamily="2" charset="-122"/>
              </a:endParaRPr>
            </a:p>
          </p:txBody>
        </p:sp>
        <p:sp>
          <p:nvSpPr>
            <p:cNvPr id="132105" name="AutoShape 9"/>
            <p:cNvSpPr>
              <a:spLocks noChangeArrowheads="1"/>
            </p:cNvSpPr>
            <p:nvPr/>
          </p:nvSpPr>
          <p:spPr bwMode="auto">
            <a:xfrm>
              <a:off x="1425" y="3405"/>
              <a:ext cx="672" cy="144"/>
            </a:xfrm>
            <a:prstGeom prst="rightArrow">
              <a:avLst>
                <a:gd name="adj1" fmla="val 50000"/>
                <a:gd name="adj2" fmla="val 1166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132106" name="AutoShape 10"/>
            <p:cNvSpPr>
              <a:spLocks noChangeArrowheads="1"/>
            </p:cNvSpPr>
            <p:nvPr/>
          </p:nvSpPr>
          <p:spPr bwMode="auto">
            <a:xfrm>
              <a:off x="3798" y="3405"/>
              <a:ext cx="624" cy="144"/>
            </a:xfrm>
            <a:prstGeom prst="rightArrow">
              <a:avLst>
                <a:gd name="adj1" fmla="val 50000"/>
                <a:gd name="adj2" fmla="val 10833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1231900" y="168275"/>
            <a:ext cx="6931025"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ffectLst/>
              </a:rPr>
              <a:t>数据存储和查询</a:t>
            </a:r>
            <a:endParaRPr lang="en-US" altLang="zh-CN" b="0" dirty="0">
              <a:effectLst/>
            </a:endParaRPr>
          </a:p>
        </p:txBody>
      </p:sp>
      <p:sp>
        <p:nvSpPr>
          <p:cNvPr id="134147" name="Rectangle 3"/>
          <p:cNvSpPr>
            <a:spLocks noGrp="1" noChangeArrowheads="1"/>
          </p:cNvSpPr>
          <p:nvPr>
            <p:ph type="body" idx="4294967295"/>
          </p:nvPr>
        </p:nvSpPr>
        <p:spPr>
          <a:xfrm>
            <a:off x="814388" y="1157288"/>
            <a:ext cx="6545262" cy="1379537"/>
          </a:xfrm>
        </p:spPr>
        <p:txBody>
          <a:bodyPr/>
          <a:lstStyle/>
          <a:p>
            <a:pPr>
              <a:buFont typeface="Monotype Sorts" charset="2"/>
              <a:buNone/>
            </a:pPr>
            <a:r>
              <a:rPr lang="zh-CN" altLang="en-US" sz="1800"/>
              <a:t>查询处理器工作过程</a:t>
            </a:r>
            <a:endParaRPr lang="en-US" altLang="zh-CN" sz="1800"/>
          </a:p>
          <a:p>
            <a:pPr>
              <a:buFont typeface="Monotype Sorts" charset="2"/>
              <a:buNone/>
            </a:pPr>
            <a:r>
              <a:rPr lang="en-US" altLang="zh-CN" sz="1800"/>
              <a:t>1.	</a:t>
            </a:r>
            <a:r>
              <a:rPr lang="zh-CN" altLang="en-US" sz="1800"/>
              <a:t>解析和转换</a:t>
            </a:r>
            <a:endParaRPr lang="en-US" altLang="zh-CN" sz="1800"/>
          </a:p>
          <a:p>
            <a:pPr>
              <a:buFont typeface="Monotype Sorts" charset="2"/>
              <a:buNone/>
            </a:pPr>
            <a:r>
              <a:rPr lang="en-US" altLang="zh-CN" sz="1800"/>
              <a:t>2.	</a:t>
            </a:r>
            <a:r>
              <a:rPr lang="zh-CN" altLang="en-US" sz="1800"/>
              <a:t>优化</a:t>
            </a:r>
            <a:endParaRPr lang="en-US" altLang="zh-CN" sz="1800"/>
          </a:p>
          <a:p>
            <a:pPr>
              <a:buFont typeface="Monotype Sorts" charset="2"/>
              <a:buNone/>
            </a:pPr>
            <a:r>
              <a:rPr lang="en-US" altLang="zh-CN" sz="1800"/>
              <a:t>3.	</a:t>
            </a:r>
            <a:r>
              <a:rPr lang="zh-CN" altLang="en-US" sz="1800"/>
              <a:t>计算</a:t>
            </a:r>
            <a:endParaRPr lang="en-US" altLang="zh-CN" sz="1800"/>
          </a:p>
        </p:txBody>
      </p:sp>
      <p:pic>
        <p:nvPicPr>
          <p:cNvPr id="1341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263" y="2833688"/>
            <a:ext cx="6773862"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1422400" y="139700"/>
            <a:ext cx="6611938"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ffectLst/>
              </a:rPr>
              <a:t>数据存储和查询</a:t>
            </a:r>
            <a:endParaRPr lang="en-US" altLang="zh-CN" dirty="0">
              <a:effectLst/>
            </a:endParaRPr>
          </a:p>
        </p:txBody>
      </p:sp>
      <p:sp>
        <p:nvSpPr>
          <p:cNvPr id="136195" name="Rectangle 3"/>
          <p:cNvSpPr>
            <a:spLocks noGrp="1" noChangeArrowheads="1"/>
          </p:cNvSpPr>
          <p:nvPr>
            <p:ph type="body" idx="4294967295"/>
          </p:nvPr>
        </p:nvSpPr>
        <p:spPr>
          <a:xfrm>
            <a:off x="827088" y="1077913"/>
            <a:ext cx="7935912" cy="5238750"/>
          </a:xfrm>
        </p:spPr>
        <p:txBody>
          <a:bodyPr/>
          <a:lstStyle/>
          <a:p>
            <a:pPr>
              <a:lnSpc>
                <a:spcPct val="150000"/>
              </a:lnSpc>
            </a:pPr>
            <a:r>
              <a:rPr lang="zh-CN" altLang="en-US" sz="2400" dirty="0"/>
              <a:t>两方面来评估一个给定的查询</a:t>
            </a:r>
            <a:endParaRPr lang="en-US" altLang="zh-CN" sz="2400" dirty="0"/>
          </a:p>
          <a:p>
            <a:pPr lvl="1">
              <a:lnSpc>
                <a:spcPct val="150000"/>
              </a:lnSpc>
            </a:pPr>
            <a:r>
              <a:rPr lang="zh-CN" altLang="en-US" sz="1800" dirty="0"/>
              <a:t>等价表达式</a:t>
            </a:r>
          </a:p>
          <a:p>
            <a:pPr lvl="1">
              <a:lnSpc>
                <a:spcPct val="150000"/>
              </a:lnSpc>
            </a:pPr>
            <a:r>
              <a:rPr lang="zh-CN" altLang="en-US" sz="1800" dirty="0"/>
              <a:t>每个操作有不同的实现算法</a:t>
            </a:r>
            <a:endParaRPr lang="en-US" altLang="zh-CN" sz="1800" dirty="0"/>
          </a:p>
          <a:p>
            <a:pPr>
              <a:lnSpc>
                <a:spcPct val="150000"/>
              </a:lnSpc>
            </a:pPr>
            <a:r>
              <a:rPr lang="zh-CN" altLang="en-US" sz="2400" dirty="0"/>
              <a:t>一个好的查询和一个坏的查询评估的代价可能是巨大的</a:t>
            </a:r>
            <a:endParaRPr lang="en-US" altLang="zh-CN" sz="2400" dirty="0"/>
          </a:p>
          <a:p>
            <a:pPr>
              <a:lnSpc>
                <a:spcPct val="150000"/>
              </a:lnSpc>
            </a:pPr>
            <a:r>
              <a:rPr lang="zh-CN" altLang="en-US" sz="2400" dirty="0"/>
              <a:t>需要估计操作的开销</a:t>
            </a:r>
            <a:endParaRPr lang="en-US" altLang="zh-CN" sz="2400" dirty="0"/>
          </a:p>
          <a:p>
            <a:pPr lvl="1">
              <a:lnSpc>
                <a:spcPct val="150000"/>
              </a:lnSpc>
            </a:pPr>
            <a:r>
              <a:rPr lang="zh-CN" altLang="en-US" sz="1800" dirty="0"/>
              <a:t>关键取决于数据库需要维护的关系的统计信息</a:t>
            </a:r>
            <a:endParaRPr lang="en-US" altLang="zh-CN" sz="1800" dirty="0"/>
          </a:p>
          <a:p>
            <a:pPr lvl="1">
              <a:lnSpc>
                <a:spcPct val="150000"/>
              </a:lnSpc>
            </a:pPr>
            <a:r>
              <a:rPr lang="zh-CN" altLang="en-US" sz="1800" dirty="0"/>
              <a:t>需要估计中间结果的统计数据，从而计算复杂的表达式成本</a:t>
            </a:r>
            <a:endParaRPr lang="en-US" altLang="zh-CN" sz="18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rPr>
              <a:t> </a:t>
            </a:r>
            <a:r>
              <a:rPr lang="zh-CN" altLang="en-US" dirty="0">
                <a:effectLst/>
              </a:rPr>
              <a:t>事务管理</a:t>
            </a:r>
            <a:r>
              <a:rPr lang="en-US" altLang="zh-CN" dirty="0">
                <a:effectLst/>
              </a:rPr>
              <a:t>	</a:t>
            </a:r>
          </a:p>
        </p:txBody>
      </p:sp>
      <p:sp>
        <p:nvSpPr>
          <p:cNvPr id="78851" name="Rectangle 3"/>
          <p:cNvSpPr>
            <a:spLocks noGrp="1" noChangeArrowheads="1"/>
          </p:cNvSpPr>
          <p:nvPr>
            <p:ph type="body" idx="4294967295"/>
          </p:nvPr>
        </p:nvSpPr>
        <p:spPr>
          <a:xfrm>
            <a:off x="827088" y="1077913"/>
            <a:ext cx="7661275" cy="5383212"/>
          </a:xfrm>
        </p:spPr>
        <p:txBody>
          <a:bodyPr/>
          <a:lstStyle/>
          <a:p>
            <a:pPr>
              <a:lnSpc>
                <a:spcPct val="150000"/>
              </a:lnSpc>
            </a:pPr>
            <a:r>
              <a:rPr lang="zh-CN" altLang="en-US" sz="2000"/>
              <a:t>如果系统出现故障</a:t>
            </a:r>
            <a:r>
              <a:rPr lang="en-US" altLang="zh-CN" sz="2000"/>
              <a:t>?</a:t>
            </a:r>
          </a:p>
          <a:p>
            <a:pPr>
              <a:lnSpc>
                <a:spcPct val="150000"/>
              </a:lnSpc>
            </a:pPr>
            <a:r>
              <a:rPr lang="zh-CN" altLang="en-US" sz="2000"/>
              <a:t>如果多个用户同时更新相同的数据</a:t>
            </a:r>
            <a:r>
              <a:rPr lang="en-US" altLang="zh-CN" sz="2000"/>
              <a:t>?</a:t>
            </a:r>
          </a:p>
          <a:p>
            <a:pPr>
              <a:lnSpc>
                <a:spcPct val="150000"/>
              </a:lnSpc>
            </a:pPr>
            <a:r>
              <a:rPr lang="zh-CN" altLang="en-US" sz="2000" b="1">
                <a:solidFill>
                  <a:srgbClr val="000099"/>
                </a:solidFill>
              </a:rPr>
              <a:t>事务</a:t>
            </a:r>
            <a:r>
              <a:rPr lang="zh-CN" altLang="en-US" sz="2000"/>
              <a:t>是由一系列操作序列构成的程序执行单元，是一个不可分割的工作单位</a:t>
            </a:r>
            <a:endParaRPr lang="en-US" altLang="zh-CN" sz="2000"/>
          </a:p>
          <a:p>
            <a:r>
              <a:rPr lang="zh-CN" altLang="en-US" sz="2000"/>
              <a:t>实例--银行转帐：从</a:t>
            </a:r>
            <a:r>
              <a:rPr lang="en-US" altLang="zh-CN" sz="2000"/>
              <a:t>A</a:t>
            </a:r>
            <a:r>
              <a:rPr lang="zh-CN" altLang="en-US" sz="2000"/>
              <a:t>帐户过户50￥到</a:t>
            </a:r>
            <a:r>
              <a:rPr lang="en-US" altLang="zh-CN" sz="2000"/>
              <a:t>B</a:t>
            </a:r>
            <a:r>
              <a:rPr lang="zh-CN" altLang="en-US" sz="2000"/>
              <a:t>帐户</a:t>
            </a:r>
          </a:p>
          <a:p>
            <a:pPr lvl="1">
              <a:buFontTx/>
              <a:buNone/>
            </a:pPr>
            <a:r>
              <a:rPr lang="zh-CN" altLang="en-US">
                <a:latin typeface="华文新魏" panose="02010800040101010101" pitchFamily="2" charset="-122"/>
              </a:rPr>
              <a:t>			</a:t>
            </a:r>
            <a:r>
              <a:rPr lang="zh-CN" altLang="zh-CN">
                <a:latin typeface="华文新魏" panose="02010800040101010101" pitchFamily="2" charset="-122"/>
              </a:rPr>
              <a:t>	</a:t>
            </a:r>
            <a:r>
              <a:rPr lang="en-US" altLang="zh-CN" sz="2000">
                <a:latin typeface="华文新魏" panose="02010800040101010101" pitchFamily="2" charset="-122"/>
              </a:rPr>
              <a:t>read(A);</a:t>
            </a:r>
          </a:p>
          <a:p>
            <a:pPr lvl="1">
              <a:buFontTx/>
              <a:buNone/>
            </a:pPr>
            <a:r>
              <a:rPr lang="en-US" altLang="zh-CN" sz="2000">
                <a:latin typeface="华文新魏" panose="02010800040101010101" pitchFamily="2" charset="-122"/>
              </a:rPr>
              <a:t>				A := A </a:t>
            </a:r>
            <a:r>
              <a:rPr lang="en-US" altLang="zh-CN" sz="2000"/>
              <a:t>–</a:t>
            </a:r>
            <a:r>
              <a:rPr lang="en-US" altLang="zh-CN" sz="2000">
                <a:latin typeface="华文新魏" panose="02010800040101010101" pitchFamily="2" charset="-122"/>
              </a:rPr>
              <a:t> 50;</a:t>
            </a:r>
          </a:p>
          <a:p>
            <a:pPr lvl="1">
              <a:buFontTx/>
              <a:buNone/>
            </a:pPr>
            <a:r>
              <a:rPr lang="en-US" altLang="zh-CN" sz="2000">
                <a:latin typeface="华文新魏" panose="02010800040101010101" pitchFamily="2" charset="-122"/>
              </a:rPr>
              <a:t>				write(A);</a:t>
            </a:r>
          </a:p>
          <a:p>
            <a:pPr lvl="1">
              <a:spcBef>
                <a:spcPct val="40000"/>
              </a:spcBef>
              <a:buFontTx/>
              <a:buNone/>
            </a:pPr>
            <a:r>
              <a:rPr lang="en-US" altLang="zh-CN" sz="2000">
                <a:latin typeface="华文新魏" panose="02010800040101010101" pitchFamily="2" charset="-122"/>
              </a:rPr>
              <a:t>				read(B);</a:t>
            </a:r>
          </a:p>
          <a:p>
            <a:pPr lvl="1">
              <a:buFontTx/>
              <a:buNone/>
            </a:pPr>
            <a:r>
              <a:rPr lang="en-US" altLang="zh-CN" sz="2000">
                <a:latin typeface="华文新魏" panose="02010800040101010101" pitchFamily="2" charset="-122"/>
              </a:rPr>
              <a:t>				B := B + 50;</a:t>
            </a:r>
          </a:p>
          <a:p>
            <a:pPr lvl="1">
              <a:buFontTx/>
              <a:buNone/>
            </a:pPr>
            <a:r>
              <a:rPr lang="en-US" altLang="zh-CN" sz="2000">
                <a:latin typeface="华文新魏" panose="02010800040101010101" pitchFamily="2" charset="-122"/>
              </a:rPr>
              <a:t>				write(B);</a:t>
            </a:r>
            <a:r>
              <a:rPr lang="zh-CN" altLang="en-US" sz="2000">
                <a:latin typeface="华文新魏" panose="02010800040101010101" pitchFamily="2" charset="-122"/>
              </a:rPr>
              <a:t>	</a:t>
            </a:r>
            <a:endParaRPr lang="zh-CN" altLang="en-US"/>
          </a:p>
          <a:p>
            <a:pPr>
              <a:lnSpc>
                <a:spcPct val="150000"/>
              </a:lnSpc>
            </a:pP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88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09613" y="0"/>
            <a:ext cx="7793037" cy="784225"/>
          </a:xfrm>
        </p:spPr>
        <p:txBody>
          <a:bodyPr/>
          <a:lstStyle/>
          <a:p>
            <a:pPr>
              <a:defRPr/>
            </a:pPr>
            <a:r>
              <a:rPr lang="zh-CN" altLang="en-US" b="0" dirty="0"/>
              <a:t>事务管理</a:t>
            </a:r>
            <a:endParaRPr lang="zh-CN" altLang="en-US" dirty="0"/>
          </a:p>
        </p:txBody>
      </p:sp>
      <p:sp>
        <p:nvSpPr>
          <p:cNvPr id="140291" name="Rectangle 3"/>
          <p:cNvSpPr>
            <a:spLocks noGrp="1" noChangeArrowheads="1"/>
          </p:cNvSpPr>
          <p:nvPr>
            <p:ph type="body" idx="1"/>
          </p:nvPr>
        </p:nvSpPr>
        <p:spPr>
          <a:xfrm>
            <a:off x="533400" y="784225"/>
            <a:ext cx="8610600" cy="5029200"/>
          </a:xfrm>
        </p:spPr>
        <p:txBody>
          <a:bodyPr/>
          <a:lstStyle/>
          <a:p>
            <a:pPr>
              <a:lnSpc>
                <a:spcPct val="150000"/>
              </a:lnSpc>
            </a:pPr>
            <a:r>
              <a:rPr lang="zh-CN" altLang="en-US" sz="2400" dirty="0">
                <a:latin typeface="华文新魏" panose="02010800040101010101" pitchFamily="2" charset="-122"/>
              </a:rPr>
              <a:t>事务特性(</a:t>
            </a:r>
            <a:r>
              <a:rPr lang="en-US" altLang="zh-CN" sz="2400" dirty="0">
                <a:latin typeface="华文新魏" panose="02010800040101010101" pitchFamily="2" charset="-122"/>
              </a:rPr>
              <a:t>ACID)</a:t>
            </a:r>
          </a:p>
          <a:p>
            <a:pPr lvl="1">
              <a:lnSpc>
                <a:spcPct val="150000"/>
              </a:lnSpc>
            </a:pPr>
            <a:r>
              <a:rPr lang="zh-CN" altLang="en-US" sz="2000" b="1" dirty="0">
                <a:latin typeface="华文新魏" panose="02010800040101010101" pitchFamily="2" charset="-122"/>
              </a:rPr>
              <a:t>原子性(</a:t>
            </a:r>
            <a:r>
              <a:rPr lang="en-US" altLang="zh-CN" sz="2000" b="1" dirty="0">
                <a:latin typeface="华文新魏" panose="02010800040101010101" pitchFamily="2" charset="-122"/>
              </a:rPr>
              <a:t>Atomicity)</a:t>
            </a:r>
          </a:p>
          <a:p>
            <a:pPr lvl="2">
              <a:lnSpc>
                <a:spcPct val="150000"/>
              </a:lnSpc>
            </a:pPr>
            <a:r>
              <a:rPr lang="zh-CN" altLang="en-US" sz="1800" dirty="0">
                <a:latin typeface="华文新魏" panose="02010800040101010101" pitchFamily="2" charset="-122"/>
              </a:rPr>
              <a:t>事务中包含的所有操作要么全做，要么全不做</a:t>
            </a:r>
          </a:p>
          <a:p>
            <a:pPr lvl="2">
              <a:lnSpc>
                <a:spcPct val="150000"/>
              </a:lnSpc>
            </a:pPr>
            <a:r>
              <a:rPr lang="zh-CN" altLang="en-US" sz="1800" dirty="0">
                <a:latin typeface="华文新魏" panose="02010800040101010101" pitchFamily="2" charset="-122"/>
              </a:rPr>
              <a:t>原子性由</a:t>
            </a:r>
            <a:r>
              <a:rPr lang="zh-CN" altLang="en-US" sz="1800" dirty="0">
                <a:solidFill>
                  <a:schemeClr val="folHlink"/>
                </a:solidFill>
                <a:latin typeface="华文新魏" panose="02010800040101010101" pitchFamily="2" charset="-122"/>
              </a:rPr>
              <a:t>恢复机制</a:t>
            </a:r>
            <a:r>
              <a:rPr lang="zh-CN" altLang="en-US" sz="1800" dirty="0">
                <a:latin typeface="华文新魏" panose="02010800040101010101" pitchFamily="2" charset="-122"/>
              </a:rPr>
              <a:t>实现</a:t>
            </a:r>
            <a:endParaRPr lang="en-US" altLang="zh-CN" sz="1800" dirty="0">
              <a:latin typeface="华文新魏" panose="02010800040101010101" pitchFamily="2" charset="-122"/>
            </a:endParaRPr>
          </a:p>
          <a:p>
            <a:pPr lvl="1">
              <a:lnSpc>
                <a:spcPct val="150000"/>
              </a:lnSpc>
            </a:pPr>
            <a:r>
              <a:rPr lang="zh-CN" altLang="en-US" sz="2000" b="1" dirty="0">
                <a:latin typeface="华文新魏" panose="02010800040101010101" pitchFamily="2" charset="-122"/>
              </a:rPr>
              <a:t>持久性(</a:t>
            </a:r>
            <a:r>
              <a:rPr lang="en-US" altLang="zh-CN" sz="2000" b="1" dirty="0">
                <a:latin typeface="华文新魏" panose="02010800040101010101" pitchFamily="2" charset="-122"/>
              </a:rPr>
              <a:t>Durability)</a:t>
            </a:r>
          </a:p>
          <a:p>
            <a:pPr lvl="2">
              <a:lnSpc>
                <a:spcPct val="150000"/>
              </a:lnSpc>
            </a:pPr>
            <a:r>
              <a:rPr lang="zh-CN" altLang="en-US" sz="1800" dirty="0">
                <a:latin typeface="华文新魏" panose="02010800040101010101" pitchFamily="2" charset="-122"/>
              </a:rPr>
              <a:t>一个事务一旦提交之后，它对数据库的影响必须是永久的</a:t>
            </a:r>
          </a:p>
          <a:p>
            <a:pPr lvl="2">
              <a:lnSpc>
                <a:spcPct val="150000"/>
              </a:lnSpc>
            </a:pPr>
            <a:r>
              <a:rPr lang="zh-CN" altLang="en-US" sz="1800" dirty="0">
                <a:latin typeface="华文新魏" panose="02010800040101010101" pitchFamily="2" charset="-122"/>
              </a:rPr>
              <a:t>系统发生故障不能改变事务的持久性</a:t>
            </a:r>
          </a:p>
          <a:p>
            <a:pPr lvl="2">
              <a:lnSpc>
                <a:spcPct val="150000"/>
              </a:lnSpc>
            </a:pPr>
            <a:r>
              <a:rPr lang="zh-CN" altLang="en-US" sz="1800" dirty="0">
                <a:latin typeface="华文新魏" panose="02010800040101010101" pitchFamily="2" charset="-122"/>
              </a:rPr>
              <a:t>持久性通过</a:t>
            </a:r>
            <a:r>
              <a:rPr lang="zh-CN" altLang="en-US" sz="1800" b="1" dirty="0">
                <a:solidFill>
                  <a:schemeClr val="folHlink"/>
                </a:solidFill>
                <a:latin typeface="华文新魏" panose="02010800040101010101" pitchFamily="2" charset="-122"/>
              </a:rPr>
              <a:t>恢复机制</a:t>
            </a:r>
            <a:r>
              <a:rPr lang="zh-CN" altLang="en-US" sz="1800" dirty="0">
                <a:latin typeface="华文新魏" panose="02010800040101010101" pitchFamily="2" charset="-122"/>
              </a:rPr>
              <a:t>实现</a:t>
            </a:r>
            <a:endParaRPr lang="zh-CN" altLang="en-US" sz="1800" dirty="0"/>
          </a:p>
          <a:p>
            <a:pPr lvl="2">
              <a:lnSpc>
                <a:spcPct val="150000"/>
              </a:lnSpc>
            </a:pPr>
            <a:endParaRPr lang="zh-CN" altLang="en-US" sz="1800" dirty="0">
              <a:latin typeface="华文新魏" panose="020108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09613" y="0"/>
            <a:ext cx="7793037" cy="784225"/>
          </a:xfrm>
        </p:spPr>
        <p:txBody>
          <a:bodyPr/>
          <a:lstStyle/>
          <a:p>
            <a:pPr>
              <a:defRPr/>
            </a:pPr>
            <a:r>
              <a:rPr lang="zh-CN" altLang="en-US" b="0" dirty="0"/>
              <a:t>事务管理</a:t>
            </a:r>
            <a:endParaRPr lang="zh-CN" altLang="en-US" dirty="0"/>
          </a:p>
        </p:txBody>
      </p:sp>
      <p:sp>
        <p:nvSpPr>
          <p:cNvPr id="140291" name="Rectangle 3"/>
          <p:cNvSpPr>
            <a:spLocks noGrp="1" noChangeArrowheads="1"/>
          </p:cNvSpPr>
          <p:nvPr>
            <p:ph type="body" idx="1"/>
          </p:nvPr>
        </p:nvSpPr>
        <p:spPr>
          <a:xfrm>
            <a:off x="533400" y="784225"/>
            <a:ext cx="8610600" cy="5029200"/>
          </a:xfrm>
        </p:spPr>
        <p:txBody>
          <a:bodyPr/>
          <a:lstStyle/>
          <a:p>
            <a:pPr>
              <a:lnSpc>
                <a:spcPct val="150000"/>
              </a:lnSpc>
            </a:pPr>
            <a:r>
              <a:rPr lang="zh-CN" altLang="en-US" sz="2400" dirty="0">
                <a:latin typeface="华文新魏" panose="02010800040101010101" pitchFamily="2" charset="-122"/>
              </a:rPr>
              <a:t>事务特性(</a:t>
            </a:r>
            <a:r>
              <a:rPr lang="en-US" altLang="zh-CN" sz="2400" dirty="0">
                <a:latin typeface="华文新魏" panose="02010800040101010101" pitchFamily="2" charset="-122"/>
              </a:rPr>
              <a:t>ACID)</a:t>
            </a:r>
          </a:p>
          <a:p>
            <a:pPr lvl="1">
              <a:lnSpc>
                <a:spcPct val="150000"/>
              </a:lnSpc>
            </a:pPr>
            <a:r>
              <a:rPr lang="zh-CN" altLang="en-US" sz="2000" b="1" dirty="0">
                <a:latin typeface="华文新魏" panose="02010800040101010101" pitchFamily="2" charset="-122"/>
              </a:rPr>
              <a:t>一致性(</a:t>
            </a:r>
            <a:r>
              <a:rPr lang="en-US" altLang="zh-CN" sz="2000" b="1" dirty="0">
                <a:latin typeface="华文新魏" panose="02010800040101010101" pitchFamily="2" charset="-122"/>
              </a:rPr>
              <a:t>Consistency)</a:t>
            </a:r>
          </a:p>
          <a:p>
            <a:pPr lvl="2">
              <a:lnSpc>
                <a:spcPct val="150000"/>
              </a:lnSpc>
            </a:pPr>
            <a:r>
              <a:rPr lang="zh-CN" altLang="en-US" sz="1800" dirty="0">
                <a:latin typeface="华文新魏" panose="02010800040101010101" pitchFamily="2" charset="-122"/>
              </a:rPr>
              <a:t>事务的隔离执行必须保证数据库的一致性</a:t>
            </a:r>
          </a:p>
          <a:p>
            <a:pPr lvl="2">
              <a:lnSpc>
                <a:spcPct val="150000"/>
              </a:lnSpc>
            </a:pPr>
            <a:r>
              <a:rPr lang="zh-CN" altLang="en-US" sz="1800" dirty="0">
                <a:latin typeface="华文新魏" panose="02010800040101010101" pitchFamily="2" charset="-122"/>
              </a:rPr>
              <a:t>事务开始前，数据库处于一致性的状态；事务结束后，数据库必须仍处于一致性状态</a:t>
            </a:r>
          </a:p>
          <a:p>
            <a:pPr lvl="2">
              <a:lnSpc>
                <a:spcPct val="150000"/>
              </a:lnSpc>
            </a:pPr>
            <a:r>
              <a:rPr lang="zh-CN" altLang="en-US" sz="1800" dirty="0">
                <a:latin typeface="华文新魏" panose="02010800040101010101" pitchFamily="2" charset="-122"/>
              </a:rPr>
              <a:t>数据库的一致性状态由</a:t>
            </a:r>
            <a:r>
              <a:rPr lang="zh-CN" altLang="en-US" sz="1800" b="1" dirty="0">
                <a:solidFill>
                  <a:schemeClr val="folHlink"/>
                </a:solidFill>
                <a:latin typeface="华文新魏" panose="02010800040101010101" pitchFamily="2" charset="-122"/>
              </a:rPr>
              <a:t>用户</a:t>
            </a:r>
            <a:r>
              <a:rPr lang="zh-CN" altLang="en-US" sz="1800" dirty="0">
                <a:latin typeface="华文新魏" panose="02010800040101010101" pitchFamily="2" charset="-122"/>
              </a:rPr>
              <a:t>来负责，由</a:t>
            </a:r>
            <a:r>
              <a:rPr lang="zh-CN" altLang="en-US" sz="1800" b="1" dirty="0">
                <a:solidFill>
                  <a:schemeClr val="folHlink"/>
                </a:solidFill>
                <a:latin typeface="华文新魏" panose="02010800040101010101" pitchFamily="2" charset="-122"/>
              </a:rPr>
              <a:t>并发控制机制</a:t>
            </a:r>
            <a:r>
              <a:rPr lang="zh-CN" altLang="en-US" sz="1800" dirty="0">
                <a:latin typeface="华文新魏" panose="02010800040101010101" pitchFamily="2" charset="-122"/>
              </a:rPr>
              <a:t>实现</a:t>
            </a:r>
          </a:p>
          <a:p>
            <a:pPr lvl="2">
              <a:lnSpc>
                <a:spcPct val="150000"/>
              </a:lnSpc>
            </a:pPr>
            <a:r>
              <a:rPr lang="zh-CN" altLang="en-US" sz="1800" dirty="0">
                <a:latin typeface="华文新魏" panose="02010800040101010101" pitchFamily="2" charset="-122"/>
              </a:rPr>
              <a:t>如银行转帐，转帐前后两个帐户金额之和应保持不变</a:t>
            </a:r>
          </a:p>
          <a:p>
            <a:pPr lvl="2">
              <a:lnSpc>
                <a:spcPct val="150000"/>
              </a:lnSpc>
            </a:pPr>
            <a:r>
              <a:rPr lang="zh-CN" altLang="en-US" sz="1800" dirty="0">
                <a:latin typeface="华文新魏" panose="02010800040101010101" pitchFamily="2" charset="-122"/>
              </a:rPr>
              <a:t>事务运行过程中允许暂时的不一致</a:t>
            </a:r>
            <a:endParaRPr lang="zh-CN" altLang="en-US" sz="1800" dirty="0"/>
          </a:p>
        </p:txBody>
      </p:sp>
    </p:spTree>
    <p:extLst>
      <p:ext uri="{BB962C8B-B14F-4D97-AF65-F5344CB8AC3E}">
        <p14:creationId xmlns:p14="http://schemas.microsoft.com/office/powerpoint/2010/main" val="2802192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19125" y="0"/>
            <a:ext cx="7793038" cy="784225"/>
          </a:xfrm>
        </p:spPr>
        <p:txBody>
          <a:bodyPr/>
          <a:lstStyle/>
          <a:p>
            <a:pPr>
              <a:defRPr/>
            </a:pPr>
            <a:r>
              <a:rPr lang="zh-CN" altLang="en-US" b="0" dirty="0"/>
              <a:t>事务管理</a:t>
            </a:r>
          </a:p>
        </p:txBody>
      </p:sp>
      <p:sp>
        <p:nvSpPr>
          <p:cNvPr id="142339" name="Rectangle 3"/>
          <p:cNvSpPr>
            <a:spLocks noGrp="1" noChangeArrowheads="1"/>
          </p:cNvSpPr>
          <p:nvPr>
            <p:ph type="body" idx="1"/>
          </p:nvPr>
        </p:nvSpPr>
        <p:spPr>
          <a:xfrm>
            <a:off x="396875" y="1111250"/>
            <a:ext cx="8574088" cy="4876800"/>
          </a:xfrm>
        </p:spPr>
        <p:txBody>
          <a:bodyPr/>
          <a:lstStyle/>
          <a:p>
            <a:pPr>
              <a:lnSpc>
                <a:spcPct val="150000"/>
              </a:lnSpc>
            </a:pPr>
            <a:r>
              <a:rPr lang="zh-CN" altLang="en-US" sz="2400" dirty="0">
                <a:latin typeface="华文新魏" panose="02010800040101010101" pitchFamily="2" charset="-122"/>
              </a:rPr>
              <a:t>事务特性(</a:t>
            </a:r>
            <a:r>
              <a:rPr lang="en-US" altLang="zh-CN" sz="2400" dirty="0">
                <a:latin typeface="华文新魏" panose="02010800040101010101" pitchFamily="2" charset="-122"/>
              </a:rPr>
              <a:t>ACID)</a:t>
            </a:r>
            <a:endParaRPr lang="zh-CN" altLang="en-US" sz="2800" b="1" dirty="0">
              <a:latin typeface="华文新魏" panose="02010800040101010101" pitchFamily="2" charset="-122"/>
            </a:endParaRPr>
          </a:p>
          <a:p>
            <a:pPr lvl="1">
              <a:lnSpc>
                <a:spcPct val="150000"/>
              </a:lnSpc>
            </a:pPr>
            <a:r>
              <a:rPr lang="zh-CN" altLang="en-US" sz="2000" b="1" dirty="0">
                <a:latin typeface="华文新魏" panose="02010800040101010101" pitchFamily="2" charset="-122"/>
              </a:rPr>
              <a:t>隔离性(</a:t>
            </a:r>
            <a:r>
              <a:rPr lang="en-US" altLang="zh-CN" sz="2000" b="1" dirty="0">
                <a:latin typeface="华文新魏" panose="02010800040101010101" pitchFamily="2" charset="-122"/>
              </a:rPr>
              <a:t>Isolation)</a:t>
            </a:r>
          </a:p>
          <a:p>
            <a:pPr lvl="2">
              <a:lnSpc>
                <a:spcPct val="150000"/>
              </a:lnSpc>
            </a:pPr>
            <a:r>
              <a:rPr lang="zh-CN" altLang="en-US" sz="1800" dirty="0">
                <a:latin typeface="华文新魏" panose="02010800040101010101" pitchFamily="2" charset="-122"/>
              </a:rPr>
              <a:t>系统必须保证事务不受其它并发执行事务的影响</a:t>
            </a:r>
          </a:p>
          <a:p>
            <a:pPr lvl="2">
              <a:lnSpc>
                <a:spcPct val="150000"/>
              </a:lnSpc>
            </a:pPr>
            <a:r>
              <a:rPr lang="zh-CN" altLang="en-US" sz="1800" dirty="0">
                <a:latin typeface="华文新魏" panose="02010800040101010101" pitchFamily="2" charset="-122"/>
              </a:rPr>
              <a:t>对任何一对事务</a:t>
            </a:r>
            <a:r>
              <a:rPr lang="en-US" altLang="zh-CN" sz="1800" dirty="0">
                <a:latin typeface="华文新魏" panose="02010800040101010101" pitchFamily="2" charset="-122"/>
              </a:rPr>
              <a:t>T</a:t>
            </a:r>
            <a:r>
              <a:rPr lang="en-US" altLang="zh-CN" sz="1800" baseline="-14000" dirty="0">
                <a:latin typeface="华文新魏" panose="02010800040101010101" pitchFamily="2" charset="-122"/>
              </a:rPr>
              <a:t>1</a:t>
            </a:r>
            <a:r>
              <a:rPr lang="en-US" altLang="zh-CN" sz="1800" dirty="0">
                <a:latin typeface="华文新魏" panose="02010800040101010101" pitchFamily="2" charset="-122"/>
              </a:rPr>
              <a:t>，T</a:t>
            </a:r>
            <a:r>
              <a:rPr lang="en-US" altLang="zh-CN" sz="1800" baseline="-14000" dirty="0">
                <a:latin typeface="华文新魏" panose="02010800040101010101" pitchFamily="2" charset="-122"/>
              </a:rPr>
              <a:t>2</a:t>
            </a:r>
            <a:r>
              <a:rPr lang="en-US" altLang="zh-CN" sz="1800" dirty="0">
                <a:latin typeface="华文新魏" panose="02010800040101010101" pitchFamily="2" charset="-122"/>
              </a:rPr>
              <a:t>，</a:t>
            </a:r>
            <a:r>
              <a:rPr lang="zh-CN" altLang="en-US" sz="1800" dirty="0">
                <a:latin typeface="华文新魏" panose="02010800040101010101" pitchFamily="2" charset="-122"/>
              </a:rPr>
              <a:t>在</a:t>
            </a:r>
            <a:r>
              <a:rPr lang="en-US" altLang="zh-CN" sz="1800" dirty="0">
                <a:latin typeface="华文新魏" panose="02010800040101010101" pitchFamily="2" charset="-122"/>
              </a:rPr>
              <a:t>T</a:t>
            </a:r>
            <a:r>
              <a:rPr lang="en-US" altLang="zh-CN" sz="1800" baseline="-14000" dirty="0">
                <a:latin typeface="华文新魏" panose="02010800040101010101" pitchFamily="2" charset="-122"/>
              </a:rPr>
              <a:t>1</a:t>
            </a:r>
            <a:r>
              <a:rPr lang="zh-CN" altLang="en-US" sz="1800" dirty="0">
                <a:latin typeface="华文新魏" panose="02010800040101010101" pitchFamily="2" charset="-122"/>
              </a:rPr>
              <a:t>看来，</a:t>
            </a:r>
            <a:r>
              <a:rPr lang="en-US" altLang="zh-CN" sz="1800" dirty="0">
                <a:latin typeface="华文新魏" panose="02010800040101010101" pitchFamily="2" charset="-122"/>
              </a:rPr>
              <a:t>T</a:t>
            </a:r>
            <a:r>
              <a:rPr lang="en-US" altLang="zh-CN" sz="1800" baseline="-14000" dirty="0">
                <a:latin typeface="华文新魏" panose="02010800040101010101" pitchFamily="2" charset="-122"/>
              </a:rPr>
              <a:t>2</a:t>
            </a:r>
            <a:r>
              <a:rPr lang="zh-CN" altLang="en-US" sz="1800" dirty="0">
                <a:latin typeface="华文新魏" panose="02010800040101010101" pitchFamily="2" charset="-122"/>
              </a:rPr>
              <a:t>要么在</a:t>
            </a:r>
            <a:r>
              <a:rPr lang="en-US" altLang="zh-CN" sz="1800" dirty="0">
                <a:latin typeface="华文新魏" panose="02010800040101010101" pitchFamily="2" charset="-122"/>
              </a:rPr>
              <a:t>T</a:t>
            </a:r>
            <a:r>
              <a:rPr lang="en-US" altLang="zh-CN" sz="1800" baseline="-14000" dirty="0">
                <a:latin typeface="华文新魏" panose="02010800040101010101" pitchFamily="2" charset="-122"/>
              </a:rPr>
              <a:t>1</a:t>
            </a:r>
            <a:r>
              <a:rPr lang="zh-CN" altLang="en-US" sz="1800" dirty="0">
                <a:latin typeface="华文新魏" panose="02010800040101010101" pitchFamily="2" charset="-122"/>
              </a:rPr>
              <a:t>开始之前已经结束，要么在</a:t>
            </a:r>
            <a:r>
              <a:rPr lang="en-US" altLang="zh-CN" sz="1800" dirty="0">
                <a:latin typeface="华文新魏" panose="02010800040101010101" pitchFamily="2" charset="-122"/>
              </a:rPr>
              <a:t>T</a:t>
            </a:r>
            <a:r>
              <a:rPr lang="en-US" altLang="zh-CN" sz="1800" baseline="-14000" dirty="0">
                <a:latin typeface="华文新魏" panose="02010800040101010101" pitchFamily="2" charset="-122"/>
              </a:rPr>
              <a:t>1</a:t>
            </a:r>
            <a:r>
              <a:rPr lang="zh-CN" altLang="en-US" sz="1800" dirty="0">
                <a:latin typeface="华文新魏" panose="02010800040101010101" pitchFamily="2" charset="-122"/>
              </a:rPr>
              <a:t>完成之后再开始执行</a:t>
            </a:r>
          </a:p>
          <a:p>
            <a:pPr lvl="2">
              <a:lnSpc>
                <a:spcPct val="150000"/>
              </a:lnSpc>
            </a:pPr>
            <a:r>
              <a:rPr lang="zh-CN" altLang="en-US" sz="1800" dirty="0">
                <a:latin typeface="华文新魏" panose="02010800040101010101" pitchFamily="2" charset="-122"/>
              </a:rPr>
              <a:t>隔离性通过</a:t>
            </a:r>
            <a:r>
              <a:rPr lang="zh-CN" altLang="en-US" sz="1800" b="1" dirty="0">
                <a:solidFill>
                  <a:schemeClr val="folHlink"/>
                </a:solidFill>
                <a:latin typeface="华文新魏" panose="02010800040101010101" pitchFamily="2" charset="-122"/>
              </a:rPr>
              <a:t>并发控制机制</a:t>
            </a:r>
            <a:r>
              <a:rPr lang="zh-CN" altLang="en-US" sz="1800" dirty="0">
                <a:latin typeface="华文新魏" panose="02010800040101010101" pitchFamily="2" charset="-122"/>
              </a:rPr>
              <a:t>实现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539750" y="404813"/>
            <a:ext cx="7913688" cy="609600"/>
          </a:xfrm>
        </p:spPr>
        <p:txBody>
          <a:bodyPr/>
          <a:lstStyle/>
          <a:p>
            <a:pPr eaLnBrk="1" hangingPunct="1">
              <a:defRPr/>
            </a:pPr>
            <a:r>
              <a:rPr lang="zh-CN" altLang="en-US" b="0"/>
              <a:t>基础</a:t>
            </a:r>
            <a:r>
              <a:rPr lang="en-US" altLang="zh-CN" b="0"/>
              <a:t>1--</a:t>
            </a:r>
            <a:r>
              <a:rPr lang="zh-CN" altLang="en-US" b="0"/>
              <a:t>数据</a:t>
            </a:r>
          </a:p>
        </p:txBody>
      </p:sp>
      <p:sp>
        <p:nvSpPr>
          <p:cNvPr id="17411" name="Rectangle 3"/>
          <p:cNvSpPr>
            <a:spLocks noGrp="1" noChangeArrowheads="1"/>
          </p:cNvSpPr>
          <p:nvPr>
            <p:ph type="body" idx="1"/>
          </p:nvPr>
        </p:nvSpPr>
        <p:spPr/>
        <p:txBody>
          <a:bodyPr/>
          <a:lstStyle/>
          <a:p>
            <a:pPr eaLnBrk="1" hangingPunct="1">
              <a:lnSpc>
                <a:spcPct val="150000"/>
              </a:lnSpc>
            </a:pPr>
            <a:r>
              <a:rPr lang="zh-CN" altLang="en-US" sz="2400" dirty="0">
                <a:latin typeface="华文新魏" panose="02010800040101010101" pitchFamily="2" charset="-122"/>
              </a:rPr>
              <a:t>数据(</a:t>
            </a:r>
            <a:r>
              <a:rPr lang="en-US" altLang="zh-CN" sz="2400" dirty="0">
                <a:latin typeface="华文新魏" panose="02010800040101010101" pitchFamily="2" charset="-122"/>
              </a:rPr>
              <a:t>Data)</a:t>
            </a:r>
            <a:r>
              <a:rPr lang="zh-CN" altLang="en-US" sz="2400" dirty="0">
                <a:latin typeface="华文新魏" panose="02010800040101010101" pitchFamily="2" charset="-122"/>
              </a:rPr>
              <a:t>是数据库中存储的基本对象</a:t>
            </a:r>
          </a:p>
          <a:p>
            <a:pPr eaLnBrk="1" hangingPunct="1">
              <a:lnSpc>
                <a:spcPct val="150000"/>
              </a:lnSpc>
            </a:pPr>
            <a:r>
              <a:rPr lang="zh-CN" altLang="en-US" sz="2400" dirty="0">
                <a:latin typeface="华文新魏" panose="02010800040101010101" pitchFamily="2" charset="-122"/>
              </a:rPr>
              <a:t>数据的定义</a:t>
            </a:r>
          </a:p>
          <a:p>
            <a:pPr lvl="1" eaLnBrk="1" hangingPunct="1">
              <a:lnSpc>
                <a:spcPct val="150000"/>
              </a:lnSpc>
            </a:pPr>
            <a:r>
              <a:rPr lang="zh-CN" altLang="en-US" sz="2000" dirty="0">
                <a:latin typeface="华文新魏" panose="02010800040101010101" pitchFamily="2" charset="-122"/>
              </a:rPr>
              <a:t>描述事物的符号记录</a:t>
            </a:r>
            <a:endParaRPr lang="zh-CN" altLang="en-US" sz="2000" b="1" dirty="0">
              <a:latin typeface="华文新魏" panose="02010800040101010101" pitchFamily="2" charset="-122"/>
            </a:endParaRPr>
          </a:p>
          <a:p>
            <a:pPr eaLnBrk="1" hangingPunct="1">
              <a:lnSpc>
                <a:spcPct val="150000"/>
              </a:lnSpc>
            </a:pPr>
            <a:r>
              <a:rPr lang="zh-CN" altLang="en-US" sz="2400" dirty="0">
                <a:latin typeface="华文新魏" panose="02010800040101010101" pitchFamily="2" charset="-122"/>
              </a:rPr>
              <a:t>数据的种类</a:t>
            </a:r>
          </a:p>
          <a:p>
            <a:pPr lvl="1" eaLnBrk="1" hangingPunct="1">
              <a:lnSpc>
                <a:spcPct val="150000"/>
              </a:lnSpc>
            </a:pPr>
            <a:r>
              <a:rPr lang="zh-CN" altLang="en-US" sz="2000" dirty="0">
                <a:latin typeface="华文新魏" panose="02010800040101010101" pitchFamily="2" charset="-122"/>
              </a:rPr>
              <a:t>文字、图形、图像、声音</a:t>
            </a:r>
          </a:p>
          <a:p>
            <a:pPr eaLnBrk="1" hangingPunct="1">
              <a:lnSpc>
                <a:spcPct val="150000"/>
              </a:lnSpc>
            </a:pPr>
            <a:r>
              <a:rPr lang="zh-CN" altLang="en-US" sz="2400" dirty="0">
                <a:latin typeface="华文新魏" panose="02010800040101010101" pitchFamily="2" charset="-122"/>
              </a:rPr>
              <a:t>数据的特点</a:t>
            </a:r>
          </a:p>
          <a:p>
            <a:pPr lvl="1" eaLnBrk="1" hangingPunct="1">
              <a:lnSpc>
                <a:spcPct val="150000"/>
              </a:lnSpc>
            </a:pPr>
            <a:r>
              <a:rPr lang="zh-CN" altLang="en-US" sz="2000" dirty="0">
                <a:latin typeface="华文新魏" panose="02010800040101010101" pitchFamily="2" charset="-122"/>
              </a:rPr>
              <a:t>数据与其</a:t>
            </a:r>
            <a:r>
              <a:rPr lang="zh-CN" altLang="en-US" sz="2000" b="1" dirty="0">
                <a:solidFill>
                  <a:srgbClr val="C00000"/>
                </a:solidFill>
                <a:effectLst>
                  <a:outerShdw blurRad="38100" dist="38100" dir="2700000" algn="tl">
                    <a:srgbClr val="000000">
                      <a:alpha val="43137"/>
                    </a:srgbClr>
                  </a:outerShdw>
                </a:effectLst>
                <a:latin typeface="华文新魏" panose="02010800040101010101" pitchFamily="2" charset="-122"/>
              </a:rPr>
              <a:t>语义</a:t>
            </a:r>
            <a:r>
              <a:rPr lang="zh-CN" altLang="en-US" sz="2000" dirty="0">
                <a:latin typeface="华文新魏" panose="02010800040101010101" pitchFamily="2" charset="-122"/>
              </a:rPr>
              <a:t>是不可分的</a:t>
            </a:r>
          </a:p>
          <a:p>
            <a:pPr eaLnBrk="1" hangingPunct="1">
              <a:lnSpc>
                <a:spcPct val="150000"/>
              </a:lnSpc>
            </a:pPr>
            <a:endParaRPr lang="zh-CN" altLang="en-US" sz="2400" dirty="0">
              <a:latin typeface="华文新魏" panose="02010800040101010101" pitchFamily="2"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zh-CN" altLang="en-US" dirty="0">
                <a:latin typeface="宋体" pitchFamily="2" charset="-122"/>
                <a:ea typeface="宋体" pitchFamily="2" charset="-122"/>
              </a:rPr>
              <a:t>调度 </a:t>
            </a:r>
            <a:r>
              <a:rPr lang="en-US" dirty="0">
                <a:latin typeface="宋体" pitchFamily="2" charset="-122"/>
                <a:ea typeface="宋体" pitchFamily="2" charset="-122"/>
              </a:rPr>
              <a:t>1</a:t>
            </a:r>
          </a:p>
        </p:txBody>
      </p:sp>
      <p:sp>
        <p:nvSpPr>
          <p:cNvPr id="15363" name="Rectangle 3"/>
          <p:cNvSpPr>
            <a:spLocks noGrp="1" noChangeArrowheads="1"/>
          </p:cNvSpPr>
          <p:nvPr>
            <p:ph type="body" idx="1"/>
          </p:nvPr>
        </p:nvSpPr>
        <p:spPr>
          <a:xfrm>
            <a:off x="814388" y="1093788"/>
            <a:ext cx="7262812" cy="1184275"/>
          </a:xfrm>
        </p:spPr>
        <p:txBody>
          <a:bodyPr/>
          <a:lstStyle/>
          <a:p>
            <a:pPr>
              <a:lnSpc>
                <a:spcPct val="80000"/>
              </a:lnSpc>
              <a:tabLst>
                <a:tab pos="1947863" algn="l"/>
                <a:tab pos="2684463" algn="l"/>
                <a:tab pos="3594100" algn="l"/>
                <a:tab pos="4286250" algn="l"/>
              </a:tabLst>
            </a:pPr>
            <a:r>
              <a:rPr lang="en-US" altLang="zh-CN" sz="2000" dirty="0">
                <a:latin typeface="宋体" pitchFamily="2" charset="-122"/>
                <a:ea typeface="宋体" pitchFamily="2" charset="-122"/>
              </a:rPr>
              <a:t>T1</a:t>
            </a:r>
            <a:r>
              <a:rPr lang="zh-CN" altLang="en-US" sz="2000" dirty="0">
                <a:latin typeface="宋体" pitchFamily="2" charset="-122"/>
                <a:ea typeface="宋体" pitchFamily="2" charset="-122"/>
              </a:rPr>
              <a:t>是从账户</a:t>
            </a: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过户</a:t>
            </a:r>
            <a:r>
              <a:rPr lang="en-US" altLang="zh-CN" sz="2000" dirty="0">
                <a:latin typeface="宋体" pitchFamily="2" charset="-122"/>
                <a:ea typeface="宋体" pitchFamily="2" charset="-122"/>
              </a:rPr>
              <a:t>$50</a:t>
            </a:r>
            <a:r>
              <a:rPr lang="zh-CN" altLang="en-US" sz="2000" dirty="0">
                <a:latin typeface="宋体" pitchFamily="2" charset="-122"/>
                <a:ea typeface="宋体" pitchFamily="2" charset="-122"/>
              </a:rPr>
              <a:t>到账户</a:t>
            </a: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的事务，</a:t>
            </a:r>
            <a:r>
              <a:rPr lang="en-US" altLang="zh-CN" sz="2000" dirty="0">
                <a:latin typeface="宋体" pitchFamily="2" charset="-122"/>
                <a:ea typeface="宋体" pitchFamily="2" charset="-122"/>
              </a:rPr>
              <a:t>T2</a:t>
            </a:r>
            <a:r>
              <a:rPr lang="zh-CN" altLang="en-US" sz="2000" dirty="0">
                <a:latin typeface="宋体" pitchFamily="2" charset="-122"/>
                <a:ea typeface="宋体" pitchFamily="2" charset="-122"/>
              </a:rPr>
              <a:t>是从账户</a:t>
            </a: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将存款余额的</a:t>
            </a:r>
            <a:r>
              <a:rPr lang="en-US" altLang="zh-CN" sz="2000" dirty="0">
                <a:latin typeface="宋体" pitchFamily="2" charset="-122"/>
                <a:ea typeface="宋体" pitchFamily="2" charset="-122"/>
              </a:rPr>
              <a:t>10%</a:t>
            </a:r>
            <a:r>
              <a:rPr lang="zh-CN" altLang="en-US" sz="2000" dirty="0">
                <a:latin typeface="宋体" pitchFamily="2" charset="-122"/>
                <a:ea typeface="宋体" pitchFamily="2" charset="-122"/>
              </a:rPr>
              <a:t>过户到账户</a:t>
            </a: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的事务</a:t>
            </a:r>
            <a:r>
              <a:rPr lang="en-US" altLang="zh-CN" sz="2000" dirty="0">
                <a:latin typeface="宋体" pitchFamily="2" charset="-122"/>
                <a:ea typeface="宋体" pitchFamily="2" charset="-122"/>
              </a:rPr>
              <a:t>   </a:t>
            </a:r>
          </a:p>
          <a:p>
            <a:pPr>
              <a:lnSpc>
                <a:spcPct val="80000"/>
              </a:lnSpc>
              <a:tabLst>
                <a:tab pos="1947863" algn="l"/>
                <a:tab pos="2684463" algn="l"/>
                <a:tab pos="3594100" algn="l"/>
                <a:tab pos="4286250" algn="l"/>
              </a:tabLst>
            </a:pPr>
            <a:r>
              <a:rPr lang="zh-CN" altLang="en-US" sz="2000" dirty="0">
                <a:latin typeface="宋体" pitchFamily="2" charset="-122"/>
                <a:ea typeface="宋体" pitchFamily="2" charset="-122"/>
              </a:rPr>
              <a:t>串行调度，</a:t>
            </a:r>
            <a:r>
              <a:rPr lang="en-US" altLang="zh-CN" sz="2000" dirty="0">
                <a:latin typeface="宋体" pitchFamily="2" charset="-122"/>
                <a:ea typeface="宋体" pitchFamily="2" charset="-122"/>
              </a:rPr>
              <a:t>T2</a:t>
            </a:r>
            <a:r>
              <a:rPr lang="zh-CN" altLang="en-US" sz="2000" dirty="0">
                <a:latin typeface="宋体" pitchFamily="2" charset="-122"/>
                <a:ea typeface="宋体" pitchFamily="2" charset="-122"/>
              </a:rPr>
              <a:t>在</a:t>
            </a:r>
            <a:r>
              <a:rPr lang="en-US" altLang="zh-CN" sz="2000" dirty="0">
                <a:latin typeface="宋体" pitchFamily="2" charset="-122"/>
                <a:ea typeface="宋体" pitchFamily="2" charset="-122"/>
              </a:rPr>
              <a:t>T1</a:t>
            </a:r>
            <a:r>
              <a:rPr lang="zh-CN" altLang="en-US" sz="2000" dirty="0">
                <a:latin typeface="宋体" pitchFamily="2" charset="-122"/>
                <a:ea typeface="宋体" pitchFamily="2" charset="-122"/>
              </a:rPr>
              <a:t>之后</a:t>
            </a:r>
            <a:r>
              <a:rPr lang="en-US" altLang="zh-CN" sz="1400" dirty="0"/>
              <a:t>		</a:t>
            </a:r>
          </a:p>
        </p:txBody>
      </p:sp>
      <p:pic>
        <p:nvPicPr>
          <p:cNvPr id="15364" name="Picture 13"/>
          <p:cNvPicPr>
            <a:picLocks noChangeAspect="1" noChangeArrowheads="1"/>
          </p:cNvPicPr>
          <p:nvPr/>
        </p:nvPicPr>
        <p:blipFill>
          <a:blip r:embed="rId3"/>
          <a:srcRect/>
          <a:stretch>
            <a:fillRect/>
          </a:stretch>
        </p:blipFill>
        <p:spPr bwMode="auto">
          <a:xfrm>
            <a:off x="2836863" y="2074863"/>
            <a:ext cx="3506787" cy="4389437"/>
          </a:xfrm>
          <a:prstGeom prst="rect">
            <a:avLst/>
          </a:prstGeom>
          <a:noFill/>
          <a:ln w="9525">
            <a:noFill/>
            <a:miter lim="800000"/>
            <a:headEnd/>
            <a:tailEnd/>
          </a:ln>
        </p:spPr>
      </p:pic>
    </p:spTree>
    <p:extLst>
      <p:ext uri="{BB962C8B-B14F-4D97-AF65-F5344CB8AC3E}">
        <p14:creationId xmlns:p14="http://schemas.microsoft.com/office/powerpoint/2010/main" val="434093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dirty="0">
                <a:latin typeface="宋体" pitchFamily="2" charset="-122"/>
                <a:ea typeface="宋体" pitchFamily="2" charset="-122"/>
              </a:rPr>
              <a:t>调度 </a:t>
            </a:r>
            <a:r>
              <a:rPr lang="en-US" dirty="0">
                <a:latin typeface="宋体" pitchFamily="2" charset="-122"/>
                <a:ea typeface="宋体" pitchFamily="2" charset="-122"/>
              </a:rPr>
              <a:t>2</a:t>
            </a:r>
          </a:p>
        </p:txBody>
      </p:sp>
      <p:sp>
        <p:nvSpPr>
          <p:cNvPr id="16387" name="Text Box 5"/>
          <p:cNvSpPr txBox="1">
            <a:spLocks noChangeArrowheads="1"/>
          </p:cNvSpPr>
          <p:nvPr/>
        </p:nvSpPr>
        <p:spPr bwMode="auto">
          <a:xfrm>
            <a:off x="741363" y="1089025"/>
            <a:ext cx="7880350" cy="400050"/>
          </a:xfrm>
          <a:prstGeom prst="rect">
            <a:avLst/>
          </a:prstGeom>
          <a:noFill/>
          <a:ln w="9525">
            <a:noFill/>
            <a:miter lim="800000"/>
            <a:headEnd/>
            <a:tailEnd/>
          </a:ln>
        </p:spPr>
        <p:txBody>
          <a:bodyPr>
            <a:spAutoFit/>
          </a:bodyPr>
          <a:lstStyle/>
          <a:p>
            <a:pPr>
              <a:spcBef>
                <a:spcPct val="50000"/>
              </a:spcBef>
              <a:buFontTx/>
              <a:buChar char="•"/>
            </a:pPr>
            <a:r>
              <a:rPr lang="zh-CN" altLang="en-US" sz="2000" dirty="0">
                <a:latin typeface="宋体" pitchFamily="2" charset="-122"/>
                <a:ea typeface="宋体" pitchFamily="2" charset="-122"/>
              </a:rPr>
              <a:t>串行调度，</a:t>
            </a:r>
            <a:r>
              <a:rPr lang="en-US" altLang="zh-CN" sz="2000" dirty="0">
                <a:latin typeface="宋体" pitchFamily="2" charset="-122"/>
                <a:ea typeface="宋体" pitchFamily="2" charset="-122"/>
              </a:rPr>
              <a:t>T1</a:t>
            </a:r>
            <a:r>
              <a:rPr lang="zh-CN" altLang="en-US" sz="2000" dirty="0">
                <a:latin typeface="宋体" pitchFamily="2" charset="-122"/>
                <a:ea typeface="宋体" pitchFamily="2" charset="-122"/>
              </a:rPr>
              <a:t>在</a:t>
            </a:r>
            <a:r>
              <a:rPr lang="en-US" altLang="zh-CN" sz="2000" dirty="0">
                <a:latin typeface="宋体" pitchFamily="2" charset="-122"/>
                <a:ea typeface="宋体" pitchFamily="2" charset="-122"/>
              </a:rPr>
              <a:t>T2</a:t>
            </a:r>
            <a:r>
              <a:rPr lang="zh-CN" altLang="en-US" sz="2000" dirty="0">
                <a:latin typeface="宋体" pitchFamily="2" charset="-122"/>
                <a:ea typeface="宋体" pitchFamily="2" charset="-122"/>
              </a:rPr>
              <a:t>之后</a:t>
            </a:r>
            <a:endParaRPr kumimoji="1" lang="en-US" altLang="zh-CN" sz="2000" baseline="-25000" dirty="0">
              <a:latin typeface="宋体" pitchFamily="2" charset="-122"/>
              <a:ea typeface="宋体" pitchFamily="2" charset="-122"/>
            </a:endParaRPr>
          </a:p>
        </p:txBody>
      </p:sp>
      <p:pic>
        <p:nvPicPr>
          <p:cNvPr id="16388" name="Picture 11"/>
          <p:cNvPicPr>
            <a:picLocks noChangeAspect="1" noChangeArrowheads="1"/>
          </p:cNvPicPr>
          <p:nvPr/>
        </p:nvPicPr>
        <p:blipFill>
          <a:blip r:embed="rId3"/>
          <a:srcRect/>
          <a:stretch>
            <a:fillRect/>
          </a:stretch>
        </p:blipFill>
        <p:spPr bwMode="auto">
          <a:xfrm>
            <a:off x="2284413" y="1611313"/>
            <a:ext cx="3827462" cy="4762500"/>
          </a:xfrm>
          <a:prstGeom prst="rect">
            <a:avLst/>
          </a:prstGeom>
          <a:noFill/>
          <a:ln w="9525">
            <a:noFill/>
            <a:miter lim="800000"/>
            <a:headEnd/>
            <a:tailEnd/>
          </a:ln>
        </p:spPr>
      </p:pic>
    </p:spTree>
    <p:extLst>
      <p:ext uri="{BB962C8B-B14F-4D97-AF65-F5344CB8AC3E}">
        <p14:creationId xmlns:p14="http://schemas.microsoft.com/office/powerpoint/2010/main" val="4116741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zh-CN" altLang="en-US" dirty="0">
                <a:latin typeface="宋体" pitchFamily="2" charset="-122"/>
                <a:ea typeface="宋体" pitchFamily="2" charset="-122"/>
              </a:rPr>
              <a:t>调度 </a:t>
            </a:r>
            <a:r>
              <a:rPr lang="en-US" dirty="0">
                <a:latin typeface="宋体" pitchFamily="2" charset="-122"/>
                <a:ea typeface="宋体" pitchFamily="2" charset="-122"/>
              </a:rPr>
              <a:t>3</a:t>
            </a:r>
          </a:p>
        </p:txBody>
      </p:sp>
      <p:sp>
        <p:nvSpPr>
          <p:cNvPr id="17411" name="Rectangle 4"/>
          <p:cNvSpPr>
            <a:spLocks noGrp="1" noChangeArrowheads="1"/>
          </p:cNvSpPr>
          <p:nvPr>
            <p:ph type="body" idx="1"/>
          </p:nvPr>
        </p:nvSpPr>
        <p:spPr>
          <a:xfrm>
            <a:off x="814388" y="1093788"/>
            <a:ext cx="6765925" cy="1054100"/>
          </a:xfrm>
        </p:spPr>
        <p:txBody>
          <a:bodyPr/>
          <a:lstStyle/>
          <a:p>
            <a:pPr>
              <a:lnSpc>
                <a:spcPct val="90000"/>
              </a:lnSpc>
              <a:tabLst>
                <a:tab pos="1947863" algn="l"/>
                <a:tab pos="2684463" algn="l"/>
                <a:tab pos="3594100" algn="l"/>
                <a:tab pos="4286250" algn="l"/>
              </a:tabLst>
              <a:defRPr/>
            </a:pPr>
            <a:r>
              <a:rPr lang="en-US" altLang="zh-CN" sz="2000" kern="1200" dirty="0">
                <a:latin typeface="宋体" pitchFamily="2" charset="-122"/>
                <a:ea typeface="宋体" pitchFamily="2" charset="-122"/>
              </a:rPr>
              <a:t>T1</a:t>
            </a:r>
            <a:r>
              <a:rPr lang="zh-CN" altLang="en-US" sz="2000" kern="1200" dirty="0">
                <a:latin typeface="宋体" pitchFamily="2" charset="-122"/>
                <a:ea typeface="宋体" pitchFamily="2" charset="-122"/>
              </a:rPr>
              <a:t>和</a:t>
            </a:r>
            <a:r>
              <a:rPr lang="en-US" altLang="zh-CN" sz="2000" kern="1200" dirty="0">
                <a:latin typeface="宋体" pitchFamily="2" charset="-122"/>
                <a:ea typeface="宋体" pitchFamily="2" charset="-122"/>
              </a:rPr>
              <a:t>T2</a:t>
            </a:r>
            <a:r>
              <a:rPr lang="zh-CN" altLang="en-US" sz="2000" kern="1200" dirty="0">
                <a:latin typeface="宋体" pitchFamily="2" charset="-122"/>
                <a:ea typeface="宋体" pitchFamily="2" charset="-122"/>
              </a:rPr>
              <a:t>是以前定义的事务，下列调度不是串行的，但是与调度</a:t>
            </a:r>
            <a:r>
              <a:rPr lang="en-US" altLang="zh-CN" sz="2000" kern="1200" dirty="0">
                <a:latin typeface="宋体" pitchFamily="2" charset="-122"/>
                <a:ea typeface="宋体" pitchFamily="2" charset="-122"/>
              </a:rPr>
              <a:t>1</a:t>
            </a:r>
            <a:r>
              <a:rPr lang="zh-CN" altLang="en-US" sz="2000" kern="1200" dirty="0">
                <a:latin typeface="宋体" pitchFamily="2" charset="-122"/>
                <a:ea typeface="宋体" pitchFamily="2" charset="-122"/>
              </a:rPr>
              <a:t>等价</a:t>
            </a:r>
            <a:r>
              <a:rPr lang="en-US" altLang="zh-CN" sz="1800" dirty="0">
                <a:latin typeface="宋体" pitchFamily="2" charset="-122"/>
                <a:ea typeface="宋体" pitchFamily="2" charset="-122"/>
              </a:rPr>
              <a:t>	</a:t>
            </a:r>
            <a:endParaRPr lang="en-US" altLang="zh-CN" sz="1800" i="1" dirty="0">
              <a:latin typeface="宋体" pitchFamily="2" charset="-122"/>
              <a:ea typeface="宋体" pitchFamily="2" charset="-122"/>
            </a:endParaRPr>
          </a:p>
        </p:txBody>
      </p:sp>
      <p:sp>
        <p:nvSpPr>
          <p:cNvPr id="17412" name="Rectangle 7"/>
          <p:cNvSpPr>
            <a:spLocks noChangeArrowheads="1"/>
          </p:cNvSpPr>
          <p:nvPr/>
        </p:nvSpPr>
        <p:spPr bwMode="auto">
          <a:xfrm>
            <a:off x="1000125" y="6018213"/>
            <a:ext cx="6724650" cy="390525"/>
          </a:xfrm>
          <a:prstGeom prst="rect">
            <a:avLst/>
          </a:prstGeom>
          <a:noFill/>
          <a:ln w="9525">
            <a:noFill/>
            <a:miter lim="800000"/>
            <a:headEnd/>
            <a:tailEnd/>
          </a:ln>
        </p:spPr>
        <p:txBody>
          <a:bodyPr/>
          <a:lstStyle/>
          <a:p>
            <a:pPr marL="342900" indent="-342900">
              <a:spcBef>
                <a:spcPct val="35000"/>
              </a:spcBef>
              <a:buClr>
                <a:schemeClr val="tx2"/>
              </a:buClr>
              <a:tabLst>
                <a:tab pos="1947863" algn="l"/>
                <a:tab pos="2684463" algn="l"/>
                <a:tab pos="3594100" algn="l"/>
                <a:tab pos="4286250" algn="l"/>
              </a:tabLst>
            </a:pPr>
            <a:r>
              <a:rPr kumimoji="1" lang="zh-CN" altLang="en-US" sz="1800">
                <a:latin typeface="宋体" pitchFamily="2" charset="-122"/>
                <a:ea typeface="宋体" pitchFamily="2" charset="-122"/>
              </a:rPr>
              <a:t>在调度</a:t>
            </a:r>
            <a:r>
              <a:rPr kumimoji="1" lang="en-US" altLang="zh-CN" sz="1800">
                <a:latin typeface="宋体" pitchFamily="2" charset="-122"/>
                <a:ea typeface="宋体" pitchFamily="2" charset="-122"/>
              </a:rPr>
              <a:t>1,2</a:t>
            </a:r>
            <a:r>
              <a:rPr kumimoji="1" lang="zh-CN" altLang="en-US" sz="1800">
                <a:latin typeface="宋体" pitchFamily="2" charset="-122"/>
                <a:ea typeface="宋体" pitchFamily="2" charset="-122"/>
              </a:rPr>
              <a:t>和</a:t>
            </a:r>
            <a:r>
              <a:rPr kumimoji="1" lang="en-US" altLang="zh-CN" sz="1800">
                <a:latin typeface="宋体" pitchFamily="2" charset="-122"/>
                <a:ea typeface="宋体" pitchFamily="2" charset="-122"/>
              </a:rPr>
              <a:t>3</a:t>
            </a:r>
            <a:r>
              <a:rPr kumimoji="1" lang="zh-CN" altLang="en-US" sz="1800">
                <a:latin typeface="宋体" pitchFamily="2" charset="-122"/>
                <a:ea typeface="宋体" pitchFamily="2" charset="-122"/>
              </a:rPr>
              <a:t>中</a:t>
            </a:r>
            <a:r>
              <a:rPr kumimoji="1" lang="en-US" altLang="zh-CN" sz="1800">
                <a:latin typeface="宋体" pitchFamily="2" charset="-122"/>
                <a:ea typeface="宋体" pitchFamily="2" charset="-122"/>
              </a:rPr>
              <a:t>,A + B</a:t>
            </a:r>
            <a:r>
              <a:rPr kumimoji="1" lang="zh-CN" altLang="en-US" sz="1800">
                <a:latin typeface="宋体" pitchFamily="2" charset="-122"/>
                <a:ea typeface="宋体" pitchFamily="2" charset="-122"/>
              </a:rPr>
              <a:t>的值是保持的</a:t>
            </a:r>
          </a:p>
        </p:txBody>
      </p:sp>
      <p:pic>
        <p:nvPicPr>
          <p:cNvPr id="6" name="Picture 13"/>
          <p:cNvPicPr>
            <a:picLocks noChangeAspect="1" noChangeArrowheads="1"/>
          </p:cNvPicPr>
          <p:nvPr/>
        </p:nvPicPr>
        <p:blipFill>
          <a:blip r:embed="rId3"/>
          <a:srcRect/>
          <a:stretch>
            <a:fillRect/>
          </a:stretch>
        </p:blipFill>
        <p:spPr bwMode="auto">
          <a:xfrm>
            <a:off x="2908300" y="1962150"/>
            <a:ext cx="3273425" cy="4087813"/>
          </a:xfrm>
          <a:prstGeom prst="rect">
            <a:avLst/>
          </a:prstGeom>
          <a:noFill/>
          <a:ln w="9525">
            <a:noFill/>
            <a:miter lim="800000"/>
            <a:headEnd/>
            <a:tailEnd/>
          </a:ln>
        </p:spPr>
      </p:pic>
    </p:spTree>
    <p:extLst>
      <p:ext uri="{BB962C8B-B14F-4D97-AF65-F5344CB8AC3E}">
        <p14:creationId xmlns:p14="http://schemas.microsoft.com/office/powerpoint/2010/main" val="19166730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zh-CN" altLang="en-US" dirty="0">
                <a:latin typeface="宋体" pitchFamily="2" charset="-122"/>
                <a:ea typeface="宋体" pitchFamily="2" charset="-122"/>
              </a:rPr>
              <a:t>调度 </a:t>
            </a:r>
            <a:r>
              <a:rPr lang="en-US" dirty="0">
                <a:latin typeface="宋体" pitchFamily="2" charset="-122"/>
                <a:ea typeface="宋体" pitchFamily="2" charset="-122"/>
              </a:rPr>
              <a:t>4</a:t>
            </a:r>
          </a:p>
        </p:txBody>
      </p:sp>
      <p:sp>
        <p:nvSpPr>
          <p:cNvPr id="18435" name="Rectangle 4"/>
          <p:cNvSpPr>
            <a:spLocks noGrp="1" noChangeArrowheads="1"/>
          </p:cNvSpPr>
          <p:nvPr>
            <p:ph type="body" idx="1"/>
          </p:nvPr>
        </p:nvSpPr>
        <p:spPr>
          <a:xfrm>
            <a:off x="814388" y="1093788"/>
            <a:ext cx="6724650" cy="1184275"/>
          </a:xfrm>
        </p:spPr>
        <p:txBody>
          <a:bodyPr/>
          <a:lstStyle/>
          <a:p>
            <a:pPr>
              <a:tabLst>
                <a:tab pos="1947863" algn="l"/>
                <a:tab pos="2684463" algn="l"/>
                <a:tab pos="3594100" algn="l"/>
                <a:tab pos="4286250" algn="l"/>
              </a:tabLst>
              <a:defRPr/>
            </a:pPr>
            <a:r>
              <a:rPr lang="zh-CN" altLang="en-US" sz="2000" kern="1200" dirty="0">
                <a:latin typeface="宋体" pitchFamily="2" charset="-122"/>
                <a:ea typeface="宋体" pitchFamily="2" charset="-122"/>
              </a:rPr>
              <a:t>下列并发调度不能保持</a:t>
            </a:r>
            <a:r>
              <a:rPr lang="en-US" altLang="zh-CN" sz="2000" kern="1200" dirty="0">
                <a:latin typeface="宋体" pitchFamily="2" charset="-122"/>
                <a:ea typeface="宋体" pitchFamily="2" charset="-122"/>
              </a:rPr>
              <a:t>(A + B)</a:t>
            </a:r>
            <a:r>
              <a:rPr lang="zh-CN" altLang="en-US" sz="2000" kern="1200" dirty="0">
                <a:latin typeface="宋体" pitchFamily="2" charset="-122"/>
                <a:ea typeface="宋体" pitchFamily="2" charset="-122"/>
              </a:rPr>
              <a:t>的值</a:t>
            </a:r>
            <a:r>
              <a:rPr lang="en-US" altLang="zh-CN" sz="2000" kern="1200" dirty="0">
                <a:latin typeface="宋体" pitchFamily="2" charset="-122"/>
                <a:ea typeface="宋体" pitchFamily="2" charset="-122"/>
              </a:rPr>
              <a:t>	</a:t>
            </a:r>
            <a:r>
              <a:rPr lang="en-US" altLang="zh-CN" sz="1800" dirty="0">
                <a:latin typeface="宋体" pitchFamily="2" charset="-122"/>
                <a:ea typeface="宋体" pitchFamily="2" charset="-122"/>
              </a:rPr>
              <a:t>	</a:t>
            </a:r>
            <a:endParaRPr lang="en-US" altLang="zh-CN" sz="1800" i="1" dirty="0">
              <a:latin typeface="宋体" pitchFamily="2" charset="-122"/>
              <a:ea typeface="宋体" pitchFamily="2" charset="-122"/>
            </a:endParaRPr>
          </a:p>
        </p:txBody>
      </p:sp>
      <p:pic>
        <p:nvPicPr>
          <p:cNvPr id="18436" name="Picture 15"/>
          <p:cNvPicPr>
            <a:picLocks noChangeAspect="1" noChangeArrowheads="1"/>
          </p:cNvPicPr>
          <p:nvPr/>
        </p:nvPicPr>
        <p:blipFill>
          <a:blip r:embed="rId3"/>
          <a:srcRect/>
          <a:stretch>
            <a:fillRect/>
          </a:stretch>
        </p:blipFill>
        <p:spPr bwMode="auto">
          <a:xfrm>
            <a:off x="2760662" y="1822904"/>
            <a:ext cx="3419475" cy="4270375"/>
          </a:xfrm>
          <a:prstGeom prst="rect">
            <a:avLst/>
          </a:prstGeom>
          <a:noFill/>
          <a:ln w="9525">
            <a:noFill/>
            <a:miter lim="800000"/>
            <a:headEnd/>
            <a:tailEnd/>
          </a:ln>
        </p:spPr>
      </p:pic>
    </p:spTree>
    <p:extLst>
      <p:ext uri="{BB962C8B-B14F-4D97-AF65-F5344CB8AC3E}">
        <p14:creationId xmlns:p14="http://schemas.microsoft.com/office/powerpoint/2010/main" val="1280943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p:txBody>
          <a:bodyPr/>
          <a:lstStyle/>
          <a:p>
            <a:pPr>
              <a:defRPr/>
            </a:pPr>
            <a:r>
              <a:rPr lang="en-US" altLang="zh-CN" dirty="0"/>
              <a:t>1.9 </a:t>
            </a:r>
            <a:r>
              <a:rPr lang="zh-CN" altLang="en-US" dirty="0"/>
              <a:t>数据库系统内部</a:t>
            </a:r>
            <a:endParaRPr lang="en-US" altLang="zh-CN" dirty="0">
              <a:effectLst/>
            </a:endParaRPr>
          </a:p>
        </p:txBody>
      </p:sp>
      <p:sp>
        <p:nvSpPr>
          <p:cNvPr id="144387" name="Rectangle 10"/>
          <p:cNvSpPr>
            <a:spLocks noChangeArrowheads="1"/>
          </p:cNvSpPr>
          <p:nvPr/>
        </p:nvSpPr>
        <p:spPr bwMode="auto">
          <a:xfrm>
            <a:off x="6388100" y="2544763"/>
            <a:ext cx="1231900" cy="211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zh-CN" sz="1600">
              <a:latin typeface="Helvetica" panose="020B0604020202020204" pitchFamily="34" charset="0"/>
              <a:ea typeface="ＭＳ Ｐゴシック" panose="020B0600070205080204" pitchFamily="34" charset="-128"/>
            </a:endParaRPr>
          </a:p>
        </p:txBody>
      </p:sp>
      <p:sp>
        <p:nvSpPr>
          <p:cNvPr id="144388" name="Rectangle 11"/>
          <p:cNvSpPr>
            <a:spLocks noChangeArrowheads="1"/>
          </p:cNvSpPr>
          <p:nvPr/>
        </p:nvSpPr>
        <p:spPr bwMode="auto">
          <a:xfrm>
            <a:off x="6527800" y="4144963"/>
            <a:ext cx="1231900" cy="211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zh-CN" sz="1600">
              <a:latin typeface="Helvetica" panose="020B0604020202020204" pitchFamily="34" charset="0"/>
              <a:ea typeface="ＭＳ Ｐゴシック" panose="020B0600070205080204" pitchFamily="34" charset="-128"/>
            </a:endParaRPr>
          </a:p>
        </p:txBody>
      </p:sp>
      <p:sp>
        <p:nvSpPr>
          <p:cNvPr id="144389" name="Rectangle 12"/>
          <p:cNvSpPr>
            <a:spLocks noChangeArrowheads="1"/>
          </p:cNvSpPr>
          <p:nvPr/>
        </p:nvSpPr>
        <p:spPr bwMode="auto">
          <a:xfrm>
            <a:off x="6477000" y="5084763"/>
            <a:ext cx="1231900" cy="211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zh-CN" sz="1600">
              <a:latin typeface="Helvetica" panose="020B0604020202020204" pitchFamily="34" charset="0"/>
              <a:ea typeface="ＭＳ Ｐゴシック" panose="020B0600070205080204" pitchFamily="34" charset="-128"/>
            </a:endParaRPr>
          </a:p>
        </p:txBody>
      </p:sp>
      <p:pic>
        <p:nvPicPr>
          <p:cNvPr id="1443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695325"/>
            <a:ext cx="8112125"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连接符: 肘形 2">
            <a:extLst>
              <a:ext uri="{FF2B5EF4-FFF2-40B4-BE49-F238E27FC236}">
                <a16:creationId xmlns:a16="http://schemas.microsoft.com/office/drawing/2014/main" id="{4F10CD10-7769-47F1-9A4D-63A4FE8D1C6E}"/>
              </a:ext>
            </a:extLst>
          </p:cNvPr>
          <p:cNvCxnSpPr>
            <a:cxnSpLocks/>
          </p:cNvCxnSpPr>
          <p:nvPr/>
        </p:nvCxnSpPr>
        <p:spPr bwMode="auto">
          <a:xfrm rot="10800000" flipV="1">
            <a:off x="5379522" y="2744255"/>
            <a:ext cx="3260520" cy="3205517"/>
          </a:xfrm>
          <a:prstGeom prst="bentConnector3">
            <a:avLst>
              <a:gd name="adj1" fmla="val -1354"/>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连接符 7">
            <a:extLst>
              <a:ext uri="{FF2B5EF4-FFF2-40B4-BE49-F238E27FC236}">
                <a16:creationId xmlns:a16="http://schemas.microsoft.com/office/drawing/2014/main" id="{77FCDCC7-1547-489D-BFAF-4E224BAD242C}"/>
              </a:ext>
            </a:extLst>
          </p:cNvPr>
          <p:cNvCxnSpPr/>
          <p:nvPr/>
        </p:nvCxnSpPr>
        <p:spPr bwMode="auto">
          <a:xfrm>
            <a:off x="8253351" y="2755900"/>
            <a:ext cx="38669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2"/>
          <p:cNvSpPr>
            <a:spLocks noGrp="1" noChangeArrowheads="1"/>
          </p:cNvSpPr>
          <p:nvPr>
            <p:ph type="title"/>
          </p:nvPr>
        </p:nvSpPr>
        <p:spPr>
          <a:xfrm>
            <a:off x="684213" y="333375"/>
            <a:ext cx="7772400" cy="609600"/>
          </a:xfrm>
        </p:spPr>
        <p:txBody>
          <a:bodyPr/>
          <a:lstStyle/>
          <a:p>
            <a:pPr eaLnBrk="1" hangingPunct="1">
              <a:defRPr/>
            </a:pPr>
            <a:r>
              <a:rPr lang="en-US" altLang="zh-CN" b="0"/>
              <a:t>DBMS</a:t>
            </a:r>
            <a:r>
              <a:rPr lang="zh-CN" altLang="en-US" b="0"/>
              <a:t>的运行过程</a:t>
            </a:r>
          </a:p>
        </p:txBody>
      </p:sp>
      <p:grpSp>
        <p:nvGrpSpPr>
          <p:cNvPr id="146435" name="组合 2"/>
          <p:cNvGrpSpPr>
            <a:grpSpLocks/>
          </p:cNvGrpSpPr>
          <p:nvPr/>
        </p:nvGrpSpPr>
        <p:grpSpPr bwMode="auto">
          <a:xfrm>
            <a:off x="120650" y="1717675"/>
            <a:ext cx="8566150" cy="4929188"/>
            <a:chOff x="120316" y="1717676"/>
            <a:chExt cx="8566484" cy="4929187"/>
          </a:xfrm>
        </p:grpSpPr>
        <p:sp>
          <p:nvSpPr>
            <p:cNvPr id="146436" name="AutoShape 4"/>
            <p:cNvSpPr>
              <a:spLocks noChangeArrowheads="1"/>
            </p:cNvSpPr>
            <p:nvPr/>
          </p:nvSpPr>
          <p:spPr bwMode="auto">
            <a:xfrm>
              <a:off x="120316" y="1717676"/>
              <a:ext cx="2927684" cy="1101724"/>
            </a:xfrm>
            <a:prstGeom prst="parallelogram">
              <a:avLst>
                <a:gd name="adj" fmla="val 70838"/>
              </a:avLst>
            </a:prstGeom>
            <a:gradFill rotWithShape="0">
              <a:gsLst>
                <a:gs pos="0">
                  <a:srgbClr val="005CBF"/>
                </a:gs>
                <a:gs pos="25000">
                  <a:srgbClr val="0087E6"/>
                </a:gs>
                <a:gs pos="75000">
                  <a:srgbClr val="21D6E0"/>
                </a:gs>
                <a:gs pos="100000">
                  <a:srgbClr val="03D4A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系统缓冲区</a:t>
              </a:r>
            </a:p>
          </p:txBody>
        </p:sp>
        <p:sp>
          <p:nvSpPr>
            <p:cNvPr id="146437" name="Rectangle 5"/>
            <p:cNvSpPr>
              <a:spLocks noChangeArrowheads="1"/>
            </p:cNvSpPr>
            <p:nvPr/>
          </p:nvSpPr>
          <p:spPr bwMode="auto">
            <a:xfrm>
              <a:off x="4343400" y="1752600"/>
              <a:ext cx="1981200" cy="1143000"/>
            </a:xfrm>
            <a:prstGeom prst="rect">
              <a:avLst/>
            </a:prstGeom>
            <a:gradFill rotWithShape="0">
              <a:gsLst>
                <a:gs pos="0">
                  <a:srgbClr val="CCCCFF"/>
                </a:gs>
                <a:gs pos="17999">
                  <a:srgbClr val="99CCFF"/>
                </a:gs>
                <a:gs pos="36000">
                  <a:srgbClr val="9966FF"/>
                </a:gs>
                <a:gs pos="61000">
                  <a:srgbClr val="CC99FF"/>
                </a:gs>
                <a:gs pos="82001">
                  <a:srgbClr val="99CCFF"/>
                </a:gs>
                <a:gs pos="100000">
                  <a:srgbClr val="CCCCFF"/>
                </a:gs>
              </a:gsLst>
              <a:lin ang="189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CCCFF"/>
              </a:extrusionClr>
              <a:contourClr>
                <a:srgbClr val="CCCCFF"/>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应用程序</a:t>
              </a:r>
            </a:p>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用户工作区</a:t>
              </a:r>
            </a:p>
          </p:txBody>
        </p:sp>
        <p:sp>
          <p:nvSpPr>
            <p:cNvPr id="146438" name="AutoShape 6"/>
            <p:cNvSpPr>
              <a:spLocks noChangeArrowheads="1"/>
            </p:cNvSpPr>
            <p:nvPr/>
          </p:nvSpPr>
          <p:spPr bwMode="auto">
            <a:xfrm>
              <a:off x="3657600" y="3886200"/>
              <a:ext cx="3276600" cy="1066800"/>
            </a:xfrm>
            <a:prstGeom prst="hexagon">
              <a:avLst>
                <a:gd name="adj" fmla="val 76786"/>
                <a:gd name="vf" fmla="val 115470"/>
              </a:avLst>
            </a:prstGeom>
            <a:gradFill rotWithShape="0">
              <a:gsLst>
                <a:gs pos="0">
                  <a:srgbClr val="5E9EFF"/>
                </a:gs>
                <a:gs pos="39999">
                  <a:srgbClr val="85C2FF"/>
                </a:gs>
                <a:gs pos="70000">
                  <a:srgbClr val="C4D6EB"/>
                </a:gs>
                <a:gs pos="100000">
                  <a:srgbClr val="FFEBF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数据库管理系统</a:t>
              </a:r>
            </a:p>
          </p:txBody>
        </p:sp>
        <p:sp>
          <p:nvSpPr>
            <p:cNvPr id="146439" name="AutoShape 7"/>
            <p:cNvSpPr>
              <a:spLocks noChangeArrowheads="1"/>
            </p:cNvSpPr>
            <p:nvPr/>
          </p:nvSpPr>
          <p:spPr bwMode="auto">
            <a:xfrm>
              <a:off x="7315200" y="5410200"/>
              <a:ext cx="1371600" cy="990600"/>
            </a:xfrm>
            <a:prstGeom prst="can">
              <a:avLst>
                <a:gd name="adj" fmla="val 35097"/>
              </a:avLst>
            </a:prstGeom>
            <a:gradFill rotWithShape="0">
              <a:gsLst>
                <a:gs pos="0">
                  <a:srgbClr val="005CBF"/>
                </a:gs>
                <a:gs pos="25000">
                  <a:srgbClr val="0087E6"/>
                </a:gs>
                <a:gs pos="75000">
                  <a:srgbClr val="21D6E0"/>
                </a:gs>
                <a:gs pos="100000">
                  <a:srgbClr val="03D4A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数据字典</a:t>
              </a:r>
            </a:p>
          </p:txBody>
        </p:sp>
        <p:sp>
          <p:nvSpPr>
            <p:cNvPr id="146440" name="AutoShape 8"/>
            <p:cNvSpPr>
              <a:spLocks noChangeArrowheads="1"/>
            </p:cNvSpPr>
            <p:nvPr/>
          </p:nvSpPr>
          <p:spPr bwMode="auto">
            <a:xfrm>
              <a:off x="990600" y="5105400"/>
              <a:ext cx="1371600" cy="990600"/>
            </a:xfrm>
            <a:prstGeom prst="can">
              <a:avLst>
                <a:gd name="adj" fmla="val 32694"/>
              </a:avLst>
            </a:prstGeom>
            <a:gradFill rotWithShape="0">
              <a:gsLst>
                <a:gs pos="0">
                  <a:srgbClr val="156B13"/>
                </a:gs>
                <a:gs pos="50000">
                  <a:srgbClr val="9CB86E"/>
                </a:gs>
                <a:gs pos="100000">
                  <a:srgbClr val="DDEBC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数据库</a:t>
              </a:r>
            </a:p>
          </p:txBody>
        </p:sp>
        <p:sp>
          <p:nvSpPr>
            <p:cNvPr id="146441" name="Oval 9"/>
            <p:cNvSpPr>
              <a:spLocks noChangeArrowheads="1"/>
            </p:cNvSpPr>
            <p:nvPr/>
          </p:nvSpPr>
          <p:spPr bwMode="auto">
            <a:xfrm>
              <a:off x="4800600" y="5638800"/>
              <a:ext cx="1008063" cy="1008063"/>
            </a:xfrm>
            <a:prstGeom prst="ellipse">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9525">
              <a:round/>
              <a:headEnd/>
              <a:tailEnd/>
            </a:ln>
            <a:scene3d>
              <a:camera prst="legacyObliqueTopRight"/>
              <a:lightRig rig="legacyFlat3" dir="b"/>
            </a:scene3d>
            <a:sp3d extrusionH="430200" prstMaterial="legacyMatte">
              <a:bevelT w="13500" h="13500" prst="angle"/>
              <a:bevelB w="13500" h="13500" prst="angle"/>
              <a:extrusionClr>
                <a:srgbClr val="FBEAC7"/>
              </a:extrusionClr>
              <a:contourClr>
                <a:srgbClr val="FEE7F2"/>
              </a:contourClr>
            </a:sp3d>
          </p:spPr>
          <p:txBody>
            <a:bodyPr wrap="none" anchor="ctr">
              <a:flatTx/>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操作</a:t>
              </a:r>
            </a:p>
            <a:p>
              <a:pPr eaLnBrk="1" hangingPunct="1">
                <a:spcBef>
                  <a:spcPct val="0"/>
                </a:spcBef>
                <a:buClrTx/>
                <a:buSzTx/>
                <a:buFontTx/>
                <a:buNone/>
              </a:pPr>
              <a:r>
                <a:rPr lang="zh-CN" altLang="en-US" sz="2800">
                  <a:latin typeface="Tahoma" panose="020B0604030504040204" pitchFamily="34" charset="0"/>
                  <a:ea typeface="华文新魏" panose="02010800040101010101" pitchFamily="2" charset="-122"/>
                </a:rPr>
                <a:t>系统</a:t>
              </a:r>
            </a:p>
          </p:txBody>
        </p:sp>
        <p:sp>
          <p:nvSpPr>
            <p:cNvPr id="146442" name="AutoShape 10"/>
            <p:cNvSpPr>
              <a:spLocks noChangeArrowheads="1"/>
            </p:cNvSpPr>
            <p:nvPr/>
          </p:nvSpPr>
          <p:spPr bwMode="auto">
            <a:xfrm>
              <a:off x="1422400" y="2819400"/>
              <a:ext cx="539750" cy="2438400"/>
            </a:xfrm>
            <a:prstGeom prst="upDownArrow">
              <a:avLst>
                <a:gd name="adj1" fmla="val 50000"/>
                <a:gd name="adj2" fmla="val 90353"/>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9</a:t>
              </a:r>
            </a:p>
          </p:txBody>
        </p:sp>
        <p:sp>
          <p:nvSpPr>
            <p:cNvPr id="146443" name="AutoShape 11"/>
            <p:cNvSpPr>
              <a:spLocks noChangeArrowheads="1"/>
            </p:cNvSpPr>
            <p:nvPr/>
          </p:nvSpPr>
          <p:spPr bwMode="auto">
            <a:xfrm>
              <a:off x="2743200" y="2057400"/>
              <a:ext cx="1600200" cy="520700"/>
            </a:xfrm>
            <a:prstGeom prst="leftRightArrow">
              <a:avLst>
                <a:gd name="adj1" fmla="val 50000"/>
                <a:gd name="adj2" fmla="val 61463"/>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11</a:t>
              </a:r>
            </a:p>
          </p:txBody>
        </p:sp>
        <p:sp>
          <p:nvSpPr>
            <p:cNvPr id="146444" name="AutoShape 12"/>
            <p:cNvSpPr>
              <a:spLocks noChangeArrowheads="1"/>
            </p:cNvSpPr>
            <p:nvPr/>
          </p:nvSpPr>
          <p:spPr bwMode="auto">
            <a:xfrm>
              <a:off x="5562600" y="2895600"/>
              <a:ext cx="539750" cy="914400"/>
            </a:xfrm>
            <a:prstGeom prst="upArrow">
              <a:avLst>
                <a:gd name="adj1" fmla="val 50000"/>
                <a:gd name="adj2" fmla="val 42353"/>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12</a:t>
              </a:r>
            </a:p>
          </p:txBody>
        </p:sp>
        <p:sp>
          <p:nvSpPr>
            <p:cNvPr id="146445" name="AutoShape 13"/>
            <p:cNvSpPr>
              <a:spLocks noChangeArrowheads="1"/>
            </p:cNvSpPr>
            <p:nvPr/>
          </p:nvSpPr>
          <p:spPr bwMode="auto">
            <a:xfrm>
              <a:off x="4800600" y="2895600"/>
              <a:ext cx="539750" cy="914400"/>
            </a:xfrm>
            <a:prstGeom prst="downArrow">
              <a:avLst>
                <a:gd name="adj1" fmla="val 50000"/>
                <a:gd name="adj2" fmla="val 42353"/>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1</a:t>
              </a:r>
            </a:p>
          </p:txBody>
        </p:sp>
        <p:sp>
          <p:nvSpPr>
            <p:cNvPr id="146446" name="AutoShape 14"/>
            <p:cNvSpPr>
              <a:spLocks noChangeArrowheads="1"/>
            </p:cNvSpPr>
            <p:nvPr/>
          </p:nvSpPr>
          <p:spPr bwMode="auto">
            <a:xfrm>
              <a:off x="5105400" y="4953000"/>
              <a:ext cx="539750" cy="609600"/>
            </a:xfrm>
            <a:prstGeom prst="upDownArrow">
              <a:avLst>
                <a:gd name="adj1" fmla="val 50000"/>
                <a:gd name="adj2" fmla="val 22588"/>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7</a:t>
              </a:r>
            </a:p>
          </p:txBody>
        </p:sp>
        <p:sp>
          <p:nvSpPr>
            <p:cNvPr id="146447" name="AutoShape 15"/>
            <p:cNvSpPr>
              <a:spLocks noChangeArrowheads="1"/>
            </p:cNvSpPr>
            <p:nvPr/>
          </p:nvSpPr>
          <p:spPr bwMode="auto">
            <a:xfrm rot="-1800000">
              <a:off x="3732213" y="2344738"/>
              <a:ext cx="539750" cy="1676400"/>
            </a:xfrm>
            <a:prstGeom prst="upArrow">
              <a:avLst>
                <a:gd name="adj1" fmla="val 50000"/>
                <a:gd name="adj2" fmla="val 77647"/>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10</a:t>
              </a:r>
            </a:p>
          </p:txBody>
        </p:sp>
        <p:sp>
          <p:nvSpPr>
            <p:cNvPr id="146448" name="AutoShape 16"/>
            <p:cNvSpPr>
              <a:spLocks noChangeArrowheads="1"/>
            </p:cNvSpPr>
            <p:nvPr/>
          </p:nvSpPr>
          <p:spPr bwMode="auto">
            <a:xfrm rot="-2700000">
              <a:off x="2989263" y="2354263"/>
              <a:ext cx="539750" cy="2114550"/>
            </a:xfrm>
            <a:prstGeom prst="upArrow">
              <a:avLst>
                <a:gd name="adj1" fmla="val 50000"/>
                <a:gd name="adj2" fmla="val 97941"/>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5</a:t>
              </a:r>
            </a:p>
          </p:txBody>
        </p:sp>
        <p:sp>
          <p:nvSpPr>
            <p:cNvPr id="146449" name="AutoShape 17"/>
            <p:cNvSpPr>
              <a:spLocks noChangeArrowheads="1"/>
            </p:cNvSpPr>
            <p:nvPr/>
          </p:nvSpPr>
          <p:spPr bwMode="auto">
            <a:xfrm rot="-3600000">
              <a:off x="3079750" y="3281363"/>
              <a:ext cx="539750" cy="3492500"/>
            </a:xfrm>
            <a:prstGeom prst="upArrow">
              <a:avLst>
                <a:gd name="adj1" fmla="val 50000"/>
                <a:gd name="adj2" fmla="val 161765"/>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8</a:t>
              </a:r>
            </a:p>
          </p:txBody>
        </p:sp>
        <p:sp>
          <p:nvSpPr>
            <p:cNvPr id="146450" name="AutoShape 18"/>
            <p:cNvSpPr>
              <a:spLocks noChangeArrowheads="1"/>
            </p:cNvSpPr>
            <p:nvPr/>
          </p:nvSpPr>
          <p:spPr bwMode="auto">
            <a:xfrm rot="-3600000">
              <a:off x="6962775" y="4270375"/>
              <a:ext cx="539750" cy="1785938"/>
            </a:xfrm>
            <a:prstGeom prst="upArrow">
              <a:avLst>
                <a:gd name="adj1" fmla="val 50000"/>
                <a:gd name="adj2" fmla="val 82721"/>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latin typeface="Tahoma" panose="020B0604030504040204" pitchFamily="34" charset="0"/>
                </a:rPr>
                <a:t>2，3，6</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p:cNvSpPr>
            <a:spLocks noGrp="1" noChangeArrowheads="1"/>
          </p:cNvSpPr>
          <p:nvPr>
            <p:ph type="title"/>
          </p:nvPr>
        </p:nvSpPr>
        <p:spPr/>
        <p:txBody>
          <a:bodyPr/>
          <a:lstStyle/>
          <a:p>
            <a:pPr eaLnBrk="1" hangingPunct="1">
              <a:defRPr/>
            </a:pPr>
            <a:r>
              <a:rPr lang="en-US" altLang="zh-CN" b="0"/>
              <a:t>DBMS</a:t>
            </a:r>
            <a:r>
              <a:rPr lang="zh-CN" altLang="en-US" b="0"/>
              <a:t>的运行过程</a:t>
            </a:r>
          </a:p>
        </p:txBody>
      </p:sp>
      <p:sp>
        <p:nvSpPr>
          <p:cNvPr id="147459" name="Rectangle 3"/>
          <p:cNvSpPr>
            <a:spLocks noGrp="1" noChangeArrowheads="1"/>
          </p:cNvSpPr>
          <p:nvPr>
            <p:ph type="body" idx="1"/>
          </p:nvPr>
        </p:nvSpPr>
        <p:spPr>
          <a:xfrm>
            <a:off x="768350" y="901700"/>
            <a:ext cx="7661275" cy="4903788"/>
          </a:xfrm>
        </p:spPr>
        <p:txBody>
          <a:bodyPr/>
          <a:lstStyle/>
          <a:p>
            <a:pPr eaLnBrk="1" hangingPunct="1"/>
            <a:r>
              <a:rPr lang="en-US" altLang="zh-CN" sz="2100"/>
              <a:t>Step 1</a:t>
            </a:r>
          </a:p>
          <a:p>
            <a:pPr lvl="1" eaLnBrk="1" hangingPunct="1"/>
            <a:r>
              <a:rPr lang="zh-CN" altLang="en-US" sz="2000"/>
              <a:t>用户向</a:t>
            </a:r>
            <a:r>
              <a:rPr lang="en-US" altLang="zh-CN" sz="2000"/>
              <a:t>DBMS</a:t>
            </a:r>
            <a:r>
              <a:rPr lang="zh-CN" altLang="en-US" sz="2000"/>
              <a:t>发出调用数据库数据的命令</a:t>
            </a:r>
          </a:p>
          <a:p>
            <a:pPr eaLnBrk="1" hangingPunct="1"/>
            <a:r>
              <a:rPr lang="en-US" altLang="zh-CN" sz="2100"/>
              <a:t>Step</a:t>
            </a:r>
            <a:r>
              <a:rPr lang="zh-CN" altLang="en-US" sz="2100"/>
              <a:t> 2</a:t>
            </a:r>
          </a:p>
          <a:p>
            <a:pPr lvl="1" eaLnBrk="1" hangingPunct="1"/>
            <a:r>
              <a:rPr lang="en-US" altLang="zh-CN" sz="2000"/>
              <a:t>DBMS</a:t>
            </a:r>
            <a:r>
              <a:rPr lang="zh-CN" altLang="en-US" sz="2000"/>
              <a:t>对命令进行语法检查、语义检查、存取权限检查，决定是否执行该命令</a:t>
            </a:r>
          </a:p>
          <a:p>
            <a:pPr eaLnBrk="1" hangingPunct="1"/>
            <a:r>
              <a:rPr lang="en-US" altLang="zh-CN" sz="2100"/>
              <a:t>Step 3</a:t>
            </a:r>
          </a:p>
          <a:p>
            <a:pPr lvl="1" eaLnBrk="1" hangingPunct="1"/>
            <a:r>
              <a:rPr lang="en-US" altLang="zh-CN" sz="2000"/>
              <a:t>DBMS</a:t>
            </a:r>
            <a:r>
              <a:rPr lang="zh-CN" altLang="en-US" sz="2000"/>
              <a:t>执行查询优化，把命令转换为一串单记录的存取操作序列</a:t>
            </a:r>
          </a:p>
          <a:p>
            <a:pPr eaLnBrk="1" hangingPunct="1"/>
            <a:r>
              <a:rPr lang="en-US" altLang="zh-CN" sz="2100"/>
              <a:t>Step 4</a:t>
            </a:r>
          </a:p>
          <a:p>
            <a:pPr lvl="1" eaLnBrk="1" hangingPunct="1"/>
            <a:r>
              <a:rPr lang="zh-CN" altLang="en-US" sz="2000"/>
              <a:t>执行存取操作序列（反复执行以下各步，直至结束）</a:t>
            </a:r>
          </a:p>
          <a:p>
            <a:pPr eaLnBrk="1" hangingPunct="1"/>
            <a:r>
              <a:rPr lang="en-US" altLang="zh-CN" sz="2100"/>
              <a:t>Step 5</a:t>
            </a:r>
          </a:p>
          <a:p>
            <a:pPr lvl="1" eaLnBrk="1" hangingPunct="1"/>
            <a:r>
              <a:rPr lang="en-US" altLang="zh-CN" sz="2000"/>
              <a:t>DBMS</a:t>
            </a:r>
            <a:r>
              <a:rPr lang="zh-CN" altLang="en-US" sz="2000"/>
              <a:t>首先在缓冲区内查找记录，若找到转10，否则转6</a:t>
            </a:r>
          </a:p>
          <a:p>
            <a:pPr eaLnBrk="1" hangingPunct="1"/>
            <a:r>
              <a:rPr lang="en-US" altLang="zh-CN" sz="2100"/>
              <a:t>Step 6</a:t>
            </a:r>
          </a:p>
          <a:p>
            <a:pPr lvl="1" eaLnBrk="1" hangingPunct="1"/>
            <a:r>
              <a:rPr lang="en-US" altLang="zh-CN" sz="2000"/>
              <a:t>DBMS</a:t>
            </a:r>
            <a:r>
              <a:rPr lang="zh-CN" altLang="en-US" sz="2000"/>
              <a:t>查看存储模式，决定从哪个文件存取哪个物理记录</a:t>
            </a: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2"/>
          <p:cNvSpPr>
            <a:spLocks noGrp="1" noChangeArrowheads="1"/>
          </p:cNvSpPr>
          <p:nvPr>
            <p:ph type="title"/>
          </p:nvPr>
        </p:nvSpPr>
        <p:spPr/>
        <p:txBody>
          <a:bodyPr/>
          <a:lstStyle/>
          <a:p>
            <a:pPr eaLnBrk="1" hangingPunct="1">
              <a:defRPr/>
            </a:pPr>
            <a:r>
              <a:rPr lang="en-US" altLang="zh-CN" b="0"/>
              <a:t>DBMS</a:t>
            </a:r>
            <a:r>
              <a:rPr lang="zh-CN" altLang="en-US" b="0"/>
              <a:t>的运行过程</a:t>
            </a:r>
          </a:p>
        </p:txBody>
      </p:sp>
      <p:sp>
        <p:nvSpPr>
          <p:cNvPr id="148483" name="Rectangle 3"/>
          <p:cNvSpPr>
            <a:spLocks noGrp="1" noChangeArrowheads="1"/>
          </p:cNvSpPr>
          <p:nvPr>
            <p:ph type="body" idx="1"/>
          </p:nvPr>
        </p:nvSpPr>
        <p:spPr>
          <a:xfrm>
            <a:off x="768350" y="1033463"/>
            <a:ext cx="7661275" cy="4903787"/>
          </a:xfrm>
        </p:spPr>
        <p:txBody>
          <a:bodyPr/>
          <a:lstStyle/>
          <a:p>
            <a:pPr eaLnBrk="1" hangingPunct="1">
              <a:lnSpc>
                <a:spcPct val="105000"/>
              </a:lnSpc>
            </a:pPr>
            <a:r>
              <a:rPr lang="en-US" altLang="zh-CN" sz="2100"/>
              <a:t>Step 7</a:t>
            </a:r>
          </a:p>
          <a:p>
            <a:pPr lvl="1" eaLnBrk="1" hangingPunct="1">
              <a:lnSpc>
                <a:spcPct val="105000"/>
              </a:lnSpc>
            </a:pPr>
            <a:r>
              <a:rPr lang="en-US" altLang="zh-CN" sz="2000"/>
              <a:t>DBMS</a:t>
            </a:r>
            <a:r>
              <a:rPr lang="zh-CN" altLang="en-US" sz="2000"/>
              <a:t>根据6的结果，向操作系统发出读取记录的命令</a:t>
            </a:r>
          </a:p>
          <a:p>
            <a:pPr eaLnBrk="1" hangingPunct="1">
              <a:lnSpc>
                <a:spcPct val="105000"/>
              </a:lnSpc>
            </a:pPr>
            <a:r>
              <a:rPr lang="en-US" altLang="zh-CN" sz="2100"/>
              <a:t>Step 8</a:t>
            </a:r>
          </a:p>
          <a:p>
            <a:pPr lvl="1" eaLnBrk="1" hangingPunct="1">
              <a:lnSpc>
                <a:spcPct val="105000"/>
              </a:lnSpc>
            </a:pPr>
            <a:r>
              <a:rPr lang="zh-CN" altLang="en-US" sz="2000"/>
              <a:t>操作系统执行读取数据的命令</a:t>
            </a:r>
          </a:p>
          <a:p>
            <a:pPr eaLnBrk="1" hangingPunct="1">
              <a:lnSpc>
                <a:spcPct val="105000"/>
              </a:lnSpc>
            </a:pPr>
            <a:r>
              <a:rPr lang="en-US" altLang="zh-CN" sz="2100"/>
              <a:t>Step 9</a:t>
            </a:r>
          </a:p>
          <a:p>
            <a:pPr lvl="1" eaLnBrk="1" hangingPunct="1">
              <a:lnSpc>
                <a:spcPct val="105000"/>
              </a:lnSpc>
            </a:pPr>
            <a:r>
              <a:rPr lang="zh-CN" altLang="en-US" sz="2000"/>
              <a:t>操作系统将数据从数据库存储区送到系统缓冲区</a:t>
            </a:r>
          </a:p>
          <a:p>
            <a:pPr eaLnBrk="1" hangingPunct="1">
              <a:lnSpc>
                <a:spcPct val="105000"/>
              </a:lnSpc>
            </a:pPr>
            <a:r>
              <a:rPr lang="en-US" altLang="zh-CN" sz="2100"/>
              <a:t>Step 10</a:t>
            </a:r>
          </a:p>
          <a:p>
            <a:pPr lvl="1" eaLnBrk="1" hangingPunct="1">
              <a:lnSpc>
                <a:spcPct val="105000"/>
              </a:lnSpc>
            </a:pPr>
            <a:r>
              <a:rPr lang="en-US" altLang="zh-CN" sz="2000"/>
              <a:t>DBMS</a:t>
            </a:r>
            <a:r>
              <a:rPr lang="zh-CN" altLang="en-US" sz="2000"/>
              <a:t>根据用户命令和数据字典的内容导出用户所要读取的数据格式</a:t>
            </a:r>
          </a:p>
          <a:p>
            <a:pPr eaLnBrk="1" hangingPunct="1">
              <a:lnSpc>
                <a:spcPct val="105000"/>
              </a:lnSpc>
            </a:pPr>
            <a:r>
              <a:rPr lang="en-US" altLang="zh-CN" sz="2100"/>
              <a:t>Step 11</a:t>
            </a:r>
          </a:p>
          <a:p>
            <a:pPr lvl="1" eaLnBrk="1" hangingPunct="1">
              <a:lnSpc>
                <a:spcPct val="105000"/>
              </a:lnSpc>
            </a:pPr>
            <a:r>
              <a:rPr lang="en-US" altLang="zh-CN" sz="2000"/>
              <a:t>DBMS</a:t>
            </a:r>
            <a:r>
              <a:rPr lang="zh-CN" altLang="en-US" sz="2000"/>
              <a:t>将数据记录从系统缓冲区传送到用户工作区</a:t>
            </a:r>
          </a:p>
          <a:p>
            <a:pPr eaLnBrk="1" hangingPunct="1">
              <a:lnSpc>
                <a:spcPct val="105000"/>
              </a:lnSpc>
            </a:pPr>
            <a:r>
              <a:rPr lang="en-US" altLang="zh-CN" sz="2100"/>
              <a:t>Step 12</a:t>
            </a:r>
          </a:p>
          <a:p>
            <a:pPr lvl="1" eaLnBrk="1" hangingPunct="1">
              <a:lnSpc>
                <a:spcPct val="105000"/>
              </a:lnSpc>
            </a:pPr>
            <a:r>
              <a:rPr lang="en-US" altLang="zh-CN" sz="2000"/>
              <a:t>DBMS</a:t>
            </a:r>
            <a:r>
              <a:rPr lang="zh-CN" altLang="en-US" sz="2000"/>
              <a:t>将执行状态信息返回给用户</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638175" y="66675"/>
            <a:ext cx="8077200" cy="609600"/>
          </a:xfrm>
        </p:spPr>
        <p:txBody>
          <a:bodyPr/>
          <a:lstStyle/>
          <a:p>
            <a:pPr>
              <a:defRPr/>
            </a:pPr>
            <a:r>
              <a:rPr lang="zh-CN" altLang="en-US" dirty="0"/>
              <a:t>数据库体系结构</a:t>
            </a:r>
          </a:p>
        </p:txBody>
      </p:sp>
      <p:sp>
        <p:nvSpPr>
          <p:cNvPr id="149507" name="Rectangle 3"/>
          <p:cNvSpPr>
            <a:spLocks noGrp="1" noChangeArrowheads="1"/>
          </p:cNvSpPr>
          <p:nvPr>
            <p:ph type="body" idx="4294967295"/>
          </p:nvPr>
        </p:nvSpPr>
        <p:spPr>
          <a:xfrm>
            <a:off x="752475" y="1123950"/>
            <a:ext cx="7607300" cy="4638675"/>
          </a:xfrm>
        </p:spPr>
        <p:txBody>
          <a:bodyPr/>
          <a:lstStyle/>
          <a:p>
            <a:r>
              <a:rPr lang="zh-CN" altLang="en-US" sz="2400"/>
              <a:t>数据库系统的体系结构很大程度上取决于数据库系统所运行的计算机系统</a:t>
            </a:r>
            <a:endParaRPr lang="en-US" altLang="zh-CN" sz="2400"/>
          </a:p>
          <a:p>
            <a:pPr lvl="1"/>
            <a:r>
              <a:rPr lang="zh-CN" altLang="en-US" sz="2000"/>
              <a:t>集中式</a:t>
            </a:r>
            <a:endParaRPr lang="en-US" altLang="zh-CN" sz="2000"/>
          </a:p>
          <a:p>
            <a:pPr lvl="1"/>
            <a:r>
              <a:rPr lang="zh-CN" altLang="en-US" sz="2000"/>
              <a:t>客户</a:t>
            </a:r>
            <a:r>
              <a:rPr lang="en-US" altLang="zh-CN" sz="2000"/>
              <a:t>/</a:t>
            </a:r>
            <a:r>
              <a:rPr lang="zh-CN" altLang="en-US" sz="2000"/>
              <a:t>服务器式</a:t>
            </a:r>
            <a:endParaRPr lang="en-US" altLang="zh-CN" sz="2000"/>
          </a:p>
          <a:p>
            <a:pPr lvl="2"/>
            <a:r>
              <a:rPr lang="zh-CN" altLang="en-US" sz="1600"/>
              <a:t>远程数据库用户工作用的客户机（</a:t>
            </a:r>
            <a:r>
              <a:rPr lang="en-US" altLang="zh-CN" sz="1600"/>
              <a:t>client</a:t>
            </a:r>
            <a:r>
              <a:rPr lang="zh-CN" altLang="en-US" sz="1600"/>
              <a:t>）</a:t>
            </a:r>
            <a:endParaRPr lang="en-US" altLang="zh-CN" sz="1600"/>
          </a:p>
          <a:p>
            <a:pPr lvl="2"/>
            <a:r>
              <a:rPr lang="zh-CN" altLang="en-US" sz="1600"/>
              <a:t>运行数据库系统的服务器</a:t>
            </a:r>
            <a:r>
              <a:rPr lang="en-US" altLang="zh-CN" sz="1600"/>
              <a:t>(server)</a:t>
            </a:r>
          </a:p>
          <a:p>
            <a:pPr lvl="1"/>
            <a:r>
              <a:rPr lang="zh-CN" altLang="en-US" sz="2000"/>
              <a:t>并行 </a:t>
            </a:r>
            <a:r>
              <a:rPr lang="en-US" altLang="zh-CN" sz="2000"/>
              <a:t>(</a:t>
            </a:r>
            <a:r>
              <a:rPr lang="zh-CN" altLang="en-US" sz="2000"/>
              <a:t>多处理器</a:t>
            </a:r>
            <a:r>
              <a:rPr lang="en-US" altLang="zh-CN" sz="2000"/>
              <a:t>)</a:t>
            </a:r>
          </a:p>
          <a:p>
            <a:pPr lvl="2"/>
            <a:r>
              <a:rPr lang="zh-CN" altLang="en-US" sz="1600"/>
              <a:t>并行系统通过并行地使用多个处理器和磁盘来提高处理速度和</a:t>
            </a:r>
            <a:r>
              <a:rPr lang="en-US" altLang="zh-CN" sz="1600"/>
              <a:t>I/O</a:t>
            </a:r>
            <a:r>
              <a:rPr lang="zh-CN" altLang="en-US" sz="1600"/>
              <a:t>速度</a:t>
            </a:r>
            <a:endParaRPr lang="en-US" altLang="zh-CN" sz="1600"/>
          </a:p>
          <a:p>
            <a:pPr lvl="1"/>
            <a:r>
              <a:rPr lang="zh-CN" altLang="en-US" sz="2000"/>
              <a:t>分布式 </a:t>
            </a:r>
            <a:endParaRPr lang="en-US" altLang="zh-CN" sz="2000"/>
          </a:p>
          <a:p>
            <a:pPr lvl="2"/>
            <a:r>
              <a:rPr lang="zh-CN" altLang="en-US" sz="1600">
                <a:sym typeface="Symbol" panose="05050102010706020507" pitchFamily="18" charset="2"/>
              </a:rPr>
              <a:t>在分布式数据库系统中，数据库存储在几台计算机中，分布式系统中的计算机之间通过网络相互通信，它们不共享主存储器或者磁盘</a:t>
            </a:r>
            <a:endParaRPr lang="en-US" altLang="zh-CN" sz="1600">
              <a:sym typeface="Symbol" panose="05050102010706020507" pitchFamily="18" charset="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38175" y="66675"/>
            <a:ext cx="8077200" cy="609600"/>
          </a:xfrm>
          <a:prstGeom prst="rect">
            <a:avLst/>
          </a:prstGeom>
          <a:noFill/>
          <a:ln w="9525">
            <a:noFill/>
            <a:miter lim="800000"/>
            <a:headEnd/>
            <a:tailEnd/>
          </a:ln>
        </p:spPr>
        <p:txBody>
          <a:bodyPr anchor="b"/>
          <a:lstStyle>
            <a:lvl1pPr>
              <a:defRPr sz="1600">
                <a:solidFill>
                  <a:schemeClr val="tx1"/>
                </a:solidFill>
                <a:latin typeface="Helvetica" charset="0"/>
                <a:ea typeface="ＭＳ Ｐゴシック" pitchFamily="34" charset="-128"/>
              </a:defRPr>
            </a:lvl1pPr>
            <a:lvl2pPr marL="742950" indent="-285750">
              <a:defRPr sz="1600">
                <a:solidFill>
                  <a:schemeClr val="tx1"/>
                </a:solidFill>
                <a:latin typeface="Helvetica" charset="0"/>
                <a:ea typeface="ＭＳ Ｐゴシック" pitchFamily="34" charset="-128"/>
              </a:defRPr>
            </a:lvl2pPr>
            <a:lvl3pPr marL="1143000" indent="-228600">
              <a:defRPr sz="1600">
                <a:solidFill>
                  <a:schemeClr val="tx1"/>
                </a:solidFill>
                <a:latin typeface="Helvetica" charset="0"/>
                <a:ea typeface="ＭＳ Ｐゴシック" pitchFamily="34" charset="-128"/>
              </a:defRPr>
            </a:lvl3pPr>
            <a:lvl4pPr marL="1600200" indent="-228600">
              <a:defRPr sz="1600">
                <a:solidFill>
                  <a:schemeClr val="tx1"/>
                </a:solidFill>
                <a:latin typeface="Helvetica" charset="0"/>
                <a:ea typeface="ＭＳ Ｐゴシック" pitchFamily="34" charset="-128"/>
              </a:defRPr>
            </a:lvl4pPr>
            <a:lvl5pPr marL="2057400" indent="-228600">
              <a:defRPr sz="1600">
                <a:solidFill>
                  <a:schemeClr val="tx1"/>
                </a:solidFill>
                <a:latin typeface="Helvetica"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ctr">
              <a:defRPr/>
            </a:pPr>
            <a:r>
              <a:rPr kumimoji="1" lang="zh-CN" altLang="en-US" sz="3200" b="1" dirty="0">
                <a:solidFill>
                  <a:schemeClr val="tx2"/>
                </a:solidFill>
                <a:effectLst>
                  <a:outerShdw blurRad="38100" dist="38100" dir="2700000" algn="tl">
                    <a:srgbClr val="DDDDDD"/>
                  </a:outerShdw>
                </a:effectLst>
                <a:latin typeface="隶书" panose="02010509060101010101" pitchFamily="49" charset="-122"/>
                <a:ea typeface="隶书" panose="02010509060101010101" pitchFamily="49" charset="-122"/>
                <a:cs typeface="+mj-cs"/>
              </a:rPr>
              <a:t>数据库体系结构</a:t>
            </a:r>
          </a:p>
        </p:txBody>
      </p:sp>
      <p:sp>
        <p:nvSpPr>
          <p:cNvPr id="151555" name="Rectangle 3"/>
          <p:cNvSpPr txBox="1">
            <a:spLocks noChangeArrowheads="1"/>
          </p:cNvSpPr>
          <p:nvPr/>
        </p:nvSpPr>
        <p:spPr bwMode="auto">
          <a:xfrm>
            <a:off x="854075" y="1152525"/>
            <a:ext cx="7607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r>
              <a:rPr lang="zh-CN" altLang="en-US" sz="1800">
                <a:latin typeface="Helvetica" panose="020B0604020202020204" pitchFamily="34" charset="0"/>
                <a:ea typeface="ＭＳ Ｐゴシック" panose="020B0600070205080204" pitchFamily="34" charset="-128"/>
              </a:rPr>
              <a:t>客户</a:t>
            </a:r>
            <a:r>
              <a:rPr lang="en-US" altLang="zh-CN" sz="1800">
                <a:latin typeface="Helvetica" panose="020B0604020202020204" pitchFamily="34" charset="0"/>
                <a:ea typeface="ＭＳ Ｐゴシック" panose="020B0600070205080204" pitchFamily="34" charset="-128"/>
              </a:rPr>
              <a:t>/</a:t>
            </a:r>
            <a:r>
              <a:rPr lang="zh-CN" altLang="en-US" sz="1800">
                <a:latin typeface="Helvetica" panose="020B0604020202020204" pitchFamily="34" charset="0"/>
                <a:ea typeface="ＭＳ Ｐゴシック" panose="020B0600070205080204" pitchFamily="34" charset="-128"/>
              </a:rPr>
              <a:t>服务器式</a:t>
            </a:r>
            <a:endParaRPr lang="en-US" altLang="zh-CN" sz="1800">
              <a:latin typeface="Helvetica" panose="020B0604020202020204" pitchFamily="34" charset="0"/>
              <a:ea typeface="ＭＳ Ｐゴシック" panose="020B0600070205080204" pitchFamily="34" charset="-128"/>
            </a:endParaRPr>
          </a:p>
        </p:txBody>
      </p:sp>
      <p:pic>
        <p:nvPicPr>
          <p:cNvPr id="15155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3" y="1631950"/>
            <a:ext cx="7224712"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539750" y="476250"/>
            <a:ext cx="7772400" cy="609600"/>
          </a:xfrm>
        </p:spPr>
        <p:txBody>
          <a:bodyPr/>
          <a:lstStyle/>
          <a:p>
            <a:pPr eaLnBrk="1" hangingPunct="1">
              <a:defRPr/>
            </a:pPr>
            <a:r>
              <a:rPr lang="zh-CN" altLang="en-US" b="0" dirty="0"/>
              <a:t>基础</a:t>
            </a:r>
            <a:r>
              <a:rPr lang="en-US" altLang="zh-CN" b="0" dirty="0"/>
              <a:t>1--</a:t>
            </a:r>
            <a:r>
              <a:rPr lang="zh-CN" altLang="en-US" b="0" dirty="0"/>
              <a:t>数据举例</a:t>
            </a:r>
          </a:p>
        </p:txBody>
      </p:sp>
      <p:sp>
        <p:nvSpPr>
          <p:cNvPr id="19459" name="Rectangle 3"/>
          <p:cNvSpPr>
            <a:spLocks noGrp="1" noChangeArrowheads="1"/>
          </p:cNvSpPr>
          <p:nvPr>
            <p:ph type="body" idx="1"/>
          </p:nvPr>
        </p:nvSpPr>
        <p:spPr/>
        <p:txBody>
          <a:bodyPr/>
          <a:lstStyle/>
          <a:p>
            <a:pPr eaLnBrk="1" hangingPunct="1"/>
            <a:r>
              <a:rPr lang="zh-CN" altLang="en-US" sz="2400" dirty="0">
                <a:latin typeface="华文新魏" panose="02010800040101010101" pitchFamily="2" charset="-122"/>
              </a:rPr>
              <a:t>学生档案中的学生记录</a:t>
            </a:r>
          </a:p>
          <a:p>
            <a:pPr lvl="1" eaLnBrk="1" hangingPunct="1">
              <a:buFontTx/>
              <a:buNone/>
            </a:pPr>
            <a:r>
              <a:rPr lang="zh-CN" altLang="en-US" sz="2000" dirty="0">
                <a:latin typeface="华文新魏" panose="02010800040101010101" pitchFamily="2" charset="-122"/>
              </a:rPr>
              <a:t>（李明，男，19</a:t>
            </a:r>
            <a:r>
              <a:rPr lang="en-US" altLang="zh-CN" sz="2000" dirty="0">
                <a:latin typeface="华文新魏" panose="02010800040101010101" pitchFamily="2" charset="-122"/>
              </a:rPr>
              <a:t>99</a:t>
            </a:r>
            <a:r>
              <a:rPr lang="zh-CN" altLang="en-US" sz="2000" dirty="0">
                <a:latin typeface="华文新魏" panose="02010800040101010101" pitchFamily="2" charset="-122"/>
              </a:rPr>
              <a:t>，江苏，计算机系，20</a:t>
            </a:r>
            <a:r>
              <a:rPr lang="en-US" altLang="zh-CN" sz="2000" dirty="0">
                <a:latin typeface="华文新魏" panose="02010800040101010101" pitchFamily="2" charset="-122"/>
              </a:rPr>
              <a:t>17</a:t>
            </a:r>
            <a:r>
              <a:rPr lang="zh-CN" altLang="en-US" sz="2000" dirty="0">
                <a:latin typeface="华文新魏" panose="02010800040101010101" pitchFamily="2" charset="-122"/>
              </a:rPr>
              <a:t>）</a:t>
            </a:r>
          </a:p>
          <a:p>
            <a:pPr eaLnBrk="1" hangingPunct="1"/>
            <a:r>
              <a:rPr lang="zh-CN" altLang="en-US" sz="2400" dirty="0">
                <a:latin typeface="华文新魏" panose="02010800040101010101" pitchFamily="2" charset="-122"/>
              </a:rPr>
              <a:t>数据的形式不能完全表达其内容</a:t>
            </a:r>
          </a:p>
          <a:p>
            <a:pPr eaLnBrk="1" hangingPunct="1"/>
            <a:r>
              <a:rPr lang="zh-CN" altLang="en-US" sz="2400" dirty="0">
                <a:latin typeface="华文新魏" panose="02010800040101010101" pitchFamily="2" charset="-122"/>
              </a:rPr>
              <a:t>数据的解释</a:t>
            </a:r>
          </a:p>
          <a:p>
            <a:pPr lvl="1" eaLnBrk="1" hangingPunct="1">
              <a:lnSpc>
                <a:spcPct val="150000"/>
              </a:lnSpc>
            </a:pPr>
            <a:r>
              <a:rPr lang="zh-CN" altLang="en-US" sz="2000" dirty="0">
                <a:latin typeface="华文新魏" panose="02010800040101010101" pitchFamily="2" charset="-122"/>
              </a:rPr>
              <a:t>语义：学生姓名、性别、出生年份、籍贯、所在系别、入学时间</a:t>
            </a:r>
          </a:p>
          <a:p>
            <a:pPr lvl="1" eaLnBrk="1" hangingPunct="1">
              <a:lnSpc>
                <a:spcPct val="150000"/>
              </a:lnSpc>
            </a:pPr>
            <a:r>
              <a:rPr lang="zh-CN" altLang="en-US" sz="2000" dirty="0">
                <a:latin typeface="华文新魏" panose="02010800040101010101" pitchFamily="2" charset="-122"/>
              </a:rPr>
              <a:t>解释：李明是个大学生，</a:t>
            </a:r>
            <a:r>
              <a:rPr lang="en-US" altLang="zh-CN" sz="2000" dirty="0">
                <a:latin typeface="华文新魏" panose="02010800040101010101" pitchFamily="2" charset="-122"/>
              </a:rPr>
              <a:t>2003</a:t>
            </a:r>
            <a:r>
              <a:rPr lang="zh-CN" altLang="en-US" sz="2000" dirty="0">
                <a:latin typeface="华文新魏" panose="02010800040101010101" pitchFamily="2" charset="-122"/>
              </a:rPr>
              <a:t>年出生，江苏人，20</a:t>
            </a:r>
            <a:r>
              <a:rPr lang="en-US" altLang="zh-CN" sz="2000" dirty="0">
                <a:latin typeface="华文新魏" panose="02010800040101010101" pitchFamily="2" charset="-122"/>
              </a:rPr>
              <a:t>20</a:t>
            </a:r>
            <a:r>
              <a:rPr lang="zh-CN" altLang="en-US" sz="2000" dirty="0">
                <a:latin typeface="华文新魏" panose="02010800040101010101" pitchFamily="2" charset="-122"/>
              </a:rPr>
              <a:t>年考入计算机系</a:t>
            </a:r>
          </a:p>
          <a:p>
            <a:pPr eaLnBrk="1" hangingPunct="1"/>
            <a:r>
              <a:rPr lang="zh-CN" altLang="en-US" sz="2400" dirty="0">
                <a:latin typeface="华文新魏" panose="02010800040101010101" pitchFamily="2" charset="-122"/>
              </a:rPr>
              <a:t>是否有其他解释？？</a:t>
            </a:r>
          </a:p>
          <a:p>
            <a:pPr eaLnBrk="1" hangingPunct="1"/>
            <a:endParaRPr lang="zh-CN" altLang="en-US" sz="2400" dirty="0">
              <a:latin typeface="华文新魏" panose="02010800040101010101" pitchFamily="2" charset="-122"/>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2"/>
          <p:cNvSpPr>
            <a:spLocks noGrp="1" noChangeArrowheads="1"/>
          </p:cNvSpPr>
          <p:nvPr>
            <p:ph type="title"/>
          </p:nvPr>
        </p:nvSpPr>
        <p:spPr/>
        <p:txBody>
          <a:bodyPr/>
          <a:lstStyle/>
          <a:p>
            <a:pPr eaLnBrk="1" hangingPunct="1">
              <a:defRPr/>
            </a:pPr>
            <a:r>
              <a:rPr lang="zh-CN" altLang="en-US" b="0"/>
              <a:t> </a:t>
            </a:r>
            <a:r>
              <a:rPr lang="en-US" altLang="zh-CN" b="0"/>
              <a:t>1.10</a:t>
            </a:r>
            <a:r>
              <a:rPr lang="zh-CN" altLang="en-US" b="0"/>
              <a:t>数据挖掘与分析</a:t>
            </a:r>
          </a:p>
        </p:txBody>
      </p:sp>
      <p:sp>
        <p:nvSpPr>
          <p:cNvPr id="150531" name="Rectangle 3"/>
          <p:cNvSpPr>
            <a:spLocks noGrp="1" noChangeArrowheads="1"/>
          </p:cNvSpPr>
          <p:nvPr>
            <p:ph type="body" idx="1"/>
          </p:nvPr>
        </p:nvSpPr>
        <p:spPr/>
        <p:txBody>
          <a:bodyPr/>
          <a:lstStyle/>
          <a:p>
            <a:pPr eaLnBrk="1" hangingPunct="1">
              <a:lnSpc>
                <a:spcPct val="150000"/>
              </a:lnSpc>
            </a:pPr>
            <a:r>
              <a:rPr lang="zh-CN" altLang="en-US" sz="2400" dirty="0">
                <a:latin typeface="华文新魏" panose="02010800040101010101" pitchFamily="2" charset="-122"/>
              </a:rPr>
              <a:t>数据挖掘</a:t>
            </a:r>
          </a:p>
          <a:p>
            <a:pPr lvl="1" eaLnBrk="1" hangingPunct="1">
              <a:lnSpc>
                <a:spcPct val="150000"/>
              </a:lnSpc>
            </a:pPr>
            <a:r>
              <a:rPr lang="zh-CN" altLang="en-US" sz="1800" dirty="0">
                <a:latin typeface="华文新魏" panose="02010800040101010101" pitchFamily="2" charset="-122"/>
              </a:rPr>
              <a:t>数据挖掘就是应用一系列技术从大型数据库或数据仓库中提取人们感兴趣的信息和知识，这些知识或信息是隐含的，事先未知而潜在有用的，提取的知识表示为概念、规则、规律、模式等形式</a:t>
            </a:r>
          </a:p>
          <a:p>
            <a:pPr lvl="1" eaLnBrk="1" hangingPunct="1">
              <a:lnSpc>
                <a:spcPct val="150000"/>
              </a:lnSpc>
            </a:pPr>
            <a:r>
              <a:rPr lang="zh-CN" altLang="en-US" sz="1800" dirty="0">
                <a:latin typeface="华文新魏" panose="02010800040101010101" pitchFamily="2" charset="-122"/>
              </a:rPr>
              <a:t>数据挖掘是一类深层次的数据分析</a:t>
            </a:r>
            <a:endParaRPr lang="en-US" altLang="zh-CN" sz="1800" dirty="0">
              <a:latin typeface="华文新魏" panose="02010800040101010101" pitchFamily="2" charset="-122"/>
            </a:endParaRPr>
          </a:p>
          <a:p>
            <a:pPr lvl="1" eaLnBrk="1" hangingPunct="1">
              <a:lnSpc>
                <a:spcPct val="150000"/>
              </a:lnSpc>
            </a:pPr>
            <a:r>
              <a:rPr lang="zh-CN" altLang="en-US" sz="1800" dirty="0">
                <a:latin typeface="华文新魏" panose="02010800040101010101" pitchFamily="2" charset="-122"/>
              </a:rPr>
              <a:t>数据仓库</a:t>
            </a:r>
            <a:r>
              <a:rPr lang="en-US" altLang="zh-CN" sz="1800" dirty="0">
                <a:latin typeface="华文新魏" panose="02010800040101010101" pitchFamily="2" charset="-122"/>
              </a:rPr>
              <a:t>--OLAP</a:t>
            </a:r>
          </a:p>
          <a:p>
            <a:pPr lvl="1" eaLnBrk="1" hangingPunct="1">
              <a:lnSpc>
                <a:spcPct val="150000"/>
              </a:lnSpc>
            </a:pPr>
            <a:r>
              <a:rPr lang="zh-CN" altLang="en-US" sz="1800" dirty="0">
                <a:latin typeface="华文新魏" panose="02010800040101010101" pitchFamily="2" charset="-122"/>
              </a:rPr>
              <a:t>关联规则挖掘</a:t>
            </a:r>
            <a:endParaRPr lang="en-US" altLang="zh-CN" sz="1800" dirty="0">
              <a:latin typeface="华文新魏" panose="02010800040101010101" pitchFamily="2" charset="-122"/>
            </a:endParaRPr>
          </a:p>
          <a:p>
            <a:pPr lvl="1" eaLnBrk="1" hangingPunct="1">
              <a:lnSpc>
                <a:spcPct val="150000"/>
              </a:lnSpc>
            </a:pPr>
            <a:r>
              <a:rPr lang="zh-CN" altLang="en-US" sz="1800" dirty="0">
                <a:latin typeface="华文新魏" panose="02010800040101010101" pitchFamily="2" charset="-122"/>
              </a:rPr>
              <a:t>。。。</a:t>
            </a:r>
          </a:p>
          <a:p>
            <a:pPr eaLnBrk="1" hangingPunct="1">
              <a:lnSpc>
                <a:spcPct val="150000"/>
              </a:lnSpc>
            </a:pPr>
            <a:r>
              <a:rPr lang="zh-CN" altLang="en-US" sz="2400" dirty="0">
                <a:latin typeface="华文新魏" panose="02010800040101010101" pitchFamily="2" charset="-122"/>
              </a:rPr>
              <a:t>信息检索</a:t>
            </a:r>
            <a:endParaRPr lang="en-US" altLang="zh-CN" sz="2400" dirty="0">
              <a:latin typeface="华文新魏" panose="02010800040101010101" pitchFamily="2" charset="-122"/>
            </a:endParaRPr>
          </a:p>
          <a:p>
            <a:pPr eaLnBrk="1" hangingPunct="1">
              <a:lnSpc>
                <a:spcPct val="150000"/>
              </a:lnSpc>
            </a:pPr>
            <a:r>
              <a:rPr lang="zh-CN" altLang="en-US" sz="2400" dirty="0">
                <a:latin typeface="华文新魏" panose="02010800040101010101" pitchFamily="2" charset="-122"/>
              </a:rPr>
              <a:t>大数据分析</a:t>
            </a:r>
          </a:p>
        </p:txBody>
      </p:sp>
    </p:spTree>
    <p:extLst>
      <p:ext uri="{BB962C8B-B14F-4D97-AF65-F5344CB8AC3E}">
        <p14:creationId xmlns:p14="http://schemas.microsoft.com/office/powerpoint/2010/main" val="42605325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1.12 </a:t>
            </a:r>
            <a:r>
              <a:rPr lang="zh-CN" altLang="en-US">
                <a:effectLst/>
              </a:rPr>
              <a:t>数据库用户和管理员</a:t>
            </a:r>
            <a:endParaRPr lang="en-US" altLang="zh-CN">
              <a:effectLst/>
            </a:endParaRPr>
          </a:p>
        </p:txBody>
      </p:sp>
      <p:pic>
        <p:nvPicPr>
          <p:cNvPr id="15360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152525"/>
            <a:ext cx="811212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椭圆 1"/>
          <p:cNvSpPr>
            <a:spLocks noChangeArrowheads="1"/>
          </p:cNvSpPr>
          <p:nvPr/>
        </p:nvSpPr>
        <p:spPr bwMode="auto">
          <a:xfrm>
            <a:off x="0" y="814388"/>
            <a:ext cx="9080500" cy="1892300"/>
          </a:xfrm>
          <a:prstGeom prst="ellipse">
            <a:avLst/>
          </a:prstGeom>
          <a:noFill/>
          <a:ln w="381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sz="1600">
              <a:latin typeface="Helvetica" panose="020B0604020202020204" pitchFamily="34" charset="0"/>
              <a:ea typeface="ＭＳ Ｐゴシック" panose="020B0600070205080204" pitchFamily="34" charset="-128"/>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38175" y="66675"/>
            <a:ext cx="8077200" cy="609600"/>
          </a:xfrm>
          <a:prstGeom prst="rect">
            <a:avLst/>
          </a:prstGeom>
          <a:noFill/>
          <a:ln w="9525">
            <a:noFill/>
            <a:miter lim="800000"/>
            <a:headEnd/>
            <a:tailEnd/>
          </a:ln>
        </p:spPr>
        <p:txBody>
          <a:bodyPr anchor="b"/>
          <a:lstStyle/>
          <a:p>
            <a:pPr algn="ctr">
              <a:defRPr/>
            </a:pPr>
            <a:r>
              <a:rPr kumimoji="1" lang="en-US" altLang="zh-CN" sz="3200" b="1" kern="0" dirty="0">
                <a:solidFill>
                  <a:schemeClr val="tx2"/>
                </a:solidFill>
                <a:latin typeface="隶书" panose="02010509060101010101" pitchFamily="49" charset="-122"/>
                <a:ea typeface="隶书" panose="02010509060101010101" pitchFamily="49" charset="-122"/>
                <a:cs typeface="+mj-cs"/>
              </a:rPr>
              <a:t>1.12 </a:t>
            </a:r>
            <a:r>
              <a:rPr kumimoji="1" lang="zh-CN" altLang="en-US" sz="3200" b="1" kern="0" dirty="0">
                <a:solidFill>
                  <a:schemeClr val="tx2"/>
                </a:solidFill>
                <a:latin typeface="隶书" panose="02010509060101010101" pitchFamily="49" charset="-122"/>
                <a:ea typeface="隶书" panose="02010509060101010101" pitchFamily="49" charset="-122"/>
                <a:cs typeface="+mj-cs"/>
              </a:rPr>
              <a:t>数据库管理员</a:t>
            </a:r>
          </a:p>
        </p:txBody>
      </p:sp>
      <p:sp>
        <p:nvSpPr>
          <p:cNvPr id="3" name="Rectangle 3"/>
          <p:cNvSpPr txBox="1">
            <a:spLocks noChangeArrowheads="1"/>
          </p:cNvSpPr>
          <p:nvPr/>
        </p:nvSpPr>
        <p:spPr bwMode="auto">
          <a:xfrm>
            <a:off x="854075" y="1152525"/>
            <a:ext cx="7607300" cy="39211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defRPr/>
            </a:pPr>
            <a:r>
              <a:rPr kumimoji="1" lang="zh-CN" altLang="en-US" sz="2400" kern="0" dirty="0">
                <a:latin typeface="宋体" panose="02010600030101010101" pitchFamily="2" charset="-122"/>
                <a:ea typeface="宋体" panose="02010600030101010101" pitchFamily="2" charset="-122"/>
              </a:rPr>
              <a:t>对数据库系统进行集中控制的人称作数据库管理员（</a:t>
            </a:r>
            <a:r>
              <a:rPr kumimoji="1" lang="en-US" altLang="zh-CN" sz="2400" kern="0" dirty="0" err="1">
                <a:latin typeface="宋体" panose="02010600030101010101" pitchFamily="2" charset="-122"/>
                <a:ea typeface="宋体" panose="02010600030101010101" pitchFamily="2" charset="-122"/>
              </a:rPr>
              <a:t>DataBase</a:t>
            </a:r>
            <a:r>
              <a:rPr kumimoji="1" lang="en-US" altLang="zh-CN" sz="2400" kern="0" dirty="0">
                <a:latin typeface="宋体" panose="02010600030101010101" pitchFamily="2" charset="-122"/>
                <a:ea typeface="宋体" panose="02010600030101010101" pitchFamily="2" charset="-122"/>
              </a:rPr>
              <a:t>  Administrator</a:t>
            </a:r>
            <a:r>
              <a:rPr kumimoji="1" lang="zh-CN" altLang="en-US" sz="2400" kern="0" dirty="0">
                <a:latin typeface="宋体" panose="02010600030101010101" pitchFamily="2" charset="-122"/>
                <a:ea typeface="宋体" panose="02010600030101010101" pitchFamily="2" charset="-122"/>
              </a:rPr>
              <a:t>）</a:t>
            </a:r>
            <a:endParaRPr kumimoji="1" lang="en-US" altLang="zh-CN" sz="2400" kern="0" dirty="0">
              <a:latin typeface="宋体" panose="02010600030101010101" pitchFamily="2" charset="-122"/>
              <a:ea typeface="宋体" panose="02010600030101010101" pitchFamily="2" charset="-122"/>
            </a:endParaRPr>
          </a:p>
          <a:p>
            <a:pPr marL="342900" indent="-342900">
              <a:spcBef>
                <a:spcPct val="35000"/>
              </a:spcBef>
              <a:buClr>
                <a:schemeClr val="tx2"/>
              </a:buClr>
              <a:buSzPct val="90000"/>
              <a:buFont typeface="Monotype Sorts" charset="2"/>
              <a:buChar char="n"/>
              <a:defRPr/>
            </a:pPr>
            <a:r>
              <a:rPr kumimoji="1" lang="en-US" altLang="zh-CN" sz="2400" kern="0" dirty="0">
                <a:latin typeface="宋体" panose="02010600030101010101" pitchFamily="2" charset="-122"/>
                <a:ea typeface="宋体" panose="02010600030101010101" pitchFamily="2" charset="-122"/>
              </a:rPr>
              <a:t>DBA</a:t>
            </a:r>
            <a:r>
              <a:rPr kumimoji="1" lang="zh-CN" altLang="en-US" sz="2400" kern="0" dirty="0">
                <a:latin typeface="宋体" panose="02010600030101010101" pitchFamily="2" charset="-122"/>
                <a:ea typeface="宋体" panose="02010600030101010101" pitchFamily="2" charset="-122"/>
              </a:rPr>
              <a:t>的作用</a:t>
            </a:r>
            <a:endParaRPr kumimoji="1" lang="en-US" altLang="zh-CN" sz="2400" kern="0" dirty="0">
              <a:latin typeface="宋体" panose="02010600030101010101" pitchFamily="2" charset="-122"/>
              <a:ea typeface="宋体" panose="02010600030101010101" pitchFamily="2" charset="-122"/>
            </a:endParaRPr>
          </a:p>
          <a:p>
            <a:pPr marL="742950" lvl="1" indent="-285750">
              <a:spcBef>
                <a:spcPct val="35000"/>
              </a:spcBef>
              <a:buClr>
                <a:schemeClr val="folHlink"/>
              </a:buClr>
              <a:buSzPct val="80000"/>
              <a:buFont typeface="Monotype Sorts" charset="2"/>
              <a:buChar char="l"/>
              <a:defRPr/>
            </a:pPr>
            <a:r>
              <a:rPr kumimoji="1" lang="zh-CN" altLang="en-US" sz="1800" kern="0" dirty="0">
                <a:latin typeface="宋体" panose="02010600030101010101" pitchFamily="2" charset="-122"/>
                <a:ea typeface="宋体" panose="02010600030101010101" pitchFamily="2" charset="-122"/>
              </a:rPr>
              <a:t>模式定义</a:t>
            </a:r>
            <a:endParaRPr kumimoji="1" lang="en-US" altLang="zh-CN" sz="1800" kern="0" dirty="0">
              <a:latin typeface="宋体" panose="02010600030101010101" pitchFamily="2" charset="-122"/>
              <a:ea typeface="宋体" panose="02010600030101010101" pitchFamily="2" charset="-122"/>
            </a:endParaRPr>
          </a:p>
          <a:p>
            <a:pPr marL="742950" lvl="1" indent="-285750">
              <a:spcBef>
                <a:spcPct val="35000"/>
              </a:spcBef>
              <a:buClr>
                <a:schemeClr val="folHlink"/>
              </a:buClr>
              <a:buSzPct val="80000"/>
              <a:buFont typeface="Monotype Sorts" charset="2"/>
              <a:buChar char="l"/>
              <a:defRPr/>
            </a:pPr>
            <a:r>
              <a:rPr kumimoji="1" lang="zh-CN" altLang="en-US" sz="1800" kern="0" dirty="0">
                <a:latin typeface="宋体" panose="02010600030101010101" pitchFamily="2" charset="-122"/>
                <a:ea typeface="宋体" panose="02010600030101010101" pitchFamily="2" charset="-122"/>
              </a:rPr>
              <a:t>存储结构及存取方法定义</a:t>
            </a:r>
            <a:endParaRPr kumimoji="1" lang="en-US" altLang="zh-CN" sz="1800" kern="0" dirty="0">
              <a:latin typeface="宋体" panose="02010600030101010101" pitchFamily="2" charset="-122"/>
              <a:ea typeface="宋体" panose="02010600030101010101" pitchFamily="2" charset="-122"/>
            </a:endParaRPr>
          </a:p>
          <a:p>
            <a:pPr marL="742950" lvl="1" indent="-285750">
              <a:spcBef>
                <a:spcPct val="35000"/>
              </a:spcBef>
              <a:buClr>
                <a:schemeClr val="folHlink"/>
              </a:buClr>
              <a:buSzPct val="80000"/>
              <a:buFont typeface="Monotype Sorts" charset="2"/>
              <a:buChar char="l"/>
              <a:defRPr/>
            </a:pPr>
            <a:r>
              <a:rPr kumimoji="1" lang="zh-CN" altLang="en-US" sz="1800" kern="0" dirty="0">
                <a:latin typeface="宋体" panose="02010600030101010101" pitchFamily="2" charset="-122"/>
                <a:ea typeface="宋体" panose="02010600030101010101" pitchFamily="2" charset="-122"/>
              </a:rPr>
              <a:t>模式及物理组织的修改</a:t>
            </a:r>
            <a:endParaRPr kumimoji="1" lang="en-US" altLang="zh-CN" sz="1800" kern="0" dirty="0">
              <a:latin typeface="宋体" panose="02010600030101010101" pitchFamily="2" charset="-122"/>
              <a:ea typeface="宋体" panose="02010600030101010101" pitchFamily="2" charset="-122"/>
            </a:endParaRPr>
          </a:p>
          <a:p>
            <a:pPr marL="742950" lvl="1" indent="-285750">
              <a:spcBef>
                <a:spcPct val="35000"/>
              </a:spcBef>
              <a:buClr>
                <a:schemeClr val="folHlink"/>
              </a:buClr>
              <a:buSzPct val="80000"/>
              <a:buFont typeface="Monotype Sorts" charset="2"/>
              <a:buChar char="l"/>
              <a:defRPr/>
            </a:pPr>
            <a:r>
              <a:rPr kumimoji="1" lang="zh-CN" altLang="en-US" sz="1800" kern="0" dirty="0">
                <a:latin typeface="宋体" panose="02010600030101010101" pitchFamily="2" charset="-122"/>
                <a:ea typeface="宋体" panose="02010600030101010101" pitchFamily="2" charset="-122"/>
              </a:rPr>
              <a:t>数据访问授权</a:t>
            </a:r>
            <a:endParaRPr kumimoji="1" lang="en-US" altLang="zh-CN" sz="1800" kern="0" dirty="0">
              <a:latin typeface="宋体" panose="02010600030101010101" pitchFamily="2" charset="-122"/>
              <a:ea typeface="宋体" panose="02010600030101010101" pitchFamily="2" charset="-122"/>
            </a:endParaRPr>
          </a:p>
          <a:p>
            <a:pPr marL="742950" lvl="1" indent="-285750">
              <a:spcBef>
                <a:spcPct val="35000"/>
              </a:spcBef>
              <a:buClr>
                <a:schemeClr val="folHlink"/>
              </a:buClr>
              <a:buSzPct val="80000"/>
              <a:buFont typeface="Monotype Sorts" charset="2"/>
              <a:buChar char="l"/>
              <a:defRPr/>
            </a:pPr>
            <a:r>
              <a:rPr kumimoji="1" lang="zh-CN" altLang="en-US" sz="1800" kern="0" dirty="0">
                <a:latin typeface="宋体" panose="02010600030101010101" pitchFamily="2" charset="-122"/>
                <a:ea typeface="宋体" panose="02010600030101010101" pitchFamily="2" charset="-122"/>
              </a:rPr>
              <a:t>日常维护</a:t>
            </a:r>
            <a:endParaRPr kumimoji="1" lang="en-US" altLang="zh-CN" sz="1800" kern="0" dirty="0">
              <a:latin typeface="宋体" panose="02010600030101010101" pitchFamily="2" charset="-122"/>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1.13</a:t>
            </a:r>
            <a:r>
              <a:rPr lang="zh-CN" altLang="en-US">
                <a:effectLst/>
              </a:rPr>
              <a:t> 数据库系统的历史</a:t>
            </a:r>
            <a:endParaRPr lang="en-US" altLang="zh-CN">
              <a:effectLst/>
            </a:endParaRPr>
          </a:p>
        </p:txBody>
      </p:sp>
      <p:sp>
        <p:nvSpPr>
          <p:cNvPr id="157699" name="Rectangle 3"/>
          <p:cNvSpPr>
            <a:spLocks noGrp="1" noChangeArrowheads="1"/>
          </p:cNvSpPr>
          <p:nvPr>
            <p:ph type="body" idx="4294967295"/>
          </p:nvPr>
        </p:nvSpPr>
        <p:spPr/>
        <p:txBody>
          <a:bodyPr/>
          <a:lstStyle/>
          <a:p>
            <a:pPr>
              <a:lnSpc>
                <a:spcPct val="90000"/>
              </a:lnSpc>
            </a:pPr>
            <a:r>
              <a:rPr lang="en-US" altLang="zh-CN" sz="2400"/>
              <a:t>20</a:t>
            </a:r>
            <a:r>
              <a:rPr lang="zh-CN" altLang="en-US" sz="2400"/>
              <a:t>世纪</a:t>
            </a:r>
            <a:r>
              <a:rPr lang="en-US" altLang="zh-CN" sz="2400"/>
              <a:t>50</a:t>
            </a:r>
            <a:r>
              <a:rPr lang="zh-CN" altLang="en-US" sz="2400"/>
              <a:t>年代和</a:t>
            </a:r>
            <a:r>
              <a:rPr lang="en-US" altLang="zh-CN" sz="2400"/>
              <a:t>60</a:t>
            </a:r>
            <a:r>
              <a:rPr lang="zh-CN" altLang="en-US" sz="2400"/>
              <a:t>年代早期</a:t>
            </a:r>
            <a:r>
              <a:rPr lang="en-US" altLang="zh-CN" sz="2400"/>
              <a:t>:</a:t>
            </a:r>
          </a:p>
          <a:p>
            <a:pPr lvl="1"/>
            <a:r>
              <a:rPr lang="zh-CN" altLang="en-US" sz="2000"/>
              <a:t>数据处理使用磁带作为存储</a:t>
            </a:r>
            <a:endParaRPr lang="en-US" altLang="zh-CN" sz="2000"/>
          </a:p>
          <a:p>
            <a:pPr lvl="2"/>
            <a:r>
              <a:rPr lang="zh-CN" altLang="en-US" sz="2000"/>
              <a:t>磁带只提供顺序存取</a:t>
            </a:r>
            <a:endParaRPr lang="en-US" altLang="zh-CN" sz="2000"/>
          </a:p>
          <a:p>
            <a:pPr lvl="1"/>
            <a:r>
              <a:rPr lang="zh-CN" altLang="en-US" sz="2000"/>
              <a:t>穿孔卡片用于输入</a:t>
            </a:r>
            <a:endParaRPr lang="en-US" altLang="zh-CN" sz="2000"/>
          </a:p>
          <a:p>
            <a:pPr>
              <a:lnSpc>
                <a:spcPct val="90000"/>
              </a:lnSpc>
            </a:pPr>
            <a:r>
              <a:rPr lang="en-US" altLang="zh-CN" sz="2400"/>
              <a:t>20</a:t>
            </a:r>
            <a:r>
              <a:rPr lang="zh-CN" altLang="en-US" sz="2400"/>
              <a:t>世纪</a:t>
            </a:r>
            <a:r>
              <a:rPr lang="en-US" altLang="zh-CN" sz="2400"/>
              <a:t>60</a:t>
            </a:r>
            <a:r>
              <a:rPr lang="zh-CN" altLang="en-US" sz="2400"/>
              <a:t>年代末和</a:t>
            </a:r>
            <a:r>
              <a:rPr lang="en-US" altLang="zh-CN" sz="2400"/>
              <a:t>70</a:t>
            </a:r>
            <a:r>
              <a:rPr lang="zh-CN" altLang="en-US" sz="2400"/>
              <a:t>年代</a:t>
            </a:r>
            <a:r>
              <a:rPr lang="en-US" altLang="zh-CN" sz="2400"/>
              <a:t>:</a:t>
            </a:r>
          </a:p>
          <a:p>
            <a:pPr lvl="1"/>
            <a:r>
              <a:rPr lang="zh-CN" altLang="en-US" sz="2000"/>
              <a:t>硬盘允许对数据进行直接访问</a:t>
            </a:r>
            <a:endParaRPr lang="en-US" altLang="zh-CN" sz="2000"/>
          </a:p>
          <a:p>
            <a:pPr lvl="1"/>
            <a:r>
              <a:rPr lang="zh-CN" altLang="en-US" sz="2000"/>
              <a:t>网络和层次数据模型广泛使用</a:t>
            </a:r>
            <a:endParaRPr lang="en-US" altLang="zh-CN" sz="2000"/>
          </a:p>
          <a:p>
            <a:pPr lvl="1"/>
            <a:r>
              <a:rPr lang="en-US" altLang="zh-CN" sz="2000"/>
              <a:t>Codd</a:t>
            </a:r>
            <a:r>
              <a:rPr lang="zh-CN" altLang="en-US" sz="2000"/>
              <a:t>定义了关系数据模型</a:t>
            </a:r>
            <a:endParaRPr lang="en-US" altLang="zh-CN" sz="2000"/>
          </a:p>
          <a:p>
            <a:pPr lvl="2"/>
            <a:r>
              <a:rPr lang="zh-CN" altLang="en-US" sz="2000"/>
              <a:t>后来因此获得 </a:t>
            </a:r>
            <a:r>
              <a:rPr lang="en-US" altLang="zh-CN" sz="2000"/>
              <a:t>ACM Turing Award</a:t>
            </a:r>
          </a:p>
          <a:p>
            <a:pPr lvl="2"/>
            <a:r>
              <a:rPr lang="en-US" altLang="zh-CN" sz="2000"/>
              <a:t>IBM </a:t>
            </a:r>
            <a:r>
              <a:rPr lang="zh-CN" altLang="en-US" sz="2000"/>
              <a:t>研究院开始研制</a:t>
            </a:r>
            <a:r>
              <a:rPr lang="en-US" altLang="zh-CN" sz="2000"/>
              <a:t>System R </a:t>
            </a:r>
            <a:r>
              <a:rPr lang="zh-CN" altLang="en-US" sz="2000"/>
              <a:t>原型</a:t>
            </a:r>
            <a:endParaRPr lang="en-US" altLang="zh-CN" sz="2000"/>
          </a:p>
          <a:p>
            <a:pPr lvl="2"/>
            <a:r>
              <a:rPr lang="en-US" altLang="zh-CN" sz="2000"/>
              <a:t>UC Berkeley </a:t>
            </a:r>
            <a:r>
              <a:rPr lang="zh-CN" altLang="en-US" sz="2000"/>
              <a:t>开始研制 </a:t>
            </a:r>
            <a:r>
              <a:rPr lang="en-US" altLang="zh-CN" sz="2000"/>
              <a:t>Ingres </a:t>
            </a:r>
            <a:r>
              <a:rPr lang="zh-CN" altLang="en-US" sz="2000"/>
              <a:t>原</a:t>
            </a:r>
            <a:endParaRPr lang="en-US" altLang="zh-CN" sz="2000"/>
          </a:p>
          <a:p>
            <a:pPr lvl="1"/>
            <a:r>
              <a:rPr lang="zh-CN" altLang="en-US" sz="2000"/>
              <a:t>高性能 </a:t>
            </a:r>
            <a:r>
              <a:rPr lang="en-US" altLang="zh-CN" sz="2000"/>
              <a:t>(</a:t>
            </a:r>
            <a:r>
              <a:rPr lang="zh-CN" altLang="en-US" sz="2000"/>
              <a:t>在那个时代</a:t>
            </a:r>
            <a:r>
              <a:rPr lang="en-US" altLang="zh-CN" sz="2000"/>
              <a:t>) </a:t>
            </a:r>
            <a:r>
              <a:rPr lang="zh-CN" altLang="en-US" sz="2000"/>
              <a:t>事务处理</a:t>
            </a:r>
            <a:endParaRPr lang="en-US" altLang="zh-CN" sz="2000"/>
          </a:p>
          <a:p>
            <a:pPr>
              <a:buFont typeface="Monotype Sorts" charset="2"/>
              <a:buNone/>
            </a:pPr>
            <a:endParaRPr lang="en-US" altLang="zh-CN" sz="2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1.13 </a:t>
            </a:r>
            <a:r>
              <a:rPr lang="zh-CN" altLang="en-US">
                <a:effectLst/>
              </a:rPr>
              <a:t>数据库系统的历史</a:t>
            </a:r>
            <a:r>
              <a:rPr lang="en-US" altLang="zh-CN">
                <a:effectLst/>
              </a:rPr>
              <a:t> (</a:t>
            </a:r>
            <a:r>
              <a:rPr lang="zh-CN" altLang="en-US">
                <a:effectLst/>
              </a:rPr>
              <a:t>续</a:t>
            </a:r>
            <a:r>
              <a:rPr lang="en-US" altLang="zh-CN">
                <a:effectLst/>
              </a:rPr>
              <a:t>)</a:t>
            </a:r>
          </a:p>
        </p:txBody>
      </p:sp>
      <p:sp>
        <p:nvSpPr>
          <p:cNvPr id="159747" name="Rectangle 3"/>
          <p:cNvSpPr>
            <a:spLocks noGrp="1" noChangeArrowheads="1"/>
          </p:cNvSpPr>
          <p:nvPr>
            <p:ph type="body" idx="4294967295"/>
          </p:nvPr>
        </p:nvSpPr>
        <p:spPr>
          <a:xfrm>
            <a:off x="814388" y="949325"/>
            <a:ext cx="7661275" cy="5224463"/>
          </a:xfrm>
        </p:spPr>
        <p:txBody>
          <a:bodyPr/>
          <a:lstStyle/>
          <a:p>
            <a:pPr>
              <a:lnSpc>
                <a:spcPct val="150000"/>
              </a:lnSpc>
            </a:pPr>
            <a:r>
              <a:rPr lang="en-US" altLang="zh-CN" sz="2400"/>
              <a:t>20</a:t>
            </a:r>
            <a:r>
              <a:rPr lang="zh-CN" altLang="en-US" sz="2400"/>
              <a:t>世纪</a:t>
            </a:r>
            <a:r>
              <a:rPr lang="en-US" altLang="zh-CN" sz="2400"/>
              <a:t>80</a:t>
            </a:r>
            <a:r>
              <a:rPr lang="zh-CN" altLang="en-US" sz="2400"/>
              <a:t>年代</a:t>
            </a:r>
            <a:r>
              <a:rPr lang="en-US" altLang="zh-CN" sz="2400"/>
              <a:t>:</a:t>
            </a:r>
          </a:p>
          <a:p>
            <a:pPr lvl="1">
              <a:lnSpc>
                <a:spcPct val="150000"/>
              </a:lnSpc>
            </a:pPr>
            <a:r>
              <a:rPr lang="zh-CN" altLang="en-US" sz="2000"/>
              <a:t>研究用关系原型演化为商用系统</a:t>
            </a:r>
            <a:endParaRPr lang="en-US" altLang="zh-CN" sz="2000"/>
          </a:p>
          <a:p>
            <a:pPr lvl="2">
              <a:lnSpc>
                <a:spcPct val="150000"/>
              </a:lnSpc>
            </a:pPr>
            <a:r>
              <a:rPr lang="en-US" altLang="zh-CN" sz="2000"/>
              <a:t>SQL </a:t>
            </a:r>
            <a:r>
              <a:rPr lang="zh-CN" altLang="en-US" sz="2000"/>
              <a:t>成为产业界标准</a:t>
            </a:r>
            <a:endParaRPr lang="en-US" altLang="zh-CN" sz="2000"/>
          </a:p>
          <a:p>
            <a:pPr lvl="1">
              <a:lnSpc>
                <a:spcPct val="150000"/>
              </a:lnSpc>
            </a:pPr>
            <a:r>
              <a:rPr lang="zh-CN" altLang="en-US" sz="2000"/>
              <a:t>并行和分布式数据库系统</a:t>
            </a:r>
            <a:endParaRPr lang="en-US" altLang="zh-CN" sz="2000"/>
          </a:p>
          <a:p>
            <a:pPr lvl="1">
              <a:lnSpc>
                <a:spcPct val="150000"/>
              </a:lnSpc>
            </a:pPr>
            <a:r>
              <a:rPr lang="zh-CN" altLang="en-US" sz="2000"/>
              <a:t>面向对象数据库系统</a:t>
            </a:r>
            <a:endParaRPr lang="en-US" altLang="zh-CN" sz="2000"/>
          </a:p>
          <a:p>
            <a:pPr>
              <a:lnSpc>
                <a:spcPct val="150000"/>
              </a:lnSpc>
            </a:pPr>
            <a:r>
              <a:rPr lang="en-US" altLang="zh-CN" sz="2400"/>
              <a:t>20</a:t>
            </a:r>
            <a:r>
              <a:rPr lang="zh-CN" altLang="en-US" sz="2400"/>
              <a:t>世纪</a:t>
            </a:r>
            <a:r>
              <a:rPr lang="en-US" altLang="zh-CN" sz="2400"/>
              <a:t>90</a:t>
            </a:r>
            <a:r>
              <a:rPr lang="zh-CN" altLang="en-US" sz="2400"/>
              <a:t>年代</a:t>
            </a:r>
            <a:r>
              <a:rPr lang="en-US" altLang="zh-CN" sz="2400"/>
              <a:t>:</a:t>
            </a:r>
          </a:p>
          <a:p>
            <a:pPr lvl="1">
              <a:lnSpc>
                <a:spcPct val="150000"/>
              </a:lnSpc>
            </a:pPr>
            <a:r>
              <a:rPr lang="zh-CN" altLang="en-US" sz="2000"/>
              <a:t>大型决策支持和数据挖掘应用</a:t>
            </a:r>
            <a:endParaRPr lang="en-US" altLang="zh-CN" sz="2000"/>
          </a:p>
          <a:p>
            <a:pPr lvl="1">
              <a:lnSpc>
                <a:spcPct val="150000"/>
              </a:lnSpc>
            </a:pPr>
            <a:r>
              <a:rPr lang="zh-CN" altLang="en-US" sz="2000"/>
              <a:t>大型 </a:t>
            </a:r>
            <a:r>
              <a:rPr lang="en-US" altLang="zh-CN" sz="2000"/>
              <a:t>multi-terabyte </a:t>
            </a:r>
            <a:r>
              <a:rPr lang="zh-CN" altLang="en-US" sz="2000"/>
              <a:t>数据仓库</a:t>
            </a:r>
            <a:endParaRPr lang="en-US" altLang="zh-CN" sz="2000"/>
          </a:p>
          <a:p>
            <a:pPr lvl="1">
              <a:lnSpc>
                <a:spcPct val="150000"/>
              </a:lnSpc>
            </a:pPr>
            <a:r>
              <a:rPr lang="en-US" altLang="zh-CN" sz="2000"/>
              <a:t>Web </a:t>
            </a:r>
            <a:r>
              <a:rPr lang="zh-CN" altLang="en-US" sz="2000"/>
              <a:t>商务应用出现</a:t>
            </a:r>
            <a:endParaRPr lang="en-US" altLang="zh-CN" sz="20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1.13 </a:t>
            </a:r>
            <a:r>
              <a:rPr lang="zh-CN" altLang="en-US">
                <a:effectLst/>
              </a:rPr>
              <a:t>数据库系统的历史</a:t>
            </a:r>
            <a:r>
              <a:rPr lang="en-US" altLang="zh-CN">
                <a:effectLst/>
              </a:rPr>
              <a:t> (</a:t>
            </a:r>
            <a:r>
              <a:rPr lang="zh-CN" altLang="en-US">
                <a:effectLst/>
              </a:rPr>
              <a:t>续</a:t>
            </a:r>
            <a:r>
              <a:rPr lang="en-US" altLang="zh-CN">
                <a:effectLst/>
              </a:rPr>
              <a:t>)</a:t>
            </a:r>
          </a:p>
        </p:txBody>
      </p:sp>
      <p:sp>
        <p:nvSpPr>
          <p:cNvPr id="161795" name="Rectangle 3"/>
          <p:cNvSpPr>
            <a:spLocks noGrp="1" noChangeArrowheads="1"/>
          </p:cNvSpPr>
          <p:nvPr>
            <p:ph type="body" idx="4294967295"/>
          </p:nvPr>
        </p:nvSpPr>
        <p:spPr>
          <a:xfrm>
            <a:off x="814388" y="949325"/>
            <a:ext cx="7661275" cy="5224463"/>
          </a:xfrm>
        </p:spPr>
        <p:txBody>
          <a:bodyPr/>
          <a:lstStyle/>
          <a:p>
            <a:pPr>
              <a:lnSpc>
                <a:spcPct val="150000"/>
              </a:lnSpc>
            </a:pPr>
            <a:r>
              <a:rPr lang="en-US" altLang="zh-CN" sz="2400" dirty="0"/>
              <a:t>Early 2000s:</a:t>
            </a:r>
          </a:p>
          <a:p>
            <a:pPr lvl="1">
              <a:lnSpc>
                <a:spcPct val="150000"/>
              </a:lnSpc>
            </a:pPr>
            <a:r>
              <a:rPr lang="en-US" altLang="zh-CN" sz="2000" dirty="0"/>
              <a:t>XML </a:t>
            </a:r>
            <a:r>
              <a:rPr lang="zh-CN" altLang="en-US" sz="2000" dirty="0"/>
              <a:t>和 </a:t>
            </a:r>
            <a:r>
              <a:rPr lang="en-US" altLang="zh-CN" sz="2000" dirty="0"/>
              <a:t>XQuery </a:t>
            </a:r>
            <a:r>
              <a:rPr lang="zh-CN" altLang="en-US" sz="2000" dirty="0"/>
              <a:t>标准</a:t>
            </a:r>
            <a:endParaRPr lang="en-US" altLang="zh-CN" sz="2000" dirty="0"/>
          </a:p>
          <a:p>
            <a:pPr lvl="1">
              <a:lnSpc>
                <a:spcPct val="150000"/>
              </a:lnSpc>
            </a:pPr>
            <a:r>
              <a:rPr lang="zh-CN" altLang="en-US" sz="2000" dirty="0"/>
              <a:t>数据库自管理</a:t>
            </a:r>
            <a:endParaRPr lang="en-US" altLang="zh-CN" sz="2000" dirty="0"/>
          </a:p>
          <a:p>
            <a:pPr>
              <a:lnSpc>
                <a:spcPct val="150000"/>
              </a:lnSpc>
            </a:pPr>
            <a:r>
              <a:rPr lang="en-US" altLang="zh-CN" sz="2400" dirty="0"/>
              <a:t>Later 2000s:</a:t>
            </a:r>
          </a:p>
          <a:p>
            <a:pPr lvl="1">
              <a:lnSpc>
                <a:spcPct val="150000"/>
              </a:lnSpc>
            </a:pPr>
            <a:r>
              <a:rPr lang="en-US" altLang="zh-CN" sz="2000" dirty="0"/>
              <a:t>NoSQL</a:t>
            </a:r>
          </a:p>
          <a:p>
            <a:pPr lvl="1">
              <a:lnSpc>
                <a:spcPct val="150000"/>
              </a:lnSpc>
            </a:pPr>
            <a:r>
              <a:rPr lang="en-US" altLang="zh-CN" sz="2000" dirty="0"/>
              <a:t>NewSQL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685800" y="358775"/>
            <a:ext cx="7793038" cy="784225"/>
          </a:xfrm>
        </p:spPr>
        <p:txBody>
          <a:bodyPr/>
          <a:lstStyle/>
          <a:p>
            <a:pPr eaLnBrk="1" hangingPunct="1">
              <a:defRPr/>
            </a:pPr>
            <a:r>
              <a:rPr lang="zh-CN" altLang="en-US" b="0"/>
              <a:t>基础</a:t>
            </a:r>
            <a:r>
              <a:rPr lang="en-US" altLang="zh-CN" b="0"/>
              <a:t>1--</a:t>
            </a:r>
            <a:r>
              <a:rPr lang="zh-CN" altLang="en-US" b="0"/>
              <a:t>数据</a:t>
            </a:r>
          </a:p>
        </p:txBody>
      </p:sp>
      <p:sp>
        <p:nvSpPr>
          <p:cNvPr id="21507" name="Rectangle 3"/>
          <p:cNvSpPr>
            <a:spLocks noGrp="1" noChangeArrowheads="1"/>
          </p:cNvSpPr>
          <p:nvPr>
            <p:ph type="body" idx="1"/>
          </p:nvPr>
        </p:nvSpPr>
        <p:spPr>
          <a:xfrm>
            <a:off x="0" y="1371599"/>
            <a:ext cx="4126470" cy="5127623"/>
          </a:xfrm>
        </p:spPr>
        <p:txBody>
          <a:bodyPr/>
          <a:lstStyle/>
          <a:p>
            <a:pPr eaLnBrk="1" hangingPunct="1"/>
            <a:r>
              <a:rPr lang="zh-CN" altLang="en-US" sz="2400" dirty="0"/>
              <a:t>数据结构 </a:t>
            </a:r>
          </a:p>
          <a:p>
            <a:pPr lvl="1" eaLnBrk="1" hangingPunct="1"/>
            <a:r>
              <a:rPr lang="zh-CN" altLang="en-US" sz="2000" dirty="0"/>
              <a:t>逻辑结构</a:t>
            </a:r>
          </a:p>
          <a:p>
            <a:pPr lvl="2" eaLnBrk="1" hangingPunct="1">
              <a:lnSpc>
                <a:spcPct val="150000"/>
              </a:lnSpc>
            </a:pPr>
            <a:r>
              <a:rPr lang="zh-CN" altLang="en-US" sz="1800" dirty="0"/>
              <a:t>数据之间存在的逻辑关系</a:t>
            </a:r>
          </a:p>
          <a:p>
            <a:pPr lvl="2" eaLnBrk="1" hangingPunct="1">
              <a:lnSpc>
                <a:spcPct val="150000"/>
              </a:lnSpc>
            </a:pPr>
            <a:r>
              <a:rPr lang="zh-CN" altLang="en-US" sz="1800" dirty="0"/>
              <a:t>表、树、图、数组</a:t>
            </a:r>
            <a:r>
              <a:rPr lang="zh-CN" altLang="en-US" sz="1800" dirty="0">
                <a:latin typeface="Arial Narrow" panose="020B0606020202030204" pitchFamily="34" charset="0"/>
              </a:rPr>
              <a:t>…</a:t>
            </a:r>
            <a:endParaRPr lang="zh-CN" altLang="en-US" sz="1800" dirty="0"/>
          </a:p>
          <a:p>
            <a:pPr lvl="1" eaLnBrk="1" hangingPunct="1"/>
            <a:r>
              <a:rPr lang="zh-CN" altLang="en-US" sz="2000" dirty="0"/>
              <a:t>物理结构</a:t>
            </a:r>
          </a:p>
          <a:p>
            <a:pPr lvl="2" eaLnBrk="1" hangingPunct="1">
              <a:lnSpc>
                <a:spcPct val="150000"/>
              </a:lnSpc>
            </a:pPr>
            <a:r>
              <a:rPr lang="zh-CN" altLang="en-US" sz="1800" dirty="0"/>
              <a:t>数据在计算机内的存储方式</a:t>
            </a:r>
          </a:p>
          <a:p>
            <a:pPr lvl="2" eaLnBrk="1" hangingPunct="1">
              <a:lnSpc>
                <a:spcPct val="150000"/>
              </a:lnSpc>
            </a:pPr>
            <a:r>
              <a:rPr lang="zh-CN" altLang="en-US" sz="1800" dirty="0"/>
              <a:t>顺序方式、链接方式</a:t>
            </a:r>
            <a:r>
              <a:rPr lang="zh-CN" altLang="en-US" sz="1800" dirty="0">
                <a:latin typeface="Arial Narrow" panose="020B0606020202030204" pitchFamily="34" charset="0"/>
              </a:rPr>
              <a:t>…</a:t>
            </a:r>
            <a:endParaRPr lang="zh-CN" altLang="en-US" sz="1800" dirty="0"/>
          </a:p>
        </p:txBody>
      </p:sp>
      <p:grpSp>
        <p:nvGrpSpPr>
          <p:cNvPr id="21508" name="Group 4"/>
          <p:cNvGrpSpPr>
            <a:grpSpLocks/>
          </p:cNvGrpSpPr>
          <p:nvPr/>
        </p:nvGrpSpPr>
        <p:grpSpPr bwMode="auto">
          <a:xfrm>
            <a:off x="4126477" y="1877498"/>
            <a:ext cx="4851268" cy="3455988"/>
            <a:chOff x="960" y="2988"/>
            <a:chExt cx="3840" cy="996"/>
          </a:xfrm>
        </p:grpSpPr>
        <p:sp>
          <p:nvSpPr>
            <p:cNvPr id="21510" name="Rectangle 5"/>
            <p:cNvSpPr>
              <a:spLocks noChangeArrowheads="1"/>
            </p:cNvSpPr>
            <p:nvPr/>
          </p:nvSpPr>
          <p:spPr bwMode="auto">
            <a:xfrm>
              <a:off x="384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21511" name="Rectangle 6"/>
            <p:cNvSpPr>
              <a:spLocks noChangeArrowheads="1"/>
            </p:cNvSpPr>
            <p:nvPr/>
          </p:nvSpPr>
          <p:spPr bwMode="auto">
            <a:xfrm>
              <a:off x="288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4</a:t>
              </a:r>
            </a:p>
          </p:txBody>
        </p:sp>
        <p:sp>
          <p:nvSpPr>
            <p:cNvPr id="21512" name="Rectangle 7"/>
            <p:cNvSpPr>
              <a:spLocks noChangeArrowheads="1"/>
            </p:cNvSpPr>
            <p:nvPr/>
          </p:nvSpPr>
          <p:spPr bwMode="auto">
            <a:xfrm>
              <a:off x="192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Java</a:t>
              </a:r>
            </a:p>
          </p:txBody>
        </p:sp>
        <p:sp>
          <p:nvSpPr>
            <p:cNvPr id="21513" name="Rectangle 8"/>
            <p:cNvSpPr>
              <a:spLocks noChangeArrowheads="1"/>
            </p:cNvSpPr>
            <p:nvPr/>
          </p:nvSpPr>
          <p:spPr bwMode="auto">
            <a:xfrm>
              <a:off x="960" y="3735"/>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1003</a:t>
              </a:r>
            </a:p>
          </p:txBody>
        </p:sp>
        <p:sp>
          <p:nvSpPr>
            <p:cNvPr id="21514" name="Rectangle 9"/>
            <p:cNvSpPr>
              <a:spLocks noChangeArrowheads="1"/>
            </p:cNvSpPr>
            <p:nvPr/>
          </p:nvSpPr>
          <p:spPr bwMode="auto">
            <a:xfrm>
              <a:off x="384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1001</a:t>
              </a:r>
            </a:p>
          </p:txBody>
        </p:sp>
        <p:sp>
          <p:nvSpPr>
            <p:cNvPr id="21515" name="Rectangle 10"/>
            <p:cNvSpPr>
              <a:spLocks noChangeArrowheads="1"/>
            </p:cNvSpPr>
            <p:nvPr/>
          </p:nvSpPr>
          <p:spPr bwMode="auto">
            <a:xfrm>
              <a:off x="288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3</a:t>
              </a:r>
            </a:p>
          </p:txBody>
        </p:sp>
        <p:sp>
          <p:nvSpPr>
            <p:cNvPr id="21516" name="Rectangle 11"/>
            <p:cNvSpPr>
              <a:spLocks noChangeArrowheads="1"/>
            </p:cNvSpPr>
            <p:nvPr/>
          </p:nvSpPr>
          <p:spPr bwMode="auto">
            <a:xfrm>
              <a:off x="192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数据库</a:t>
              </a:r>
            </a:p>
          </p:txBody>
        </p:sp>
        <p:sp>
          <p:nvSpPr>
            <p:cNvPr id="21517" name="Rectangle 12"/>
            <p:cNvSpPr>
              <a:spLocks noChangeArrowheads="1"/>
            </p:cNvSpPr>
            <p:nvPr/>
          </p:nvSpPr>
          <p:spPr bwMode="auto">
            <a:xfrm>
              <a:off x="960" y="3486"/>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1002</a:t>
              </a:r>
            </a:p>
          </p:txBody>
        </p:sp>
        <p:sp>
          <p:nvSpPr>
            <p:cNvPr id="21518" name="Rectangle 13"/>
            <p:cNvSpPr>
              <a:spLocks noChangeArrowheads="1"/>
            </p:cNvSpPr>
            <p:nvPr/>
          </p:nvSpPr>
          <p:spPr bwMode="auto">
            <a:xfrm>
              <a:off x="384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1003</a:t>
              </a:r>
            </a:p>
          </p:txBody>
        </p:sp>
        <p:sp>
          <p:nvSpPr>
            <p:cNvPr id="21519" name="Rectangle 14"/>
            <p:cNvSpPr>
              <a:spLocks noChangeArrowheads="1"/>
            </p:cNvSpPr>
            <p:nvPr/>
          </p:nvSpPr>
          <p:spPr bwMode="auto">
            <a:xfrm>
              <a:off x="288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4</a:t>
              </a:r>
            </a:p>
          </p:txBody>
        </p:sp>
        <p:sp>
          <p:nvSpPr>
            <p:cNvPr id="21520" name="Rectangle 15"/>
            <p:cNvSpPr>
              <a:spLocks noChangeArrowheads="1"/>
            </p:cNvSpPr>
            <p:nvPr/>
          </p:nvSpPr>
          <p:spPr bwMode="auto">
            <a:xfrm>
              <a:off x="192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数据结构</a:t>
              </a:r>
            </a:p>
          </p:txBody>
        </p:sp>
        <p:sp>
          <p:nvSpPr>
            <p:cNvPr id="21521" name="Rectangle 16"/>
            <p:cNvSpPr>
              <a:spLocks noChangeArrowheads="1"/>
            </p:cNvSpPr>
            <p:nvPr/>
          </p:nvSpPr>
          <p:spPr bwMode="auto">
            <a:xfrm>
              <a:off x="960" y="3237"/>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1001</a:t>
              </a:r>
            </a:p>
          </p:txBody>
        </p:sp>
        <p:sp>
          <p:nvSpPr>
            <p:cNvPr id="21522" name="Rectangle 17"/>
            <p:cNvSpPr>
              <a:spLocks noChangeArrowheads="1"/>
            </p:cNvSpPr>
            <p:nvPr/>
          </p:nvSpPr>
          <p:spPr bwMode="auto">
            <a:xfrm>
              <a:off x="384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dirty="0">
                  <a:latin typeface="华文新魏" panose="02010800040101010101" pitchFamily="2" charset="-122"/>
                  <a:ea typeface="华文新魏" panose="02010800040101010101" pitchFamily="2" charset="-122"/>
                </a:rPr>
                <a:t>先修课</a:t>
              </a:r>
            </a:p>
          </p:txBody>
        </p:sp>
        <p:sp>
          <p:nvSpPr>
            <p:cNvPr id="21523" name="Rectangle 18"/>
            <p:cNvSpPr>
              <a:spLocks noChangeArrowheads="1"/>
            </p:cNvSpPr>
            <p:nvPr/>
          </p:nvSpPr>
          <p:spPr bwMode="auto">
            <a:xfrm>
              <a:off x="288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dirty="0">
                  <a:latin typeface="华文新魏" panose="02010800040101010101" pitchFamily="2" charset="-122"/>
                  <a:ea typeface="华文新魏" panose="02010800040101010101" pitchFamily="2" charset="-122"/>
                </a:rPr>
                <a:t>学分</a:t>
              </a:r>
            </a:p>
          </p:txBody>
        </p:sp>
        <p:sp>
          <p:nvSpPr>
            <p:cNvPr id="21524" name="Rectangle 19"/>
            <p:cNvSpPr>
              <a:spLocks noChangeArrowheads="1"/>
            </p:cNvSpPr>
            <p:nvPr/>
          </p:nvSpPr>
          <p:spPr bwMode="auto">
            <a:xfrm>
              <a:off x="192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dirty="0">
                  <a:latin typeface="华文新魏" panose="02010800040101010101" pitchFamily="2" charset="-122"/>
                  <a:ea typeface="华文新魏" panose="02010800040101010101" pitchFamily="2" charset="-122"/>
                </a:rPr>
                <a:t>课程名</a:t>
              </a:r>
            </a:p>
          </p:txBody>
        </p:sp>
        <p:sp>
          <p:nvSpPr>
            <p:cNvPr id="21525" name="Rectangle 20"/>
            <p:cNvSpPr>
              <a:spLocks noChangeArrowheads="1"/>
            </p:cNvSpPr>
            <p:nvPr/>
          </p:nvSpPr>
          <p:spPr bwMode="auto">
            <a:xfrm>
              <a:off x="960" y="2988"/>
              <a:ext cx="96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dirty="0">
                  <a:latin typeface="华文新魏" panose="02010800040101010101" pitchFamily="2" charset="-122"/>
                  <a:ea typeface="华文新魏" panose="02010800040101010101" pitchFamily="2" charset="-122"/>
                </a:rPr>
                <a:t>课程号</a:t>
              </a:r>
            </a:p>
          </p:txBody>
        </p:sp>
        <p:sp>
          <p:nvSpPr>
            <p:cNvPr id="21526" name="Line 21"/>
            <p:cNvSpPr>
              <a:spLocks noChangeShapeType="1"/>
            </p:cNvSpPr>
            <p:nvPr/>
          </p:nvSpPr>
          <p:spPr bwMode="auto">
            <a:xfrm>
              <a:off x="960" y="2988"/>
              <a:ext cx="3840" cy="0"/>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dirty="0"/>
            </a:p>
          </p:txBody>
        </p:sp>
        <p:sp>
          <p:nvSpPr>
            <p:cNvPr id="21527" name="Line 22"/>
            <p:cNvSpPr>
              <a:spLocks noChangeShapeType="1"/>
            </p:cNvSpPr>
            <p:nvPr/>
          </p:nvSpPr>
          <p:spPr bwMode="auto">
            <a:xfrm>
              <a:off x="960" y="3237"/>
              <a:ext cx="38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21528" name="Line 23"/>
            <p:cNvSpPr>
              <a:spLocks noChangeShapeType="1"/>
            </p:cNvSpPr>
            <p:nvPr/>
          </p:nvSpPr>
          <p:spPr bwMode="auto">
            <a:xfrm>
              <a:off x="960" y="3735"/>
              <a:ext cx="38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21529" name="Line 24"/>
            <p:cNvSpPr>
              <a:spLocks noChangeShapeType="1"/>
            </p:cNvSpPr>
            <p:nvPr/>
          </p:nvSpPr>
          <p:spPr bwMode="auto">
            <a:xfrm>
              <a:off x="960" y="3984"/>
              <a:ext cx="3840" cy="0"/>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21530" name="Line 25"/>
            <p:cNvSpPr>
              <a:spLocks noChangeShapeType="1"/>
            </p:cNvSpPr>
            <p:nvPr/>
          </p:nvSpPr>
          <p:spPr bwMode="auto">
            <a:xfrm>
              <a:off x="960" y="2988"/>
              <a:ext cx="0" cy="996"/>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21532" name="Line 27"/>
            <p:cNvSpPr>
              <a:spLocks noChangeShapeType="1"/>
            </p:cNvSpPr>
            <p:nvPr/>
          </p:nvSpPr>
          <p:spPr bwMode="auto">
            <a:xfrm>
              <a:off x="2880" y="2988"/>
              <a:ext cx="0" cy="9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dirty="0"/>
            </a:p>
          </p:txBody>
        </p:sp>
        <p:sp>
          <p:nvSpPr>
            <p:cNvPr id="21533" name="Line 28"/>
            <p:cNvSpPr>
              <a:spLocks noChangeShapeType="1"/>
            </p:cNvSpPr>
            <p:nvPr/>
          </p:nvSpPr>
          <p:spPr bwMode="auto">
            <a:xfrm>
              <a:off x="3840" y="2988"/>
              <a:ext cx="0" cy="9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a:p>
          </p:txBody>
        </p:sp>
        <p:sp>
          <p:nvSpPr>
            <p:cNvPr id="21534" name="Line 29"/>
            <p:cNvSpPr>
              <a:spLocks noChangeShapeType="1"/>
            </p:cNvSpPr>
            <p:nvPr/>
          </p:nvSpPr>
          <p:spPr bwMode="auto">
            <a:xfrm>
              <a:off x="4800" y="2988"/>
              <a:ext cx="0" cy="996"/>
            </a:xfrm>
            <a:prstGeom prst="line">
              <a:avLst/>
            </a:prstGeom>
            <a:noFill/>
            <a:ln w="952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sz="2000"/>
            </a:p>
          </p:txBody>
        </p:sp>
      </p:gr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0.7"/>
</p:tagLst>
</file>

<file path=ppt/tags/tag3.xml><?xml version="1.0" encoding="utf-8"?>
<p:tagLst xmlns:a="http://schemas.openxmlformats.org/drawingml/2006/main" xmlns:r="http://schemas.openxmlformats.org/officeDocument/2006/relationships" xmlns:p="http://schemas.openxmlformats.org/presentationml/2006/main">
  <p:tag name="TIMING" val="|5.9"/>
</p:tagLst>
</file>

<file path=ppt/tags/tag4.xml><?xml version="1.0" encoding="utf-8"?>
<p:tagLst xmlns:a="http://schemas.openxmlformats.org/drawingml/2006/main" xmlns:r="http://schemas.openxmlformats.org/officeDocument/2006/relationships" xmlns:p="http://schemas.openxmlformats.org/presentationml/2006/main">
  <p:tag name="TIMING" val="|10.3"/>
</p:tagLst>
</file>

<file path=ppt/tags/tag5.xml><?xml version="1.0" encoding="utf-8"?>
<p:tagLst xmlns:a="http://schemas.openxmlformats.org/drawingml/2006/main" xmlns:r="http://schemas.openxmlformats.org/officeDocument/2006/relationships" xmlns:p="http://schemas.openxmlformats.org/presentationml/2006/main">
  <p:tag name="TIMING" val="|15.1"/>
</p:tagLst>
</file>

<file path=ppt/tags/tag6.xml><?xml version="1.0" encoding="utf-8"?>
<p:tagLst xmlns:a="http://schemas.openxmlformats.org/drawingml/2006/main" xmlns:r="http://schemas.openxmlformats.org/officeDocument/2006/relationships" xmlns:p="http://schemas.openxmlformats.org/presentationml/2006/main">
  <p:tag name="TIMING" val="|77.7|1.3|0.5|0.4|0.2|0.1|0.5|0.3"/>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26042</TotalTime>
  <Words>6179</Words>
  <Application>Microsoft Office PowerPoint</Application>
  <PresentationFormat>全屏显示(4:3)</PresentationFormat>
  <Paragraphs>1004</Paragraphs>
  <Slides>85</Slides>
  <Notes>80</Notes>
  <HiddenSlides>0</HiddenSlides>
  <MMClips>0</MMClips>
  <ScaleCrop>false</ScaleCrop>
  <HeadingPairs>
    <vt:vector size="10"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85</vt:i4>
      </vt:variant>
      <vt:variant>
        <vt:lpstr>自定义放映</vt:lpstr>
      </vt:variant>
      <vt:variant>
        <vt:i4>1</vt:i4>
      </vt:variant>
    </vt:vector>
  </HeadingPairs>
  <TitlesOfParts>
    <vt:vector size="108" baseType="lpstr">
      <vt:lpstr>Monotype Sorts</vt:lpstr>
      <vt:lpstr>ＭＳ Ｐゴシック</vt:lpstr>
      <vt:lpstr>ＭＳ Ｐゴシック</vt:lpstr>
      <vt:lpstr>仿宋_GB2312</vt:lpstr>
      <vt:lpstr>黑体</vt:lpstr>
      <vt:lpstr>华文隶书</vt:lpstr>
      <vt:lpstr>华文细黑</vt:lpstr>
      <vt:lpstr>华文新魏</vt:lpstr>
      <vt:lpstr>楷体</vt:lpstr>
      <vt:lpstr>楷体_GB2312</vt:lpstr>
      <vt:lpstr>隶书</vt:lpstr>
      <vt:lpstr>宋体</vt:lpstr>
      <vt:lpstr>Arial Black</vt:lpstr>
      <vt:lpstr>Arial Narrow</vt:lpstr>
      <vt:lpstr>Helvetica</vt:lpstr>
      <vt:lpstr>Symbol</vt:lpstr>
      <vt:lpstr>Tahoma</vt:lpstr>
      <vt:lpstr>Times New Roman</vt:lpstr>
      <vt:lpstr>Webdings</vt:lpstr>
      <vt:lpstr>Wingdings</vt:lpstr>
      <vt:lpstr>2_db-5-grey</vt:lpstr>
      <vt:lpstr>Document</vt:lpstr>
      <vt:lpstr>第一章   引言</vt:lpstr>
      <vt:lpstr>本章主要内容</vt:lpstr>
      <vt:lpstr>引言</vt:lpstr>
      <vt:lpstr>PowerPoint 演示文稿</vt:lpstr>
      <vt:lpstr>1.2数据库系统的目标</vt:lpstr>
      <vt:lpstr>四个基本概念</vt:lpstr>
      <vt:lpstr>基础1--数据</vt:lpstr>
      <vt:lpstr>基础1--数据举例</vt:lpstr>
      <vt:lpstr>基础1--数据</vt:lpstr>
      <vt:lpstr>基础2—关系数据库二维表举例</vt:lpstr>
      <vt:lpstr>基础2--数据库(续)</vt:lpstr>
      <vt:lpstr>基础2--数据库(续)</vt:lpstr>
      <vt:lpstr>基础3--数据库管理系统</vt:lpstr>
      <vt:lpstr>基础3--DBMS的主要功能</vt:lpstr>
      <vt:lpstr>基础4--数据库系统</vt:lpstr>
      <vt:lpstr>基础4--数据库系统</vt:lpstr>
      <vt:lpstr>数据管理技术的发展</vt:lpstr>
      <vt:lpstr>数据管理技术的发展(续)</vt:lpstr>
      <vt:lpstr>数据管理的发展阶段</vt:lpstr>
      <vt:lpstr>人工管理阶段</vt:lpstr>
      <vt:lpstr>文件系统阶段</vt:lpstr>
      <vt:lpstr>文件系统阶段</vt:lpstr>
      <vt:lpstr>使用文件系统来存储数据的缺点-1</vt:lpstr>
      <vt:lpstr>使用文件系统来存储数据的缺点-2</vt:lpstr>
      <vt:lpstr>示例</vt:lpstr>
      <vt:lpstr>示例</vt:lpstr>
      <vt:lpstr>基于文件系统</vt:lpstr>
      <vt:lpstr>基于文件系统</vt:lpstr>
      <vt:lpstr>数据库系统阶段</vt:lpstr>
      <vt:lpstr>PowerPoint 演示文稿</vt:lpstr>
      <vt:lpstr>数据库系统阶段</vt:lpstr>
      <vt:lpstr>基于数据库系统</vt:lpstr>
      <vt:lpstr>基于数据库系统</vt:lpstr>
      <vt:lpstr>数据库系统 vs 文件系统</vt:lpstr>
      <vt:lpstr>数据库系统vs文件系统</vt:lpstr>
      <vt:lpstr>1.3数据视图</vt:lpstr>
      <vt:lpstr>1.3.2实例与模式</vt:lpstr>
      <vt:lpstr>1.3.1数据抽象</vt:lpstr>
      <vt:lpstr> An Example</vt:lpstr>
      <vt:lpstr>1.3.2实例和模式</vt:lpstr>
      <vt:lpstr>1.3.2实例和模式</vt:lpstr>
      <vt:lpstr>数据库三级模式结构</vt:lpstr>
      <vt:lpstr>数据库三级模式结构实例</vt:lpstr>
      <vt:lpstr>1.3.1数据库三级模式结构实例</vt:lpstr>
      <vt:lpstr>1.3.3数据模型</vt:lpstr>
      <vt:lpstr>1.3.3数据模型</vt:lpstr>
      <vt:lpstr>1.3.3数据模型</vt:lpstr>
      <vt:lpstr>E-R数据模型</vt:lpstr>
      <vt:lpstr>oo数据模型</vt:lpstr>
      <vt:lpstr>XML:可扩展标记语言</vt:lpstr>
      <vt:lpstr>层次模型</vt:lpstr>
      <vt:lpstr>层次模型</vt:lpstr>
      <vt:lpstr>网状模型</vt:lpstr>
      <vt:lpstr>1.4数据库语言</vt:lpstr>
      <vt:lpstr>1.4数据库语言</vt:lpstr>
      <vt:lpstr>1.4数据库语言</vt:lpstr>
      <vt:lpstr>1.5 关系数据库</vt:lpstr>
      <vt:lpstr>1.6数据库设计</vt:lpstr>
      <vt:lpstr>1.6数据库设计</vt:lpstr>
      <vt:lpstr>1.6数据库设计</vt:lpstr>
      <vt:lpstr>PowerPoint 演示文稿</vt:lpstr>
      <vt:lpstr>1.7数据库引擎</vt:lpstr>
      <vt:lpstr>PowerPoint 演示文稿</vt:lpstr>
      <vt:lpstr>数据存储和查询</vt:lpstr>
      <vt:lpstr>数据存储和查询</vt:lpstr>
      <vt:lpstr> 事务管理 </vt:lpstr>
      <vt:lpstr>事务管理</vt:lpstr>
      <vt:lpstr>事务管理</vt:lpstr>
      <vt:lpstr>事务管理</vt:lpstr>
      <vt:lpstr>调度 1</vt:lpstr>
      <vt:lpstr>调度 2</vt:lpstr>
      <vt:lpstr>调度 3</vt:lpstr>
      <vt:lpstr>调度 4</vt:lpstr>
      <vt:lpstr>1.9 数据库系统内部</vt:lpstr>
      <vt:lpstr>DBMS的运行过程</vt:lpstr>
      <vt:lpstr>DBMS的运行过程</vt:lpstr>
      <vt:lpstr>DBMS的运行过程</vt:lpstr>
      <vt:lpstr>数据库体系结构</vt:lpstr>
      <vt:lpstr>PowerPoint 演示文稿</vt:lpstr>
      <vt:lpstr> 1.10数据挖掘与分析</vt:lpstr>
      <vt:lpstr>1.12 数据库用户和管理员</vt:lpstr>
      <vt:lpstr>PowerPoint 演示文稿</vt:lpstr>
      <vt:lpstr>1.13 数据库系统的历史</vt:lpstr>
      <vt:lpstr>1.13 数据库系统的历史 (续)</vt:lpstr>
      <vt:lpstr>1.13 数据库系统的历史 (续)</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king</cp:lastModifiedBy>
  <cp:revision>532</cp:revision>
  <cp:lastPrinted>2005-01-10T21:51:57Z</cp:lastPrinted>
  <dcterms:created xsi:type="dcterms:W3CDTF">1999-11-04T20:50:09Z</dcterms:created>
  <dcterms:modified xsi:type="dcterms:W3CDTF">2023-02-28T02:05:31Z</dcterms:modified>
</cp:coreProperties>
</file>