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71"/>
  </p:notesMasterIdLst>
  <p:handoutMasterIdLst>
    <p:handoutMasterId r:id="rId72"/>
  </p:handoutMasterIdLst>
  <p:sldIdLst>
    <p:sldId id="346" r:id="rId2"/>
    <p:sldId id="256" r:id="rId3"/>
    <p:sldId id="257" r:id="rId4"/>
    <p:sldId id="258" r:id="rId5"/>
    <p:sldId id="259" r:id="rId6"/>
    <p:sldId id="262" r:id="rId7"/>
    <p:sldId id="333" r:id="rId8"/>
    <p:sldId id="348" r:id="rId9"/>
    <p:sldId id="354" r:id="rId10"/>
    <p:sldId id="263" r:id="rId11"/>
    <p:sldId id="268" r:id="rId12"/>
    <p:sldId id="350" r:id="rId13"/>
    <p:sldId id="270" r:id="rId14"/>
    <p:sldId id="355" r:id="rId15"/>
    <p:sldId id="279" r:id="rId16"/>
    <p:sldId id="284" r:id="rId17"/>
    <p:sldId id="285" r:id="rId18"/>
    <p:sldId id="286" r:id="rId19"/>
    <p:sldId id="290" r:id="rId20"/>
    <p:sldId id="287" r:id="rId21"/>
    <p:sldId id="264" r:id="rId22"/>
    <p:sldId id="288" r:id="rId23"/>
    <p:sldId id="439" r:id="rId24"/>
    <p:sldId id="291" r:id="rId25"/>
    <p:sldId id="293" r:id="rId26"/>
    <p:sldId id="292" r:id="rId27"/>
    <p:sldId id="294" r:id="rId28"/>
    <p:sldId id="295" r:id="rId29"/>
    <p:sldId id="296" r:id="rId30"/>
    <p:sldId id="297" r:id="rId31"/>
    <p:sldId id="337" r:id="rId32"/>
    <p:sldId id="305" r:id="rId33"/>
    <p:sldId id="338" r:id="rId34"/>
    <p:sldId id="306" r:id="rId35"/>
    <p:sldId id="339" r:id="rId36"/>
    <p:sldId id="425" r:id="rId37"/>
    <p:sldId id="356" r:id="rId38"/>
    <p:sldId id="357" r:id="rId39"/>
    <p:sldId id="358" r:id="rId40"/>
    <p:sldId id="360" r:id="rId41"/>
    <p:sldId id="361" r:id="rId42"/>
    <p:sldId id="362" r:id="rId43"/>
    <p:sldId id="363" r:id="rId44"/>
    <p:sldId id="364" r:id="rId45"/>
    <p:sldId id="365" r:id="rId46"/>
    <p:sldId id="366" r:id="rId47"/>
    <p:sldId id="426" r:id="rId48"/>
    <p:sldId id="368" r:id="rId49"/>
    <p:sldId id="369" r:id="rId50"/>
    <p:sldId id="370" r:id="rId51"/>
    <p:sldId id="371" r:id="rId52"/>
    <p:sldId id="372" r:id="rId53"/>
    <p:sldId id="373" r:id="rId54"/>
    <p:sldId id="427" r:id="rId55"/>
    <p:sldId id="389" r:id="rId56"/>
    <p:sldId id="390" r:id="rId57"/>
    <p:sldId id="391" r:id="rId58"/>
    <p:sldId id="392" r:id="rId59"/>
    <p:sldId id="393" r:id="rId60"/>
    <p:sldId id="394" r:id="rId61"/>
    <p:sldId id="395" r:id="rId62"/>
    <p:sldId id="396" r:id="rId63"/>
    <p:sldId id="428" r:id="rId64"/>
    <p:sldId id="429" r:id="rId65"/>
    <p:sldId id="432" r:id="rId66"/>
    <p:sldId id="433" r:id="rId67"/>
    <p:sldId id="436" r:id="rId68"/>
    <p:sldId id="437" r:id="rId69"/>
    <p:sldId id="438" r:id="rId70"/>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734">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24" y="48"/>
      </p:cViewPr>
      <p:guideLst>
        <p:guide orient="horz" pos="734"/>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34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vl1pPr>
          </a:lstStyle>
          <a:p>
            <a:pPr>
              <a:defRPr/>
            </a:pPr>
            <a:endParaRPr lang="zh-CN" altLang="en-US"/>
          </a:p>
        </p:txBody>
      </p:sp>
      <p:sp>
        <p:nvSpPr>
          <p:cNvPr id="403459"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vl1pPr>
          </a:lstStyle>
          <a:p>
            <a:pPr>
              <a:defRPr/>
            </a:pPr>
            <a:endParaRPr lang="zh-CN" altLang="en-US"/>
          </a:p>
        </p:txBody>
      </p:sp>
      <p:sp>
        <p:nvSpPr>
          <p:cNvPr id="403460"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vl1pPr>
          </a:lstStyle>
          <a:p>
            <a:pPr>
              <a:defRPr/>
            </a:pPr>
            <a:endParaRPr lang="zh-CN" altLang="en-US"/>
          </a:p>
        </p:txBody>
      </p:sp>
      <p:sp>
        <p:nvSpPr>
          <p:cNvPr id="403461"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FB0A220D-5E42-425C-884F-D0033BC9ECC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pitchFamily="18" charset="0"/>
              </a:defRPr>
            </a:lvl1pPr>
          </a:lstStyle>
          <a:p>
            <a:pPr>
              <a:defRPr/>
            </a:pPr>
            <a:endParaRPr lang="zh-CN" alt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pitchFamily="18" charset="0"/>
              </a:defRPr>
            </a:lvl1pPr>
          </a:lstStyle>
          <a:p>
            <a:pPr>
              <a:defRPr/>
            </a:pPr>
            <a:endParaRPr lang="zh-CN" alt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pPr>
              <a:defRPr/>
            </a:pPr>
            <a:fld id="{1B27408B-541E-42E2-A512-64DA53B0572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29F3C3F-AAD6-4DB3-98CE-E97E27F90905}" type="slidenum">
              <a:rPr lang="zh-CN" altLang="en-US" sz="1300" smtClean="0"/>
              <a:pPr>
                <a:spcBef>
                  <a:spcPct val="0"/>
                </a:spcBef>
              </a:pPr>
              <a:t>1</a:t>
            </a:fld>
            <a:endParaRPr lang="en-US" altLang="zh-CN" sz="1300" smtClean="0"/>
          </a:p>
        </p:txBody>
      </p:sp>
      <p:sp>
        <p:nvSpPr>
          <p:cNvPr id="6147" name="Rectangle 2"/>
          <p:cNvSpPr>
            <a:spLocks noGrp="1" noRot="1" noChangeAspect="1" noChangeArrowheads="1" noTextEdit="1"/>
          </p:cNvSpPr>
          <p:nvPr>
            <p:ph type="sldImg"/>
          </p:nvPr>
        </p:nvSpPr>
        <p:spPr>
          <a:xfrm>
            <a:off x="1179513" y="696913"/>
            <a:ext cx="4641850" cy="3481387"/>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0EB13DC-8C5A-4A67-A297-F0A04DBA17F3}" type="slidenum">
              <a:rPr lang="zh-CN" altLang="en-US" sz="1300" smtClean="0"/>
              <a:pPr>
                <a:spcBef>
                  <a:spcPct val="0"/>
                </a:spcBef>
              </a:pPr>
              <a:t>10</a:t>
            </a:fld>
            <a:endParaRPr lang="en-US" altLang="zh-CN" sz="130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7738A1-7EAE-4E44-88BD-D62613B0266F}" type="slidenum">
              <a:rPr lang="zh-CN" altLang="en-US" sz="1300" smtClean="0"/>
              <a:pPr>
                <a:spcBef>
                  <a:spcPct val="0"/>
                </a:spcBef>
              </a:pPr>
              <a:t>11</a:t>
            </a:fld>
            <a:endParaRPr lang="en-US" altLang="zh-CN" sz="13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gn="r">
              <a:spcBef>
                <a:spcPct val="0"/>
              </a:spcBef>
            </a:pPr>
            <a:fld id="{8B06D5D7-0D89-439C-931C-DFA88FD9120C}" type="slidenum">
              <a:rPr lang="zh-CN" altLang="en-US" sz="1300"/>
              <a:pPr algn="r">
                <a:spcBef>
                  <a:spcPct val="0"/>
                </a:spcBef>
              </a:pPr>
              <a:t>12</a:t>
            </a:fld>
            <a:endParaRPr lang="en-US" altLang="zh-CN"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7E0C455-2BF5-40F1-8621-7FA4630EBB96}" type="slidenum">
              <a:rPr lang="zh-CN" altLang="en-US" sz="1300" smtClean="0"/>
              <a:pPr>
                <a:spcBef>
                  <a:spcPct val="0"/>
                </a:spcBef>
              </a:pPr>
              <a:t>13</a:t>
            </a:fld>
            <a:endParaRPr lang="en-US" altLang="zh-CN" sz="13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00F40B5-FC81-4A21-9A61-727964641158}" type="slidenum">
              <a:rPr lang="zh-CN" altLang="en-US" sz="1300" smtClean="0"/>
              <a:pPr>
                <a:spcBef>
                  <a:spcPct val="0"/>
                </a:spcBef>
              </a:pPr>
              <a:t>14</a:t>
            </a:fld>
            <a:endParaRPr lang="en-US" altLang="zh-CN" sz="13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CF939F-8D8A-4A11-A83B-D0BC9A866AC1}" type="slidenum">
              <a:rPr lang="zh-CN" altLang="en-US" sz="1300" smtClean="0"/>
              <a:pPr>
                <a:spcBef>
                  <a:spcPct val="0"/>
                </a:spcBef>
              </a:pPr>
              <a:t>15</a:t>
            </a:fld>
            <a:endParaRPr lang="en-US" altLang="zh-CN" sz="13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1031AA1-7D6D-47E6-B6FC-829744AA87E2}" type="slidenum">
              <a:rPr lang="zh-CN" altLang="en-US" sz="1300" smtClean="0"/>
              <a:pPr>
                <a:spcBef>
                  <a:spcPct val="0"/>
                </a:spcBef>
              </a:pPr>
              <a:t>16</a:t>
            </a:fld>
            <a:endParaRPr lang="en-US" altLang="zh-CN" sz="13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67C41F-440C-4883-A708-0E35E23288BB}" type="slidenum">
              <a:rPr lang="zh-CN" altLang="en-US" sz="1300" smtClean="0"/>
              <a:pPr>
                <a:spcBef>
                  <a:spcPct val="0"/>
                </a:spcBef>
              </a:pPr>
              <a:t>17</a:t>
            </a:fld>
            <a:endParaRPr lang="en-US" altLang="zh-CN" sz="13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3D773D0-ADD7-4016-8C3D-DB6872604693}" type="slidenum">
              <a:rPr lang="zh-CN" altLang="en-US" sz="1300" smtClean="0"/>
              <a:pPr>
                <a:spcBef>
                  <a:spcPct val="0"/>
                </a:spcBef>
              </a:pPr>
              <a:t>18</a:t>
            </a:fld>
            <a:endParaRPr lang="en-US" altLang="zh-CN" sz="13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FF052DE-2801-4048-9E34-16BEAF537831}" type="slidenum">
              <a:rPr lang="zh-CN" altLang="en-US" sz="1300" smtClean="0"/>
              <a:pPr>
                <a:spcBef>
                  <a:spcPct val="0"/>
                </a:spcBef>
              </a:pPr>
              <a:t>19</a:t>
            </a:fld>
            <a:endParaRPr lang="en-US" altLang="zh-CN" sz="13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D6A23A3-5FFF-4A0C-80D2-0153CCEAB458}" type="slidenum">
              <a:rPr lang="zh-CN" altLang="en-US" sz="1300" smtClean="0"/>
              <a:pPr>
                <a:spcBef>
                  <a:spcPct val="0"/>
                </a:spcBef>
              </a:pPr>
              <a:t>2</a:t>
            </a:fld>
            <a:endParaRPr lang="en-US" altLang="zh-CN" sz="13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561BA1E-4E02-4E9D-8764-795B112E0FB3}" type="slidenum">
              <a:rPr lang="zh-CN" altLang="en-US" sz="1300" smtClean="0"/>
              <a:pPr>
                <a:spcBef>
                  <a:spcPct val="0"/>
                </a:spcBef>
              </a:pPr>
              <a:t>20</a:t>
            </a:fld>
            <a:endParaRPr lang="en-US" altLang="zh-CN" sz="13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AC71537-FF2F-4267-AC38-02601984A035}" type="slidenum">
              <a:rPr lang="zh-CN" altLang="en-US" sz="1300" smtClean="0"/>
              <a:pPr>
                <a:spcBef>
                  <a:spcPct val="0"/>
                </a:spcBef>
              </a:pPr>
              <a:t>21</a:t>
            </a:fld>
            <a:endParaRPr lang="en-US" altLang="zh-CN" sz="13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4C74A37-1882-48F3-A67C-5620BD15470E}" type="slidenum">
              <a:rPr lang="zh-CN" altLang="en-US" sz="1300" smtClean="0"/>
              <a:pPr>
                <a:spcBef>
                  <a:spcPct val="0"/>
                </a:spcBef>
              </a:pPr>
              <a:t>22</a:t>
            </a:fld>
            <a:endParaRPr lang="en-US" altLang="zh-CN" sz="13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4AF2205-2CE6-4195-AD05-E336F0D4CF01}" type="slidenum">
              <a:rPr lang="zh-CN" altLang="en-US" sz="1300" smtClean="0"/>
              <a:pPr>
                <a:spcBef>
                  <a:spcPct val="0"/>
                </a:spcBef>
              </a:pPr>
              <a:t>23</a:t>
            </a:fld>
            <a:endParaRPr lang="en-US" altLang="zh-CN" sz="13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04613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F213932-80B7-40B0-943C-3C26BF5F8685}" type="slidenum">
              <a:rPr lang="zh-CN" altLang="en-US" sz="1300" smtClean="0"/>
              <a:pPr>
                <a:spcBef>
                  <a:spcPct val="0"/>
                </a:spcBef>
              </a:pPr>
              <a:t>24</a:t>
            </a:fld>
            <a:endParaRPr lang="en-US" altLang="zh-CN" sz="13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916D5AC-93F8-4C6F-8ED3-8C594921DBC5}" type="slidenum">
              <a:rPr lang="zh-CN" altLang="en-US" sz="1300" smtClean="0"/>
              <a:pPr>
                <a:spcBef>
                  <a:spcPct val="0"/>
                </a:spcBef>
              </a:pPr>
              <a:t>25</a:t>
            </a:fld>
            <a:endParaRPr lang="en-US" altLang="zh-CN" sz="13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910C084-3CFB-43A9-B4CB-31F973AC8BEA}" type="slidenum">
              <a:rPr lang="zh-CN" altLang="en-US" sz="1300" smtClean="0"/>
              <a:pPr>
                <a:spcBef>
                  <a:spcPct val="0"/>
                </a:spcBef>
              </a:pPr>
              <a:t>26</a:t>
            </a:fld>
            <a:endParaRPr lang="en-US" altLang="zh-CN" sz="13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2B22F20-1453-4E1D-A80B-B2A20F7AE924}" type="slidenum">
              <a:rPr lang="zh-CN" altLang="en-US" sz="1300" smtClean="0"/>
              <a:pPr>
                <a:spcBef>
                  <a:spcPct val="0"/>
                </a:spcBef>
              </a:pPr>
              <a:t>27</a:t>
            </a:fld>
            <a:endParaRPr lang="en-US" altLang="zh-CN" sz="13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467C205-E379-48DF-8CA3-65011543083E}" type="slidenum">
              <a:rPr lang="zh-CN" altLang="en-US" sz="1300" smtClean="0"/>
              <a:pPr>
                <a:spcBef>
                  <a:spcPct val="0"/>
                </a:spcBef>
              </a:pPr>
              <a:t>28</a:t>
            </a:fld>
            <a:endParaRPr lang="en-US" altLang="zh-CN" sz="13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C1EE65-0803-4806-B3B1-583335F16397}" type="slidenum">
              <a:rPr lang="zh-CN" altLang="en-US" sz="1300" smtClean="0"/>
              <a:pPr>
                <a:spcBef>
                  <a:spcPct val="0"/>
                </a:spcBef>
              </a:pPr>
              <a:t>29</a:t>
            </a:fld>
            <a:endParaRPr lang="en-US" altLang="zh-CN" sz="13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72481C5-E4D2-4155-83D3-EAFA9DC104C9}" type="slidenum">
              <a:rPr lang="zh-CN" altLang="en-US" sz="1300" smtClean="0"/>
              <a:pPr>
                <a:spcBef>
                  <a:spcPct val="0"/>
                </a:spcBef>
              </a:pPr>
              <a:t>3</a:t>
            </a:fld>
            <a:endParaRPr lang="en-US" altLang="zh-CN" sz="13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96C2751-08A7-4DA0-9A59-B1D4D2A50870}" type="slidenum">
              <a:rPr lang="zh-CN" altLang="en-US" sz="1300" smtClean="0"/>
              <a:pPr>
                <a:spcBef>
                  <a:spcPct val="0"/>
                </a:spcBef>
              </a:pPr>
              <a:t>30</a:t>
            </a:fld>
            <a:endParaRPr lang="en-US" altLang="zh-CN" sz="13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FE8DAAB-E344-4BDE-9717-1C35E6317842}" type="slidenum">
              <a:rPr lang="zh-CN" altLang="en-US" sz="1300" smtClean="0"/>
              <a:pPr>
                <a:spcBef>
                  <a:spcPct val="0"/>
                </a:spcBef>
              </a:pPr>
              <a:t>31</a:t>
            </a:fld>
            <a:endParaRPr lang="en-US" altLang="zh-CN" sz="13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1BD3149-8B43-41AD-8131-12C05F13E8EE}" type="slidenum">
              <a:rPr lang="zh-CN" altLang="en-US" sz="1300" smtClean="0"/>
              <a:pPr>
                <a:spcBef>
                  <a:spcPct val="0"/>
                </a:spcBef>
              </a:pPr>
              <a:t>32</a:t>
            </a:fld>
            <a:endParaRPr lang="en-US" altLang="zh-CN" sz="13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598978E-2D27-463B-BF8F-F7B919C59EFB}" type="slidenum">
              <a:rPr lang="zh-CN" altLang="en-US" sz="1300" smtClean="0"/>
              <a:pPr>
                <a:spcBef>
                  <a:spcPct val="0"/>
                </a:spcBef>
              </a:pPr>
              <a:t>33</a:t>
            </a:fld>
            <a:endParaRPr lang="en-US" altLang="zh-CN" sz="13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A1886E5-1E34-49E4-AAF3-BF642921C373}" type="slidenum">
              <a:rPr lang="zh-CN" altLang="en-US" sz="1300" smtClean="0"/>
              <a:pPr>
                <a:spcBef>
                  <a:spcPct val="0"/>
                </a:spcBef>
              </a:pPr>
              <a:t>34</a:t>
            </a:fld>
            <a:endParaRPr lang="en-US" altLang="zh-CN" sz="13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F91A3A8-0503-41EA-B60F-D966AFA1DA49}" type="slidenum">
              <a:rPr lang="zh-CN" altLang="en-US" sz="1300" smtClean="0"/>
              <a:pPr>
                <a:spcBef>
                  <a:spcPct val="0"/>
                </a:spcBef>
              </a:pPr>
              <a:t>35</a:t>
            </a:fld>
            <a:endParaRPr lang="en-US" altLang="zh-CN" sz="13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6F9319C-2F24-4853-B6D6-D7D349F6AB2B}" type="slidenum">
              <a:rPr lang="zh-CN" altLang="en-US" smtClean="0"/>
              <a:pPr>
                <a:spcBef>
                  <a:spcPct val="0"/>
                </a:spcBef>
              </a:pPr>
              <a:t>37</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A4DC592-2528-4FD7-8FBF-35672C44D5A4}" type="slidenum">
              <a:rPr lang="zh-CN" altLang="en-US" smtClean="0"/>
              <a:pPr>
                <a:spcBef>
                  <a:spcPct val="0"/>
                </a:spcBef>
              </a:pPr>
              <a:t>38</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B38B25-25BD-411C-8A1D-278E9E239487}" type="slidenum">
              <a:rPr lang="zh-CN" altLang="en-US" smtClean="0"/>
              <a:pPr>
                <a:spcBef>
                  <a:spcPct val="0"/>
                </a:spcBef>
              </a:pPr>
              <a:t>39</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F941F9-FA8B-4265-9AA2-3AB436BB0C42}" type="slidenum">
              <a:rPr lang="zh-CN" altLang="en-US" smtClean="0"/>
              <a:pPr>
                <a:spcBef>
                  <a:spcPct val="0"/>
                </a:spcBef>
              </a:pPr>
              <a:t>40</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A9F3AC7-8CEF-4E27-9433-2643B63CBED2}" type="slidenum">
              <a:rPr lang="zh-CN" altLang="en-US" sz="1300" smtClean="0"/>
              <a:pPr>
                <a:spcBef>
                  <a:spcPct val="0"/>
                </a:spcBef>
              </a:pPr>
              <a:t>4</a:t>
            </a:fld>
            <a:endParaRPr lang="en-US" altLang="zh-CN" sz="13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078618C-98F0-4ED8-9853-57E5C5C7168F}" type="slidenum">
              <a:rPr lang="zh-CN" altLang="en-US" smtClean="0"/>
              <a:pPr>
                <a:spcBef>
                  <a:spcPct val="0"/>
                </a:spcBef>
              </a:pPr>
              <a:t>41</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FBD4BF-D7CE-4224-9862-2B8A59488A60}" type="slidenum">
              <a:rPr lang="zh-CN" altLang="en-US" smtClean="0"/>
              <a:pPr>
                <a:spcBef>
                  <a:spcPct val="0"/>
                </a:spcBef>
              </a:pPr>
              <a:t>42</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6B14342-1AF7-4F3F-BEC8-DC8198DD92F5}" type="slidenum">
              <a:rPr lang="zh-CN" altLang="en-US" smtClean="0"/>
              <a:pPr>
                <a:spcBef>
                  <a:spcPct val="0"/>
                </a:spcBef>
              </a:pPr>
              <a:t>43</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366D02-5D04-4851-AC6A-6AF5A0E7CDE3}" type="slidenum">
              <a:rPr lang="zh-CN" altLang="en-US" smtClean="0"/>
              <a:pPr>
                <a:spcBef>
                  <a:spcPct val="0"/>
                </a:spcBef>
              </a:pPr>
              <a:t>44</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C521DFE-BAF3-4994-B5E1-739DBC306669}" type="slidenum">
              <a:rPr lang="zh-CN" altLang="en-US" smtClean="0"/>
              <a:pPr>
                <a:spcBef>
                  <a:spcPct val="0"/>
                </a:spcBef>
              </a:pPr>
              <a:t>45</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3D2E79B-B903-431D-ADF3-0EA6CE3EA93E}" type="slidenum">
              <a:rPr lang="zh-CN" altLang="en-US" smtClean="0"/>
              <a:pPr>
                <a:spcBef>
                  <a:spcPct val="0"/>
                </a:spcBef>
              </a:pPr>
              <a:t>46</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8D0268A-3293-407A-9609-DDE7330CFF5C}" type="slidenum">
              <a:rPr lang="zh-CN" altLang="en-US" smtClean="0"/>
              <a:pPr>
                <a:spcBef>
                  <a:spcPct val="0"/>
                </a:spcBef>
              </a:pPr>
              <a:t>47</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898ACF7-0772-4BA8-8D29-3114BCC9F5AF}" type="slidenum">
              <a:rPr lang="zh-CN" altLang="en-US" smtClean="0"/>
              <a:pPr>
                <a:spcBef>
                  <a:spcPct val="0"/>
                </a:spcBef>
              </a:pPr>
              <a:t>50</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FF8324C-7255-4988-999C-1141352E79CB}" type="slidenum">
              <a:rPr lang="zh-CN" altLang="en-US" smtClean="0"/>
              <a:pPr>
                <a:spcBef>
                  <a:spcPct val="0"/>
                </a:spcBef>
              </a:pPr>
              <a:t>52</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8DF04D7-FFC9-45DE-8B00-66F3BE3AC560}" type="slidenum">
              <a:rPr lang="zh-CN" altLang="en-US" smtClean="0"/>
              <a:pPr>
                <a:spcBef>
                  <a:spcPct val="0"/>
                </a:spcBef>
              </a:pPr>
              <a:t>53</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0C0855C-CB1D-4245-9B8D-8E7A401916F2}" type="slidenum">
              <a:rPr lang="zh-CN" altLang="en-US" sz="1300" smtClean="0"/>
              <a:pPr>
                <a:spcBef>
                  <a:spcPct val="0"/>
                </a:spcBef>
              </a:pPr>
              <a:t>5</a:t>
            </a:fld>
            <a:endParaRPr lang="en-US" altLang="zh-CN" sz="13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4B862C-FEED-407E-A060-E715776A5A77}" type="slidenum">
              <a:rPr lang="zh-CN" altLang="en-US" smtClean="0"/>
              <a:pPr>
                <a:spcBef>
                  <a:spcPct val="0"/>
                </a:spcBef>
              </a:pPr>
              <a:t>54</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D6BE0B6-1247-4AE4-97A1-4811FD28B8D7}" type="slidenum">
              <a:rPr lang="zh-CN" altLang="en-US" smtClean="0"/>
              <a:pPr>
                <a:spcBef>
                  <a:spcPct val="0"/>
                </a:spcBef>
              </a:pPr>
              <a:t>55</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F79BC13-1894-4020-82C6-B1AA398D3833}" type="slidenum">
              <a:rPr lang="zh-CN" altLang="en-US" smtClean="0"/>
              <a:pPr>
                <a:spcBef>
                  <a:spcPct val="0"/>
                </a:spcBef>
              </a:pPr>
              <a:t>56</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770F838-AAAB-4905-A3F4-F12B48A0A73A}" type="slidenum">
              <a:rPr lang="zh-CN" altLang="en-US" smtClean="0"/>
              <a:pPr>
                <a:spcBef>
                  <a:spcPct val="0"/>
                </a:spcBef>
              </a:pPr>
              <a:t>57</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9BBD0C6-3E9E-4A1D-B63E-C675866BF197}" type="slidenum">
              <a:rPr lang="zh-CN" altLang="en-US" smtClean="0"/>
              <a:pPr>
                <a:spcBef>
                  <a:spcPct val="0"/>
                </a:spcBef>
              </a:pPr>
              <a:t>58</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3018E13-AB4C-43CF-92CF-606EFBD75B82}" type="slidenum">
              <a:rPr lang="zh-CN" altLang="en-US" smtClean="0"/>
              <a:pPr>
                <a:spcBef>
                  <a:spcPct val="0"/>
                </a:spcBef>
              </a:pPr>
              <a:t>59</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8A4F674-92D8-46E2-A285-6EC286383567}" type="slidenum">
              <a:rPr lang="zh-CN" altLang="en-US" smtClean="0"/>
              <a:pPr>
                <a:spcBef>
                  <a:spcPct val="0"/>
                </a:spcBef>
              </a:pPr>
              <a:t>60</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AC730ED-B974-4C6D-91A0-990414F1B2E4}" type="slidenum">
              <a:rPr lang="zh-CN" altLang="en-US" smtClean="0"/>
              <a:pPr>
                <a:spcBef>
                  <a:spcPct val="0"/>
                </a:spcBef>
              </a:pPr>
              <a:t>61</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750073C-3F02-4103-80C0-61D9520B1C4F}" type="slidenum">
              <a:rPr lang="zh-CN" altLang="en-US" smtClean="0"/>
              <a:pPr>
                <a:spcBef>
                  <a:spcPct val="0"/>
                </a:spcBef>
              </a:pPr>
              <a:t>62</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1D04DED-6BD7-45E9-AF64-163261D346C0}" type="slidenum">
              <a:rPr lang="zh-CN" altLang="en-US" smtClean="0"/>
              <a:pPr>
                <a:spcBef>
                  <a:spcPct val="0"/>
                </a:spcBef>
              </a:pPr>
              <a:t>63</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5332CC-7459-4688-B035-842D49C94670}" type="slidenum">
              <a:rPr lang="zh-CN" altLang="en-US" sz="1300" smtClean="0"/>
              <a:pPr>
                <a:spcBef>
                  <a:spcPct val="0"/>
                </a:spcBef>
              </a:pPr>
              <a:t>6</a:t>
            </a:fld>
            <a:endParaRPr lang="en-US" altLang="zh-CN" sz="13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24110E9-EACD-4E7B-BC72-BBD0F5AC1246}" type="slidenum">
              <a:rPr lang="zh-CN" altLang="en-US" smtClean="0"/>
              <a:pPr>
                <a:spcBef>
                  <a:spcPct val="0"/>
                </a:spcBef>
              </a:pPr>
              <a:t>64</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21BA8D1-421A-48B8-A017-20733262F213}" type="slidenum">
              <a:rPr lang="zh-CN" altLang="en-US" smtClean="0"/>
              <a:pPr>
                <a:spcBef>
                  <a:spcPct val="0"/>
                </a:spcBef>
              </a:pPr>
              <a:t>65</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E90F418-2F9D-45F6-9FFF-068AEE5D967C}" type="slidenum">
              <a:rPr lang="zh-CN" altLang="en-US" smtClean="0"/>
              <a:pPr>
                <a:spcBef>
                  <a:spcPct val="0"/>
                </a:spcBef>
              </a:pPr>
              <a:t>66</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0ABBEB-6D45-4B07-9B4A-0A17F6317FB2}" type="slidenum">
              <a:rPr lang="zh-CN" altLang="en-US" smtClean="0"/>
              <a:pPr>
                <a:spcBef>
                  <a:spcPct val="0"/>
                </a:spcBef>
              </a:pPr>
              <a:t>67</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4FD1F33-C9C3-4482-80B7-CE998AE74697}" type="slidenum">
              <a:rPr lang="zh-CN" altLang="en-US" smtClean="0"/>
              <a:pPr>
                <a:spcBef>
                  <a:spcPct val="0"/>
                </a:spcBef>
              </a:pPr>
              <a:t>68</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A8D4A5A-2174-4AF2-9D70-CD567D49810D}" type="slidenum">
              <a:rPr lang="zh-CN" altLang="en-US" smtClean="0"/>
              <a:pPr>
                <a:spcBef>
                  <a:spcPct val="0"/>
                </a:spcBef>
              </a:pPr>
              <a:t>69</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E902B8F-9F1A-4FFD-8084-FCA06F3EF9D4}" type="slidenum">
              <a:rPr lang="zh-CN" altLang="en-US" sz="1300" smtClean="0"/>
              <a:pPr>
                <a:spcBef>
                  <a:spcPct val="0"/>
                </a:spcBef>
              </a:pPr>
              <a:t>7</a:t>
            </a:fld>
            <a:endParaRPr lang="en-US" altLang="zh-CN" sz="13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gn="r">
              <a:spcBef>
                <a:spcPct val="0"/>
              </a:spcBef>
            </a:pPr>
            <a:fld id="{FA5FA1B9-B254-46CD-AB07-9E10818E4151}" type="slidenum">
              <a:rPr lang="zh-CN" altLang="en-US" sz="1300"/>
              <a:pPr algn="r">
                <a:spcBef>
                  <a:spcPct val="0"/>
                </a:spcBef>
              </a:pPr>
              <a:t>8</a:t>
            </a:fld>
            <a:endParaRPr lang="en-US" altLang="zh-CN" sz="13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A82373C-F346-4172-916D-8D7F071491F1}" type="slidenum">
              <a:rPr lang="zh-CN" altLang="en-US" sz="1300" smtClean="0"/>
              <a:pPr>
                <a:spcBef>
                  <a:spcPct val="0"/>
                </a:spcBef>
              </a:pPr>
              <a:t>9</a:t>
            </a:fld>
            <a:endParaRPr lang="en-US" altLang="zh-CN" sz="13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2674938" y="5726113"/>
            <a:ext cx="369411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zh-CN" b="1" smtClean="0">
                <a:solidFill>
                  <a:srgbClr val="CC3300"/>
                </a:solidFill>
              </a:rPr>
              <a:t>Database System Concepts, 6</a:t>
            </a:r>
            <a:r>
              <a:rPr lang="en-US" altLang="zh-CN" b="1" baseline="30000" smtClean="0">
                <a:solidFill>
                  <a:srgbClr val="CC3300"/>
                </a:solidFill>
              </a:rPr>
              <a:t>th</a:t>
            </a:r>
            <a:r>
              <a:rPr lang="en-US" altLang="zh-CN" b="1" smtClean="0">
                <a:solidFill>
                  <a:srgbClr val="CC3300"/>
                </a:solidFill>
              </a:rPr>
              <a:t> Ed</a:t>
            </a:r>
            <a:r>
              <a:rPr lang="en-US" altLang="zh-CN" smtClean="0">
                <a:solidFill>
                  <a:srgbClr val="CC3300"/>
                </a:solidFill>
              </a:rPr>
              <a:t>.</a:t>
            </a:r>
          </a:p>
          <a:p>
            <a:pPr algn="ctr">
              <a:spcBef>
                <a:spcPct val="50000"/>
              </a:spcBef>
              <a:defRPr/>
            </a:pPr>
            <a:r>
              <a:rPr lang="en-US" altLang="zh-CN" sz="1200" b="1" smtClean="0">
                <a:solidFill>
                  <a:srgbClr val="CC3300"/>
                </a:solidFill>
              </a:rPr>
              <a:t>©Silberschatz, Korth and Sudarshan</a:t>
            </a:r>
            <a:br>
              <a:rPr lang="en-US" altLang="zh-CN" sz="1200" b="1" smtClean="0">
                <a:solidFill>
                  <a:srgbClr val="CC3300"/>
                </a:solidFill>
              </a:rPr>
            </a:br>
            <a:r>
              <a:rPr lang="en-US" altLang="zh-CN" sz="1200" b="1" smtClean="0">
                <a:solidFill>
                  <a:srgbClr val="CC3300"/>
                </a:solidFill>
              </a:rPr>
              <a:t>See </a:t>
            </a:r>
            <a:r>
              <a:rPr lang="en-US" altLang="zh-CN" sz="1200" b="1" smtClean="0">
                <a:solidFill>
                  <a:srgbClr val="CC3300"/>
                </a:solidFill>
                <a:hlinkClick r:id="rId2"/>
              </a:rPr>
              <a:t>www.db-book.com</a:t>
            </a:r>
            <a:r>
              <a:rPr lang="en-US" altLang="zh-CN" sz="1200" b="1" smtClean="0">
                <a:solidFill>
                  <a:srgbClr val="CC3300"/>
                </a:solidFill>
              </a:rPr>
              <a:t> for conditions on re-use </a:t>
            </a:r>
          </a:p>
        </p:txBody>
      </p:sp>
      <p:pic>
        <p:nvPicPr>
          <p:cNvPr id="5"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7427"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6"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pPr>
              <a:defRPr/>
            </a:pPr>
            <a:endParaRPr lang="zh-CN" altLang="en-US"/>
          </a:p>
        </p:txBody>
      </p:sp>
      <p:sp>
        <p:nvSpPr>
          <p:cNvPr id="7"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C083B353-823C-4370-AA3B-AB9C08251712}" type="slidenum">
              <a:rPr lang="zh-CN" altLang="en-US"/>
              <a:pPr>
                <a:defRPr/>
              </a:pPr>
              <a:t>‹#›</a:t>
            </a:fld>
            <a:endParaRPr lang="en-US" altLang="zh-CN"/>
          </a:p>
        </p:txBody>
      </p:sp>
    </p:spTree>
    <p:extLst>
      <p:ext uri="{BB962C8B-B14F-4D97-AF65-F5344CB8AC3E}">
        <p14:creationId xmlns:p14="http://schemas.microsoft.com/office/powerpoint/2010/main" val="163928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D360FA1B-33F3-4D06-BAFA-1995DEDFCDAF}" type="slidenum">
              <a:rPr lang="zh-CN" altLang="en-US"/>
              <a:pPr>
                <a:defRPr/>
              </a:pPr>
              <a:t>‹#›</a:t>
            </a:fld>
            <a:endParaRPr lang="en-US" altLang="zh-CN"/>
          </a:p>
        </p:txBody>
      </p:sp>
    </p:spTree>
    <p:extLst>
      <p:ext uri="{BB962C8B-B14F-4D97-AF65-F5344CB8AC3E}">
        <p14:creationId xmlns:p14="http://schemas.microsoft.com/office/powerpoint/2010/main" val="96800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38F6323B-AA64-4728-8948-C4CDBDFEED0C}" type="slidenum">
              <a:rPr lang="zh-CN" altLang="en-US"/>
              <a:pPr>
                <a:defRPr/>
              </a:pPr>
              <a:t>‹#›</a:t>
            </a:fld>
            <a:endParaRPr lang="en-US" altLang="zh-CN"/>
          </a:p>
        </p:txBody>
      </p:sp>
    </p:spTree>
    <p:extLst>
      <p:ext uri="{BB962C8B-B14F-4D97-AF65-F5344CB8AC3E}">
        <p14:creationId xmlns:p14="http://schemas.microsoft.com/office/powerpoint/2010/main" val="1453797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14388" y="1093788"/>
            <a:ext cx="3754437"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BDD25758-B559-403C-B2E5-997F53422EAD}" type="slidenum">
              <a:rPr lang="zh-CN" altLang="en-US"/>
              <a:pPr>
                <a:defRPr/>
              </a:pPr>
              <a:t>‹#›</a:t>
            </a:fld>
            <a:endParaRPr lang="en-US" altLang="zh-CN"/>
          </a:p>
        </p:txBody>
      </p:sp>
    </p:spTree>
    <p:extLst>
      <p:ext uri="{BB962C8B-B14F-4D97-AF65-F5344CB8AC3E}">
        <p14:creationId xmlns:p14="http://schemas.microsoft.com/office/powerpoint/2010/main" val="113868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隶书" panose="02010509060101010101" pitchFamily="49" charset="-122"/>
                <a:ea typeface="隶书" panose="02010509060101010101" pitchFamily="49" charset="-122"/>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E19D9C31-0268-492C-A632-3F75C34EC48D}" type="slidenum">
              <a:rPr lang="zh-CN" altLang="en-US"/>
              <a:pPr>
                <a:defRPr/>
              </a:pPr>
              <a:t>‹#›</a:t>
            </a:fld>
            <a:endParaRPr lang="en-US" altLang="zh-CN"/>
          </a:p>
        </p:txBody>
      </p:sp>
    </p:spTree>
    <p:extLst>
      <p:ext uri="{BB962C8B-B14F-4D97-AF65-F5344CB8AC3E}">
        <p14:creationId xmlns:p14="http://schemas.microsoft.com/office/powerpoint/2010/main" val="315102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CF3973A1-8462-4B88-903C-D8ADD1C5FB45}" type="slidenum">
              <a:rPr lang="zh-CN" altLang="en-US"/>
              <a:pPr>
                <a:defRPr/>
              </a:pPr>
              <a:t>‹#›</a:t>
            </a:fld>
            <a:endParaRPr lang="en-US" altLang="zh-CN"/>
          </a:p>
        </p:txBody>
      </p:sp>
    </p:spTree>
    <p:extLst>
      <p:ext uri="{BB962C8B-B14F-4D97-AF65-F5344CB8AC3E}">
        <p14:creationId xmlns:p14="http://schemas.microsoft.com/office/powerpoint/2010/main" val="177531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pPr>
              <a:defRPr/>
            </a:pPr>
            <a:fld id="{FFF8AB64-D4E7-432B-901C-A39244117D3C}" type="slidenum">
              <a:rPr lang="zh-CN" altLang="en-US"/>
              <a:pPr>
                <a:defRPr/>
              </a:pPr>
              <a:t>‹#›</a:t>
            </a:fld>
            <a:endParaRPr lang="en-US" altLang="zh-CN"/>
          </a:p>
        </p:txBody>
      </p:sp>
    </p:spTree>
    <p:extLst>
      <p:ext uri="{BB962C8B-B14F-4D97-AF65-F5344CB8AC3E}">
        <p14:creationId xmlns:p14="http://schemas.microsoft.com/office/powerpoint/2010/main" val="389609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a:ln/>
        </p:spPr>
        <p:txBody>
          <a:bodyPr/>
          <a:lstStyle>
            <a:lvl1pPr>
              <a:defRPr/>
            </a:lvl1pPr>
          </a:lstStyle>
          <a:p>
            <a:pPr>
              <a:defRPr/>
            </a:pPr>
            <a:fld id="{C7AD6FC7-B021-4EED-BFD0-01B44F46F7DB}" type="slidenum">
              <a:rPr lang="zh-CN" altLang="en-US"/>
              <a:pPr>
                <a:defRPr/>
              </a:pPr>
              <a:t>‹#›</a:t>
            </a:fld>
            <a:endParaRPr lang="en-US" altLang="zh-CN"/>
          </a:p>
        </p:txBody>
      </p:sp>
    </p:spTree>
    <p:extLst>
      <p:ext uri="{BB962C8B-B14F-4D97-AF65-F5344CB8AC3E}">
        <p14:creationId xmlns:p14="http://schemas.microsoft.com/office/powerpoint/2010/main" val="257617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sldNum" sz="quarter" idx="10"/>
          </p:nvPr>
        </p:nvSpPr>
        <p:spPr>
          <a:ln/>
        </p:spPr>
        <p:txBody>
          <a:bodyPr/>
          <a:lstStyle>
            <a:lvl1pPr>
              <a:defRPr/>
            </a:lvl1pPr>
          </a:lstStyle>
          <a:p>
            <a:pPr>
              <a:defRPr/>
            </a:pPr>
            <a:fld id="{AED0383E-1F17-4E42-B5B1-62915954315C}" type="slidenum">
              <a:rPr lang="zh-CN" altLang="en-US"/>
              <a:pPr>
                <a:defRPr/>
              </a:pPr>
              <a:t>‹#›</a:t>
            </a:fld>
            <a:endParaRPr lang="en-US" altLang="zh-CN"/>
          </a:p>
        </p:txBody>
      </p:sp>
    </p:spTree>
    <p:extLst>
      <p:ext uri="{BB962C8B-B14F-4D97-AF65-F5344CB8AC3E}">
        <p14:creationId xmlns:p14="http://schemas.microsoft.com/office/powerpoint/2010/main" val="38145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D2D21DE5-9CE1-4301-B1E6-8EE71DCF3C4D}" type="slidenum">
              <a:rPr lang="zh-CN" altLang="en-US"/>
              <a:pPr>
                <a:defRPr/>
              </a:pPr>
              <a:t>‹#›</a:t>
            </a:fld>
            <a:endParaRPr lang="en-US" altLang="zh-CN"/>
          </a:p>
        </p:txBody>
      </p:sp>
    </p:spTree>
    <p:extLst>
      <p:ext uri="{BB962C8B-B14F-4D97-AF65-F5344CB8AC3E}">
        <p14:creationId xmlns:p14="http://schemas.microsoft.com/office/powerpoint/2010/main" val="160976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17A87E5E-F22B-4CBE-A936-A02004329942}" type="slidenum">
              <a:rPr lang="zh-CN" altLang="en-US"/>
              <a:pPr>
                <a:defRPr/>
              </a:pPr>
              <a:t>‹#›</a:t>
            </a:fld>
            <a:endParaRPr lang="en-US" altLang="zh-CN"/>
          </a:p>
        </p:txBody>
      </p:sp>
    </p:spTree>
    <p:extLst>
      <p:ext uri="{BB962C8B-B14F-4D97-AF65-F5344CB8AC3E}">
        <p14:creationId xmlns:p14="http://schemas.microsoft.com/office/powerpoint/2010/main" val="418351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fld id="{BCDA7058-2B0A-44CC-8733-1633F33EF30B}" type="slidenum">
              <a:rPr lang="zh-CN" altLang="en-US"/>
              <a:pPr>
                <a:defRPr/>
              </a:pPr>
              <a:t>‹#›</a:t>
            </a:fld>
            <a:endParaRPr lang="en-US" altLang="zh-CN"/>
          </a:p>
        </p:txBody>
      </p:sp>
    </p:spTree>
    <p:extLst>
      <p:ext uri="{BB962C8B-B14F-4D97-AF65-F5344CB8AC3E}">
        <p14:creationId xmlns:p14="http://schemas.microsoft.com/office/powerpoint/2010/main" val="9473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86403"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9EF216BD-F5B6-4474-8DF8-05C5394B652B}" type="slidenum">
              <a:rPr lang="zh-CN" altLang="en-US"/>
              <a:pPr>
                <a:defRPr/>
              </a:pPr>
              <a:t>‹#›</a:t>
            </a:fld>
            <a:endParaRPr lang="en-US" altLang="zh-CN"/>
          </a:p>
        </p:txBody>
      </p:sp>
      <p:sp>
        <p:nvSpPr>
          <p:cNvPr id="1028" name="Text Box 4"/>
          <p:cNvSpPr txBox="1">
            <a:spLocks noChangeArrowheads="1"/>
          </p:cNvSpPr>
          <p:nvPr/>
        </p:nvSpPr>
        <p:spPr bwMode="auto">
          <a:xfrm>
            <a:off x="6762750" y="6613525"/>
            <a:ext cx="2381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zh-CN" sz="1000" b="1" smtClean="0">
                <a:solidFill>
                  <a:schemeClr val="tx2"/>
                </a:solidFill>
              </a:rPr>
              <a:t>©Silberschatz, Korth and Sudarshan</a:t>
            </a:r>
          </a:p>
        </p:txBody>
      </p:sp>
      <p:sp>
        <p:nvSpPr>
          <p:cNvPr id="1029" name="Text Box 5"/>
          <p:cNvSpPr txBox="1">
            <a:spLocks noChangeArrowheads="1"/>
          </p:cNvSpPr>
          <p:nvPr/>
        </p:nvSpPr>
        <p:spPr bwMode="auto">
          <a:xfrm>
            <a:off x="4445000" y="6613525"/>
            <a:ext cx="517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zh-CN" sz="1000" b="1" smtClean="0">
                <a:solidFill>
                  <a:schemeClr val="tx2"/>
                </a:solidFill>
              </a:rPr>
              <a:t>11.</a:t>
            </a:r>
            <a:fld id="{38110250-0F89-4C01-A0C1-E45853D902E9}" type="slidenum">
              <a:rPr lang="en-US" altLang="zh-CN" sz="1000" b="1" smtClean="0">
                <a:solidFill>
                  <a:schemeClr val="tx2"/>
                </a:solidFill>
              </a:rPr>
              <a:pPr algn="ctr">
                <a:spcBef>
                  <a:spcPct val="50000"/>
                </a:spcBef>
                <a:defRPr/>
              </a:pPr>
              <a:t>‹#›</a:t>
            </a:fld>
            <a:endParaRPr lang="en-US" altLang="zh-CN" sz="1000" b="1" smtClean="0">
              <a:solidFill>
                <a:schemeClr val="tx2"/>
              </a:solidFill>
            </a:endParaRPr>
          </a:p>
        </p:txBody>
      </p:sp>
      <p:sp>
        <p:nvSpPr>
          <p:cNvPr id="486406"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50000"/>
              </a:spcBef>
              <a:defRPr/>
            </a:pPr>
            <a:r>
              <a:rPr lang="en-US" altLang="zh-CN" sz="1000" b="1" smtClean="0">
                <a:solidFill>
                  <a:schemeClr val="tx2"/>
                </a:solidFill>
              </a:rPr>
              <a:t>Database System Concepts - 6</a:t>
            </a:r>
            <a:r>
              <a:rPr lang="en-US" altLang="zh-CN" sz="1000" b="1" baseline="30000" smtClean="0">
                <a:solidFill>
                  <a:schemeClr val="tx2"/>
                </a:solidFill>
              </a:rPr>
              <a:t>th</a:t>
            </a:r>
            <a:r>
              <a:rPr lang="en-US" altLang="zh-CN" sz="1000" b="1" smtClean="0">
                <a:solidFill>
                  <a:schemeClr val="tx2"/>
                </a:solidFill>
              </a:rPr>
              <a:t> Edition</a:t>
            </a:r>
          </a:p>
        </p:txBody>
      </p:sp>
      <p:sp>
        <p:nvSpPr>
          <p:cNvPr id="1032"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33" name="Picture 9" descr="Cover-6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iming>
    <p:tnLst>
      <p:par>
        <p:cTn id="1" dur="indefinite" restart="never" nodeType="tmRoot"/>
      </p:par>
    </p:tnLst>
  </p:timing>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charset="0"/>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mn-lt"/>
          <a:ea typeface="ＭＳ Ｐゴシック" charset="0"/>
          <a:cs typeface="ＭＳ Ｐゴシック" charset="0"/>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4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image" Target="../media/image5.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0.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7.emf"/><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9.emf"/><Relationship Id="rId4" Type="http://schemas.openxmlformats.org/officeDocument/2006/relationships/oleObject" Target="../embeddings/oleObject10.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04800" y="3606800"/>
            <a:ext cx="8610600" cy="1143000"/>
          </a:xfrm>
          <a:prstGeom prst="rect">
            <a:avLst/>
          </a:prstGeom>
          <a:noFill/>
          <a:ln w="9525">
            <a:noFill/>
            <a:miter lim="800000"/>
            <a:headEnd/>
            <a:tailEnd/>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a:lstStyle>
          <a:p>
            <a:pPr>
              <a:defRPr/>
            </a:pPr>
            <a:r>
              <a:rPr lang="zh-CN" altLang="en-US" sz="4800" kern="0" dirty="0" smtClean="0">
                <a:effectLst>
                  <a:outerShdw blurRad="38100" dist="38100" dir="2700000" algn="tl">
                    <a:srgbClr val="C0C0C0"/>
                  </a:outerShdw>
                </a:effectLst>
              </a:rPr>
              <a:t>第十一章</a:t>
            </a:r>
            <a:r>
              <a:rPr lang="en-US" altLang="zh-CN" sz="4800" kern="0" dirty="0" smtClean="0">
                <a:effectLst>
                  <a:outerShdw blurRad="38100" dist="38100" dir="2700000" algn="tl">
                    <a:srgbClr val="C0C0C0"/>
                  </a:outerShdw>
                </a:effectLst>
              </a:rPr>
              <a:t> </a:t>
            </a:r>
            <a:r>
              <a:rPr lang="zh-CN" altLang="en-US" sz="4800" kern="0" dirty="0" smtClean="0">
                <a:effectLst>
                  <a:outerShdw blurRad="38100" dist="38100" dir="2700000" algn="tl">
                    <a:srgbClr val="C0C0C0"/>
                  </a:outerShdw>
                </a:effectLst>
              </a:rPr>
              <a:t>查询处理和查询优化</a:t>
            </a:r>
            <a:endParaRPr lang="en-US" altLang="zh-CN" sz="4800" kern="0" dirty="0">
              <a:effectLst>
                <a:outerShdw blurRad="38100" dist="38100" dir="2700000" algn="tl">
                  <a:srgbClr val="C0C0C0"/>
                </a:outerShdw>
              </a:effectLst>
            </a:endParaRPr>
          </a:p>
        </p:txBody>
      </p:sp>
      <p:sp>
        <p:nvSpPr>
          <p:cNvPr id="5123"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charset="-122"/>
              </a:rPr>
              <a:t>选择</a:t>
            </a:r>
            <a:r>
              <a:rPr lang="zh-CN" altLang="en-US" dirty="0">
                <a:effectLst>
                  <a:outerShdw blurRad="38100" dist="38100" dir="2700000" algn="tl">
                    <a:srgbClr val="C0C0C0"/>
                  </a:outerShdw>
                </a:effectLst>
                <a:ea typeface="宋体" charset="-122"/>
              </a:rPr>
              <a:t>运算</a:t>
            </a:r>
            <a:r>
              <a:rPr lang="en-US" altLang="zh-CN" dirty="0">
                <a:effectLst>
                  <a:outerShdw blurRad="38100" dist="38100" dir="2700000" algn="tl">
                    <a:srgbClr val="C0C0C0"/>
                  </a:outerShdw>
                </a:effectLst>
                <a:ea typeface="宋体" charset="-122"/>
              </a:rPr>
              <a:t>--</a:t>
            </a:r>
            <a:r>
              <a:rPr lang="zh-CN" altLang="en-US" dirty="0">
                <a:effectLst>
                  <a:outerShdw blurRad="38100" dist="38100" dir="2700000" algn="tl">
                    <a:srgbClr val="C0C0C0"/>
                  </a:outerShdw>
                </a:effectLst>
                <a:ea typeface="宋体" charset="-122"/>
              </a:rPr>
              <a:t>文件扫描</a:t>
            </a:r>
          </a:p>
        </p:txBody>
      </p:sp>
      <p:sp>
        <p:nvSpPr>
          <p:cNvPr id="23555" name="Rectangle 3"/>
          <p:cNvSpPr>
            <a:spLocks noGrp="1" noChangeArrowheads="1"/>
          </p:cNvSpPr>
          <p:nvPr>
            <p:ph type="body" idx="1"/>
          </p:nvPr>
        </p:nvSpPr>
        <p:spPr>
          <a:xfrm>
            <a:off x="477838" y="1047750"/>
            <a:ext cx="8362950" cy="5360988"/>
          </a:xfrm>
        </p:spPr>
        <p:txBody>
          <a:bodyPr/>
          <a:lstStyle/>
          <a:p>
            <a:pPr>
              <a:lnSpc>
                <a:spcPct val="90000"/>
              </a:lnSpc>
            </a:pPr>
            <a:r>
              <a:rPr lang="zh-CN" altLang="en-US" sz="2400" smtClean="0"/>
              <a:t>算法 </a:t>
            </a:r>
            <a:r>
              <a:rPr lang="en-US" altLang="zh-CN" sz="2400" b="1" smtClean="0"/>
              <a:t>A1</a:t>
            </a:r>
            <a:r>
              <a:rPr lang="en-US" altLang="zh-CN" sz="2400" smtClean="0"/>
              <a:t> (</a:t>
            </a:r>
            <a:r>
              <a:rPr lang="zh-CN" altLang="en-US" sz="2400" b="1" smtClean="0">
                <a:solidFill>
                  <a:srgbClr val="3366CC"/>
                </a:solidFill>
              </a:rPr>
              <a:t>线性搜索</a:t>
            </a:r>
            <a:r>
              <a:rPr lang="en-US" altLang="zh-CN" sz="2400" smtClean="0"/>
              <a:t>)</a:t>
            </a:r>
          </a:p>
          <a:p>
            <a:pPr lvl="1">
              <a:lnSpc>
                <a:spcPct val="90000"/>
              </a:lnSpc>
            </a:pPr>
            <a:r>
              <a:rPr lang="zh-CN" altLang="en-US" sz="2000" smtClean="0"/>
              <a:t>在线性搜索中，系统扫描每一个文件块，对所有记录都进行测试，看它们是否满足选择条件</a:t>
            </a:r>
          </a:p>
          <a:p>
            <a:pPr lvl="1">
              <a:lnSpc>
                <a:spcPct val="90000"/>
              </a:lnSpc>
            </a:pPr>
            <a:r>
              <a:rPr lang="zh-CN" altLang="en-US" sz="2000" smtClean="0"/>
              <a:t>时间代价 </a:t>
            </a:r>
            <a:r>
              <a:rPr lang="en-US" altLang="zh-CN" sz="2000" smtClean="0"/>
              <a:t>=  </a:t>
            </a:r>
            <a:r>
              <a:rPr lang="en-US" altLang="zh-CN" sz="2000" i="1" smtClean="0"/>
              <a:t>b</a:t>
            </a:r>
            <a:r>
              <a:rPr lang="en-US" altLang="zh-CN" sz="2400" i="1" baseline="-25000" smtClean="0"/>
              <a:t>r  </a:t>
            </a:r>
            <a:r>
              <a:rPr lang="zh-CN" altLang="en-US" sz="2000" smtClean="0"/>
              <a:t>次磁盘块传输 </a:t>
            </a:r>
            <a:r>
              <a:rPr lang="en-US" altLang="zh-CN" sz="2000" smtClean="0"/>
              <a:t>+ 1 </a:t>
            </a:r>
            <a:r>
              <a:rPr lang="zh-CN" altLang="en-US" sz="2000" smtClean="0"/>
              <a:t>次磁盘搜索</a:t>
            </a:r>
            <a:endParaRPr lang="zh-CN" altLang="en-US" sz="2000" i="1" smtClean="0"/>
          </a:p>
          <a:p>
            <a:pPr lvl="2">
              <a:lnSpc>
                <a:spcPct val="90000"/>
              </a:lnSpc>
            </a:pPr>
            <a:r>
              <a:rPr lang="en-US" altLang="zh-CN" sz="1800" i="1" smtClean="0"/>
              <a:t>b</a:t>
            </a:r>
            <a:r>
              <a:rPr lang="en-US" altLang="zh-CN" sz="1800" i="1" baseline="-25000" smtClean="0"/>
              <a:t>r </a:t>
            </a:r>
            <a:r>
              <a:rPr lang="en-US" altLang="zh-CN" sz="1800" i="1" smtClean="0"/>
              <a:t> </a:t>
            </a:r>
            <a:r>
              <a:rPr lang="zh-CN" altLang="en-US" sz="1800" smtClean="0"/>
              <a:t>代表文件中的磁盘块数</a:t>
            </a:r>
            <a:endParaRPr lang="zh-CN" altLang="en-US" sz="1800" i="1" smtClean="0"/>
          </a:p>
          <a:p>
            <a:pPr lvl="1">
              <a:lnSpc>
                <a:spcPct val="90000"/>
              </a:lnSpc>
            </a:pPr>
            <a:r>
              <a:rPr lang="zh-CN" altLang="en-US" sz="2000" smtClean="0"/>
              <a:t>对作用在码属性上的选择操作来说，系统在找到所需记录以后可以立即停止</a:t>
            </a:r>
          </a:p>
          <a:p>
            <a:pPr lvl="2">
              <a:lnSpc>
                <a:spcPct val="90000"/>
              </a:lnSpc>
            </a:pPr>
            <a:r>
              <a:rPr lang="zh-CN" altLang="en-US" sz="1800" smtClean="0"/>
              <a:t>时间代价 </a:t>
            </a:r>
            <a:r>
              <a:rPr lang="en-US" altLang="zh-CN" sz="1800" smtClean="0"/>
              <a:t>= (</a:t>
            </a:r>
            <a:r>
              <a:rPr lang="en-US" altLang="zh-CN" sz="1800" i="1" smtClean="0"/>
              <a:t>b</a:t>
            </a:r>
            <a:r>
              <a:rPr lang="en-US" altLang="zh-CN" sz="1800" i="1" baseline="-25000" smtClean="0"/>
              <a:t>r </a:t>
            </a:r>
            <a:r>
              <a:rPr lang="en-US" altLang="zh-CN" sz="1800" smtClean="0"/>
              <a:t>/2) </a:t>
            </a:r>
            <a:r>
              <a:rPr lang="zh-CN" altLang="en-US" sz="1800" smtClean="0"/>
              <a:t>次磁盘块传输 </a:t>
            </a:r>
            <a:r>
              <a:rPr lang="en-US" altLang="zh-CN" sz="1800" smtClean="0"/>
              <a:t>+ 1 </a:t>
            </a:r>
            <a:r>
              <a:rPr lang="zh-CN" altLang="en-US" sz="1800" smtClean="0"/>
              <a:t>次磁盘搜索</a:t>
            </a:r>
            <a:endParaRPr lang="en-US" altLang="zh-CN" sz="1800" smtClean="0"/>
          </a:p>
          <a:p>
            <a:pPr lvl="1">
              <a:lnSpc>
                <a:spcPct val="90000"/>
              </a:lnSpc>
            </a:pPr>
            <a:r>
              <a:rPr lang="zh-CN" altLang="en-US" sz="2000" smtClean="0"/>
              <a:t>线性搜索可以被应用 </a:t>
            </a:r>
          </a:p>
          <a:p>
            <a:pPr lvl="2">
              <a:lnSpc>
                <a:spcPct val="90000"/>
              </a:lnSpc>
            </a:pPr>
            <a:r>
              <a:rPr lang="zh-CN" altLang="en-US" sz="1800" smtClean="0"/>
              <a:t>选择条件</a:t>
            </a:r>
            <a:endParaRPr lang="en-US" altLang="zh-CN" sz="1800" smtClean="0"/>
          </a:p>
          <a:p>
            <a:pPr lvl="2">
              <a:lnSpc>
                <a:spcPct val="90000"/>
              </a:lnSpc>
            </a:pPr>
            <a:r>
              <a:rPr lang="zh-CN" altLang="en-US" sz="1800" smtClean="0"/>
              <a:t>文件是否有序 </a:t>
            </a:r>
          </a:p>
          <a:p>
            <a:pPr lvl="2">
              <a:lnSpc>
                <a:spcPct val="90000"/>
              </a:lnSpc>
            </a:pPr>
            <a:r>
              <a:rPr lang="zh-CN" altLang="en-US" sz="1800" smtClean="0"/>
              <a:t>是否有索引</a:t>
            </a:r>
          </a:p>
          <a:p>
            <a:pPr lvl="1">
              <a:lnSpc>
                <a:spcPct val="90000"/>
              </a:lnSpc>
            </a:pPr>
            <a:r>
              <a:rPr lang="zh-CN" altLang="en-US" sz="2000" smtClean="0"/>
              <a:t>二分搜索（折半查找）通常是没有意义的，因为数据不是连续存放的</a:t>
            </a:r>
          </a:p>
          <a:p>
            <a:pPr lvl="2">
              <a:lnSpc>
                <a:spcPct val="90000"/>
              </a:lnSpc>
            </a:pPr>
            <a:r>
              <a:rPr lang="zh-CN" altLang="en-US" sz="1600" smtClean="0"/>
              <a:t>除非当有一个可用的索引时，才使用二分搜索</a:t>
            </a:r>
          </a:p>
          <a:p>
            <a:pPr lvl="2">
              <a:lnSpc>
                <a:spcPct val="90000"/>
              </a:lnSpc>
            </a:pPr>
            <a:r>
              <a:rPr lang="zh-CN" altLang="en-US" sz="1600" smtClean="0"/>
              <a:t>二分搜索比索引搜索需要更多的磁盘扫描</a:t>
            </a:r>
          </a:p>
        </p:txBody>
      </p:sp>
    </p:spTree>
  </p:cSld>
  <p:clrMapOvr>
    <a:masterClrMapping/>
  </p:clrMapOvr>
  <p:transition advTm="380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利用索引的选择</a:t>
            </a:r>
          </a:p>
        </p:txBody>
      </p:sp>
      <p:sp>
        <p:nvSpPr>
          <p:cNvPr id="316419" name="Rectangle 3"/>
          <p:cNvSpPr>
            <a:spLocks noGrp="1" noChangeArrowheads="1"/>
          </p:cNvSpPr>
          <p:nvPr>
            <p:ph type="body" idx="1"/>
          </p:nvPr>
        </p:nvSpPr>
        <p:spPr>
          <a:xfrm>
            <a:off x="842963" y="1165225"/>
            <a:ext cx="7835900" cy="5421313"/>
          </a:xfrm>
        </p:spPr>
        <p:txBody>
          <a:bodyPr/>
          <a:lstStyle/>
          <a:p>
            <a:r>
              <a:rPr lang="zh-CN" altLang="en-US" sz="2400" b="1" smtClean="0">
                <a:solidFill>
                  <a:srgbClr val="3366CC"/>
                </a:solidFill>
              </a:rPr>
              <a:t>索引扫描</a:t>
            </a:r>
            <a:r>
              <a:rPr lang="zh-CN" altLang="en-US" sz="2400" b="1" smtClean="0"/>
              <a:t> </a:t>
            </a:r>
            <a:r>
              <a:rPr lang="en-US" altLang="zh-CN" sz="2400" smtClean="0"/>
              <a:t>– </a:t>
            </a:r>
            <a:r>
              <a:rPr lang="zh-CN" altLang="en-US" sz="2400" smtClean="0"/>
              <a:t>使用索引的搜索算法</a:t>
            </a:r>
          </a:p>
          <a:p>
            <a:pPr lvl="1"/>
            <a:r>
              <a:rPr lang="zh-CN" altLang="en-US" sz="2000" smtClean="0"/>
              <a:t>选择条件必须是索引的搜索码</a:t>
            </a:r>
          </a:p>
          <a:p>
            <a:r>
              <a:rPr lang="en-US" altLang="zh-CN" sz="2400" b="1" smtClean="0"/>
              <a:t>A2 </a:t>
            </a:r>
            <a:r>
              <a:rPr lang="en-US" altLang="zh-CN" sz="2400" smtClean="0"/>
              <a:t>(</a:t>
            </a:r>
            <a:r>
              <a:rPr lang="zh-CN" altLang="en-US" sz="2400" b="1" smtClean="0">
                <a:solidFill>
                  <a:srgbClr val="3366CC"/>
                </a:solidFill>
              </a:rPr>
              <a:t>主索引，码属性等值比较</a:t>
            </a:r>
            <a:r>
              <a:rPr lang="en-US" altLang="zh-CN" sz="2400" smtClean="0"/>
              <a:t>)</a:t>
            </a:r>
            <a:r>
              <a:rPr lang="zh-CN" altLang="en-US" sz="2400" smtClean="0"/>
              <a:t>： 对于具有主索引的码属性的等值比较，我们可以使用索引检索到满足相应等值条件的唯一一条记录  </a:t>
            </a:r>
          </a:p>
          <a:p>
            <a:pPr lvl="1"/>
            <a:r>
              <a:rPr lang="en-US" altLang="zh-CN" sz="2000" i="1" smtClean="0"/>
              <a:t>Cost</a:t>
            </a:r>
            <a:r>
              <a:rPr lang="en-US" altLang="zh-CN" sz="2000" smtClean="0"/>
              <a:t> = (</a:t>
            </a:r>
            <a:r>
              <a:rPr lang="en-US" altLang="zh-CN" sz="2000" i="1" smtClean="0"/>
              <a:t>h</a:t>
            </a:r>
            <a:r>
              <a:rPr lang="en-US" altLang="zh-CN" sz="2000" i="1" baseline="-25000" smtClean="0"/>
              <a:t>i</a:t>
            </a:r>
            <a:r>
              <a:rPr lang="en-US" altLang="zh-CN" sz="2000" i="1" smtClean="0"/>
              <a:t> </a:t>
            </a:r>
            <a:r>
              <a:rPr lang="en-US" altLang="zh-CN" sz="2000" smtClean="0"/>
              <a:t>+ 1) * </a:t>
            </a:r>
            <a:r>
              <a:rPr lang="en-US" altLang="zh-CN" sz="2000" smtClean="0">
                <a:sym typeface="Symbol" panose="05050102010706020507" pitchFamily="18" charset="2"/>
              </a:rPr>
              <a:t>(</a:t>
            </a:r>
            <a:r>
              <a:rPr lang="en-US" altLang="zh-CN" sz="2000" i="1" smtClean="0">
                <a:sym typeface="Symbol" panose="05050102010706020507" pitchFamily="18" charset="2"/>
              </a:rPr>
              <a:t>t</a:t>
            </a:r>
            <a:r>
              <a:rPr lang="en-US" altLang="zh-CN" sz="2000" i="1" baseline="-25000" smtClean="0">
                <a:sym typeface="Symbol" panose="05050102010706020507" pitchFamily="18" charset="2"/>
              </a:rPr>
              <a:t>T</a:t>
            </a:r>
            <a:r>
              <a:rPr lang="en-US" altLang="zh-CN" sz="2000" smtClean="0">
                <a:sym typeface="Symbol" panose="05050102010706020507" pitchFamily="18" charset="2"/>
              </a:rPr>
              <a:t> + </a:t>
            </a:r>
            <a:r>
              <a:rPr lang="en-US" altLang="zh-CN" sz="2000" i="1" smtClean="0">
                <a:sym typeface="Symbol" panose="05050102010706020507" pitchFamily="18" charset="2"/>
              </a:rPr>
              <a:t>t</a:t>
            </a:r>
            <a:r>
              <a:rPr lang="en-US" altLang="zh-CN" sz="2000" i="1" baseline="-25000" smtClean="0">
                <a:sym typeface="Symbol" panose="05050102010706020507" pitchFamily="18" charset="2"/>
              </a:rPr>
              <a:t>S</a:t>
            </a:r>
            <a:r>
              <a:rPr lang="en-US" altLang="zh-CN" sz="2000" smtClean="0">
                <a:sym typeface="Symbol" panose="05050102010706020507" pitchFamily="18" charset="2"/>
              </a:rPr>
              <a:t>)</a:t>
            </a:r>
            <a:endParaRPr lang="en-US" altLang="zh-CN" sz="2000" smtClean="0"/>
          </a:p>
          <a:p>
            <a:r>
              <a:rPr lang="en-US" altLang="zh-CN" sz="2400" b="1" smtClean="0"/>
              <a:t>A3 </a:t>
            </a:r>
            <a:r>
              <a:rPr lang="en-US" altLang="zh-CN" sz="2400" smtClean="0"/>
              <a:t>(</a:t>
            </a:r>
            <a:r>
              <a:rPr lang="zh-CN" altLang="en-US" sz="2400" b="1" smtClean="0">
                <a:solidFill>
                  <a:srgbClr val="3366CC"/>
                </a:solidFill>
              </a:rPr>
              <a:t>主索引，非码属性等值比较</a:t>
            </a:r>
            <a:r>
              <a:rPr lang="en-US" altLang="zh-CN" sz="2400" smtClean="0"/>
              <a:t>)</a:t>
            </a:r>
            <a:r>
              <a:rPr lang="en-US" altLang="zh-CN" sz="2400" i="1" smtClean="0"/>
              <a:t> </a:t>
            </a:r>
            <a:r>
              <a:rPr lang="zh-CN" altLang="en-US" sz="2400" smtClean="0"/>
              <a:t>：检索多条记录 </a:t>
            </a:r>
          </a:p>
          <a:p>
            <a:pPr lvl="1"/>
            <a:r>
              <a:rPr lang="zh-CN" altLang="en-US" sz="2000" smtClean="0"/>
              <a:t>记录在文件中必然是连续存储的</a:t>
            </a:r>
          </a:p>
          <a:p>
            <a:pPr lvl="2"/>
            <a:r>
              <a:rPr lang="en-US" altLang="zh-CN" sz="1800" smtClean="0"/>
              <a:t>b </a:t>
            </a:r>
            <a:r>
              <a:rPr lang="zh-CN" altLang="en-US" sz="1800" smtClean="0"/>
              <a:t>代表包含具有指定搜索码值的记录的磁盘块数</a:t>
            </a:r>
          </a:p>
          <a:p>
            <a:pPr lvl="1"/>
            <a:r>
              <a:rPr lang="en-US" altLang="zh-CN" sz="2000" i="1" smtClean="0"/>
              <a:t>Cost</a:t>
            </a:r>
            <a:r>
              <a:rPr lang="en-US" altLang="zh-CN" sz="2000" smtClean="0"/>
              <a:t> = </a:t>
            </a:r>
            <a:r>
              <a:rPr lang="en-US" altLang="zh-CN" sz="2000" i="1" smtClean="0"/>
              <a:t>h</a:t>
            </a:r>
            <a:r>
              <a:rPr lang="en-US" altLang="zh-CN" sz="2000" i="1" baseline="-25000" smtClean="0"/>
              <a:t>i</a:t>
            </a:r>
            <a:r>
              <a:rPr lang="en-US" altLang="zh-CN" sz="2000" i="1" smtClean="0"/>
              <a:t> * </a:t>
            </a:r>
            <a:r>
              <a:rPr lang="en-US" altLang="zh-CN" sz="2000" smtClean="0">
                <a:sym typeface="Symbol" panose="05050102010706020507" pitchFamily="18" charset="2"/>
              </a:rPr>
              <a:t>(</a:t>
            </a:r>
            <a:r>
              <a:rPr lang="en-US" altLang="zh-CN" sz="2000" i="1" smtClean="0">
                <a:sym typeface="Symbol" panose="05050102010706020507" pitchFamily="18" charset="2"/>
              </a:rPr>
              <a:t>t</a:t>
            </a:r>
            <a:r>
              <a:rPr lang="en-US" altLang="zh-CN" sz="2000" i="1" baseline="-25000" smtClean="0">
                <a:sym typeface="Symbol" panose="05050102010706020507" pitchFamily="18" charset="2"/>
              </a:rPr>
              <a:t>T</a:t>
            </a:r>
            <a:r>
              <a:rPr lang="en-US" altLang="zh-CN" sz="2000" smtClean="0">
                <a:sym typeface="Symbol" panose="05050102010706020507" pitchFamily="18" charset="2"/>
              </a:rPr>
              <a:t> + </a:t>
            </a:r>
            <a:r>
              <a:rPr lang="en-US" altLang="zh-CN" sz="2000" i="1" smtClean="0">
                <a:sym typeface="Symbol" panose="05050102010706020507" pitchFamily="18" charset="2"/>
              </a:rPr>
              <a:t>t</a:t>
            </a:r>
            <a:r>
              <a:rPr lang="en-US" altLang="zh-CN" sz="2000" i="1" baseline="-25000" smtClean="0">
                <a:sym typeface="Symbol" panose="05050102010706020507" pitchFamily="18" charset="2"/>
              </a:rPr>
              <a:t>S</a:t>
            </a:r>
            <a:r>
              <a:rPr lang="en-US" altLang="zh-CN" sz="2000" smtClean="0">
                <a:sym typeface="Symbol" panose="05050102010706020507" pitchFamily="18" charset="2"/>
              </a:rPr>
              <a:t>)</a:t>
            </a:r>
            <a:r>
              <a:rPr lang="en-US" altLang="zh-CN" sz="2000" i="1" smtClean="0"/>
              <a:t> </a:t>
            </a:r>
            <a:r>
              <a:rPr lang="en-US" altLang="zh-CN" sz="2000" smtClean="0"/>
              <a:t>+ </a:t>
            </a:r>
            <a:r>
              <a:rPr lang="en-US" altLang="zh-CN" sz="2000" i="1" smtClean="0"/>
              <a:t>t</a:t>
            </a:r>
            <a:r>
              <a:rPr lang="en-US" altLang="zh-CN" sz="2000" i="1" baseline="-25000" smtClean="0"/>
              <a:t>S</a:t>
            </a:r>
            <a:r>
              <a:rPr lang="en-US" altLang="zh-CN" sz="2000" smtClean="0"/>
              <a:t> + </a:t>
            </a:r>
            <a:r>
              <a:rPr lang="en-US" altLang="zh-CN" sz="2000" i="1" smtClean="0"/>
              <a:t>t</a:t>
            </a:r>
            <a:r>
              <a:rPr lang="en-US" altLang="zh-CN" sz="2000" i="1" baseline="-25000" smtClean="0"/>
              <a:t>T</a:t>
            </a:r>
            <a:r>
              <a:rPr lang="en-US" altLang="zh-CN" sz="2000" smtClean="0"/>
              <a:t> *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6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6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6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6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idx="4294967295"/>
          </p:nvPr>
        </p:nvSpPr>
        <p:spPr/>
        <p:txBody>
          <a:bodyPr/>
          <a:lstStyle/>
          <a:p>
            <a:pPr>
              <a:defRPr/>
            </a:pPr>
            <a:r>
              <a:rPr lang="zh-CN" altLang="en-US" smtClean="0">
                <a:effectLst>
                  <a:outerShdw blurRad="38100" dist="38100" dir="2700000" algn="tl">
                    <a:srgbClr val="C0C0C0"/>
                  </a:outerShdw>
                </a:effectLst>
                <a:ea typeface="宋体" charset="-122"/>
              </a:rPr>
              <a:t>利用索引的选择</a:t>
            </a:r>
            <a:endParaRPr lang="en-US" altLang="zh-CN" smtClean="0">
              <a:effectLst>
                <a:outerShdw blurRad="38100" dist="38100" dir="2700000" algn="tl">
                  <a:srgbClr val="C0C0C0"/>
                </a:outerShdw>
              </a:effectLst>
              <a:ea typeface="宋体" charset="-122"/>
            </a:endParaRPr>
          </a:p>
        </p:txBody>
      </p:sp>
      <p:sp>
        <p:nvSpPr>
          <p:cNvPr id="316419" name="Rectangle 3"/>
          <p:cNvSpPr>
            <a:spLocks noGrp="1" noChangeArrowheads="1"/>
          </p:cNvSpPr>
          <p:nvPr>
            <p:ph type="body" idx="4294967295"/>
          </p:nvPr>
        </p:nvSpPr>
        <p:spPr>
          <a:xfrm>
            <a:off x="842963" y="1165225"/>
            <a:ext cx="7835900" cy="5421313"/>
          </a:xfrm>
        </p:spPr>
        <p:txBody>
          <a:bodyPr/>
          <a:lstStyle/>
          <a:p>
            <a:r>
              <a:rPr lang="en-US" altLang="zh-CN" sz="2400" b="1" smtClean="0">
                <a:latin typeface="宋体" panose="02010600030101010101" pitchFamily="2" charset="-122"/>
                <a:ea typeface="宋体" panose="02010600030101010101" pitchFamily="2" charset="-122"/>
              </a:rPr>
              <a:t>A4</a:t>
            </a:r>
            <a:r>
              <a:rPr lang="en-US" altLang="zh-CN" sz="2400" smtClean="0">
                <a:latin typeface="宋体" panose="02010600030101010101" pitchFamily="2" charset="-122"/>
                <a:ea typeface="宋体" panose="02010600030101010101" pitchFamily="2" charset="-122"/>
              </a:rPr>
              <a:t> (</a:t>
            </a:r>
            <a:r>
              <a:rPr lang="zh-CN" altLang="en-US" sz="2400" b="1" smtClean="0">
                <a:solidFill>
                  <a:srgbClr val="3366CC"/>
                </a:solidFill>
                <a:latin typeface="宋体" panose="02010600030101010101" pitchFamily="2" charset="-122"/>
                <a:ea typeface="宋体" panose="02010600030101010101" pitchFamily="2" charset="-122"/>
              </a:rPr>
              <a:t>辅助索引，等值比较</a:t>
            </a:r>
            <a:r>
              <a:rPr lang="en-US" altLang="zh-CN" sz="2400" smtClean="0">
                <a:latin typeface="宋体" panose="02010600030101010101" pitchFamily="2" charset="-122"/>
                <a:ea typeface="宋体" panose="02010600030101010101" pitchFamily="2" charset="-122"/>
              </a:rPr>
              <a:t>)</a:t>
            </a:r>
          </a:p>
          <a:p>
            <a:pPr lvl="1"/>
            <a:r>
              <a:rPr lang="zh-CN" altLang="en-US" sz="2000" smtClean="0">
                <a:latin typeface="宋体" panose="02010600030101010101" pitchFamily="2" charset="-122"/>
                <a:ea typeface="宋体" panose="02010600030101010101" pitchFamily="2" charset="-122"/>
              </a:rPr>
              <a:t>如果等值条件是码属性上的，该策略可以检索到满足条件的一条记录</a:t>
            </a:r>
          </a:p>
          <a:p>
            <a:pPr lvl="2"/>
            <a:r>
              <a:rPr lang="en-US" altLang="zh-CN" sz="1800" i="1" smtClean="0">
                <a:latin typeface="宋体" panose="02010600030101010101" pitchFamily="2" charset="-122"/>
                <a:ea typeface="宋体" panose="02010600030101010101" pitchFamily="2" charset="-122"/>
              </a:rPr>
              <a:t>Cost = (h</a:t>
            </a:r>
            <a:r>
              <a:rPr lang="en-US" altLang="zh-CN" sz="1800" i="1" baseline="-25000" smtClean="0">
                <a:latin typeface="宋体" panose="02010600030101010101" pitchFamily="2" charset="-122"/>
                <a:ea typeface="宋体" panose="02010600030101010101" pitchFamily="2" charset="-122"/>
              </a:rPr>
              <a:t>i</a:t>
            </a:r>
            <a:r>
              <a:rPr lang="en-US" altLang="zh-CN" sz="1800" i="1" smtClean="0">
                <a:latin typeface="宋体" panose="02010600030101010101" pitchFamily="2" charset="-122"/>
                <a:ea typeface="宋体" panose="02010600030101010101" pitchFamily="2" charset="-122"/>
              </a:rPr>
              <a:t> </a:t>
            </a:r>
            <a:r>
              <a:rPr lang="en-US" altLang="zh-CN" sz="1800" smtClean="0">
                <a:latin typeface="宋体" panose="02010600030101010101" pitchFamily="2" charset="-122"/>
                <a:ea typeface="宋体" panose="02010600030101010101" pitchFamily="2" charset="-122"/>
              </a:rPr>
              <a:t>+ 1) * </a:t>
            </a:r>
            <a:r>
              <a:rPr lang="en-US" altLang="zh-CN" sz="1800" smtClean="0">
                <a:latin typeface="宋体" panose="02010600030101010101" pitchFamily="2" charset="-122"/>
                <a:ea typeface="宋体" panose="02010600030101010101" pitchFamily="2" charset="-122"/>
                <a:sym typeface="Symbol" panose="05050102010706020507" pitchFamily="18" charset="2"/>
              </a:rPr>
              <a:t>(</a:t>
            </a:r>
            <a:r>
              <a:rPr lang="en-US" altLang="zh-CN" sz="1800" i="1" smtClean="0">
                <a:latin typeface="宋体" panose="02010600030101010101" pitchFamily="2" charset="-122"/>
                <a:ea typeface="宋体" panose="02010600030101010101" pitchFamily="2" charset="-122"/>
                <a:sym typeface="Symbol" panose="05050102010706020507" pitchFamily="18" charset="2"/>
              </a:rPr>
              <a:t>t</a:t>
            </a:r>
            <a:r>
              <a:rPr lang="en-US" altLang="zh-CN" sz="1800" i="1" baseline="-25000" smtClean="0">
                <a:latin typeface="宋体" panose="02010600030101010101" pitchFamily="2" charset="-122"/>
                <a:ea typeface="宋体" panose="02010600030101010101" pitchFamily="2" charset="-122"/>
                <a:sym typeface="Symbol" panose="05050102010706020507" pitchFamily="18" charset="2"/>
              </a:rPr>
              <a:t>T</a:t>
            </a:r>
            <a:r>
              <a:rPr lang="en-US" altLang="zh-CN" sz="1800" smtClean="0">
                <a:latin typeface="宋体" panose="02010600030101010101" pitchFamily="2" charset="-122"/>
                <a:ea typeface="宋体" panose="02010600030101010101" pitchFamily="2" charset="-122"/>
                <a:sym typeface="Symbol" panose="05050102010706020507" pitchFamily="18" charset="2"/>
              </a:rPr>
              <a:t> + </a:t>
            </a:r>
            <a:r>
              <a:rPr lang="en-US" altLang="zh-CN" sz="1800" i="1" smtClean="0">
                <a:latin typeface="宋体" panose="02010600030101010101" pitchFamily="2" charset="-122"/>
                <a:ea typeface="宋体" panose="02010600030101010101" pitchFamily="2" charset="-122"/>
                <a:sym typeface="Symbol" panose="05050102010706020507" pitchFamily="18" charset="2"/>
              </a:rPr>
              <a:t>t</a:t>
            </a:r>
            <a:r>
              <a:rPr lang="en-US" altLang="zh-CN" sz="1800" i="1" baseline="-25000" smtClean="0">
                <a:latin typeface="宋体" panose="02010600030101010101" pitchFamily="2" charset="-122"/>
                <a:ea typeface="宋体" panose="02010600030101010101" pitchFamily="2" charset="-122"/>
                <a:sym typeface="Symbol" panose="05050102010706020507" pitchFamily="18" charset="2"/>
              </a:rPr>
              <a:t>S</a:t>
            </a:r>
            <a:r>
              <a:rPr lang="en-US" altLang="zh-CN" sz="1800" smtClean="0">
                <a:latin typeface="宋体" panose="02010600030101010101" pitchFamily="2" charset="-122"/>
                <a:ea typeface="宋体" panose="02010600030101010101" pitchFamily="2" charset="-122"/>
                <a:sym typeface="Symbol" panose="05050102010706020507" pitchFamily="18" charset="2"/>
              </a:rPr>
              <a:t>)</a:t>
            </a:r>
            <a:endParaRPr lang="en-US" altLang="zh-CN" sz="1800" smtClean="0">
              <a:latin typeface="宋体" panose="02010600030101010101" pitchFamily="2" charset="-122"/>
              <a:ea typeface="宋体" panose="02010600030101010101" pitchFamily="2" charset="-122"/>
            </a:endParaRPr>
          </a:p>
          <a:p>
            <a:pPr lvl="1"/>
            <a:r>
              <a:rPr lang="zh-CN" altLang="en-US" sz="2000" smtClean="0">
                <a:latin typeface="宋体" panose="02010600030101010101" pitchFamily="2" charset="-122"/>
                <a:ea typeface="宋体" panose="02010600030101010101" pitchFamily="2" charset="-122"/>
              </a:rPr>
              <a:t>若索引字段是非码属性，则可检索到多条记录</a:t>
            </a:r>
          </a:p>
          <a:p>
            <a:pPr lvl="2"/>
            <a:r>
              <a:rPr lang="zh-CN" altLang="en-US" sz="1800" smtClean="0">
                <a:latin typeface="宋体" panose="02010600030101010101" pitchFamily="2" charset="-122"/>
                <a:ea typeface="宋体" panose="02010600030101010101" pitchFamily="2" charset="-122"/>
              </a:rPr>
              <a:t>每个 </a:t>
            </a:r>
            <a:r>
              <a:rPr lang="en-US" altLang="zh-CN" sz="1800" smtClean="0">
                <a:latin typeface="宋体" panose="02010600030101010101" pitchFamily="2" charset="-122"/>
                <a:ea typeface="宋体" panose="02010600030101010101" pitchFamily="2" charset="-122"/>
              </a:rPr>
              <a:t>n </a:t>
            </a:r>
            <a:r>
              <a:rPr lang="zh-CN" altLang="en-US" sz="1800" smtClean="0">
                <a:latin typeface="宋体" panose="02010600030101010101" pitchFamily="2" charset="-122"/>
                <a:ea typeface="宋体" panose="02010600030101010101" pitchFamily="2" charset="-122"/>
              </a:rPr>
              <a:t>匹配的记录可能在不同的磁盘块中  </a:t>
            </a:r>
          </a:p>
          <a:p>
            <a:pPr lvl="2"/>
            <a:r>
              <a:rPr lang="en-US" altLang="zh-CN" sz="1800" smtClean="0">
                <a:latin typeface="宋体" panose="02010600030101010101" pitchFamily="2" charset="-122"/>
                <a:ea typeface="宋体" panose="02010600030101010101" pitchFamily="2" charset="-122"/>
              </a:rPr>
              <a:t>Cost =  (</a:t>
            </a:r>
            <a:r>
              <a:rPr lang="en-US" altLang="zh-CN" sz="1800" i="1" smtClean="0">
                <a:latin typeface="宋体" panose="02010600030101010101" pitchFamily="2" charset="-122"/>
                <a:ea typeface="宋体" panose="02010600030101010101" pitchFamily="2" charset="-122"/>
              </a:rPr>
              <a:t>h</a:t>
            </a:r>
            <a:r>
              <a:rPr lang="en-US" altLang="zh-CN" sz="1800" i="1" baseline="-25000" smtClean="0">
                <a:latin typeface="宋体" panose="02010600030101010101" pitchFamily="2" charset="-122"/>
                <a:ea typeface="宋体" panose="02010600030101010101" pitchFamily="2" charset="-122"/>
              </a:rPr>
              <a:t>i</a:t>
            </a:r>
            <a:r>
              <a:rPr lang="en-US" altLang="zh-CN" sz="1800" i="1" smtClean="0">
                <a:latin typeface="宋体" panose="02010600030101010101" pitchFamily="2" charset="-122"/>
                <a:ea typeface="宋体" panose="02010600030101010101" pitchFamily="2" charset="-122"/>
              </a:rPr>
              <a:t> </a:t>
            </a:r>
            <a:r>
              <a:rPr lang="en-US" altLang="zh-CN" sz="1800" smtClean="0">
                <a:latin typeface="宋体" panose="02010600030101010101" pitchFamily="2" charset="-122"/>
                <a:ea typeface="宋体" panose="02010600030101010101" pitchFamily="2" charset="-122"/>
              </a:rPr>
              <a:t>+ </a:t>
            </a:r>
            <a:r>
              <a:rPr lang="en-US" altLang="zh-CN" sz="1800" i="1" smtClean="0">
                <a:latin typeface="宋体" panose="02010600030101010101" pitchFamily="2" charset="-122"/>
                <a:ea typeface="宋体" panose="02010600030101010101" pitchFamily="2" charset="-122"/>
              </a:rPr>
              <a:t>n) * </a:t>
            </a:r>
            <a:r>
              <a:rPr lang="en-US" altLang="zh-CN" sz="1800" smtClean="0">
                <a:latin typeface="宋体" panose="02010600030101010101" pitchFamily="2" charset="-122"/>
                <a:ea typeface="宋体" panose="02010600030101010101" pitchFamily="2" charset="-122"/>
                <a:sym typeface="Symbol" panose="05050102010706020507" pitchFamily="18" charset="2"/>
              </a:rPr>
              <a:t>(</a:t>
            </a:r>
            <a:r>
              <a:rPr lang="en-US" altLang="zh-CN" sz="1800" i="1" smtClean="0">
                <a:latin typeface="宋体" panose="02010600030101010101" pitchFamily="2" charset="-122"/>
                <a:ea typeface="宋体" panose="02010600030101010101" pitchFamily="2" charset="-122"/>
                <a:sym typeface="Symbol" panose="05050102010706020507" pitchFamily="18" charset="2"/>
              </a:rPr>
              <a:t>t</a:t>
            </a:r>
            <a:r>
              <a:rPr lang="en-US" altLang="zh-CN" sz="1800" i="1" baseline="-25000" smtClean="0">
                <a:latin typeface="宋体" panose="02010600030101010101" pitchFamily="2" charset="-122"/>
                <a:ea typeface="宋体" panose="02010600030101010101" pitchFamily="2" charset="-122"/>
                <a:sym typeface="Symbol" panose="05050102010706020507" pitchFamily="18" charset="2"/>
              </a:rPr>
              <a:t>T</a:t>
            </a:r>
            <a:r>
              <a:rPr lang="en-US" altLang="zh-CN" sz="1800" smtClean="0">
                <a:latin typeface="宋体" panose="02010600030101010101" pitchFamily="2" charset="-122"/>
                <a:ea typeface="宋体" panose="02010600030101010101" pitchFamily="2" charset="-122"/>
                <a:sym typeface="Symbol" panose="05050102010706020507" pitchFamily="18" charset="2"/>
              </a:rPr>
              <a:t> + </a:t>
            </a:r>
            <a:r>
              <a:rPr lang="en-US" altLang="zh-CN" sz="1800" i="1" smtClean="0">
                <a:latin typeface="宋体" panose="02010600030101010101" pitchFamily="2" charset="-122"/>
                <a:ea typeface="宋体" panose="02010600030101010101" pitchFamily="2" charset="-122"/>
                <a:sym typeface="Symbol" panose="05050102010706020507" pitchFamily="18" charset="2"/>
              </a:rPr>
              <a:t>t</a:t>
            </a:r>
            <a:r>
              <a:rPr lang="en-US" altLang="zh-CN" sz="1800" i="1" baseline="-25000" smtClean="0">
                <a:latin typeface="宋体" panose="02010600030101010101" pitchFamily="2" charset="-122"/>
                <a:ea typeface="宋体" panose="02010600030101010101" pitchFamily="2" charset="-122"/>
                <a:sym typeface="Symbol" panose="05050102010706020507" pitchFamily="18" charset="2"/>
              </a:rPr>
              <a:t>S</a:t>
            </a:r>
            <a:r>
              <a:rPr lang="en-US" altLang="zh-CN" sz="1800" smtClean="0">
                <a:latin typeface="宋体" panose="02010600030101010101" pitchFamily="2" charset="-122"/>
                <a:ea typeface="宋体" panose="02010600030101010101" pitchFamily="2" charset="-122"/>
                <a:sym typeface="Symbol" panose="05050102010706020507" pitchFamily="18" charset="2"/>
              </a:rPr>
              <a:t>)</a:t>
            </a:r>
            <a:r>
              <a:rPr lang="en-US" altLang="zh-CN" sz="1800" i="1" smtClean="0">
                <a:latin typeface="宋体" panose="02010600030101010101" pitchFamily="2" charset="-122"/>
                <a:ea typeface="宋体" panose="02010600030101010101" pitchFamily="2" charset="-122"/>
              </a:rPr>
              <a:t> </a:t>
            </a:r>
          </a:p>
          <a:p>
            <a:pPr lvl="2"/>
            <a:r>
              <a:rPr lang="zh-CN" altLang="en-US" sz="1800" smtClean="0">
                <a:latin typeface="宋体" panose="02010600030101010101" pitchFamily="2" charset="-122"/>
                <a:ea typeface="宋体" panose="02010600030101010101" pitchFamily="2" charset="-122"/>
              </a:rPr>
              <a:t>查询代价非常大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6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6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64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64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64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6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涉及比较的选择</a:t>
            </a:r>
          </a:p>
        </p:txBody>
      </p:sp>
      <p:sp>
        <p:nvSpPr>
          <p:cNvPr id="318467" name="Rectangle 3"/>
          <p:cNvSpPr>
            <a:spLocks noGrp="1" noChangeArrowheads="1"/>
          </p:cNvSpPr>
          <p:nvPr>
            <p:ph type="body" idx="1"/>
          </p:nvPr>
        </p:nvSpPr>
        <p:spPr>
          <a:xfrm>
            <a:off x="752475" y="1190625"/>
            <a:ext cx="7883525" cy="4978400"/>
          </a:xfrm>
        </p:spPr>
        <p:txBody>
          <a:bodyPr/>
          <a:lstStyle/>
          <a:p>
            <a:pPr>
              <a:lnSpc>
                <a:spcPct val="150000"/>
              </a:lnSpc>
            </a:pPr>
            <a:r>
              <a:rPr kumimoji="0" lang="zh-CN" altLang="en-US" sz="2400" smtClean="0">
                <a:sym typeface="Symbol" panose="05050102010706020507" pitchFamily="18" charset="2"/>
              </a:rPr>
              <a:t></a:t>
            </a:r>
            <a:r>
              <a:rPr kumimoji="0" lang="en-US" altLang="zh-CN" sz="2400" i="1" baseline="-25000" smtClean="0">
                <a:sym typeface="Symbol" panose="05050102010706020507" pitchFamily="18" charset="2"/>
              </a:rPr>
              <a:t>A</a:t>
            </a:r>
            <a:r>
              <a:rPr kumimoji="0" lang="en-US" altLang="zh-CN" sz="2400" baseline="-25000" smtClean="0">
                <a:sym typeface="Symbol" panose="05050102010706020507" pitchFamily="18" charset="2"/>
              </a:rPr>
              <a:t></a:t>
            </a:r>
            <a:r>
              <a:rPr kumimoji="0" lang="en-US" altLang="zh-CN" sz="2400" i="1" baseline="-25000" smtClean="0">
                <a:sym typeface="Symbol" panose="05050102010706020507" pitchFamily="18" charset="2"/>
              </a:rPr>
              <a:t>V </a:t>
            </a:r>
            <a:r>
              <a:rPr kumimoji="0" lang="en-US" altLang="zh-CN" sz="2400" smtClean="0">
                <a:sym typeface="Symbol" panose="05050102010706020507" pitchFamily="18" charset="2"/>
              </a:rPr>
              <a:t>(</a:t>
            </a:r>
            <a:r>
              <a:rPr kumimoji="0" lang="en-US" altLang="zh-CN" sz="2400" i="1" smtClean="0">
                <a:sym typeface="Symbol" panose="05050102010706020507" pitchFamily="18" charset="2"/>
              </a:rPr>
              <a:t>r</a:t>
            </a:r>
            <a:r>
              <a:rPr kumimoji="0" lang="en-US" altLang="zh-CN" sz="2400" smtClean="0">
                <a:sym typeface="Symbol" panose="05050102010706020507" pitchFamily="18" charset="2"/>
              </a:rPr>
              <a:t>) or </a:t>
            </a:r>
            <a:r>
              <a:rPr kumimoji="0" lang="en-US" altLang="zh-CN" sz="2400" i="1" baseline="-25000" smtClean="0">
                <a:sym typeface="Symbol" panose="05050102010706020507" pitchFamily="18" charset="2"/>
              </a:rPr>
              <a:t>A </a:t>
            </a:r>
            <a:r>
              <a:rPr kumimoji="0" lang="en-US" altLang="zh-CN" sz="2400" baseline="-25000" smtClean="0">
                <a:sym typeface="Symbol" panose="05050102010706020507" pitchFamily="18" charset="2"/>
              </a:rPr>
              <a:t> </a:t>
            </a:r>
            <a:r>
              <a:rPr kumimoji="0" lang="en-US" altLang="zh-CN" sz="2400" i="1" baseline="-25000" smtClean="0">
                <a:sym typeface="Symbol" panose="05050102010706020507" pitchFamily="18" charset="2"/>
              </a:rPr>
              <a:t>V</a:t>
            </a:r>
            <a:r>
              <a:rPr kumimoji="0" lang="en-US" altLang="zh-CN" sz="2400" smtClean="0">
                <a:sym typeface="Symbol" panose="05050102010706020507" pitchFamily="18" charset="2"/>
              </a:rPr>
              <a:t>(</a:t>
            </a:r>
            <a:r>
              <a:rPr kumimoji="0" lang="en-US" altLang="zh-CN" sz="2400" i="1" smtClean="0">
                <a:sym typeface="Symbol" panose="05050102010706020507" pitchFamily="18" charset="2"/>
              </a:rPr>
              <a:t>r</a:t>
            </a:r>
            <a:r>
              <a:rPr kumimoji="0" lang="en-US" altLang="zh-CN" sz="2400" smtClean="0">
                <a:sym typeface="Symbol" panose="05050102010706020507" pitchFamily="18" charset="2"/>
              </a:rPr>
              <a:t>) </a:t>
            </a:r>
            <a:r>
              <a:rPr kumimoji="0" lang="zh-CN" altLang="en-US" sz="2400" smtClean="0">
                <a:sym typeface="Symbol" panose="05050102010706020507" pitchFamily="18" charset="2"/>
              </a:rPr>
              <a:t>的实现方法</a:t>
            </a:r>
          </a:p>
          <a:p>
            <a:pPr lvl="1">
              <a:lnSpc>
                <a:spcPct val="150000"/>
              </a:lnSpc>
            </a:pPr>
            <a:r>
              <a:rPr kumimoji="0" lang="zh-CN" altLang="en-US" sz="2000" smtClean="0">
                <a:sym typeface="Symbol" panose="05050102010706020507" pitchFamily="18" charset="2"/>
              </a:rPr>
              <a:t>线性搜索</a:t>
            </a:r>
          </a:p>
          <a:p>
            <a:pPr lvl="1">
              <a:lnSpc>
                <a:spcPct val="150000"/>
              </a:lnSpc>
            </a:pPr>
            <a:r>
              <a:rPr kumimoji="0" lang="zh-CN" altLang="en-US" sz="2000" smtClean="0">
                <a:sym typeface="Symbol" panose="05050102010706020507" pitchFamily="18" charset="2"/>
              </a:rPr>
              <a:t>按</a:t>
            </a:r>
            <a:r>
              <a:rPr kumimoji="0" lang="en-US" altLang="zh-CN" sz="2000" smtClean="0">
                <a:sym typeface="Symbol" panose="05050102010706020507" pitchFamily="18" charset="2"/>
              </a:rPr>
              <a:t>A5</a:t>
            </a:r>
            <a:r>
              <a:rPr kumimoji="0" lang="zh-CN" altLang="en-US" sz="2000" smtClean="0">
                <a:sym typeface="Symbol" panose="05050102010706020507" pitchFamily="18" charset="2"/>
              </a:rPr>
              <a:t>或</a:t>
            </a:r>
            <a:r>
              <a:rPr kumimoji="0" lang="en-US" altLang="zh-CN" sz="2000" smtClean="0">
                <a:sym typeface="Symbol" panose="05050102010706020507" pitchFamily="18" charset="2"/>
              </a:rPr>
              <a:t>A6</a:t>
            </a:r>
            <a:r>
              <a:rPr kumimoji="0" lang="zh-CN" altLang="en-US" sz="2000" smtClean="0">
                <a:sym typeface="Symbol" panose="05050102010706020507" pitchFamily="18" charset="2"/>
              </a:rPr>
              <a:t>使用索引来实现选择运算</a:t>
            </a:r>
          </a:p>
          <a:p>
            <a:pPr>
              <a:lnSpc>
                <a:spcPct val="150000"/>
              </a:lnSpc>
            </a:pPr>
            <a:r>
              <a:rPr lang="en-US" altLang="zh-CN" sz="2400" b="1" smtClean="0"/>
              <a:t>A5</a:t>
            </a:r>
            <a:r>
              <a:rPr lang="en-US" altLang="zh-CN" sz="2400" smtClean="0"/>
              <a:t> (</a:t>
            </a:r>
            <a:r>
              <a:rPr lang="zh-CN" altLang="en-US" sz="2400" b="1" smtClean="0">
                <a:solidFill>
                  <a:srgbClr val="3366CC"/>
                </a:solidFill>
              </a:rPr>
              <a:t>主索引，比较</a:t>
            </a:r>
            <a:r>
              <a:rPr lang="en-US" altLang="zh-CN" sz="2400" smtClean="0"/>
              <a:t>)</a:t>
            </a:r>
            <a:r>
              <a:rPr lang="zh-CN" altLang="en-US" sz="2400" smtClean="0"/>
              <a:t>： </a:t>
            </a:r>
            <a:r>
              <a:rPr lang="en-US" altLang="zh-CN" sz="2400" smtClean="0"/>
              <a:t>(A </a:t>
            </a:r>
            <a:r>
              <a:rPr lang="zh-CN" altLang="en-US" sz="2400" smtClean="0"/>
              <a:t>上的关系是有序的</a:t>
            </a:r>
            <a:r>
              <a:rPr lang="en-US" altLang="zh-CN" sz="2400" smtClean="0"/>
              <a:t>)</a:t>
            </a:r>
            <a:endParaRPr lang="en-US" altLang="zh-CN" sz="2400" i="1" smtClean="0"/>
          </a:p>
          <a:p>
            <a:pPr lvl="1">
              <a:lnSpc>
                <a:spcPct val="150000"/>
              </a:lnSpc>
            </a:pPr>
            <a:r>
              <a:rPr lang="zh-CN" altLang="en-US" sz="2000" smtClean="0"/>
              <a:t>对于 </a:t>
            </a:r>
            <a:r>
              <a:rPr kumimoji="0" lang="zh-CN" altLang="en-US" sz="2000" i="1" smtClean="0">
                <a:sym typeface="Symbol" panose="05050102010706020507" pitchFamily="18" charset="2"/>
              </a:rPr>
              <a:t></a:t>
            </a:r>
            <a:r>
              <a:rPr kumimoji="0" lang="en-US" altLang="zh-CN" sz="2000" i="1" baseline="-25000" smtClean="0">
                <a:sym typeface="Symbol" panose="05050102010706020507" pitchFamily="18" charset="2"/>
              </a:rPr>
              <a:t>A  V</a:t>
            </a:r>
            <a:r>
              <a:rPr kumimoji="0" lang="en-US" altLang="zh-CN" sz="2000" i="1" smtClean="0">
                <a:sym typeface="Symbol" panose="05050102010706020507" pitchFamily="18" charset="2"/>
              </a:rPr>
              <a:t>(r)</a:t>
            </a:r>
            <a:r>
              <a:rPr kumimoji="0" lang="zh-CN" altLang="en-US" sz="2000" smtClean="0">
                <a:sym typeface="Symbol" panose="05050102010706020507" pitchFamily="18" charset="2"/>
              </a:rPr>
              <a:t>，使用索引找到 </a:t>
            </a:r>
            <a:r>
              <a:rPr kumimoji="0" lang="zh-CN" altLang="en-US" sz="2000" i="1" smtClean="0">
                <a:sym typeface="Symbol" panose="05050102010706020507" pitchFamily="18" charset="2"/>
              </a:rPr>
              <a:t> </a:t>
            </a:r>
            <a:r>
              <a:rPr kumimoji="0" lang="en-US" altLang="zh-CN" sz="2000" i="1" smtClean="0">
                <a:sym typeface="Symbol" panose="05050102010706020507" pitchFamily="18" charset="2"/>
              </a:rPr>
              <a:t>v </a:t>
            </a:r>
            <a:r>
              <a:rPr kumimoji="0" lang="zh-CN" altLang="en-US" sz="2000" smtClean="0">
                <a:sym typeface="Symbol" panose="05050102010706020507" pitchFamily="18" charset="2"/>
              </a:rPr>
              <a:t>的第一个元组， 从这里开始顺序扫描关系</a:t>
            </a:r>
          </a:p>
          <a:p>
            <a:pPr lvl="1">
              <a:lnSpc>
                <a:spcPct val="150000"/>
              </a:lnSpc>
            </a:pPr>
            <a:r>
              <a:rPr kumimoji="0" lang="zh-CN" altLang="en-US" sz="2000" smtClean="0">
                <a:sym typeface="Symbol" panose="05050102010706020507" pitchFamily="18" charset="2"/>
              </a:rPr>
              <a:t>对于 </a:t>
            </a:r>
            <a:r>
              <a:rPr kumimoji="0" lang="en-US" altLang="zh-CN" sz="2000" i="1" baseline="-25000" smtClean="0">
                <a:sym typeface="Symbol" panose="05050102010706020507" pitchFamily="18" charset="2"/>
              </a:rPr>
              <a:t>A </a:t>
            </a:r>
            <a:r>
              <a:rPr kumimoji="0" lang="en-US" altLang="zh-CN" sz="2000" baseline="-25000" smtClean="0">
                <a:sym typeface="Symbol" panose="05050102010706020507" pitchFamily="18" charset="2"/>
              </a:rPr>
              <a:t> </a:t>
            </a:r>
            <a:r>
              <a:rPr kumimoji="0" lang="en-US" altLang="zh-CN" sz="2000" i="1" baseline="-25000" smtClean="0">
                <a:sym typeface="Symbol" panose="05050102010706020507" pitchFamily="18" charset="2"/>
              </a:rPr>
              <a:t>V</a:t>
            </a:r>
            <a:r>
              <a:rPr kumimoji="0" lang="en-US" altLang="zh-CN" sz="2000" i="1" smtClean="0">
                <a:sym typeface="Symbol" panose="05050102010706020507" pitchFamily="18" charset="2"/>
              </a:rPr>
              <a:t>(r)</a:t>
            </a:r>
            <a:r>
              <a:rPr kumimoji="0" lang="zh-CN" altLang="en-US" sz="2000" smtClean="0">
                <a:sym typeface="Symbol" panose="05050102010706020507" pitchFamily="18" charset="2"/>
              </a:rPr>
              <a:t>，只是顺序扫描关系找到 </a:t>
            </a:r>
            <a:r>
              <a:rPr kumimoji="0" lang="en-US" altLang="zh-CN" sz="2000" smtClean="0">
                <a:sym typeface="Symbol" panose="05050102010706020507" pitchFamily="18" charset="2"/>
              </a:rPr>
              <a:t>&gt; </a:t>
            </a:r>
            <a:r>
              <a:rPr kumimoji="0" lang="en-US" altLang="zh-CN" sz="2000" i="1" smtClean="0">
                <a:sym typeface="Symbol" panose="05050102010706020507" pitchFamily="18" charset="2"/>
              </a:rPr>
              <a:t>v </a:t>
            </a:r>
            <a:r>
              <a:rPr kumimoji="0" lang="zh-CN" altLang="en-US" sz="2000" smtClean="0">
                <a:sym typeface="Symbol" panose="05050102010706020507" pitchFamily="18" charset="2"/>
              </a:rPr>
              <a:t>的第一个元组，不使用索引</a:t>
            </a:r>
            <a:endParaRPr kumimoji="0"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8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涉及比较的选择</a:t>
            </a:r>
          </a:p>
        </p:txBody>
      </p:sp>
      <p:sp>
        <p:nvSpPr>
          <p:cNvPr id="318467" name="Rectangle 3"/>
          <p:cNvSpPr>
            <a:spLocks noGrp="1" noChangeArrowheads="1"/>
          </p:cNvSpPr>
          <p:nvPr>
            <p:ph type="body" idx="1"/>
          </p:nvPr>
        </p:nvSpPr>
        <p:spPr>
          <a:xfrm>
            <a:off x="346075" y="981075"/>
            <a:ext cx="8553450" cy="5216525"/>
          </a:xfrm>
        </p:spPr>
        <p:txBody>
          <a:bodyPr/>
          <a:lstStyle/>
          <a:p>
            <a:pPr>
              <a:lnSpc>
                <a:spcPct val="150000"/>
              </a:lnSpc>
            </a:pPr>
            <a:r>
              <a:rPr lang="en-US" altLang="zh-CN" sz="2400" b="1" smtClean="0"/>
              <a:t>A6</a:t>
            </a:r>
            <a:r>
              <a:rPr lang="en-US" altLang="zh-CN" sz="2400" smtClean="0"/>
              <a:t> (</a:t>
            </a:r>
            <a:r>
              <a:rPr lang="zh-CN" altLang="en-US" sz="2400" b="1" smtClean="0">
                <a:solidFill>
                  <a:srgbClr val="3366CC"/>
                </a:solidFill>
              </a:rPr>
              <a:t>辅助索引，比较</a:t>
            </a:r>
            <a:r>
              <a:rPr lang="en-US" altLang="zh-CN" sz="2400" smtClean="0"/>
              <a:t>)</a:t>
            </a:r>
            <a:r>
              <a:rPr lang="zh-CN" altLang="en-US" sz="2400" smtClean="0"/>
              <a:t>： </a:t>
            </a:r>
          </a:p>
          <a:p>
            <a:pPr lvl="1">
              <a:lnSpc>
                <a:spcPct val="150000"/>
              </a:lnSpc>
            </a:pPr>
            <a:r>
              <a:rPr lang="zh-CN" altLang="en-US" sz="2000" smtClean="0"/>
              <a:t>对于 </a:t>
            </a:r>
            <a:r>
              <a:rPr kumimoji="0" lang="zh-CN" altLang="en-US" sz="2000" i="1" smtClean="0">
                <a:sym typeface="Symbol" panose="05050102010706020507" pitchFamily="18" charset="2"/>
              </a:rPr>
              <a:t></a:t>
            </a:r>
            <a:r>
              <a:rPr kumimoji="0" lang="en-US" altLang="zh-CN" sz="2000" i="1" baseline="-25000" smtClean="0">
                <a:sym typeface="Symbol" panose="05050102010706020507" pitchFamily="18" charset="2"/>
              </a:rPr>
              <a:t>A  V</a:t>
            </a:r>
            <a:r>
              <a:rPr kumimoji="0" lang="en-US" altLang="zh-CN" sz="2000" i="1" smtClean="0">
                <a:sym typeface="Symbol" panose="05050102010706020507" pitchFamily="18" charset="2"/>
              </a:rPr>
              <a:t>(r)</a:t>
            </a:r>
            <a:r>
              <a:rPr kumimoji="0" lang="zh-CN" altLang="en-US" sz="2000" smtClean="0">
                <a:sym typeface="Symbol" panose="05050102010706020507" pitchFamily="18" charset="2"/>
              </a:rPr>
              <a:t>，使用索引找到第一个 </a:t>
            </a:r>
            <a:r>
              <a:rPr kumimoji="0" lang="zh-CN" altLang="en-US" sz="2000" i="1" smtClean="0">
                <a:sym typeface="Symbol" panose="05050102010706020507" pitchFamily="18" charset="2"/>
              </a:rPr>
              <a:t> </a:t>
            </a:r>
            <a:r>
              <a:rPr kumimoji="0" lang="en-US" altLang="zh-CN" sz="2000" i="1" smtClean="0">
                <a:sym typeface="Symbol" panose="05050102010706020507" pitchFamily="18" charset="2"/>
              </a:rPr>
              <a:t>v</a:t>
            </a:r>
            <a:r>
              <a:rPr kumimoji="0" lang="en-US" altLang="zh-CN" sz="2000" smtClean="0">
                <a:sym typeface="Symbol" panose="05050102010706020507" pitchFamily="18" charset="2"/>
              </a:rPr>
              <a:t> </a:t>
            </a:r>
            <a:r>
              <a:rPr kumimoji="0" lang="zh-CN" altLang="en-US" sz="2000" smtClean="0">
                <a:sym typeface="Symbol" panose="05050102010706020507" pitchFamily="18" charset="2"/>
              </a:rPr>
              <a:t>的索引项，从这里开始依次扫描索引，找到指向记录的指针</a:t>
            </a:r>
          </a:p>
          <a:p>
            <a:pPr lvl="1">
              <a:lnSpc>
                <a:spcPct val="150000"/>
              </a:lnSpc>
            </a:pPr>
            <a:r>
              <a:rPr kumimoji="0" lang="zh-CN" altLang="en-US" sz="2000" smtClean="0">
                <a:sym typeface="Symbol" panose="05050102010706020507" pitchFamily="18" charset="2"/>
              </a:rPr>
              <a:t>对于 </a:t>
            </a:r>
            <a:r>
              <a:rPr kumimoji="0" lang="en-US" altLang="zh-CN" sz="2000" i="1" baseline="-25000" smtClean="0">
                <a:sym typeface="Symbol" panose="05050102010706020507" pitchFamily="18" charset="2"/>
              </a:rPr>
              <a:t>A </a:t>
            </a:r>
            <a:r>
              <a:rPr kumimoji="0" lang="en-US" altLang="zh-CN" sz="2000" baseline="-25000" smtClean="0">
                <a:sym typeface="Symbol" panose="05050102010706020507" pitchFamily="18" charset="2"/>
              </a:rPr>
              <a:t> </a:t>
            </a:r>
            <a:r>
              <a:rPr kumimoji="0" lang="en-US" altLang="zh-CN" sz="2000" i="1" baseline="-25000" smtClean="0">
                <a:sym typeface="Symbol" panose="05050102010706020507" pitchFamily="18" charset="2"/>
              </a:rPr>
              <a:t>V</a:t>
            </a:r>
            <a:r>
              <a:rPr kumimoji="0" lang="en-US" altLang="zh-CN" sz="2000" smtClean="0">
                <a:sym typeface="Symbol" panose="05050102010706020507" pitchFamily="18" charset="2"/>
              </a:rPr>
              <a:t>(</a:t>
            </a:r>
            <a:r>
              <a:rPr kumimoji="0" lang="en-US" altLang="zh-CN" sz="2000" i="1" smtClean="0">
                <a:sym typeface="Symbol" panose="05050102010706020507" pitchFamily="18" charset="2"/>
              </a:rPr>
              <a:t>r</a:t>
            </a:r>
            <a:r>
              <a:rPr kumimoji="0" lang="en-US" altLang="zh-CN" sz="2000" smtClean="0">
                <a:sym typeface="Symbol" panose="05050102010706020507" pitchFamily="18" charset="2"/>
              </a:rPr>
              <a:t>)</a:t>
            </a:r>
            <a:r>
              <a:rPr kumimoji="0" lang="zh-CN" altLang="en-US" sz="2000" smtClean="0">
                <a:sym typeface="Symbol" panose="05050102010706020507" pitchFamily="18" charset="2"/>
              </a:rPr>
              <a:t>，只需要扫描索引的叶子页来找到指针，直到找到第一个 </a:t>
            </a:r>
            <a:r>
              <a:rPr kumimoji="0" lang="en-US" altLang="zh-CN" sz="2000" smtClean="0">
                <a:sym typeface="Symbol" panose="05050102010706020507" pitchFamily="18" charset="2"/>
              </a:rPr>
              <a:t>&gt; </a:t>
            </a:r>
            <a:r>
              <a:rPr kumimoji="0" lang="en-US" altLang="zh-CN" sz="2000" i="1" smtClean="0">
                <a:sym typeface="Symbol" panose="05050102010706020507" pitchFamily="18" charset="2"/>
              </a:rPr>
              <a:t>v </a:t>
            </a:r>
            <a:r>
              <a:rPr kumimoji="0" lang="zh-CN" altLang="en-US" sz="2000" smtClean="0">
                <a:sym typeface="Symbol" panose="05050102010706020507" pitchFamily="18" charset="2"/>
              </a:rPr>
              <a:t>的索引项</a:t>
            </a:r>
            <a:endParaRPr kumimoji="0" lang="zh-CN" altLang="en-US" sz="2000" smtClean="0"/>
          </a:p>
          <a:p>
            <a:pPr lvl="1">
              <a:lnSpc>
                <a:spcPct val="150000"/>
              </a:lnSpc>
            </a:pPr>
            <a:r>
              <a:rPr kumimoji="0" lang="zh-CN" altLang="en-US" sz="2000" smtClean="0">
                <a:sym typeface="Symbol" panose="05050102010706020507" pitchFamily="18" charset="2"/>
              </a:rPr>
              <a:t>在这两种情况下检索记录时：</a:t>
            </a:r>
          </a:p>
          <a:p>
            <a:pPr lvl="2">
              <a:lnSpc>
                <a:spcPct val="150000"/>
              </a:lnSpc>
            </a:pPr>
            <a:r>
              <a:rPr kumimoji="0" lang="zh-CN" altLang="en-US" sz="1800" smtClean="0">
                <a:sym typeface="Symbol" panose="05050102010706020507" pitchFamily="18" charset="2"/>
              </a:rPr>
              <a:t>每个记录需要一个 </a:t>
            </a:r>
            <a:r>
              <a:rPr kumimoji="0" lang="en-US" altLang="zh-CN" sz="1800" smtClean="0">
                <a:sym typeface="Symbol" panose="05050102010706020507" pitchFamily="18" charset="2"/>
              </a:rPr>
              <a:t>I/O</a:t>
            </a:r>
          </a:p>
          <a:p>
            <a:pPr lvl="2">
              <a:lnSpc>
                <a:spcPct val="150000"/>
              </a:lnSpc>
            </a:pPr>
            <a:r>
              <a:rPr lang="zh-CN" altLang="en-US" sz="1800" smtClean="0"/>
              <a:t>线性文件扫描代价可能会更小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8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8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连接运算</a:t>
            </a:r>
          </a:p>
        </p:txBody>
      </p:sp>
      <p:sp>
        <p:nvSpPr>
          <p:cNvPr id="33795" name="Rectangle 3"/>
          <p:cNvSpPr>
            <a:spLocks noGrp="1" noChangeArrowheads="1"/>
          </p:cNvSpPr>
          <p:nvPr>
            <p:ph type="body" idx="1"/>
          </p:nvPr>
        </p:nvSpPr>
        <p:spPr/>
        <p:txBody>
          <a:bodyPr/>
          <a:lstStyle/>
          <a:p>
            <a:r>
              <a:rPr lang="zh-CN" altLang="en-US" sz="2400" smtClean="0"/>
              <a:t>基于代价估算来选择合适的连接</a:t>
            </a:r>
          </a:p>
          <a:p>
            <a:r>
              <a:rPr lang="zh-CN" altLang="en-US" sz="2400" smtClean="0"/>
              <a:t>使用下面的信息作为例子</a:t>
            </a:r>
          </a:p>
          <a:p>
            <a:pPr lvl="1"/>
            <a:r>
              <a:rPr lang="en-US" altLang="zh-CN" sz="2000" i="1" smtClean="0"/>
              <a:t>Student </a:t>
            </a:r>
            <a:r>
              <a:rPr lang="zh-CN" altLang="en-US" sz="2000" smtClean="0"/>
              <a:t>的记录数</a:t>
            </a:r>
            <a:r>
              <a:rPr lang="en-US" altLang="zh-CN" sz="2000" smtClean="0"/>
              <a:t>:    5,000   </a:t>
            </a:r>
            <a:r>
              <a:rPr lang="en-US" altLang="zh-CN" sz="2000" i="1" smtClean="0"/>
              <a:t>takes</a:t>
            </a:r>
            <a:r>
              <a:rPr lang="en-US" altLang="zh-CN" sz="2000" smtClean="0"/>
              <a:t>: 10,000</a:t>
            </a:r>
          </a:p>
          <a:p>
            <a:pPr lvl="1"/>
            <a:r>
              <a:rPr lang="en-US" altLang="zh-CN" sz="2000" i="1" smtClean="0"/>
              <a:t>Student </a:t>
            </a:r>
            <a:r>
              <a:rPr lang="zh-CN" altLang="en-US" sz="2000" smtClean="0"/>
              <a:t>的磁盘块数</a:t>
            </a:r>
            <a:r>
              <a:rPr lang="en-US" altLang="zh-CN" sz="2000" smtClean="0"/>
              <a:t>:  100     </a:t>
            </a:r>
            <a:r>
              <a:rPr lang="en-US" altLang="zh-CN" sz="2000" i="1" smtClean="0"/>
              <a:t>takes</a:t>
            </a:r>
            <a:r>
              <a:rPr lang="en-US" altLang="zh-CN" sz="2000" smtClean="0"/>
              <a:t>:  400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1026"/>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1</a:t>
            </a:r>
            <a:r>
              <a:rPr lang="zh-CN" altLang="en-US" dirty="0" smtClean="0">
                <a:effectLst>
                  <a:outerShdw blurRad="38100" dist="38100" dir="2700000" algn="tl">
                    <a:srgbClr val="C0C0C0"/>
                  </a:outerShdw>
                </a:effectLst>
                <a:ea typeface="宋体" charset="-122"/>
              </a:rPr>
              <a:t>嵌套循环连接</a:t>
            </a:r>
          </a:p>
        </p:txBody>
      </p:sp>
      <p:sp>
        <p:nvSpPr>
          <p:cNvPr id="35843" name="Rectangle 1027"/>
          <p:cNvSpPr>
            <a:spLocks noGrp="1" noChangeArrowheads="1"/>
          </p:cNvSpPr>
          <p:nvPr>
            <p:ph type="body" idx="1"/>
          </p:nvPr>
        </p:nvSpPr>
        <p:spPr>
          <a:xfrm>
            <a:off x="842963" y="1165225"/>
            <a:ext cx="7931150" cy="5200650"/>
          </a:xfrm>
        </p:spPr>
        <p:txBody>
          <a:bodyPr/>
          <a:lstStyle/>
          <a:p>
            <a:pPr>
              <a:tabLst>
                <a:tab pos="461963" algn="l"/>
                <a:tab pos="850900" algn="l"/>
              </a:tabLst>
            </a:pPr>
            <a:r>
              <a:rPr lang="zh-CN" altLang="en-US" sz="2400" smtClean="0"/>
              <a:t>计算 </a:t>
            </a:r>
            <a:r>
              <a:rPr lang="en-US" altLang="zh-CN" sz="2400" smtClean="0">
                <a:sym typeface="Symbol" panose="05050102010706020507" pitchFamily="18" charset="2"/>
              </a:rPr>
              <a:t></a:t>
            </a:r>
            <a:r>
              <a:rPr lang="en-US" altLang="zh-CN" sz="2800" baseline="-25000" smtClean="0">
                <a:sym typeface="Symbol" panose="05050102010706020507" pitchFamily="18" charset="2"/>
              </a:rPr>
              <a:t> </a:t>
            </a:r>
            <a:r>
              <a:rPr lang="zh-CN" altLang="en-US" sz="2400" smtClean="0"/>
              <a:t>连接 </a:t>
            </a:r>
            <a:r>
              <a:rPr lang="en-US" altLang="zh-CN" sz="2400" i="1" smtClean="0"/>
              <a:t>r</a:t>
            </a:r>
            <a:r>
              <a:rPr lang="en-US" altLang="zh-CN" sz="2400" smtClean="0"/>
              <a:t>   </a:t>
            </a:r>
            <a:r>
              <a:rPr lang="en-US" altLang="zh-CN" sz="2800" baseline="-25000" smtClean="0">
                <a:sym typeface="Symbol" panose="05050102010706020507" pitchFamily="18" charset="2"/>
              </a:rPr>
              <a:t> </a:t>
            </a:r>
            <a:r>
              <a:rPr lang="en-US" altLang="zh-CN" sz="2400" i="1" smtClean="0">
                <a:sym typeface="Symbol" panose="05050102010706020507" pitchFamily="18" charset="2"/>
              </a:rPr>
              <a:t>s</a:t>
            </a:r>
            <a:r>
              <a:rPr lang="en-US" altLang="zh-CN" sz="2400" smtClean="0">
                <a:sym typeface="Symbol" panose="05050102010706020507" pitchFamily="18" charset="2"/>
              </a:rPr>
              <a:t/>
            </a:r>
            <a:br>
              <a:rPr lang="en-US" altLang="zh-CN" sz="2400" smtClean="0">
                <a:sym typeface="Symbol" panose="05050102010706020507" pitchFamily="18" charset="2"/>
              </a:rPr>
            </a:br>
            <a:r>
              <a:rPr lang="en-US" altLang="zh-CN" sz="2000" b="1" smtClean="0">
                <a:sym typeface="Symbol" panose="05050102010706020507" pitchFamily="18" charset="2"/>
              </a:rPr>
              <a:t>for each</a:t>
            </a:r>
            <a:r>
              <a:rPr lang="en-US" altLang="zh-CN" sz="2000" smtClean="0">
                <a:sym typeface="Symbol" panose="05050102010706020507" pitchFamily="18" charset="2"/>
              </a:rPr>
              <a:t> </a:t>
            </a:r>
            <a:r>
              <a:rPr lang="zh-CN" altLang="en-US" sz="2000" smtClean="0">
                <a:sym typeface="Symbol" panose="05050102010706020507" pitchFamily="18" charset="2"/>
              </a:rPr>
              <a:t>元组 </a:t>
            </a:r>
            <a:r>
              <a:rPr lang="en-US" altLang="zh-CN" sz="2000" i="1" smtClean="0">
                <a:sym typeface="Symbol" panose="05050102010706020507" pitchFamily="18" charset="2"/>
              </a:rPr>
              <a:t>t</a:t>
            </a:r>
            <a:r>
              <a:rPr lang="en-US" altLang="zh-CN" sz="2000" i="1" baseline="-25000" smtClean="0">
                <a:sym typeface="Symbol" panose="05050102010706020507" pitchFamily="18" charset="2"/>
              </a:rPr>
              <a:t>r</a:t>
            </a:r>
            <a:r>
              <a:rPr lang="en-US" altLang="zh-CN" sz="2000" b="1" smtClean="0">
                <a:sym typeface="Symbol" panose="05050102010706020507" pitchFamily="18" charset="2"/>
              </a:rPr>
              <a:t> in </a:t>
            </a:r>
            <a:r>
              <a:rPr lang="en-US" altLang="zh-CN" sz="2000" i="1" smtClean="0">
                <a:sym typeface="Symbol" panose="05050102010706020507" pitchFamily="18" charset="2"/>
              </a:rPr>
              <a:t>r</a:t>
            </a:r>
            <a:r>
              <a:rPr lang="en-US" altLang="zh-CN" sz="2000" b="1" smtClean="0">
                <a:sym typeface="Symbol" panose="05050102010706020507" pitchFamily="18" charset="2"/>
              </a:rPr>
              <a:t> do begin</a:t>
            </a:r>
            <a:br>
              <a:rPr lang="en-US" altLang="zh-CN" sz="2000" b="1" smtClean="0">
                <a:sym typeface="Symbol" panose="05050102010706020507" pitchFamily="18" charset="2"/>
              </a:rPr>
            </a:br>
            <a:r>
              <a:rPr lang="en-US" altLang="zh-CN" sz="2000" b="1" smtClean="0">
                <a:sym typeface="Symbol" panose="05050102010706020507" pitchFamily="18" charset="2"/>
              </a:rPr>
              <a:t>	for each </a:t>
            </a:r>
            <a:r>
              <a:rPr lang="zh-CN" altLang="en-US" sz="2000" smtClean="0">
                <a:sym typeface="Symbol" panose="05050102010706020507" pitchFamily="18" charset="2"/>
              </a:rPr>
              <a:t>元组</a:t>
            </a:r>
            <a:r>
              <a:rPr lang="zh-CN" altLang="en-US" sz="2000" b="1" smtClean="0">
                <a:sym typeface="Symbol" panose="05050102010706020507" pitchFamily="18" charset="2"/>
              </a:rPr>
              <a:t> </a:t>
            </a:r>
            <a:r>
              <a:rPr lang="en-US" altLang="zh-CN" sz="2000" i="1" smtClean="0">
                <a:sym typeface="Symbol" panose="05050102010706020507" pitchFamily="18" charset="2"/>
              </a:rPr>
              <a:t>t</a:t>
            </a:r>
            <a:r>
              <a:rPr lang="en-US" altLang="zh-CN" sz="2000" i="1" baseline="-25000" smtClean="0">
                <a:sym typeface="Symbol" panose="05050102010706020507" pitchFamily="18" charset="2"/>
              </a:rPr>
              <a:t>s</a:t>
            </a:r>
            <a:r>
              <a:rPr lang="en-US" altLang="zh-CN" sz="2000" i="1" smtClean="0">
                <a:sym typeface="Symbol" panose="05050102010706020507" pitchFamily="18" charset="2"/>
              </a:rPr>
              <a:t> </a:t>
            </a:r>
            <a:r>
              <a:rPr lang="en-US" altLang="zh-CN" sz="2000" b="1" smtClean="0">
                <a:sym typeface="Symbol" panose="05050102010706020507" pitchFamily="18" charset="2"/>
              </a:rPr>
              <a:t>in </a:t>
            </a:r>
            <a:r>
              <a:rPr lang="en-US" altLang="zh-CN" sz="2000" i="1" smtClean="0">
                <a:sym typeface="Symbol" panose="05050102010706020507" pitchFamily="18" charset="2"/>
              </a:rPr>
              <a:t>s</a:t>
            </a:r>
            <a:r>
              <a:rPr lang="en-US" altLang="zh-CN" sz="2000" b="1" smtClean="0">
                <a:sym typeface="Symbol" panose="05050102010706020507" pitchFamily="18" charset="2"/>
              </a:rPr>
              <a:t> do begin</a:t>
            </a:r>
            <a:br>
              <a:rPr lang="en-US" altLang="zh-CN" sz="2000" b="1" smtClean="0">
                <a:sym typeface="Symbol" panose="05050102010706020507" pitchFamily="18" charset="2"/>
              </a:rPr>
            </a:br>
            <a:r>
              <a:rPr lang="en-US" altLang="zh-CN" sz="2000" b="1" smtClean="0">
                <a:sym typeface="Symbol" panose="05050102010706020507" pitchFamily="18" charset="2"/>
              </a:rPr>
              <a:t>		</a:t>
            </a:r>
            <a:r>
              <a:rPr lang="zh-CN" altLang="en-US" sz="2000" smtClean="0">
                <a:sym typeface="Symbol" panose="05050102010706020507" pitchFamily="18" charset="2"/>
              </a:rPr>
              <a:t>测试元组对 </a:t>
            </a:r>
            <a:r>
              <a:rPr lang="en-US" altLang="zh-CN" sz="2000" smtClean="0">
                <a:sym typeface="Symbol" panose="05050102010706020507" pitchFamily="18" charset="2"/>
              </a:rPr>
              <a:t>(</a:t>
            </a:r>
            <a:r>
              <a:rPr lang="en-US" altLang="zh-CN" sz="2000" i="1" smtClean="0">
                <a:sym typeface="Symbol" panose="05050102010706020507" pitchFamily="18" charset="2"/>
              </a:rPr>
              <a:t>t</a:t>
            </a:r>
            <a:r>
              <a:rPr lang="en-US" altLang="zh-CN" sz="2000" i="1" baseline="-25000" smtClean="0">
                <a:sym typeface="Symbol" panose="05050102010706020507" pitchFamily="18" charset="2"/>
              </a:rPr>
              <a:t>r</a:t>
            </a:r>
            <a:r>
              <a:rPr lang="en-US" altLang="zh-CN" sz="2000" i="1" smtClean="0">
                <a:sym typeface="Symbol" panose="05050102010706020507" pitchFamily="18" charset="2"/>
              </a:rPr>
              <a:t>,t</a:t>
            </a:r>
            <a:r>
              <a:rPr lang="en-US" altLang="zh-CN" sz="2000" i="1" baseline="-25000" smtClean="0">
                <a:sym typeface="Symbol" panose="05050102010706020507" pitchFamily="18" charset="2"/>
              </a:rPr>
              <a:t>s</a:t>
            </a:r>
            <a:r>
              <a:rPr lang="en-US" altLang="zh-CN" sz="2000" smtClean="0">
                <a:sym typeface="Symbol" panose="05050102010706020507" pitchFamily="18" charset="2"/>
              </a:rPr>
              <a:t>) </a:t>
            </a:r>
            <a:r>
              <a:rPr lang="zh-CN" altLang="en-US" sz="2000" smtClean="0">
                <a:sym typeface="Symbol" panose="05050102010706020507" pitchFamily="18" charset="2"/>
              </a:rPr>
              <a:t>是否满足连接条件 </a:t>
            </a:r>
            <a:r>
              <a:rPr lang="zh-CN" altLang="en-US" sz="2000" i="1" smtClean="0">
                <a:sym typeface="Greek Symbols" pitchFamily="18" charset="2"/>
              </a:rPr>
              <a:t> </a:t>
            </a:r>
            <a:r>
              <a:rPr lang="zh-CN" altLang="en-US" sz="2000" smtClean="0">
                <a:sym typeface="Greek Symbols" pitchFamily="18" charset="2"/>
              </a:rPr>
              <a:t/>
            </a:r>
            <a:br>
              <a:rPr lang="zh-CN" altLang="en-US" sz="2000" smtClean="0">
                <a:sym typeface="Greek Symbols" pitchFamily="18" charset="2"/>
              </a:rPr>
            </a:br>
            <a:r>
              <a:rPr lang="zh-CN" altLang="en-US" sz="2000" smtClean="0">
                <a:sym typeface="Greek Symbols" pitchFamily="18" charset="2"/>
              </a:rPr>
              <a:t>		如果满足，把 </a:t>
            </a:r>
            <a:r>
              <a:rPr lang="en-US" altLang="zh-CN" sz="2000" i="1" smtClean="0">
                <a:sym typeface="Greek Symbols" pitchFamily="18" charset="2"/>
              </a:rPr>
              <a:t>t</a:t>
            </a:r>
            <a:r>
              <a:rPr lang="en-US" altLang="zh-CN" sz="2000" i="1" baseline="-25000" smtClean="0">
                <a:sym typeface="Greek Symbols" pitchFamily="18" charset="2"/>
              </a:rPr>
              <a:t>r</a:t>
            </a:r>
            <a:r>
              <a:rPr lang="en-US" altLang="zh-CN" sz="2000" i="1" smtClean="0">
                <a:sym typeface="Greek Symbols" pitchFamily="18" charset="2"/>
              </a:rPr>
              <a:t>• t</a:t>
            </a:r>
            <a:r>
              <a:rPr lang="en-US" altLang="zh-CN" sz="2000" i="1" baseline="-25000" smtClean="0">
                <a:sym typeface="Greek Symbols" pitchFamily="18" charset="2"/>
              </a:rPr>
              <a:t>s</a:t>
            </a:r>
            <a:r>
              <a:rPr lang="en-US" altLang="zh-CN" sz="2000" smtClean="0">
                <a:sym typeface="Greek Symbols" pitchFamily="18" charset="2"/>
              </a:rPr>
              <a:t> </a:t>
            </a:r>
            <a:r>
              <a:rPr lang="zh-CN" altLang="en-US" sz="2000" smtClean="0">
                <a:sym typeface="Greek Symbols" pitchFamily="18" charset="2"/>
              </a:rPr>
              <a:t>加到结果中</a:t>
            </a:r>
            <a:br>
              <a:rPr lang="zh-CN" altLang="en-US" sz="2000" smtClean="0">
                <a:sym typeface="Greek Symbols" pitchFamily="18" charset="2"/>
              </a:rPr>
            </a:br>
            <a:r>
              <a:rPr lang="zh-CN" altLang="en-US" sz="2000" smtClean="0">
                <a:sym typeface="Greek Symbols" pitchFamily="18" charset="2"/>
              </a:rPr>
              <a:t>	</a:t>
            </a:r>
            <a:r>
              <a:rPr lang="en-US" altLang="zh-CN" sz="2000" b="1" smtClean="0">
                <a:sym typeface="Greek Symbols" pitchFamily="18" charset="2"/>
              </a:rPr>
              <a:t>end</a:t>
            </a:r>
            <a:br>
              <a:rPr lang="en-US" altLang="zh-CN" sz="2000" b="1" smtClean="0">
                <a:sym typeface="Greek Symbols" pitchFamily="18" charset="2"/>
              </a:rPr>
            </a:br>
            <a:r>
              <a:rPr lang="en-US" altLang="zh-CN" sz="2000" b="1" smtClean="0">
                <a:sym typeface="Greek Symbols" pitchFamily="18" charset="2"/>
              </a:rPr>
              <a:t>end</a:t>
            </a:r>
            <a:endParaRPr lang="en-US" altLang="zh-CN" sz="2000" smtClean="0">
              <a:sym typeface="Greek Symbols" pitchFamily="18" charset="2"/>
            </a:endParaRPr>
          </a:p>
          <a:p>
            <a:pPr>
              <a:tabLst>
                <a:tab pos="461963" algn="l"/>
                <a:tab pos="850900" algn="l"/>
              </a:tabLst>
            </a:pPr>
            <a:r>
              <a:rPr lang="en-US" altLang="zh-CN" sz="2400" i="1" smtClean="0">
                <a:sym typeface="Greek Symbols" pitchFamily="18" charset="2"/>
              </a:rPr>
              <a:t>r</a:t>
            </a:r>
            <a:r>
              <a:rPr lang="en-US" altLang="zh-CN" sz="2400" smtClean="0">
                <a:sym typeface="Greek Symbols" pitchFamily="18" charset="2"/>
              </a:rPr>
              <a:t> </a:t>
            </a:r>
            <a:r>
              <a:rPr lang="zh-CN" altLang="en-US" sz="2400" smtClean="0">
                <a:sym typeface="Greek Symbols" pitchFamily="18" charset="2"/>
              </a:rPr>
              <a:t>被称为连接的</a:t>
            </a:r>
            <a:r>
              <a:rPr lang="zh-CN" altLang="en-US" sz="2400" b="1" smtClean="0">
                <a:solidFill>
                  <a:srgbClr val="3366CC"/>
                </a:solidFill>
                <a:sym typeface="Greek Symbols" pitchFamily="18" charset="2"/>
              </a:rPr>
              <a:t>外层关系</a:t>
            </a:r>
            <a:r>
              <a:rPr lang="zh-CN" altLang="en-US" sz="2400" smtClean="0">
                <a:sym typeface="Greek Symbols" pitchFamily="18" charset="2"/>
              </a:rPr>
              <a:t>，而 </a:t>
            </a:r>
            <a:r>
              <a:rPr lang="en-US" altLang="zh-CN" sz="2400" i="1" smtClean="0">
                <a:sym typeface="Greek Symbols" pitchFamily="18" charset="2"/>
              </a:rPr>
              <a:t>s</a:t>
            </a:r>
            <a:r>
              <a:rPr lang="en-US" altLang="zh-CN" sz="2400" smtClean="0">
                <a:sym typeface="Greek Symbols" pitchFamily="18" charset="2"/>
              </a:rPr>
              <a:t> </a:t>
            </a:r>
            <a:r>
              <a:rPr lang="zh-CN" altLang="en-US" sz="2400" smtClean="0">
                <a:sym typeface="Greek Symbols" pitchFamily="18" charset="2"/>
              </a:rPr>
              <a:t>称为连接的</a:t>
            </a:r>
            <a:r>
              <a:rPr lang="zh-CN" altLang="en-US" sz="2400" b="1" smtClean="0">
                <a:solidFill>
                  <a:srgbClr val="3366CC"/>
                </a:solidFill>
                <a:sym typeface="Greek Symbols" pitchFamily="18" charset="2"/>
              </a:rPr>
              <a:t>内层关系</a:t>
            </a:r>
            <a:endParaRPr lang="en-US" altLang="zh-CN" sz="2400" smtClean="0">
              <a:sym typeface="Greek Symbols" pitchFamily="18" charset="2"/>
            </a:endParaRPr>
          </a:p>
          <a:p>
            <a:pPr>
              <a:tabLst>
                <a:tab pos="461963" algn="l"/>
                <a:tab pos="850900" algn="l"/>
              </a:tabLst>
            </a:pPr>
            <a:r>
              <a:rPr lang="zh-CN" altLang="en-US" sz="2400" smtClean="0">
                <a:sym typeface="Greek Symbols" pitchFamily="18" charset="2"/>
              </a:rPr>
              <a:t>无需索引，并且不管连接条件是什么</a:t>
            </a:r>
          </a:p>
          <a:p>
            <a:pPr>
              <a:tabLst>
                <a:tab pos="461963" algn="l"/>
                <a:tab pos="850900" algn="l"/>
              </a:tabLst>
            </a:pPr>
            <a:r>
              <a:rPr lang="zh-CN" altLang="en-US" sz="2400" smtClean="0">
                <a:sym typeface="Greek Symbols" pitchFamily="18" charset="2"/>
              </a:rPr>
              <a:t>代价很大，因为算法逐个检查两个关系中的每一对元组</a:t>
            </a:r>
          </a:p>
        </p:txBody>
      </p:sp>
      <p:sp>
        <p:nvSpPr>
          <p:cNvPr id="35844" name="AutoShape 1028"/>
          <p:cNvSpPr>
            <a:spLocks noChangeArrowheads="1"/>
          </p:cNvSpPr>
          <p:nvPr/>
        </p:nvSpPr>
        <p:spPr bwMode="auto">
          <a:xfrm rot="5400000">
            <a:off x="3465513" y="130175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嵌套循环连接</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37891" name="Rectangle 3"/>
          <p:cNvSpPr>
            <a:spLocks noGrp="1" noChangeArrowheads="1"/>
          </p:cNvSpPr>
          <p:nvPr>
            <p:ph type="body" idx="1"/>
          </p:nvPr>
        </p:nvSpPr>
        <p:spPr>
          <a:xfrm>
            <a:off x="614363" y="1165225"/>
            <a:ext cx="8115300" cy="5203825"/>
          </a:xfrm>
        </p:spPr>
        <p:txBody>
          <a:bodyPr/>
          <a:lstStyle/>
          <a:p>
            <a:r>
              <a:rPr lang="zh-CN" altLang="en-US" sz="1800" smtClean="0"/>
              <a:t>在最坏的情况下，缓冲区只能容纳每个关系的一个数据块，这时共需</a:t>
            </a:r>
            <a:r>
              <a:rPr lang="en-US" altLang="zh-CN" sz="1800" smtClean="0"/>
              <a:t/>
            </a:r>
            <a:br>
              <a:rPr lang="en-US" altLang="zh-CN" sz="1800" smtClean="0"/>
            </a:br>
            <a:r>
              <a:rPr lang="en-US" altLang="zh-CN" sz="1800" smtClean="0"/>
              <a:t>                </a:t>
            </a:r>
            <a:r>
              <a:rPr lang="en-US" altLang="zh-CN" sz="2000" i="1" smtClean="0"/>
              <a:t>n</a:t>
            </a:r>
            <a:r>
              <a:rPr lang="en-US" altLang="zh-CN" sz="2000" i="1" baseline="-25000" smtClean="0"/>
              <a:t>r</a:t>
            </a:r>
            <a:r>
              <a:rPr lang="en-US" altLang="zh-CN" sz="2000" i="1" smtClean="0"/>
              <a:t> </a:t>
            </a:r>
            <a:r>
              <a:rPr lang="en-US" altLang="zh-CN" sz="2000" smtClean="0">
                <a:sym typeface="Symbol" panose="05050102010706020507" pitchFamily="18" charset="2"/>
              </a:rPr>
              <a:t> </a:t>
            </a:r>
            <a:r>
              <a:rPr lang="en-US" altLang="zh-CN" sz="2000" i="1" smtClean="0">
                <a:sym typeface="Symbol" panose="05050102010706020507" pitchFamily="18" charset="2"/>
              </a:rPr>
              <a:t>b</a:t>
            </a:r>
            <a:r>
              <a:rPr lang="en-US" altLang="zh-CN" sz="2000" i="1" baseline="-25000" smtClean="0">
                <a:sym typeface="Symbol" panose="05050102010706020507" pitchFamily="18" charset="2"/>
              </a:rPr>
              <a:t>s</a:t>
            </a:r>
            <a:r>
              <a:rPr lang="en-US" altLang="zh-CN" sz="2000" smtClean="0">
                <a:sym typeface="Symbol" panose="05050102010706020507" pitchFamily="18" charset="2"/>
              </a:rPr>
              <a:t> +</a:t>
            </a:r>
            <a:r>
              <a:rPr lang="en-US" altLang="zh-CN" sz="2000" i="1" smtClean="0">
                <a:sym typeface="Symbol" panose="05050102010706020507" pitchFamily="18" charset="2"/>
              </a:rPr>
              <a:t> b</a:t>
            </a:r>
            <a:r>
              <a:rPr lang="en-US" altLang="zh-CN" sz="2000" i="1" baseline="-25000" smtClean="0">
                <a:sym typeface="Symbol" panose="05050102010706020507" pitchFamily="18" charset="2"/>
              </a:rPr>
              <a:t>r</a:t>
            </a:r>
            <a:r>
              <a:rPr lang="en-US" altLang="zh-CN" sz="2000" smtClean="0">
                <a:sym typeface="Symbol" panose="05050102010706020507" pitchFamily="18" charset="2"/>
              </a:rPr>
              <a:t>   </a:t>
            </a:r>
            <a:r>
              <a:rPr lang="zh-CN" altLang="en-US" sz="1800" smtClean="0">
                <a:sym typeface="Symbol" panose="05050102010706020507" pitchFamily="18" charset="2"/>
              </a:rPr>
              <a:t>次块传输</a:t>
            </a:r>
            <a:br>
              <a:rPr lang="zh-CN" altLang="en-US" sz="1800" smtClean="0">
                <a:sym typeface="Symbol" panose="05050102010706020507" pitchFamily="18" charset="2"/>
              </a:rPr>
            </a:br>
            <a:r>
              <a:rPr lang="zh-CN" altLang="en-US" sz="1800" smtClean="0">
                <a:sym typeface="Symbol" panose="05050102010706020507" pitchFamily="18" charset="2"/>
              </a:rPr>
              <a:t>                </a:t>
            </a:r>
            <a:r>
              <a:rPr lang="en-US" altLang="zh-CN" sz="2000" i="1" smtClean="0"/>
              <a:t>n</a:t>
            </a:r>
            <a:r>
              <a:rPr lang="en-US" altLang="zh-CN" sz="2000" i="1" baseline="-25000" smtClean="0"/>
              <a:t>r</a:t>
            </a:r>
            <a:r>
              <a:rPr lang="en-US" altLang="zh-CN" sz="2000" i="1" smtClean="0"/>
              <a:t> </a:t>
            </a:r>
            <a:r>
              <a:rPr lang="en-US" altLang="zh-CN" sz="2000" smtClean="0">
                <a:sym typeface="Symbol" panose="05050102010706020507" pitchFamily="18" charset="2"/>
              </a:rPr>
              <a:t>+</a:t>
            </a:r>
            <a:r>
              <a:rPr lang="en-US" altLang="zh-CN" sz="2000" i="1" smtClean="0">
                <a:sym typeface="Symbol" panose="05050102010706020507" pitchFamily="18" charset="2"/>
              </a:rPr>
              <a:t> b</a:t>
            </a:r>
            <a:r>
              <a:rPr lang="en-US" altLang="zh-CN" sz="2000" i="1" baseline="-25000" smtClean="0">
                <a:sym typeface="Symbol" panose="05050102010706020507" pitchFamily="18" charset="2"/>
              </a:rPr>
              <a:t>r</a:t>
            </a:r>
            <a:r>
              <a:rPr lang="en-US" altLang="zh-CN" sz="2000" smtClean="0">
                <a:sym typeface="Symbol" panose="05050102010706020507" pitchFamily="18" charset="2"/>
              </a:rPr>
              <a:t>        </a:t>
            </a:r>
            <a:r>
              <a:rPr lang="zh-CN" altLang="en-US" sz="1800" smtClean="0">
                <a:sym typeface="Symbol" panose="05050102010706020507" pitchFamily="18" charset="2"/>
              </a:rPr>
              <a:t>次磁盘搜索 </a:t>
            </a:r>
            <a:endParaRPr lang="zh-CN" altLang="en-US" sz="1600" smtClean="0">
              <a:sym typeface="Symbol" panose="05050102010706020507" pitchFamily="18" charset="2"/>
            </a:endParaRPr>
          </a:p>
          <a:p>
            <a:r>
              <a:rPr lang="zh-CN" altLang="en-US" sz="1800" smtClean="0">
                <a:sym typeface="Symbol" panose="05050102010706020507" pitchFamily="18" charset="2"/>
              </a:rPr>
              <a:t>如果较小的关系能被放入内存中，使用它作为内层关系</a:t>
            </a:r>
          </a:p>
          <a:p>
            <a:pPr lvl="1"/>
            <a:r>
              <a:rPr lang="en-US" altLang="zh-CN" sz="1800" smtClean="0">
                <a:sym typeface="Symbol" panose="05050102010706020507" pitchFamily="18" charset="2"/>
              </a:rPr>
              <a:t> </a:t>
            </a:r>
            <a:r>
              <a:rPr lang="zh-CN" altLang="en-US" sz="1800" smtClean="0">
                <a:sym typeface="Symbol" panose="05050102010706020507" pitchFamily="18" charset="2"/>
              </a:rPr>
              <a:t>这时共需 </a:t>
            </a:r>
            <a:r>
              <a:rPr lang="en-US" altLang="zh-CN" sz="1800" i="1" smtClean="0">
                <a:sym typeface="Symbol" panose="05050102010706020507" pitchFamily="18" charset="2"/>
              </a:rPr>
              <a:t>b</a:t>
            </a:r>
            <a:r>
              <a:rPr lang="en-US" altLang="zh-CN" sz="1800" i="1" baseline="-25000" smtClean="0">
                <a:sym typeface="Symbol" panose="05050102010706020507" pitchFamily="18" charset="2"/>
              </a:rPr>
              <a:t>r</a:t>
            </a:r>
            <a:r>
              <a:rPr lang="en-US" altLang="zh-CN" sz="1800" i="1" smtClean="0">
                <a:sym typeface="Symbol" panose="05050102010706020507" pitchFamily="18" charset="2"/>
              </a:rPr>
              <a:t> </a:t>
            </a:r>
            <a:r>
              <a:rPr lang="en-US" altLang="zh-CN" sz="1800" smtClean="0">
                <a:sym typeface="Symbol" panose="05050102010706020507" pitchFamily="18" charset="2"/>
              </a:rPr>
              <a:t>+ </a:t>
            </a:r>
            <a:r>
              <a:rPr lang="en-US" altLang="zh-CN" sz="1800" i="1" smtClean="0">
                <a:sym typeface="Symbol" panose="05050102010706020507" pitchFamily="18" charset="2"/>
              </a:rPr>
              <a:t>b</a:t>
            </a:r>
            <a:r>
              <a:rPr lang="en-US" altLang="zh-CN" sz="1800" i="1" baseline="-25000" smtClean="0">
                <a:sym typeface="Symbol" panose="05050102010706020507" pitchFamily="18" charset="2"/>
              </a:rPr>
              <a:t>s</a:t>
            </a:r>
            <a:r>
              <a:rPr lang="en-US" altLang="zh-CN" sz="1800" i="1" smtClean="0">
                <a:sym typeface="Symbol" panose="05050102010706020507" pitchFamily="18" charset="2"/>
              </a:rPr>
              <a:t> </a:t>
            </a:r>
            <a:r>
              <a:rPr lang="zh-CN" altLang="en-US" sz="1800" smtClean="0">
                <a:sym typeface="Symbol" panose="05050102010706020507" pitchFamily="18" charset="2"/>
              </a:rPr>
              <a:t>次块传输和 </a:t>
            </a:r>
            <a:r>
              <a:rPr lang="en-US" altLang="zh-CN" sz="1800" smtClean="0">
                <a:sym typeface="Symbol" panose="05050102010706020507" pitchFamily="18" charset="2"/>
              </a:rPr>
              <a:t>2 </a:t>
            </a:r>
            <a:r>
              <a:rPr lang="zh-CN" altLang="en-US" sz="1800" smtClean="0">
                <a:sym typeface="Symbol" panose="05050102010706020507" pitchFamily="18" charset="2"/>
              </a:rPr>
              <a:t>次磁盘搜索</a:t>
            </a:r>
          </a:p>
          <a:p>
            <a:r>
              <a:rPr lang="zh-CN" altLang="en-US" sz="1800" smtClean="0">
                <a:sym typeface="Symbol" panose="05050102010706020507" pitchFamily="18" charset="2"/>
              </a:rPr>
              <a:t>最坏的可用内存情况下的成本估算</a:t>
            </a:r>
          </a:p>
          <a:p>
            <a:pPr lvl="1"/>
            <a:r>
              <a:rPr lang="zh-CN" altLang="en-US" sz="1800" smtClean="0">
                <a:sym typeface="Symbol" panose="05050102010706020507" pitchFamily="18" charset="2"/>
              </a:rPr>
              <a:t>用 </a:t>
            </a:r>
            <a:r>
              <a:rPr lang="en-US" altLang="zh-CN" sz="1800" i="1" smtClean="0">
                <a:sym typeface="Symbol" panose="05050102010706020507" pitchFamily="18" charset="2"/>
              </a:rPr>
              <a:t>student </a:t>
            </a:r>
            <a:r>
              <a:rPr lang="zh-CN" altLang="en-US" sz="1800" smtClean="0">
                <a:sym typeface="Symbol" panose="05050102010706020507" pitchFamily="18" charset="2"/>
              </a:rPr>
              <a:t>作为外层关系</a:t>
            </a:r>
            <a:r>
              <a:rPr lang="en-US" altLang="zh-CN" sz="1800" smtClean="0">
                <a:sym typeface="Symbol" panose="05050102010706020507" pitchFamily="18" charset="2"/>
              </a:rPr>
              <a:t>:</a:t>
            </a:r>
          </a:p>
          <a:p>
            <a:pPr lvl="2"/>
            <a:r>
              <a:rPr lang="en-US" altLang="zh-CN" sz="1800" smtClean="0">
                <a:sym typeface="Symbol" panose="05050102010706020507" pitchFamily="18" charset="2"/>
              </a:rPr>
              <a:t>5000  400 + 100 = 2,000,100 </a:t>
            </a:r>
            <a:r>
              <a:rPr lang="zh-CN" altLang="en-US" sz="1800" smtClean="0">
                <a:sym typeface="Symbol" panose="05050102010706020507" pitchFamily="18" charset="2"/>
              </a:rPr>
              <a:t>次块传输</a:t>
            </a:r>
          </a:p>
          <a:p>
            <a:pPr lvl="2"/>
            <a:r>
              <a:rPr lang="en-US" altLang="zh-CN" sz="1800" smtClean="0">
                <a:sym typeface="Symbol" panose="05050102010706020507" pitchFamily="18" charset="2"/>
              </a:rPr>
              <a:t>5000 + 100 = 5100 </a:t>
            </a:r>
            <a:r>
              <a:rPr lang="zh-CN" altLang="en-US" sz="1800" smtClean="0">
                <a:sym typeface="Symbol" panose="05050102010706020507" pitchFamily="18" charset="2"/>
              </a:rPr>
              <a:t>次磁盘搜索</a:t>
            </a:r>
          </a:p>
          <a:p>
            <a:pPr lvl="1"/>
            <a:r>
              <a:rPr lang="zh-CN" altLang="en-US" sz="1800" smtClean="0">
                <a:sym typeface="Symbol" panose="05050102010706020507" pitchFamily="18" charset="2"/>
              </a:rPr>
              <a:t>用 </a:t>
            </a:r>
            <a:r>
              <a:rPr lang="en-US" altLang="zh-CN" sz="1800" i="1" smtClean="0">
                <a:sym typeface="Symbol" panose="05050102010706020507" pitchFamily="18" charset="2"/>
              </a:rPr>
              <a:t>takes </a:t>
            </a:r>
            <a:r>
              <a:rPr lang="zh-CN" altLang="en-US" sz="1800" smtClean="0">
                <a:sym typeface="Symbol" panose="05050102010706020507" pitchFamily="18" charset="2"/>
              </a:rPr>
              <a:t>作为外层关系： </a:t>
            </a:r>
          </a:p>
          <a:p>
            <a:pPr lvl="2"/>
            <a:r>
              <a:rPr lang="en-US" altLang="zh-CN" sz="1800" smtClean="0">
                <a:sym typeface="Symbol" panose="05050102010706020507" pitchFamily="18" charset="2"/>
              </a:rPr>
              <a:t>10000  100 + 400 = 1,000,400 </a:t>
            </a:r>
            <a:r>
              <a:rPr lang="zh-CN" altLang="en-US" sz="1800" smtClean="0">
                <a:sym typeface="Symbol" panose="05050102010706020507" pitchFamily="18" charset="2"/>
              </a:rPr>
              <a:t>次块传输和 </a:t>
            </a:r>
            <a:r>
              <a:rPr lang="en-US" altLang="zh-CN" sz="1800" smtClean="0">
                <a:sym typeface="Symbol" panose="05050102010706020507" pitchFamily="18" charset="2"/>
              </a:rPr>
              <a:t>10,400 </a:t>
            </a:r>
            <a:r>
              <a:rPr lang="zh-CN" altLang="en-US" sz="1800" smtClean="0">
                <a:sym typeface="Symbol" panose="05050102010706020507" pitchFamily="18" charset="2"/>
              </a:rPr>
              <a:t>次磁盘搜索</a:t>
            </a:r>
          </a:p>
          <a:p>
            <a:r>
              <a:rPr lang="zh-CN" altLang="en-US" sz="1800" smtClean="0">
                <a:sym typeface="Symbol" panose="05050102010706020507" pitchFamily="18" charset="2"/>
              </a:rPr>
              <a:t>如果较小的关系 </a:t>
            </a:r>
            <a:r>
              <a:rPr lang="en-US" altLang="zh-CN" sz="1800" smtClean="0">
                <a:sym typeface="Symbol" panose="05050102010706020507" pitchFamily="18" charset="2"/>
              </a:rPr>
              <a:t>(</a:t>
            </a:r>
            <a:r>
              <a:rPr lang="en-US" altLang="zh-CN" sz="1800" i="1" smtClean="0">
                <a:sym typeface="Symbol" panose="05050102010706020507" pitchFamily="18" charset="2"/>
              </a:rPr>
              <a:t>student</a:t>
            </a:r>
            <a:r>
              <a:rPr lang="en-US" altLang="zh-CN" sz="1800" smtClean="0">
                <a:sym typeface="Symbol" panose="05050102010706020507" pitchFamily="18" charset="2"/>
              </a:rPr>
              <a:t>) </a:t>
            </a:r>
            <a:r>
              <a:rPr lang="zh-CN" altLang="en-US" sz="1800" smtClean="0">
                <a:sym typeface="Symbol" panose="05050102010706020507" pitchFamily="18" charset="2"/>
              </a:rPr>
              <a:t>可以完全放入内存中，代价将是 </a:t>
            </a:r>
            <a:r>
              <a:rPr lang="en-US" altLang="zh-CN" sz="1800" smtClean="0">
                <a:sym typeface="Symbol" panose="05050102010706020507" pitchFamily="18" charset="2"/>
              </a:rPr>
              <a:t>500 </a:t>
            </a:r>
            <a:r>
              <a:rPr lang="zh-CN" altLang="en-US" sz="1800" smtClean="0">
                <a:sym typeface="Symbol" panose="05050102010706020507" pitchFamily="18" charset="2"/>
              </a:rPr>
              <a:t>次块传输</a:t>
            </a:r>
          </a:p>
          <a:p>
            <a:r>
              <a:rPr lang="zh-CN" altLang="en-US" sz="1800" smtClean="0">
                <a:sym typeface="Symbol" panose="05050102010706020507" pitchFamily="18" charset="2"/>
              </a:rPr>
              <a:t>将在下一页讲到的块嵌套循环算法是可取的</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2</a:t>
            </a:r>
            <a:r>
              <a:rPr lang="zh-CN" altLang="en-US" dirty="0" smtClean="0">
                <a:effectLst>
                  <a:outerShdw blurRad="38100" dist="38100" dir="2700000" algn="tl">
                    <a:srgbClr val="C0C0C0"/>
                  </a:outerShdw>
                </a:effectLst>
                <a:ea typeface="宋体" charset="-122"/>
              </a:rPr>
              <a:t>块嵌套循环连接</a:t>
            </a:r>
          </a:p>
        </p:txBody>
      </p:sp>
      <p:sp>
        <p:nvSpPr>
          <p:cNvPr id="39939" name="Rectangle 3"/>
          <p:cNvSpPr>
            <a:spLocks noGrp="1" noChangeArrowheads="1"/>
          </p:cNvSpPr>
          <p:nvPr>
            <p:ph type="body" idx="1"/>
          </p:nvPr>
        </p:nvSpPr>
        <p:spPr>
          <a:xfrm>
            <a:off x="814388" y="1093788"/>
            <a:ext cx="7185025" cy="4824412"/>
          </a:xfrm>
        </p:spPr>
        <p:txBody>
          <a:bodyPr/>
          <a:lstStyle/>
          <a:p>
            <a:pPr>
              <a:tabLst>
                <a:tab pos="404813" algn="l"/>
                <a:tab pos="793750" algn="l"/>
                <a:tab pos="1198563" algn="l"/>
                <a:tab pos="1544638" algn="l"/>
                <a:tab pos="1890713" algn="l"/>
              </a:tabLst>
            </a:pPr>
            <a:r>
              <a:rPr lang="zh-CN" altLang="en-US" sz="2000" smtClean="0"/>
              <a:t>它是嵌套循环连接的一个变种，其中内层关系的每一块与外层关系的每一块对应</a:t>
            </a:r>
          </a:p>
          <a:p>
            <a:pPr>
              <a:buFont typeface="Monotype Sorts" charset="2"/>
              <a:buNone/>
              <a:tabLst>
                <a:tab pos="404813" algn="l"/>
                <a:tab pos="793750" algn="l"/>
                <a:tab pos="1198563" algn="l"/>
                <a:tab pos="1544638" algn="l"/>
                <a:tab pos="1890713" algn="l"/>
              </a:tabLst>
            </a:pPr>
            <a:r>
              <a:rPr lang="en-US" altLang="zh-CN" sz="2000" smtClean="0"/>
              <a:t>	</a:t>
            </a:r>
            <a:r>
              <a:rPr lang="en-US" altLang="zh-CN" sz="2400" smtClean="0"/>
              <a:t>	</a:t>
            </a:r>
            <a:r>
              <a:rPr lang="en-US" altLang="zh-CN" sz="2000" b="1" smtClean="0"/>
              <a:t>for each </a:t>
            </a:r>
            <a:r>
              <a:rPr lang="zh-CN" altLang="en-US" sz="2000" smtClean="0"/>
              <a:t>块 </a:t>
            </a:r>
            <a:r>
              <a:rPr lang="en-US" altLang="zh-CN" sz="2000" i="1" smtClean="0"/>
              <a:t>B</a:t>
            </a:r>
            <a:r>
              <a:rPr lang="en-US" altLang="zh-CN" sz="2400" i="1" baseline="-25000" smtClean="0"/>
              <a:t>r</a:t>
            </a:r>
            <a:r>
              <a:rPr lang="en-US" altLang="zh-CN" sz="2400" b="1" smtClean="0"/>
              <a:t> </a:t>
            </a:r>
            <a:r>
              <a:rPr lang="en-US" altLang="zh-CN" sz="2000" b="1" smtClean="0"/>
              <a:t>of</a:t>
            </a:r>
            <a:r>
              <a:rPr lang="en-US" altLang="zh-CN" sz="2000" b="1" i="1" smtClean="0"/>
              <a:t> </a:t>
            </a:r>
            <a:r>
              <a:rPr lang="en-US" altLang="zh-CN" sz="2000" i="1" smtClean="0"/>
              <a:t>r</a:t>
            </a:r>
            <a:r>
              <a:rPr lang="en-US" altLang="zh-CN" sz="2000" b="1" smtClean="0"/>
              <a:t> do begin</a:t>
            </a:r>
            <a:br>
              <a:rPr lang="en-US" altLang="zh-CN" sz="2000" b="1" smtClean="0"/>
            </a:br>
            <a:r>
              <a:rPr lang="en-US" altLang="zh-CN" sz="2000" b="1" smtClean="0"/>
              <a:t>	</a:t>
            </a:r>
            <a:r>
              <a:rPr lang="en-US" altLang="zh-CN" sz="2400" b="1" smtClean="0"/>
              <a:t>	</a:t>
            </a:r>
            <a:r>
              <a:rPr lang="en-US" altLang="zh-CN" sz="2000" b="1" smtClean="0"/>
              <a:t>for each</a:t>
            </a:r>
            <a:r>
              <a:rPr lang="en-US" altLang="zh-CN" sz="2000" smtClean="0"/>
              <a:t> </a:t>
            </a:r>
            <a:r>
              <a:rPr lang="zh-CN" altLang="en-US" sz="2000" smtClean="0"/>
              <a:t>块 </a:t>
            </a:r>
            <a:r>
              <a:rPr lang="en-US" altLang="zh-CN" sz="2000" i="1" smtClean="0"/>
              <a:t>B</a:t>
            </a:r>
            <a:r>
              <a:rPr lang="en-US" altLang="zh-CN" sz="2400" i="1" baseline="-25000" smtClean="0"/>
              <a:t>s</a:t>
            </a:r>
            <a:r>
              <a:rPr lang="en-US" altLang="zh-CN" sz="2400" b="1" smtClean="0"/>
              <a:t> </a:t>
            </a:r>
            <a:r>
              <a:rPr lang="en-US" altLang="zh-CN" sz="2000" b="1" smtClean="0"/>
              <a:t>of </a:t>
            </a:r>
            <a:r>
              <a:rPr lang="en-US" altLang="zh-CN" sz="2000" b="1" i="1" smtClean="0"/>
              <a:t>s </a:t>
            </a:r>
            <a:r>
              <a:rPr lang="en-US" altLang="zh-CN" sz="2000" b="1" smtClean="0"/>
              <a:t>do begin</a:t>
            </a:r>
            <a:br>
              <a:rPr lang="en-US" altLang="zh-CN" sz="2000" b="1" smtClean="0"/>
            </a:br>
            <a:r>
              <a:rPr lang="en-US" altLang="zh-CN" sz="2000" b="1" smtClean="0"/>
              <a:t>	</a:t>
            </a:r>
            <a:r>
              <a:rPr lang="en-US" altLang="zh-CN" sz="2400" b="1" smtClean="0"/>
              <a:t>	</a:t>
            </a:r>
            <a:r>
              <a:rPr lang="en-US" altLang="zh-CN" sz="2000" b="1" smtClean="0"/>
              <a:t>	for each</a:t>
            </a:r>
            <a:r>
              <a:rPr lang="en-US" altLang="zh-CN" sz="2000" smtClean="0"/>
              <a:t> </a:t>
            </a:r>
            <a:r>
              <a:rPr lang="zh-CN" altLang="en-US" sz="2000" smtClean="0"/>
              <a:t>元组 </a:t>
            </a:r>
            <a:r>
              <a:rPr lang="en-US" altLang="zh-CN" sz="2000" i="1" smtClean="0"/>
              <a:t>t</a:t>
            </a:r>
            <a:r>
              <a:rPr lang="en-US" altLang="zh-CN" sz="2400" i="1" baseline="-25000" smtClean="0"/>
              <a:t>r</a:t>
            </a:r>
            <a:r>
              <a:rPr lang="en-US" altLang="zh-CN" sz="2000" i="1" smtClean="0"/>
              <a:t> </a:t>
            </a:r>
            <a:r>
              <a:rPr lang="en-US" altLang="zh-CN" sz="2000" b="1" smtClean="0"/>
              <a:t>in </a:t>
            </a:r>
            <a:r>
              <a:rPr lang="en-US" altLang="zh-CN" sz="2000" i="1" smtClean="0"/>
              <a:t>B</a:t>
            </a:r>
            <a:r>
              <a:rPr lang="en-US" altLang="zh-CN" sz="2400" i="1" baseline="-25000" smtClean="0"/>
              <a:t>r </a:t>
            </a:r>
            <a:r>
              <a:rPr lang="en-US" altLang="zh-CN" sz="2000" b="1" baseline="-25000" smtClean="0"/>
              <a:t> </a:t>
            </a:r>
            <a:r>
              <a:rPr lang="en-US" altLang="zh-CN" sz="2000" b="1" smtClean="0"/>
              <a:t>do begin</a:t>
            </a:r>
            <a:br>
              <a:rPr lang="en-US" altLang="zh-CN" sz="2000" b="1" smtClean="0"/>
            </a:br>
            <a:r>
              <a:rPr lang="en-US" altLang="zh-CN" sz="2000" b="1" smtClean="0"/>
              <a:t>	</a:t>
            </a:r>
            <a:r>
              <a:rPr lang="en-US" altLang="zh-CN" sz="2400" b="1" smtClean="0"/>
              <a:t>	</a:t>
            </a:r>
            <a:r>
              <a:rPr lang="en-US" altLang="zh-CN" sz="2000" b="1" smtClean="0"/>
              <a:t>		for each </a:t>
            </a:r>
            <a:r>
              <a:rPr lang="zh-CN" altLang="en-US" sz="2000" smtClean="0"/>
              <a:t>元组 </a:t>
            </a:r>
            <a:r>
              <a:rPr lang="en-US" altLang="zh-CN" sz="2000" i="1" smtClean="0"/>
              <a:t>t</a:t>
            </a:r>
            <a:r>
              <a:rPr lang="en-US" altLang="zh-CN" sz="2400" i="1" baseline="-25000" smtClean="0"/>
              <a:t>s</a:t>
            </a:r>
            <a:r>
              <a:rPr lang="en-US" altLang="zh-CN" sz="2400" i="1" smtClean="0"/>
              <a:t> </a:t>
            </a:r>
            <a:r>
              <a:rPr lang="en-US" altLang="zh-CN" sz="2000" b="1" smtClean="0"/>
              <a:t>in </a:t>
            </a:r>
            <a:r>
              <a:rPr lang="en-US" altLang="zh-CN" sz="2000" i="1" smtClean="0"/>
              <a:t>B</a:t>
            </a:r>
            <a:r>
              <a:rPr lang="en-US" altLang="zh-CN" sz="2400" i="1" baseline="-25000" smtClean="0"/>
              <a:t>s</a:t>
            </a:r>
            <a:r>
              <a:rPr lang="en-US" altLang="zh-CN" sz="2000" i="1" smtClean="0"/>
              <a:t> </a:t>
            </a:r>
            <a:r>
              <a:rPr lang="en-US" altLang="zh-CN" sz="2000" b="1" smtClean="0"/>
              <a:t>do begin</a:t>
            </a:r>
            <a:br>
              <a:rPr lang="en-US" altLang="zh-CN" sz="2000" b="1" smtClean="0"/>
            </a:br>
            <a:r>
              <a:rPr lang="en-US" altLang="zh-CN" sz="2000" b="1" smtClean="0"/>
              <a:t>	</a:t>
            </a:r>
            <a:r>
              <a:rPr lang="en-US" altLang="zh-CN" sz="2400" b="1" smtClean="0"/>
              <a:t>			</a:t>
            </a:r>
            <a:r>
              <a:rPr lang="en-US" altLang="zh-CN" sz="2000" b="1" smtClean="0"/>
              <a:t>	</a:t>
            </a:r>
            <a:r>
              <a:rPr lang="zh-CN" altLang="en-US" sz="2000" smtClean="0"/>
              <a:t>测试元组对 </a:t>
            </a:r>
            <a:r>
              <a:rPr lang="en-US" altLang="zh-CN" sz="2000" smtClean="0"/>
              <a:t>(</a:t>
            </a:r>
            <a:r>
              <a:rPr lang="en-US" altLang="zh-CN" sz="2000" i="1" smtClean="0"/>
              <a:t>t</a:t>
            </a:r>
            <a:r>
              <a:rPr lang="en-US" altLang="zh-CN" sz="2400" i="1" baseline="-25000" smtClean="0"/>
              <a:t>r</a:t>
            </a:r>
            <a:r>
              <a:rPr lang="en-US" altLang="zh-CN" sz="2000" i="1" smtClean="0"/>
              <a:t>,t</a:t>
            </a:r>
            <a:r>
              <a:rPr lang="en-US" altLang="zh-CN" sz="2400" i="1" baseline="-25000" smtClean="0"/>
              <a:t>s</a:t>
            </a:r>
            <a:r>
              <a:rPr lang="en-US" altLang="zh-CN" sz="2000" i="1" smtClean="0"/>
              <a:t>) </a:t>
            </a:r>
            <a:r>
              <a:rPr lang="zh-CN" altLang="en-US" sz="2000" smtClean="0"/>
              <a:t>是否满足连接条件 </a:t>
            </a:r>
            <a:br>
              <a:rPr lang="zh-CN" altLang="en-US" sz="2000" smtClean="0"/>
            </a:br>
            <a:r>
              <a:rPr lang="zh-CN" altLang="en-US" sz="2000" smtClean="0"/>
              <a:t>	</a:t>
            </a:r>
            <a:r>
              <a:rPr lang="zh-CN" altLang="en-US" sz="2400" smtClean="0"/>
              <a:t>	</a:t>
            </a:r>
            <a:r>
              <a:rPr lang="zh-CN" altLang="en-US" sz="2000" smtClean="0"/>
              <a:t>			如果满足，把 </a:t>
            </a:r>
            <a:r>
              <a:rPr lang="en-US" altLang="zh-CN" sz="2000" i="1" smtClean="0"/>
              <a:t>t</a:t>
            </a:r>
            <a:r>
              <a:rPr lang="en-US" altLang="zh-CN" sz="2400" i="1" baseline="-25000" smtClean="0"/>
              <a:t>r</a:t>
            </a:r>
            <a:r>
              <a:rPr lang="en-US" altLang="zh-CN" sz="2400" i="1" baseline="30000" smtClean="0"/>
              <a:t> </a:t>
            </a:r>
            <a:r>
              <a:rPr lang="en-US" altLang="zh-CN" sz="2000" smtClean="0">
                <a:sym typeface="Symbol" panose="05050102010706020507" pitchFamily="18" charset="2"/>
              </a:rPr>
              <a:t>• </a:t>
            </a:r>
            <a:r>
              <a:rPr lang="en-US" altLang="zh-CN" sz="2000" i="1" smtClean="0">
                <a:sym typeface="Symbol" panose="05050102010706020507" pitchFamily="18" charset="2"/>
              </a:rPr>
              <a:t>t</a:t>
            </a:r>
            <a:r>
              <a:rPr lang="en-US" altLang="zh-CN" sz="2400" i="1" baseline="-25000" smtClean="0">
                <a:sym typeface="Symbol" panose="05050102010706020507" pitchFamily="18" charset="2"/>
              </a:rPr>
              <a:t>s</a:t>
            </a:r>
            <a:r>
              <a:rPr lang="en-US" altLang="zh-CN" sz="2000" i="1" smtClean="0">
                <a:sym typeface="Symbol" panose="05050102010706020507" pitchFamily="18" charset="2"/>
              </a:rPr>
              <a:t> </a:t>
            </a:r>
            <a:r>
              <a:rPr lang="zh-CN" altLang="en-US" sz="2000" smtClean="0">
                <a:sym typeface="Symbol" panose="05050102010706020507" pitchFamily="18" charset="2"/>
              </a:rPr>
              <a:t>加入到结果中				</a:t>
            </a:r>
            <a:r>
              <a:rPr lang="en-US" altLang="zh-CN" sz="2000" b="1" smtClean="0">
                <a:sym typeface="Symbol" panose="05050102010706020507" pitchFamily="18" charset="2"/>
              </a:rPr>
              <a:t>end</a:t>
            </a:r>
            <a:br>
              <a:rPr lang="en-US" altLang="zh-CN" sz="2000" b="1" smtClean="0">
                <a:sym typeface="Symbol" panose="05050102010706020507" pitchFamily="18" charset="2"/>
              </a:rPr>
            </a:br>
            <a:r>
              <a:rPr lang="en-US" altLang="zh-CN" sz="2000" b="1" smtClean="0">
                <a:sym typeface="Symbol" panose="05050102010706020507" pitchFamily="18" charset="2"/>
              </a:rPr>
              <a:t>			end</a:t>
            </a:r>
            <a:br>
              <a:rPr lang="en-US" altLang="zh-CN" sz="2000" b="1" smtClean="0">
                <a:sym typeface="Symbol" panose="05050102010706020507" pitchFamily="18" charset="2"/>
              </a:rPr>
            </a:br>
            <a:r>
              <a:rPr lang="en-US" altLang="zh-CN" sz="2000" b="1" smtClean="0">
                <a:sym typeface="Symbol" panose="05050102010706020507" pitchFamily="18" charset="2"/>
              </a:rPr>
              <a:t>		end</a:t>
            </a:r>
            <a:br>
              <a:rPr lang="en-US" altLang="zh-CN" sz="2000" b="1" smtClean="0">
                <a:sym typeface="Symbol" panose="05050102010706020507" pitchFamily="18" charset="2"/>
              </a:rPr>
            </a:br>
            <a:r>
              <a:rPr lang="en-US" altLang="zh-CN" sz="2000" b="1" smtClean="0">
                <a:sym typeface="Symbol" panose="05050102010706020507" pitchFamily="18" charset="2"/>
              </a:rPr>
              <a:t>	end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块嵌套循环连接</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41987" name="Rectangle 3"/>
          <p:cNvSpPr>
            <a:spLocks noGrp="1" noChangeArrowheads="1"/>
          </p:cNvSpPr>
          <p:nvPr>
            <p:ph type="body" idx="1"/>
          </p:nvPr>
        </p:nvSpPr>
        <p:spPr>
          <a:xfrm>
            <a:off x="598488" y="1165225"/>
            <a:ext cx="8124825" cy="5059363"/>
          </a:xfrm>
        </p:spPr>
        <p:txBody>
          <a:bodyPr/>
          <a:lstStyle/>
          <a:p>
            <a:r>
              <a:rPr lang="zh-CN" altLang="en-US" sz="2000" smtClean="0"/>
              <a:t>最坏情况</a:t>
            </a:r>
            <a:endParaRPr lang="en-US" altLang="zh-CN" sz="2000" smtClean="0"/>
          </a:p>
          <a:p>
            <a:pPr lvl="1"/>
            <a:r>
              <a:rPr lang="en-US" altLang="zh-CN" sz="1800" i="1" smtClean="0"/>
              <a:t>b</a:t>
            </a:r>
            <a:r>
              <a:rPr lang="en-US" altLang="zh-CN" sz="1800" i="1" baseline="-25000" smtClean="0"/>
              <a:t>r</a:t>
            </a:r>
            <a:r>
              <a:rPr lang="en-US" altLang="zh-CN" sz="1800" i="1" smtClean="0"/>
              <a:t> </a:t>
            </a:r>
            <a:r>
              <a:rPr lang="en-US" altLang="zh-CN" sz="1800" smtClean="0">
                <a:sym typeface="Symbol" panose="05050102010706020507" pitchFamily="18" charset="2"/>
              </a:rPr>
              <a:t></a:t>
            </a:r>
            <a:r>
              <a:rPr lang="en-US" altLang="zh-CN" sz="1800" i="1" smtClean="0">
                <a:sym typeface="Symbol" panose="05050102010706020507" pitchFamily="18" charset="2"/>
              </a:rPr>
              <a:t> b</a:t>
            </a:r>
            <a:r>
              <a:rPr lang="en-US" altLang="zh-CN" sz="1800" i="1" baseline="-25000" smtClean="0">
                <a:sym typeface="Symbol" panose="05050102010706020507" pitchFamily="18" charset="2"/>
              </a:rPr>
              <a:t>s</a:t>
            </a:r>
            <a:r>
              <a:rPr lang="en-US" altLang="zh-CN" sz="1800" i="1" smtClean="0">
                <a:sym typeface="Symbol" panose="05050102010706020507" pitchFamily="18" charset="2"/>
              </a:rPr>
              <a:t> + b</a:t>
            </a:r>
            <a:r>
              <a:rPr lang="en-US" altLang="zh-CN" sz="1800" i="1" baseline="-25000" smtClean="0">
                <a:sym typeface="Symbol" panose="05050102010706020507" pitchFamily="18" charset="2"/>
              </a:rPr>
              <a:t>r</a:t>
            </a:r>
            <a:r>
              <a:rPr lang="en-US" altLang="zh-CN" sz="1800" i="1" smtClean="0">
                <a:sym typeface="Symbol" panose="05050102010706020507" pitchFamily="18" charset="2"/>
              </a:rPr>
              <a:t> </a:t>
            </a:r>
            <a:r>
              <a:rPr lang="zh-CN" altLang="en-US" sz="1800" smtClean="0">
                <a:sym typeface="Symbol" panose="05050102010706020507" pitchFamily="18" charset="2"/>
              </a:rPr>
              <a:t>次块传输 </a:t>
            </a:r>
            <a:r>
              <a:rPr lang="en-US" altLang="zh-CN" sz="1800" smtClean="0">
                <a:sym typeface="Symbol" panose="05050102010706020507" pitchFamily="18" charset="2"/>
              </a:rPr>
              <a:t>+ 2 * </a:t>
            </a:r>
            <a:r>
              <a:rPr lang="en-US" altLang="zh-CN" sz="1800" i="1" smtClean="0">
                <a:sym typeface="Symbol" panose="05050102010706020507" pitchFamily="18" charset="2"/>
              </a:rPr>
              <a:t>b</a:t>
            </a:r>
            <a:r>
              <a:rPr lang="en-US" altLang="zh-CN" sz="1800" i="1" baseline="-25000" smtClean="0">
                <a:sym typeface="Symbol" panose="05050102010706020507" pitchFamily="18" charset="2"/>
              </a:rPr>
              <a:t>r </a:t>
            </a:r>
            <a:r>
              <a:rPr lang="en-US" altLang="zh-CN" sz="1800" smtClean="0">
                <a:sym typeface="Symbol" panose="05050102010706020507" pitchFamily="18" charset="2"/>
              </a:rPr>
              <a:t> </a:t>
            </a:r>
            <a:r>
              <a:rPr lang="zh-CN" altLang="en-US" sz="1800" smtClean="0"/>
              <a:t>次磁盘搜索</a:t>
            </a:r>
            <a:endParaRPr lang="zh-CN" altLang="en-US" sz="1800" smtClean="0">
              <a:sym typeface="Symbol" panose="05050102010706020507" pitchFamily="18" charset="2"/>
            </a:endParaRPr>
          </a:p>
          <a:p>
            <a:pPr lvl="1"/>
            <a:r>
              <a:rPr lang="zh-CN" altLang="en-US" sz="1800" smtClean="0"/>
              <a:t>对于外层关系中的每一个块，内层关系 </a:t>
            </a:r>
            <a:r>
              <a:rPr lang="en-US" altLang="zh-CN" sz="1800" smtClean="0"/>
              <a:t>s </a:t>
            </a:r>
            <a:r>
              <a:rPr lang="zh-CN" altLang="en-US" sz="1800" smtClean="0"/>
              <a:t>的每一块只需读取一次</a:t>
            </a:r>
            <a:endParaRPr lang="zh-CN" altLang="en-US" sz="1800" smtClean="0">
              <a:sym typeface="Symbol" panose="05050102010706020507" pitchFamily="18" charset="2"/>
            </a:endParaRPr>
          </a:p>
          <a:p>
            <a:r>
              <a:rPr lang="zh-CN" altLang="en-US" sz="2000" smtClean="0">
                <a:sym typeface="Symbol" panose="05050102010706020507" pitchFamily="18" charset="2"/>
              </a:rPr>
              <a:t>最好的情况</a:t>
            </a:r>
            <a:endParaRPr lang="en-US" altLang="zh-CN" sz="2000" smtClean="0">
              <a:sym typeface="Symbol" panose="05050102010706020507" pitchFamily="18" charset="2"/>
            </a:endParaRPr>
          </a:p>
          <a:p>
            <a:pPr lvl="1"/>
            <a:r>
              <a:rPr lang="en-US" altLang="zh-CN" sz="1800" i="1" smtClean="0">
                <a:sym typeface="Symbol" panose="05050102010706020507" pitchFamily="18" charset="2"/>
              </a:rPr>
              <a:t>b</a:t>
            </a:r>
            <a:r>
              <a:rPr lang="en-US" altLang="zh-CN" sz="1800" i="1" baseline="-25000" smtClean="0">
                <a:sym typeface="Symbol" panose="05050102010706020507" pitchFamily="18" charset="2"/>
              </a:rPr>
              <a:t>r</a:t>
            </a:r>
            <a:r>
              <a:rPr lang="en-US" altLang="zh-CN" sz="1800" i="1" smtClean="0">
                <a:sym typeface="Symbol" panose="05050102010706020507" pitchFamily="18" charset="2"/>
              </a:rPr>
              <a:t> </a:t>
            </a:r>
            <a:r>
              <a:rPr lang="en-US" altLang="zh-CN" sz="1800" smtClean="0">
                <a:sym typeface="Symbol" panose="05050102010706020507" pitchFamily="18" charset="2"/>
              </a:rPr>
              <a:t>+</a:t>
            </a:r>
            <a:r>
              <a:rPr lang="en-US" altLang="zh-CN" sz="1800" i="1" smtClean="0">
                <a:sym typeface="Symbol" panose="05050102010706020507" pitchFamily="18" charset="2"/>
              </a:rPr>
              <a:t> b</a:t>
            </a:r>
            <a:r>
              <a:rPr lang="en-US" altLang="zh-CN" sz="1800" i="1" baseline="-25000" smtClean="0">
                <a:sym typeface="Symbol" panose="05050102010706020507" pitchFamily="18" charset="2"/>
              </a:rPr>
              <a:t>s</a:t>
            </a:r>
            <a:r>
              <a:rPr lang="en-US" altLang="zh-CN" sz="1800" i="1" smtClean="0">
                <a:sym typeface="Symbol" panose="05050102010706020507" pitchFamily="18" charset="2"/>
              </a:rPr>
              <a:t> </a:t>
            </a:r>
            <a:r>
              <a:rPr lang="zh-CN" altLang="en-US" sz="1800" smtClean="0">
                <a:sym typeface="Symbol" panose="05050102010706020507" pitchFamily="18" charset="2"/>
              </a:rPr>
              <a:t>次块传输 </a:t>
            </a:r>
            <a:r>
              <a:rPr lang="en-US" altLang="zh-CN" sz="1800" smtClean="0">
                <a:sym typeface="Symbol" panose="05050102010706020507" pitchFamily="18" charset="2"/>
              </a:rPr>
              <a:t>+ 2 </a:t>
            </a:r>
            <a:r>
              <a:rPr lang="zh-CN" altLang="en-US" sz="1800" smtClean="0">
                <a:sym typeface="Symbol" panose="05050102010706020507" pitchFamily="18" charset="2"/>
              </a:rPr>
              <a:t>次磁盘搜索</a:t>
            </a:r>
          </a:p>
          <a:p>
            <a:r>
              <a:rPr lang="zh-CN" altLang="en-US" sz="2000" smtClean="0">
                <a:sym typeface="Symbol" panose="05050102010706020507" pitchFamily="18" charset="2"/>
              </a:rPr>
              <a:t>改进嵌套循环与块嵌套循环算法</a:t>
            </a:r>
            <a:endParaRPr lang="en-US" altLang="zh-CN" sz="2000" smtClean="0">
              <a:sym typeface="Symbol" panose="05050102010706020507" pitchFamily="18" charset="2"/>
            </a:endParaRPr>
          </a:p>
          <a:p>
            <a:pPr lvl="1"/>
            <a:r>
              <a:rPr lang="zh-CN" altLang="en-US" sz="1800" smtClean="0"/>
              <a:t>在块嵌套循环中，如果内存中有 </a:t>
            </a:r>
            <a:r>
              <a:rPr lang="en-US" altLang="zh-CN" sz="1800" i="1" smtClean="0"/>
              <a:t>M </a:t>
            </a:r>
            <a:r>
              <a:rPr lang="zh-CN" altLang="en-US" sz="1800" smtClean="0"/>
              <a:t>块，使用 </a:t>
            </a:r>
            <a:r>
              <a:rPr lang="en-US" altLang="zh-CN" sz="1800" i="1" smtClean="0"/>
              <a:t>M - </a:t>
            </a:r>
            <a:r>
              <a:rPr lang="en-US" altLang="zh-CN" sz="1800" smtClean="0"/>
              <a:t>2 </a:t>
            </a:r>
            <a:r>
              <a:rPr lang="zh-CN" altLang="en-US" sz="1800" smtClean="0"/>
              <a:t>个磁盘块作为外层关系的块单元；使用剩余的两个块作为内层关系和输出的缓冲区</a:t>
            </a:r>
          </a:p>
          <a:p>
            <a:pPr lvl="2"/>
            <a:r>
              <a:rPr lang="en-US" altLang="zh-CN" sz="1600" smtClean="0"/>
              <a:t>Cost =   </a:t>
            </a:r>
            <a:r>
              <a:rPr lang="en-US" altLang="zh-CN" sz="1600" smtClean="0">
                <a:sym typeface="Symbol" panose="05050102010706020507" pitchFamily="18" charset="2"/>
              </a:rPr>
              <a:t></a:t>
            </a:r>
            <a:r>
              <a:rPr lang="en-US" altLang="zh-CN" sz="1600" i="1" smtClean="0">
                <a:sym typeface="Symbol" panose="05050102010706020507" pitchFamily="18" charset="2"/>
              </a:rPr>
              <a:t>b</a:t>
            </a:r>
            <a:r>
              <a:rPr lang="en-US" altLang="zh-CN" sz="1600" i="1" baseline="-25000" smtClean="0">
                <a:sym typeface="Symbol" panose="05050102010706020507" pitchFamily="18" charset="2"/>
              </a:rPr>
              <a:t>r  </a:t>
            </a:r>
            <a:r>
              <a:rPr lang="en-US" altLang="zh-CN" sz="1600" i="1" smtClean="0">
                <a:sym typeface="Symbol" panose="05050102010706020507" pitchFamily="18" charset="2"/>
              </a:rPr>
              <a:t>/ (M-2)</a:t>
            </a:r>
            <a:r>
              <a:rPr lang="en-US" altLang="zh-CN" sz="1600" smtClean="0">
                <a:sym typeface="Symbol" panose="05050102010706020507" pitchFamily="18" charset="2"/>
              </a:rPr>
              <a:t> </a:t>
            </a:r>
            <a:r>
              <a:rPr lang="en-US" altLang="zh-CN" sz="1600" i="1" smtClean="0">
                <a:sym typeface="Symbol" panose="05050102010706020507" pitchFamily="18" charset="2"/>
              </a:rPr>
              <a:t> b</a:t>
            </a:r>
            <a:r>
              <a:rPr lang="en-US" altLang="zh-CN" sz="1600" i="1" baseline="-25000" smtClean="0">
                <a:sym typeface="Symbol" panose="05050102010706020507" pitchFamily="18" charset="2"/>
              </a:rPr>
              <a:t>s</a:t>
            </a:r>
            <a:r>
              <a:rPr lang="en-US" altLang="zh-CN" sz="1600" i="1" smtClean="0">
                <a:sym typeface="Symbol" panose="05050102010706020507" pitchFamily="18" charset="2"/>
              </a:rPr>
              <a:t> + b</a:t>
            </a:r>
            <a:r>
              <a:rPr lang="en-US" altLang="zh-CN" sz="1600" i="1" baseline="-25000" smtClean="0">
                <a:sym typeface="Symbol" panose="05050102010706020507" pitchFamily="18" charset="2"/>
              </a:rPr>
              <a:t>r</a:t>
            </a:r>
            <a:r>
              <a:rPr lang="en-US" altLang="zh-CN" sz="1600" i="1" smtClean="0">
                <a:sym typeface="Symbol" panose="05050102010706020507" pitchFamily="18" charset="2"/>
              </a:rPr>
              <a:t> </a:t>
            </a:r>
            <a:r>
              <a:rPr lang="zh-CN" altLang="en-US" sz="1600" smtClean="0">
                <a:sym typeface="Symbol" panose="05050102010706020507" pitchFamily="18" charset="2"/>
              </a:rPr>
              <a:t>次块传输</a:t>
            </a:r>
            <a:r>
              <a:rPr lang="zh-CN" altLang="en-US" sz="1600" i="1" smtClean="0">
                <a:sym typeface="Symbol" panose="05050102010706020507" pitchFamily="18" charset="2"/>
              </a:rPr>
              <a:t> </a:t>
            </a:r>
            <a:r>
              <a:rPr lang="en-US" altLang="zh-CN" sz="1600" i="1" smtClean="0">
                <a:sym typeface="Symbol" panose="05050102010706020507" pitchFamily="18" charset="2"/>
              </a:rPr>
              <a:t>+ 2 </a:t>
            </a:r>
            <a:r>
              <a:rPr lang="en-US" altLang="zh-CN" sz="1600" smtClean="0">
                <a:sym typeface="Symbol" panose="05050102010706020507" pitchFamily="18" charset="2"/>
              </a:rPr>
              <a:t></a:t>
            </a:r>
            <a:r>
              <a:rPr lang="en-US" altLang="zh-CN" sz="1600" i="1" smtClean="0">
                <a:sym typeface="Symbol" panose="05050102010706020507" pitchFamily="18" charset="2"/>
              </a:rPr>
              <a:t>b</a:t>
            </a:r>
            <a:r>
              <a:rPr lang="en-US" altLang="zh-CN" sz="1600" i="1" baseline="-25000" smtClean="0">
                <a:sym typeface="Symbol" panose="05050102010706020507" pitchFamily="18" charset="2"/>
              </a:rPr>
              <a:t>r  </a:t>
            </a:r>
            <a:r>
              <a:rPr lang="en-US" altLang="zh-CN" sz="1600" i="1" smtClean="0">
                <a:sym typeface="Symbol" panose="05050102010706020507" pitchFamily="18" charset="2"/>
              </a:rPr>
              <a:t>/ (M-2)</a:t>
            </a:r>
            <a:r>
              <a:rPr lang="en-US" altLang="zh-CN" sz="1600" smtClean="0">
                <a:sym typeface="Symbol" panose="05050102010706020507" pitchFamily="18" charset="2"/>
              </a:rPr>
              <a:t> </a:t>
            </a:r>
            <a:r>
              <a:rPr lang="zh-CN" altLang="en-US" sz="1600" smtClean="0">
                <a:sym typeface="Symbol" panose="05050102010706020507" pitchFamily="18" charset="2"/>
              </a:rPr>
              <a:t>次磁盘搜索</a:t>
            </a:r>
            <a:endParaRPr lang="zh-CN" altLang="en-US" sz="1600" smtClean="0"/>
          </a:p>
          <a:p>
            <a:pPr lvl="1"/>
            <a:r>
              <a:rPr lang="zh-CN" altLang="en-US" sz="1800" smtClean="0"/>
              <a:t>如果等值连接中的连接属性是内层关系的码，则对每个外层关系元组，内层循环一旦找到了首条匹配元组就可以终止</a:t>
            </a:r>
          </a:p>
          <a:p>
            <a:pPr lvl="1"/>
            <a:r>
              <a:rPr lang="zh-CN" altLang="en-US" sz="1800" smtClean="0"/>
              <a:t>使用缓冲区的剩余块，对内层循环轮流做向前、向后的扫描（使用 </a:t>
            </a:r>
            <a:r>
              <a:rPr lang="en-US" altLang="zh-CN" sz="1800" smtClean="0"/>
              <a:t>LRU </a:t>
            </a:r>
            <a:r>
              <a:rPr lang="zh-CN" altLang="en-US" sz="1800" smtClean="0"/>
              <a:t>替换策略</a:t>
            </a:r>
            <a:r>
              <a:rPr lang="en-US" altLang="zh-CN" sz="1800" smtClean="0"/>
              <a:t>)</a:t>
            </a:r>
          </a:p>
          <a:p>
            <a:pPr lvl="1"/>
            <a:r>
              <a:rPr lang="zh-CN" altLang="en-US" sz="1800" smtClean="0"/>
              <a:t>若内层循环连接属性上有索引，可以用更有效的索引查找法替代文件扫描法 </a:t>
            </a:r>
            <a:r>
              <a:rPr lang="en-US" altLang="zh-CN" sz="1800" smtClean="0"/>
              <a:t>(next slide)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zh-CN" altLang="en-US" dirty="0" smtClean="0">
                <a:solidFill>
                  <a:srgbClr val="CC3300"/>
                </a:solidFill>
                <a:effectLst>
                  <a:outerShdw blurRad="38100" dist="38100" dir="2700000" algn="tl">
                    <a:srgbClr val="C0C0C0"/>
                  </a:outerShdw>
                </a:effectLst>
                <a:latin typeface="宋体" charset="-122"/>
                <a:ea typeface="宋体" charset="-122"/>
              </a:rPr>
              <a:t>提纲</a:t>
            </a:r>
            <a:endParaRPr lang="en-US" altLang="zh-CN" dirty="0" smtClean="0">
              <a:solidFill>
                <a:srgbClr val="CC3300"/>
              </a:solidFill>
              <a:effectLst>
                <a:outerShdw blurRad="38100" dist="38100" dir="2700000" algn="tl">
                  <a:srgbClr val="C0C0C0"/>
                </a:outerShdw>
              </a:effectLst>
              <a:latin typeface="宋体" charset="-122"/>
              <a:ea typeface="宋体" charset="-122"/>
            </a:endParaRPr>
          </a:p>
        </p:txBody>
      </p:sp>
      <p:sp>
        <p:nvSpPr>
          <p:cNvPr id="7171" name="Rectangle 3"/>
          <p:cNvSpPr>
            <a:spLocks noGrp="1" noChangeArrowheads="1"/>
          </p:cNvSpPr>
          <p:nvPr>
            <p:ph type="body" idx="1"/>
          </p:nvPr>
        </p:nvSpPr>
        <p:spPr>
          <a:xfrm>
            <a:off x="1117600" y="1176338"/>
            <a:ext cx="7227888" cy="5297487"/>
          </a:xfrm>
        </p:spPr>
        <p:txBody>
          <a:bodyPr/>
          <a:lstStyle/>
          <a:p>
            <a:r>
              <a:rPr lang="en-US" altLang="zh-CN" sz="2000" smtClean="0"/>
              <a:t>11.1  </a:t>
            </a:r>
            <a:r>
              <a:rPr lang="zh-CN" altLang="en-US" sz="2000" smtClean="0"/>
              <a:t>概述 </a:t>
            </a:r>
          </a:p>
          <a:p>
            <a:r>
              <a:rPr lang="en-US" altLang="zh-CN" sz="2000" smtClean="0"/>
              <a:t>11.2  </a:t>
            </a:r>
            <a:r>
              <a:rPr lang="zh-CN" altLang="en-US" sz="2000" smtClean="0"/>
              <a:t>查询代价的度量</a:t>
            </a:r>
          </a:p>
          <a:p>
            <a:r>
              <a:rPr lang="en-US" altLang="zh-CN" sz="2000" smtClean="0"/>
              <a:t>11.3  </a:t>
            </a:r>
            <a:r>
              <a:rPr lang="zh-CN" altLang="en-US" sz="2000" smtClean="0"/>
              <a:t>关系代数运算的执行</a:t>
            </a:r>
            <a:endParaRPr lang="en-US" altLang="zh-CN" sz="2000" smtClean="0"/>
          </a:p>
          <a:p>
            <a:pPr lvl="1"/>
            <a:r>
              <a:rPr lang="zh-CN" altLang="en-US" sz="1800" smtClean="0"/>
              <a:t>选择运算  </a:t>
            </a:r>
          </a:p>
          <a:p>
            <a:pPr lvl="1"/>
            <a:r>
              <a:rPr lang="zh-CN" altLang="en-US" sz="1800" smtClean="0"/>
              <a:t>连接运算 </a:t>
            </a:r>
          </a:p>
          <a:p>
            <a:r>
              <a:rPr lang="en-US" altLang="zh-CN" sz="2000" smtClean="0"/>
              <a:t>11.4  </a:t>
            </a:r>
            <a:r>
              <a:rPr lang="zh-CN" altLang="en-US" sz="2000" smtClean="0"/>
              <a:t>表达式计算</a:t>
            </a:r>
            <a:endParaRPr lang="en-US" altLang="zh-CN" sz="2000" smtClean="0"/>
          </a:p>
          <a:p>
            <a:pPr lvl="1"/>
            <a:r>
              <a:rPr lang="zh-CN" altLang="en-US" sz="1800" smtClean="0"/>
              <a:t>物化</a:t>
            </a:r>
            <a:endParaRPr lang="en-US" altLang="zh-CN" sz="1800" smtClean="0"/>
          </a:p>
          <a:p>
            <a:pPr lvl="1"/>
            <a:r>
              <a:rPr lang="zh-CN" altLang="en-US" sz="1800" smtClean="0"/>
              <a:t>流水线</a:t>
            </a:r>
            <a:endParaRPr lang="en-US" altLang="zh-CN" sz="1800" smtClean="0"/>
          </a:p>
          <a:p>
            <a:r>
              <a:rPr lang="en-US" altLang="zh-CN" sz="2000" smtClean="0"/>
              <a:t>11.5  </a:t>
            </a:r>
            <a:r>
              <a:rPr lang="zh-CN" altLang="en-US" sz="2000" smtClean="0"/>
              <a:t>查询优化</a:t>
            </a:r>
            <a:endParaRPr lang="en-US" altLang="zh-CN" sz="2000" smtClean="0"/>
          </a:p>
          <a:p>
            <a:pPr lvl="1"/>
            <a:r>
              <a:rPr lang="zh-CN" altLang="en-US" sz="1800" smtClean="0"/>
              <a:t>查询优化概述</a:t>
            </a:r>
          </a:p>
          <a:p>
            <a:pPr lvl="1"/>
            <a:r>
              <a:rPr lang="zh-CN" altLang="en-US" sz="1800" smtClean="0"/>
              <a:t>关系表达式的转换</a:t>
            </a:r>
            <a:endParaRPr lang="en-US" altLang="zh-CN" sz="1800" smtClean="0"/>
          </a:p>
          <a:p>
            <a:pPr lvl="1"/>
            <a:r>
              <a:rPr lang="zh-CN" altLang="en-US" sz="1800" smtClean="0"/>
              <a:t>表达式结果集统计大小的估计</a:t>
            </a:r>
          </a:p>
          <a:p>
            <a:pPr lvl="1"/>
            <a:r>
              <a:rPr lang="zh-CN" altLang="en-US" sz="1800" smtClean="0"/>
              <a:t>执行计划选择</a:t>
            </a:r>
          </a:p>
          <a:p>
            <a:pPr lvl="1"/>
            <a:endParaRPr lang="zh-CN" altLang="en-US" sz="1800" smtClean="0"/>
          </a:p>
        </p:txBody>
      </p:sp>
    </p:spTree>
  </p:cSld>
  <p:clrMapOvr>
    <a:masterClrMapping/>
  </p:clrMapOvr>
  <p:transition advTm="5014"/>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3</a:t>
            </a:r>
            <a:r>
              <a:rPr lang="zh-CN" altLang="en-US" dirty="0" smtClean="0">
                <a:effectLst>
                  <a:outerShdw blurRad="38100" dist="38100" dir="2700000" algn="tl">
                    <a:srgbClr val="C0C0C0"/>
                  </a:outerShdw>
                </a:effectLst>
                <a:ea typeface="宋体" charset="-122"/>
              </a:rPr>
              <a:t>索引查找法</a:t>
            </a:r>
          </a:p>
        </p:txBody>
      </p:sp>
      <p:sp>
        <p:nvSpPr>
          <p:cNvPr id="44035" name="Rectangle 3"/>
          <p:cNvSpPr>
            <a:spLocks noGrp="1" noChangeArrowheads="1"/>
          </p:cNvSpPr>
          <p:nvPr>
            <p:ph type="body" idx="1"/>
          </p:nvPr>
        </p:nvSpPr>
        <p:spPr>
          <a:xfrm>
            <a:off x="842963" y="1165225"/>
            <a:ext cx="8004175" cy="5124450"/>
          </a:xfrm>
        </p:spPr>
        <p:txBody>
          <a:bodyPr/>
          <a:lstStyle/>
          <a:p>
            <a:r>
              <a:rPr lang="zh-CN" altLang="en-US" sz="2000" dirty="0" smtClean="0"/>
              <a:t>索引查找法可以替代文件扫描法，若</a:t>
            </a:r>
          </a:p>
          <a:p>
            <a:pPr lvl="1"/>
            <a:r>
              <a:rPr lang="zh-CN" altLang="en-US" sz="1800" dirty="0" smtClean="0"/>
              <a:t>连接是自然连接或等值连接</a:t>
            </a:r>
          </a:p>
          <a:p>
            <a:pPr lvl="1"/>
            <a:r>
              <a:rPr lang="zh-CN" altLang="en-US" sz="1800" dirty="0" smtClean="0"/>
              <a:t>内层关系的连接属性上存在可用索引</a:t>
            </a:r>
          </a:p>
          <a:p>
            <a:pPr lvl="2"/>
            <a:r>
              <a:rPr lang="zh-CN" altLang="en-US" sz="1800" dirty="0" smtClean="0"/>
              <a:t>可以为了计算连接而专门建立临时索引</a:t>
            </a:r>
          </a:p>
          <a:p>
            <a:r>
              <a:rPr lang="zh-CN" altLang="en-US" sz="2000" dirty="0" smtClean="0"/>
              <a:t>对于外层关系 </a:t>
            </a:r>
            <a:r>
              <a:rPr lang="en-US" altLang="zh-CN" sz="2000" dirty="0" smtClean="0"/>
              <a:t>r </a:t>
            </a:r>
            <a:r>
              <a:rPr lang="zh-CN" altLang="en-US" sz="2000" dirty="0" smtClean="0"/>
              <a:t>的每一个元组 </a:t>
            </a:r>
            <a:r>
              <a:rPr lang="en-US" altLang="zh-CN" sz="2000" i="1" dirty="0" err="1" smtClean="0"/>
              <a:t>t</a:t>
            </a:r>
            <a:r>
              <a:rPr lang="en-US" altLang="zh-CN" sz="2400" i="1" baseline="-25000" dirty="0" err="1" smtClean="0"/>
              <a:t>r</a:t>
            </a:r>
            <a:r>
              <a:rPr lang="en-US" altLang="zh-CN" sz="2400" i="1" baseline="-25000" dirty="0" smtClean="0"/>
              <a:t> </a:t>
            </a:r>
            <a:r>
              <a:rPr lang="zh-CN" altLang="en-US" sz="2000" dirty="0" smtClean="0"/>
              <a:t>，可以利用索引查找满足与 </a:t>
            </a:r>
            <a:r>
              <a:rPr lang="en-US" altLang="zh-CN" sz="2000" i="1" dirty="0" err="1" smtClean="0"/>
              <a:t>t</a:t>
            </a:r>
            <a:r>
              <a:rPr lang="en-US" altLang="zh-CN" sz="2400" i="1" baseline="-25000" dirty="0" err="1" smtClean="0"/>
              <a:t>r</a:t>
            </a:r>
            <a:r>
              <a:rPr lang="en-US" altLang="zh-CN" sz="2000" i="1" dirty="0" smtClean="0"/>
              <a:t> </a:t>
            </a:r>
            <a:r>
              <a:rPr lang="zh-CN" altLang="en-US" sz="2000" dirty="0" smtClean="0"/>
              <a:t>的连接条件的 </a:t>
            </a:r>
            <a:r>
              <a:rPr lang="en-US" altLang="zh-CN" sz="2000" dirty="0" smtClean="0"/>
              <a:t>s </a:t>
            </a:r>
            <a:r>
              <a:rPr lang="zh-CN" altLang="en-US" sz="2000" dirty="0" smtClean="0"/>
              <a:t>中的元组</a:t>
            </a:r>
          </a:p>
          <a:p>
            <a:r>
              <a:rPr lang="zh-CN" altLang="en-US" sz="2000" dirty="0" smtClean="0"/>
              <a:t>最坏的情况下</a:t>
            </a:r>
            <a:r>
              <a:rPr lang="en-US" altLang="zh-CN" sz="2000" dirty="0" smtClean="0"/>
              <a:t>: </a:t>
            </a:r>
            <a:r>
              <a:rPr lang="zh-CN" altLang="en-US" sz="2000" dirty="0" smtClean="0"/>
              <a:t>缓冲区只能容纳关系 </a:t>
            </a:r>
            <a:r>
              <a:rPr lang="en-US" altLang="zh-CN" sz="2000" i="1" dirty="0" smtClean="0"/>
              <a:t>r </a:t>
            </a:r>
            <a:r>
              <a:rPr lang="zh-CN" altLang="en-US" sz="2000" dirty="0" smtClean="0"/>
              <a:t>的一块和索引的</a:t>
            </a:r>
            <a:r>
              <a:rPr lang="zh-CN" altLang="en-US" sz="2000" dirty="0"/>
              <a:t>一块，</a:t>
            </a:r>
            <a:r>
              <a:rPr lang="zh-CN" altLang="en-US" sz="2000" dirty="0" smtClean="0"/>
              <a:t>对于外层关系 </a:t>
            </a:r>
            <a:r>
              <a:rPr lang="en-US" altLang="zh-CN" sz="2000" i="1" dirty="0" smtClean="0"/>
              <a:t>r </a:t>
            </a:r>
            <a:r>
              <a:rPr lang="zh-CN" altLang="en-US" sz="2000" dirty="0" smtClean="0"/>
              <a:t>的每一个元组，需要对关系 </a:t>
            </a:r>
            <a:r>
              <a:rPr lang="en-US" altLang="zh-CN" sz="2000" i="1" dirty="0" smtClean="0"/>
              <a:t>s </a:t>
            </a:r>
            <a:r>
              <a:rPr lang="zh-CN" altLang="en-US" sz="2000" dirty="0" smtClean="0"/>
              <a:t>进行索引查找</a:t>
            </a:r>
          </a:p>
          <a:p>
            <a:r>
              <a:rPr lang="zh-CN" altLang="en-US" sz="2000" dirty="0" smtClean="0"/>
              <a:t>连接的时间代价</a:t>
            </a:r>
            <a:r>
              <a:rPr lang="en-US" altLang="zh-CN" sz="2000" dirty="0" smtClean="0"/>
              <a:t>:  </a:t>
            </a:r>
            <a:r>
              <a:rPr lang="en-US" altLang="zh-CN" sz="2000" i="1" dirty="0" err="1" smtClean="0"/>
              <a:t>b</a:t>
            </a:r>
            <a:r>
              <a:rPr lang="en-US" altLang="zh-CN" sz="2400" i="1" baseline="-25000" dirty="0" err="1" smtClean="0"/>
              <a:t>r</a:t>
            </a:r>
            <a:r>
              <a:rPr lang="en-US" altLang="zh-CN" sz="2000" i="1" dirty="0" smtClean="0"/>
              <a:t> </a:t>
            </a:r>
            <a:r>
              <a:rPr lang="en-US" altLang="zh-CN" sz="2000" dirty="0" smtClean="0"/>
              <a:t>(</a:t>
            </a:r>
            <a:r>
              <a:rPr lang="en-US" altLang="zh-CN" sz="2000" i="1" dirty="0" err="1" smtClean="0"/>
              <a:t>t</a:t>
            </a:r>
            <a:r>
              <a:rPr lang="en-US" altLang="zh-CN" sz="2000" i="1" baseline="-25000" dirty="0" err="1" smtClean="0"/>
              <a:t>T</a:t>
            </a:r>
            <a:r>
              <a:rPr lang="en-US" altLang="zh-CN" sz="2000" i="1" baseline="-25000" dirty="0" smtClean="0"/>
              <a:t> </a:t>
            </a:r>
            <a:r>
              <a:rPr lang="en-US" altLang="zh-CN" sz="2000" i="1" dirty="0" smtClean="0"/>
              <a:t>+ </a:t>
            </a:r>
            <a:r>
              <a:rPr lang="en-US" altLang="zh-CN" sz="2000" i="1" dirty="0" err="1" smtClean="0"/>
              <a:t>t</a:t>
            </a:r>
            <a:r>
              <a:rPr lang="en-US" altLang="zh-CN" sz="2000" i="1" baseline="-25000" dirty="0" err="1" smtClean="0"/>
              <a:t>S</a:t>
            </a:r>
            <a:r>
              <a:rPr lang="en-US" altLang="zh-CN" sz="2000" dirty="0" smtClean="0"/>
              <a:t>) + </a:t>
            </a:r>
            <a:r>
              <a:rPr lang="en-US" altLang="zh-CN" sz="2000" i="1" dirty="0" err="1" smtClean="0"/>
              <a:t>n</a:t>
            </a:r>
            <a:r>
              <a:rPr lang="en-US" altLang="zh-CN" sz="2400" i="1" baseline="-25000" dirty="0" err="1" smtClean="0"/>
              <a:t>r</a:t>
            </a:r>
            <a:r>
              <a:rPr lang="en-US" altLang="zh-CN" sz="2400" i="1" dirty="0" smtClean="0"/>
              <a:t> </a:t>
            </a:r>
            <a:r>
              <a:rPr lang="en-US" altLang="zh-CN" sz="2000" dirty="0" smtClean="0">
                <a:sym typeface="Symbol" panose="05050102010706020507" pitchFamily="18" charset="2"/>
              </a:rPr>
              <a:t> </a:t>
            </a:r>
            <a:r>
              <a:rPr lang="en-US" altLang="zh-CN" sz="2000" i="1" dirty="0" smtClean="0">
                <a:sym typeface="Symbol" panose="05050102010706020507" pitchFamily="18" charset="2"/>
              </a:rPr>
              <a:t>c</a:t>
            </a:r>
            <a:endParaRPr lang="en-US" altLang="zh-CN" sz="2000" dirty="0" smtClean="0">
              <a:sym typeface="Symbol" panose="05050102010706020507" pitchFamily="18" charset="2"/>
            </a:endParaRPr>
          </a:p>
          <a:p>
            <a:pPr lvl="1"/>
            <a:r>
              <a:rPr lang="en-US" altLang="zh-CN" sz="1800" i="1" dirty="0" smtClean="0">
                <a:sym typeface="Symbol" panose="05050102010706020507" pitchFamily="18" charset="2"/>
              </a:rPr>
              <a:t>c</a:t>
            </a:r>
            <a:r>
              <a:rPr lang="en-US" altLang="zh-CN" sz="1800" dirty="0" smtClean="0">
                <a:sym typeface="Symbol" panose="05050102010706020507" pitchFamily="18" charset="2"/>
              </a:rPr>
              <a:t> </a:t>
            </a:r>
            <a:r>
              <a:rPr lang="zh-CN" altLang="en-US" sz="1800" dirty="0" smtClean="0">
                <a:sym typeface="Symbol" panose="05050102010706020507" pitchFamily="18" charset="2"/>
              </a:rPr>
              <a:t>是使用连接条件对关系 </a:t>
            </a:r>
            <a:r>
              <a:rPr lang="en-US" altLang="zh-CN" sz="1800" dirty="0" smtClean="0">
                <a:sym typeface="Symbol" panose="05050102010706020507" pitchFamily="18" charset="2"/>
              </a:rPr>
              <a:t>s </a:t>
            </a:r>
            <a:r>
              <a:rPr lang="zh-CN" altLang="en-US" sz="1800" dirty="0" smtClean="0">
                <a:sym typeface="Symbol" panose="05050102010706020507" pitchFamily="18" charset="2"/>
              </a:rPr>
              <a:t>进行单次选择操作的代价</a:t>
            </a:r>
          </a:p>
          <a:p>
            <a:r>
              <a:rPr lang="zh-CN" altLang="en-US" sz="2000" dirty="0" smtClean="0">
                <a:sym typeface="Symbol" panose="05050102010706020507" pitchFamily="18" charset="2"/>
              </a:rPr>
              <a:t>如果两个关系 </a:t>
            </a:r>
            <a:r>
              <a:rPr lang="en-US" altLang="zh-CN" sz="2000" i="1" dirty="0" smtClean="0">
                <a:sym typeface="Symbol" panose="05050102010706020507" pitchFamily="18" charset="2"/>
              </a:rPr>
              <a:t>r </a:t>
            </a:r>
            <a:r>
              <a:rPr lang="zh-CN" altLang="en-US" sz="2000" dirty="0" smtClean="0">
                <a:sym typeface="Symbol" panose="05050102010706020507" pitchFamily="18" charset="2"/>
              </a:rPr>
              <a:t>和 </a:t>
            </a:r>
            <a:r>
              <a:rPr lang="en-US" altLang="zh-CN" sz="2000" i="1" dirty="0" smtClean="0">
                <a:sym typeface="Symbol" panose="05050102010706020507" pitchFamily="18" charset="2"/>
              </a:rPr>
              <a:t>s </a:t>
            </a:r>
            <a:r>
              <a:rPr lang="zh-CN" altLang="en-US" sz="2000" dirty="0" smtClean="0">
                <a:sym typeface="Symbol" panose="05050102010706020507" pitchFamily="18" charset="2"/>
              </a:rPr>
              <a:t>上均有索引时，一般把元组较少的关系作外层关系时效果较好</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嵌套循环连接代价的例子</a:t>
            </a:r>
          </a:p>
        </p:txBody>
      </p:sp>
      <p:sp>
        <p:nvSpPr>
          <p:cNvPr id="46083" name="Rectangle 3"/>
          <p:cNvSpPr>
            <a:spLocks noGrp="1" noChangeArrowheads="1"/>
          </p:cNvSpPr>
          <p:nvPr>
            <p:ph type="body" idx="1"/>
          </p:nvPr>
        </p:nvSpPr>
        <p:spPr/>
        <p:txBody>
          <a:bodyPr/>
          <a:lstStyle/>
          <a:p>
            <a:pPr>
              <a:lnSpc>
                <a:spcPct val="90000"/>
              </a:lnSpc>
            </a:pPr>
            <a:r>
              <a:rPr lang="zh-CN" altLang="en-US" sz="1800" smtClean="0"/>
              <a:t>计算 </a:t>
            </a:r>
            <a:r>
              <a:rPr lang="en-US" altLang="zh-CN" sz="1800" i="1" smtClean="0"/>
              <a:t>student    takes, </a:t>
            </a:r>
            <a:r>
              <a:rPr lang="zh-CN" altLang="en-US" sz="1800" smtClean="0"/>
              <a:t>用 </a:t>
            </a:r>
            <a:r>
              <a:rPr lang="en-US" altLang="zh-CN" sz="1800" i="1" smtClean="0"/>
              <a:t>student</a:t>
            </a:r>
            <a:r>
              <a:rPr lang="en-US" altLang="zh-CN" sz="1800" smtClean="0"/>
              <a:t> </a:t>
            </a:r>
            <a:r>
              <a:rPr lang="zh-CN" altLang="en-US" sz="1800" smtClean="0"/>
              <a:t>作为外层关系</a:t>
            </a:r>
          </a:p>
          <a:p>
            <a:pPr>
              <a:lnSpc>
                <a:spcPct val="90000"/>
              </a:lnSpc>
            </a:pPr>
            <a:r>
              <a:rPr lang="zh-CN" altLang="en-US" sz="1800" smtClean="0"/>
              <a:t>假设关系 </a:t>
            </a:r>
            <a:r>
              <a:rPr lang="en-US" altLang="zh-CN" sz="1800" i="1" smtClean="0"/>
              <a:t>takes</a:t>
            </a:r>
            <a:r>
              <a:rPr lang="en-US" altLang="zh-CN" sz="1800" smtClean="0"/>
              <a:t> </a:t>
            </a:r>
            <a:r>
              <a:rPr lang="zh-CN" altLang="en-US" sz="1800" smtClean="0"/>
              <a:t>在连接属性 </a:t>
            </a:r>
            <a:r>
              <a:rPr lang="en-US" altLang="zh-CN" sz="1800" smtClean="0"/>
              <a:t>ID </a:t>
            </a:r>
            <a:r>
              <a:rPr lang="zh-CN" altLang="en-US" sz="1800" smtClean="0"/>
              <a:t>上有 </a:t>
            </a:r>
            <a:r>
              <a:rPr lang="en-US" altLang="zh-CN" sz="1800" smtClean="0"/>
              <a:t>B</a:t>
            </a:r>
            <a:r>
              <a:rPr lang="en-US" altLang="zh-CN" sz="1800" baseline="30000" smtClean="0"/>
              <a:t>+</a:t>
            </a:r>
            <a:r>
              <a:rPr lang="en-US" altLang="zh-CN" sz="1800" smtClean="0"/>
              <a:t> </a:t>
            </a:r>
            <a:r>
              <a:rPr lang="zh-CN" altLang="en-US" sz="1800" smtClean="0"/>
              <a:t>树主索引，平均每个索引结点包含 </a:t>
            </a:r>
            <a:r>
              <a:rPr lang="en-US" altLang="zh-CN" sz="1800" smtClean="0"/>
              <a:t>20 </a:t>
            </a:r>
            <a:r>
              <a:rPr lang="zh-CN" altLang="en-US" sz="1800" smtClean="0"/>
              <a:t>个索引项</a:t>
            </a:r>
          </a:p>
          <a:p>
            <a:pPr>
              <a:lnSpc>
                <a:spcPct val="90000"/>
              </a:lnSpc>
            </a:pPr>
            <a:r>
              <a:rPr lang="zh-CN" altLang="en-US" sz="1800" smtClean="0"/>
              <a:t>由于</a:t>
            </a:r>
            <a:r>
              <a:rPr lang="zh-CN" altLang="en-US" sz="1800" i="1" smtClean="0"/>
              <a:t> </a:t>
            </a:r>
            <a:r>
              <a:rPr lang="en-US" altLang="zh-CN" sz="1800" i="1" smtClean="0"/>
              <a:t>takes </a:t>
            </a:r>
            <a:r>
              <a:rPr lang="zh-CN" altLang="en-US" sz="1800" smtClean="0"/>
              <a:t>有 </a:t>
            </a:r>
            <a:r>
              <a:rPr lang="en-US" altLang="zh-CN" sz="1800" smtClean="0"/>
              <a:t>10,000 </a:t>
            </a:r>
            <a:r>
              <a:rPr lang="zh-CN" altLang="en-US" sz="1800" smtClean="0"/>
              <a:t>个元组， 因此树的高度为 </a:t>
            </a:r>
            <a:r>
              <a:rPr lang="en-US" altLang="zh-CN" sz="1800" smtClean="0"/>
              <a:t>4 ,</a:t>
            </a:r>
            <a:r>
              <a:rPr lang="zh-CN" altLang="en-US" sz="1800" smtClean="0"/>
              <a:t>存取实际数据还需要一次磁盘访问</a:t>
            </a:r>
          </a:p>
          <a:p>
            <a:pPr>
              <a:lnSpc>
                <a:spcPct val="90000"/>
              </a:lnSpc>
            </a:pPr>
            <a:r>
              <a:rPr lang="en-US" altLang="zh-CN" sz="1800" i="1" smtClean="0"/>
              <a:t>student</a:t>
            </a:r>
            <a:r>
              <a:rPr lang="en-US" altLang="zh-CN" sz="1800" smtClean="0"/>
              <a:t> </a:t>
            </a:r>
            <a:r>
              <a:rPr lang="zh-CN" altLang="en-US" sz="1800" smtClean="0"/>
              <a:t>关系有 </a:t>
            </a:r>
            <a:r>
              <a:rPr lang="en-US" altLang="zh-CN" sz="1800" smtClean="0"/>
              <a:t>5000 </a:t>
            </a:r>
            <a:r>
              <a:rPr lang="zh-CN" altLang="en-US" sz="1800" smtClean="0"/>
              <a:t>个元组</a:t>
            </a:r>
          </a:p>
          <a:p>
            <a:pPr>
              <a:lnSpc>
                <a:spcPct val="90000"/>
              </a:lnSpc>
            </a:pPr>
            <a:r>
              <a:rPr lang="zh-CN" altLang="en-US" sz="1800" smtClean="0">
                <a:sym typeface="Greek Symbols" pitchFamily="18" charset="2"/>
              </a:rPr>
              <a:t>块嵌套循环连接的代价</a:t>
            </a:r>
          </a:p>
          <a:p>
            <a:pPr lvl="1">
              <a:lnSpc>
                <a:spcPct val="90000"/>
              </a:lnSpc>
            </a:pPr>
            <a:r>
              <a:rPr lang="en-US" altLang="zh-CN" sz="1800" smtClean="0">
                <a:sym typeface="Greek Symbols" pitchFamily="18" charset="2"/>
              </a:rPr>
              <a:t>400 * 100 + 100 =  40,100 </a:t>
            </a:r>
            <a:r>
              <a:rPr lang="zh-CN" altLang="en-US" sz="1800" smtClean="0">
                <a:sym typeface="Greek Symbols" pitchFamily="18" charset="2"/>
              </a:rPr>
              <a:t>次块传输 </a:t>
            </a:r>
            <a:r>
              <a:rPr lang="en-US" altLang="zh-CN" sz="1800" smtClean="0">
                <a:sym typeface="Greek Symbols" pitchFamily="18" charset="2"/>
              </a:rPr>
              <a:t>+ 2 * 100 = 200 </a:t>
            </a:r>
            <a:r>
              <a:rPr lang="zh-CN" altLang="en-US" sz="1800" smtClean="0">
                <a:sym typeface="Greek Symbols" pitchFamily="18" charset="2"/>
              </a:rPr>
              <a:t>次磁盘搜索</a:t>
            </a:r>
          </a:p>
          <a:p>
            <a:pPr lvl="2">
              <a:lnSpc>
                <a:spcPct val="90000"/>
              </a:lnSpc>
            </a:pPr>
            <a:r>
              <a:rPr lang="zh-CN" altLang="en-US" sz="1800" smtClean="0">
                <a:sym typeface="Greek Symbols" pitchFamily="18" charset="2"/>
              </a:rPr>
              <a:t>假设在最坏的可用内存条件下 </a:t>
            </a:r>
          </a:p>
          <a:p>
            <a:pPr lvl="2">
              <a:lnSpc>
                <a:spcPct val="90000"/>
              </a:lnSpc>
            </a:pPr>
            <a:r>
              <a:rPr lang="zh-CN" altLang="en-US" sz="1800" smtClean="0">
                <a:sym typeface="Greek Symbols" pitchFamily="18" charset="2"/>
              </a:rPr>
              <a:t>更多的内存可以显著改善代价</a:t>
            </a:r>
          </a:p>
          <a:p>
            <a:pPr>
              <a:lnSpc>
                <a:spcPct val="90000"/>
              </a:lnSpc>
            </a:pPr>
            <a:r>
              <a:rPr lang="en-US" altLang="zh-CN" sz="1800" smtClean="0">
                <a:sym typeface="Greek Symbols" pitchFamily="18" charset="2"/>
              </a:rPr>
              <a:t> </a:t>
            </a:r>
            <a:r>
              <a:rPr lang="zh-CN" altLang="en-US" sz="1800" smtClean="0"/>
              <a:t>索引嵌套循环连接的代价</a:t>
            </a:r>
          </a:p>
          <a:p>
            <a:pPr lvl="1">
              <a:lnSpc>
                <a:spcPct val="120000"/>
              </a:lnSpc>
            </a:pPr>
            <a:r>
              <a:rPr lang="en-US" altLang="zh-CN" sz="1800" smtClean="0">
                <a:sym typeface="Greek Symbols" pitchFamily="18" charset="2"/>
              </a:rPr>
              <a:t>100 + 5000 * 5 = 25,100  </a:t>
            </a:r>
            <a:r>
              <a:rPr lang="zh-CN" altLang="en-US" sz="1800" smtClean="0">
                <a:sym typeface="Greek Symbols" pitchFamily="18" charset="2"/>
              </a:rPr>
              <a:t>次块传输和磁盘搜索</a:t>
            </a:r>
          </a:p>
          <a:p>
            <a:pPr lvl="1">
              <a:lnSpc>
                <a:spcPct val="120000"/>
              </a:lnSpc>
            </a:pPr>
            <a:r>
              <a:rPr lang="en-US" altLang="zh-CN" sz="1800" smtClean="0">
                <a:sym typeface="Greek Symbols" pitchFamily="18" charset="2"/>
              </a:rPr>
              <a:t>CPU </a:t>
            </a:r>
            <a:r>
              <a:rPr lang="zh-CN" altLang="en-US" sz="1800" smtClean="0">
                <a:sym typeface="Greek Symbols" pitchFamily="18" charset="2"/>
              </a:rPr>
              <a:t>代价可能小于使用块嵌套循环连接的情况</a:t>
            </a:r>
            <a:endParaRPr lang="zh-CN" altLang="en-US" sz="1800" smtClean="0">
              <a:ea typeface="ＭＳ Ｐゴシック" panose="020B0600070205080204" pitchFamily="34" charset="-128"/>
              <a:sym typeface="Greek Symbols" pitchFamily="18" charset="2"/>
            </a:endParaRPr>
          </a:p>
        </p:txBody>
      </p:sp>
      <p:sp>
        <p:nvSpPr>
          <p:cNvPr id="46084" name="AutoShape 4"/>
          <p:cNvSpPr>
            <a:spLocks noChangeArrowheads="1"/>
          </p:cNvSpPr>
          <p:nvPr/>
        </p:nvSpPr>
        <p:spPr bwMode="auto">
          <a:xfrm rot="5400000">
            <a:off x="2746376" y="11811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4</a:t>
            </a:r>
            <a:r>
              <a:rPr lang="zh-CN" altLang="en-US" dirty="0" smtClean="0">
                <a:effectLst>
                  <a:outerShdw blurRad="38100" dist="38100" dir="2700000" algn="tl">
                    <a:srgbClr val="C0C0C0"/>
                  </a:outerShdw>
                </a:effectLst>
                <a:ea typeface="宋体" charset="-122"/>
              </a:rPr>
              <a:t>归并连接</a:t>
            </a:r>
          </a:p>
        </p:txBody>
      </p:sp>
      <p:sp>
        <p:nvSpPr>
          <p:cNvPr id="48131" name="Rectangle 3"/>
          <p:cNvSpPr>
            <a:spLocks noGrp="1" noChangeArrowheads="1"/>
          </p:cNvSpPr>
          <p:nvPr>
            <p:ph type="body" idx="1"/>
          </p:nvPr>
        </p:nvSpPr>
        <p:spPr>
          <a:xfrm>
            <a:off x="476250" y="1354138"/>
            <a:ext cx="3486150" cy="4335462"/>
          </a:xfrm>
        </p:spPr>
        <p:txBody>
          <a:bodyPr/>
          <a:lstStyle/>
          <a:p>
            <a:pPr>
              <a:lnSpc>
                <a:spcPct val="90000"/>
              </a:lnSpc>
            </a:pPr>
            <a:r>
              <a:rPr lang="zh-CN" altLang="en-US" sz="2400" smtClean="0"/>
              <a:t>在连接属性上对全部关系进行排序（如果之前并非有序的</a:t>
            </a:r>
            <a:r>
              <a:rPr lang="en-US" altLang="zh-CN" sz="2400" smtClean="0"/>
              <a:t>)</a:t>
            </a:r>
            <a:endParaRPr lang="zh-CN" altLang="en-US" sz="2400" smtClean="0"/>
          </a:p>
          <a:p>
            <a:pPr>
              <a:lnSpc>
                <a:spcPct val="90000"/>
              </a:lnSpc>
            </a:pPr>
            <a:r>
              <a:rPr lang="zh-CN" altLang="en-US" sz="2400" smtClean="0"/>
              <a:t>为了连接它们，归并有序关系</a:t>
            </a:r>
          </a:p>
          <a:p>
            <a:pPr lvl="1">
              <a:lnSpc>
                <a:spcPct val="90000"/>
              </a:lnSpc>
            </a:pPr>
            <a:r>
              <a:rPr lang="zh-CN" altLang="en-US" sz="2000" smtClean="0"/>
              <a:t>连接步骤类似于归并排序算法中的归并阶段  </a:t>
            </a:r>
          </a:p>
          <a:p>
            <a:pPr lvl="1">
              <a:lnSpc>
                <a:spcPct val="90000"/>
              </a:lnSpc>
            </a:pPr>
            <a:r>
              <a:rPr lang="zh-CN" altLang="en-US" sz="2000" smtClean="0"/>
              <a:t>主要不同在于处理连接属性上的重复值 </a:t>
            </a:r>
            <a:r>
              <a:rPr lang="en-US" altLang="zh-CN" sz="2000" smtClean="0"/>
              <a:t>— </a:t>
            </a:r>
            <a:r>
              <a:rPr lang="zh-CN" altLang="en-US" sz="2000" smtClean="0"/>
              <a:t>每对具有相同值的连接属性的元组必须被匹配</a:t>
            </a:r>
          </a:p>
        </p:txBody>
      </p:sp>
      <p:pic>
        <p:nvPicPr>
          <p:cNvPr id="4813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8" y="1582738"/>
            <a:ext cx="33020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charset="-122"/>
              </a:rPr>
              <a:t>归并连接</a:t>
            </a:r>
            <a:r>
              <a:rPr lang="zh-CN" altLang="en-US" dirty="0" smtClean="0">
                <a:effectLst>
                  <a:outerShdw blurRad="38100" dist="38100" dir="2700000" algn="tl">
                    <a:srgbClr val="C0C0C0"/>
                  </a:outerShdw>
                </a:effectLst>
                <a:ea typeface="ＭＳ Ｐゴシック" pitchFamily="34" charset="-128"/>
              </a:rPr>
              <a:t> </a:t>
            </a:r>
            <a:r>
              <a:rPr lang="en-US" altLang="zh-CN" dirty="0" smtClean="0">
                <a:effectLst>
                  <a:outerShdw blurRad="38100" dist="38100" dir="2700000" algn="tl">
                    <a:srgbClr val="C0C0C0"/>
                  </a:outerShdw>
                </a:effectLst>
                <a:ea typeface="ＭＳ Ｐゴシック" pitchFamily="34" charset="-128"/>
              </a:rPr>
              <a:t>(Cont.)</a:t>
            </a:r>
          </a:p>
        </p:txBody>
      </p:sp>
      <p:sp>
        <p:nvSpPr>
          <p:cNvPr id="50179" name="Rectangle 3"/>
          <p:cNvSpPr>
            <a:spLocks noGrp="1" noChangeArrowheads="1"/>
          </p:cNvSpPr>
          <p:nvPr>
            <p:ph type="body" idx="1"/>
          </p:nvPr>
        </p:nvSpPr>
        <p:spPr>
          <a:xfrm>
            <a:off x="638175" y="1165225"/>
            <a:ext cx="8172450" cy="4876800"/>
          </a:xfrm>
        </p:spPr>
        <p:txBody>
          <a:bodyPr/>
          <a:lstStyle/>
          <a:p>
            <a:r>
              <a:rPr lang="zh-CN" altLang="en-US" sz="2000" dirty="0" smtClean="0"/>
              <a:t>可用于计算自然连接和等值连接</a:t>
            </a:r>
          </a:p>
          <a:p>
            <a:r>
              <a:rPr lang="zh-CN" altLang="en-US" sz="2000" dirty="0" smtClean="0"/>
              <a:t>每个块只需被读取一次 </a:t>
            </a:r>
          </a:p>
          <a:p>
            <a:r>
              <a:rPr lang="zh-CN" altLang="en-US" sz="2000" dirty="0" smtClean="0"/>
              <a:t>归并连接的代价</a:t>
            </a:r>
            <a:endParaRPr lang="en-US" altLang="zh-CN" sz="2000" dirty="0" smtClean="0"/>
          </a:p>
          <a:p>
            <a:pPr lvl="1"/>
            <a:r>
              <a:rPr lang="en-US" altLang="zh-CN" sz="1800" i="1" dirty="0" err="1" smtClean="0"/>
              <a:t>b</a:t>
            </a:r>
            <a:r>
              <a:rPr lang="en-US" altLang="zh-CN" sz="1800" i="1" baseline="-25000" dirty="0" err="1" smtClean="0"/>
              <a:t>r</a:t>
            </a:r>
            <a:r>
              <a:rPr lang="en-US" altLang="zh-CN" sz="1800" i="1" dirty="0" smtClean="0"/>
              <a:t> + </a:t>
            </a:r>
            <a:r>
              <a:rPr lang="en-US" altLang="zh-CN" sz="1800" i="1" dirty="0" err="1" smtClean="0"/>
              <a:t>b</a:t>
            </a:r>
            <a:r>
              <a:rPr lang="en-US" altLang="zh-CN" sz="1800" i="1" baseline="-25000" dirty="0" err="1" smtClean="0"/>
              <a:t>s</a:t>
            </a:r>
            <a:r>
              <a:rPr lang="en-US" altLang="zh-CN" sz="1800" dirty="0" smtClean="0"/>
              <a:t>  </a:t>
            </a:r>
            <a:r>
              <a:rPr lang="zh-CN" altLang="en-US" sz="1800" dirty="0" smtClean="0"/>
              <a:t>次块传输  </a:t>
            </a:r>
            <a:r>
              <a:rPr lang="en-US" altLang="zh-CN" sz="1800" dirty="0" smtClean="0"/>
              <a:t>+ </a:t>
            </a:r>
            <a:r>
              <a:rPr lang="en-US" altLang="zh-CN" sz="1800" dirty="0" smtClean="0">
                <a:sym typeface="Symbol" panose="05050102010706020507" pitchFamily="18" charset="2"/>
              </a:rPr>
              <a:t></a:t>
            </a:r>
            <a:r>
              <a:rPr lang="en-US" altLang="zh-CN" sz="1800" i="1" dirty="0" err="1" smtClean="0">
                <a:sym typeface="Symbol" panose="05050102010706020507" pitchFamily="18" charset="2"/>
              </a:rPr>
              <a:t>b</a:t>
            </a:r>
            <a:r>
              <a:rPr lang="en-US" altLang="zh-CN" sz="1800" i="1" baseline="-25000" dirty="0" err="1" smtClean="0">
                <a:sym typeface="Symbol" panose="05050102010706020507" pitchFamily="18" charset="2"/>
              </a:rPr>
              <a:t>r</a:t>
            </a:r>
            <a:r>
              <a:rPr lang="en-US" altLang="zh-CN" sz="1800" i="1" baseline="-25000" dirty="0" smtClean="0">
                <a:sym typeface="Symbol" panose="05050102010706020507" pitchFamily="18" charset="2"/>
              </a:rPr>
              <a:t> </a:t>
            </a:r>
            <a:r>
              <a:rPr lang="en-US" altLang="zh-CN" sz="1800" i="1" dirty="0" smtClean="0">
                <a:sym typeface="Symbol" panose="05050102010706020507" pitchFamily="18" charset="2"/>
              </a:rPr>
              <a:t>/ b</a:t>
            </a:r>
            <a:r>
              <a:rPr lang="en-US" altLang="zh-CN" sz="1800" i="1" baseline="-25000" dirty="0" smtClean="0">
                <a:sym typeface="Symbol" panose="05050102010706020507" pitchFamily="18" charset="2"/>
              </a:rPr>
              <a:t>b</a:t>
            </a:r>
            <a:r>
              <a:rPr lang="en-US" altLang="zh-CN" sz="1800" dirty="0" smtClean="0">
                <a:sym typeface="Symbol" panose="05050102010706020507" pitchFamily="18" charset="2"/>
              </a:rPr>
              <a:t> + </a:t>
            </a:r>
            <a:r>
              <a:rPr lang="en-US" altLang="zh-CN" sz="1800" i="1" dirty="0" err="1" smtClean="0">
                <a:sym typeface="Symbol" panose="05050102010706020507" pitchFamily="18" charset="2"/>
              </a:rPr>
              <a:t>b</a:t>
            </a:r>
            <a:r>
              <a:rPr lang="en-US" altLang="zh-CN" sz="1800" i="1" baseline="-25000" dirty="0" err="1" smtClean="0">
                <a:sym typeface="Symbol" panose="05050102010706020507" pitchFamily="18" charset="2"/>
              </a:rPr>
              <a:t>s</a:t>
            </a:r>
            <a:r>
              <a:rPr lang="en-US" altLang="zh-CN" sz="1800" i="1" baseline="-25000" dirty="0" smtClean="0">
                <a:sym typeface="Symbol" panose="05050102010706020507" pitchFamily="18" charset="2"/>
              </a:rPr>
              <a:t> </a:t>
            </a:r>
            <a:r>
              <a:rPr lang="en-US" altLang="zh-CN" sz="1800" i="1" dirty="0" smtClean="0">
                <a:sym typeface="Symbol" panose="05050102010706020507" pitchFamily="18" charset="2"/>
              </a:rPr>
              <a:t>/ b</a:t>
            </a:r>
            <a:r>
              <a:rPr lang="en-US" altLang="zh-CN" sz="1800" i="1" baseline="-25000" dirty="0" smtClean="0">
                <a:sym typeface="Symbol" panose="05050102010706020507" pitchFamily="18" charset="2"/>
              </a:rPr>
              <a:t>b</a:t>
            </a:r>
            <a:r>
              <a:rPr lang="en-US" altLang="zh-CN" sz="1800" dirty="0" smtClean="0">
                <a:sym typeface="Symbol" panose="05050102010706020507" pitchFamily="18" charset="2"/>
              </a:rPr>
              <a:t>  </a:t>
            </a:r>
            <a:r>
              <a:rPr lang="zh-CN" altLang="en-US" sz="1800" dirty="0" smtClean="0">
                <a:sym typeface="Symbol" panose="05050102010706020507" pitchFamily="18" charset="2"/>
              </a:rPr>
              <a:t>次磁盘搜索 </a:t>
            </a:r>
            <a:r>
              <a:rPr lang="en-US" altLang="zh-CN" sz="1800" dirty="0" smtClean="0"/>
              <a:t>+ </a:t>
            </a:r>
            <a:r>
              <a:rPr lang="zh-CN" altLang="en-US" sz="1800" dirty="0" smtClean="0"/>
              <a:t>排序代价 （如果关系未被排序）</a:t>
            </a:r>
          </a:p>
          <a:p>
            <a:r>
              <a:rPr lang="zh-CN" altLang="en-US" sz="2000" b="1" dirty="0" smtClean="0">
                <a:solidFill>
                  <a:srgbClr val="3366CC"/>
                </a:solidFill>
              </a:rPr>
              <a:t>混合归并</a:t>
            </a:r>
            <a:r>
              <a:rPr lang="en-US" altLang="zh-CN" sz="2000" b="1" dirty="0" smtClean="0">
                <a:solidFill>
                  <a:srgbClr val="3366CC"/>
                </a:solidFill>
              </a:rPr>
              <a:t>-</a:t>
            </a:r>
            <a:r>
              <a:rPr lang="zh-CN" altLang="en-US" sz="2000" b="1" dirty="0" smtClean="0">
                <a:solidFill>
                  <a:srgbClr val="3366CC"/>
                </a:solidFill>
              </a:rPr>
              <a:t>连接</a:t>
            </a:r>
            <a:r>
              <a:rPr lang="en-US" altLang="zh-CN" sz="2000" b="1" dirty="0" smtClean="0"/>
              <a:t>: </a:t>
            </a:r>
            <a:r>
              <a:rPr lang="zh-CN" altLang="en-US" sz="2000" dirty="0" smtClean="0"/>
              <a:t>如果一个关系已排序，并且另一关系有一个连接属性上的 </a:t>
            </a:r>
            <a:r>
              <a:rPr lang="en-US" altLang="zh-CN" sz="2000" dirty="0" smtClean="0"/>
              <a:t>B</a:t>
            </a:r>
            <a:r>
              <a:rPr lang="en-US" altLang="zh-CN" sz="2000" baseline="30000" dirty="0" smtClean="0"/>
              <a:t>+</a:t>
            </a:r>
            <a:r>
              <a:rPr lang="en-US" altLang="zh-CN" sz="2000" dirty="0" smtClean="0"/>
              <a:t> </a:t>
            </a:r>
            <a:r>
              <a:rPr lang="zh-CN" altLang="en-US" sz="2000" dirty="0" smtClean="0"/>
              <a:t>树辅助索引</a:t>
            </a:r>
          </a:p>
          <a:p>
            <a:pPr lvl="1"/>
            <a:r>
              <a:rPr lang="en-US" altLang="zh-CN" sz="1800" dirty="0" smtClean="0"/>
              <a:t>step1</a:t>
            </a:r>
            <a:r>
              <a:rPr lang="zh-CN" altLang="en-US" sz="1800" dirty="0" smtClean="0"/>
              <a:t>把已排序关系和另一个关系的 </a:t>
            </a:r>
            <a:r>
              <a:rPr lang="en-US" altLang="zh-CN" sz="1800" dirty="0" smtClean="0"/>
              <a:t>B</a:t>
            </a:r>
            <a:r>
              <a:rPr lang="en-US" altLang="zh-CN" sz="1800" baseline="30000" dirty="0" smtClean="0"/>
              <a:t>+</a:t>
            </a:r>
            <a:r>
              <a:rPr lang="en-US" altLang="zh-CN" sz="1800" dirty="0" smtClean="0"/>
              <a:t> </a:t>
            </a:r>
            <a:r>
              <a:rPr lang="zh-CN" altLang="en-US" sz="1800" dirty="0" smtClean="0"/>
              <a:t>树辅助索引叶结点进行归并</a:t>
            </a:r>
            <a:endParaRPr lang="en-US" altLang="zh-CN" sz="1800" dirty="0" smtClean="0"/>
          </a:p>
          <a:p>
            <a:pPr lvl="1"/>
            <a:r>
              <a:rPr lang="en-US" altLang="zh-CN" sz="1800" dirty="0" smtClean="0"/>
              <a:t>step2</a:t>
            </a:r>
            <a:r>
              <a:rPr lang="zh-CN" altLang="en-US" sz="1800" dirty="0"/>
              <a:t>按照未</a:t>
            </a:r>
            <a:r>
              <a:rPr lang="zh-CN" altLang="en-US" sz="1800" dirty="0" smtClean="0"/>
              <a:t>排序关系元组的地址进行排序</a:t>
            </a:r>
            <a:r>
              <a:rPr lang="en-US" altLang="zh-CN" sz="1800" dirty="0" smtClean="0"/>
              <a:t>,</a:t>
            </a:r>
            <a:r>
              <a:rPr lang="zh-CN" altLang="en-US" sz="1800" dirty="0"/>
              <a:t>按照物理存储</a:t>
            </a:r>
            <a:r>
              <a:rPr lang="zh-CN" altLang="en-US" sz="1800" dirty="0" smtClean="0"/>
              <a:t>顺序检索</a:t>
            </a:r>
            <a:r>
              <a:rPr lang="zh-CN" altLang="en-US" sz="1800" dirty="0"/>
              <a:t>元组</a:t>
            </a:r>
            <a:endParaRPr lang="zh-CN" altLang="en-US" sz="1800" dirty="0" smtClean="0"/>
          </a:p>
          <a:p>
            <a:pPr lvl="1"/>
            <a:r>
              <a:rPr lang="zh-CN" altLang="en-US" sz="1800" dirty="0" smtClean="0"/>
              <a:t>从而能够对相关元组按照物理存储顺序进行有效的检索，最终完成连接操作</a:t>
            </a:r>
          </a:p>
          <a:p>
            <a:pPr lvl="2"/>
            <a:r>
              <a:rPr lang="zh-CN" altLang="en-US" sz="1600" dirty="0" smtClean="0"/>
              <a:t>顺序扫描比随机查找更有效</a:t>
            </a:r>
          </a:p>
        </p:txBody>
      </p:sp>
    </p:spTree>
    <p:extLst>
      <p:ext uri="{BB962C8B-B14F-4D97-AF65-F5344CB8AC3E}">
        <p14:creationId xmlns:p14="http://schemas.microsoft.com/office/powerpoint/2010/main" val="242328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5</a:t>
            </a:r>
            <a:r>
              <a:rPr lang="zh-CN" altLang="en-US" dirty="0" smtClean="0">
                <a:effectLst>
                  <a:outerShdw blurRad="38100" dist="38100" dir="2700000" algn="tl">
                    <a:srgbClr val="C0C0C0"/>
                  </a:outerShdw>
                </a:effectLst>
                <a:ea typeface="宋体" charset="-122"/>
              </a:rPr>
              <a:t>散列连接</a:t>
            </a:r>
          </a:p>
        </p:txBody>
      </p:sp>
      <p:sp>
        <p:nvSpPr>
          <p:cNvPr id="52227" name="Rectangle 3"/>
          <p:cNvSpPr>
            <a:spLocks noGrp="1" noChangeArrowheads="1"/>
          </p:cNvSpPr>
          <p:nvPr>
            <p:ph type="body" idx="1"/>
          </p:nvPr>
        </p:nvSpPr>
        <p:spPr>
          <a:xfrm>
            <a:off x="493713" y="1093788"/>
            <a:ext cx="8407400" cy="4852987"/>
          </a:xfrm>
        </p:spPr>
        <p:txBody>
          <a:bodyPr/>
          <a:lstStyle/>
          <a:p>
            <a:r>
              <a:rPr lang="zh-CN" altLang="en-US" sz="2400" dirty="0" smtClean="0"/>
              <a:t>适用于等值连接和自然连接</a:t>
            </a:r>
          </a:p>
          <a:p>
            <a:r>
              <a:rPr lang="zh-CN" altLang="en-US" sz="2400" dirty="0" smtClean="0"/>
              <a:t>用散列函数</a:t>
            </a:r>
            <a:r>
              <a:rPr lang="zh-CN" altLang="en-US" sz="2400" i="1" dirty="0" smtClean="0"/>
              <a:t> </a:t>
            </a:r>
            <a:r>
              <a:rPr lang="en-US" altLang="zh-CN" sz="2400" i="1" dirty="0" smtClean="0"/>
              <a:t>h</a:t>
            </a:r>
            <a:r>
              <a:rPr lang="en-US" altLang="zh-CN" sz="2400" dirty="0" smtClean="0"/>
              <a:t> </a:t>
            </a:r>
            <a:r>
              <a:rPr lang="zh-CN" altLang="en-US" sz="2400" dirty="0" smtClean="0"/>
              <a:t>来划分两个关系的元组 </a:t>
            </a:r>
          </a:p>
          <a:p>
            <a:r>
              <a:rPr lang="en-US" altLang="zh-CN" sz="2400" i="1" dirty="0" smtClean="0"/>
              <a:t>h</a:t>
            </a:r>
            <a:r>
              <a:rPr lang="en-US" altLang="zh-CN" sz="2400" dirty="0" smtClean="0"/>
              <a:t> </a:t>
            </a:r>
            <a:r>
              <a:rPr lang="zh-CN" altLang="en-US" sz="2400" dirty="0" smtClean="0"/>
              <a:t>是将 </a:t>
            </a:r>
            <a:r>
              <a:rPr lang="en-US" altLang="zh-CN" sz="2400" i="1" dirty="0" err="1" smtClean="0"/>
              <a:t>JoinAttrs</a:t>
            </a:r>
            <a:r>
              <a:rPr lang="en-US" altLang="zh-CN" sz="2400" dirty="0" smtClean="0"/>
              <a:t> </a:t>
            </a:r>
            <a:r>
              <a:rPr lang="zh-CN" altLang="en-US" sz="2400" dirty="0" smtClean="0"/>
              <a:t>值映射到 </a:t>
            </a:r>
            <a:r>
              <a:rPr lang="en-US" altLang="zh-CN" sz="2400" dirty="0" smtClean="0"/>
              <a:t>{0, 1, ..., </a:t>
            </a:r>
            <a:r>
              <a:rPr lang="en-US" altLang="zh-CN" sz="2400" i="1" dirty="0" smtClean="0"/>
              <a:t>n</a:t>
            </a:r>
            <a:r>
              <a:rPr lang="en-US" altLang="zh-CN" sz="2400" dirty="0" smtClean="0"/>
              <a:t>} </a:t>
            </a:r>
            <a:r>
              <a:rPr lang="zh-CN" altLang="en-US" sz="2400" dirty="0" smtClean="0"/>
              <a:t>的散列函数，其中 </a:t>
            </a:r>
            <a:r>
              <a:rPr lang="en-US" altLang="zh-CN" sz="2400" i="1" dirty="0" err="1" smtClean="0"/>
              <a:t>JoinAttrs</a:t>
            </a:r>
            <a:r>
              <a:rPr lang="en-US" altLang="zh-CN" sz="2400" i="1" dirty="0" smtClean="0"/>
              <a:t> </a:t>
            </a:r>
            <a:r>
              <a:rPr lang="zh-CN" altLang="en-US" sz="2400" dirty="0" smtClean="0"/>
              <a:t>表示自然连接中 </a:t>
            </a:r>
            <a:r>
              <a:rPr lang="en-US" altLang="zh-CN" sz="2400" i="1" dirty="0" smtClean="0"/>
              <a:t>r</a:t>
            </a:r>
            <a:r>
              <a:rPr lang="en-US" altLang="zh-CN" sz="2400" dirty="0" smtClean="0"/>
              <a:t> </a:t>
            </a:r>
            <a:r>
              <a:rPr lang="zh-CN" altLang="en-US" sz="2400" dirty="0" smtClean="0"/>
              <a:t>与 </a:t>
            </a:r>
            <a:r>
              <a:rPr lang="en-US" altLang="zh-CN" sz="2400" i="1" dirty="0" smtClean="0"/>
              <a:t>s </a:t>
            </a:r>
            <a:r>
              <a:rPr lang="zh-CN" altLang="en-US" sz="2400" dirty="0" smtClean="0"/>
              <a:t>的公共属性 </a:t>
            </a:r>
          </a:p>
          <a:p>
            <a:pPr lvl="1"/>
            <a:r>
              <a:rPr lang="en-US" altLang="zh-CN" sz="2000" i="1" dirty="0" smtClean="0"/>
              <a:t>r</a:t>
            </a:r>
            <a:r>
              <a:rPr lang="en-US" altLang="zh-CN" i="1" baseline="-25000" dirty="0" smtClean="0"/>
              <a:t>0</a:t>
            </a:r>
            <a:r>
              <a:rPr lang="en-US" altLang="zh-CN" sz="2000" i="1" dirty="0" smtClean="0"/>
              <a:t>, r</a:t>
            </a:r>
            <a:r>
              <a:rPr lang="en-US" altLang="zh-CN" i="1" baseline="-25000" dirty="0" smtClean="0"/>
              <a:t>1</a:t>
            </a:r>
            <a:r>
              <a:rPr lang="en-US" altLang="zh-CN" sz="2000" i="1" dirty="0" smtClean="0"/>
              <a:t>, . . ., </a:t>
            </a:r>
            <a:r>
              <a:rPr lang="en-US" altLang="zh-CN" sz="2000" i="1" dirty="0" err="1" smtClean="0"/>
              <a:t>r</a:t>
            </a:r>
            <a:r>
              <a:rPr lang="en-US" altLang="zh-CN" i="1" baseline="-25000" dirty="0" err="1" smtClean="0"/>
              <a:t>n</a:t>
            </a:r>
            <a:r>
              <a:rPr lang="en-US" altLang="zh-CN" sz="2000" dirty="0" smtClean="0"/>
              <a:t> </a:t>
            </a:r>
            <a:r>
              <a:rPr lang="zh-CN" altLang="en-US" sz="2000" dirty="0" smtClean="0"/>
              <a:t>表示关系 </a:t>
            </a:r>
            <a:r>
              <a:rPr lang="en-US" altLang="zh-CN" sz="2000" i="1" dirty="0" smtClean="0"/>
              <a:t>r </a:t>
            </a:r>
            <a:r>
              <a:rPr lang="zh-CN" altLang="en-US" sz="2000" dirty="0" smtClean="0"/>
              <a:t>的元组划分</a:t>
            </a:r>
          </a:p>
          <a:p>
            <a:pPr lvl="2"/>
            <a:r>
              <a:rPr lang="zh-CN" altLang="en-US" sz="1800" dirty="0" smtClean="0"/>
              <a:t>每个元组 </a:t>
            </a:r>
            <a:r>
              <a:rPr lang="en-US" altLang="zh-CN" sz="1800" i="1" dirty="0" err="1" smtClean="0"/>
              <a:t>t</a:t>
            </a:r>
            <a:r>
              <a:rPr lang="en-US" altLang="zh-CN" i="1" baseline="-25000" dirty="0" err="1" smtClean="0"/>
              <a:t>r</a:t>
            </a:r>
            <a:r>
              <a:rPr lang="en-US" altLang="zh-CN" sz="1800" i="1" dirty="0" smtClean="0"/>
              <a:t> </a:t>
            </a:r>
            <a:r>
              <a:rPr lang="en-US" altLang="zh-CN" sz="1800" i="1" dirty="0" smtClean="0">
                <a:sym typeface="Symbol" panose="05050102010706020507" pitchFamily="18" charset="2"/>
              </a:rPr>
              <a:t> r </a:t>
            </a:r>
            <a:r>
              <a:rPr lang="zh-CN" altLang="en-US" sz="1800" dirty="0" smtClean="0">
                <a:sym typeface="Symbol" panose="05050102010706020507" pitchFamily="18" charset="2"/>
              </a:rPr>
              <a:t>被放入划分 </a:t>
            </a:r>
            <a:r>
              <a:rPr lang="en-US" altLang="zh-CN" sz="1800" i="1" dirty="0" err="1" smtClean="0"/>
              <a:t>r</a:t>
            </a:r>
            <a:r>
              <a:rPr lang="en-US" altLang="zh-CN" i="1" baseline="-25000" dirty="0" err="1" smtClean="0"/>
              <a:t>i</a:t>
            </a:r>
            <a:r>
              <a:rPr lang="en-US" altLang="zh-CN" sz="1800" dirty="0" smtClean="0">
                <a:sym typeface="Symbol" panose="05050102010706020507" pitchFamily="18" charset="2"/>
              </a:rPr>
              <a:t> </a:t>
            </a:r>
            <a:r>
              <a:rPr lang="zh-CN" altLang="en-US" sz="1800" dirty="0" smtClean="0">
                <a:sym typeface="Symbol" panose="05050102010706020507" pitchFamily="18" charset="2"/>
              </a:rPr>
              <a:t>中，其中 </a:t>
            </a:r>
            <a:r>
              <a:rPr lang="en-US" altLang="zh-CN" sz="1800" i="1" dirty="0" err="1" smtClean="0">
                <a:sym typeface="Symbol" panose="05050102010706020507" pitchFamily="18" charset="2"/>
              </a:rPr>
              <a:t>i</a:t>
            </a:r>
            <a:r>
              <a:rPr lang="en-US" altLang="zh-CN" sz="1800" i="1" dirty="0" smtClean="0">
                <a:sym typeface="Symbol" panose="05050102010706020507" pitchFamily="18" charset="2"/>
              </a:rPr>
              <a:t> = h(</a:t>
            </a:r>
            <a:r>
              <a:rPr lang="en-US" altLang="zh-CN" sz="1800" i="1" dirty="0" err="1" smtClean="0">
                <a:sym typeface="Symbol" panose="05050102010706020507" pitchFamily="18" charset="2"/>
              </a:rPr>
              <a:t>t</a:t>
            </a:r>
            <a:r>
              <a:rPr lang="en-US" altLang="zh-CN" i="1" baseline="-25000" dirty="0" err="1" smtClean="0">
                <a:sym typeface="Symbol" panose="05050102010706020507" pitchFamily="18" charset="2"/>
              </a:rPr>
              <a:t>r</a:t>
            </a:r>
            <a:r>
              <a:rPr lang="en-US" altLang="zh-CN" sz="2000" i="1" baseline="-25000" dirty="0" smtClean="0">
                <a:sym typeface="Symbol" panose="05050102010706020507" pitchFamily="18" charset="2"/>
              </a:rPr>
              <a:t> </a:t>
            </a:r>
            <a:r>
              <a:rPr lang="en-US" altLang="zh-CN" sz="1800" i="1" dirty="0" smtClean="0">
                <a:sym typeface="Symbol" panose="05050102010706020507" pitchFamily="18" charset="2"/>
              </a:rPr>
              <a:t>[</a:t>
            </a:r>
            <a:r>
              <a:rPr lang="en-US" altLang="zh-CN" sz="1800" i="1" dirty="0" err="1" smtClean="0">
                <a:sym typeface="Symbol" panose="05050102010706020507" pitchFamily="18" charset="2"/>
              </a:rPr>
              <a:t>JoinAttrs</a:t>
            </a:r>
            <a:r>
              <a:rPr lang="en-US" altLang="zh-CN" sz="1800" i="1" dirty="0" smtClean="0">
                <a:sym typeface="Symbol" panose="05050102010706020507" pitchFamily="18" charset="2"/>
              </a:rPr>
              <a:t>])</a:t>
            </a:r>
          </a:p>
          <a:p>
            <a:pPr lvl="1"/>
            <a:r>
              <a:rPr lang="en-US" altLang="zh-CN" sz="2000" i="1" dirty="0" smtClean="0"/>
              <a:t>r</a:t>
            </a:r>
            <a:r>
              <a:rPr lang="en-US" altLang="zh-CN" i="1" baseline="-25000" dirty="0" smtClean="0"/>
              <a:t>0</a:t>
            </a:r>
            <a:r>
              <a:rPr lang="en-US" altLang="zh-CN" sz="2000" i="1" dirty="0" smtClean="0"/>
              <a:t>,, r</a:t>
            </a:r>
            <a:r>
              <a:rPr lang="en-US" altLang="zh-CN" i="1" baseline="-25000" dirty="0" smtClean="0"/>
              <a:t>1</a:t>
            </a:r>
            <a:r>
              <a:rPr lang="en-US" altLang="zh-CN" sz="2000" i="1" dirty="0" smtClean="0"/>
              <a:t>. . ., </a:t>
            </a:r>
            <a:r>
              <a:rPr lang="en-US" altLang="zh-CN" sz="2000" i="1" dirty="0" err="1" smtClean="0"/>
              <a:t>r</a:t>
            </a:r>
            <a:r>
              <a:rPr lang="en-US" altLang="zh-CN" i="1" baseline="-25000" dirty="0" err="1" smtClean="0"/>
              <a:t>n</a:t>
            </a:r>
            <a:r>
              <a:rPr lang="en-US" altLang="zh-CN" sz="2000" dirty="0" smtClean="0"/>
              <a:t> </a:t>
            </a:r>
            <a:r>
              <a:rPr lang="zh-CN" altLang="en-US" sz="2000" dirty="0" smtClean="0"/>
              <a:t>表示关系 </a:t>
            </a:r>
            <a:r>
              <a:rPr lang="en-US" altLang="zh-CN" sz="2000" i="1" dirty="0" smtClean="0"/>
              <a:t>s</a:t>
            </a:r>
            <a:r>
              <a:rPr lang="en-US" altLang="zh-CN" sz="2000" dirty="0" smtClean="0"/>
              <a:t> </a:t>
            </a:r>
            <a:r>
              <a:rPr lang="zh-CN" altLang="en-US" sz="2000" dirty="0" smtClean="0"/>
              <a:t>的元组划分</a:t>
            </a:r>
          </a:p>
          <a:p>
            <a:pPr lvl="2"/>
            <a:r>
              <a:rPr lang="zh-CN" altLang="en-US" sz="1800" dirty="0" smtClean="0"/>
              <a:t>每个元组 </a:t>
            </a:r>
            <a:r>
              <a:rPr lang="en-US" altLang="zh-CN" sz="1800" i="1" dirty="0" err="1" smtClean="0"/>
              <a:t>t</a:t>
            </a:r>
            <a:r>
              <a:rPr lang="en-US" altLang="zh-CN" i="1" baseline="-25000" dirty="0" err="1" smtClean="0"/>
              <a:t>s</a:t>
            </a:r>
            <a:r>
              <a:rPr lang="en-US" altLang="zh-CN" sz="1800" i="1" dirty="0" smtClean="0"/>
              <a:t> </a:t>
            </a:r>
            <a:r>
              <a:rPr lang="en-US" altLang="zh-CN" sz="1800" dirty="0" smtClean="0">
                <a:sym typeface="Symbol" panose="05050102010706020507" pitchFamily="18" charset="2"/>
              </a:rPr>
              <a:t></a:t>
            </a:r>
            <a:r>
              <a:rPr lang="en-US" altLang="zh-CN" sz="1800" i="1" dirty="0" smtClean="0">
                <a:sym typeface="Symbol" panose="05050102010706020507" pitchFamily="18" charset="2"/>
              </a:rPr>
              <a:t>s</a:t>
            </a:r>
            <a:r>
              <a:rPr lang="en-US" altLang="zh-CN" sz="1800" dirty="0" smtClean="0">
                <a:sym typeface="Symbol" panose="05050102010706020507" pitchFamily="18" charset="2"/>
              </a:rPr>
              <a:t> </a:t>
            </a:r>
            <a:r>
              <a:rPr lang="zh-CN" altLang="en-US" sz="1800" dirty="0" smtClean="0">
                <a:sym typeface="Symbol" panose="05050102010706020507" pitchFamily="18" charset="2"/>
              </a:rPr>
              <a:t>被放入划分 </a:t>
            </a:r>
            <a:r>
              <a:rPr lang="en-US" altLang="zh-CN" sz="1800" i="1" dirty="0" err="1" smtClean="0">
                <a:sym typeface="Symbol" panose="05050102010706020507" pitchFamily="18" charset="2"/>
              </a:rPr>
              <a:t>s</a:t>
            </a:r>
            <a:r>
              <a:rPr lang="en-US" altLang="zh-CN" i="1" baseline="-25000" dirty="0" err="1" smtClean="0">
                <a:sym typeface="Symbol" panose="05050102010706020507" pitchFamily="18" charset="2"/>
              </a:rPr>
              <a:t>i</a:t>
            </a:r>
            <a:r>
              <a:rPr lang="en-US" altLang="zh-CN" sz="1800" dirty="0" smtClean="0">
                <a:sym typeface="Symbol" panose="05050102010706020507" pitchFamily="18" charset="2"/>
              </a:rPr>
              <a:t>,</a:t>
            </a:r>
            <a:r>
              <a:rPr lang="zh-CN" altLang="en-US" sz="1800" dirty="0" smtClean="0">
                <a:sym typeface="Symbol" panose="05050102010706020507" pitchFamily="18" charset="2"/>
              </a:rPr>
              <a:t>中，其中 </a:t>
            </a:r>
            <a:r>
              <a:rPr lang="en-US" altLang="zh-CN" sz="1800" i="1" dirty="0" err="1" smtClean="0">
                <a:sym typeface="Symbol" panose="05050102010706020507" pitchFamily="18" charset="2"/>
              </a:rPr>
              <a:t>i</a:t>
            </a:r>
            <a:r>
              <a:rPr lang="en-US" altLang="zh-CN" sz="1800" i="1" dirty="0" smtClean="0">
                <a:sym typeface="Symbol" panose="05050102010706020507" pitchFamily="18" charset="2"/>
              </a:rPr>
              <a:t> = h(</a:t>
            </a:r>
            <a:r>
              <a:rPr lang="en-US" altLang="zh-CN" sz="1800" i="1" dirty="0" err="1" smtClean="0">
                <a:sym typeface="Symbol" panose="05050102010706020507" pitchFamily="18" charset="2"/>
              </a:rPr>
              <a:t>t</a:t>
            </a:r>
            <a:r>
              <a:rPr lang="en-US" altLang="zh-CN" i="1" baseline="-25000" dirty="0" err="1" smtClean="0">
                <a:sym typeface="Symbol" panose="05050102010706020507" pitchFamily="18" charset="2"/>
              </a:rPr>
              <a:t>s</a:t>
            </a:r>
            <a:r>
              <a:rPr lang="en-US" altLang="zh-CN" sz="2000" i="1" baseline="-25000" dirty="0" smtClean="0">
                <a:sym typeface="Symbol" panose="05050102010706020507" pitchFamily="18" charset="2"/>
              </a:rPr>
              <a:t> </a:t>
            </a:r>
            <a:r>
              <a:rPr lang="en-US" altLang="zh-CN" sz="1800" i="1" dirty="0" smtClean="0">
                <a:sym typeface="Symbol" panose="05050102010706020507" pitchFamily="18" charset="2"/>
              </a:rPr>
              <a:t>[</a:t>
            </a:r>
            <a:r>
              <a:rPr lang="en-US" altLang="zh-CN" sz="1800" i="1" dirty="0" err="1" smtClean="0">
                <a:sym typeface="Symbol" panose="05050102010706020507" pitchFamily="18" charset="2"/>
              </a:rPr>
              <a:t>JoinAttrs</a:t>
            </a:r>
            <a:r>
              <a:rPr lang="en-US" altLang="zh-CN" sz="1800" i="1" dirty="0" smtClean="0">
                <a:sym typeface="Symbol" panose="05050102010706020507" pitchFamily="18" charset="2"/>
              </a:rPr>
              <a:t>])</a:t>
            </a:r>
          </a:p>
          <a:p>
            <a:pPr lvl="2">
              <a:buNone/>
            </a:pPr>
            <a:r>
              <a:rPr lang="zh-CN" altLang="en-US" sz="1800" dirty="0" smtClean="0">
                <a:sym typeface="Symbol" panose="05050102010706020507" pitchFamily="18" charset="2"/>
              </a:rPr>
              <a:t>注意：</a:t>
            </a:r>
            <a:r>
              <a:rPr lang="zh-CN" altLang="en-US" sz="1800" dirty="0" smtClean="0"/>
              <a:t>在书中，</a:t>
            </a:r>
            <a:r>
              <a:rPr lang="en-US" altLang="zh-CN" sz="1600" i="1" dirty="0" err="1" smtClean="0"/>
              <a:t>ri</a:t>
            </a:r>
            <a:r>
              <a:rPr lang="en-US" altLang="zh-CN" sz="1600" i="1" dirty="0" smtClean="0"/>
              <a:t> </a:t>
            </a:r>
            <a:r>
              <a:rPr lang="zh-CN" altLang="en-US" sz="1600" dirty="0" smtClean="0"/>
              <a:t>被表示为 </a:t>
            </a:r>
            <a:r>
              <a:rPr lang="en-US" altLang="zh-CN" sz="1600" i="1" dirty="0" err="1" smtClean="0"/>
              <a:t>Hri</a:t>
            </a:r>
            <a:r>
              <a:rPr lang="en-US" altLang="zh-CN" sz="1600" i="1" dirty="0" smtClean="0"/>
              <a:t> </a:t>
            </a:r>
            <a:r>
              <a:rPr lang="zh-CN" altLang="en-US" sz="1600" dirty="0" smtClean="0"/>
              <a:t>，</a:t>
            </a:r>
            <a:r>
              <a:rPr lang="en-US" altLang="zh-CN" sz="1600" i="1" dirty="0" err="1" smtClean="0"/>
              <a:t>si</a:t>
            </a:r>
            <a:r>
              <a:rPr lang="en-US" altLang="zh-CN" sz="1600" i="1" dirty="0" smtClean="0"/>
              <a:t> </a:t>
            </a:r>
            <a:r>
              <a:rPr lang="zh-CN" altLang="en-US" sz="1600" dirty="0" smtClean="0"/>
              <a:t>被表示为 </a:t>
            </a:r>
            <a:r>
              <a:rPr lang="en-US" altLang="zh-CN" sz="1600" i="1" dirty="0" err="1" smtClean="0"/>
              <a:t>Hs</a:t>
            </a:r>
            <a:r>
              <a:rPr lang="en-US" altLang="zh-CN" sz="1600" dirty="0" err="1" smtClean="0"/>
              <a:t>i</a:t>
            </a:r>
            <a:r>
              <a:rPr lang="en-US" altLang="zh-CN" sz="1600" dirty="0" smtClean="0"/>
              <a:t> </a:t>
            </a:r>
            <a:r>
              <a:rPr lang="zh-CN" altLang="en-US" sz="1600" dirty="0" smtClean="0"/>
              <a:t>，</a:t>
            </a:r>
            <a:r>
              <a:rPr lang="en-US" altLang="zh-CN" sz="1600" i="1" dirty="0" smtClean="0"/>
              <a:t>n </a:t>
            </a:r>
            <a:r>
              <a:rPr lang="zh-CN" altLang="en-US" sz="1600" dirty="0" smtClean="0"/>
              <a:t>被表示为 </a:t>
            </a:r>
            <a:r>
              <a:rPr lang="en-US" altLang="zh-CN" sz="1600" i="1" dirty="0"/>
              <a:t>n</a:t>
            </a:r>
            <a:r>
              <a:rPr lang="en-US" altLang="zh-CN" sz="1600" i="1" baseline="-25000" dirty="0"/>
              <a:t>h</a:t>
            </a:r>
            <a:r>
              <a:rPr lang="en-US" altLang="zh-CN" sz="1600" i="1" dirty="0"/>
              <a:t> </a:t>
            </a:r>
            <a:endParaRPr lang="zh-CN" altLang="en-US" sz="1600" dirty="0">
              <a:sym typeface="Symbol" panose="05050102010706020507" pitchFamily="18" charset="2"/>
            </a:endParaRPr>
          </a:p>
          <a:p>
            <a:pPr lvl="2">
              <a:buFont typeface="Webdings" panose="05030102010509060703" pitchFamily="18" charset="2"/>
              <a:buNone/>
            </a:pPr>
            <a:r>
              <a:rPr lang="en-US" altLang="zh-CN" sz="1600" i="1" dirty="0" smtClean="0"/>
              <a:t> </a:t>
            </a:r>
            <a:endParaRPr lang="zh-CN" altLang="en-US" sz="1600" dirty="0" smtClean="0">
              <a:sym typeface="Symbol" panose="05050102010706020507" pitchFamily="18" charset="2"/>
            </a:endParaRPr>
          </a:p>
          <a:p>
            <a:pPr lvl="2">
              <a:buFont typeface="Webdings" panose="05030102010509060703" pitchFamily="18" charset="2"/>
              <a:buNone/>
            </a:pPr>
            <a:endParaRPr lang="en-US" altLang="zh-CN" sz="2000" i="1" dirty="0" smtClean="0">
              <a:ea typeface="ＭＳ Ｐゴシック" panose="020B0600070205080204" pitchFamily="34" charset="-128"/>
              <a:sym typeface="Symbol" panose="05050102010706020507" pitchFamily="18" charset="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散列连接</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pic>
        <p:nvPicPr>
          <p:cNvPr id="5427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25" y="1066800"/>
            <a:ext cx="504348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散列连接</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56323" name="Rectangle 3"/>
          <p:cNvSpPr>
            <a:spLocks noGrp="1" noChangeArrowheads="1"/>
          </p:cNvSpPr>
          <p:nvPr>
            <p:ph type="body" idx="1"/>
          </p:nvPr>
        </p:nvSpPr>
        <p:spPr>
          <a:xfrm>
            <a:off x="814388" y="1093788"/>
            <a:ext cx="7473950" cy="4276725"/>
          </a:xfrm>
        </p:spPr>
        <p:txBody>
          <a:bodyPr/>
          <a:lstStyle/>
          <a:p>
            <a:r>
              <a:rPr lang="zh-CN" altLang="en-US" sz="2400" smtClean="0"/>
              <a:t>关系 </a:t>
            </a:r>
            <a:r>
              <a:rPr lang="en-US" altLang="zh-CN" sz="2400" i="1" smtClean="0"/>
              <a:t>r</a:t>
            </a:r>
            <a:r>
              <a:rPr lang="en-US" altLang="zh-CN" sz="2400" i="1" baseline="-25000" smtClean="0"/>
              <a:t>i </a:t>
            </a:r>
            <a:r>
              <a:rPr lang="zh-CN" altLang="en-US" sz="2400" smtClean="0"/>
              <a:t>中的元组 </a:t>
            </a:r>
            <a:r>
              <a:rPr lang="en-US" altLang="zh-CN" sz="2400" i="1" smtClean="0"/>
              <a:t>r</a:t>
            </a:r>
            <a:r>
              <a:rPr lang="en-US" altLang="zh-CN" sz="2400" smtClean="0"/>
              <a:t> </a:t>
            </a:r>
            <a:r>
              <a:rPr lang="zh-CN" altLang="en-US" sz="2400" smtClean="0"/>
              <a:t>只需要与关系 </a:t>
            </a:r>
            <a:r>
              <a:rPr lang="en-US" altLang="zh-CN" sz="2400" i="1" smtClean="0"/>
              <a:t>s</a:t>
            </a:r>
            <a:r>
              <a:rPr lang="en-US" altLang="zh-CN" sz="2400" i="1" baseline="-25000" smtClean="0"/>
              <a:t>i</a:t>
            </a:r>
            <a:r>
              <a:rPr lang="en-US" altLang="zh-CN" sz="2400" smtClean="0"/>
              <a:t> </a:t>
            </a:r>
            <a:r>
              <a:rPr lang="zh-CN" altLang="en-US" sz="2400" smtClean="0"/>
              <a:t>中的元组 </a:t>
            </a:r>
            <a:r>
              <a:rPr lang="en-US" altLang="zh-CN" sz="2400" i="1" smtClean="0"/>
              <a:t>s </a:t>
            </a:r>
            <a:r>
              <a:rPr lang="zh-CN" altLang="en-US" sz="2400" smtClean="0"/>
              <a:t>相比较，而没有必要与其他任何划分里的元组 </a:t>
            </a:r>
            <a:r>
              <a:rPr lang="en-US" altLang="zh-CN" sz="2400" i="1" smtClean="0"/>
              <a:t>s </a:t>
            </a:r>
            <a:r>
              <a:rPr lang="zh-CN" altLang="en-US" sz="2400" smtClean="0"/>
              <a:t>相比较</a:t>
            </a:r>
            <a:endParaRPr lang="en-US" altLang="zh-CN" sz="2400" smtClean="0"/>
          </a:p>
          <a:p>
            <a:pPr lvl="1"/>
            <a:r>
              <a:rPr lang="zh-CN" altLang="en-US" sz="2000" smtClean="0"/>
              <a:t>如果一个 </a:t>
            </a:r>
            <a:r>
              <a:rPr lang="en-US" altLang="zh-CN" sz="2000" i="1" smtClean="0"/>
              <a:t>r</a:t>
            </a:r>
            <a:r>
              <a:rPr lang="en-US" altLang="zh-CN" sz="2000" smtClean="0"/>
              <a:t> </a:t>
            </a:r>
            <a:r>
              <a:rPr lang="zh-CN" altLang="en-US" sz="2000" smtClean="0"/>
              <a:t>元组和一个 </a:t>
            </a:r>
            <a:r>
              <a:rPr lang="en-US" altLang="zh-CN" sz="2000" i="1" smtClean="0"/>
              <a:t>s </a:t>
            </a:r>
            <a:r>
              <a:rPr lang="zh-CN" altLang="en-US" sz="2000" smtClean="0"/>
              <a:t>元组满足连接条件，那么它们在连接属性上就会有相同的值</a:t>
            </a:r>
          </a:p>
          <a:p>
            <a:pPr lvl="1"/>
            <a:r>
              <a:rPr lang="zh-CN" altLang="en-US" sz="2000" smtClean="0"/>
              <a:t>如果该值经散列函数映射到 </a:t>
            </a:r>
            <a:r>
              <a:rPr lang="en-US" altLang="zh-CN" sz="2000" i="1" smtClean="0"/>
              <a:t>i </a:t>
            </a:r>
            <a:r>
              <a:rPr lang="en-US" altLang="zh-CN" sz="2000" smtClean="0"/>
              <a:t>,</a:t>
            </a:r>
            <a:r>
              <a:rPr lang="zh-CN" altLang="en-US" sz="2000" smtClean="0"/>
              <a:t>则关系 </a:t>
            </a:r>
            <a:r>
              <a:rPr lang="en-US" altLang="zh-CN" sz="2000" i="1" smtClean="0"/>
              <a:t>r</a:t>
            </a:r>
            <a:r>
              <a:rPr lang="en-US" altLang="zh-CN" sz="2000" smtClean="0"/>
              <a:t> </a:t>
            </a:r>
            <a:r>
              <a:rPr lang="zh-CN" altLang="en-US" sz="2000" smtClean="0"/>
              <a:t>的那个元组必在</a:t>
            </a:r>
            <a:r>
              <a:rPr lang="en-US" altLang="zh-CN" sz="2000" smtClean="0"/>
              <a:t> </a:t>
            </a:r>
            <a:r>
              <a:rPr lang="en-US" altLang="zh-CN" sz="2000" i="1" smtClean="0"/>
              <a:t>r</a:t>
            </a:r>
            <a:r>
              <a:rPr lang="en-US" altLang="zh-CN" sz="2000" i="1" baseline="-25000" smtClean="0"/>
              <a:t>i</a:t>
            </a:r>
            <a:r>
              <a:rPr lang="en-US" altLang="zh-CN" sz="2000" i="1" smtClean="0"/>
              <a:t> </a:t>
            </a:r>
            <a:r>
              <a:rPr lang="zh-CN" altLang="en-US" sz="2000" smtClean="0"/>
              <a:t>中，而关系 </a:t>
            </a:r>
            <a:r>
              <a:rPr lang="en-US" altLang="zh-CN" sz="2000" i="1" smtClean="0"/>
              <a:t>s </a:t>
            </a:r>
            <a:r>
              <a:rPr lang="zh-CN" altLang="en-US" sz="2000" smtClean="0"/>
              <a:t>的那个元组必在 </a:t>
            </a:r>
            <a:r>
              <a:rPr lang="en-US" altLang="zh-CN" sz="2000" i="1" smtClean="0"/>
              <a:t>s</a:t>
            </a:r>
            <a:r>
              <a:rPr lang="en-US" altLang="zh-CN" sz="2000" i="1" baseline="-25000" smtClean="0"/>
              <a:t>i</a:t>
            </a:r>
            <a:r>
              <a:rPr lang="en-US" altLang="zh-CN" sz="2000" i="1" smtClean="0"/>
              <a:t> </a:t>
            </a:r>
            <a:r>
              <a:rPr lang="zh-CN" altLang="en-US" sz="2000" smtClean="0"/>
              <a:t>中</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散列连接算法</a:t>
            </a:r>
          </a:p>
        </p:txBody>
      </p:sp>
      <p:sp>
        <p:nvSpPr>
          <p:cNvPr id="58371" name="Rectangle 3"/>
          <p:cNvSpPr>
            <a:spLocks noGrp="1" noChangeArrowheads="1"/>
          </p:cNvSpPr>
          <p:nvPr>
            <p:ph type="body" idx="1"/>
          </p:nvPr>
        </p:nvSpPr>
        <p:spPr>
          <a:xfrm>
            <a:off x="814388" y="1522413"/>
            <a:ext cx="7435850" cy="4464050"/>
          </a:xfrm>
        </p:spPr>
        <p:txBody>
          <a:bodyPr/>
          <a:lstStyle/>
          <a:p>
            <a:pPr>
              <a:buFont typeface="Monotype Sorts" charset="2"/>
              <a:buNone/>
            </a:pPr>
            <a:r>
              <a:rPr lang="en-US" altLang="zh-CN" sz="1800" smtClean="0">
                <a:ea typeface="ＭＳ Ｐゴシック" panose="020B0600070205080204" pitchFamily="34" charset="-128"/>
              </a:rPr>
              <a:t>1.	</a:t>
            </a:r>
            <a:r>
              <a:rPr lang="zh-CN" altLang="en-US" sz="2000" smtClean="0"/>
              <a:t>使用散列函数 </a:t>
            </a:r>
            <a:r>
              <a:rPr lang="en-US" altLang="zh-CN" sz="2000" i="1" smtClean="0"/>
              <a:t>h</a:t>
            </a:r>
            <a:r>
              <a:rPr lang="en-US" altLang="zh-CN" sz="2000" smtClean="0"/>
              <a:t> </a:t>
            </a:r>
            <a:r>
              <a:rPr lang="zh-CN" altLang="en-US" sz="2000" smtClean="0"/>
              <a:t>划分关系 </a:t>
            </a:r>
            <a:r>
              <a:rPr lang="en-US" altLang="zh-CN" sz="2000" smtClean="0"/>
              <a:t>s </a:t>
            </a:r>
            <a:r>
              <a:rPr lang="zh-CN" altLang="en-US" sz="2000" smtClean="0"/>
              <a:t>。当划分一个关系时，一个内存块被保留作为每个划分的输出缓冲区</a:t>
            </a:r>
          </a:p>
          <a:p>
            <a:pPr>
              <a:buFont typeface="Monotype Sorts" charset="2"/>
              <a:buNone/>
            </a:pPr>
            <a:r>
              <a:rPr lang="en-US" altLang="zh-CN" sz="2000" smtClean="0"/>
              <a:t>2.	</a:t>
            </a:r>
            <a:r>
              <a:rPr lang="zh-CN" altLang="en-US" sz="2000" smtClean="0"/>
              <a:t>类似地划分关系 </a:t>
            </a:r>
            <a:r>
              <a:rPr lang="en-US" altLang="zh-CN" sz="2000" smtClean="0"/>
              <a:t>r </a:t>
            </a:r>
            <a:endParaRPr lang="zh-CN" altLang="en-US" sz="2000" smtClean="0"/>
          </a:p>
          <a:p>
            <a:pPr>
              <a:buFont typeface="Monotype Sorts" charset="2"/>
              <a:buNone/>
            </a:pPr>
            <a:r>
              <a:rPr lang="en-US" altLang="zh-CN" sz="2000" smtClean="0"/>
              <a:t>3.	</a:t>
            </a:r>
            <a:r>
              <a:rPr lang="zh-CN" altLang="en-US" sz="2000" smtClean="0"/>
              <a:t>对于每一个 </a:t>
            </a:r>
            <a:r>
              <a:rPr lang="en-US" altLang="zh-CN" sz="2000" i="1" smtClean="0"/>
              <a:t>i:</a:t>
            </a:r>
            <a:endParaRPr lang="en-US" altLang="zh-CN" sz="2000" smtClean="0"/>
          </a:p>
          <a:p>
            <a:pPr marL="736600" lvl="1" indent="-279400">
              <a:buFont typeface="Monotype Sorts" charset="2"/>
              <a:buNone/>
            </a:pPr>
            <a:r>
              <a:rPr lang="en-US" altLang="zh-CN" sz="2000" smtClean="0"/>
              <a:t>(a)	</a:t>
            </a:r>
            <a:r>
              <a:rPr lang="zh-CN" altLang="en-US" sz="2000" smtClean="0"/>
              <a:t>将 </a:t>
            </a:r>
            <a:r>
              <a:rPr lang="en-US" altLang="zh-CN" sz="2000" i="1" smtClean="0"/>
              <a:t>s</a:t>
            </a:r>
            <a:r>
              <a:rPr lang="en-US" altLang="zh-CN" sz="2000" i="1" baseline="-25000" smtClean="0"/>
              <a:t>i</a:t>
            </a:r>
            <a:r>
              <a:rPr lang="en-US" altLang="zh-CN" sz="2000" smtClean="0"/>
              <a:t> </a:t>
            </a:r>
            <a:r>
              <a:rPr lang="zh-CN" altLang="en-US" sz="2000" smtClean="0"/>
              <a:t>装入内存，并且在它的连接属性之上建立一个内存中的散列索引。这个散列索引使用与前一个 </a:t>
            </a:r>
            <a:r>
              <a:rPr lang="en-US" altLang="zh-CN" sz="2000" i="1" smtClean="0"/>
              <a:t>h </a:t>
            </a:r>
            <a:r>
              <a:rPr lang="zh-CN" altLang="en-US" sz="2000" smtClean="0"/>
              <a:t>不同的散列函数</a:t>
            </a:r>
          </a:p>
          <a:p>
            <a:pPr marL="736600" lvl="1" indent="-279400">
              <a:buFont typeface="Monotype Sorts" charset="2"/>
              <a:buNone/>
            </a:pPr>
            <a:r>
              <a:rPr lang="en-US" altLang="zh-CN" sz="2000" smtClean="0"/>
              <a:t>(b)	</a:t>
            </a:r>
            <a:r>
              <a:rPr lang="zh-CN" altLang="en-US" sz="2000" smtClean="0"/>
              <a:t>一个一个地从磁盘中读取 </a:t>
            </a:r>
            <a:r>
              <a:rPr lang="en-US" altLang="zh-CN" sz="2000" i="1" smtClean="0"/>
              <a:t>r</a:t>
            </a:r>
            <a:r>
              <a:rPr lang="en-US" altLang="zh-CN" sz="2000" i="1" baseline="-25000" smtClean="0"/>
              <a:t>i</a:t>
            </a:r>
            <a:r>
              <a:rPr lang="en-US" altLang="zh-CN" sz="2000" smtClean="0"/>
              <a:t> </a:t>
            </a:r>
            <a:r>
              <a:rPr lang="zh-CN" altLang="en-US" sz="2000" smtClean="0"/>
              <a:t>的元组。使用内存散列索引，为每一个元组 </a:t>
            </a:r>
            <a:r>
              <a:rPr lang="en-US" altLang="zh-CN" sz="2000" i="1" smtClean="0"/>
              <a:t>t</a:t>
            </a:r>
            <a:r>
              <a:rPr lang="en-US" altLang="zh-CN" sz="2000" i="1" baseline="-25000" smtClean="0"/>
              <a:t>r</a:t>
            </a:r>
            <a:r>
              <a:rPr lang="en-US" altLang="zh-CN" sz="2000" smtClean="0"/>
              <a:t> </a:t>
            </a:r>
            <a:r>
              <a:rPr lang="zh-CN" altLang="en-US" sz="2000" smtClean="0"/>
              <a:t>找到一个 </a:t>
            </a:r>
            <a:r>
              <a:rPr lang="en-US" altLang="zh-CN" sz="2000" i="1" smtClean="0"/>
              <a:t>s</a:t>
            </a:r>
            <a:r>
              <a:rPr lang="en-US" altLang="zh-CN" sz="2000" i="1" baseline="-25000" smtClean="0"/>
              <a:t>i </a:t>
            </a:r>
            <a:r>
              <a:rPr lang="zh-CN" altLang="en-US" sz="2000" smtClean="0"/>
              <a:t>中的匹配元组 </a:t>
            </a:r>
            <a:r>
              <a:rPr lang="en-US" altLang="zh-CN" sz="2000" i="1" smtClean="0"/>
              <a:t>t</a:t>
            </a:r>
            <a:r>
              <a:rPr lang="en-US" altLang="zh-CN" sz="2000" i="1" baseline="-25000" smtClean="0"/>
              <a:t>s</a:t>
            </a:r>
            <a:r>
              <a:rPr lang="en-US" altLang="zh-CN" sz="2000" i="1" smtClean="0"/>
              <a:t> </a:t>
            </a:r>
            <a:r>
              <a:rPr lang="zh-CN" altLang="en-US" sz="2000" smtClean="0"/>
              <a:t>。输出它们属性值的串联值</a:t>
            </a:r>
          </a:p>
        </p:txBody>
      </p:sp>
      <p:sp>
        <p:nvSpPr>
          <p:cNvPr id="58372" name="Text Box 4"/>
          <p:cNvSpPr txBox="1">
            <a:spLocks noChangeArrowheads="1"/>
          </p:cNvSpPr>
          <p:nvPr/>
        </p:nvSpPr>
        <p:spPr bwMode="auto">
          <a:xfrm>
            <a:off x="774700" y="1119188"/>
            <a:ext cx="5146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
                <a:srgbClr val="C00000"/>
              </a:buClr>
              <a:buSzTx/>
            </a:pPr>
            <a:r>
              <a:rPr kumimoji="0" lang="zh-CN" altLang="en-US" sz="2400">
                <a:latin typeface="宋体" panose="02010600030101010101" pitchFamily="2" charset="-122"/>
                <a:ea typeface="宋体" panose="02010600030101010101" pitchFamily="2" charset="-122"/>
              </a:rPr>
              <a:t>关系 </a:t>
            </a:r>
            <a:r>
              <a:rPr kumimoji="0" lang="en-US" altLang="zh-CN" sz="2400" i="1">
                <a:latin typeface="宋体" panose="02010600030101010101" pitchFamily="2" charset="-122"/>
                <a:ea typeface="宋体" panose="02010600030101010101" pitchFamily="2" charset="-122"/>
              </a:rPr>
              <a:t>r</a:t>
            </a:r>
            <a:r>
              <a:rPr kumimoji="0" lang="en-US" altLang="zh-CN" sz="2400">
                <a:latin typeface="宋体" panose="02010600030101010101" pitchFamily="2" charset="-122"/>
                <a:ea typeface="宋体" panose="02010600030101010101" pitchFamily="2" charset="-122"/>
              </a:rPr>
              <a:t> </a:t>
            </a:r>
            <a:r>
              <a:rPr kumimoji="0" lang="zh-CN" altLang="en-US" sz="2400">
                <a:latin typeface="宋体" panose="02010600030101010101" pitchFamily="2" charset="-122"/>
                <a:ea typeface="宋体" panose="02010600030101010101" pitchFamily="2" charset="-122"/>
              </a:rPr>
              <a:t>和 </a:t>
            </a:r>
            <a:r>
              <a:rPr kumimoji="0" lang="en-US" altLang="zh-CN" sz="2400" i="1">
                <a:latin typeface="宋体" panose="02010600030101010101" pitchFamily="2" charset="-122"/>
                <a:ea typeface="宋体" panose="02010600030101010101" pitchFamily="2" charset="-122"/>
              </a:rPr>
              <a:t>s </a:t>
            </a:r>
            <a:r>
              <a:rPr kumimoji="0" lang="zh-CN" altLang="en-US" sz="2400">
                <a:latin typeface="宋体" panose="02010600030101010101" pitchFamily="2" charset="-122"/>
                <a:ea typeface="宋体" panose="02010600030101010101" pitchFamily="2" charset="-122"/>
              </a:rPr>
              <a:t>的散列连接计算方法</a:t>
            </a:r>
          </a:p>
        </p:txBody>
      </p:sp>
      <p:sp>
        <p:nvSpPr>
          <p:cNvPr id="58373" name="Text Box 5"/>
          <p:cNvSpPr txBox="1">
            <a:spLocks noChangeArrowheads="1"/>
          </p:cNvSpPr>
          <p:nvPr/>
        </p:nvSpPr>
        <p:spPr bwMode="auto">
          <a:xfrm>
            <a:off x="569913" y="5813425"/>
            <a:ext cx="7913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zh-CN" altLang="en-US" sz="2000">
                <a:latin typeface="宋体" panose="02010600030101010101" pitchFamily="2" charset="-122"/>
                <a:ea typeface="宋体" panose="02010600030101010101" pitchFamily="2" charset="-122"/>
              </a:rPr>
              <a:t>关系 </a:t>
            </a:r>
            <a:r>
              <a:rPr kumimoji="0" lang="en-US" altLang="zh-CN" sz="2000" i="1">
                <a:latin typeface="宋体" panose="02010600030101010101" pitchFamily="2" charset="-122"/>
                <a:ea typeface="宋体" panose="02010600030101010101" pitchFamily="2" charset="-122"/>
              </a:rPr>
              <a:t>s</a:t>
            </a:r>
            <a:r>
              <a:rPr kumimoji="0" lang="en-US" altLang="zh-CN" sz="2000">
                <a:latin typeface="宋体" panose="02010600030101010101" pitchFamily="2" charset="-122"/>
                <a:ea typeface="宋体" panose="02010600030101010101" pitchFamily="2" charset="-122"/>
              </a:rPr>
              <a:t> </a:t>
            </a:r>
            <a:r>
              <a:rPr kumimoji="0" lang="zh-CN" altLang="en-US" sz="2000">
                <a:latin typeface="宋体" panose="02010600030101010101" pitchFamily="2" charset="-122"/>
                <a:ea typeface="宋体" panose="02010600030101010101" pitchFamily="2" charset="-122"/>
              </a:rPr>
              <a:t>称为</a:t>
            </a:r>
            <a:r>
              <a:rPr kumimoji="0" lang="zh-CN" altLang="en-US" sz="2000" b="1">
                <a:solidFill>
                  <a:srgbClr val="3366CC"/>
                </a:solidFill>
                <a:latin typeface="宋体" panose="02010600030101010101" pitchFamily="2" charset="-122"/>
                <a:ea typeface="宋体" panose="02010600030101010101" pitchFamily="2" charset="-122"/>
              </a:rPr>
              <a:t>构造用输入</a:t>
            </a:r>
            <a:r>
              <a:rPr kumimoji="0" lang="zh-CN" altLang="en-US" sz="2000">
                <a:latin typeface="宋体" panose="02010600030101010101" pitchFamily="2" charset="-122"/>
                <a:ea typeface="宋体" panose="02010600030101010101" pitchFamily="2" charset="-122"/>
              </a:rPr>
              <a:t>，关系 </a:t>
            </a:r>
            <a:r>
              <a:rPr kumimoji="0" lang="en-US" altLang="zh-CN" sz="2000" i="1">
                <a:latin typeface="宋体" panose="02010600030101010101" pitchFamily="2" charset="-122"/>
                <a:ea typeface="宋体" panose="02010600030101010101" pitchFamily="2" charset="-122"/>
              </a:rPr>
              <a:t>r </a:t>
            </a:r>
            <a:r>
              <a:rPr kumimoji="0" lang="zh-CN" altLang="en-US" sz="2000">
                <a:latin typeface="宋体" panose="02010600030101010101" pitchFamily="2" charset="-122"/>
                <a:ea typeface="宋体" panose="02010600030101010101" pitchFamily="2" charset="-122"/>
              </a:rPr>
              <a:t>称为</a:t>
            </a:r>
            <a:r>
              <a:rPr kumimoji="0" lang="zh-CN" altLang="en-US" sz="2000" b="1">
                <a:solidFill>
                  <a:srgbClr val="3366CC"/>
                </a:solidFill>
                <a:latin typeface="宋体" panose="02010600030101010101" pitchFamily="2" charset="-122"/>
                <a:ea typeface="宋体" panose="02010600030101010101" pitchFamily="2" charset="-122"/>
              </a:rPr>
              <a:t>探查用输入</a:t>
            </a:r>
            <a:endParaRPr kumimoji="0" lang="zh-CN" altLang="en-US"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散列连接算法</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60419" name="Rectangle 3"/>
          <p:cNvSpPr>
            <a:spLocks noGrp="1" noChangeArrowheads="1"/>
          </p:cNvSpPr>
          <p:nvPr>
            <p:ph type="body" idx="1"/>
          </p:nvPr>
        </p:nvSpPr>
        <p:spPr>
          <a:xfrm>
            <a:off x="814388" y="1093788"/>
            <a:ext cx="7537450" cy="4899025"/>
          </a:xfrm>
        </p:spPr>
        <p:txBody>
          <a:bodyPr/>
          <a:lstStyle/>
          <a:p>
            <a:pPr>
              <a:lnSpc>
                <a:spcPct val="90000"/>
              </a:lnSpc>
            </a:pPr>
            <a:r>
              <a:rPr lang="zh-CN" altLang="en-US" sz="2000" dirty="0" smtClean="0"/>
              <a:t>应选择合适的 </a:t>
            </a:r>
            <a:r>
              <a:rPr lang="en-US" altLang="zh-CN" sz="2000" i="1" dirty="0" smtClean="0"/>
              <a:t>n</a:t>
            </a:r>
            <a:r>
              <a:rPr lang="en-US" altLang="zh-CN" sz="2000" dirty="0" smtClean="0"/>
              <a:t> </a:t>
            </a:r>
            <a:r>
              <a:rPr lang="zh-CN" altLang="en-US" sz="2000" dirty="0" smtClean="0"/>
              <a:t>值和散列函数 </a:t>
            </a:r>
            <a:r>
              <a:rPr lang="en-US" altLang="zh-CN" sz="2000" i="1" dirty="0" smtClean="0"/>
              <a:t>h</a:t>
            </a:r>
            <a:r>
              <a:rPr lang="en-US" altLang="zh-CN" sz="2000" dirty="0" smtClean="0"/>
              <a:t> </a:t>
            </a:r>
            <a:r>
              <a:rPr lang="zh-CN" altLang="en-US" sz="2000" dirty="0" smtClean="0"/>
              <a:t>，以使 </a:t>
            </a:r>
            <a:r>
              <a:rPr lang="en-US" altLang="zh-CN" sz="2000" i="1" dirty="0" err="1" smtClean="0"/>
              <a:t>s</a:t>
            </a:r>
            <a:r>
              <a:rPr lang="en-US" altLang="zh-CN" sz="2400" i="1" baseline="-25000" dirty="0" err="1" smtClean="0"/>
              <a:t>i</a:t>
            </a:r>
            <a:r>
              <a:rPr lang="en-US" altLang="zh-CN" sz="2000" dirty="0" smtClean="0"/>
              <a:t> </a:t>
            </a:r>
            <a:r>
              <a:rPr lang="zh-CN" altLang="en-US" sz="2000" dirty="0" smtClean="0"/>
              <a:t>能够被放入内存中</a:t>
            </a:r>
          </a:p>
          <a:p>
            <a:pPr lvl="1">
              <a:lnSpc>
                <a:spcPct val="90000"/>
              </a:lnSpc>
            </a:pPr>
            <a:r>
              <a:rPr lang="zh-CN" altLang="en-US" sz="1800" dirty="0" smtClean="0"/>
              <a:t>通常 </a:t>
            </a:r>
            <a:r>
              <a:rPr lang="en-US" altLang="zh-CN" sz="1800" dirty="0" smtClean="0"/>
              <a:t>n </a:t>
            </a:r>
            <a:r>
              <a:rPr lang="zh-CN" altLang="en-US" sz="1800" dirty="0" smtClean="0"/>
              <a:t>被选择为 </a:t>
            </a:r>
            <a:r>
              <a:rPr lang="zh-CN" altLang="en-US" sz="1800" dirty="0" smtClean="0">
                <a:sym typeface="Symbol" panose="05050102010706020507" pitchFamily="18" charset="2"/>
              </a:rPr>
              <a:t></a:t>
            </a:r>
            <a:r>
              <a:rPr lang="en-US" altLang="zh-CN" sz="1800" dirty="0" err="1" smtClean="0"/>
              <a:t>b</a:t>
            </a:r>
            <a:r>
              <a:rPr lang="en-US" altLang="zh-CN" sz="2400" baseline="-25000" dirty="0" err="1" smtClean="0"/>
              <a:t>s</a:t>
            </a:r>
            <a:r>
              <a:rPr lang="en-US" altLang="zh-CN" sz="1800" dirty="0" smtClean="0"/>
              <a:t>/M</a:t>
            </a:r>
            <a:r>
              <a:rPr lang="en-US" altLang="zh-CN" sz="1800" dirty="0" smtClean="0">
                <a:sym typeface="Symbol" panose="05050102010706020507" pitchFamily="18" charset="2"/>
              </a:rPr>
              <a:t></a:t>
            </a:r>
            <a:r>
              <a:rPr lang="en-US" altLang="zh-CN" sz="1800" dirty="0" smtClean="0"/>
              <a:t> * f </a:t>
            </a:r>
            <a:r>
              <a:rPr lang="zh-CN" altLang="en-US" sz="1800" dirty="0" smtClean="0"/>
              <a:t>，此处的 </a:t>
            </a:r>
            <a:r>
              <a:rPr lang="en-US" altLang="zh-CN" sz="1800" dirty="0" smtClean="0"/>
              <a:t>f </a:t>
            </a:r>
            <a:r>
              <a:rPr lang="zh-CN" altLang="en-US" sz="1800" dirty="0" smtClean="0"/>
              <a:t>是一个</a:t>
            </a:r>
            <a:r>
              <a:rPr lang="ja-JP" altLang="en-US" sz="1800" dirty="0" smtClean="0"/>
              <a:t>“</a:t>
            </a:r>
            <a:r>
              <a:rPr lang="zh-CN" altLang="en-US" sz="1800" b="1" dirty="0" smtClean="0">
                <a:solidFill>
                  <a:srgbClr val="3366CC"/>
                </a:solidFill>
              </a:rPr>
              <a:t>附加因子</a:t>
            </a:r>
            <a:r>
              <a:rPr lang="ja-JP" altLang="en-US" sz="1800" dirty="0" smtClean="0"/>
              <a:t>”</a:t>
            </a:r>
            <a:r>
              <a:rPr lang="zh-CN" altLang="en-US" sz="1800" dirty="0" smtClean="0"/>
              <a:t>，通常约为</a:t>
            </a:r>
            <a:r>
              <a:rPr lang="ja-JP" altLang="en-US" sz="1800" dirty="0" smtClean="0"/>
              <a:t> </a:t>
            </a:r>
            <a:r>
              <a:rPr lang="en-US" altLang="ja-JP" sz="1800" dirty="0" smtClean="0"/>
              <a:t>1.2</a:t>
            </a:r>
          </a:p>
          <a:p>
            <a:pPr lvl="1">
              <a:lnSpc>
                <a:spcPct val="90000"/>
              </a:lnSpc>
            </a:pPr>
            <a:r>
              <a:rPr lang="zh-CN" altLang="en-US" sz="1800" dirty="0" smtClean="0"/>
              <a:t>探查关系的划分不必放入内存中</a:t>
            </a:r>
          </a:p>
          <a:p>
            <a:pPr>
              <a:lnSpc>
                <a:spcPct val="90000"/>
              </a:lnSpc>
            </a:pPr>
            <a:r>
              <a:rPr lang="zh-CN" altLang="en-US" sz="2000" b="1" dirty="0" smtClean="0">
                <a:solidFill>
                  <a:srgbClr val="3366CC"/>
                </a:solidFill>
              </a:rPr>
              <a:t>递归划分</a:t>
            </a:r>
            <a:r>
              <a:rPr lang="zh-CN" altLang="en-US" sz="2000" dirty="0" smtClean="0"/>
              <a:t>：如果划分的值 </a:t>
            </a:r>
            <a:r>
              <a:rPr lang="en-US" altLang="zh-CN" sz="2000" i="1" dirty="0" smtClean="0"/>
              <a:t>n </a:t>
            </a:r>
            <a:r>
              <a:rPr lang="zh-CN" altLang="en-US" sz="2000" dirty="0" smtClean="0"/>
              <a:t>大于或等于内存的块数 </a:t>
            </a:r>
            <a:r>
              <a:rPr lang="en-US" altLang="zh-CN" sz="2000" i="1" dirty="0" smtClean="0"/>
              <a:t>M</a:t>
            </a:r>
            <a:r>
              <a:rPr lang="en-US" altLang="zh-CN" sz="2000" dirty="0" smtClean="0"/>
              <a:t> </a:t>
            </a:r>
            <a:r>
              <a:rPr lang="zh-CN" altLang="en-US" sz="2000" dirty="0" smtClean="0"/>
              <a:t>，需要递归划分</a:t>
            </a:r>
          </a:p>
          <a:p>
            <a:pPr lvl="1">
              <a:lnSpc>
                <a:spcPct val="90000"/>
              </a:lnSpc>
            </a:pPr>
            <a:r>
              <a:rPr lang="zh-CN" altLang="en-US" sz="1800" dirty="0" smtClean="0"/>
              <a:t>使用 </a:t>
            </a:r>
            <a:r>
              <a:rPr lang="en-US" altLang="zh-CN" sz="1800" dirty="0" smtClean="0"/>
              <a:t>s </a:t>
            </a:r>
            <a:r>
              <a:rPr lang="zh-CN" altLang="en-US" sz="1800" dirty="0" smtClean="0"/>
              <a:t>的</a:t>
            </a:r>
            <a:r>
              <a:rPr lang="zh-CN" altLang="en-US" sz="1800" i="1" dirty="0" smtClean="0"/>
              <a:t> </a:t>
            </a:r>
            <a:r>
              <a:rPr lang="en-US" altLang="zh-CN" sz="1800" i="1" dirty="0" smtClean="0"/>
              <a:t>M – </a:t>
            </a:r>
            <a:r>
              <a:rPr lang="en-US" altLang="zh-CN" sz="1800" dirty="0" smtClean="0"/>
              <a:t>1 </a:t>
            </a:r>
            <a:r>
              <a:rPr lang="zh-CN" altLang="en-US" sz="1800" dirty="0" smtClean="0"/>
              <a:t>个划分代替先前的 </a:t>
            </a:r>
            <a:r>
              <a:rPr lang="en-US" altLang="zh-CN" sz="1800" dirty="0" smtClean="0"/>
              <a:t>n </a:t>
            </a:r>
            <a:r>
              <a:rPr lang="zh-CN" altLang="en-US" sz="1800" dirty="0" smtClean="0"/>
              <a:t>个划分</a:t>
            </a:r>
          </a:p>
          <a:p>
            <a:pPr lvl="1">
              <a:lnSpc>
                <a:spcPct val="90000"/>
              </a:lnSpc>
            </a:pPr>
            <a:r>
              <a:rPr lang="zh-CN" altLang="en-US" sz="1800" dirty="0" smtClean="0"/>
              <a:t>使用不同的散列函数进一步分割 </a:t>
            </a:r>
            <a:r>
              <a:rPr lang="en-US" altLang="zh-CN" sz="1800" i="1" dirty="0" smtClean="0"/>
              <a:t>M – </a:t>
            </a:r>
            <a:r>
              <a:rPr lang="en-US" altLang="zh-CN" sz="1800" dirty="0" smtClean="0"/>
              <a:t>1 </a:t>
            </a:r>
            <a:r>
              <a:rPr lang="zh-CN" altLang="en-US" sz="1800" dirty="0" smtClean="0"/>
              <a:t>个划分</a:t>
            </a:r>
          </a:p>
          <a:p>
            <a:pPr lvl="1">
              <a:lnSpc>
                <a:spcPct val="90000"/>
              </a:lnSpc>
            </a:pPr>
            <a:r>
              <a:rPr lang="zh-CN" altLang="en-US" sz="1800" dirty="0" smtClean="0"/>
              <a:t>在 </a:t>
            </a:r>
            <a:r>
              <a:rPr lang="en-US" altLang="zh-CN" sz="1800" i="1" dirty="0" smtClean="0"/>
              <a:t>r </a:t>
            </a:r>
            <a:r>
              <a:rPr lang="zh-CN" altLang="en-US" sz="1800" dirty="0" smtClean="0"/>
              <a:t>上使用相同的划分方法</a:t>
            </a:r>
          </a:p>
          <a:p>
            <a:pPr lvl="1">
              <a:lnSpc>
                <a:spcPct val="90000"/>
              </a:lnSpc>
            </a:pPr>
            <a:r>
              <a:rPr lang="zh-CN" altLang="en-US" sz="1800" dirty="0" smtClean="0"/>
              <a:t>很少被需要</a:t>
            </a:r>
            <a:r>
              <a:rPr lang="en-US" altLang="zh-CN" sz="1800" dirty="0" smtClean="0"/>
              <a:t>: </a:t>
            </a:r>
            <a:r>
              <a:rPr lang="zh-CN" altLang="en-US" sz="1800" dirty="0" smtClean="0"/>
              <a:t>例如，内存大小是 </a:t>
            </a:r>
            <a:r>
              <a:rPr lang="en-US" altLang="zh-CN" sz="1800" dirty="0" smtClean="0"/>
              <a:t>12 MB</a:t>
            </a:r>
            <a:r>
              <a:rPr lang="zh-CN" altLang="en-US" sz="1800" dirty="0" smtClean="0"/>
              <a:t>，分成 </a:t>
            </a:r>
            <a:r>
              <a:rPr lang="en-US" altLang="zh-CN" sz="1800" dirty="0" smtClean="0"/>
              <a:t>4 KB </a:t>
            </a:r>
            <a:r>
              <a:rPr lang="zh-CN" altLang="en-US" sz="1800" dirty="0" smtClean="0"/>
              <a:t>大小的块，则共有 </a:t>
            </a:r>
            <a:r>
              <a:rPr lang="en-US" altLang="zh-CN" sz="1800" dirty="0" smtClean="0"/>
              <a:t>3K </a:t>
            </a:r>
            <a:r>
              <a:rPr lang="zh-CN" altLang="en-US" sz="1800" dirty="0" smtClean="0"/>
              <a:t>个块。可用这样大小的内存对含有大至 </a:t>
            </a:r>
            <a:r>
              <a:rPr lang="en-US" altLang="zh-CN" sz="1800" dirty="0" smtClean="0"/>
              <a:t>3K x 3K</a:t>
            </a:r>
            <a:r>
              <a:rPr lang="zh-CN" altLang="en-US" sz="1800" dirty="0" smtClean="0"/>
              <a:t>（</a:t>
            </a:r>
            <a:r>
              <a:rPr lang="en-US" altLang="zh-CN" sz="1800" dirty="0" smtClean="0"/>
              <a:t>36 GB</a:t>
            </a:r>
            <a:r>
              <a:rPr lang="zh-CN" altLang="en-US" sz="1800" dirty="0" smtClean="0"/>
              <a:t>）块的关系进行划分。类似地，为避免递归划分，</a:t>
            </a:r>
            <a:r>
              <a:rPr lang="en-US" altLang="zh-CN" sz="1800" dirty="0" smtClean="0"/>
              <a:t>1 GB </a:t>
            </a:r>
            <a:r>
              <a:rPr lang="zh-CN" altLang="en-US" sz="1800" dirty="0" smtClean="0"/>
              <a:t>大小的关系需要约 </a:t>
            </a:r>
            <a:r>
              <a:rPr lang="en-US" altLang="zh-CN" sz="1800" dirty="0" smtClean="0"/>
              <a:t>2 MB </a:t>
            </a:r>
            <a:r>
              <a:rPr lang="zh-CN" altLang="en-US" sz="1800" dirty="0" smtClean="0"/>
              <a:t>的内存块</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散列连接的代价</a:t>
            </a:r>
          </a:p>
        </p:txBody>
      </p:sp>
      <p:sp>
        <p:nvSpPr>
          <p:cNvPr id="62467" name="Rectangle 3"/>
          <p:cNvSpPr>
            <a:spLocks noGrp="1" noChangeArrowheads="1"/>
          </p:cNvSpPr>
          <p:nvPr>
            <p:ph type="body" idx="1"/>
          </p:nvPr>
        </p:nvSpPr>
        <p:spPr>
          <a:xfrm>
            <a:off x="842963" y="1165225"/>
            <a:ext cx="7786687" cy="5305425"/>
          </a:xfrm>
        </p:spPr>
        <p:txBody>
          <a:bodyPr/>
          <a:lstStyle/>
          <a:p>
            <a:pPr>
              <a:lnSpc>
                <a:spcPct val="90000"/>
              </a:lnSpc>
              <a:tabLst>
                <a:tab pos="3146425" algn="ctr"/>
              </a:tabLst>
            </a:pPr>
            <a:r>
              <a:rPr lang="zh-CN" altLang="en-US" sz="2400" smtClean="0"/>
              <a:t>如果不需要递归划分</a:t>
            </a:r>
            <a:r>
              <a:rPr lang="en-US" altLang="zh-CN" sz="2400" smtClean="0"/>
              <a:t>: </a:t>
            </a:r>
            <a:r>
              <a:rPr lang="zh-CN" altLang="en-US" sz="2400" smtClean="0"/>
              <a:t>散列连接的成本是</a:t>
            </a:r>
            <a:br>
              <a:rPr lang="zh-CN" altLang="en-US" sz="2400" smtClean="0"/>
            </a:br>
            <a:r>
              <a:rPr lang="zh-CN" altLang="en-US" sz="2000" smtClean="0"/>
              <a:t>          </a:t>
            </a:r>
            <a:r>
              <a:rPr lang="en-US" altLang="zh-CN" sz="2000" smtClean="0"/>
              <a:t>3(</a:t>
            </a:r>
            <a:r>
              <a:rPr lang="en-US" altLang="zh-CN" sz="2000" i="1" smtClean="0"/>
              <a:t>b</a:t>
            </a:r>
            <a:r>
              <a:rPr lang="en-US" altLang="zh-CN" sz="2000" i="1" baseline="-25000" smtClean="0"/>
              <a:t>r</a:t>
            </a:r>
            <a:r>
              <a:rPr lang="en-US" altLang="zh-CN" sz="2000" i="1" smtClean="0"/>
              <a:t> </a:t>
            </a:r>
            <a:r>
              <a:rPr lang="en-US" altLang="zh-CN" sz="2000" smtClean="0"/>
              <a:t>+</a:t>
            </a:r>
            <a:r>
              <a:rPr lang="en-US" altLang="zh-CN" sz="2000" i="1" smtClean="0"/>
              <a:t> b</a:t>
            </a:r>
            <a:r>
              <a:rPr lang="en-US" altLang="zh-CN" sz="2000" i="1" baseline="-25000" smtClean="0"/>
              <a:t>s</a:t>
            </a:r>
            <a:r>
              <a:rPr lang="en-US" altLang="zh-CN" sz="2000" i="1" smtClean="0"/>
              <a:t>)</a:t>
            </a:r>
            <a:r>
              <a:rPr lang="en-US" altLang="zh-CN" sz="2000" smtClean="0"/>
              <a:t> + 4 </a:t>
            </a:r>
            <a:r>
              <a:rPr lang="en-US" altLang="zh-CN" sz="2000" smtClean="0">
                <a:sym typeface="Symbol" panose="05050102010706020507" pitchFamily="18" charset="2"/>
              </a:rPr>
              <a:t> </a:t>
            </a:r>
            <a:r>
              <a:rPr lang="en-US" altLang="zh-CN" sz="2000" i="1" smtClean="0">
                <a:sym typeface="Symbol" panose="05050102010706020507" pitchFamily="18" charset="2"/>
              </a:rPr>
              <a:t>n</a:t>
            </a:r>
            <a:r>
              <a:rPr lang="en-US" altLang="zh-CN" sz="2400" i="1" baseline="-25000" smtClean="0">
                <a:sym typeface="Symbol" panose="05050102010706020507" pitchFamily="18" charset="2"/>
              </a:rPr>
              <a:t>h  </a:t>
            </a:r>
            <a:r>
              <a:rPr lang="zh-CN" altLang="en-US" sz="2000" smtClean="0">
                <a:sym typeface="Symbol" panose="05050102010706020507" pitchFamily="18" charset="2"/>
              </a:rPr>
              <a:t>次块传输 </a:t>
            </a:r>
            <a:r>
              <a:rPr lang="en-US" altLang="zh-CN" sz="2000" smtClean="0">
                <a:sym typeface="Symbol" panose="05050102010706020507" pitchFamily="18" charset="2"/>
              </a:rPr>
              <a:t>+</a:t>
            </a:r>
            <a:br>
              <a:rPr lang="en-US" altLang="zh-CN" sz="2000" smtClean="0">
                <a:sym typeface="Symbol" panose="05050102010706020507" pitchFamily="18" charset="2"/>
              </a:rPr>
            </a:br>
            <a:r>
              <a:rPr lang="en-US" altLang="zh-CN" sz="2000" smtClean="0">
                <a:sym typeface="Symbol" panose="05050102010706020507" pitchFamily="18" charset="2"/>
              </a:rPr>
              <a:t>         2</a:t>
            </a:r>
            <a:r>
              <a:rPr lang="en-US" altLang="zh-CN" sz="2400" smtClean="0">
                <a:sym typeface="Symbol" panose="05050102010706020507" pitchFamily="18" charset="2"/>
              </a:rPr>
              <a:t>( </a:t>
            </a:r>
            <a:r>
              <a:rPr lang="en-US" altLang="zh-CN" sz="2000" smtClean="0">
                <a:sym typeface="Symbol" panose="05050102010706020507" pitchFamily="18" charset="2"/>
              </a:rPr>
              <a:t></a:t>
            </a:r>
            <a:r>
              <a:rPr lang="en-US" altLang="zh-CN" sz="2000" i="1" smtClean="0">
                <a:sym typeface="Symbol" panose="05050102010706020507" pitchFamily="18" charset="2"/>
              </a:rPr>
              <a:t>b</a:t>
            </a:r>
            <a:r>
              <a:rPr lang="en-US" altLang="zh-CN" sz="2000" i="1" baseline="-25000" smtClean="0">
                <a:sym typeface="Symbol" panose="05050102010706020507" pitchFamily="18" charset="2"/>
              </a:rPr>
              <a:t>r </a:t>
            </a:r>
            <a:r>
              <a:rPr lang="en-US" altLang="zh-CN" sz="2000" i="1" smtClean="0">
                <a:sym typeface="Symbol" panose="05050102010706020507" pitchFamily="18" charset="2"/>
              </a:rPr>
              <a:t>/ b</a:t>
            </a:r>
            <a:r>
              <a:rPr lang="en-US" altLang="zh-CN" sz="2000" i="1" baseline="-25000" smtClean="0">
                <a:sym typeface="Symbol" panose="05050102010706020507" pitchFamily="18" charset="2"/>
              </a:rPr>
              <a:t>b</a:t>
            </a:r>
            <a:r>
              <a:rPr lang="en-US" altLang="zh-CN" sz="2000" smtClean="0">
                <a:sym typeface="Symbol" panose="05050102010706020507" pitchFamily="18" charset="2"/>
              </a:rPr>
              <a:t> + </a:t>
            </a:r>
            <a:r>
              <a:rPr lang="en-US" altLang="zh-CN" sz="2000" i="1" smtClean="0">
                <a:sym typeface="Symbol" panose="05050102010706020507" pitchFamily="18" charset="2"/>
              </a:rPr>
              <a:t>b</a:t>
            </a:r>
            <a:r>
              <a:rPr lang="en-US" altLang="zh-CN" sz="2000" i="1" baseline="-25000" smtClean="0">
                <a:sym typeface="Symbol" panose="05050102010706020507" pitchFamily="18" charset="2"/>
              </a:rPr>
              <a:t>s </a:t>
            </a:r>
            <a:r>
              <a:rPr lang="en-US" altLang="zh-CN" sz="2000" i="1" smtClean="0">
                <a:sym typeface="Symbol" panose="05050102010706020507" pitchFamily="18" charset="2"/>
              </a:rPr>
              <a:t>/ b</a:t>
            </a:r>
            <a:r>
              <a:rPr lang="en-US" altLang="zh-CN" sz="2000" i="1" baseline="-25000" smtClean="0">
                <a:sym typeface="Symbol" panose="05050102010706020507" pitchFamily="18" charset="2"/>
              </a:rPr>
              <a:t>b</a:t>
            </a:r>
            <a:r>
              <a:rPr lang="en-US" altLang="zh-CN" sz="2000" smtClean="0">
                <a:sym typeface="Symbol" panose="05050102010706020507" pitchFamily="18" charset="2"/>
              </a:rPr>
              <a:t>)  </a:t>
            </a:r>
            <a:r>
              <a:rPr lang="zh-CN" altLang="en-US" sz="2000" smtClean="0">
                <a:sym typeface="Symbol" panose="05050102010706020507" pitchFamily="18" charset="2"/>
              </a:rPr>
              <a:t>次磁盘搜索</a:t>
            </a:r>
            <a:endParaRPr lang="zh-CN" altLang="en-US" sz="2400" i="1" smtClean="0">
              <a:sym typeface="Symbol" panose="05050102010706020507" pitchFamily="18" charset="2"/>
            </a:endParaRPr>
          </a:p>
          <a:p>
            <a:pPr>
              <a:lnSpc>
                <a:spcPct val="90000"/>
              </a:lnSpc>
              <a:tabLst>
                <a:tab pos="3146425" algn="ctr"/>
              </a:tabLst>
            </a:pPr>
            <a:r>
              <a:rPr lang="zh-CN" altLang="en-US" sz="2400" smtClean="0">
                <a:sym typeface="Symbol" panose="05050102010706020507" pitchFamily="18" charset="2"/>
              </a:rPr>
              <a:t>如果需要递归划分</a:t>
            </a:r>
            <a:r>
              <a:rPr lang="en-US" altLang="zh-CN" sz="2400" smtClean="0">
                <a:sym typeface="Symbol" panose="05050102010706020507" pitchFamily="18" charset="2"/>
              </a:rPr>
              <a:t>:</a:t>
            </a:r>
          </a:p>
          <a:p>
            <a:pPr lvl="1">
              <a:lnSpc>
                <a:spcPct val="90000"/>
              </a:lnSpc>
              <a:tabLst>
                <a:tab pos="3146425" algn="ctr"/>
              </a:tabLst>
            </a:pPr>
            <a:r>
              <a:rPr lang="zh-CN" altLang="en-US" sz="2000" smtClean="0">
                <a:sym typeface="Symbol" panose="05050102010706020507" pitchFamily="18" charset="2"/>
              </a:rPr>
              <a:t>每一趟划分可将划分的大小减小为原来的 </a:t>
            </a:r>
            <a:r>
              <a:rPr lang="en-US" altLang="zh-CN" sz="2000" smtClean="0">
                <a:sym typeface="Symbol" panose="05050102010706020507" pitchFamily="18" charset="2"/>
              </a:rPr>
              <a:t>1/(M-1)</a:t>
            </a:r>
            <a:r>
              <a:rPr lang="zh-CN" altLang="en-US" sz="2000" smtClean="0">
                <a:sym typeface="Symbol" panose="05050102010706020507" pitchFamily="18" charset="2"/>
              </a:rPr>
              <a:t>，不断重复操作直到每个划分最多占 </a:t>
            </a:r>
            <a:r>
              <a:rPr lang="en-US" altLang="zh-CN" sz="2000" smtClean="0">
                <a:sym typeface="Symbol" panose="05050102010706020507" pitchFamily="18" charset="2"/>
              </a:rPr>
              <a:t>M </a:t>
            </a:r>
            <a:r>
              <a:rPr lang="zh-CN" altLang="en-US" sz="2000" smtClean="0">
                <a:sym typeface="Symbol" panose="05050102010706020507" pitchFamily="18" charset="2"/>
              </a:rPr>
              <a:t>块为止。则划分关系 </a:t>
            </a:r>
            <a:r>
              <a:rPr lang="en-US" altLang="zh-CN" sz="2000" smtClean="0">
                <a:sym typeface="Symbol" panose="05050102010706020507" pitchFamily="18" charset="2"/>
              </a:rPr>
              <a:t>s </a:t>
            </a:r>
            <a:r>
              <a:rPr lang="zh-CN" altLang="en-US" sz="2000" smtClean="0">
                <a:sym typeface="Symbol" panose="05050102010706020507" pitchFamily="18" charset="2"/>
              </a:rPr>
              <a:t>所需的趟数预计为  </a:t>
            </a:r>
            <a:r>
              <a:rPr lang="en-US" altLang="zh-CN" sz="2000" i="1" smtClean="0">
                <a:sym typeface="Symbol" panose="05050102010706020507" pitchFamily="18" charset="2"/>
              </a:rPr>
              <a:t>log</a:t>
            </a:r>
            <a:r>
              <a:rPr lang="en-US" altLang="zh-CN" sz="1800" baseline="-25000" smtClean="0">
                <a:sym typeface="Symbol" panose="05050102010706020507" pitchFamily="18" charset="2"/>
              </a:rPr>
              <a:t></a:t>
            </a:r>
            <a:r>
              <a:rPr lang="en-US" altLang="zh-CN" sz="1800" i="1" baseline="-25000" smtClean="0">
                <a:sym typeface="Symbol" panose="05050102010706020507" pitchFamily="18" charset="2"/>
              </a:rPr>
              <a:t>M/bb</a:t>
            </a:r>
            <a:r>
              <a:rPr lang="en-US" altLang="zh-CN" sz="1800" baseline="-25000" smtClean="0">
                <a:sym typeface="Symbol" panose="05050102010706020507" pitchFamily="18" charset="2"/>
              </a:rPr>
              <a:t></a:t>
            </a:r>
            <a:r>
              <a:rPr lang="en-US" altLang="zh-CN" sz="2000" baseline="-25000" smtClean="0">
                <a:sym typeface="Symbol" panose="05050102010706020507" pitchFamily="18" charset="2"/>
              </a:rPr>
              <a:t>–1</a:t>
            </a:r>
            <a:r>
              <a:rPr lang="en-US" altLang="zh-CN" sz="2000" smtClean="0">
                <a:sym typeface="Symbol" panose="05050102010706020507" pitchFamily="18" charset="2"/>
              </a:rPr>
              <a:t>(</a:t>
            </a:r>
            <a:r>
              <a:rPr lang="en-US" altLang="zh-CN" sz="2000" i="1" smtClean="0">
                <a:sym typeface="Symbol" panose="05050102010706020507" pitchFamily="18" charset="2"/>
              </a:rPr>
              <a:t>b</a:t>
            </a:r>
            <a:r>
              <a:rPr lang="en-US" altLang="zh-CN" sz="2000" i="1" baseline="-25000" smtClean="0">
                <a:sym typeface="Symbol" panose="05050102010706020507" pitchFamily="18" charset="2"/>
              </a:rPr>
              <a:t>s</a:t>
            </a:r>
            <a:r>
              <a:rPr lang="en-US" altLang="zh-CN" sz="2000" i="1" smtClean="0">
                <a:sym typeface="Symbol" panose="05050102010706020507" pitchFamily="18" charset="2"/>
              </a:rPr>
              <a:t>/M</a:t>
            </a:r>
            <a:r>
              <a:rPr lang="en-US" altLang="zh-CN" sz="2000" smtClean="0">
                <a:sym typeface="Symbol" panose="05050102010706020507" pitchFamily="18" charset="2"/>
              </a:rPr>
              <a:t>) </a:t>
            </a:r>
            <a:endParaRPr lang="zh-CN" altLang="en-US" sz="2000" smtClean="0">
              <a:sym typeface="Symbol" panose="05050102010706020507" pitchFamily="18" charset="2"/>
            </a:endParaRPr>
          </a:p>
          <a:p>
            <a:pPr lvl="1">
              <a:lnSpc>
                <a:spcPct val="90000"/>
              </a:lnSpc>
              <a:tabLst>
                <a:tab pos="3146425" algn="ctr"/>
              </a:tabLst>
            </a:pPr>
            <a:r>
              <a:rPr lang="zh-CN" altLang="en-US" sz="2000" smtClean="0">
                <a:sym typeface="Symbol" panose="05050102010706020507" pitchFamily="18" charset="2"/>
              </a:rPr>
              <a:t>最好选择较小的关系作为构造关系</a:t>
            </a:r>
          </a:p>
          <a:p>
            <a:pPr lvl="1">
              <a:lnSpc>
                <a:spcPct val="90000"/>
              </a:lnSpc>
              <a:tabLst>
                <a:tab pos="3146425" algn="ctr"/>
              </a:tabLst>
            </a:pPr>
            <a:r>
              <a:rPr lang="zh-CN" altLang="en-US" sz="2000" smtClean="0">
                <a:sym typeface="Symbol" panose="05050102010706020507" pitchFamily="18" charset="2"/>
              </a:rPr>
              <a:t>总代价估计为</a:t>
            </a:r>
            <a:r>
              <a:rPr lang="en-US" altLang="zh-CN" sz="2000" smtClean="0">
                <a:sym typeface="Symbol" panose="05050102010706020507" pitchFamily="18" charset="2"/>
              </a:rPr>
              <a:t>: </a:t>
            </a:r>
            <a:br>
              <a:rPr lang="en-US" altLang="zh-CN" sz="2000" smtClean="0">
                <a:sym typeface="Symbol" panose="05050102010706020507" pitchFamily="18" charset="2"/>
              </a:rPr>
            </a:br>
            <a:r>
              <a:rPr lang="en-US" altLang="zh-CN" sz="2000" smtClean="0">
                <a:sym typeface="Symbol" panose="05050102010706020507" pitchFamily="18" charset="2"/>
              </a:rPr>
              <a:t>      </a:t>
            </a:r>
            <a:r>
              <a:rPr lang="en-US" altLang="zh-CN" sz="2000" smtClean="0"/>
              <a:t>2</a:t>
            </a:r>
            <a:r>
              <a:rPr lang="en-US" altLang="zh-CN" sz="2000" i="1" smtClean="0"/>
              <a:t>(b</a:t>
            </a:r>
            <a:r>
              <a:rPr lang="en-US" altLang="zh-CN" sz="2000" i="1" baseline="-25000" smtClean="0"/>
              <a:t>r</a:t>
            </a:r>
            <a:r>
              <a:rPr lang="en-US" altLang="zh-CN" sz="2000" i="1" smtClean="0"/>
              <a:t> + b</a:t>
            </a:r>
            <a:r>
              <a:rPr lang="en-US" altLang="zh-CN" sz="2000" i="1" baseline="-25000" smtClean="0"/>
              <a:t>s</a:t>
            </a:r>
            <a:r>
              <a:rPr lang="en-US" altLang="zh-CN" sz="2000" smtClean="0"/>
              <a:t>)</a:t>
            </a:r>
            <a:r>
              <a:rPr lang="en-US" altLang="zh-CN" sz="2000" i="1" baseline="-25000" smtClean="0"/>
              <a:t> </a:t>
            </a:r>
            <a:r>
              <a:rPr lang="en-US" altLang="zh-CN" sz="2000" smtClean="0">
                <a:sym typeface="Symbol" panose="05050102010706020507" pitchFamily="18" charset="2"/>
              </a:rPr>
              <a:t></a:t>
            </a:r>
            <a:r>
              <a:rPr lang="en-US" altLang="zh-CN" sz="2000" i="1" smtClean="0">
                <a:sym typeface="Symbol" panose="05050102010706020507" pitchFamily="18" charset="2"/>
              </a:rPr>
              <a:t>log</a:t>
            </a:r>
            <a:r>
              <a:rPr lang="en-US" altLang="zh-CN" sz="1800" baseline="-25000" smtClean="0">
                <a:sym typeface="Symbol" panose="05050102010706020507" pitchFamily="18" charset="2"/>
              </a:rPr>
              <a:t></a:t>
            </a:r>
            <a:r>
              <a:rPr lang="en-US" altLang="zh-CN" sz="1800" i="1" baseline="-25000" smtClean="0">
                <a:sym typeface="Symbol" panose="05050102010706020507" pitchFamily="18" charset="2"/>
              </a:rPr>
              <a:t>M/bb</a:t>
            </a:r>
            <a:r>
              <a:rPr lang="en-US" altLang="zh-CN" sz="1800" baseline="-25000" smtClean="0">
                <a:sym typeface="Symbol" panose="05050102010706020507" pitchFamily="18" charset="2"/>
              </a:rPr>
              <a:t></a:t>
            </a:r>
            <a:r>
              <a:rPr lang="en-US" altLang="zh-CN" sz="2000" baseline="-25000" smtClean="0">
                <a:sym typeface="Symbol" panose="05050102010706020507" pitchFamily="18" charset="2"/>
              </a:rPr>
              <a:t>–1</a:t>
            </a:r>
            <a:r>
              <a:rPr lang="en-US" altLang="zh-CN" sz="2000" smtClean="0">
                <a:sym typeface="Symbol" panose="05050102010706020507" pitchFamily="18" charset="2"/>
              </a:rPr>
              <a:t>(</a:t>
            </a:r>
            <a:r>
              <a:rPr lang="en-US" altLang="zh-CN" sz="2000" i="1" smtClean="0">
                <a:sym typeface="Symbol" panose="05050102010706020507" pitchFamily="18" charset="2"/>
              </a:rPr>
              <a:t>b</a:t>
            </a:r>
            <a:r>
              <a:rPr lang="en-US" altLang="zh-CN" sz="2000" i="1" baseline="-25000" smtClean="0">
                <a:sym typeface="Symbol" panose="05050102010706020507" pitchFamily="18" charset="2"/>
              </a:rPr>
              <a:t>s</a:t>
            </a:r>
            <a:r>
              <a:rPr lang="en-US" altLang="zh-CN" sz="2000" i="1" smtClean="0">
                <a:sym typeface="Symbol" panose="05050102010706020507" pitchFamily="18" charset="2"/>
              </a:rPr>
              <a:t>/M</a:t>
            </a:r>
            <a:r>
              <a:rPr lang="en-US" altLang="zh-CN" sz="2000" smtClean="0">
                <a:sym typeface="Symbol" panose="05050102010706020507" pitchFamily="18" charset="2"/>
              </a:rPr>
              <a:t>) + </a:t>
            </a:r>
            <a:r>
              <a:rPr lang="en-US" altLang="zh-CN" sz="2000" i="1" smtClean="0">
                <a:sym typeface="Symbol" panose="05050102010706020507" pitchFamily="18" charset="2"/>
              </a:rPr>
              <a:t>b</a:t>
            </a:r>
            <a:r>
              <a:rPr lang="en-US" altLang="zh-CN" sz="2000" i="1" baseline="-25000" smtClean="0">
                <a:sym typeface="Symbol" panose="05050102010706020507" pitchFamily="18" charset="2"/>
              </a:rPr>
              <a:t>r</a:t>
            </a:r>
            <a:r>
              <a:rPr lang="en-US" altLang="zh-CN" sz="2000" i="1" smtClean="0">
                <a:sym typeface="Symbol" panose="05050102010706020507" pitchFamily="18" charset="2"/>
              </a:rPr>
              <a:t> + b</a:t>
            </a:r>
            <a:r>
              <a:rPr lang="en-US" altLang="zh-CN" sz="2000" i="1" baseline="-25000" smtClean="0">
                <a:sym typeface="Symbol" panose="05050102010706020507" pitchFamily="18" charset="2"/>
              </a:rPr>
              <a:t>s  </a:t>
            </a:r>
            <a:r>
              <a:rPr lang="zh-CN" altLang="en-US" sz="2000" smtClean="0">
                <a:sym typeface="Symbol" panose="05050102010706020507" pitchFamily="18" charset="2"/>
              </a:rPr>
              <a:t>次块传输 </a:t>
            </a:r>
            <a:r>
              <a:rPr lang="en-US" altLang="zh-CN" sz="2000" smtClean="0">
                <a:sym typeface="Symbol" panose="05050102010706020507" pitchFamily="18" charset="2"/>
              </a:rPr>
              <a:t>+ </a:t>
            </a:r>
            <a:br>
              <a:rPr lang="en-US" altLang="zh-CN" sz="2000" smtClean="0">
                <a:sym typeface="Symbol" panose="05050102010706020507" pitchFamily="18" charset="2"/>
              </a:rPr>
            </a:br>
            <a:r>
              <a:rPr lang="en-US" altLang="zh-CN" sz="2000" smtClean="0">
                <a:sym typeface="Symbol" panose="05050102010706020507" pitchFamily="18" charset="2"/>
              </a:rPr>
              <a:t>      2</a:t>
            </a:r>
            <a:r>
              <a:rPr lang="en-US" altLang="zh-CN" sz="2400" smtClean="0">
                <a:sym typeface="Symbol" panose="05050102010706020507" pitchFamily="18" charset="2"/>
              </a:rPr>
              <a:t>(</a:t>
            </a:r>
            <a:r>
              <a:rPr lang="en-US" altLang="zh-CN" sz="2000" smtClean="0">
                <a:sym typeface="Symbol" panose="05050102010706020507" pitchFamily="18" charset="2"/>
              </a:rPr>
              <a:t></a:t>
            </a:r>
            <a:r>
              <a:rPr lang="en-US" altLang="zh-CN" sz="2000" i="1" smtClean="0">
                <a:sym typeface="Symbol" panose="05050102010706020507" pitchFamily="18" charset="2"/>
              </a:rPr>
              <a:t>b</a:t>
            </a:r>
            <a:r>
              <a:rPr lang="en-US" altLang="zh-CN" sz="2000" i="1" baseline="-25000" smtClean="0">
                <a:sym typeface="Symbol" panose="05050102010706020507" pitchFamily="18" charset="2"/>
              </a:rPr>
              <a:t>r </a:t>
            </a:r>
            <a:r>
              <a:rPr lang="en-US" altLang="zh-CN" sz="2000" i="1" smtClean="0">
                <a:sym typeface="Symbol" panose="05050102010706020507" pitchFamily="18" charset="2"/>
              </a:rPr>
              <a:t>/ b</a:t>
            </a:r>
            <a:r>
              <a:rPr lang="en-US" altLang="zh-CN" sz="2000" i="1" baseline="-25000" smtClean="0">
                <a:sym typeface="Symbol" panose="05050102010706020507" pitchFamily="18" charset="2"/>
              </a:rPr>
              <a:t>b</a:t>
            </a:r>
            <a:r>
              <a:rPr lang="en-US" altLang="zh-CN" sz="2000" smtClean="0">
                <a:sym typeface="Symbol" panose="05050102010706020507" pitchFamily="18" charset="2"/>
              </a:rPr>
              <a:t> + </a:t>
            </a:r>
            <a:r>
              <a:rPr lang="en-US" altLang="zh-CN" sz="2000" i="1" smtClean="0">
                <a:sym typeface="Symbol" panose="05050102010706020507" pitchFamily="18" charset="2"/>
              </a:rPr>
              <a:t>b</a:t>
            </a:r>
            <a:r>
              <a:rPr lang="en-US" altLang="zh-CN" sz="2000" i="1" baseline="-25000" smtClean="0">
                <a:sym typeface="Symbol" panose="05050102010706020507" pitchFamily="18" charset="2"/>
              </a:rPr>
              <a:t>s </a:t>
            </a:r>
            <a:r>
              <a:rPr lang="en-US" altLang="zh-CN" sz="2000" i="1" smtClean="0">
                <a:sym typeface="Symbol" panose="05050102010706020507" pitchFamily="18" charset="2"/>
              </a:rPr>
              <a:t>/ b</a:t>
            </a:r>
            <a:r>
              <a:rPr lang="en-US" altLang="zh-CN" sz="2000" i="1" baseline="-25000" smtClean="0">
                <a:sym typeface="Symbol" panose="05050102010706020507" pitchFamily="18" charset="2"/>
              </a:rPr>
              <a:t>b</a:t>
            </a:r>
            <a:r>
              <a:rPr lang="en-US" altLang="zh-CN" sz="2000" smtClean="0">
                <a:sym typeface="Symbol" panose="05050102010706020507" pitchFamily="18" charset="2"/>
              </a:rPr>
              <a:t>) </a:t>
            </a:r>
            <a:r>
              <a:rPr lang="en-US" altLang="zh-CN" sz="2000" i="1" smtClean="0">
                <a:sym typeface="Symbol" panose="05050102010706020507" pitchFamily="18" charset="2"/>
              </a:rPr>
              <a:t>log</a:t>
            </a:r>
            <a:r>
              <a:rPr lang="en-US" altLang="zh-CN" sz="1800" baseline="-25000" smtClean="0">
                <a:sym typeface="Symbol" panose="05050102010706020507" pitchFamily="18" charset="2"/>
              </a:rPr>
              <a:t></a:t>
            </a:r>
            <a:r>
              <a:rPr lang="en-US" altLang="zh-CN" sz="1800" i="1" baseline="-25000" smtClean="0">
                <a:sym typeface="Symbol" panose="05050102010706020507" pitchFamily="18" charset="2"/>
              </a:rPr>
              <a:t>M/bb</a:t>
            </a:r>
            <a:r>
              <a:rPr lang="en-US" altLang="zh-CN" sz="1800" baseline="-25000" smtClean="0">
                <a:sym typeface="Symbol" panose="05050102010706020507" pitchFamily="18" charset="2"/>
              </a:rPr>
              <a:t></a:t>
            </a:r>
            <a:r>
              <a:rPr lang="en-US" altLang="zh-CN" sz="2000" baseline="-25000" smtClean="0">
                <a:sym typeface="Symbol" panose="05050102010706020507" pitchFamily="18" charset="2"/>
              </a:rPr>
              <a:t>–1</a:t>
            </a:r>
            <a:r>
              <a:rPr lang="en-US" altLang="zh-CN" sz="2000" smtClean="0">
                <a:sym typeface="Symbol" panose="05050102010706020507" pitchFamily="18" charset="2"/>
              </a:rPr>
              <a:t>(</a:t>
            </a:r>
            <a:r>
              <a:rPr lang="en-US" altLang="zh-CN" sz="2000" i="1" smtClean="0">
                <a:sym typeface="Symbol" panose="05050102010706020507" pitchFamily="18" charset="2"/>
              </a:rPr>
              <a:t>b</a:t>
            </a:r>
            <a:r>
              <a:rPr lang="en-US" altLang="zh-CN" sz="2000" i="1" baseline="-25000" smtClean="0">
                <a:sym typeface="Symbol" panose="05050102010706020507" pitchFamily="18" charset="2"/>
              </a:rPr>
              <a:t>s</a:t>
            </a:r>
            <a:r>
              <a:rPr lang="en-US" altLang="zh-CN" sz="2000" i="1" smtClean="0">
                <a:sym typeface="Symbol" panose="05050102010706020507" pitchFamily="18" charset="2"/>
              </a:rPr>
              <a:t>/M</a:t>
            </a:r>
            <a:r>
              <a:rPr lang="en-US" altLang="zh-CN" sz="2000" smtClean="0">
                <a:sym typeface="Symbol" panose="05050102010706020507" pitchFamily="18" charset="2"/>
              </a:rPr>
              <a:t>)   </a:t>
            </a:r>
            <a:r>
              <a:rPr lang="zh-CN" altLang="en-US" sz="2000" smtClean="0">
                <a:sym typeface="Symbol" panose="05050102010706020507" pitchFamily="18" charset="2"/>
              </a:rPr>
              <a:t>次磁盘搜索</a:t>
            </a:r>
            <a:endParaRPr lang="zh-CN" altLang="en-US" sz="2400" i="1" smtClean="0">
              <a:sym typeface="Symbol" panose="05050102010706020507" pitchFamily="18" charset="2"/>
            </a:endParaRPr>
          </a:p>
          <a:p>
            <a:pPr>
              <a:lnSpc>
                <a:spcPct val="90000"/>
              </a:lnSpc>
              <a:tabLst>
                <a:tab pos="3146425" algn="ctr"/>
              </a:tabLst>
            </a:pPr>
            <a:r>
              <a:rPr lang="zh-CN" altLang="en-US" sz="2400" smtClean="0">
                <a:sym typeface="Symbol" panose="05050102010706020507" pitchFamily="18" charset="2"/>
              </a:rPr>
              <a:t>当内存中可以容纳整个构造用输入关系时，可以不必将关系划分为临时文件了</a:t>
            </a:r>
          </a:p>
          <a:p>
            <a:pPr lvl="1">
              <a:lnSpc>
                <a:spcPct val="90000"/>
              </a:lnSpc>
              <a:tabLst>
                <a:tab pos="3146425" algn="ctr"/>
              </a:tabLst>
            </a:pPr>
            <a:r>
              <a:rPr lang="zh-CN" altLang="en-US" sz="2000" smtClean="0">
                <a:sym typeface="Symbol" panose="05050102010706020507" pitchFamily="18" charset="2"/>
              </a:rPr>
              <a:t>估计代价降为 </a:t>
            </a:r>
            <a:r>
              <a:rPr lang="en-US" altLang="zh-CN" sz="2000" i="1" smtClean="0">
                <a:sym typeface="Symbol" panose="05050102010706020507" pitchFamily="18" charset="2"/>
              </a:rPr>
              <a:t>b</a:t>
            </a:r>
            <a:r>
              <a:rPr lang="en-US" altLang="zh-CN" sz="2000" i="1" baseline="-25000" smtClean="0">
                <a:sym typeface="Symbol" panose="05050102010706020507" pitchFamily="18" charset="2"/>
              </a:rPr>
              <a:t>r</a:t>
            </a:r>
            <a:r>
              <a:rPr lang="en-US" altLang="zh-CN" sz="2000" i="1" smtClean="0">
                <a:sym typeface="Symbol" panose="05050102010706020507" pitchFamily="18" charset="2"/>
              </a:rPr>
              <a:t> +</a:t>
            </a:r>
            <a:r>
              <a:rPr lang="en-US" altLang="zh-CN" sz="2000" smtClean="0">
                <a:sym typeface="Symbol" panose="05050102010706020507" pitchFamily="18" charset="2"/>
              </a:rPr>
              <a:t> </a:t>
            </a:r>
            <a:r>
              <a:rPr lang="en-US" altLang="zh-CN" sz="2000" i="1" smtClean="0">
                <a:sym typeface="Symbol" panose="05050102010706020507" pitchFamily="18" charset="2"/>
              </a:rPr>
              <a:t>b</a:t>
            </a:r>
            <a:r>
              <a:rPr lang="en-US" altLang="zh-CN" sz="2000" i="1" baseline="-25000" smtClean="0">
                <a:sym typeface="Symbol" panose="05050102010706020507" pitchFamily="18" charset="2"/>
              </a:rPr>
              <a:t>s</a:t>
            </a:r>
            <a:endParaRPr lang="en-US" altLang="zh-CN" sz="2000" smtClean="0">
              <a:sym typeface="Symbol" panose="05050102010706020507" pitchFamily="18"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11.1  </a:t>
            </a:r>
            <a:r>
              <a:rPr lang="zh-CN" altLang="en-US" dirty="0" smtClean="0">
                <a:effectLst>
                  <a:outerShdw blurRad="38100" dist="38100" dir="2700000" algn="tl">
                    <a:srgbClr val="C0C0C0"/>
                  </a:outerShdw>
                </a:effectLst>
                <a:ea typeface="宋体" charset="-122"/>
              </a:rPr>
              <a:t>概述</a:t>
            </a:r>
          </a:p>
        </p:txBody>
      </p:sp>
      <p:sp>
        <p:nvSpPr>
          <p:cNvPr id="9219" name="Rectangle 3"/>
          <p:cNvSpPr>
            <a:spLocks noGrp="1" noChangeArrowheads="1"/>
          </p:cNvSpPr>
          <p:nvPr>
            <p:ph type="body" idx="1"/>
          </p:nvPr>
        </p:nvSpPr>
        <p:spPr>
          <a:xfrm>
            <a:off x="814388" y="1093788"/>
            <a:ext cx="6564312" cy="1497012"/>
          </a:xfrm>
        </p:spPr>
        <p:txBody>
          <a:bodyPr/>
          <a:lstStyle/>
          <a:p>
            <a:r>
              <a:rPr lang="zh-CN" altLang="en-US" sz="2200" smtClean="0"/>
              <a:t>查询处理的基本步骤</a:t>
            </a:r>
            <a:endParaRPr lang="en-US" altLang="zh-CN" sz="2200" smtClean="0"/>
          </a:p>
          <a:p>
            <a:pPr lvl="1"/>
            <a:r>
              <a:rPr lang="zh-CN" altLang="en-US" sz="1800" smtClean="0"/>
              <a:t>语法分析与翻译</a:t>
            </a:r>
          </a:p>
          <a:p>
            <a:pPr lvl="1"/>
            <a:r>
              <a:rPr lang="zh-CN" altLang="en-US" sz="1800" smtClean="0"/>
              <a:t>优化</a:t>
            </a:r>
          </a:p>
          <a:p>
            <a:pPr lvl="1"/>
            <a:r>
              <a:rPr lang="zh-CN" altLang="en-US" sz="1800" smtClean="0"/>
              <a:t>执行</a:t>
            </a:r>
          </a:p>
        </p:txBody>
      </p:sp>
      <p:pic>
        <p:nvPicPr>
          <p:cNvPr id="922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773363"/>
            <a:ext cx="7261225"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散列连接代价的例子</a:t>
            </a:r>
          </a:p>
        </p:txBody>
      </p:sp>
      <p:sp>
        <p:nvSpPr>
          <p:cNvPr id="64515" name="Rectangle 3"/>
          <p:cNvSpPr>
            <a:spLocks noGrp="1" noChangeArrowheads="1"/>
          </p:cNvSpPr>
          <p:nvPr>
            <p:ph type="body" idx="1"/>
          </p:nvPr>
        </p:nvSpPr>
        <p:spPr>
          <a:xfrm>
            <a:off x="842963" y="1611313"/>
            <a:ext cx="7764462" cy="4678362"/>
          </a:xfrm>
        </p:spPr>
        <p:txBody>
          <a:bodyPr/>
          <a:lstStyle/>
          <a:p>
            <a:r>
              <a:rPr lang="zh-CN" altLang="en-US" sz="2000" smtClean="0"/>
              <a:t>假设内存有</a:t>
            </a:r>
            <a:r>
              <a:rPr lang="en-US" altLang="zh-CN" sz="2000" smtClean="0"/>
              <a:t> 20 </a:t>
            </a:r>
            <a:r>
              <a:rPr lang="zh-CN" altLang="en-US" sz="2000" smtClean="0"/>
              <a:t>块</a:t>
            </a:r>
          </a:p>
          <a:p>
            <a:r>
              <a:rPr lang="en-US" altLang="zh-CN" sz="2000" i="1" smtClean="0"/>
              <a:t>b</a:t>
            </a:r>
            <a:r>
              <a:rPr lang="en-US" altLang="zh-CN" sz="2400" i="1" baseline="-25000" smtClean="0"/>
              <a:t>instructor</a:t>
            </a:r>
            <a:r>
              <a:rPr lang="en-US" altLang="zh-CN" sz="2000" smtClean="0"/>
              <a:t>= 100 and </a:t>
            </a:r>
            <a:r>
              <a:rPr lang="en-US" altLang="zh-CN" sz="2000" i="1" smtClean="0"/>
              <a:t>b</a:t>
            </a:r>
            <a:r>
              <a:rPr lang="en-US" altLang="zh-CN" sz="2400" i="1" baseline="-25000" smtClean="0"/>
              <a:t>teaches</a:t>
            </a:r>
            <a:r>
              <a:rPr lang="en-US" altLang="zh-CN" sz="2400" smtClean="0"/>
              <a:t> </a:t>
            </a:r>
            <a:r>
              <a:rPr lang="en-US" altLang="zh-CN" sz="2000" smtClean="0"/>
              <a:t>= 400</a:t>
            </a:r>
          </a:p>
          <a:p>
            <a:r>
              <a:rPr lang="en-US" altLang="zh-CN" sz="2000" i="1" smtClean="0"/>
              <a:t>instructor </a:t>
            </a:r>
            <a:r>
              <a:rPr lang="zh-CN" altLang="en-US" sz="2000" smtClean="0"/>
              <a:t>作为构造用输入关系，它分为五个划分，每个划分大小是 </a:t>
            </a:r>
            <a:r>
              <a:rPr lang="en-US" altLang="zh-CN" sz="2000" smtClean="0"/>
              <a:t>20 </a:t>
            </a:r>
            <a:r>
              <a:rPr lang="zh-CN" altLang="en-US" sz="2000" smtClean="0"/>
              <a:t>块。这种划分可以在一趟内完成</a:t>
            </a:r>
          </a:p>
          <a:p>
            <a:r>
              <a:rPr lang="zh-CN" altLang="en-US" sz="2000" smtClean="0"/>
              <a:t>同样地，划分 </a:t>
            </a:r>
            <a:r>
              <a:rPr lang="en-US" altLang="zh-CN" sz="2000" i="1" smtClean="0"/>
              <a:t>teaches</a:t>
            </a:r>
            <a:r>
              <a:rPr lang="en-US" altLang="zh-CN" sz="2000" smtClean="0"/>
              <a:t> </a:t>
            </a:r>
            <a:r>
              <a:rPr lang="zh-CN" altLang="en-US" sz="2000" smtClean="0"/>
              <a:t>为五个划分，每个划分大小是 </a:t>
            </a:r>
            <a:r>
              <a:rPr lang="en-US" altLang="zh-CN" sz="2000" smtClean="0"/>
              <a:t>80 </a:t>
            </a:r>
            <a:r>
              <a:rPr lang="zh-CN" altLang="en-US" sz="2000" smtClean="0"/>
              <a:t>块。 这也可以在一趟内完成</a:t>
            </a:r>
          </a:p>
          <a:p>
            <a:r>
              <a:rPr lang="zh-CN" altLang="en-US" sz="2000" smtClean="0"/>
              <a:t>总代价（忽略写回部分满的块的代价）</a:t>
            </a:r>
            <a:endParaRPr lang="en-US" altLang="zh-CN" sz="2000" smtClean="0"/>
          </a:p>
          <a:p>
            <a:pPr lvl="1"/>
            <a:r>
              <a:rPr lang="en-US" altLang="zh-CN" sz="1800" smtClean="0"/>
              <a:t>3(100 + 400) = 1500 </a:t>
            </a:r>
            <a:r>
              <a:rPr lang="zh-CN" altLang="en-US" sz="1800" smtClean="0"/>
              <a:t>次块传输  </a:t>
            </a:r>
            <a:r>
              <a:rPr lang="en-US" altLang="zh-CN" sz="1800" smtClean="0"/>
              <a:t>+</a:t>
            </a:r>
            <a:br>
              <a:rPr lang="en-US" altLang="zh-CN" sz="1800" smtClean="0"/>
            </a:br>
            <a:r>
              <a:rPr lang="en-US" altLang="zh-CN" sz="1800" smtClean="0"/>
              <a:t>2( </a:t>
            </a:r>
            <a:r>
              <a:rPr lang="en-US" altLang="zh-CN" sz="1800" smtClean="0">
                <a:sym typeface="Symbol" panose="05050102010706020507" pitchFamily="18" charset="2"/>
              </a:rPr>
              <a:t>100/3 + 400/3 ) = 336 </a:t>
            </a:r>
            <a:r>
              <a:rPr lang="zh-CN" altLang="en-US" sz="1800" smtClean="0">
                <a:sym typeface="Symbol" panose="05050102010706020507" pitchFamily="18" charset="2"/>
              </a:rPr>
              <a:t>次磁盘搜索</a:t>
            </a:r>
            <a:endParaRPr lang="zh-CN" altLang="en-US" sz="1800" smtClean="0"/>
          </a:p>
        </p:txBody>
      </p:sp>
      <p:sp>
        <p:nvSpPr>
          <p:cNvPr id="64516" name="Text Box 4"/>
          <p:cNvSpPr txBox="1">
            <a:spLocks noChangeArrowheads="1"/>
          </p:cNvSpPr>
          <p:nvPr/>
        </p:nvSpPr>
        <p:spPr bwMode="auto">
          <a:xfrm>
            <a:off x="1081088" y="1009650"/>
            <a:ext cx="2465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zh-CN" sz="2000" i="1"/>
              <a:t>instructor     teaches</a:t>
            </a:r>
          </a:p>
        </p:txBody>
      </p:sp>
      <p:sp>
        <p:nvSpPr>
          <p:cNvPr id="64517" name="AutoShape 5"/>
          <p:cNvSpPr>
            <a:spLocks noChangeArrowheads="1"/>
          </p:cNvSpPr>
          <p:nvPr/>
        </p:nvSpPr>
        <p:spPr bwMode="auto">
          <a:xfrm rot="5400000">
            <a:off x="2295525" y="11477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11.4  </a:t>
            </a:r>
            <a:r>
              <a:rPr lang="zh-CN" altLang="en-US" dirty="0" smtClean="0">
                <a:effectLst>
                  <a:outerShdw blurRad="38100" dist="38100" dir="2700000" algn="tl">
                    <a:srgbClr val="C0C0C0"/>
                  </a:outerShdw>
                </a:effectLst>
                <a:ea typeface="宋体" charset="-122"/>
              </a:rPr>
              <a:t>表达式计算</a:t>
            </a:r>
          </a:p>
        </p:txBody>
      </p:sp>
      <p:sp>
        <p:nvSpPr>
          <p:cNvPr id="66563" name="Rectangle 3"/>
          <p:cNvSpPr>
            <a:spLocks noGrp="1" noChangeArrowheads="1"/>
          </p:cNvSpPr>
          <p:nvPr>
            <p:ph type="body" idx="1"/>
          </p:nvPr>
        </p:nvSpPr>
        <p:spPr/>
        <p:txBody>
          <a:bodyPr/>
          <a:lstStyle/>
          <a:p>
            <a:pPr>
              <a:lnSpc>
                <a:spcPct val="150000"/>
              </a:lnSpc>
            </a:pPr>
            <a:r>
              <a:rPr lang="zh-CN" altLang="en-US" sz="2400" dirty="0" smtClean="0"/>
              <a:t>目前只研究了单个关系运算如何执行</a:t>
            </a:r>
          </a:p>
          <a:p>
            <a:pPr>
              <a:lnSpc>
                <a:spcPct val="150000"/>
              </a:lnSpc>
            </a:pPr>
            <a:r>
              <a:rPr lang="zh-CN" altLang="en-US" sz="2400" dirty="0" smtClean="0"/>
              <a:t>计算一个完整表达式树的两种方法</a:t>
            </a:r>
          </a:p>
          <a:p>
            <a:pPr lvl="1">
              <a:lnSpc>
                <a:spcPct val="150000"/>
              </a:lnSpc>
            </a:pPr>
            <a:r>
              <a:rPr lang="zh-CN" altLang="en-US" sz="2000" b="1" dirty="0" smtClean="0">
                <a:solidFill>
                  <a:srgbClr val="3366CC"/>
                </a:solidFill>
              </a:rPr>
              <a:t>物化</a:t>
            </a:r>
            <a:r>
              <a:rPr lang="en-US" altLang="zh-CN" sz="2000" dirty="0" smtClean="0"/>
              <a:t>:  </a:t>
            </a:r>
            <a:r>
              <a:rPr lang="zh-CN" altLang="en-US" sz="2000" dirty="0" smtClean="0"/>
              <a:t>输入一个关系或者已完成的计算，产生一个表达式的结果，在磁盘中</a:t>
            </a:r>
            <a:r>
              <a:rPr lang="zh-CN" altLang="en-US" sz="2000" b="1" dirty="0" smtClean="0">
                <a:solidFill>
                  <a:srgbClr val="3366CC"/>
                </a:solidFill>
              </a:rPr>
              <a:t>物化</a:t>
            </a:r>
            <a:r>
              <a:rPr lang="zh-CN" altLang="en-US" sz="2000" dirty="0" smtClean="0"/>
              <a:t>它，重复该过程</a:t>
            </a:r>
          </a:p>
          <a:p>
            <a:pPr lvl="1">
              <a:lnSpc>
                <a:spcPct val="150000"/>
              </a:lnSpc>
            </a:pPr>
            <a:r>
              <a:rPr lang="zh-CN" altLang="en-US" sz="2000" b="1" dirty="0" smtClean="0">
                <a:solidFill>
                  <a:srgbClr val="3366CC"/>
                </a:solidFill>
              </a:rPr>
              <a:t>流水线</a:t>
            </a:r>
            <a:r>
              <a:rPr lang="en-US" altLang="zh-CN" sz="2000" dirty="0" smtClean="0"/>
              <a:t>:  </a:t>
            </a:r>
            <a:r>
              <a:rPr lang="zh-CN" altLang="en-US" sz="2000" dirty="0" smtClean="0"/>
              <a:t>一个正在执行的操作的部分结果传送到流水线的下一个操作，使得两操作可同时进行</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charset="-122"/>
              </a:rPr>
              <a:t>物化</a:t>
            </a:r>
          </a:p>
        </p:txBody>
      </p:sp>
      <p:sp>
        <p:nvSpPr>
          <p:cNvPr id="68611" name="Rectangle 3"/>
          <p:cNvSpPr>
            <a:spLocks noGrp="1" noChangeArrowheads="1"/>
          </p:cNvSpPr>
          <p:nvPr>
            <p:ph type="body" idx="1"/>
          </p:nvPr>
        </p:nvSpPr>
        <p:spPr>
          <a:xfrm>
            <a:off x="814388" y="1093788"/>
            <a:ext cx="7975600" cy="2687637"/>
          </a:xfrm>
        </p:spPr>
        <p:txBody>
          <a:bodyPr/>
          <a:lstStyle/>
          <a:p>
            <a:pPr>
              <a:lnSpc>
                <a:spcPct val="150000"/>
              </a:lnSpc>
            </a:pPr>
            <a:r>
              <a:rPr lang="zh-CN" altLang="en-US" sz="2000" b="1" smtClean="0">
                <a:solidFill>
                  <a:srgbClr val="3366CC"/>
                </a:solidFill>
              </a:rPr>
              <a:t>物化计算</a:t>
            </a:r>
            <a:r>
              <a:rPr lang="en-US" altLang="zh-CN" sz="2000" b="1" smtClean="0"/>
              <a:t>:  </a:t>
            </a:r>
            <a:r>
              <a:rPr lang="zh-CN" altLang="en-US" sz="2000" smtClean="0"/>
              <a:t>从最底层开始，执行树中的运算，计算每个中间结果，然后用于下一层运算</a:t>
            </a:r>
          </a:p>
          <a:p>
            <a:pPr>
              <a:lnSpc>
                <a:spcPct val="150000"/>
              </a:lnSpc>
            </a:pPr>
            <a:r>
              <a:rPr lang="zh-CN" altLang="en-US" sz="2000" smtClean="0"/>
              <a:t>例如，在下图中，计算和创建</a:t>
            </a:r>
            <a:br>
              <a:rPr lang="zh-CN" altLang="en-US" sz="2000" smtClean="0"/>
            </a:br>
            <a:r>
              <a:rPr lang="zh-CN" altLang="en-US" sz="2000" smtClean="0"/>
              <a:t/>
            </a:r>
            <a:br>
              <a:rPr lang="zh-CN" altLang="en-US" sz="2000" smtClean="0"/>
            </a:br>
            <a:r>
              <a:rPr lang="zh-CN" altLang="en-US" sz="2000" smtClean="0"/>
              <a:t>然后计算这些中间结果的创建与关系 </a:t>
            </a:r>
            <a:r>
              <a:rPr lang="en-US" altLang="zh-CN" sz="2000" i="1" smtClean="0"/>
              <a:t>instructor </a:t>
            </a:r>
            <a:r>
              <a:rPr lang="zh-CN" altLang="en-US" sz="2000" smtClean="0"/>
              <a:t>的连接</a:t>
            </a:r>
            <a:r>
              <a:rPr lang="zh-CN" altLang="en-US" sz="2000" i="1" smtClean="0"/>
              <a:t>，</a:t>
            </a:r>
            <a:r>
              <a:rPr lang="zh-CN" altLang="en-US" sz="2000" smtClean="0"/>
              <a:t>最后计算在关系 </a:t>
            </a:r>
            <a:r>
              <a:rPr lang="en-US" altLang="zh-CN" sz="2000" i="1" smtClean="0"/>
              <a:t>name </a:t>
            </a:r>
            <a:r>
              <a:rPr lang="zh-CN" altLang="en-US" sz="2000" smtClean="0"/>
              <a:t>上的投影</a:t>
            </a:r>
          </a:p>
        </p:txBody>
      </p:sp>
      <p:graphicFrame>
        <p:nvGraphicFramePr>
          <p:cNvPr id="68612" name="Object 2"/>
          <p:cNvGraphicFramePr>
            <a:graphicFrameLocks noChangeAspect="1"/>
          </p:cNvGraphicFramePr>
          <p:nvPr/>
        </p:nvGraphicFramePr>
        <p:xfrm>
          <a:off x="2655888" y="2546350"/>
          <a:ext cx="3386137" cy="484188"/>
        </p:xfrm>
        <a:graphic>
          <a:graphicData uri="http://schemas.openxmlformats.org/presentationml/2006/ole">
            <mc:AlternateContent xmlns:mc="http://schemas.openxmlformats.org/markup-compatibility/2006">
              <mc:Choice xmlns:v="urn:schemas-microsoft-com:vml" Requires="v">
                <p:oleObj spid="_x0000_s68623" name="Equation" r:id="rId4" imgW="1676400" imgH="241300" progId="Equation.3">
                  <p:embed/>
                </p:oleObj>
              </mc:Choice>
              <mc:Fallback>
                <p:oleObj name="Equation" r:id="rId4" imgW="16764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888" y="2546350"/>
                        <a:ext cx="3386137"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68613"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7175" y="3771900"/>
            <a:ext cx="382746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charset="-122"/>
              </a:rPr>
              <a:t>物化</a:t>
            </a:r>
            <a:r>
              <a:rPr lang="zh-CN" altLang="en-US" dirty="0" smtClean="0">
                <a:effectLst>
                  <a:outerShdw blurRad="38100" dist="38100" dir="2700000" algn="tl">
                    <a:srgbClr val="C0C0C0"/>
                  </a:outerShdw>
                </a:effectLst>
                <a:ea typeface="ＭＳ Ｐゴシック" pitchFamily="34" charset="-128"/>
              </a:rPr>
              <a:t> </a:t>
            </a:r>
            <a:r>
              <a:rPr lang="en-US" altLang="zh-CN" dirty="0" smtClean="0">
                <a:effectLst>
                  <a:outerShdw blurRad="38100" dist="38100" dir="2700000" algn="tl">
                    <a:srgbClr val="C0C0C0"/>
                  </a:outerShdw>
                </a:effectLst>
                <a:ea typeface="ＭＳ Ｐゴシック" pitchFamily="34" charset="-128"/>
              </a:rPr>
              <a:t>(Cont.)</a:t>
            </a:r>
          </a:p>
        </p:txBody>
      </p:sp>
      <p:sp>
        <p:nvSpPr>
          <p:cNvPr id="70659" name="Rectangle 3"/>
          <p:cNvSpPr>
            <a:spLocks noGrp="1" noChangeArrowheads="1"/>
          </p:cNvSpPr>
          <p:nvPr>
            <p:ph type="body" idx="1"/>
          </p:nvPr>
        </p:nvSpPr>
        <p:spPr/>
        <p:txBody>
          <a:bodyPr/>
          <a:lstStyle/>
          <a:p>
            <a:pPr>
              <a:lnSpc>
                <a:spcPct val="150000"/>
              </a:lnSpc>
            </a:pPr>
            <a:r>
              <a:rPr lang="zh-CN" altLang="en-US" sz="2000" dirty="0" smtClean="0"/>
              <a:t>任何情况下，物化计算都是永远适用的</a:t>
            </a:r>
          </a:p>
          <a:p>
            <a:pPr>
              <a:lnSpc>
                <a:spcPct val="150000"/>
              </a:lnSpc>
            </a:pPr>
            <a:r>
              <a:rPr lang="zh-CN" altLang="en-US" sz="2000" dirty="0" smtClean="0"/>
              <a:t>将结果写入磁盘和读取它们的代价是非常大的</a:t>
            </a:r>
          </a:p>
          <a:p>
            <a:pPr lvl="1">
              <a:lnSpc>
                <a:spcPct val="150000"/>
              </a:lnSpc>
            </a:pPr>
            <a:r>
              <a:rPr lang="zh-CN" altLang="en-US" sz="2000" dirty="0" smtClean="0"/>
              <a:t>当估计算法代价时，我们忽略了将结果写入磁盘的代价</a:t>
            </a:r>
          </a:p>
          <a:p>
            <a:pPr lvl="2">
              <a:lnSpc>
                <a:spcPct val="150000"/>
              </a:lnSpc>
            </a:pPr>
            <a:r>
              <a:rPr lang="zh-CN" altLang="en-US" sz="2000" dirty="0" smtClean="0"/>
              <a:t>总体代价  </a:t>
            </a:r>
            <a:r>
              <a:rPr lang="en-US" altLang="zh-CN" sz="2000" dirty="0" smtClean="0"/>
              <a:t>=  </a:t>
            </a:r>
            <a:r>
              <a:rPr lang="zh-CN" altLang="en-US" sz="2000" dirty="0" smtClean="0"/>
              <a:t>单个运算代价的总和 </a:t>
            </a:r>
            <a:r>
              <a:rPr lang="en-US" altLang="zh-CN" sz="2000" dirty="0" smtClean="0"/>
              <a:t>+ </a:t>
            </a:r>
            <a:br>
              <a:rPr lang="en-US" altLang="zh-CN" sz="2000" dirty="0" smtClean="0"/>
            </a:br>
            <a:r>
              <a:rPr lang="en-US" altLang="zh-CN" sz="2000" dirty="0" smtClean="0"/>
              <a:t>             </a:t>
            </a:r>
            <a:r>
              <a:rPr lang="zh-CN" altLang="en-US" sz="2000" dirty="0" smtClean="0"/>
              <a:t>将中间结果写入到磁盘的代价</a:t>
            </a:r>
          </a:p>
          <a:p>
            <a:pPr>
              <a:lnSpc>
                <a:spcPct val="150000"/>
              </a:lnSpc>
            </a:pPr>
            <a:r>
              <a:rPr lang="zh-CN" altLang="en-US" sz="2000" b="1" dirty="0" smtClean="0">
                <a:solidFill>
                  <a:srgbClr val="3366CC"/>
                </a:solidFill>
              </a:rPr>
              <a:t>双缓冲技术</a:t>
            </a:r>
            <a:r>
              <a:rPr lang="en-US" altLang="zh-CN" sz="2000" dirty="0" smtClean="0"/>
              <a:t>: </a:t>
            </a:r>
            <a:r>
              <a:rPr lang="zh-CN" altLang="en-US" sz="2000" dirty="0" smtClean="0"/>
              <a:t>使用两个缓冲区，其中一个用于连续执行算法，另一个用于写出结果</a:t>
            </a:r>
          </a:p>
          <a:p>
            <a:pPr lvl="1">
              <a:lnSpc>
                <a:spcPct val="150000"/>
              </a:lnSpc>
            </a:pPr>
            <a:r>
              <a:rPr lang="zh-CN" altLang="en-US" sz="2000" dirty="0" smtClean="0"/>
              <a:t>允许 </a:t>
            </a:r>
            <a:r>
              <a:rPr lang="en-US" altLang="zh-CN" sz="2000" dirty="0" smtClean="0"/>
              <a:t>CPU </a:t>
            </a:r>
            <a:r>
              <a:rPr lang="zh-CN" altLang="en-US" sz="2000" dirty="0" smtClean="0"/>
              <a:t>活动与 </a:t>
            </a:r>
            <a:r>
              <a:rPr lang="en-US" altLang="zh-CN" sz="2000" dirty="0" smtClean="0"/>
              <a:t>I/O </a:t>
            </a:r>
            <a:r>
              <a:rPr lang="zh-CN" altLang="en-US" sz="2000" dirty="0" smtClean="0"/>
              <a:t>活动并行，从而提高算法执行速度</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050"/>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流水线</a:t>
            </a:r>
          </a:p>
        </p:txBody>
      </p:sp>
      <p:sp>
        <p:nvSpPr>
          <p:cNvPr id="72707" name="Rectangle 2051"/>
          <p:cNvSpPr>
            <a:spLocks noGrp="1" noChangeArrowheads="1"/>
          </p:cNvSpPr>
          <p:nvPr>
            <p:ph type="body" idx="1"/>
          </p:nvPr>
        </p:nvSpPr>
        <p:spPr>
          <a:xfrm>
            <a:off x="842963" y="1035050"/>
            <a:ext cx="8089900" cy="5232400"/>
          </a:xfrm>
        </p:spPr>
        <p:txBody>
          <a:bodyPr/>
          <a:lstStyle/>
          <a:p>
            <a:r>
              <a:rPr lang="zh-CN" altLang="en-US" sz="2200" b="1" dirty="0" smtClean="0">
                <a:solidFill>
                  <a:srgbClr val="3366CC"/>
                </a:solidFill>
              </a:rPr>
              <a:t>流水线执行</a:t>
            </a:r>
            <a:endParaRPr lang="en-US" altLang="zh-CN" sz="2200" b="1" dirty="0" smtClean="0"/>
          </a:p>
          <a:p>
            <a:pPr lvl="1"/>
            <a:r>
              <a:rPr lang="en-US" altLang="zh-CN" sz="1800" dirty="0" smtClean="0"/>
              <a:t> </a:t>
            </a:r>
            <a:r>
              <a:rPr lang="zh-CN" altLang="en-US" sz="1800" dirty="0" smtClean="0"/>
              <a:t>同时执行多个操作，一个操作的结果传递到下一个</a:t>
            </a:r>
          </a:p>
          <a:p>
            <a:r>
              <a:rPr lang="zh-CN" altLang="en-US" sz="2200" dirty="0" smtClean="0"/>
              <a:t>例如，在前面的表达式树中，不存储中间结果，直接传递元组到连接运算，比</a:t>
            </a:r>
            <a:r>
              <a:rPr lang="zh-CN" altLang="en-US" sz="2200" dirty="0"/>
              <a:t>实体化代价小很多</a:t>
            </a:r>
            <a:endParaRPr lang="en-US" altLang="zh-CN" sz="2200" dirty="0"/>
          </a:p>
          <a:p>
            <a:pPr marL="0" indent="0">
              <a:buNone/>
            </a:pPr>
            <a:r>
              <a:rPr lang="ja-JP" altLang="en-US" sz="2200" dirty="0" smtClean="0">
                <a:ea typeface="ＭＳ Ｐゴシック" panose="020B0600070205080204" pitchFamily="34" charset="-128"/>
              </a:rPr>
              <a:t/>
            </a:r>
            <a:br>
              <a:rPr lang="ja-JP" altLang="en-US" sz="2200" dirty="0" smtClean="0">
                <a:ea typeface="ＭＳ Ｐゴシック" panose="020B0600070205080204" pitchFamily="34" charset="-128"/>
              </a:rPr>
            </a:br>
            <a:r>
              <a:rPr lang="ja-JP" altLang="en-US" sz="2200" dirty="0" smtClean="0">
                <a:ea typeface="ＭＳ Ｐゴシック" panose="020B0600070205080204" pitchFamily="34" charset="-128"/>
              </a:rPr>
              <a:t> </a:t>
            </a:r>
          </a:p>
          <a:p>
            <a:pPr lvl="1"/>
            <a:r>
              <a:rPr lang="zh-CN" altLang="en-US" sz="1800" dirty="0" smtClean="0"/>
              <a:t>没有必要存储临时关系到磁盘</a:t>
            </a:r>
          </a:p>
          <a:p>
            <a:r>
              <a:rPr lang="zh-CN" altLang="en-US" sz="2200" dirty="0" smtClean="0"/>
              <a:t>流水线并不总是可行的</a:t>
            </a:r>
            <a:endParaRPr lang="en-US" altLang="zh-CN" sz="2200" dirty="0" smtClean="0"/>
          </a:p>
          <a:p>
            <a:pPr lvl="1"/>
            <a:r>
              <a:rPr lang="zh-CN" altLang="en-US" sz="1800" dirty="0" smtClean="0"/>
              <a:t>例如，排序，散列连接 </a:t>
            </a:r>
          </a:p>
          <a:p>
            <a:r>
              <a:rPr lang="zh-CN" altLang="en-US" sz="2200" dirty="0" smtClean="0"/>
              <a:t>对于有效流水线，当作为输入的元组被接收时，立即使用计算算法得到输出元组</a:t>
            </a:r>
          </a:p>
          <a:p>
            <a:r>
              <a:rPr lang="zh-CN" altLang="en-US" sz="2200" dirty="0" smtClean="0"/>
              <a:t>流水线执行方法</a:t>
            </a:r>
            <a:endParaRPr lang="en-US" altLang="zh-CN" sz="2200" dirty="0" smtClean="0"/>
          </a:p>
          <a:p>
            <a:pPr lvl="1"/>
            <a:r>
              <a:rPr lang="zh-CN" altLang="en-US" sz="1800" dirty="0" smtClean="0">
                <a:solidFill>
                  <a:srgbClr val="3366CC"/>
                </a:solidFill>
              </a:rPr>
              <a:t>需求驱动流水线</a:t>
            </a:r>
            <a:endParaRPr lang="en-US" altLang="zh-CN" sz="1800" dirty="0" smtClean="0">
              <a:solidFill>
                <a:srgbClr val="3366CC"/>
              </a:solidFill>
            </a:endParaRPr>
          </a:p>
          <a:p>
            <a:pPr lvl="1"/>
            <a:r>
              <a:rPr lang="zh-CN" altLang="en-US" sz="1800" dirty="0" smtClean="0">
                <a:solidFill>
                  <a:srgbClr val="3366CC"/>
                </a:solidFill>
              </a:rPr>
              <a:t>生产者驱动流水线</a:t>
            </a:r>
          </a:p>
        </p:txBody>
      </p:sp>
      <p:graphicFrame>
        <p:nvGraphicFramePr>
          <p:cNvPr id="72708" name="Object 5"/>
          <p:cNvGraphicFramePr>
            <a:graphicFrameLocks noChangeAspect="1"/>
          </p:cNvGraphicFramePr>
          <p:nvPr/>
        </p:nvGraphicFramePr>
        <p:xfrm>
          <a:off x="2592388" y="2555875"/>
          <a:ext cx="3386137" cy="484188"/>
        </p:xfrm>
        <a:graphic>
          <a:graphicData uri="http://schemas.openxmlformats.org/presentationml/2006/ole">
            <mc:AlternateContent xmlns:mc="http://schemas.openxmlformats.org/markup-compatibility/2006">
              <mc:Choice xmlns:v="urn:schemas-microsoft-com:vml" Requires="v">
                <p:oleObj spid="_x0000_s72718" name="Equation" r:id="rId4" imgW="1676400" imgH="241300" progId="Equation.3">
                  <p:embed/>
                </p:oleObj>
              </mc:Choice>
              <mc:Fallback>
                <p:oleObj name="Equation" r:id="rId4" imgW="16764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388" y="2555875"/>
                        <a:ext cx="3386137"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流水线</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74755" name="Rectangle 3"/>
          <p:cNvSpPr>
            <a:spLocks noGrp="1" noChangeArrowheads="1"/>
          </p:cNvSpPr>
          <p:nvPr>
            <p:ph type="body" idx="1"/>
          </p:nvPr>
        </p:nvSpPr>
        <p:spPr>
          <a:xfrm>
            <a:off x="552450" y="1165225"/>
            <a:ext cx="8224838" cy="5384800"/>
          </a:xfrm>
        </p:spPr>
        <p:txBody>
          <a:bodyPr/>
          <a:lstStyle/>
          <a:p>
            <a:r>
              <a:rPr lang="zh-CN" altLang="en-US" sz="2000" dirty="0" smtClean="0"/>
              <a:t>在</a:t>
            </a:r>
            <a:r>
              <a:rPr lang="zh-CN" altLang="en-US" sz="1800" b="1" dirty="0" smtClean="0">
                <a:solidFill>
                  <a:srgbClr val="3366CC"/>
                </a:solidFill>
              </a:rPr>
              <a:t>需求驱动</a:t>
            </a:r>
            <a:r>
              <a:rPr lang="zh-CN" altLang="en-US" sz="2000" dirty="0" smtClean="0"/>
              <a:t>或</a:t>
            </a:r>
            <a:r>
              <a:rPr lang="zh-CN" altLang="en-US" sz="1800" b="1" dirty="0" smtClean="0">
                <a:solidFill>
                  <a:srgbClr val="3366CC"/>
                </a:solidFill>
              </a:rPr>
              <a:t>消极</a:t>
            </a:r>
            <a:r>
              <a:rPr lang="zh-CN" altLang="en-US" sz="2000" dirty="0" smtClean="0"/>
              <a:t>计算中</a:t>
            </a:r>
          </a:p>
          <a:p>
            <a:pPr lvl="1"/>
            <a:r>
              <a:rPr lang="zh-CN" altLang="en-US" sz="1800" dirty="0" smtClean="0"/>
              <a:t>系统不停地向位于流水线顶端的操作发出需要元组的请求</a:t>
            </a:r>
          </a:p>
          <a:p>
            <a:pPr lvl="1"/>
            <a:r>
              <a:rPr lang="zh-CN" altLang="en-US" sz="1800" dirty="0" smtClean="0"/>
              <a:t>为了输出自己的下一个元组，每个操作发出请求以获得来自子操作的下一个元组</a:t>
            </a:r>
            <a:endParaRPr lang="en-US" altLang="zh-CN" sz="1800" dirty="0" smtClean="0"/>
          </a:p>
          <a:p>
            <a:pPr lvl="1"/>
            <a:r>
              <a:rPr lang="zh-CN" altLang="en-US" sz="1800" dirty="0" smtClean="0"/>
              <a:t>迭代算子维护两次调用之间的执行“</a:t>
            </a:r>
            <a:r>
              <a:rPr lang="zh-CN" altLang="en-US" sz="1800" b="1" dirty="0" smtClean="0">
                <a:solidFill>
                  <a:srgbClr val="3366CC"/>
                </a:solidFill>
              </a:rPr>
              <a:t>状态</a:t>
            </a:r>
            <a:r>
              <a:rPr lang="ja-JP" altLang="en-US" sz="1800" dirty="0" smtClean="0"/>
              <a:t>”</a:t>
            </a:r>
            <a:r>
              <a:rPr lang="zh-CN" altLang="en-US" sz="1800" dirty="0" smtClean="0"/>
              <a:t>，使得下一个 </a:t>
            </a:r>
            <a:r>
              <a:rPr lang="en-US" altLang="zh-CN" sz="1800" dirty="0" smtClean="0"/>
              <a:t>next</a:t>
            </a:r>
            <a:r>
              <a:rPr lang="zh-CN" altLang="en-US" sz="1800" dirty="0" smtClean="0"/>
              <a:t>（） 调用请求可以获取下面的结果元组</a:t>
            </a:r>
          </a:p>
          <a:p>
            <a:r>
              <a:rPr lang="zh-CN" altLang="en-US" sz="2000" dirty="0" smtClean="0"/>
              <a:t>在</a:t>
            </a:r>
            <a:r>
              <a:rPr lang="zh-CN" altLang="en-US" sz="1800" b="1" dirty="0" smtClean="0">
                <a:solidFill>
                  <a:srgbClr val="3366CC"/>
                </a:solidFill>
              </a:rPr>
              <a:t>生产者驱动</a:t>
            </a:r>
            <a:r>
              <a:rPr lang="zh-CN" altLang="en-US" sz="2000" dirty="0" smtClean="0"/>
              <a:t>或</a:t>
            </a:r>
            <a:r>
              <a:rPr lang="zh-CN" altLang="en-US" sz="1800" b="1" dirty="0" smtClean="0">
                <a:solidFill>
                  <a:srgbClr val="3366CC"/>
                </a:solidFill>
              </a:rPr>
              <a:t>积极</a:t>
            </a:r>
            <a:r>
              <a:rPr lang="zh-CN" altLang="en-US" sz="2000" dirty="0" smtClean="0"/>
              <a:t>流水线中</a:t>
            </a:r>
          </a:p>
          <a:p>
            <a:pPr lvl="1"/>
            <a:r>
              <a:rPr lang="zh-CN" altLang="en-US" sz="1800" dirty="0" smtClean="0"/>
              <a:t>各操作并不等待元组请求，而是积极地产生元组</a:t>
            </a:r>
          </a:p>
          <a:p>
            <a:pPr lvl="2"/>
            <a:r>
              <a:rPr lang="zh-CN" altLang="en-US" sz="1800" dirty="0" smtClean="0"/>
              <a:t>在两个操作之间创建一个缓冲区，子操作将元组放入缓冲区，父操作从缓冲区中提取元组并移除它</a:t>
            </a:r>
          </a:p>
          <a:p>
            <a:pPr lvl="2"/>
            <a:r>
              <a:rPr lang="zh-CN" altLang="en-US" sz="1800" dirty="0" smtClean="0"/>
              <a:t>如果缓冲区已满，子操作将一直等待，直到缓冲区产生足够的空间 ，此时该子操作将产生更多元组，直到缓冲区再次满为止</a:t>
            </a:r>
          </a:p>
          <a:p>
            <a:pPr lvl="1"/>
            <a:r>
              <a:rPr lang="zh-CN" altLang="en-US" sz="1800" dirty="0" smtClean="0"/>
              <a:t>只有当一个输出缓冲区已满，或一个输入缓冲区已空，需要更多的输入元组来产生输出元组时，系统才需要在各操作之间切换</a:t>
            </a:r>
          </a:p>
          <a:p>
            <a:r>
              <a:rPr lang="zh-CN" altLang="en-US" sz="2000" dirty="0" smtClean="0"/>
              <a:t>备用名称</a:t>
            </a:r>
            <a:r>
              <a:rPr lang="en-US" altLang="zh-CN" sz="2000" dirty="0" smtClean="0"/>
              <a:t>: </a:t>
            </a:r>
            <a:r>
              <a:rPr lang="zh-CN" altLang="en-US" sz="2000" dirty="0" smtClean="0"/>
              <a:t>流水线的</a:t>
            </a:r>
            <a:r>
              <a:rPr lang="zh-CN" altLang="en-US" sz="2000" b="1" dirty="0" smtClean="0">
                <a:solidFill>
                  <a:srgbClr val="3366CC"/>
                </a:solidFill>
              </a:rPr>
              <a:t>推</a:t>
            </a:r>
            <a:r>
              <a:rPr lang="zh-CN" altLang="en-US" sz="2000" dirty="0" smtClean="0"/>
              <a:t>和</a:t>
            </a:r>
            <a:r>
              <a:rPr lang="zh-CN" altLang="en-US" sz="2000" b="1" dirty="0" smtClean="0">
                <a:solidFill>
                  <a:srgbClr val="3366CC"/>
                </a:solidFill>
              </a:rPr>
              <a:t>拉</a:t>
            </a:r>
            <a:r>
              <a:rPr lang="zh-CN" altLang="en-US" sz="2000" dirty="0" smtClean="0"/>
              <a:t>模式</a:t>
            </a:r>
          </a:p>
          <a:p>
            <a:pPr>
              <a:buFont typeface="Monotype Sorts" charset="2"/>
              <a:buNone/>
            </a:pPr>
            <a:endParaRPr lang="zh-CN" alt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宋体" charset="-122"/>
                <a:ea typeface="宋体" charset="-122"/>
              </a:rPr>
              <a:t>11.5  </a:t>
            </a:r>
            <a:r>
              <a:rPr lang="zh-CN" altLang="en-US" dirty="0" smtClean="0">
                <a:latin typeface="宋体" charset="-122"/>
                <a:ea typeface="宋体" charset="-122"/>
              </a:rPr>
              <a:t>查询优化</a:t>
            </a:r>
            <a:endParaRPr lang="zh-CN" altLang="en-US" dirty="0"/>
          </a:p>
        </p:txBody>
      </p:sp>
      <p:sp>
        <p:nvSpPr>
          <p:cNvPr id="78851" name="内容占位符 2"/>
          <p:cNvSpPr>
            <a:spLocks noGrp="1"/>
          </p:cNvSpPr>
          <p:nvPr>
            <p:ph idx="1"/>
          </p:nvPr>
        </p:nvSpPr>
        <p:spPr/>
        <p:txBody>
          <a:bodyPr/>
          <a:lstStyle/>
          <a:p>
            <a:r>
              <a:rPr lang="zh-CN" altLang="en-US" sz="2200" smtClean="0"/>
              <a:t>查询优化概述</a:t>
            </a:r>
          </a:p>
          <a:p>
            <a:r>
              <a:rPr lang="zh-CN" altLang="en-US" sz="2200" smtClean="0"/>
              <a:t>关系表达式的转换</a:t>
            </a:r>
            <a:endParaRPr lang="en-US" altLang="zh-CN" sz="2200" smtClean="0"/>
          </a:p>
          <a:p>
            <a:r>
              <a:rPr lang="zh-CN" altLang="en-US" sz="2200" smtClean="0"/>
              <a:t>表达式结果集统计大小的估计</a:t>
            </a:r>
          </a:p>
          <a:p>
            <a:r>
              <a:rPr lang="zh-CN" altLang="en-US" sz="2200" smtClean="0"/>
              <a:t>执行计划选择</a:t>
            </a:r>
          </a:p>
          <a:p>
            <a:endParaRPr lang="zh-C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p:cNvSpPr>
            <a:spLocks noGrp="1" noChangeArrowheads="1"/>
          </p:cNvSpPr>
          <p:nvPr>
            <p:ph type="title"/>
          </p:nvPr>
        </p:nvSpPr>
        <p:spPr/>
        <p:txBody>
          <a:bodyPr/>
          <a:lstStyle/>
          <a:p>
            <a:pPr>
              <a:defRPr/>
            </a:pPr>
            <a:r>
              <a:rPr lang="zh-CN" altLang="en-US" dirty="0">
                <a:latin typeface="宋体" charset="-122"/>
                <a:ea typeface="宋体" charset="-122"/>
              </a:rPr>
              <a:t>查询优化</a:t>
            </a:r>
            <a:r>
              <a:rPr lang="zh-CN" altLang="en-US" dirty="0" smtClean="0">
                <a:effectLst>
                  <a:outerShdw blurRad="38100" dist="38100" dir="2700000" algn="tl">
                    <a:srgbClr val="C0C0C0"/>
                  </a:outerShdw>
                </a:effectLst>
                <a:ea typeface="宋体" charset="-122"/>
              </a:rPr>
              <a:t>概述</a:t>
            </a:r>
          </a:p>
        </p:txBody>
      </p:sp>
      <p:sp>
        <p:nvSpPr>
          <p:cNvPr id="79875" name="Rectangle 7"/>
          <p:cNvSpPr>
            <a:spLocks noGrp="1" noChangeArrowheads="1"/>
          </p:cNvSpPr>
          <p:nvPr>
            <p:ph type="body" idx="1"/>
          </p:nvPr>
        </p:nvSpPr>
        <p:spPr>
          <a:xfrm>
            <a:off x="796925" y="1017588"/>
            <a:ext cx="7661275" cy="4903787"/>
          </a:xfrm>
        </p:spPr>
        <p:txBody>
          <a:bodyPr/>
          <a:lstStyle/>
          <a:p>
            <a:r>
              <a:rPr lang="zh-CN" altLang="en-US" sz="2400" smtClean="0"/>
              <a:t>选择一个给定查询的执行方法</a:t>
            </a:r>
          </a:p>
          <a:p>
            <a:pPr lvl="1"/>
            <a:r>
              <a:rPr lang="zh-CN" altLang="en-US" sz="2000" smtClean="0"/>
              <a:t>等价表达式</a:t>
            </a:r>
          </a:p>
          <a:p>
            <a:pPr lvl="1"/>
            <a:r>
              <a:rPr lang="zh-CN" altLang="en-US" sz="2000" smtClean="0"/>
              <a:t>每个运算有不同算法</a:t>
            </a:r>
          </a:p>
        </p:txBody>
      </p:sp>
      <p:pic>
        <p:nvPicPr>
          <p:cNvPr id="79876" name="Picture 12"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538413"/>
            <a:ext cx="73501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a:defRPr/>
            </a:pPr>
            <a:r>
              <a:rPr lang="zh-CN" altLang="en-US" dirty="0">
                <a:latin typeface="宋体" charset="-122"/>
                <a:ea typeface="宋体" charset="-122"/>
              </a:rPr>
              <a:t>查询优化</a:t>
            </a:r>
            <a:r>
              <a:rPr lang="zh-CN" altLang="en-US" dirty="0" smtClean="0">
                <a:effectLst>
                  <a:outerShdw blurRad="38100" dist="38100" dir="2700000" algn="tl">
                    <a:srgbClr val="C0C0C0"/>
                  </a:outerShdw>
                </a:effectLst>
                <a:ea typeface="宋体" charset="-122"/>
              </a:rPr>
              <a:t>概述</a:t>
            </a:r>
            <a:r>
              <a:rPr lang="zh-CN" altLang="en-US" dirty="0" smtClean="0">
                <a:effectLst>
                  <a:outerShdw blurRad="38100" dist="38100" dir="2700000" algn="tl">
                    <a:srgbClr val="C0C0C0"/>
                  </a:outerShdw>
                </a:effectLst>
                <a:ea typeface="ＭＳ Ｐゴシック" pitchFamily="34" charset="-128"/>
              </a:rPr>
              <a:t> </a:t>
            </a:r>
            <a:r>
              <a:rPr lang="en-US" altLang="zh-CN" dirty="0" smtClean="0">
                <a:effectLst>
                  <a:outerShdw blurRad="38100" dist="38100" dir="2700000" algn="tl">
                    <a:srgbClr val="C0C0C0"/>
                  </a:outerShdw>
                </a:effectLst>
                <a:ea typeface="ＭＳ Ｐゴシック" pitchFamily="34" charset="-128"/>
              </a:rPr>
              <a:t>(Cont.)</a:t>
            </a:r>
          </a:p>
        </p:txBody>
      </p:sp>
      <p:sp>
        <p:nvSpPr>
          <p:cNvPr id="81923" name="Rectangle 3"/>
          <p:cNvSpPr>
            <a:spLocks noGrp="1" noChangeArrowheads="1"/>
          </p:cNvSpPr>
          <p:nvPr>
            <p:ph type="body" idx="1"/>
          </p:nvPr>
        </p:nvSpPr>
        <p:spPr>
          <a:xfrm>
            <a:off x="457200" y="1120775"/>
            <a:ext cx="8255000" cy="1096963"/>
          </a:xfrm>
        </p:spPr>
        <p:txBody>
          <a:bodyPr/>
          <a:lstStyle/>
          <a:p>
            <a:r>
              <a:rPr lang="zh-CN" altLang="en-US" sz="2000" smtClean="0"/>
              <a:t>一个</a:t>
            </a:r>
            <a:r>
              <a:rPr lang="zh-CN" altLang="en-US" sz="2000" b="1" smtClean="0">
                <a:solidFill>
                  <a:schemeClr val="tx2"/>
                </a:solidFill>
              </a:rPr>
              <a:t>执行计划</a:t>
            </a:r>
            <a:r>
              <a:rPr lang="zh-CN" altLang="en-US" sz="2000" smtClean="0"/>
              <a:t>准确地定义了每个运算应使用的算法，以及运算之间的执行应该如何协调</a:t>
            </a:r>
          </a:p>
        </p:txBody>
      </p:sp>
      <p:pic>
        <p:nvPicPr>
          <p:cNvPr id="81924" name="Picture 7"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25" y="1979613"/>
            <a:ext cx="610552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Rectangle 3"/>
          <p:cNvSpPr>
            <a:spLocks noChangeArrowheads="1"/>
          </p:cNvSpPr>
          <p:nvPr/>
        </p:nvSpPr>
        <p:spPr bwMode="auto">
          <a:xfrm>
            <a:off x="554038" y="6022975"/>
            <a:ext cx="84121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r>
              <a:rPr lang="zh-CN" altLang="en-US" sz="2000">
                <a:ea typeface="宋体" panose="02010600030101010101" pitchFamily="2" charset="-122"/>
              </a:rPr>
              <a:t>了解如何在你喜欢的数据库中查看查询执行计划</a:t>
            </a:r>
          </a:p>
          <a:p>
            <a:endParaRPr lang="zh-CN" altLang="en-US"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533400" y="209550"/>
            <a:ext cx="8248650" cy="457200"/>
          </a:xfrm>
        </p:spPr>
        <p:txBody>
          <a:bodyPr/>
          <a:lstStyle/>
          <a:p>
            <a:pPr>
              <a:defRPr/>
            </a:pPr>
            <a:r>
              <a:rPr lang="zh-CN" altLang="en-US" dirty="0">
                <a:latin typeface="宋体" charset="-122"/>
                <a:ea typeface="宋体" charset="-122"/>
              </a:rPr>
              <a:t>查询优化</a:t>
            </a:r>
            <a:r>
              <a:rPr lang="zh-CN" altLang="en-US" dirty="0" smtClean="0">
                <a:effectLst>
                  <a:outerShdw blurRad="38100" dist="38100" dir="2700000" algn="tl">
                    <a:srgbClr val="C0C0C0"/>
                  </a:outerShdw>
                </a:effectLst>
                <a:ea typeface="宋体" charset="-122"/>
              </a:rPr>
              <a:t>概述</a:t>
            </a:r>
            <a:r>
              <a:rPr lang="zh-CN" altLang="en-US" dirty="0" smtClean="0">
                <a:effectLst>
                  <a:outerShdw blurRad="38100" dist="38100" dir="2700000" algn="tl">
                    <a:srgbClr val="C0C0C0"/>
                  </a:outerShdw>
                </a:effectLst>
                <a:ea typeface="ＭＳ Ｐゴシック" pitchFamily="34" charset="-128"/>
              </a:rPr>
              <a:t> </a:t>
            </a:r>
            <a:r>
              <a:rPr lang="en-US" altLang="zh-CN" dirty="0" smtClean="0">
                <a:effectLst>
                  <a:outerShdw blurRad="38100" dist="38100" dir="2700000" algn="tl">
                    <a:srgbClr val="C0C0C0"/>
                  </a:outerShdw>
                </a:effectLst>
                <a:ea typeface="ＭＳ Ｐゴシック" pitchFamily="34" charset="-128"/>
              </a:rPr>
              <a:t>(Cont.)</a:t>
            </a:r>
          </a:p>
        </p:txBody>
      </p:sp>
      <p:sp>
        <p:nvSpPr>
          <p:cNvPr id="13315" name="Rectangle 3"/>
          <p:cNvSpPr>
            <a:spLocks noGrp="1" noChangeArrowheads="1"/>
          </p:cNvSpPr>
          <p:nvPr>
            <p:ph type="body" idx="1"/>
          </p:nvPr>
        </p:nvSpPr>
        <p:spPr>
          <a:xfrm>
            <a:off x="609600" y="1120775"/>
            <a:ext cx="8131175" cy="5189538"/>
          </a:xfrm>
        </p:spPr>
        <p:txBody>
          <a:bodyPr/>
          <a:lstStyle/>
          <a:p>
            <a:pPr marL="381000" indent="-381000">
              <a:defRPr/>
            </a:pPr>
            <a:r>
              <a:rPr lang="zh-CN" altLang="en-US" sz="2000" dirty="0" smtClean="0">
                <a:latin typeface="宋体" charset="-122"/>
                <a:ea typeface="宋体" charset="-122"/>
              </a:rPr>
              <a:t>一个查询的不同执行计划的代价差异是巨大的</a:t>
            </a:r>
          </a:p>
          <a:p>
            <a:pPr marL="800100" lvl="1" indent="-342900">
              <a:defRPr/>
            </a:pPr>
            <a:r>
              <a:rPr lang="zh-CN" altLang="en-US" sz="1800" dirty="0" smtClean="0">
                <a:latin typeface="宋体" charset="-122"/>
                <a:ea typeface="宋体" charset="-122"/>
              </a:rPr>
              <a:t>在某些情况下差异犹如秒和天之大</a:t>
            </a:r>
          </a:p>
          <a:p>
            <a:pPr marL="381000" indent="-381000">
              <a:defRPr/>
            </a:pPr>
            <a:r>
              <a:rPr lang="zh-CN" altLang="en-US" sz="2000" b="1" dirty="0" smtClean="0">
                <a:solidFill>
                  <a:srgbClr val="3366CC"/>
                </a:solidFill>
                <a:latin typeface="宋体" charset="-122"/>
                <a:ea typeface="宋体" charset="-122"/>
              </a:rPr>
              <a:t>基于代价的优化</a:t>
            </a:r>
            <a:r>
              <a:rPr lang="zh-CN" altLang="en-US" sz="2000" dirty="0" smtClean="0">
                <a:latin typeface="宋体" charset="-122"/>
                <a:ea typeface="宋体" charset="-122"/>
              </a:rPr>
              <a:t>的步骤</a:t>
            </a:r>
          </a:p>
          <a:p>
            <a:pPr lvl="1">
              <a:defRPr/>
            </a:pPr>
            <a:r>
              <a:rPr lang="zh-CN" altLang="en-US" sz="1800" dirty="0" smtClean="0">
                <a:latin typeface="宋体" charset="-122"/>
                <a:ea typeface="宋体" charset="-122"/>
              </a:rPr>
              <a:t>使用</a:t>
            </a:r>
            <a:r>
              <a:rPr lang="zh-CN" altLang="en-US" sz="1800" b="1" dirty="0" smtClean="0">
                <a:solidFill>
                  <a:srgbClr val="3366CC"/>
                </a:solidFill>
                <a:latin typeface="宋体" charset="-122"/>
                <a:ea typeface="宋体" charset="-122"/>
              </a:rPr>
              <a:t>等价规则</a:t>
            </a:r>
            <a:r>
              <a:rPr lang="zh-CN" altLang="en-US" sz="1800" dirty="0" smtClean="0">
                <a:latin typeface="宋体" charset="-122"/>
                <a:ea typeface="宋体" charset="-122"/>
              </a:rPr>
              <a:t>产生逻辑上的等价表达式</a:t>
            </a:r>
          </a:p>
          <a:p>
            <a:pPr lvl="1">
              <a:defRPr/>
            </a:pPr>
            <a:r>
              <a:rPr lang="zh-CN" altLang="en-US" sz="1800" dirty="0" smtClean="0">
                <a:latin typeface="宋体" charset="-122"/>
                <a:ea typeface="宋体" charset="-122"/>
              </a:rPr>
              <a:t>注解结果表达式来得到替代查询计划</a:t>
            </a:r>
          </a:p>
          <a:p>
            <a:pPr lvl="1">
              <a:defRPr/>
            </a:pPr>
            <a:r>
              <a:rPr lang="zh-CN" altLang="en-US" sz="1800" dirty="0" smtClean="0">
                <a:latin typeface="宋体" charset="-122"/>
                <a:ea typeface="宋体" charset="-122"/>
              </a:rPr>
              <a:t>基于</a:t>
            </a:r>
            <a:r>
              <a:rPr lang="zh-CN" altLang="en-US" sz="1800" b="1" dirty="0" smtClean="0">
                <a:solidFill>
                  <a:srgbClr val="3366CC"/>
                </a:solidFill>
                <a:latin typeface="宋体" charset="-122"/>
                <a:ea typeface="宋体" charset="-122"/>
              </a:rPr>
              <a:t>代价估计</a:t>
            </a:r>
            <a:r>
              <a:rPr lang="zh-CN" altLang="en-US" sz="1800" dirty="0" smtClean="0">
                <a:latin typeface="宋体" charset="-122"/>
                <a:ea typeface="宋体" charset="-122"/>
              </a:rPr>
              <a:t>选择代价最小的计划</a:t>
            </a:r>
            <a:endParaRPr lang="zh-CN" altLang="en-US" sz="1800" dirty="0" smtClean="0">
              <a:solidFill>
                <a:srgbClr val="3366CC"/>
              </a:solidFill>
              <a:latin typeface="宋体" charset="-122"/>
              <a:ea typeface="宋体" charset="-122"/>
            </a:endParaRPr>
          </a:p>
          <a:p>
            <a:pPr marL="381000" indent="-381000">
              <a:defRPr/>
            </a:pPr>
            <a:r>
              <a:rPr lang="zh-CN" altLang="en-US" sz="2000" dirty="0" smtClean="0">
                <a:latin typeface="宋体" charset="-122"/>
                <a:ea typeface="宋体" charset="-122"/>
              </a:rPr>
              <a:t>计划代价的估计基于</a:t>
            </a:r>
            <a:r>
              <a:rPr lang="en-US" altLang="zh-CN" sz="2000" dirty="0" smtClean="0">
                <a:latin typeface="宋体" charset="-122"/>
                <a:ea typeface="宋体" charset="-122"/>
              </a:rPr>
              <a:t>:</a:t>
            </a:r>
          </a:p>
          <a:p>
            <a:pPr marL="800100" lvl="1" indent="-342900">
              <a:defRPr/>
            </a:pPr>
            <a:r>
              <a:rPr lang="zh-CN" altLang="en-US" sz="1800" dirty="0" smtClean="0">
                <a:latin typeface="宋体" charset="-122"/>
                <a:ea typeface="宋体" charset="-122"/>
              </a:rPr>
              <a:t>关系的统计信息</a:t>
            </a:r>
            <a:endParaRPr lang="en-US" altLang="zh-CN" sz="1800" dirty="0" smtClean="0">
              <a:latin typeface="宋体" charset="-122"/>
              <a:ea typeface="宋体" charset="-122"/>
            </a:endParaRPr>
          </a:p>
          <a:p>
            <a:pPr marL="1143000" lvl="2" indent="-342900">
              <a:defRPr/>
            </a:pPr>
            <a:r>
              <a:rPr lang="zh-CN" altLang="en-US" sz="1800" dirty="0">
                <a:latin typeface="宋体" charset="-122"/>
                <a:ea typeface="宋体" charset="-122"/>
              </a:rPr>
              <a:t>例如</a:t>
            </a:r>
            <a:r>
              <a:rPr lang="en-US" altLang="zh-CN" sz="1800" dirty="0">
                <a:latin typeface="宋体" charset="-122"/>
                <a:ea typeface="宋体" charset="-122"/>
              </a:rPr>
              <a:t>:</a:t>
            </a:r>
            <a:r>
              <a:rPr lang="zh-CN" altLang="en-US" sz="1800" dirty="0">
                <a:latin typeface="宋体" charset="-122"/>
                <a:ea typeface="宋体" charset="-122"/>
              </a:rPr>
              <a:t>元组数</a:t>
            </a:r>
            <a:r>
              <a:rPr lang="zh-CN" altLang="en-US" sz="1800" dirty="0" smtClean="0">
                <a:latin typeface="宋体" charset="-122"/>
                <a:ea typeface="宋体" charset="-122"/>
              </a:rPr>
              <a:t>，</a:t>
            </a:r>
            <a:r>
              <a:rPr lang="zh-CN" altLang="en-US" sz="1800" dirty="0">
                <a:latin typeface="宋体" charset="-122"/>
                <a:ea typeface="宋体" charset="-122"/>
              </a:rPr>
              <a:t>一个属性的不同取值的数量</a:t>
            </a:r>
          </a:p>
          <a:p>
            <a:pPr marL="800100" lvl="1" indent="-342900">
              <a:defRPr/>
            </a:pPr>
            <a:r>
              <a:rPr lang="zh-CN" altLang="en-US" sz="1800" dirty="0">
                <a:latin typeface="宋体" charset="-122"/>
                <a:ea typeface="宋体" charset="-122"/>
              </a:rPr>
              <a:t>用于</a:t>
            </a:r>
            <a:r>
              <a:rPr lang="zh-CN" altLang="en-US" sz="1800" dirty="0" smtClean="0">
                <a:latin typeface="宋体" charset="-122"/>
                <a:ea typeface="宋体" charset="-122"/>
              </a:rPr>
              <a:t>中间结果的统计估计</a:t>
            </a:r>
          </a:p>
          <a:p>
            <a:pPr marL="1200150" lvl="2" indent="-342900">
              <a:defRPr/>
            </a:pPr>
            <a:r>
              <a:rPr lang="zh-CN" altLang="en-US" sz="1800" dirty="0" smtClean="0">
                <a:latin typeface="宋体" charset="-122"/>
                <a:ea typeface="宋体" charset="-122"/>
              </a:rPr>
              <a:t>为了计算复杂表达式的代价</a:t>
            </a:r>
          </a:p>
          <a:p>
            <a:pPr marL="800100" lvl="1" indent="-342900">
              <a:defRPr/>
            </a:pPr>
            <a:r>
              <a:rPr lang="zh-CN" altLang="en-US" sz="1800" dirty="0" smtClean="0">
                <a:latin typeface="宋体" charset="-122"/>
                <a:ea typeface="宋体" charset="-122"/>
              </a:rPr>
              <a:t>算法的代价公式，使用统计来计算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57238" y="495300"/>
            <a:ext cx="7291387" cy="457200"/>
          </a:xfrm>
        </p:spPr>
        <p:txBody>
          <a:bodyPr/>
          <a:lstStyle/>
          <a:p>
            <a:pPr>
              <a:defRPr/>
            </a:pPr>
            <a:r>
              <a:rPr lang="zh-CN" altLang="en-US" smtClean="0">
                <a:effectLst>
                  <a:outerShdw blurRad="38100" dist="38100" dir="2700000" algn="tl">
                    <a:srgbClr val="C0C0C0"/>
                  </a:outerShdw>
                </a:effectLst>
                <a:ea typeface="宋体" charset="-122"/>
              </a:rPr>
              <a:t>查询处理的基本步骤</a:t>
            </a:r>
            <a:r>
              <a:rPr lang="en-US" altLang="zh-CN" smtClean="0">
                <a:effectLst>
                  <a:outerShdw blurRad="38100" dist="38100" dir="2700000" algn="tl">
                    <a:srgbClr val="C0C0C0"/>
                  </a:outerShdw>
                </a:effectLst>
                <a:ea typeface="ＭＳ Ｐゴシック" pitchFamily="34" charset="-128"/>
              </a:rPr>
              <a:t>(Cont.)</a:t>
            </a:r>
          </a:p>
        </p:txBody>
      </p:sp>
      <p:sp>
        <p:nvSpPr>
          <p:cNvPr id="11267" name="Rectangle 3"/>
          <p:cNvSpPr>
            <a:spLocks noGrp="1" noChangeArrowheads="1"/>
          </p:cNvSpPr>
          <p:nvPr>
            <p:ph type="body" idx="1"/>
          </p:nvPr>
        </p:nvSpPr>
        <p:spPr>
          <a:xfrm>
            <a:off x="727075" y="1165225"/>
            <a:ext cx="8112125" cy="4857750"/>
          </a:xfrm>
        </p:spPr>
        <p:txBody>
          <a:bodyPr/>
          <a:lstStyle/>
          <a:p>
            <a:pPr>
              <a:lnSpc>
                <a:spcPct val="150000"/>
              </a:lnSpc>
            </a:pPr>
            <a:r>
              <a:rPr lang="zh-CN" altLang="en-US" sz="2400" smtClean="0"/>
              <a:t>语法分析与翻译</a:t>
            </a:r>
          </a:p>
          <a:p>
            <a:pPr lvl="1">
              <a:lnSpc>
                <a:spcPct val="150000"/>
              </a:lnSpc>
            </a:pPr>
            <a:r>
              <a:rPr lang="zh-CN" altLang="en-US" sz="2000" smtClean="0"/>
              <a:t>把查询语句翻译成系统的内部表示形式，也就是翻译成关系代数</a:t>
            </a:r>
          </a:p>
          <a:p>
            <a:pPr lvl="1">
              <a:lnSpc>
                <a:spcPct val="150000"/>
              </a:lnSpc>
            </a:pPr>
            <a:r>
              <a:rPr lang="zh-CN" altLang="en-US" sz="2000" smtClean="0"/>
              <a:t>语法分析器检查语法，验证关系</a:t>
            </a:r>
          </a:p>
          <a:p>
            <a:pPr>
              <a:lnSpc>
                <a:spcPct val="150000"/>
              </a:lnSpc>
            </a:pPr>
            <a:r>
              <a:rPr lang="zh-CN" altLang="en-US" sz="2400" smtClean="0"/>
              <a:t>执行</a:t>
            </a:r>
          </a:p>
          <a:p>
            <a:pPr lvl="1">
              <a:lnSpc>
                <a:spcPct val="150000"/>
              </a:lnSpc>
            </a:pPr>
            <a:r>
              <a:rPr lang="zh-CN" altLang="en-US" sz="2000" smtClean="0"/>
              <a:t>查询执行引擎接收一个查询执行计划，执行该计划并把结果返回给查询</a:t>
            </a:r>
          </a:p>
          <a:p>
            <a:pPr lvl="1">
              <a:lnSpc>
                <a:spcPct val="150000"/>
              </a:lnSpc>
            </a:pPr>
            <a:endParaRPr lang="en-US" altLang="zh-CN" sz="2000" smtClean="0"/>
          </a:p>
        </p:txBody>
      </p:sp>
    </p:spTree>
  </p:cSld>
  <p:clrMapOvr>
    <a:masterClrMapping/>
  </p:clrMapOvr>
  <p:transition advTm="992"/>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1031875" y="117475"/>
            <a:ext cx="7516813" cy="638175"/>
          </a:xfrm>
        </p:spPr>
        <p:txBody>
          <a:bodyPr/>
          <a:lstStyle/>
          <a:p>
            <a:pPr>
              <a:defRPr/>
            </a:pPr>
            <a:r>
              <a:rPr lang="zh-CN" altLang="en-US" smtClean="0">
                <a:effectLst>
                  <a:outerShdw blurRad="38100" dist="38100" dir="2700000" algn="tl">
                    <a:srgbClr val="C0C0C0"/>
                  </a:outerShdw>
                </a:effectLst>
                <a:ea typeface="宋体" charset="-122"/>
              </a:rPr>
              <a:t>关系表达式的转换</a:t>
            </a:r>
          </a:p>
        </p:txBody>
      </p:sp>
      <p:sp>
        <p:nvSpPr>
          <p:cNvPr id="86019" name="Rectangle 3"/>
          <p:cNvSpPr>
            <a:spLocks noGrp="1" noChangeArrowheads="1"/>
          </p:cNvSpPr>
          <p:nvPr>
            <p:ph type="body" idx="1"/>
          </p:nvPr>
        </p:nvSpPr>
        <p:spPr>
          <a:xfrm>
            <a:off x="814388" y="1093788"/>
            <a:ext cx="7767637" cy="4903787"/>
          </a:xfrm>
        </p:spPr>
        <p:txBody>
          <a:bodyPr/>
          <a:lstStyle/>
          <a:p>
            <a:r>
              <a:rPr lang="zh-CN" altLang="en-US" sz="2400" smtClean="0"/>
              <a:t>如果两个关系代数表达式在所有有效数据库实例中都会产生相同的元组集，则称它们是</a:t>
            </a:r>
            <a:r>
              <a:rPr lang="zh-CN" altLang="en-US" sz="2400" b="1" smtClean="0">
                <a:solidFill>
                  <a:srgbClr val="3366CC"/>
                </a:solidFill>
              </a:rPr>
              <a:t>等价的</a:t>
            </a:r>
          </a:p>
          <a:p>
            <a:pPr lvl="1"/>
            <a:r>
              <a:rPr lang="zh-CN" altLang="en-US" sz="2000" smtClean="0"/>
              <a:t>注意</a:t>
            </a:r>
            <a:r>
              <a:rPr lang="en-US" altLang="zh-CN" sz="2000" smtClean="0"/>
              <a:t>: </a:t>
            </a:r>
            <a:r>
              <a:rPr lang="zh-CN" altLang="en-US" sz="2000" smtClean="0"/>
              <a:t>元组的顺序是无关紧要的</a:t>
            </a:r>
          </a:p>
          <a:p>
            <a:pPr lvl="1"/>
            <a:r>
              <a:rPr lang="zh-CN" altLang="en-US" sz="2000" smtClean="0"/>
              <a:t>不关心在违反完整性约束的数据库上是否产生不同的结果</a:t>
            </a:r>
          </a:p>
          <a:p>
            <a:r>
              <a:rPr lang="zh-CN" altLang="en-US" sz="2400" smtClean="0"/>
              <a:t>在 </a:t>
            </a:r>
            <a:r>
              <a:rPr lang="en-US" altLang="zh-CN" sz="2400" smtClean="0"/>
              <a:t>SQL </a:t>
            </a:r>
            <a:r>
              <a:rPr lang="zh-CN" altLang="en-US" sz="2400" smtClean="0"/>
              <a:t>语言中，输入和输出都是元组的多重集合</a:t>
            </a:r>
          </a:p>
          <a:p>
            <a:pPr lvl="1"/>
            <a:r>
              <a:rPr lang="zh-CN" altLang="en-US" sz="2000" smtClean="0"/>
              <a:t>若对于所有有效数据库，两个表达式产生相同的元组多重集合，则称多重集合版本的这两个关系代数表达式是等价的 </a:t>
            </a:r>
          </a:p>
          <a:p>
            <a:r>
              <a:rPr lang="zh-CN" altLang="en-US" sz="2400" b="1" smtClean="0">
                <a:solidFill>
                  <a:srgbClr val="3366CC"/>
                </a:solidFill>
              </a:rPr>
              <a:t>等价规则</a:t>
            </a:r>
            <a:r>
              <a:rPr lang="zh-CN" altLang="en-US" sz="2400" smtClean="0"/>
              <a:t>指出两种不同形式的表达式是等价的</a:t>
            </a:r>
          </a:p>
          <a:p>
            <a:pPr lvl="1"/>
            <a:r>
              <a:rPr lang="zh-CN" altLang="en-US" sz="2000" smtClean="0"/>
              <a:t>可以用第二种形式的表达式代替第一种，反之亦然</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等价规则</a:t>
            </a:r>
          </a:p>
        </p:txBody>
      </p:sp>
      <p:sp>
        <p:nvSpPr>
          <p:cNvPr id="358403" name="Rectangle 3"/>
          <p:cNvSpPr>
            <a:spLocks noGrp="1" noChangeArrowheads="1"/>
          </p:cNvSpPr>
          <p:nvPr>
            <p:ph type="body" idx="1"/>
          </p:nvPr>
        </p:nvSpPr>
        <p:spPr>
          <a:xfrm>
            <a:off x="914400" y="1120775"/>
            <a:ext cx="7566025" cy="5160963"/>
          </a:xfrm>
        </p:spPr>
        <p:txBody>
          <a:bodyPr/>
          <a:lstStyle/>
          <a:p>
            <a:pPr>
              <a:defRPr/>
            </a:pPr>
            <a:r>
              <a:rPr lang="en-US" altLang="zh-CN" sz="2400" dirty="0" smtClean="0">
                <a:latin typeface="宋体" charset="-122"/>
                <a:ea typeface="宋体" charset="-122"/>
              </a:rPr>
              <a:t>1.</a:t>
            </a:r>
            <a:r>
              <a:rPr lang="zh-CN" altLang="en-US" sz="2400" dirty="0" smtClean="0">
                <a:latin typeface="宋体" charset="-122"/>
                <a:ea typeface="宋体" charset="-122"/>
              </a:rPr>
              <a:t>合取选择运算可以被分解为单个选择运算的序列</a:t>
            </a:r>
            <a:br>
              <a:rPr lang="zh-CN" altLang="en-US" sz="2400" dirty="0" smtClean="0">
                <a:latin typeface="宋体" charset="-122"/>
                <a:ea typeface="宋体" charset="-122"/>
              </a:rPr>
            </a:br>
            <a:endParaRPr lang="zh-CN" altLang="en-US" sz="2400" dirty="0" smtClean="0">
              <a:latin typeface="宋体" charset="-122"/>
              <a:ea typeface="宋体" charset="-122"/>
            </a:endParaRPr>
          </a:p>
          <a:p>
            <a:pPr>
              <a:defRPr/>
            </a:pPr>
            <a:endParaRPr lang="en-US" altLang="zh-CN" sz="2400" dirty="0" smtClean="0">
              <a:latin typeface="宋体" charset="-122"/>
              <a:ea typeface="宋体" charset="-122"/>
            </a:endParaRPr>
          </a:p>
          <a:p>
            <a:pPr>
              <a:defRPr/>
            </a:pPr>
            <a:r>
              <a:rPr lang="en-US" altLang="zh-CN" sz="2400" dirty="0" smtClean="0">
                <a:latin typeface="宋体" charset="-122"/>
                <a:ea typeface="宋体" charset="-122"/>
              </a:rPr>
              <a:t>2.</a:t>
            </a:r>
            <a:r>
              <a:rPr lang="zh-CN" altLang="en-US" sz="2400" dirty="0" smtClean="0">
                <a:latin typeface="宋体" charset="-122"/>
                <a:ea typeface="宋体" charset="-122"/>
              </a:rPr>
              <a:t>选择运算满足交换律</a:t>
            </a:r>
            <a:br>
              <a:rPr lang="zh-CN" altLang="en-US" sz="2400" dirty="0" smtClean="0">
                <a:latin typeface="宋体" charset="-122"/>
                <a:ea typeface="宋体" charset="-122"/>
              </a:rPr>
            </a:br>
            <a:r>
              <a:rPr lang="zh-CN" altLang="en-US" sz="2400" dirty="0" smtClean="0">
                <a:latin typeface="宋体" charset="-122"/>
                <a:ea typeface="宋体" charset="-122"/>
              </a:rPr>
              <a:t/>
            </a:r>
            <a:br>
              <a:rPr lang="zh-CN" altLang="en-US" sz="2400" dirty="0" smtClean="0">
                <a:latin typeface="宋体" charset="-122"/>
                <a:ea typeface="宋体" charset="-122"/>
              </a:rPr>
            </a:br>
            <a:endParaRPr lang="zh-CN" altLang="en-US" sz="2400" dirty="0" smtClean="0">
              <a:latin typeface="宋体" charset="-122"/>
              <a:ea typeface="宋体" charset="-122"/>
            </a:endParaRPr>
          </a:p>
          <a:p>
            <a:pPr>
              <a:defRPr/>
            </a:pPr>
            <a:r>
              <a:rPr lang="en-US" altLang="zh-CN" sz="2400" dirty="0" smtClean="0">
                <a:latin typeface="宋体" charset="-122"/>
                <a:ea typeface="宋体" charset="-122"/>
              </a:rPr>
              <a:t>3.</a:t>
            </a:r>
            <a:r>
              <a:rPr lang="zh-CN" altLang="en-US" sz="2400" dirty="0" smtClean="0">
                <a:latin typeface="宋体" charset="-122"/>
                <a:ea typeface="宋体" charset="-122"/>
              </a:rPr>
              <a:t>一系列投影中只有最后一个运算是必需的，其余的可省略</a:t>
            </a:r>
            <a:br>
              <a:rPr lang="zh-CN" altLang="en-US" sz="2400" dirty="0" smtClean="0">
                <a:latin typeface="宋体" charset="-122"/>
                <a:ea typeface="宋体" charset="-122"/>
              </a:rPr>
            </a:br>
            <a:r>
              <a:rPr lang="zh-CN" altLang="en-US" sz="2400" dirty="0" smtClean="0">
                <a:latin typeface="宋体" charset="-122"/>
                <a:ea typeface="宋体" charset="-122"/>
              </a:rPr>
              <a:t/>
            </a:r>
            <a:br>
              <a:rPr lang="zh-CN" altLang="en-US" sz="2400" dirty="0" smtClean="0">
                <a:latin typeface="宋体" charset="-122"/>
                <a:ea typeface="宋体" charset="-122"/>
              </a:rPr>
            </a:br>
            <a:endParaRPr lang="zh-CN" altLang="en-US" sz="2400" dirty="0" smtClean="0">
              <a:latin typeface="宋体" charset="-122"/>
              <a:ea typeface="宋体" charset="-122"/>
            </a:endParaRPr>
          </a:p>
          <a:p>
            <a:pPr>
              <a:defRPr/>
            </a:pPr>
            <a:r>
              <a:rPr lang="en-US" altLang="zh-CN" sz="2400" dirty="0" smtClean="0">
                <a:latin typeface="宋体" charset="-122"/>
                <a:ea typeface="宋体" charset="-122"/>
              </a:rPr>
              <a:t>4.</a:t>
            </a:r>
            <a:r>
              <a:rPr lang="zh-CN" altLang="en-US" sz="2400" dirty="0" smtClean="0">
                <a:latin typeface="宋体" charset="-122"/>
                <a:ea typeface="宋体" charset="-122"/>
              </a:rPr>
              <a:t>选择操作可与笛卡尔积以及</a:t>
            </a:r>
            <a:r>
              <a:rPr lang="en-US" altLang="zh-CN" sz="2400" dirty="0" smtClean="0">
                <a:latin typeface="宋体" charset="-122"/>
                <a:ea typeface="宋体" charset="-122"/>
              </a:rPr>
              <a:t>θ</a:t>
            </a:r>
            <a:r>
              <a:rPr lang="zh-CN" altLang="en-US" sz="2400" dirty="0" smtClean="0">
                <a:latin typeface="宋体" charset="-122"/>
                <a:ea typeface="宋体" charset="-122"/>
              </a:rPr>
              <a:t>连接相结合</a:t>
            </a:r>
          </a:p>
          <a:p>
            <a:pPr marL="457200" lvl="1" indent="0" algn="ctr">
              <a:buFont typeface="Monotype Sorts" charset="2"/>
              <a:buNone/>
              <a:defRPr/>
            </a:pPr>
            <a:r>
              <a:rPr lang="en-US" altLang="zh-CN" sz="2000" dirty="0" smtClean="0">
                <a:latin typeface="宋体" charset="-122"/>
                <a:ea typeface="宋体" charset="-122"/>
                <a:sym typeface="Symbol" pitchFamily="18" charset="2"/>
              </a:rPr>
              <a:t></a:t>
            </a:r>
            <a:r>
              <a:rPr lang="en-US" altLang="zh-CN" sz="2400" baseline="-25000" dirty="0" smtClean="0">
                <a:latin typeface="宋体" charset="-122"/>
                <a:ea typeface="宋体" charset="-122"/>
                <a:sym typeface="Symbol" pitchFamily="18" charset="2"/>
              </a:rPr>
              <a:t></a:t>
            </a:r>
            <a:r>
              <a:rPr lang="en-US" altLang="zh-CN" sz="2000" dirty="0" smtClean="0">
                <a:latin typeface="宋体" charset="-122"/>
                <a:ea typeface="宋体" charset="-122"/>
                <a:sym typeface="Symbol" pitchFamily="18" charset="2"/>
              </a:rPr>
              <a:t>(E</a:t>
            </a:r>
            <a:r>
              <a:rPr lang="en-US" altLang="zh-CN" sz="2400" baseline="-25000" dirty="0" smtClean="0">
                <a:latin typeface="宋体" charset="-122"/>
                <a:ea typeface="宋体" charset="-122"/>
                <a:sym typeface="Symbol" pitchFamily="18" charset="2"/>
              </a:rPr>
              <a:t>1</a:t>
            </a:r>
            <a:r>
              <a:rPr lang="en-US" altLang="zh-CN" sz="2000" baseline="-25000" dirty="0" smtClean="0">
                <a:latin typeface="宋体" charset="-122"/>
                <a:ea typeface="宋体" charset="-122"/>
                <a:sym typeface="Symbol" pitchFamily="18" charset="2"/>
              </a:rPr>
              <a:t> </a:t>
            </a:r>
            <a:r>
              <a:rPr lang="en-US" altLang="zh-CN" sz="2000" dirty="0" smtClean="0">
                <a:latin typeface="宋体" charset="-122"/>
                <a:ea typeface="宋体" charset="-122"/>
                <a:sym typeface="Symbol" pitchFamily="18" charset="2"/>
              </a:rPr>
              <a:t>X E</a:t>
            </a:r>
            <a:r>
              <a:rPr lang="en-US" altLang="zh-CN" sz="2000" baseline="-25000" dirty="0" smtClean="0">
                <a:latin typeface="宋体" charset="-122"/>
                <a:ea typeface="宋体" charset="-122"/>
                <a:sym typeface="Symbol" pitchFamily="18" charset="2"/>
              </a:rPr>
              <a:t>2</a:t>
            </a:r>
            <a:r>
              <a:rPr lang="en-US" altLang="zh-CN" sz="2000" dirty="0" smtClean="0">
                <a:latin typeface="宋体" charset="-122"/>
                <a:ea typeface="宋体" charset="-122"/>
                <a:sym typeface="Symbol" pitchFamily="18" charset="2"/>
              </a:rPr>
              <a:t>) =  E</a:t>
            </a:r>
            <a:r>
              <a:rPr lang="en-US" altLang="zh-CN" sz="2400" baseline="-25000" dirty="0" smtClean="0">
                <a:latin typeface="宋体" charset="-122"/>
                <a:ea typeface="宋体" charset="-122"/>
                <a:sym typeface="Symbol" pitchFamily="18" charset="2"/>
              </a:rPr>
              <a:t>1</a:t>
            </a:r>
            <a:r>
              <a:rPr lang="en-US" altLang="zh-CN" sz="2000" dirty="0" smtClean="0">
                <a:latin typeface="宋体" charset="-122"/>
                <a:ea typeface="宋体" charset="-122"/>
                <a:sym typeface="Symbol" pitchFamily="18" charset="2"/>
              </a:rPr>
              <a:t>   </a:t>
            </a:r>
            <a:r>
              <a:rPr lang="en-US" altLang="zh-CN" sz="2400" baseline="-25000" dirty="0" smtClean="0">
                <a:latin typeface="宋体" charset="-122"/>
                <a:ea typeface="宋体" charset="-122"/>
                <a:sym typeface="Symbol" pitchFamily="18" charset="2"/>
              </a:rPr>
              <a:t> </a:t>
            </a:r>
            <a:r>
              <a:rPr lang="en-US" altLang="zh-CN" sz="2000" dirty="0" smtClean="0">
                <a:latin typeface="宋体" charset="-122"/>
                <a:ea typeface="宋体" charset="-122"/>
                <a:sym typeface="Symbol" pitchFamily="18" charset="2"/>
              </a:rPr>
              <a:t>E</a:t>
            </a:r>
            <a:r>
              <a:rPr lang="en-US" altLang="zh-CN" sz="2400" baseline="-25000" dirty="0" smtClean="0">
                <a:latin typeface="宋体" charset="-122"/>
                <a:ea typeface="宋体" charset="-122"/>
                <a:sym typeface="Symbol" pitchFamily="18" charset="2"/>
              </a:rPr>
              <a:t>2</a:t>
            </a:r>
            <a:r>
              <a:rPr lang="en-US" altLang="zh-CN" sz="2000" dirty="0" smtClean="0">
                <a:latin typeface="宋体" charset="-122"/>
                <a:ea typeface="宋体" charset="-122"/>
                <a:sym typeface="Symbol" pitchFamily="18" charset="2"/>
              </a:rPr>
              <a:t> </a:t>
            </a:r>
          </a:p>
          <a:p>
            <a:pPr marL="457200" lvl="1" indent="0" algn="ctr">
              <a:buFont typeface="Monotype Sorts" charset="2"/>
              <a:buNone/>
              <a:defRPr/>
            </a:pPr>
            <a:r>
              <a:rPr lang="en-US" altLang="zh-CN" sz="2000" dirty="0" smtClean="0">
                <a:latin typeface="宋体" charset="-122"/>
                <a:ea typeface="宋体" charset="-122"/>
                <a:sym typeface="Symbol" pitchFamily="18" charset="2"/>
              </a:rPr>
              <a:t></a:t>
            </a:r>
            <a:r>
              <a:rPr lang="en-US" altLang="zh-CN" sz="2400" baseline="-25000" dirty="0" smtClean="0">
                <a:latin typeface="宋体" charset="-122"/>
                <a:ea typeface="宋体" charset="-122"/>
                <a:sym typeface="Symbol" pitchFamily="18" charset="2"/>
              </a:rPr>
              <a:t>1</a:t>
            </a:r>
            <a:r>
              <a:rPr lang="en-US" altLang="zh-CN" sz="2000" dirty="0" smtClean="0">
                <a:latin typeface="宋体" charset="-122"/>
                <a:ea typeface="宋体" charset="-122"/>
                <a:sym typeface="Symbol" pitchFamily="18" charset="2"/>
              </a:rPr>
              <a:t>(E</a:t>
            </a:r>
            <a:r>
              <a:rPr lang="en-US" altLang="zh-CN" sz="2400" baseline="-25000" dirty="0" smtClean="0">
                <a:latin typeface="宋体" charset="-122"/>
                <a:ea typeface="宋体" charset="-122"/>
                <a:sym typeface="Symbol" pitchFamily="18" charset="2"/>
              </a:rPr>
              <a:t>1</a:t>
            </a:r>
            <a:r>
              <a:rPr lang="en-US" altLang="zh-CN" sz="2000" baseline="-25000" dirty="0" smtClean="0">
                <a:latin typeface="宋体" charset="-122"/>
                <a:ea typeface="宋体" charset="-122"/>
                <a:sym typeface="Symbol" pitchFamily="18" charset="2"/>
              </a:rPr>
              <a:t> </a:t>
            </a:r>
            <a:r>
              <a:rPr lang="en-US" altLang="zh-CN" sz="2000" dirty="0" smtClean="0">
                <a:latin typeface="宋体" charset="-122"/>
                <a:ea typeface="宋体" charset="-122"/>
                <a:sym typeface="Symbol" pitchFamily="18" charset="2"/>
              </a:rPr>
              <a:t>  </a:t>
            </a:r>
            <a:r>
              <a:rPr lang="en-US" altLang="zh-CN" sz="2400" baseline="-25000" dirty="0" smtClean="0">
                <a:latin typeface="宋体" charset="-122"/>
                <a:ea typeface="宋体" charset="-122"/>
                <a:sym typeface="Symbol" pitchFamily="18" charset="2"/>
              </a:rPr>
              <a:t>2</a:t>
            </a:r>
            <a:r>
              <a:rPr lang="en-US" altLang="zh-CN" sz="2000" dirty="0" smtClean="0">
                <a:latin typeface="宋体" charset="-122"/>
                <a:ea typeface="宋体" charset="-122"/>
                <a:sym typeface="Symbol" pitchFamily="18" charset="2"/>
              </a:rPr>
              <a:t> E</a:t>
            </a:r>
            <a:r>
              <a:rPr lang="en-US" altLang="zh-CN" sz="2400" baseline="-25000" dirty="0" smtClean="0">
                <a:latin typeface="宋体" charset="-122"/>
                <a:ea typeface="宋体" charset="-122"/>
                <a:sym typeface="Symbol" pitchFamily="18" charset="2"/>
              </a:rPr>
              <a:t>2</a:t>
            </a:r>
            <a:r>
              <a:rPr lang="en-US" altLang="zh-CN" sz="2000" dirty="0" smtClean="0">
                <a:latin typeface="宋体" charset="-122"/>
                <a:ea typeface="宋体" charset="-122"/>
                <a:sym typeface="Symbol" pitchFamily="18" charset="2"/>
              </a:rPr>
              <a:t>) =  E</a:t>
            </a:r>
            <a:r>
              <a:rPr lang="en-US" altLang="zh-CN" sz="2400" baseline="-25000" dirty="0" smtClean="0">
                <a:latin typeface="宋体" charset="-122"/>
                <a:ea typeface="宋体" charset="-122"/>
                <a:sym typeface="Symbol" pitchFamily="18" charset="2"/>
              </a:rPr>
              <a:t>1</a:t>
            </a:r>
            <a:r>
              <a:rPr lang="en-US" altLang="zh-CN" sz="2000" dirty="0" smtClean="0">
                <a:latin typeface="宋体" charset="-122"/>
                <a:ea typeface="宋体" charset="-122"/>
                <a:sym typeface="Symbol" pitchFamily="18" charset="2"/>
              </a:rPr>
              <a:t>   </a:t>
            </a:r>
            <a:r>
              <a:rPr lang="en-US" altLang="zh-CN" sz="2400" baseline="-25000" dirty="0" smtClean="0">
                <a:latin typeface="宋体" charset="-122"/>
                <a:ea typeface="宋体" charset="-122"/>
                <a:sym typeface="Symbol" pitchFamily="18" charset="2"/>
              </a:rPr>
              <a:t>12</a:t>
            </a:r>
            <a:r>
              <a:rPr lang="en-US" altLang="zh-CN" sz="2000" baseline="-25000" dirty="0" smtClean="0">
                <a:latin typeface="宋体" charset="-122"/>
                <a:ea typeface="宋体" charset="-122"/>
                <a:sym typeface="Symbol" pitchFamily="18" charset="2"/>
              </a:rPr>
              <a:t> </a:t>
            </a:r>
            <a:r>
              <a:rPr lang="en-US" altLang="zh-CN" sz="2000" dirty="0" smtClean="0">
                <a:latin typeface="宋体" charset="-122"/>
                <a:ea typeface="宋体" charset="-122"/>
                <a:sym typeface="Symbol" pitchFamily="18" charset="2"/>
              </a:rPr>
              <a:t>E</a:t>
            </a:r>
            <a:r>
              <a:rPr lang="en-US" altLang="zh-CN" sz="2400" baseline="-25000" dirty="0" smtClean="0">
                <a:latin typeface="宋体" charset="-122"/>
                <a:ea typeface="宋体" charset="-122"/>
                <a:sym typeface="Symbol" pitchFamily="18" charset="2"/>
              </a:rPr>
              <a:t>2</a:t>
            </a:r>
            <a:r>
              <a:rPr lang="en-US" altLang="zh-CN" sz="1800" dirty="0" smtClean="0">
                <a:latin typeface="宋体" charset="-122"/>
                <a:ea typeface="宋体" charset="-122"/>
                <a:sym typeface="Symbol" pitchFamily="18" charset="2"/>
              </a:rPr>
              <a:t> </a:t>
            </a:r>
          </a:p>
          <a:p>
            <a:pPr marL="457200" lvl="1" indent="0" algn="ctr">
              <a:buFont typeface="Monotype Sorts" charset="2"/>
              <a:buNone/>
              <a:defRPr/>
            </a:pPr>
            <a:endParaRPr lang="en-US" altLang="zh-CN" sz="1800" dirty="0" smtClean="0">
              <a:latin typeface="宋体" charset="-122"/>
              <a:ea typeface="宋体" charset="-122"/>
              <a:sym typeface="Symbol" pitchFamily="18" charset="2"/>
            </a:endParaRPr>
          </a:p>
          <a:p>
            <a:pPr marL="800100" lvl="1" indent="-342900">
              <a:buFont typeface="Monotype Sorts" charset="2"/>
              <a:buAutoNum type="alphaLcPeriod"/>
              <a:defRPr/>
            </a:pPr>
            <a:endParaRPr lang="zh-CN" altLang="en-US" sz="1800" dirty="0" smtClean="0">
              <a:ea typeface="ＭＳ Ｐゴシック" pitchFamily="34" charset="-128"/>
              <a:sym typeface="Symbol" pitchFamily="18" charset="2"/>
            </a:endParaRPr>
          </a:p>
        </p:txBody>
      </p:sp>
      <p:graphicFrame>
        <p:nvGraphicFramePr>
          <p:cNvPr id="358404" name="Object 2"/>
          <p:cNvGraphicFramePr>
            <a:graphicFrameLocks noChangeAspect="1"/>
          </p:cNvGraphicFramePr>
          <p:nvPr/>
        </p:nvGraphicFramePr>
        <p:xfrm>
          <a:off x="2820988" y="3006725"/>
          <a:ext cx="2940050" cy="430213"/>
        </p:xfrm>
        <a:graphic>
          <a:graphicData uri="http://schemas.openxmlformats.org/presentationml/2006/ole">
            <mc:AlternateContent xmlns:mc="http://schemas.openxmlformats.org/markup-compatibility/2006">
              <mc:Choice xmlns:v="urn:schemas-microsoft-com:vml" Requires="v">
                <p:oleObj spid="_x0000_s88101" name="Equation" r:id="rId4" imgW="1638300" imgH="241300" progId="Equation.3">
                  <p:embed/>
                </p:oleObj>
              </mc:Choice>
              <mc:Fallback>
                <p:oleObj name="Equation" r:id="rId4" imgW="16383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0988" y="3006725"/>
                        <a:ext cx="29400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5" name="Object 3"/>
          <p:cNvGraphicFramePr>
            <a:graphicFrameLocks noChangeAspect="1"/>
          </p:cNvGraphicFramePr>
          <p:nvPr/>
        </p:nvGraphicFramePr>
        <p:xfrm>
          <a:off x="2841625" y="1611313"/>
          <a:ext cx="2792413" cy="457200"/>
        </p:xfrm>
        <a:graphic>
          <a:graphicData uri="http://schemas.openxmlformats.org/presentationml/2006/ole">
            <mc:AlternateContent xmlns:mc="http://schemas.openxmlformats.org/markup-compatibility/2006">
              <mc:Choice xmlns:v="urn:schemas-microsoft-com:vml" Requires="v">
                <p:oleObj spid="_x0000_s88102" name="Equation" r:id="rId6" imgW="1473200" imgH="241300" progId="Equation.3">
                  <p:embed/>
                </p:oleObj>
              </mc:Choice>
              <mc:Fallback>
                <p:oleObj name="Equation" r:id="rId6" imgW="1473200" imgH="241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1625" y="1611313"/>
                        <a:ext cx="2792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6" name="Object 4"/>
          <p:cNvGraphicFramePr>
            <a:graphicFrameLocks noChangeAspect="1"/>
          </p:cNvGraphicFramePr>
          <p:nvPr/>
        </p:nvGraphicFramePr>
        <p:xfrm>
          <a:off x="2792413" y="4441825"/>
          <a:ext cx="4094162" cy="450850"/>
        </p:xfrm>
        <a:graphic>
          <a:graphicData uri="http://schemas.openxmlformats.org/presentationml/2006/ole">
            <mc:AlternateContent xmlns:mc="http://schemas.openxmlformats.org/markup-compatibility/2006">
              <mc:Choice xmlns:v="urn:schemas-microsoft-com:vml" Requires="v">
                <p:oleObj spid="_x0000_s88103" name="Equation" r:id="rId8" imgW="2171700" imgH="241300" progId="Equation.3">
                  <p:embed/>
                </p:oleObj>
              </mc:Choice>
              <mc:Fallback>
                <p:oleObj name="Equation" r:id="rId8" imgW="2171700" imgH="2413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2413" y="4441825"/>
                        <a:ext cx="409416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409" name="AutoShape 9"/>
          <p:cNvSpPr>
            <a:spLocks noChangeArrowheads="1"/>
          </p:cNvSpPr>
          <p:nvPr/>
        </p:nvSpPr>
        <p:spPr bwMode="auto">
          <a:xfrm rot="5400000">
            <a:off x="5646737" y="62944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8410" name="AutoShape 10"/>
          <p:cNvSpPr>
            <a:spLocks noChangeArrowheads="1"/>
          </p:cNvSpPr>
          <p:nvPr/>
        </p:nvSpPr>
        <p:spPr bwMode="auto">
          <a:xfrm rot="5400000">
            <a:off x="3884613" y="62896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8411" name="AutoShape 11"/>
          <p:cNvSpPr>
            <a:spLocks noChangeArrowheads="1"/>
          </p:cNvSpPr>
          <p:nvPr/>
        </p:nvSpPr>
        <p:spPr bwMode="auto">
          <a:xfrm rot="5400000">
            <a:off x="5603875" y="58785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0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0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40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0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0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P spid="358409" grpId="0" animBg="1"/>
      <p:bldP spid="358410" grpId="0" animBg="1"/>
      <p:bldP spid="3584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等价规则</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359427" name="Rectangle 3"/>
          <p:cNvSpPr>
            <a:spLocks noGrp="1" noChangeArrowheads="1"/>
          </p:cNvSpPr>
          <p:nvPr>
            <p:ph type="body" idx="1"/>
          </p:nvPr>
        </p:nvSpPr>
        <p:spPr/>
        <p:txBody>
          <a:bodyPr/>
          <a:lstStyle/>
          <a:p>
            <a:pPr>
              <a:tabLst>
                <a:tab pos="3376613" algn="ctr"/>
              </a:tabLst>
            </a:pPr>
            <a:r>
              <a:rPr lang="en-US" altLang="zh-CN" sz="2400" smtClean="0"/>
              <a:t>5.θ</a:t>
            </a:r>
            <a:r>
              <a:rPr lang="zh-CN" altLang="en-US" sz="2400" smtClean="0"/>
              <a:t>连接运算满足交换律</a:t>
            </a:r>
            <a:br>
              <a:rPr lang="zh-CN" altLang="en-US" sz="2400" smtClean="0"/>
            </a:br>
            <a:r>
              <a:rPr lang="zh-CN" altLang="en-US" sz="2400" smtClean="0">
                <a:ea typeface="ＭＳ Ｐゴシック" panose="020B0600070205080204" pitchFamily="34" charset="-128"/>
              </a:rPr>
              <a:t>	</a:t>
            </a:r>
            <a:r>
              <a:rPr lang="en-US" altLang="zh-CN" sz="2000" i="1" smtClean="0">
                <a:ea typeface="ＭＳ Ｐゴシック" panose="020B0600070205080204" pitchFamily="34" charset="-128"/>
              </a:rPr>
              <a:t>E</a:t>
            </a:r>
            <a:r>
              <a:rPr lang="en-US" altLang="zh-CN" sz="2000" baseline="-25000" smtClean="0">
                <a:ea typeface="ＭＳ Ｐゴシック" panose="020B0600070205080204" pitchFamily="34" charset="-128"/>
              </a:rPr>
              <a:t>1    </a:t>
            </a:r>
            <a:r>
              <a:rPr lang="en-US" altLang="zh-CN" sz="2400" baseline="-25000" smtClean="0">
                <a:ea typeface="ＭＳ Ｐゴシック" panose="020B0600070205080204" pitchFamily="34" charset="-128"/>
                <a:sym typeface="Symbol" panose="05050102010706020507" pitchFamily="18" charset="2"/>
              </a:rPr>
              <a:t></a:t>
            </a:r>
            <a:r>
              <a:rPr lang="en-US" altLang="zh-CN" sz="2000" baseline="-25000" smtClean="0">
                <a:ea typeface="ＭＳ Ｐゴシック" panose="020B0600070205080204" pitchFamily="34" charset="-128"/>
                <a:sym typeface="Symbol" panose="05050102010706020507" pitchFamily="18" charset="2"/>
              </a:rPr>
              <a:t>  </a:t>
            </a:r>
            <a:r>
              <a:rPr lang="en-US" altLang="zh-CN" sz="2000" i="1" smtClean="0">
                <a:ea typeface="ＭＳ Ｐゴシック" panose="020B0600070205080204" pitchFamily="34" charset="-128"/>
                <a:sym typeface="Greek Symbols" pitchFamily="18" charset="2"/>
              </a:rPr>
              <a:t>E</a:t>
            </a:r>
            <a:r>
              <a:rPr lang="en-US" altLang="zh-CN" sz="2000" baseline="-25000" smtClean="0">
                <a:ea typeface="ＭＳ Ｐゴシック" panose="020B0600070205080204" pitchFamily="34" charset="-128"/>
                <a:sym typeface="Greek Symbols" pitchFamily="18" charset="2"/>
              </a:rPr>
              <a:t>2</a:t>
            </a:r>
            <a:r>
              <a:rPr lang="en-US" altLang="zh-CN" sz="2000" smtClean="0">
                <a:ea typeface="ＭＳ Ｐゴシック" panose="020B0600070205080204" pitchFamily="34" charset="-128"/>
                <a:sym typeface="Greek Symbols" pitchFamily="18" charset="2"/>
              </a:rPr>
              <a:t> = </a:t>
            </a:r>
            <a:r>
              <a:rPr lang="en-US" altLang="zh-CN" sz="2000" i="1" smtClean="0">
                <a:ea typeface="ＭＳ Ｐゴシック" panose="020B0600070205080204" pitchFamily="34" charset="-128"/>
                <a:sym typeface="Greek Symbols" pitchFamily="18" charset="2"/>
              </a:rPr>
              <a:t>E</a:t>
            </a:r>
            <a:r>
              <a:rPr lang="en-US" altLang="zh-CN" sz="2000" baseline="-25000" smtClean="0">
                <a:ea typeface="ＭＳ Ｐゴシック" panose="020B0600070205080204" pitchFamily="34" charset="-128"/>
                <a:sym typeface="Greek Symbols" pitchFamily="18" charset="2"/>
              </a:rPr>
              <a:t>2</a:t>
            </a:r>
            <a:r>
              <a:rPr lang="en-US" altLang="zh-CN" sz="2000" smtClean="0">
                <a:ea typeface="ＭＳ Ｐゴシック" panose="020B0600070205080204" pitchFamily="34" charset="-128"/>
                <a:sym typeface="Greek Symbols" pitchFamily="18" charset="2"/>
              </a:rPr>
              <a:t>   </a:t>
            </a:r>
            <a:r>
              <a:rPr lang="en-US" altLang="zh-CN" sz="2400" baseline="-25000" smtClean="0">
                <a:ea typeface="ＭＳ Ｐゴシック" panose="020B0600070205080204" pitchFamily="34" charset="-128"/>
                <a:sym typeface="Symbol" panose="05050102010706020507" pitchFamily="18" charset="2"/>
              </a:rPr>
              <a:t></a:t>
            </a:r>
            <a:r>
              <a:rPr lang="en-US" altLang="zh-CN" sz="2000" baseline="-25000" smtClean="0">
                <a:ea typeface="ＭＳ Ｐゴシック" panose="020B0600070205080204" pitchFamily="34" charset="-128"/>
                <a:sym typeface="Symbol" panose="05050102010706020507" pitchFamily="18" charset="2"/>
              </a:rPr>
              <a:t>  </a:t>
            </a:r>
            <a:r>
              <a:rPr lang="en-US" altLang="zh-CN" sz="2000" i="1" smtClean="0">
                <a:ea typeface="ＭＳ Ｐゴシック" panose="020B0600070205080204" pitchFamily="34" charset="-128"/>
                <a:sym typeface="Greek Symbols" pitchFamily="18" charset="2"/>
              </a:rPr>
              <a:t>E</a:t>
            </a:r>
            <a:r>
              <a:rPr lang="en-US" altLang="zh-CN" sz="2000" baseline="-25000" smtClean="0">
                <a:ea typeface="ＭＳ Ｐゴシック" panose="020B0600070205080204" pitchFamily="34" charset="-128"/>
                <a:sym typeface="Greek Symbols" pitchFamily="18" charset="2"/>
              </a:rPr>
              <a:t>1</a:t>
            </a:r>
          </a:p>
          <a:p>
            <a:pPr>
              <a:tabLst>
                <a:tab pos="3376613" algn="ctr"/>
              </a:tabLst>
            </a:pPr>
            <a:r>
              <a:rPr lang="en-US" altLang="zh-CN" sz="2400" smtClean="0">
                <a:sym typeface="Greek Symbols" pitchFamily="18" charset="2"/>
              </a:rPr>
              <a:t>6a.</a:t>
            </a:r>
            <a:r>
              <a:rPr lang="zh-CN" altLang="en-US" sz="2400" smtClean="0">
                <a:sym typeface="Greek Symbols" pitchFamily="18" charset="2"/>
              </a:rPr>
              <a:t>自然连接运算满足结合律</a:t>
            </a:r>
            <a:endParaRPr lang="en-US" altLang="zh-CN" sz="2400" smtClean="0">
              <a:sym typeface="Greek Symbols" pitchFamily="18" charset="2"/>
            </a:endParaRPr>
          </a:p>
          <a:p>
            <a:pPr marL="457200" lvl="1" indent="0" algn="ctr">
              <a:buFont typeface="Monotype Sorts" charset="2"/>
              <a:buNone/>
              <a:tabLst>
                <a:tab pos="3376613" algn="ctr"/>
              </a:tabLst>
            </a:pPr>
            <a:r>
              <a:rPr lang="en-US" altLang="zh-CN" sz="2400" smtClean="0">
                <a:ea typeface="ＭＳ Ｐゴシック" panose="020B0600070205080204" pitchFamily="34" charset="-128"/>
                <a:sym typeface="Greek Symbols" pitchFamily="18" charset="2"/>
              </a:rPr>
              <a:t> (</a:t>
            </a:r>
            <a:r>
              <a:rPr lang="en-US" altLang="zh-CN" sz="2400" i="1" smtClean="0">
                <a:ea typeface="ＭＳ Ｐゴシック" panose="020B0600070205080204" pitchFamily="34" charset="-128"/>
              </a:rPr>
              <a:t>E</a:t>
            </a:r>
            <a:r>
              <a:rPr lang="en-US" altLang="zh-CN" sz="2400" baseline="-25000" smtClean="0">
                <a:ea typeface="ＭＳ Ｐゴシック" panose="020B0600070205080204" pitchFamily="34" charset="-128"/>
              </a:rPr>
              <a:t>1   </a:t>
            </a:r>
            <a:r>
              <a:rPr lang="en-US" altLang="zh-CN" sz="2400" i="1" smtClean="0">
                <a:ea typeface="ＭＳ Ｐゴシック" panose="020B0600070205080204" pitchFamily="34" charset="-128"/>
              </a:rPr>
              <a:t>E</a:t>
            </a:r>
            <a:r>
              <a:rPr lang="en-US" altLang="zh-CN" sz="2400" i="1" baseline="-25000" smtClean="0">
                <a:ea typeface="ＭＳ Ｐゴシック" panose="020B0600070205080204" pitchFamily="34" charset="-128"/>
              </a:rPr>
              <a:t>2</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E</a:t>
            </a:r>
            <a:r>
              <a:rPr lang="en-US" altLang="zh-CN" sz="2400" i="1" baseline="-25000" smtClean="0">
                <a:ea typeface="ＭＳ Ｐゴシック" panose="020B0600070205080204" pitchFamily="34" charset="-128"/>
              </a:rPr>
              <a:t>3</a:t>
            </a:r>
            <a:r>
              <a:rPr lang="en-US" altLang="zh-CN" sz="2400" i="1" smtClean="0">
                <a:ea typeface="ＭＳ Ｐゴシック" panose="020B0600070205080204" pitchFamily="34" charset="-128"/>
              </a:rPr>
              <a:t> = E</a:t>
            </a:r>
            <a:r>
              <a:rPr lang="en-US" altLang="zh-CN" sz="2400" baseline="-25000" smtClean="0">
                <a:ea typeface="ＭＳ Ｐゴシック" panose="020B0600070205080204" pitchFamily="34" charset="-128"/>
              </a:rPr>
              <a:t>1  </a:t>
            </a:r>
            <a:r>
              <a:rPr lang="en-US" altLang="zh-CN" sz="2400" smtClean="0">
                <a:ea typeface="ＭＳ Ｐゴシック" panose="020B0600070205080204" pitchFamily="34" charset="-128"/>
              </a:rPr>
              <a:t>(</a:t>
            </a:r>
            <a:r>
              <a:rPr lang="en-US" altLang="zh-CN" sz="2400" i="1" smtClean="0">
                <a:ea typeface="ＭＳ Ｐゴシック" panose="020B0600070205080204" pitchFamily="34" charset="-128"/>
              </a:rPr>
              <a:t>E</a:t>
            </a:r>
            <a:r>
              <a:rPr lang="en-US" altLang="zh-CN" sz="2400" baseline="-25000" smtClean="0">
                <a:ea typeface="ＭＳ Ｐゴシック" panose="020B0600070205080204" pitchFamily="34" charset="-128"/>
              </a:rPr>
              <a:t>2</a:t>
            </a:r>
            <a:r>
              <a:rPr lang="en-US" altLang="zh-CN" sz="2400" i="1" smtClean="0">
                <a:ea typeface="ＭＳ Ｐゴシック" panose="020B0600070205080204" pitchFamily="34" charset="-128"/>
              </a:rPr>
              <a:t>  E</a:t>
            </a:r>
            <a:r>
              <a:rPr lang="en-US" altLang="zh-CN" sz="2400" baseline="-25000" smtClean="0">
                <a:ea typeface="ＭＳ Ｐゴシック" panose="020B0600070205080204" pitchFamily="34" charset="-128"/>
              </a:rPr>
              <a:t>3</a:t>
            </a:r>
            <a:r>
              <a:rPr lang="en-US" altLang="zh-CN" sz="2400" smtClean="0">
                <a:ea typeface="ＭＳ Ｐゴシック" panose="020B0600070205080204" pitchFamily="34" charset="-128"/>
              </a:rPr>
              <a:t>)</a:t>
            </a:r>
          </a:p>
          <a:p>
            <a:pPr>
              <a:tabLst>
                <a:tab pos="3376613" algn="ctr"/>
              </a:tabLst>
            </a:pPr>
            <a:r>
              <a:rPr lang="en-US" altLang="zh-CN" sz="2400" smtClean="0"/>
              <a:t>6b.θ</a:t>
            </a:r>
            <a:r>
              <a:rPr lang="zh-CN" altLang="en-US" sz="2400" smtClean="0"/>
              <a:t>连接具有以下方式的结合律</a:t>
            </a:r>
            <a:r>
              <a:rPr lang="en-US" altLang="zh-CN" sz="2400" smtClean="0"/>
              <a:t/>
            </a:r>
            <a:br>
              <a:rPr lang="en-US" altLang="zh-CN" sz="2400" smtClean="0"/>
            </a:br>
            <a:r>
              <a:rPr lang="en-US" altLang="zh-CN" sz="2400" smtClean="0">
                <a:ea typeface="ＭＳ Ｐゴシック" panose="020B0600070205080204" pitchFamily="34" charset="-128"/>
              </a:rPr>
              <a:t/>
            </a:r>
            <a:br>
              <a:rPr lang="en-US" altLang="zh-CN" sz="2400" smtClean="0">
                <a:ea typeface="ＭＳ Ｐゴシック" panose="020B0600070205080204" pitchFamily="34" charset="-128"/>
              </a:rPr>
            </a:br>
            <a:r>
              <a:rPr lang="en-US" altLang="zh-CN" sz="2400" smtClean="0">
                <a:ea typeface="ＭＳ Ｐゴシック" panose="020B0600070205080204" pitchFamily="34" charset="-128"/>
              </a:rPr>
              <a:t> </a:t>
            </a:r>
            <a:r>
              <a:rPr lang="en-US" altLang="zh-CN" sz="2400" smtClean="0">
                <a:ea typeface="ＭＳ Ｐゴシック" panose="020B0600070205080204" pitchFamily="34" charset="-128"/>
                <a:sym typeface="Greek Symbols" pitchFamily="18" charset="2"/>
              </a:rPr>
              <a:t>(</a:t>
            </a:r>
            <a:r>
              <a:rPr lang="en-US" altLang="zh-CN" sz="2400" i="1" smtClean="0">
                <a:ea typeface="ＭＳ Ｐゴシック" panose="020B0600070205080204" pitchFamily="34" charset="-128"/>
              </a:rPr>
              <a:t>E</a:t>
            </a:r>
            <a:r>
              <a:rPr lang="en-US" altLang="zh-CN" sz="2400" baseline="-25000" smtClean="0">
                <a:ea typeface="ＭＳ Ｐゴシック" panose="020B0600070205080204" pitchFamily="34" charset="-128"/>
              </a:rPr>
              <a:t>1   </a:t>
            </a:r>
            <a:r>
              <a:rPr lang="en-US" altLang="zh-CN" sz="2400" baseline="-25000" smtClean="0">
                <a:ea typeface="ＭＳ Ｐゴシック" panose="020B0600070205080204" pitchFamily="34" charset="-128"/>
                <a:sym typeface="Symbol" panose="05050102010706020507" pitchFamily="18" charset="2"/>
              </a:rPr>
              <a:t>1 </a:t>
            </a:r>
            <a:r>
              <a:rPr lang="en-US" altLang="zh-CN" sz="2400" i="1" smtClean="0">
                <a:ea typeface="ＭＳ Ｐゴシック" panose="020B0600070205080204" pitchFamily="34" charset="-128"/>
              </a:rPr>
              <a:t>E</a:t>
            </a:r>
            <a:r>
              <a:rPr lang="en-US" altLang="zh-CN" sz="2400" i="1" baseline="-25000" smtClean="0">
                <a:ea typeface="ＭＳ Ｐゴシック" panose="020B0600070205080204" pitchFamily="34" charset="-128"/>
              </a:rPr>
              <a:t>2</a:t>
            </a:r>
            <a:r>
              <a:rPr lang="en-US" altLang="zh-CN" sz="2400" smtClean="0">
                <a:ea typeface="ＭＳ Ｐゴシック" panose="020B0600070205080204" pitchFamily="34" charset="-128"/>
              </a:rPr>
              <a:t>)  </a:t>
            </a:r>
            <a:r>
              <a:rPr lang="en-US" altLang="zh-CN" sz="2400" baseline="-25000" smtClean="0">
                <a:ea typeface="ＭＳ Ｐゴシック" panose="020B0600070205080204" pitchFamily="34" charset="-128"/>
                <a:sym typeface="Symbol" panose="05050102010706020507" pitchFamily="18" charset="2"/>
              </a:rPr>
              <a:t></a:t>
            </a:r>
            <a:r>
              <a:rPr lang="en-US" altLang="zh-CN" sz="2400" baseline="-25000" smtClean="0">
                <a:ea typeface="ＭＳ Ｐゴシック" panose="020B0600070205080204" pitchFamily="34" charset="-128"/>
                <a:sym typeface="Greek Symbols" pitchFamily="18" charset="2"/>
              </a:rPr>
              <a:t>2</a:t>
            </a:r>
            <a:r>
              <a:rPr lang="en-US" altLang="zh-CN" sz="2400" baseline="-25000" smtClean="0">
                <a:ea typeface="ＭＳ Ｐゴシック" panose="020B0600070205080204" pitchFamily="34" charset="-128"/>
                <a:sym typeface="Symbol" panose="05050102010706020507" pitchFamily="18" charset="2"/>
              </a:rPr>
              <a:t></a:t>
            </a:r>
            <a:r>
              <a:rPr lang="en-US" altLang="zh-CN" baseline="-25000" smtClean="0">
                <a:ea typeface="ＭＳ Ｐゴシック" panose="020B0600070205080204" pitchFamily="34" charset="-128"/>
                <a:sym typeface="Symbol" panose="05050102010706020507" pitchFamily="18" charset="2"/>
              </a:rPr>
              <a:t> </a:t>
            </a:r>
            <a:r>
              <a:rPr lang="en-US" altLang="zh-CN" sz="2400" baseline="-25000" smtClean="0">
                <a:ea typeface="ＭＳ Ｐゴシック" panose="020B0600070205080204" pitchFamily="34" charset="-128"/>
                <a:sym typeface="Symbol" panose="05050102010706020507" pitchFamily="18" charset="2"/>
              </a:rPr>
              <a:t></a:t>
            </a:r>
            <a:r>
              <a:rPr lang="en-US" altLang="zh-CN" sz="2400" baseline="-25000" smtClean="0">
                <a:ea typeface="ＭＳ Ｐゴシック" panose="020B0600070205080204" pitchFamily="34" charset="-128"/>
              </a:rPr>
              <a:t>3 </a:t>
            </a:r>
            <a:r>
              <a:rPr lang="en-US" altLang="zh-CN" sz="2400" i="1" smtClean="0">
                <a:ea typeface="ＭＳ Ｐゴシック" panose="020B0600070205080204" pitchFamily="34" charset="-128"/>
              </a:rPr>
              <a:t>E</a:t>
            </a:r>
            <a:r>
              <a:rPr lang="en-US" altLang="zh-CN" sz="2400" i="1" baseline="-25000" smtClean="0">
                <a:ea typeface="ＭＳ Ｐゴシック" panose="020B0600070205080204" pitchFamily="34" charset="-128"/>
              </a:rPr>
              <a:t>3</a:t>
            </a:r>
            <a:r>
              <a:rPr lang="en-US" altLang="zh-CN" sz="2400" i="1" smtClean="0">
                <a:ea typeface="ＭＳ Ｐゴシック" panose="020B0600070205080204" pitchFamily="34" charset="-128"/>
              </a:rPr>
              <a:t> = E</a:t>
            </a:r>
            <a:r>
              <a:rPr lang="en-US" altLang="zh-CN" sz="2400" baseline="-25000" smtClean="0">
                <a:ea typeface="ＭＳ Ｐゴシック" panose="020B0600070205080204" pitchFamily="34" charset="-128"/>
              </a:rPr>
              <a:t>1   </a:t>
            </a:r>
            <a:r>
              <a:rPr lang="en-US" altLang="zh-CN" sz="2400" baseline="-25000" smtClean="0">
                <a:ea typeface="ＭＳ Ｐゴシック" panose="020B0600070205080204" pitchFamily="34" charset="-128"/>
                <a:sym typeface="Symbol" panose="05050102010706020507" pitchFamily="18" charset="2"/>
              </a:rPr>
              <a:t></a:t>
            </a:r>
            <a:r>
              <a:rPr lang="en-US" altLang="zh-CN" sz="2400" baseline="-25000" smtClean="0">
                <a:ea typeface="ＭＳ Ｐゴシック" panose="020B0600070205080204" pitchFamily="34" charset="-128"/>
                <a:sym typeface="Greek Symbols" pitchFamily="18" charset="2"/>
              </a:rPr>
              <a:t>1</a:t>
            </a:r>
            <a:r>
              <a:rPr lang="en-US" altLang="zh-CN" sz="2400" baseline="-25000" smtClean="0">
                <a:ea typeface="ＭＳ Ｐゴシック" panose="020B0600070205080204" pitchFamily="34" charset="-128"/>
                <a:sym typeface="Symbol" panose="05050102010706020507" pitchFamily="18" charset="2"/>
              </a:rPr>
              <a:t> </a:t>
            </a:r>
            <a:r>
              <a:rPr lang="en-US" altLang="zh-CN" sz="2400" baseline="-25000" smtClean="0">
                <a:ea typeface="ＭＳ Ｐゴシック" panose="020B0600070205080204" pitchFamily="34" charset="-128"/>
              </a:rPr>
              <a:t>3</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E</a:t>
            </a:r>
            <a:r>
              <a:rPr lang="en-US" altLang="zh-CN" sz="2400" baseline="-25000" smtClean="0">
                <a:ea typeface="ＭＳ Ｐゴシック" panose="020B0600070205080204" pitchFamily="34" charset="-128"/>
              </a:rPr>
              <a:t>2</a:t>
            </a:r>
            <a:r>
              <a:rPr lang="en-US" altLang="zh-CN" sz="2400" i="1" smtClean="0">
                <a:ea typeface="ＭＳ Ｐゴシック" panose="020B0600070205080204" pitchFamily="34" charset="-128"/>
              </a:rPr>
              <a:t>  </a:t>
            </a:r>
            <a:r>
              <a:rPr lang="en-US" altLang="zh-CN" sz="2400" baseline="-25000" smtClean="0">
                <a:ea typeface="ＭＳ Ｐゴシック" panose="020B0600070205080204" pitchFamily="34" charset="-128"/>
                <a:sym typeface="Symbol" panose="05050102010706020507" pitchFamily="18" charset="2"/>
              </a:rPr>
              <a:t></a:t>
            </a:r>
            <a:r>
              <a:rPr lang="en-US" altLang="zh-CN" sz="2400" baseline="-25000" smtClean="0">
                <a:ea typeface="ＭＳ Ｐゴシック" panose="020B0600070205080204" pitchFamily="34" charset="-128"/>
                <a:sym typeface="Greek Symbols" pitchFamily="18" charset="2"/>
              </a:rPr>
              <a:t>2</a:t>
            </a:r>
            <a:r>
              <a:rPr lang="en-US" altLang="zh-CN" sz="2400" baseline="-25000" smtClean="0">
                <a:ea typeface="ＭＳ Ｐゴシック" panose="020B0600070205080204" pitchFamily="34" charset="-128"/>
              </a:rPr>
              <a:t> </a:t>
            </a:r>
            <a:r>
              <a:rPr lang="en-US" altLang="zh-CN" sz="2400" i="1" smtClean="0">
                <a:ea typeface="ＭＳ Ｐゴシック" panose="020B0600070205080204" pitchFamily="34" charset="-128"/>
              </a:rPr>
              <a:t>E</a:t>
            </a:r>
            <a:r>
              <a:rPr lang="en-US" altLang="zh-CN" sz="2400" baseline="-25000" smtClean="0">
                <a:ea typeface="ＭＳ Ｐゴシック" panose="020B0600070205080204" pitchFamily="34" charset="-128"/>
              </a:rPr>
              <a:t>3</a:t>
            </a:r>
            <a:r>
              <a:rPr lang="en-US" altLang="zh-CN" sz="2400" smtClean="0">
                <a:ea typeface="ＭＳ Ｐゴシック" panose="020B0600070205080204" pitchFamily="34" charset="-128"/>
              </a:rPr>
              <a:t>)</a:t>
            </a:r>
            <a:br>
              <a:rPr lang="en-US" altLang="zh-CN" sz="2400" smtClean="0">
                <a:ea typeface="ＭＳ Ｐゴシック" panose="020B0600070205080204" pitchFamily="34" charset="-128"/>
              </a:rPr>
            </a:br>
            <a:r>
              <a:rPr lang="en-US" altLang="zh-CN" sz="2400" smtClean="0">
                <a:ea typeface="ＭＳ Ｐゴシック" panose="020B0600070205080204" pitchFamily="34" charset="-128"/>
              </a:rPr>
              <a:t>     </a:t>
            </a:r>
            <a:br>
              <a:rPr lang="en-US" altLang="zh-CN" sz="2400" smtClean="0">
                <a:ea typeface="ＭＳ Ｐゴシック" panose="020B0600070205080204" pitchFamily="34" charset="-128"/>
              </a:rPr>
            </a:br>
            <a:r>
              <a:rPr lang="en-US" altLang="zh-CN" sz="2000" smtClean="0">
                <a:ea typeface="ＭＳ Ｐゴシック" panose="020B0600070205080204" pitchFamily="34" charset="-128"/>
              </a:rPr>
              <a:t>     </a:t>
            </a:r>
            <a:r>
              <a:rPr lang="zh-CN" altLang="en-US" sz="2000" smtClean="0"/>
              <a:t>其中 </a:t>
            </a:r>
            <a:r>
              <a:rPr lang="zh-CN" altLang="en-US" sz="2000" smtClean="0">
                <a:sym typeface="Symbol" panose="05050102010706020507" pitchFamily="18" charset="2"/>
              </a:rPr>
              <a:t></a:t>
            </a:r>
            <a:r>
              <a:rPr lang="en-US" altLang="zh-CN" sz="2000" i="1" baseline="-25000" smtClean="0">
                <a:sym typeface="Greek Symbols" pitchFamily="18" charset="2"/>
              </a:rPr>
              <a:t>2</a:t>
            </a:r>
            <a:r>
              <a:rPr lang="en-US" altLang="zh-CN" sz="2000" i="1" smtClean="0">
                <a:sym typeface="Greek Symbols" pitchFamily="18" charset="2"/>
              </a:rPr>
              <a:t> </a:t>
            </a:r>
            <a:r>
              <a:rPr lang="zh-CN" altLang="en-US" sz="2000" smtClean="0">
                <a:sym typeface="Greek Symbols" pitchFamily="18" charset="2"/>
              </a:rPr>
              <a:t>只涉及 </a:t>
            </a:r>
            <a:r>
              <a:rPr lang="en-US" altLang="zh-CN" sz="2000" i="1" smtClean="0">
                <a:sym typeface="Greek Symbols" pitchFamily="18" charset="2"/>
              </a:rPr>
              <a:t>E</a:t>
            </a:r>
            <a:r>
              <a:rPr lang="en-US" altLang="zh-CN" sz="2000" baseline="-25000" smtClean="0">
                <a:sym typeface="Greek Symbols" pitchFamily="18" charset="2"/>
              </a:rPr>
              <a:t>2</a:t>
            </a:r>
            <a:r>
              <a:rPr lang="en-US" altLang="zh-CN" sz="2000" smtClean="0">
                <a:sym typeface="Greek Symbols" pitchFamily="18" charset="2"/>
              </a:rPr>
              <a:t> </a:t>
            </a:r>
            <a:r>
              <a:rPr lang="zh-CN" altLang="en-US" sz="2000" smtClean="0">
                <a:sym typeface="Greek Symbols" pitchFamily="18" charset="2"/>
              </a:rPr>
              <a:t>和 </a:t>
            </a:r>
            <a:r>
              <a:rPr lang="en-US" altLang="zh-CN" sz="2000" i="1" smtClean="0">
                <a:sym typeface="Greek Symbols" pitchFamily="18" charset="2"/>
              </a:rPr>
              <a:t>E</a:t>
            </a:r>
            <a:r>
              <a:rPr lang="en-US" altLang="zh-CN" sz="2000" i="1" baseline="-25000" smtClean="0">
                <a:sym typeface="Greek Symbols" pitchFamily="18" charset="2"/>
              </a:rPr>
              <a:t>3</a:t>
            </a:r>
            <a:r>
              <a:rPr lang="en-US" altLang="zh-CN" sz="2000" i="1" smtClean="0">
                <a:sym typeface="Greek Symbols" pitchFamily="18" charset="2"/>
              </a:rPr>
              <a:t> </a:t>
            </a:r>
            <a:r>
              <a:rPr lang="zh-CN" altLang="en-US" sz="2000" smtClean="0">
                <a:sym typeface="Greek Symbols" pitchFamily="18" charset="2"/>
              </a:rPr>
              <a:t>的属性</a:t>
            </a:r>
          </a:p>
        </p:txBody>
      </p:sp>
      <p:sp>
        <p:nvSpPr>
          <p:cNvPr id="359428" name="AutoShape 4"/>
          <p:cNvSpPr>
            <a:spLocks noChangeArrowheads="1"/>
          </p:cNvSpPr>
          <p:nvPr/>
        </p:nvSpPr>
        <p:spPr bwMode="auto">
          <a:xfrm rot="5400000">
            <a:off x="1866901" y="37877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29" name="AutoShape 5"/>
          <p:cNvSpPr>
            <a:spLocks noChangeArrowheads="1"/>
          </p:cNvSpPr>
          <p:nvPr/>
        </p:nvSpPr>
        <p:spPr bwMode="auto">
          <a:xfrm rot="5400000">
            <a:off x="2895601" y="38100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30" name="AutoShape 6"/>
          <p:cNvSpPr>
            <a:spLocks noChangeArrowheads="1"/>
          </p:cNvSpPr>
          <p:nvPr/>
        </p:nvSpPr>
        <p:spPr bwMode="auto">
          <a:xfrm rot="5400000">
            <a:off x="4937125" y="38592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31" name="AutoShape 7"/>
          <p:cNvSpPr>
            <a:spLocks noChangeArrowheads="1"/>
          </p:cNvSpPr>
          <p:nvPr/>
        </p:nvSpPr>
        <p:spPr bwMode="auto">
          <a:xfrm rot="5400000">
            <a:off x="6464300" y="38179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32" name="AutoShape 8"/>
          <p:cNvSpPr>
            <a:spLocks noChangeArrowheads="1"/>
          </p:cNvSpPr>
          <p:nvPr/>
        </p:nvSpPr>
        <p:spPr bwMode="auto">
          <a:xfrm rot="5400000">
            <a:off x="6196012" y="26177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33" name="AutoShape 9"/>
          <p:cNvSpPr>
            <a:spLocks noChangeArrowheads="1"/>
          </p:cNvSpPr>
          <p:nvPr/>
        </p:nvSpPr>
        <p:spPr bwMode="auto">
          <a:xfrm rot="5400000">
            <a:off x="5507037" y="26431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34" name="AutoShape 10"/>
          <p:cNvSpPr>
            <a:spLocks noChangeArrowheads="1"/>
          </p:cNvSpPr>
          <p:nvPr/>
        </p:nvSpPr>
        <p:spPr bwMode="auto">
          <a:xfrm rot="5400000">
            <a:off x="4237038" y="26320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35" name="AutoShape 11"/>
          <p:cNvSpPr>
            <a:spLocks noChangeArrowheads="1"/>
          </p:cNvSpPr>
          <p:nvPr/>
        </p:nvSpPr>
        <p:spPr bwMode="auto">
          <a:xfrm rot="5400000">
            <a:off x="3489326" y="26352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36" name="AutoShape 12"/>
          <p:cNvSpPr>
            <a:spLocks noChangeArrowheads="1"/>
          </p:cNvSpPr>
          <p:nvPr/>
        </p:nvSpPr>
        <p:spPr bwMode="auto">
          <a:xfrm rot="5400000">
            <a:off x="4764088" y="16510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359437" name="AutoShape 13"/>
          <p:cNvSpPr>
            <a:spLocks noChangeArrowheads="1"/>
          </p:cNvSpPr>
          <p:nvPr/>
        </p:nvSpPr>
        <p:spPr bwMode="auto">
          <a:xfrm rot="5400000">
            <a:off x="3311526" y="16573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9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94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942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942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942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42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9427">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942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94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94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94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94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94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94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94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9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P spid="359428" grpId="0" animBg="1"/>
      <p:bldP spid="359429" grpId="0" animBg="1"/>
      <p:bldP spid="359430" grpId="0" animBg="1"/>
      <p:bldP spid="359431" grpId="0" animBg="1"/>
      <p:bldP spid="359432" grpId="0" animBg="1"/>
      <p:bldP spid="359433" grpId="0" animBg="1"/>
      <p:bldP spid="359434" grpId="0" animBg="1"/>
      <p:bldP spid="359435" grpId="0" animBg="1"/>
      <p:bldP spid="359436" grpId="0" animBg="1"/>
      <p:bldP spid="35943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966788" y="55563"/>
            <a:ext cx="8077200" cy="609600"/>
          </a:xfrm>
        </p:spPr>
        <p:txBody>
          <a:bodyPr/>
          <a:lstStyle/>
          <a:p>
            <a:pPr>
              <a:defRPr/>
            </a:pPr>
            <a:r>
              <a:rPr lang="zh-CN" altLang="en-US" smtClean="0">
                <a:effectLst>
                  <a:outerShdw blurRad="38100" dist="38100" dir="2700000" algn="tl">
                    <a:srgbClr val="C0C0C0"/>
                  </a:outerShdw>
                </a:effectLst>
                <a:ea typeface="宋体" charset="-122"/>
              </a:rPr>
              <a:t>等价规则的图形化表示</a:t>
            </a:r>
          </a:p>
        </p:txBody>
      </p:sp>
      <p:pic>
        <p:nvPicPr>
          <p:cNvPr id="92163" name="Picture 5"/>
          <p:cNvPicPr>
            <a:picLocks noGrp="1" noChangeAspect="1" noChangeArrowheads="1"/>
          </p:cNvPicPr>
          <p:nvPr>
            <p:ph type="body" idx="1"/>
          </p:nvPr>
        </p:nvPicPr>
        <p:blipFill rotWithShape="1">
          <a:blip r:embed="rId3">
            <a:extLst>
              <a:ext uri="{28A0092B-C50C-407E-A947-70E740481C1C}">
                <a14:useLocalDpi xmlns:a14="http://schemas.microsoft.com/office/drawing/2010/main" val="0"/>
              </a:ext>
            </a:extLst>
          </a:blip>
          <a:srcRect l="642" t="2286" r="642" b="36607"/>
          <a:stretch/>
        </p:blipFill>
        <p:spPr>
          <a:xfrm>
            <a:off x="1337183" y="1715581"/>
            <a:ext cx="6743700" cy="3130740"/>
          </a:xfr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等价规则</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94211" name="Rectangle 3"/>
          <p:cNvSpPr>
            <a:spLocks noGrp="1" noChangeArrowheads="1"/>
          </p:cNvSpPr>
          <p:nvPr>
            <p:ph type="body" idx="1"/>
          </p:nvPr>
        </p:nvSpPr>
        <p:spPr>
          <a:xfrm>
            <a:off x="814388" y="1093788"/>
            <a:ext cx="7920037" cy="4903787"/>
          </a:xfrm>
        </p:spPr>
        <p:txBody>
          <a:bodyPr/>
          <a:lstStyle/>
          <a:p>
            <a:r>
              <a:rPr lang="en-US" altLang="zh-CN" sz="2400" dirty="0" smtClean="0"/>
              <a:t>7.</a:t>
            </a:r>
            <a:r>
              <a:rPr lang="zh-CN" altLang="en-US" sz="2400" dirty="0" smtClean="0"/>
              <a:t>选择运算在下面两个条件下对</a:t>
            </a:r>
            <a:r>
              <a:rPr lang="en-US" altLang="zh-CN" sz="2400" dirty="0" smtClean="0"/>
              <a:t>θ</a:t>
            </a:r>
            <a:r>
              <a:rPr lang="zh-CN" altLang="en-US" sz="2400" dirty="0" smtClean="0"/>
              <a:t>连接运算具有分配率</a:t>
            </a:r>
            <a:r>
              <a:rPr lang="en-US" altLang="zh-CN" sz="2400" dirty="0" smtClean="0"/>
              <a:t/>
            </a:r>
            <a:br>
              <a:rPr lang="en-US" altLang="zh-CN" sz="2400" dirty="0" smtClean="0"/>
            </a:br>
            <a:r>
              <a:rPr lang="en-US" altLang="zh-CN" sz="2400" dirty="0" smtClean="0"/>
              <a:t>(a) </a:t>
            </a:r>
            <a:r>
              <a:rPr lang="zh-CN" altLang="en-US" sz="2400" dirty="0" smtClean="0"/>
              <a:t>当选择条件 </a:t>
            </a:r>
            <a:r>
              <a:rPr lang="zh-CN" altLang="en-US" sz="2400" dirty="0" smtClean="0">
                <a:sym typeface="Symbol" panose="05050102010706020507" pitchFamily="18" charset="2"/>
              </a:rPr>
              <a:t></a:t>
            </a:r>
            <a:r>
              <a:rPr lang="en-US" altLang="zh-CN" sz="2400" baseline="-25000" dirty="0" smtClean="0">
                <a:sym typeface="Greek Symbols" pitchFamily="18" charset="2"/>
              </a:rPr>
              <a:t>0 </a:t>
            </a:r>
            <a:r>
              <a:rPr lang="zh-CN" altLang="en-US" sz="2400" dirty="0" smtClean="0">
                <a:sym typeface="Greek Symbols" pitchFamily="18" charset="2"/>
              </a:rPr>
              <a:t>的所有属性只涉及参与连接运算的表达式之一 </a:t>
            </a:r>
            <a:r>
              <a:rPr lang="en-US" altLang="zh-CN" sz="2400" dirty="0" smtClean="0">
                <a:sym typeface="Greek Symbols" pitchFamily="18" charset="2"/>
              </a:rPr>
              <a:t>(</a:t>
            </a:r>
            <a:r>
              <a:rPr lang="zh-CN" altLang="en-US" sz="2400" dirty="0" smtClean="0">
                <a:sym typeface="Greek Symbols" pitchFamily="18" charset="2"/>
              </a:rPr>
              <a:t>比如 </a:t>
            </a:r>
            <a:r>
              <a:rPr lang="en-US" altLang="zh-CN" sz="2400" i="1" dirty="0" smtClean="0">
                <a:sym typeface="Greek Symbols" pitchFamily="18" charset="2"/>
              </a:rPr>
              <a:t>E</a:t>
            </a:r>
            <a:r>
              <a:rPr lang="en-US" altLang="zh-CN" sz="2400" baseline="-25000" dirty="0" smtClean="0">
                <a:sym typeface="Greek Symbols" pitchFamily="18" charset="2"/>
              </a:rPr>
              <a:t>1</a:t>
            </a:r>
            <a:r>
              <a:rPr lang="en-US" altLang="zh-CN" sz="2400" dirty="0" smtClean="0">
                <a:sym typeface="Greek Symbols" pitchFamily="18" charset="2"/>
              </a:rPr>
              <a:t>)</a:t>
            </a:r>
            <a:r>
              <a:rPr lang="zh-CN" altLang="en-US" sz="2400" dirty="0" smtClean="0">
                <a:sym typeface="Greek Symbols" pitchFamily="18" charset="2"/>
              </a:rPr>
              <a:t>时，满足分配率：</a:t>
            </a:r>
            <a:br>
              <a:rPr lang="zh-CN" altLang="en-US" sz="2400" dirty="0" smtClean="0">
                <a:sym typeface="Greek Symbols" pitchFamily="18" charset="2"/>
              </a:rPr>
            </a:br>
            <a:r>
              <a:rPr lang="zh-CN" altLang="en-US" sz="1800" dirty="0" smtClean="0">
                <a:ea typeface="ＭＳ Ｐゴシック" panose="020B0600070205080204" pitchFamily="34" charset="-128"/>
                <a:sym typeface="Greek Symbols" pitchFamily="18" charset="2"/>
              </a:rPr>
              <a:t/>
            </a:r>
            <a:br>
              <a:rPr lang="zh-CN" altLang="en-US" sz="1800" dirty="0" smtClean="0">
                <a:ea typeface="ＭＳ Ｐゴシック" panose="020B0600070205080204" pitchFamily="34" charset="-128"/>
                <a:sym typeface="Greek Symbols" pitchFamily="18" charset="2"/>
              </a:rPr>
            </a:br>
            <a:r>
              <a:rPr lang="zh-CN" altLang="en-US" sz="2400" dirty="0" smtClean="0">
                <a:ea typeface="ＭＳ Ｐゴシック" panose="020B0600070205080204" pitchFamily="34" charset="-128"/>
                <a:sym typeface="Greek Symbols" pitchFamily="18" charset="2"/>
              </a:rPr>
              <a:t>      </a:t>
            </a:r>
            <a:r>
              <a:rPr lang="zh-CN" altLang="en-US" sz="2400" dirty="0" smtClean="0">
                <a:ea typeface="ＭＳ Ｐゴシック" panose="020B0600070205080204" pitchFamily="34" charset="-128"/>
                <a:sym typeface="Symbol" panose="05050102010706020507" pitchFamily="18" charset="2"/>
              </a:rPr>
              <a:t></a:t>
            </a:r>
            <a:r>
              <a:rPr lang="zh-CN" altLang="en-US" sz="2400" baseline="-25000" dirty="0" smtClean="0">
                <a:ea typeface="ＭＳ Ｐゴシック" panose="020B0600070205080204" pitchFamily="34" charset="-128"/>
                <a:sym typeface="Symbol" panose="05050102010706020507" pitchFamily="18" charset="2"/>
              </a:rPr>
              <a:t></a:t>
            </a:r>
            <a:r>
              <a:rPr lang="en-US" altLang="zh-CN" sz="2400" baseline="-25000" dirty="0" smtClean="0">
                <a:ea typeface="ＭＳ Ｐゴシック" panose="020B0600070205080204" pitchFamily="34" charset="-128"/>
                <a:sym typeface="Symbol" panose="05050102010706020507" pitchFamily="18" charset="2"/>
              </a:rPr>
              <a:t>0</a:t>
            </a:r>
            <a:r>
              <a:rPr lang="en-US" altLang="zh-CN" sz="2400" dirty="0" smtClean="0">
                <a:ea typeface="ＭＳ Ｐゴシック" panose="020B0600070205080204" pitchFamily="34" charset="-128"/>
                <a:sym typeface="Symbol" panose="05050102010706020507" pitchFamily="18" charset="2"/>
              </a:rPr>
              <a:t>E</a:t>
            </a:r>
            <a:r>
              <a:rPr lang="en-US" altLang="zh-CN" sz="2400" baseline="-25000" dirty="0" smtClean="0">
                <a:ea typeface="ＭＳ Ｐゴシック" panose="020B0600070205080204" pitchFamily="34" charset="-128"/>
                <a:sym typeface="Symbol" panose="05050102010706020507" pitchFamily="18" charset="2"/>
              </a:rPr>
              <a:t>1  </a:t>
            </a:r>
            <a:r>
              <a:rPr lang="en-US" altLang="zh-CN" sz="2400" dirty="0" smtClean="0">
                <a:ea typeface="ＭＳ Ｐゴシック" panose="020B0600070205080204" pitchFamily="34" charset="-128"/>
                <a:sym typeface="Symbol" panose="05050102010706020507" pitchFamily="18" charset="2"/>
              </a:rPr>
              <a:t>   </a:t>
            </a:r>
            <a:r>
              <a:rPr lang="en-US" altLang="zh-CN" sz="2400" baseline="-25000" dirty="0" smtClean="0">
                <a:ea typeface="ＭＳ Ｐゴシック" panose="020B0600070205080204" pitchFamily="34" charset="-128"/>
                <a:sym typeface="Symbol" panose="05050102010706020507" pitchFamily="18" charset="2"/>
              </a:rPr>
              <a:t></a:t>
            </a:r>
            <a:r>
              <a:rPr lang="en-US" altLang="zh-CN" sz="2400" dirty="0" smtClean="0">
                <a:ea typeface="ＭＳ Ｐゴシック" panose="020B0600070205080204" pitchFamily="34" charset="-128"/>
                <a:sym typeface="Symbol" panose="05050102010706020507" pitchFamily="18" charset="2"/>
              </a:rPr>
              <a:t> E</a:t>
            </a:r>
            <a:r>
              <a:rPr lang="en-US" altLang="zh-CN" sz="2400" baseline="-25000" dirty="0" smtClean="0">
                <a:ea typeface="ＭＳ Ｐゴシック" panose="020B0600070205080204" pitchFamily="34" charset="-128"/>
                <a:sym typeface="Symbol" panose="05050102010706020507" pitchFamily="18" charset="2"/>
              </a:rPr>
              <a:t>2</a:t>
            </a:r>
            <a:r>
              <a:rPr lang="en-US" altLang="zh-CN" sz="2400" dirty="0" smtClean="0">
                <a:ea typeface="ＭＳ Ｐゴシック" panose="020B0600070205080204" pitchFamily="34" charset="-128"/>
                <a:sym typeface="Symbol" panose="05050102010706020507" pitchFamily="18" charset="2"/>
              </a:rPr>
              <a:t>) = (</a:t>
            </a:r>
            <a:r>
              <a:rPr lang="en-US" altLang="zh-CN" sz="2400" baseline="-25000" dirty="0" smtClean="0">
                <a:ea typeface="ＭＳ Ｐゴシック" panose="020B0600070205080204" pitchFamily="34" charset="-128"/>
                <a:sym typeface="Symbol" panose="05050102010706020507" pitchFamily="18" charset="2"/>
              </a:rPr>
              <a:t>0</a:t>
            </a:r>
            <a:r>
              <a:rPr lang="en-US" altLang="zh-CN" sz="2400" dirty="0" smtClean="0">
                <a:ea typeface="ＭＳ Ｐゴシック" panose="020B0600070205080204" pitchFamily="34" charset="-128"/>
                <a:sym typeface="Symbol" panose="05050102010706020507" pitchFamily="18" charset="2"/>
              </a:rPr>
              <a:t>(E</a:t>
            </a:r>
            <a:r>
              <a:rPr lang="en-US" altLang="zh-CN" sz="2400" baseline="-25000" dirty="0" smtClean="0">
                <a:ea typeface="ＭＳ Ｐゴシック" panose="020B0600070205080204" pitchFamily="34" charset="-128"/>
                <a:sym typeface="Symbol" panose="05050102010706020507" pitchFamily="18" charset="2"/>
              </a:rPr>
              <a:t>1</a:t>
            </a:r>
            <a:r>
              <a:rPr lang="en-US" altLang="zh-CN" sz="2400" dirty="0" smtClean="0">
                <a:ea typeface="ＭＳ Ｐゴシック" panose="020B0600070205080204" pitchFamily="34" charset="-128"/>
                <a:sym typeface="Symbol" panose="05050102010706020507" pitchFamily="18" charset="2"/>
              </a:rPr>
              <a:t>))    </a:t>
            </a:r>
            <a:r>
              <a:rPr lang="en-US" altLang="zh-CN" sz="2400" baseline="-25000" dirty="0" smtClean="0">
                <a:ea typeface="ＭＳ Ｐゴシック" panose="020B0600070205080204" pitchFamily="34" charset="-128"/>
                <a:sym typeface="Symbol" panose="05050102010706020507" pitchFamily="18" charset="2"/>
              </a:rPr>
              <a:t></a:t>
            </a:r>
            <a:r>
              <a:rPr lang="en-US" altLang="zh-CN" sz="2400" dirty="0" smtClean="0">
                <a:ea typeface="ＭＳ Ｐゴシック" panose="020B0600070205080204" pitchFamily="34" charset="-128"/>
                <a:sym typeface="Symbol" panose="05050102010706020507" pitchFamily="18" charset="2"/>
              </a:rPr>
              <a:t> E</a:t>
            </a:r>
            <a:r>
              <a:rPr lang="en-US" altLang="zh-CN" sz="2400" baseline="-25000" dirty="0" smtClean="0">
                <a:ea typeface="ＭＳ Ｐゴシック" panose="020B0600070205080204" pitchFamily="34" charset="-128"/>
                <a:sym typeface="Symbol" panose="05050102010706020507" pitchFamily="18" charset="2"/>
              </a:rPr>
              <a:t>2</a:t>
            </a:r>
            <a:r>
              <a:rPr lang="en-US" altLang="zh-CN" sz="2400" dirty="0" smtClean="0">
                <a:ea typeface="ＭＳ Ｐゴシック" panose="020B0600070205080204" pitchFamily="34" charset="-128"/>
                <a:sym typeface="Greek Symbols" pitchFamily="18" charset="2"/>
              </a:rPr>
              <a:t> </a:t>
            </a:r>
            <a:br>
              <a:rPr lang="en-US" altLang="zh-CN" sz="2400" dirty="0" smtClean="0">
                <a:ea typeface="ＭＳ Ｐゴシック" panose="020B0600070205080204" pitchFamily="34" charset="-128"/>
                <a:sym typeface="Greek Symbols" pitchFamily="18" charset="2"/>
              </a:rPr>
            </a:br>
            <a:endParaRPr lang="en-US" altLang="zh-CN" sz="1800" dirty="0" smtClean="0">
              <a:ea typeface="ＭＳ Ｐゴシック" panose="020B0600070205080204" pitchFamily="34" charset="-128"/>
              <a:sym typeface="Greek Symbols" pitchFamily="18" charset="2"/>
            </a:endParaRPr>
          </a:p>
          <a:p>
            <a:pPr>
              <a:buFont typeface="Monotype Sorts" charset="2"/>
              <a:buNone/>
            </a:pPr>
            <a:r>
              <a:rPr lang="en-US" altLang="zh-CN" sz="2400" dirty="0" smtClean="0">
                <a:ea typeface="ＭＳ Ｐゴシック" panose="020B0600070205080204" pitchFamily="34" charset="-128"/>
                <a:sym typeface="Greek Symbols" pitchFamily="18" charset="2"/>
              </a:rPr>
              <a:t>	</a:t>
            </a:r>
            <a:r>
              <a:rPr lang="en-US" altLang="zh-CN" sz="2400" dirty="0" smtClean="0">
                <a:sym typeface="Greek Symbols" pitchFamily="18" charset="2"/>
              </a:rPr>
              <a:t>(b)</a:t>
            </a:r>
            <a:r>
              <a:rPr lang="en-US" altLang="zh-CN" sz="2400" dirty="0" smtClean="0">
                <a:ea typeface="ＭＳ Ｐゴシック" panose="020B0600070205080204" pitchFamily="34" charset="-128"/>
                <a:sym typeface="Greek Symbols" pitchFamily="18" charset="2"/>
              </a:rPr>
              <a:t> </a:t>
            </a:r>
            <a:r>
              <a:rPr lang="zh-CN" altLang="en-US" sz="2400" dirty="0" smtClean="0">
                <a:sym typeface="Greek Symbols" pitchFamily="18" charset="2"/>
              </a:rPr>
              <a:t>当选择条件 </a:t>
            </a:r>
            <a:r>
              <a:rPr lang="zh-CN" altLang="en-US" sz="2400" dirty="0" smtClean="0">
                <a:sym typeface="Symbol" panose="05050102010706020507" pitchFamily="18" charset="2"/>
              </a:rPr>
              <a:t></a:t>
            </a:r>
            <a:r>
              <a:rPr lang="en-US" altLang="zh-CN" sz="2400" baseline="-25000" dirty="0" smtClean="0">
                <a:sym typeface="Greek Symbols" pitchFamily="18" charset="2"/>
              </a:rPr>
              <a:t>1 </a:t>
            </a:r>
            <a:r>
              <a:rPr lang="zh-CN" altLang="en-US" sz="2400" dirty="0" smtClean="0">
                <a:sym typeface="Greek Symbols" pitchFamily="18" charset="2"/>
              </a:rPr>
              <a:t>只涉及 </a:t>
            </a:r>
            <a:r>
              <a:rPr lang="en-US" altLang="zh-CN" sz="2400" i="1" dirty="0" smtClean="0">
                <a:sym typeface="Greek Symbols" pitchFamily="18" charset="2"/>
              </a:rPr>
              <a:t>E</a:t>
            </a:r>
            <a:r>
              <a:rPr lang="en-US" altLang="zh-CN" sz="2400" baseline="-25000" dirty="0" smtClean="0">
                <a:sym typeface="Greek Symbols" pitchFamily="18" charset="2"/>
              </a:rPr>
              <a:t>1</a:t>
            </a:r>
            <a:r>
              <a:rPr lang="en-US" altLang="zh-CN" sz="2400" dirty="0" smtClean="0">
                <a:sym typeface="Greek Symbols" pitchFamily="18" charset="2"/>
              </a:rPr>
              <a:t> </a:t>
            </a:r>
            <a:r>
              <a:rPr lang="zh-CN" altLang="en-US" sz="2400" dirty="0" smtClean="0">
                <a:sym typeface="Greek Symbols" pitchFamily="18" charset="2"/>
              </a:rPr>
              <a:t>的属性，选择条件</a:t>
            </a:r>
            <a:r>
              <a:rPr lang="zh-CN" altLang="en-US" sz="2400" i="1" dirty="0" smtClean="0">
                <a:sym typeface="Greek Symbols" pitchFamily="18" charset="2"/>
              </a:rPr>
              <a:t> </a:t>
            </a:r>
            <a:r>
              <a:rPr lang="zh-CN" altLang="en-US" sz="2400" dirty="0" smtClean="0">
                <a:sym typeface="Symbol" panose="05050102010706020507" pitchFamily="18" charset="2"/>
              </a:rPr>
              <a:t></a:t>
            </a:r>
            <a:r>
              <a:rPr lang="en-US" altLang="zh-CN" sz="2400" baseline="-25000" dirty="0" smtClean="0">
                <a:sym typeface="Greek Symbols" pitchFamily="18" charset="2"/>
              </a:rPr>
              <a:t>2 </a:t>
            </a:r>
            <a:r>
              <a:rPr lang="zh-CN" altLang="en-US" sz="2400" dirty="0" smtClean="0">
                <a:sym typeface="Greek Symbols" pitchFamily="18" charset="2"/>
              </a:rPr>
              <a:t>只涉及 </a:t>
            </a:r>
            <a:r>
              <a:rPr lang="en-US" altLang="zh-CN" sz="2400" i="1" dirty="0" smtClean="0">
                <a:sym typeface="Greek Symbols" pitchFamily="18" charset="2"/>
              </a:rPr>
              <a:t>E</a:t>
            </a:r>
            <a:r>
              <a:rPr lang="en-US" altLang="zh-CN" sz="2400" baseline="-25000" dirty="0" smtClean="0">
                <a:sym typeface="Greek Symbols" pitchFamily="18" charset="2"/>
              </a:rPr>
              <a:t>2 </a:t>
            </a:r>
            <a:r>
              <a:rPr lang="zh-CN" altLang="en-US" sz="2400" dirty="0" smtClean="0">
                <a:sym typeface="Greek Symbols" pitchFamily="18" charset="2"/>
              </a:rPr>
              <a:t>的属性时，满足分配率：</a:t>
            </a:r>
          </a:p>
          <a:p>
            <a:pPr>
              <a:buFont typeface="Monotype Sorts" charset="2"/>
              <a:buNone/>
            </a:pPr>
            <a:r>
              <a:rPr lang="en-US" altLang="zh-CN" sz="2400" dirty="0" smtClean="0">
                <a:ea typeface="ＭＳ Ｐゴシック" panose="020B0600070205080204" pitchFamily="34" charset="-128"/>
                <a:sym typeface="Symbol" panose="05050102010706020507" pitchFamily="18" charset="2"/>
              </a:rPr>
              <a:t>	     </a:t>
            </a:r>
            <a:r>
              <a:rPr lang="en-US" altLang="zh-CN" sz="2400" baseline="-25000" dirty="0" smtClean="0">
                <a:ea typeface="ＭＳ Ｐゴシック" panose="020B0600070205080204" pitchFamily="34" charset="-128"/>
                <a:sym typeface="Symbol" panose="05050102010706020507" pitchFamily="18" charset="2"/>
              </a:rPr>
              <a:t>1</a:t>
            </a:r>
            <a:r>
              <a:rPr lang="en-US" altLang="zh-CN" sz="2400" dirty="0" smtClean="0">
                <a:ea typeface="ＭＳ Ｐゴシック" panose="020B0600070205080204" pitchFamily="34" charset="-128"/>
                <a:sym typeface="Symbol" panose="05050102010706020507" pitchFamily="18" charset="2"/>
              </a:rPr>
              <a:t></a:t>
            </a:r>
            <a:r>
              <a:rPr lang="en-US" altLang="zh-CN" sz="2400" baseline="-25000" dirty="0" smtClean="0">
                <a:ea typeface="ＭＳ Ｐゴシック" panose="020B0600070205080204" pitchFamily="34" charset="-128"/>
                <a:sym typeface="Symbol" panose="05050102010706020507" pitchFamily="18" charset="2"/>
              </a:rPr>
              <a:t> </a:t>
            </a:r>
            <a:r>
              <a:rPr lang="en-US" altLang="zh-CN" sz="2400" dirty="0" smtClean="0">
                <a:ea typeface="ＭＳ Ｐゴシック" panose="020B0600070205080204" pitchFamily="34" charset="-128"/>
                <a:sym typeface="Symbol" panose="05050102010706020507" pitchFamily="18" charset="2"/>
              </a:rPr>
              <a:t>E</a:t>
            </a:r>
            <a:r>
              <a:rPr lang="en-US" altLang="zh-CN" sz="2400" baseline="-25000" dirty="0" smtClean="0">
                <a:ea typeface="ＭＳ Ｐゴシック" panose="020B0600070205080204" pitchFamily="34" charset="-128"/>
                <a:sym typeface="Symbol" panose="05050102010706020507" pitchFamily="18" charset="2"/>
              </a:rPr>
              <a:t>1</a:t>
            </a:r>
            <a:r>
              <a:rPr lang="en-US" altLang="zh-CN" sz="2400" dirty="0" smtClean="0">
                <a:ea typeface="ＭＳ Ｐゴシック" panose="020B0600070205080204" pitchFamily="34" charset="-128"/>
                <a:sym typeface="Symbol" panose="05050102010706020507" pitchFamily="18" charset="2"/>
              </a:rPr>
              <a:t>   </a:t>
            </a:r>
            <a:r>
              <a:rPr lang="en-US" altLang="zh-CN" sz="2400" baseline="-25000" dirty="0" smtClean="0">
                <a:ea typeface="ＭＳ Ｐゴシック" panose="020B0600070205080204" pitchFamily="34" charset="-128"/>
                <a:sym typeface="Symbol" panose="05050102010706020507" pitchFamily="18" charset="2"/>
              </a:rPr>
              <a:t></a:t>
            </a:r>
            <a:r>
              <a:rPr lang="en-US" altLang="zh-CN" sz="2400" dirty="0" smtClean="0">
                <a:ea typeface="ＭＳ Ｐゴシック" panose="020B0600070205080204" pitchFamily="34" charset="-128"/>
                <a:sym typeface="Symbol" panose="05050102010706020507" pitchFamily="18" charset="2"/>
              </a:rPr>
              <a:t> E</a:t>
            </a:r>
            <a:r>
              <a:rPr lang="en-US" altLang="zh-CN" sz="2400" baseline="-25000" dirty="0" smtClean="0">
                <a:ea typeface="ＭＳ Ｐゴシック" panose="020B0600070205080204" pitchFamily="34" charset="-128"/>
                <a:sym typeface="Symbol" panose="05050102010706020507" pitchFamily="18" charset="2"/>
              </a:rPr>
              <a:t>2</a:t>
            </a:r>
            <a:r>
              <a:rPr lang="en-US" altLang="zh-CN" sz="2400" dirty="0" smtClean="0">
                <a:ea typeface="ＭＳ Ｐゴシック" panose="020B0600070205080204" pitchFamily="34" charset="-128"/>
                <a:sym typeface="Symbol" panose="05050102010706020507" pitchFamily="18" charset="2"/>
              </a:rPr>
              <a:t>) =  (</a:t>
            </a:r>
            <a:r>
              <a:rPr lang="en-US" altLang="zh-CN" sz="2400" baseline="-25000" dirty="0" smtClean="0">
                <a:ea typeface="ＭＳ Ｐゴシック" panose="020B0600070205080204" pitchFamily="34" charset="-128"/>
                <a:sym typeface="Symbol" panose="05050102010706020507" pitchFamily="18" charset="2"/>
              </a:rPr>
              <a:t>1</a:t>
            </a:r>
            <a:r>
              <a:rPr lang="en-US" altLang="zh-CN" sz="2400" dirty="0" smtClean="0">
                <a:ea typeface="ＭＳ Ｐゴシック" panose="020B0600070205080204" pitchFamily="34" charset="-128"/>
                <a:sym typeface="Symbol" panose="05050102010706020507" pitchFamily="18" charset="2"/>
              </a:rPr>
              <a:t>(E</a:t>
            </a:r>
            <a:r>
              <a:rPr lang="en-US" altLang="zh-CN" sz="2400" baseline="-25000" dirty="0" smtClean="0">
                <a:ea typeface="ＭＳ Ｐゴシック" panose="020B0600070205080204" pitchFamily="34" charset="-128"/>
                <a:sym typeface="Symbol" panose="05050102010706020507" pitchFamily="18" charset="2"/>
              </a:rPr>
              <a:t>1</a:t>
            </a:r>
            <a:r>
              <a:rPr lang="en-US" altLang="zh-CN" sz="2400" dirty="0" smtClean="0">
                <a:ea typeface="ＭＳ Ｐゴシック" panose="020B0600070205080204" pitchFamily="34" charset="-128"/>
                <a:sym typeface="Symbol" panose="05050102010706020507" pitchFamily="18" charset="2"/>
              </a:rPr>
              <a:t>))   </a:t>
            </a:r>
            <a:r>
              <a:rPr lang="en-US" altLang="zh-CN" sz="2400" baseline="-25000" dirty="0" smtClean="0">
                <a:ea typeface="ＭＳ Ｐゴシック" panose="020B0600070205080204" pitchFamily="34" charset="-128"/>
                <a:sym typeface="Symbol" panose="05050102010706020507" pitchFamily="18" charset="2"/>
              </a:rPr>
              <a:t></a:t>
            </a:r>
            <a:r>
              <a:rPr lang="en-US" altLang="zh-CN" sz="2400" dirty="0" smtClean="0">
                <a:ea typeface="ＭＳ Ｐゴシック" panose="020B0600070205080204" pitchFamily="34" charset="-128"/>
                <a:sym typeface="Symbol" panose="05050102010706020507" pitchFamily="18" charset="2"/>
              </a:rPr>
              <a:t> (</a:t>
            </a:r>
            <a:r>
              <a:rPr lang="en-US" altLang="zh-CN" sz="2400" baseline="-25000" dirty="0" smtClean="0">
                <a:ea typeface="ＭＳ Ｐゴシック" panose="020B0600070205080204" pitchFamily="34" charset="-128"/>
                <a:sym typeface="Symbol" panose="05050102010706020507" pitchFamily="18" charset="2"/>
              </a:rPr>
              <a:t> </a:t>
            </a:r>
            <a:r>
              <a:rPr lang="en-US" altLang="zh-CN" sz="2400" dirty="0" smtClean="0">
                <a:ea typeface="ＭＳ Ｐゴシック" panose="020B0600070205080204" pitchFamily="34" charset="-128"/>
                <a:sym typeface="Symbol" panose="05050102010706020507" pitchFamily="18" charset="2"/>
              </a:rPr>
              <a:t>(E</a:t>
            </a:r>
            <a:r>
              <a:rPr lang="en-US" altLang="zh-CN" sz="2400" baseline="-25000" dirty="0" smtClean="0">
                <a:ea typeface="ＭＳ Ｐゴシック" panose="020B0600070205080204" pitchFamily="34" charset="-128"/>
                <a:sym typeface="Symbol" panose="05050102010706020507" pitchFamily="18" charset="2"/>
              </a:rPr>
              <a:t>2</a:t>
            </a:r>
            <a:r>
              <a:rPr lang="en-US" altLang="zh-CN" sz="2400" dirty="0" smtClean="0">
                <a:ea typeface="ＭＳ Ｐゴシック" panose="020B0600070205080204" pitchFamily="34" charset="-128"/>
                <a:sym typeface="Symbol" panose="05050102010706020507" pitchFamily="18" charset="2"/>
              </a:rPr>
              <a:t>))</a:t>
            </a:r>
          </a:p>
        </p:txBody>
      </p:sp>
      <p:sp>
        <p:nvSpPr>
          <p:cNvPr id="94212" name="AutoShape 7"/>
          <p:cNvSpPr>
            <a:spLocks noChangeArrowheads="1"/>
          </p:cNvSpPr>
          <p:nvPr/>
        </p:nvSpPr>
        <p:spPr bwMode="auto">
          <a:xfrm rot="5400000">
            <a:off x="3251201" y="27146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94213" name="AutoShape 8"/>
          <p:cNvSpPr>
            <a:spLocks noChangeArrowheads="1"/>
          </p:cNvSpPr>
          <p:nvPr/>
        </p:nvSpPr>
        <p:spPr bwMode="auto">
          <a:xfrm rot="5400000">
            <a:off x="3455987" y="44307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94214" name="AutoShape 9"/>
          <p:cNvSpPr>
            <a:spLocks noChangeArrowheads="1"/>
          </p:cNvSpPr>
          <p:nvPr/>
        </p:nvSpPr>
        <p:spPr bwMode="auto">
          <a:xfrm rot="5400000">
            <a:off x="6215063" y="26955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94215" name="AutoShape 10"/>
          <p:cNvSpPr>
            <a:spLocks noChangeArrowheads="1"/>
          </p:cNvSpPr>
          <p:nvPr/>
        </p:nvSpPr>
        <p:spPr bwMode="auto">
          <a:xfrm rot="5400000">
            <a:off x="6483351" y="44418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42" t="64999" r="642" b="2000"/>
          <a:stretch/>
        </p:blipFill>
        <p:spPr bwMode="auto">
          <a:xfrm>
            <a:off x="1611503" y="4911915"/>
            <a:ext cx="6743700" cy="169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等价规则</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96259" name="Rectangle 3"/>
          <p:cNvSpPr>
            <a:spLocks noGrp="1" noChangeArrowheads="1"/>
          </p:cNvSpPr>
          <p:nvPr>
            <p:ph type="body" idx="1"/>
          </p:nvPr>
        </p:nvSpPr>
        <p:spPr>
          <a:xfrm>
            <a:off x="857250" y="1054100"/>
            <a:ext cx="7604125" cy="4827588"/>
          </a:xfrm>
        </p:spPr>
        <p:txBody>
          <a:bodyPr/>
          <a:lstStyle/>
          <a:p>
            <a:pPr>
              <a:tabLst>
                <a:tab pos="3087688" algn="ctr"/>
              </a:tabLst>
            </a:pPr>
            <a:r>
              <a:rPr lang="en-US" altLang="zh-CN" sz="2400" smtClean="0"/>
              <a:t>8.</a:t>
            </a:r>
            <a:r>
              <a:rPr lang="zh-CN" altLang="en-US" sz="2400" smtClean="0"/>
              <a:t>投影运算在下列条件下对</a:t>
            </a:r>
            <a:r>
              <a:rPr kumimoji="0" lang="en-US" altLang="zh-CN" sz="2400" smtClean="0">
                <a:solidFill>
                  <a:srgbClr val="000000"/>
                </a:solidFill>
              </a:rPr>
              <a:t>θ</a:t>
            </a:r>
            <a:r>
              <a:rPr lang="zh-CN" altLang="en-US" sz="2400" smtClean="0"/>
              <a:t>连接运算具有分配率</a:t>
            </a:r>
            <a:r>
              <a:rPr lang="zh-CN" altLang="en-US" sz="2000" smtClean="0">
                <a:ea typeface="ＭＳ Ｐゴシック" panose="020B0600070205080204" pitchFamily="34" charset="-128"/>
              </a:rPr>
              <a:t> </a:t>
            </a:r>
            <a:endParaRPr lang="zh-CN" altLang="en-US" sz="2400" smtClean="0">
              <a:ea typeface="ＭＳ Ｐゴシック" panose="020B0600070205080204" pitchFamily="34" charset="-128"/>
            </a:endParaRPr>
          </a:p>
          <a:p>
            <a:pPr>
              <a:buFont typeface="Monotype Sorts" charset="2"/>
              <a:buNone/>
              <a:tabLst>
                <a:tab pos="3087688" algn="ctr"/>
              </a:tabLst>
            </a:pPr>
            <a:r>
              <a:rPr lang="en-US" altLang="zh-CN" sz="2000" smtClean="0">
                <a:ea typeface="ＭＳ Ｐゴシック" panose="020B0600070205080204" pitchFamily="34" charset="-128"/>
              </a:rPr>
              <a:t>	(a) </a:t>
            </a:r>
            <a:r>
              <a:rPr lang="zh-CN" altLang="en-US" sz="2000" smtClean="0"/>
              <a:t>假设连接条件 </a:t>
            </a:r>
            <a:r>
              <a:rPr kumimoji="0" lang="zh-CN" altLang="en-US" sz="2000" smtClean="0">
                <a:solidFill>
                  <a:srgbClr val="000000"/>
                </a:solidFill>
                <a:sym typeface="Symbol" panose="05050102010706020507" pitchFamily="18" charset="2"/>
              </a:rPr>
              <a:t></a:t>
            </a:r>
            <a:r>
              <a:rPr lang="zh-CN" altLang="en-US" sz="2000" smtClean="0">
                <a:sym typeface="Greek Symbols" pitchFamily="18" charset="2"/>
              </a:rPr>
              <a:t> 只涉及 </a:t>
            </a:r>
            <a:r>
              <a:rPr lang="en-US" altLang="zh-CN" sz="2000" i="1" smtClean="0">
                <a:sym typeface="Greek Symbols" pitchFamily="18" charset="2"/>
              </a:rPr>
              <a:t>L</a:t>
            </a:r>
            <a:r>
              <a:rPr lang="en-US" altLang="zh-CN" sz="2000" baseline="-25000" smtClean="0">
                <a:sym typeface="Greek Symbols" pitchFamily="18" charset="2"/>
              </a:rPr>
              <a:t>1</a:t>
            </a:r>
            <a:r>
              <a:rPr lang="en-US" altLang="zh-CN" sz="2000" smtClean="0">
                <a:sym typeface="Greek Symbols" pitchFamily="18" charset="2"/>
              </a:rPr>
              <a:t> </a:t>
            </a:r>
            <a:r>
              <a:rPr lang="en-US" altLang="zh-CN" sz="2000" smtClean="0">
                <a:sym typeface="Symbol" panose="05050102010706020507" pitchFamily="18" charset="2"/>
              </a:rPr>
              <a:t> </a:t>
            </a:r>
            <a:r>
              <a:rPr lang="en-US" altLang="zh-CN" sz="2000" i="1" smtClean="0">
                <a:sym typeface="Symbol" panose="05050102010706020507" pitchFamily="18" charset="2"/>
              </a:rPr>
              <a:t>L</a:t>
            </a:r>
            <a:r>
              <a:rPr lang="en-US" altLang="zh-CN" sz="2000" baseline="-25000" smtClean="0">
                <a:sym typeface="Symbol" panose="05050102010706020507" pitchFamily="18" charset="2"/>
              </a:rPr>
              <a:t>2 </a:t>
            </a:r>
            <a:r>
              <a:rPr lang="zh-CN" altLang="en-US" sz="2000" smtClean="0">
                <a:sym typeface="Symbol" panose="05050102010706020507" pitchFamily="18" charset="2"/>
              </a:rPr>
              <a:t>中的属性</a:t>
            </a:r>
            <a:r>
              <a:rPr lang="en-US" altLang="zh-CN" sz="2000" smtClean="0">
                <a:ea typeface="ＭＳ Ｐゴシック" panose="020B0600070205080204" pitchFamily="34" charset="-128"/>
                <a:sym typeface="Symbol" panose="05050102010706020507" pitchFamily="18" charset="2"/>
              </a:rPr>
              <a:t/>
            </a:r>
            <a:br>
              <a:rPr lang="en-US" altLang="zh-CN" sz="2000" smtClean="0">
                <a:ea typeface="ＭＳ Ｐゴシック" panose="020B0600070205080204" pitchFamily="34" charset="-128"/>
                <a:sym typeface="Symbol" panose="05050102010706020507" pitchFamily="18" charset="2"/>
              </a:rPr>
            </a:br>
            <a:r>
              <a:rPr lang="en-US" altLang="zh-CN" sz="2000" smtClean="0">
                <a:ea typeface="ＭＳ Ｐゴシック" panose="020B0600070205080204" pitchFamily="34" charset="-128"/>
                <a:sym typeface="Symbol" panose="05050102010706020507" pitchFamily="18" charset="2"/>
              </a:rPr>
              <a:t/>
            </a:r>
            <a:br>
              <a:rPr lang="en-US" altLang="zh-CN" sz="2000" smtClean="0">
                <a:ea typeface="ＭＳ Ｐゴシック" panose="020B0600070205080204" pitchFamily="34" charset="-128"/>
                <a:sym typeface="Symbol" panose="05050102010706020507" pitchFamily="18" charset="2"/>
              </a:rPr>
            </a:br>
            <a:r>
              <a:rPr lang="en-US" altLang="zh-CN" sz="2000" smtClean="0">
                <a:ea typeface="ＭＳ Ｐゴシック" panose="020B0600070205080204" pitchFamily="34" charset="-128"/>
                <a:sym typeface="Symbol" panose="05050102010706020507" pitchFamily="18" charset="2"/>
              </a:rPr>
              <a:t>	</a:t>
            </a:r>
          </a:p>
          <a:p>
            <a:pPr>
              <a:buFont typeface="Monotype Sorts" charset="2"/>
              <a:buNone/>
              <a:tabLst>
                <a:tab pos="3087688" algn="ctr"/>
              </a:tabLst>
            </a:pPr>
            <a:r>
              <a:rPr lang="en-US" altLang="zh-CN" sz="2000" smtClean="0">
                <a:ea typeface="ＭＳ Ｐゴシック" panose="020B0600070205080204" pitchFamily="34" charset="-128"/>
                <a:sym typeface="Symbol" panose="05050102010706020507" pitchFamily="18" charset="2"/>
              </a:rPr>
              <a:t>	(b) </a:t>
            </a:r>
            <a:r>
              <a:rPr lang="zh-CN" altLang="en-US" sz="2000" smtClean="0">
                <a:sym typeface="Symbol" panose="05050102010706020507" pitchFamily="18" charset="2"/>
              </a:rPr>
              <a:t>考虑连接</a:t>
            </a:r>
            <a:r>
              <a:rPr lang="zh-CN" altLang="en-US" sz="2000" smtClean="0">
                <a:ea typeface="ＭＳ Ｐゴシック" panose="020B0600070205080204" pitchFamily="34" charset="-128"/>
                <a:sym typeface="Symbol" panose="05050102010706020507" pitchFamily="18" charset="2"/>
              </a:rPr>
              <a:t> </a:t>
            </a:r>
            <a:r>
              <a:rPr lang="en-US" altLang="zh-CN" sz="2000" i="1" smtClean="0">
                <a:ea typeface="ＭＳ Ｐゴシック" panose="020B0600070205080204" pitchFamily="34" charset="-128"/>
                <a:sym typeface="Symbol" panose="05050102010706020507" pitchFamily="18" charset="2"/>
              </a:rPr>
              <a:t>E</a:t>
            </a:r>
            <a:r>
              <a:rPr lang="en-US" altLang="zh-CN" sz="2000" baseline="-25000" smtClean="0">
                <a:ea typeface="ＭＳ Ｐゴシック" panose="020B0600070205080204" pitchFamily="34" charset="-128"/>
                <a:sym typeface="Symbol" panose="05050102010706020507" pitchFamily="18" charset="2"/>
              </a:rPr>
              <a:t>1      </a:t>
            </a:r>
            <a:r>
              <a:rPr lang="en-US" altLang="zh-CN" sz="2000" i="1" smtClean="0">
                <a:ea typeface="ＭＳ Ｐゴシック" panose="020B0600070205080204" pitchFamily="34" charset="-128"/>
                <a:sym typeface="Greek Symbols" pitchFamily="18" charset="2"/>
              </a:rPr>
              <a:t> E</a:t>
            </a:r>
            <a:r>
              <a:rPr lang="en-US" altLang="zh-CN" sz="2000" baseline="-25000" smtClean="0">
                <a:ea typeface="ＭＳ Ｐゴシック" panose="020B0600070205080204" pitchFamily="34" charset="-128"/>
                <a:sym typeface="Greek Symbols" pitchFamily="18" charset="2"/>
              </a:rPr>
              <a:t>2</a:t>
            </a:r>
            <a:endParaRPr lang="en-US" altLang="zh-CN" sz="2000" smtClean="0">
              <a:ea typeface="ＭＳ Ｐゴシック" panose="020B0600070205080204" pitchFamily="34" charset="-128"/>
              <a:sym typeface="Greek Symbols" pitchFamily="18" charset="2"/>
            </a:endParaRPr>
          </a:p>
          <a:p>
            <a:pPr lvl="1">
              <a:tabLst>
                <a:tab pos="3087688" algn="ctr"/>
              </a:tabLst>
            </a:pPr>
            <a:r>
              <a:rPr lang="zh-CN" altLang="en-US" sz="1800" smtClean="0">
                <a:sym typeface="Greek Symbols" pitchFamily="18" charset="2"/>
              </a:rPr>
              <a:t> 令 </a:t>
            </a:r>
            <a:r>
              <a:rPr lang="en-US" altLang="zh-CN" sz="1800" i="1" smtClean="0">
                <a:sym typeface="Greek Symbols" pitchFamily="18" charset="2"/>
              </a:rPr>
              <a:t>L</a:t>
            </a:r>
            <a:r>
              <a:rPr lang="en-US" altLang="zh-CN" sz="1800" baseline="-25000" smtClean="0">
                <a:sym typeface="Greek Symbols" pitchFamily="18" charset="2"/>
              </a:rPr>
              <a:t>1</a:t>
            </a:r>
            <a:r>
              <a:rPr lang="en-US" altLang="zh-CN" sz="1800" smtClean="0">
                <a:sym typeface="Greek Symbols" pitchFamily="18" charset="2"/>
              </a:rPr>
              <a:t> </a:t>
            </a:r>
            <a:r>
              <a:rPr lang="zh-CN" altLang="en-US" sz="1800" smtClean="0">
                <a:sym typeface="Greek Symbols" pitchFamily="18" charset="2"/>
              </a:rPr>
              <a:t>和 </a:t>
            </a:r>
            <a:r>
              <a:rPr lang="en-US" altLang="zh-CN" sz="1800" i="1" smtClean="0">
                <a:sym typeface="Symbol" panose="05050102010706020507" pitchFamily="18" charset="2"/>
              </a:rPr>
              <a:t>L</a:t>
            </a:r>
            <a:r>
              <a:rPr lang="en-US" altLang="zh-CN" sz="1800" baseline="-25000" smtClean="0">
                <a:sym typeface="Symbol" panose="05050102010706020507" pitchFamily="18" charset="2"/>
              </a:rPr>
              <a:t>2</a:t>
            </a:r>
            <a:r>
              <a:rPr lang="en-US" altLang="zh-CN" sz="1800" smtClean="0">
                <a:sym typeface="Symbol" panose="05050102010706020507" pitchFamily="18" charset="2"/>
              </a:rPr>
              <a:t> </a:t>
            </a:r>
            <a:r>
              <a:rPr lang="zh-CN" altLang="en-US" sz="1800" smtClean="0">
                <a:sym typeface="Symbol" panose="05050102010706020507" pitchFamily="18" charset="2"/>
              </a:rPr>
              <a:t>分别代表 </a:t>
            </a:r>
            <a:r>
              <a:rPr lang="en-US" altLang="zh-CN" sz="1800" i="1" smtClean="0">
                <a:sym typeface="Symbol" panose="05050102010706020507" pitchFamily="18" charset="2"/>
              </a:rPr>
              <a:t>E</a:t>
            </a:r>
            <a:r>
              <a:rPr lang="en-US" altLang="zh-CN" sz="1800" baseline="-25000" smtClean="0">
                <a:sym typeface="Symbol" panose="05050102010706020507" pitchFamily="18" charset="2"/>
              </a:rPr>
              <a:t>1</a:t>
            </a:r>
            <a:r>
              <a:rPr lang="en-US" altLang="zh-CN" sz="1800" smtClean="0">
                <a:sym typeface="Symbol" panose="05050102010706020507" pitchFamily="18" charset="2"/>
              </a:rPr>
              <a:t> </a:t>
            </a:r>
            <a:r>
              <a:rPr lang="zh-CN" altLang="en-US" sz="1800" smtClean="0">
                <a:sym typeface="Symbol" panose="05050102010706020507" pitchFamily="18" charset="2"/>
              </a:rPr>
              <a:t>和 </a:t>
            </a:r>
            <a:r>
              <a:rPr lang="en-US" altLang="zh-CN" sz="1800" i="1" smtClean="0">
                <a:sym typeface="Greek Symbols" pitchFamily="18" charset="2"/>
              </a:rPr>
              <a:t>E</a:t>
            </a:r>
            <a:r>
              <a:rPr lang="en-US" altLang="zh-CN" sz="1800" baseline="-25000" smtClean="0">
                <a:sym typeface="Greek Symbols" pitchFamily="18" charset="2"/>
              </a:rPr>
              <a:t>2</a:t>
            </a:r>
            <a:r>
              <a:rPr lang="en-US" altLang="zh-CN" sz="1800" smtClean="0">
                <a:sym typeface="Greek Symbols" pitchFamily="18" charset="2"/>
              </a:rPr>
              <a:t> </a:t>
            </a:r>
            <a:r>
              <a:rPr lang="zh-CN" altLang="en-US" sz="1800" smtClean="0">
                <a:sym typeface="Greek Symbols" pitchFamily="18" charset="2"/>
              </a:rPr>
              <a:t>的属性集</a:t>
            </a:r>
            <a:endParaRPr lang="en-US" altLang="zh-CN" sz="1800" smtClean="0">
              <a:sym typeface="Greek Symbols" pitchFamily="18" charset="2"/>
            </a:endParaRPr>
          </a:p>
          <a:p>
            <a:pPr lvl="1">
              <a:tabLst>
                <a:tab pos="3087688" algn="ctr"/>
              </a:tabLst>
            </a:pPr>
            <a:r>
              <a:rPr lang="zh-CN" altLang="en-US" sz="1800" smtClean="0">
                <a:sym typeface="Greek Symbols" pitchFamily="18" charset="2"/>
              </a:rPr>
              <a:t> 令 </a:t>
            </a:r>
            <a:r>
              <a:rPr lang="en-US" altLang="zh-CN" sz="1800" i="1" smtClean="0">
                <a:sym typeface="Symbol" panose="05050102010706020507" pitchFamily="18" charset="2"/>
              </a:rPr>
              <a:t>L</a:t>
            </a:r>
            <a:r>
              <a:rPr lang="en-US" altLang="zh-CN" sz="1800" baseline="-25000" smtClean="0">
                <a:sym typeface="Symbol" panose="05050102010706020507" pitchFamily="18" charset="2"/>
              </a:rPr>
              <a:t>3</a:t>
            </a:r>
            <a:r>
              <a:rPr lang="en-US" altLang="zh-CN" sz="1800" smtClean="0">
                <a:sym typeface="Symbol" panose="05050102010706020507" pitchFamily="18" charset="2"/>
              </a:rPr>
              <a:t> </a:t>
            </a:r>
            <a:r>
              <a:rPr lang="zh-CN" altLang="en-US" sz="1800" smtClean="0">
                <a:sym typeface="Symbol" panose="05050102010706020507" pitchFamily="18" charset="2"/>
              </a:rPr>
              <a:t>是 </a:t>
            </a:r>
            <a:r>
              <a:rPr lang="en-US" altLang="zh-CN" sz="1800" i="1" smtClean="0">
                <a:sym typeface="Symbol" panose="05050102010706020507" pitchFamily="18" charset="2"/>
              </a:rPr>
              <a:t>E</a:t>
            </a:r>
            <a:r>
              <a:rPr lang="en-US" altLang="zh-CN" sz="1800" baseline="-25000" smtClean="0">
                <a:sym typeface="Symbol" panose="05050102010706020507" pitchFamily="18" charset="2"/>
              </a:rPr>
              <a:t>1</a:t>
            </a:r>
            <a:r>
              <a:rPr lang="en-US" altLang="zh-CN" sz="1800" smtClean="0">
                <a:sym typeface="Symbol" panose="05050102010706020507" pitchFamily="18" charset="2"/>
              </a:rPr>
              <a:t> </a:t>
            </a:r>
            <a:r>
              <a:rPr lang="zh-CN" altLang="en-US" sz="1800" smtClean="0">
                <a:sym typeface="Symbol" panose="05050102010706020507" pitchFamily="18" charset="2"/>
              </a:rPr>
              <a:t>中出现在连接条件  中但不在 </a:t>
            </a:r>
            <a:r>
              <a:rPr lang="en-US" altLang="zh-CN" sz="1800" i="1" smtClean="0">
                <a:sym typeface="Greek Symbols" pitchFamily="18" charset="2"/>
              </a:rPr>
              <a:t>L</a:t>
            </a:r>
            <a:r>
              <a:rPr lang="en-US" altLang="zh-CN" sz="1800" baseline="-25000" smtClean="0">
                <a:sym typeface="Greek Symbols" pitchFamily="18" charset="2"/>
              </a:rPr>
              <a:t>1</a:t>
            </a:r>
            <a:r>
              <a:rPr lang="en-US" altLang="zh-CN" sz="1800" smtClean="0">
                <a:sym typeface="Greek Symbols" pitchFamily="18" charset="2"/>
              </a:rPr>
              <a:t> </a:t>
            </a:r>
            <a:r>
              <a:rPr lang="en-US" altLang="zh-CN" sz="1800" smtClean="0">
                <a:sym typeface="Symbol" panose="05050102010706020507" pitchFamily="18" charset="2"/>
              </a:rPr>
              <a:t> </a:t>
            </a:r>
            <a:r>
              <a:rPr lang="en-US" altLang="zh-CN" sz="1800" i="1" smtClean="0">
                <a:sym typeface="Symbol" panose="05050102010706020507" pitchFamily="18" charset="2"/>
              </a:rPr>
              <a:t>L</a:t>
            </a:r>
            <a:r>
              <a:rPr lang="en-US" altLang="zh-CN" sz="1800" baseline="-25000" smtClean="0">
                <a:sym typeface="Symbol" panose="05050102010706020507" pitchFamily="18" charset="2"/>
              </a:rPr>
              <a:t>2 </a:t>
            </a:r>
            <a:r>
              <a:rPr lang="zh-CN" altLang="en-US" sz="1800" smtClean="0">
                <a:sym typeface="Symbol" panose="05050102010706020507" pitchFamily="18" charset="2"/>
              </a:rPr>
              <a:t>中的属性</a:t>
            </a:r>
          </a:p>
          <a:p>
            <a:pPr lvl="1">
              <a:tabLst>
                <a:tab pos="3087688" algn="ctr"/>
              </a:tabLst>
            </a:pPr>
            <a:r>
              <a:rPr lang="zh-CN" altLang="en-US" sz="1800" smtClean="0">
                <a:sym typeface="Symbol" panose="05050102010706020507" pitchFamily="18" charset="2"/>
              </a:rPr>
              <a:t> 令 </a:t>
            </a:r>
            <a:r>
              <a:rPr lang="en-US" altLang="zh-CN" sz="1800" i="1" smtClean="0">
                <a:sym typeface="Greek Symbols" pitchFamily="18" charset="2"/>
              </a:rPr>
              <a:t>L</a:t>
            </a:r>
            <a:r>
              <a:rPr lang="en-US" altLang="zh-CN" sz="1800" baseline="-25000" smtClean="0">
                <a:sym typeface="Greek Symbols" pitchFamily="18" charset="2"/>
              </a:rPr>
              <a:t>4</a:t>
            </a:r>
            <a:r>
              <a:rPr lang="en-US" altLang="zh-CN" sz="1800" smtClean="0">
                <a:sym typeface="Greek Symbols" pitchFamily="18" charset="2"/>
              </a:rPr>
              <a:t> </a:t>
            </a:r>
            <a:r>
              <a:rPr lang="zh-CN" altLang="en-US" sz="1800" smtClean="0">
                <a:sym typeface="Greek Symbols" pitchFamily="18" charset="2"/>
              </a:rPr>
              <a:t>是 </a:t>
            </a:r>
            <a:r>
              <a:rPr lang="en-US" altLang="zh-CN" sz="1800" i="1" smtClean="0">
                <a:sym typeface="Greek Symbols" pitchFamily="18" charset="2"/>
              </a:rPr>
              <a:t>E</a:t>
            </a:r>
            <a:r>
              <a:rPr lang="en-US" altLang="zh-CN" sz="1800" baseline="-25000" smtClean="0">
                <a:sym typeface="Greek Symbols" pitchFamily="18" charset="2"/>
              </a:rPr>
              <a:t>2 </a:t>
            </a:r>
            <a:r>
              <a:rPr lang="zh-CN" altLang="en-US" sz="1800" smtClean="0">
                <a:sym typeface="Greek Symbols" pitchFamily="18" charset="2"/>
              </a:rPr>
              <a:t>中出现在连接条件 </a:t>
            </a:r>
            <a:r>
              <a:rPr lang="zh-CN" altLang="en-US" sz="1800" smtClean="0">
                <a:sym typeface="Symbol" panose="05050102010706020507" pitchFamily="18" charset="2"/>
              </a:rPr>
              <a:t> </a:t>
            </a:r>
            <a:r>
              <a:rPr lang="zh-CN" altLang="en-US" sz="1800" smtClean="0">
                <a:sym typeface="Greek Symbols" pitchFamily="18" charset="2"/>
              </a:rPr>
              <a:t>中但不在 </a:t>
            </a:r>
            <a:r>
              <a:rPr lang="en-US" altLang="zh-CN" sz="1800" i="1" smtClean="0">
                <a:sym typeface="Greek Symbols" pitchFamily="18" charset="2"/>
              </a:rPr>
              <a:t>L</a:t>
            </a:r>
            <a:r>
              <a:rPr lang="en-US" altLang="zh-CN" sz="1800" baseline="-25000" smtClean="0">
                <a:sym typeface="Greek Symbols" pitchFamily="18" charset="2"/>
              </a:rPr>
              <a:t>1</a:t>
            </a:r>
            <a:r>
              <a:rPr lang="en-US" altLang="zh-CN" sz="1800" smtClean="0">
                <a:sym typeface="Greek Symbols" pitchFamily="18" charset="2"/>
              </a:rPr>
              <a:t> </a:t>
            </a:r>
            <a:r>
              <a:rPr lang="en-US" altLang="zh-CN" sz="1800" smtClean="0">
                <a:sym typeface="Symbol" panose="05050102010706020507" pitchFamily="18" charset="2"/>
              </a:rPr>
              <a:t> </a:t>
            </a:r>
            <a:r>
              <a:rPr lang="en-US" altLang="zh-CN" sz="1800" i="1" smtClean="0">
                <a:sym typeface="Symbol" panose="05050102010706020507" pitchFamily="18" charset="2"/>
              </a:rPr>
              <a:t>L</a:t>
            </a:r>
            <a:r>
              <a:rPr lang="en-US" altLang="zh-CN" sz="1800" baseline="-25000" smtClean="0">
                <a:sym typeface="Symbol" panose="05050102010706020507" pitchFamily="18" charset="2"/>
              </a:rPr>
              <a:t>2 </a:t>
            </a:r>
            <a:r>
              <a:rPr lang="zh-CN" altLang="en-US" sz="1800" smtClean="0">
                <a:sym typeface="Symbol" panose="05050102010706020507" pitchFamily="18" charset="2"/>
              </a:rPr>
              <a:t>中的属性</a:t>
            </a:r>
          </a:p>
        </p:txBody>
      </p:sp>
      <p:sp>
        <p:nvSpPr>
          <p:cNvPr id="96260" name="AutoShape 6"/>
          <p:cNvSpPr>
            <a:spLocks noChangeArrowheads="1"/>
          </p:cNvSpPr>
          <p:nvPr/>
        </p:nvSpPr>
        <p:spPr bwMode="auto">
          <a:xfrm rot="5400000">
            <a:off x="3323432" y="2601119"/>
            <a:ext cx="188912" cy="17145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grpSp>
        <p:nvGrpSpPr>
          <p:cNvPr id="96261" name="Group 94"/>
          <p:cNvGrpSpPr>
            <a:grpSpLocks/>
          </p:cNvGrpSpPr>
          <p:nvPr/>
        </p:nvGrpSpPr>
        <p:grpSpPr bwMode="auto">
          <a:xfrm>
            <a:off x="2174875" y="1951038"/>
            <a:ext cx="4603750" cy="400050"/>
            <a:chOff x="1515" y="1364"/>
            <a:chExt cx="2920" cy="271"/>
          </a:xfrm>
        </p:grpSpPr>
        <p:sp>
          <p:nvSpPr>
            <p:cNvPr id="96309" name="Rectangle 14"/>
            <p:cNvSpPr>
              <a:spLocks noChangeArrowheads="1"/>
            </p:cNvSpPr>
            <p:nvPr/>
          </p:nvSpPr>
          <p:spPr bwMode="auto">
            <a:xfrm>
              <a:off x="4316" y="1383"/>
              <a:ext cx="11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sz="1600"/>
            </a:p>
          </p:txBody>
        </p:sp>
        <p:sp>
          <p:nvSpPr>
            <p:cNvPr id="96310" name="Rectangle 15"/>
            <p:cNvSpPr>
              <a:spLocks noChangeArrowheads="1"/>
            </p:cNvSpPr>
            <p:nvPr/>
          </p:nvSpPr>
          <p:spPr bwMode="auto">
            <a:xfrm>
              <a:off x="4072"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sz="1600"/>
            </a:p>
          </p:txBody>
        </p:sp>
        <p:sp>
          <p:nvSpPr>
            <p:cNvPr id="96311" name="Rectangle 16"/>
            <p:cNvSpPr>
              <a:spLocks noChangeArrowheads="1"/>
            </p:cNvSpPr>
            <p:nvPr/>
          </p:nvSpPr>
          <p:spPr bwMode="auto">
            <a:xfrm>
              <a:off x="3736"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sz="1600"/>
            </a:p>
          </p:txBody>
        </p:sp>
        <p:sp>
          <p:nvSpPr>
            <p:cNvPr id="96312" name="Rectangle 17"/>
            <p:cNvSpPr>
              <a:spLocks noChangeArrowheads="1"/>
            </p:cNvSpPr>
            <p:nvPr/>
          </p:nvSpPr>
          <p:spPr bwMode="auto">
            <a:xfrm>
              <a:off x="3388" y="1383"/>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sz="1600"/>
            </a:p>
          </p:txBody>
        </p:sp>
        <p:sp>
          <p:nvSpPr>
            <p:cNvPr id="96313" name="Rectangle 18"/>
            <p:cNvSpPr>
              <a:spLocks noChangeArrowheads="1"/>
            </p:cNvSpPr>
            <p:nvPr/>
          </p:nvSpPr>
          <p:spPr bwMode="auto">
            <a:xfrm>
              <a:off x="3162"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sz="1600"/>
            </a:p>
          </p:txBody>
        </p:sp>
        <p:sp>
          <p:nvSpPr>
            <p:cNvPr id="96314" name="Rectangle 19"/>
            <p:cNvSpPr>
              <a:spLocks noChangeArrowheads="1"/>
            </p:cNvSpPr>
            <p:nvPr/>
          </p:nvSpPr>
          <p:spPr bwMode="auto">
            <a:xfrm>
              <a:off x="2840"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sz="1600"/>
            </a:p>
          </p:txBody>
        </p:sp>
        <p:sp>
          <p:nvSpPr>
            <p:cNvPr id="96315" name="Rectangle 20"/>
            <p:cNvSpPr>
              <a:spLocks noChangeArrowheads="1"/>
            </p:cNvSpPr>
            <p:nvPr/>
          </p:nvSpPr>
          <p:spPr bwMode="auto">
            <a:xfrm>
              <a:off x="2611"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sz="1600"/>
            </a:p>
          </p:txBody>
        </p:sp>
        <p:sp>
          <p:nvSpPr>
            <p:cNvPr id="96316" name="Rectangle 21"/>
            <p:cNvSpPr>
              <a:spLocks noChangeArrowheads="1"/>
            </p:cNvSpPr>
            <p:nvPr/>
          </p:nvSpPr>
          <p:spPr bwMode="auto">
            <a:xfrm>
              <a:off x="1968"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sz="1600"/>
            </a:p>
          </p:txBody>
        </p:sp>
        <p:sp>
          <p:nvSpPr>
            <p:cNvPr id="96317" name="Rectangle 22"/>
            <p:cNvSpPr>
              <a:spLocks noChangeArrowheads="1"/>
            </p:cNvSpPr>
            <p:nvPr/>
          </p:nvSpPr>
          <p:spPr bwMode="auto">
            <a:xfrm>
              <a:off x="4247" y="1491"/>
              <a:ext cx="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a:solidFill>
                    <a:srgbClr val="000000"/>
                  </a:solidFill>
                  <a:latin typeface="Times New Roman" panose="02020603050405020304" pitchFamily="18" charset="0"/>
                </a:rPr>
                <a:t>2</a:t>
              </a:r>
              <a:endParaRPr kumimoji="0" lang="en-US" altLang="zh-CN" sz="1600"/>
            </a:p>
          </p:txBody>
        </p:sp>
        <p:sp>
          <p:nvSpPr>
            <p:cNvPr id="96318" name="Rectangle 24"/>
            <p:cNvSpPr>
              <a:spLocks noChangeArrowheads="1"/>
            </p:cNvSpPr>
            <p:nvPr/>
          </p:nvSpPr>
          <p:spPr bwMode="auto">
            <a:xfrm>
              <a:off x="3326"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a:solidFill>
                    <a:srgbClr val="000000"/>
                  </a:solidFill>
                  <a:latin typeface="Times New Roman" panose="02020603050405020304" pitchFamily="18" charset="0"/>
                </a:rPr>
                <a:t>1</a:t>
              </a:r>
              <a:endParaRPr kumimoji="0" lang="en-US" altLang="zh-CN" sz="1600"/>
            </a:p>
          </p:txBody>
        </p:sp>
        <p:sp>
          <p:nvSpPr>
            <p:cNvPr id="96319" name="Rectangle 25"/>
            <p:cNvSpPr>
              <a:spLocks noChangeArrowheads="1"/>
            </p:cNvSpPr>
            <p:nvPr/>
          </p:nvSpPr>
          <p:spPr bwMode="auto">
            <a:xfrm>
              <a:off x="254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a:solidFill>
                    <a:srgbClr val="000000"/>
                  </a:solidFill>
                  <a:latin typeface="Times New Roman" panose="02020603050405020304" pitchFamily="18" charset="0"/>
                </a:rPr>
                <a:t>2</a:t>
              </a:r>
              <a:endParaRPr kumimoji="0" lang="en-US" altLang="zh-CN" sz="1600"/>
            </a:p>
          </p:txBody>
        </p:sp>
        <p:sp>
          <p:nvSpPr>
            <p:cNvPr id="96320" name="Rectangle 27"/>
            <p:cNvSpPr>
              <a:spLocks noChangeArrowheads="1"/>
            </p:cNvSpPr>
            <p:nvPr/>
          </p:nvSpPr>
          <p:spPr bwMode="auto">
            <a:xfrm>
              <a:off x="213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a:solidFill>
                    <a:srgbClr val="000000"/>
                  </a:solidFill>
                  <a:latin typeface="Times New Roman" panose="02020603050405020304" pitchFamily="18" charset="0"/>
                </a:rPr>
                <a:t>1</a:t>
              </a:r>
              <a:endParaRPr kumimoji="0" lang="en-US" altLang="zh-CN" sz="1600"/>
            </a:p>
          </p:txBody>
        </p:sp>
        <p:sp>
          <p:nvSpPr>
            <p:cNvPr id="96321" name="Rectangle 28"/>
            <p:cNvSpPr>
              <a:spLocks noChangeArrowheads="1"/>
            </p:cNvSpPr>
            <p:nvPr/>
          </p:nvSpPr>
          <p:spPr bwMode="auto">
            <a:xfrm>
              <a:off x="4005"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900">
                  <a:solidFill>
                    <a:srgbClr val="000000"/>
                  </a:solidFill>
                  <a:latin typeface="Times New Roman" panose="02020603050405020304" pitchFamily="18" charset="0"/>
                </a:rPr>
                <a:t>2</a:t>
              </a:r>
              <a:endParaRPr kumimoji="0" lang="en-US" altLang="zh-CN" sz="1600"/>
            </a:p>
          </p:txBody>
        </p:sp>
        <p:sp>
          <p:nvSpPr>
            <p:cNvPr id="96322" name="Rectangle 29"/>
            <p:cNvSpPr>
              <a:spLocks noChangeArrowheads="1"/>
            </p:cNvSpPr>
            <p:nvPr/>
          </p:nvSpPr>
          <p:spPr bwMode="auto">
            <a:xfrm>
              <a:off x="3100"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900">
                  <a:solidFill>
                    <a:srgbClr val="000000"/>
                  </a:solidFill>
                  <a:latin typeface="Times New Roman" panose="02020603050405020304" pitchFamily="18" charset="0"/>
                </a:rPr>
                <a:t>1</a:t>
              </a:r>
              <a:endParaRPr kumimoji="0" lang="en-US" altLang="zh-CN" sz="1600"/>
            </a:p>
          </p:txBody>
        </p:sp>
        <p:sp>
          <p:nvSpPr>
            <p:cNvPr id="96323" name="Rectangle 30"/>
            <p:cNvSpPr>
              <a:spLocks noChangeArrowheads="1"/>
            </p:cNvSpPr>
            <p:nvPr/>
          </p:nvSpPr>
          <p:spPr bwMode="auto">
            <a:xfrm>
              <a:off x="1901"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900">
                  <a:solidFill>
                    <a:srgbClr val="000000"/>
                  </a:solidFill>
                  <a:latin typeface="Times New Roman" panose="02020603050405020304" pitchFamily="18" charset="0"/>
                </a:rPr>
                <a:t>2</a:t>
              </a:r>
              <a:endParaRPr kumimoji="0" lang="en-US" altLang="zh-CN" sz="1600"/>
            </a:p>
          </p:txBody>
        </p:sp>
        <p:sp>
          <p:nvSpPr>
            <p:cNvPr id="96324" name="Rectangle 31"/>
            <p:cNvSpPr>
              <a:spLocks noChangeArrowheads="1"/>
            </p:cNvSpPr>
            <p:nvPr/>
          </p:nvSpPr>
          <p:spPr bwMode="auto">
            <a:xfrm>
              <a:off x="1717" y="1542"/>
              <a:ext cx="3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900">
                  <a:solidFill>
                    <a:srgbClr val="000000"/>
                  </a:solidFill>
                  <a:latin typeface="Times New Roman" panose="02020603050405020304" pitchFamily="18" charset="0"/>
                </a:rPr>
                <a:t>1</a:t>
              </a:r>
              <a:endParaRPr kumimoji="0" lang="en-US" altLang="zh-CN" sz="1600"/>
            </a:p>
          </p:txBody>
        </p:sp>
        <p:sp>
          <p:nvSpPr>
            <p:cNvPr id="96325" name="Rectangle 32"/>
            <p:cNvSpPr>
              <a:spLocks noChangeArrowheads="1"/>
            </p:cNvSpPr>
            <p:nvPr/>
          </p:nvSpPr>
          <p:spPr bwMode="auto">
            <a:xfrm>
              <a:off x="4139" y="1383"/>
              <a:ext cx="1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i="1">
                  <a:solidFill>
                    <a:srgbClr val="000000"/>
                  </a:solidFill>
                  <a:latin typeface="Times New Roman" panose="02020603050405020304" pitchFamily="18" charset="0"/>
                </a:rPr>
                <a:t>E</a:t>
              </a:r>
              <a:endParaRPr kumimoji="0" lang="en-US" altLang="zh-CN" sz="1600"/>
            </a:p>
          </p:txBody>
        </p:sp>
        <p:sp>
          <p:nvSpPr>
            <p:cNvPr id="96326" name="Rectangle 33"/>
            <p:cNvSpPr>
              <a:spLocks noChangeArrowheads="1"/>
            </p:cNvSpPr>
            <p:nvPr/>
          </p:nvSpPr>
          <p:spPr bwMode="auto">
            <a:xfrm>
              <a:off x="3230"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i="1">
                  <a:solidFill>
                    <a:srgbClr val="000000"/>
                  </a:solidFill>
                  <a:latin typeface="Times New Roman" panose="02020603050405020304" pitchFamily="18" charset="0"/>
                </a:rPr>
                <a:t>E</a:t>
              </a:r>
              <a:endParaRPr kumimoji="0" lang="en-US" altLang="zh-CN" sz="1600"/>
            </a:p>
          </p:txBody>
        </p:sp>
        <p:sp>
          <p:nvSpPr>
            <p:cNvPr id="96327" name="Rectangle 34"/>
            <p:cNvSpPr>
              <a:spLocks noChangeArrowheads="1"/>
            </p:cNvSpPr>
            <p:nvPr/>
          </p:nvSpPr>
          <p:spPr bwMode="auto">
            <a:xfrm>
              <a:off x="2434"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i="1">
                  <a:solidFill>
                    <a:srgbClr val="000000"/>
                  </a:solidFill>
                  <a:latin typeface="Times New Roman" panose="02020603050405020304" pitchFamily="18" charset="0"/>
                </a:rPr>
                <a:t>E</a:t>
              </a:r>
              <a:endParaRPr kumimoji="0" lang="en-US" altLang="zh-CN" sz="1600"/>
            </a:p>
          </p:txBody>
        </p:sp>
        <p:sp>
          <p:nvSpPr>
            <p:cNvPr id="96328" name="Rectangle 35"/>
            <p:cNvSpPr>
              <a:spLocks noChangeArrowheads="1"/>
            </p:cNvSpPr>
            <p:nvPr/>
          </p:nvSpPr>
          <p:spPr bwMode="auto">
            <a:xfrm>
              <a:off x="2036"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i="1">
                  <a:solidFill>
                    <a:srgbClr val="000000"/>
                  </a:solidFill>
                  <a:latin typeface="Times New Roman" panose="02020603050405020304" pitchFamily="18" charset="0"/>
                </a:rPr>
                <a:t>E</a:t>
              </a:r>
              <a:endParaRPr kumimoji="0" lang="en-US" altLang="zh-CN" sz="1600"/>
            </a:p>
          </p:txBody>
        </p:sp>
        <p:sp>
          <p:nvSpPr>
            <p:cNvPr id="96329" name="Rectangle 36"/>
            <p:cNvSpPr>
              <a:spLocks noChangeArrowheads="1"/>
            </p:cNvSpPr>
            <p:nvPr/>
          </p:nvSpPr>
          <p:spPr bwMode="auto">
            <a:xfrm>
              <a:off x="3950"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i="1">
                  <a:solidFill>
                    <a:srgbClr val="000000"/>
                  </a:solidFill>
                  <a:latin typeface="Times New Roman" panose="02020603050405020304" pitchFamily="18" charset="0"/>
                </a:rPr>
                <a:t>L</a:t>
              </a:r>
              <a:endParaRPr kumimoji="0" lang="en-US" altLang="zh-CN" sz="1600"/>
            </a:p>
          </p:txBody>
        </p:sp>
        <p:sp>
          <p:nvSpPr>
            <p:cNvPr id="96330" name="Rectangle 37"/>
            <p:cNvSpPr>
              <a:spLocks noChangeArrowheads="1"/>
            </p:cNvSpPr>
            <p:nvPr/>
          </p:nvSpPr>
          <p:spPr bwMode="auto">
            <a:xfrm>
              <a:off x="3054"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i="1">
                  <a:solidFill>
                    <a:srgbClr val="000000"/>
                  </a:solidFill>
                  <a:latin typeface="Times New Roman" panose="02020603050405020304" pitchFamily="18" charset="0"/>
                </a:rPr>
                <a:t>L</a:t>
              </a:r>
              <a:endParaRPr kumimoji="0" lang="en-US" altLang="zh-CN" sz="1600"/>
            </a:p>
          </p:txBody>
        </p:sp>
        <p:sp>
          <p:nvSpPr>
            <p:cNvPr id="96331" name="Rectangle 38"/>
            <p:cNvSpPr>
              <a:spLocks noChangeArrowheads="1"/>
            </p:cNvSpPr>
            <p:nvPr/>
          </p:nvSpPr>
          <p:spPr bwMode="auto">
            <a:xfrm>
              <a:off x="1846"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i="1">
                  <a:solidFill>
                    <a:srgbClr val="000000"/>
                  </a:solidFill>
                  <a:latin typeface="Times New Roman" panose="02020603050405020304" pitchFamily="18" charset="0"/>
                </a:rPr>
                <a:t>L</a:t>
              </a:r>
              <a:endParaRPr kumimoji="0" lang="en-US" altLang="zh-CN" sz="1600"/>
            </a:p>
          </p:txBody>
        </p:sp>
        <p:sp>
          <p:nvSpPr>
            <p:cNvPr id="96332" name="Rectangle 39"/>
            <p:cNvSpPr>
              <a:spLocks noChangeArrowheads="1"/>
            </p:cNvSpPr>
            <p:nvPr/>
          </p:nvSpPr>
          <p:spPr bwMode="auto">
            <a:xfrm>
              <a:off x="1670" y="1491"/>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i="1">
                  <a:solidFill>
                    <a:srgbClr val="000000"/>
                  </a:solidFill>
                  <a:latin typeface="Times New Roman" panose="02020603050405020304" pitchFamily="18" charset="0"/>
                </a:rPr>
                <a:t>L</a:t>
              </a:r>
              <a:endParaRPr kumimoji="0" lang="en-US" altLang="zh-CN" sz="1600"/>
            </a:p>
          </p:txBody>
        </p:sp>
        <p:sp>
          <p:nvSpPr>
            <p:cNvPr id="96333" name="Rectangle 40"/>
            <p:cNvSpPr>
              <a:spLocks noChangeArrowheads="1"/>
            </p:cNvSpPr>
            <p:nvPr/>
          </p:nvSpPr>
          <p:spPr bwMode="auto">
            <a:xfrm>
              <a:off x="379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Symbol" panose="05050102010706020507" pitchFamily="18" charset="2"/>
                </a:rPr>
                <a:t>Õ</a:t>
              </a:r>
              <a:endParaRPr kumimoji="0" lang="en-US" altLang="zh-CN" sz="1600"/>
            </a:p>
          </p:txBody>
        </p:sp>
        <p:sp>
          <p:nvSpPr>
            <p:cNvPr id="96334" name="Rectangle 41"/>
            <p:cNvSpPr>
              <a:spLocks noChangeArrowheads="1"/>
            </p:cNvSpPr>
            <p:nvPr/>
          </p:nvSpPr>
          <p:spPr bwMode="auto">
            <a:xfrm>
              <a:off x="2899"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Symbol" panose="05050102010706020507" pitchFamily="18" charset="2"/>
                </a:rPr>
                <a:t>Õ</a:t>
              </a:r>
              <a:endParaRPr kumimoji="0" lang="en-US" altLang="zh-CN" sz="1600"/>
            </a:p>
          </p:txBody>
        </p:sp>
        <p:sp>
          <p:nvSpPr>
            <p:cNvPr id="96335" name="Rectangle 42"/>
            <p:cNvSpPr>
              <a:spLocks noChangeArrowheads="1"/>
            </p:cNvSpPr>
            <p:nvPr/>
          </p:nvSpPr>
          <p:spPr bwMode="auto">
            <a:xfrm>
              <a:off x="2708" y="1364"/>
              <a:ext cx="9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Symbol" panose="05050102010706020507" pitchFamily="18" charset="2"/>
                </a:rPr>
                <a:t>=</a:t>
              </a:r>
              <a:endParaRPr kumimoji="0" lang="en-US" altLang="zh-CN" sz="1600"/>
            </a:p>
          </p:txBody>
        </p:sp>
        <p:sp>
          <p:nvSpPr>
            <p:cNvPr id="96336" name="Rectangle 43"/>
            <p:cNvSpPr>
              <a:spLocks noChangeArrowheads="1"/>
            </p:cNvSpPr>
            <p:nvPr/>
          </p:nvSpPr>
          <p:spPr bwMode="auto">
            <a:xfrm>
              <a:off x="151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200">
                  <a:solidFill>
                    <a:srgbClr val="000000"/>
                  </a:solidFill>
                  <a:latin typeface="Symbol" panose="05050102010706020507" pitchFamily="18" charset="2"/>
                </a:rPr>
                <a:t>Õ</a:t>
              </a:r>
              <a:endParaRPr kumimoji="0" lang="en-US" altLang="zh-CN" sz="1600"/>
            </a:p>
          </p:txBody>
        </p:sp>
        <p:sp>
          <p:nvSpPr>
            <p:cNvPr id="96337" name="Rectangle 44"/>
            <p:cNvSpPr>
              <a:spLocks noChangeArrowheads="1"/>
            </p:cNvSpPr>
            <p:nvPr/>
          </p:nvSpPr>
          <p:spPr bwMode="auto">
            <a:xfrm>
              <a:off x="1762" y="1480"/>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a:solidFill>
                    <a:srgbClr val="000000"/>
                  </a:solidFill>
                  <a:latin typeface="Symbol" panose="05050102010706020507" pitchFamily="18" charset="2"/>
                </a:rPr>
                <a:t>È</a:t>
              </a:r>
              <a:endParaRPr kumimoji="0" lang="en-US" altLang="zh-CN" sz="1600"/>
            </a:p>
          </p:txBody>
        </p:sp>
        <p:sp>
          <p:nvSpPr>
            <p:cNvPr id="96338" name="Rectangle 45"/>
            <p:cNvSpPr>
              <a:spLocks noChangeArrowheads="1"/>
            </p:cNvSpPr>
            <p:nvPr/>
          </p:nvSpPr>
          <p:spPr bwMode="auto">
            <a:xfrm>
              <a:off x="3649" y="1489"/>
              <a:ext cx="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i="1">
                  <a:solidFill>
                    <a:srgbClr val="000000"/>
                  </a:solidFill>
                  <a:latin typeface="Symbol" panose="05050102010706020507" pitchFamily="18" charset="2"/>
                </a:rPr>
                <a:t>q</a:t>
              </a:r>
              <a:endParaRPr kumimoji="0" lang="en-US" altLang="zh-CN" sz="1600"/>
            </a:p>
          </p:txBody>
        </p:sp>
        <p:sp>
          <p:nvSpPr>
            <p:cNvPr id="96339" name="Rectangle 46"/>
            <p:cNvSpPr>
              <a:spLocks noChangeArrowheads="1"/>
            </p:cNvSpPr>
            <p:nvPr/>
          </p:nvSpPr>
          <p:spPr bwMode="auto">
            <a:xfrm>
              <a:off x="2352" y="1489"/>
              <a:ext cx="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300" i="1">
                  <a:solidFill>
                    <a:srgbClr val="000000"/>
                  </a:solidFill>
                  <a:latin typeface="Symbol" panose="05050102010706020507" pitchFamily="18" charset="2"/>
                </a:rPr>
                <a:t>q</a:t>
              </a:r>
              <a:endParaRPr kumimoji="0" lang="en-US" altLang="zh-CN" sz="1600"/>
            </a:p>
          </p:txBody>
        </p:sp>
        <p:grpSp>
          <p:nvGrpSpPr>
            <p:cNvPr id="96340" name="Group 47"/>
            <p:cNvGrpSpPr>
              <a:grpSpLocks/>
            </p:cNvGrpSpPr>
            <p:nvPr/>
          </p:nvGrpSpPr>
          <p:grpSpPr bwMode="auto">
            <a:xfrm>
              <a:off x="2219" y="1439"/>
              <a:ext cx="1422" cy="121"/>
              <a:chOff x="2219" y="1439"/>
              <a:chExt cx="1422" cy="121"/>
            </a:xfrm>
          </p:grpSpPr>
          <p:sp>
            <p:nvSpPr>
              <p:cNvPr id="96341" name="AutoShape 7"/>
              <p:cNvSpPr>
                <a:spLocks noChangeArrowheads="1"/>
              </p:cNvSpPr>
              <p:nvPr/>
            </p:nvSpPr>
            <p:spPr bwMode="auto">
              <a:xfrm rot="5400000">
                <a:off x="2214" y="1444"/>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96342" name="AutoShape 8"/>
              <p:cNvSpPr>
                <a:spLocks noChangeArrowheads="1"/>
              </p:cNvSpPr>
              <p:nvPr/>
            </p:nvSpPr>
            <p:spPr bwMode="auto">
              <a:xfrm rot="5400000">
                <a:off x="3527" y="144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grpSp>
      </p:grpSp>
      <p:grpSp>
        <p:nvGrpSpPr>
          <p:cNvPr id="96262" name="组合 1"/>
          <p:cNvGrpSpPr>
            <a:grpSpLocks/>
          </p:cNvGrpSpPr>
          <p:nvPr/>
        </p:nvGrpSpPr>
        <p:grpSpPr bwMode="auto">
          <a:xfrm>
            <a:off x="1706563" y="4497388"/>
            <a:ext cx="5834062" cy="385762"/>
            <a:chOff x="1706571" y="4497179"/>
            <a:chExt cx="5834062" cy="385763"/>
          </a:xfrm>
        </p:grpSpPr>
        <p:sp>
          <p:nvSpPr>
            <p:cNvPr id="96263" name="Rectangle 48"/>
            <p:cNvSpPr>
              <a:spLocks noChangeArrowheads="1"/>
            </p:cNvSpPr>
            <p:nvPr/>
          </p:nvSpPr>
          <p:spPr bwMode="auto">
            <a:xfrm>
              <a:off x="7288221" y="4527342"/>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sz="1600"/>
            </a:p>
          </p:txBody>
        </p:sp>
        <p:sp>
          <p:nvSpPr>
            <p:cNvPr id="96264" name="Rectangle 49"/>
            <p:cNvSpPr>
              <a:spLocks noChangeArrowheads="1"/>
            </p:cNvSpPr>
            <p:nvPr/>
          </p:nvSpPr>
          <p:spPr bwMode="auto">
            <a:xfrm>
              <a:off x="6923096" y="4527342"/>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sz="1600"/>
            </a:p>
          </p:txBody>
        </p:sp>
        <p:sp>
          <p:nvSpPr>
            <p:cNvPr id="96265" name="Rectangle 50"/>
            <p:cNvSpPr>
              <a:spLocks noChangeArrowheads="1"/>
            </p:cNvSpPr>
            <p:nvPr/>
          </p:nvSpPr>
          <p:spPr bwMode="auto">
            <a:xfrm>
              <a:off x="6137283" y="4527342"/>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sz="1600"/>
            </a:p>
          </p:txBody>
        </p:sp>
        <p:sp>
          <p:nvSpPr>
            <p:cNvPr id="96266" name="Rectangle 51"/>
            <p:cNvSpPr>
              <a:spLocks noChangeArrowheads="1"/>
            </p:cNvSpPr>
            <p:nvPr/>
          </p:nvSpPr>
          <p:spPr bwMode="auto">
            <a:xfrm>
              <a:off x="5618171" y="4527342"/>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sz="1600"/>
            </a:p>
          </p:txBody>
        </p:sp>
        <p:sp>
          <p:nvSpPr>
            <p:cNvPr id="96267" name="Rectangle 52"/>
            <p:cNvSpPr>
              <a:spLocks noChangeArrowheads="1"/>
            </p:cNvSpPr>
            <p:nvPr/>
          </p:nvSpPr>
          <p:spPr bwMode="auto">
            <a:xfrm>
              <a:off x="5280033" y="4527342"/>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sz="1600"/>
            </a:p>
          </p:txBody>
        </p:sp>
        <p:sp>
          <p:nvSpPr>
            <p:cNvPr id="96268" name="Rectangle 53"/>
            <p:cNvSpPr>
              <a:spLocks noChangeArrowheads="1"/>
            </p:cNvSpPr>
            <p:nvPr/>
          </p:nvSpPr>
          <p:spPr bwMode="auto">
            <a:xfrm>
              <a:off x="4437071" y="4527342"/>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sz="1600"/>
            </a:p>
          </p:txBody>
        </p:sp>
        <p:sp>
          <p:nvSpPr>
            <p:cNvPr id="96269" name="Rectangle 54"/>
            <p:cNvSpPr>
              <a:spLocks noChangeArrowheads="1"/>
            </p:cNvSpPr>
            <p:nvPr/>
          </p:nvSpPr>
          <p:spPr bwMode="auto">
            <a:xfrm>
              <a:off x="3417896" y="4527342"/>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sz="1600"/>
            </a:p>
          </p:txBody>
        </p:sp>
        <p:sp>
          <p:nvSpPr>
            <p:cNvPr id="96270" name="Rectangle 56"/>
            <p:cNvSpPr>
              <a:spLocks noChangeArrowheads="1"/>
            </p:cNvSpPr>
            <p:nvPr/>
          </p:nvSpPr>
          <p:spPr bwMode="auto">
            <a:xfrm>
              <a:off x="2382846" y="4527342"/>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sz="1600"/>
            </a:p>
          </p:txBody>
        </p:sp>
        <p:sp>
          <p:nvSpPr>
            <p:cNvPr id="96271" name="Rectangle 57"/>
            <p:cNvSpPr>
              <a:spLocks noChangeArrowheads="1"/>
            </p:cNvSpPr>
            <p:nvPr/>
          </p:nvSpPr>
          <p:spPr bwMode="auto">
            <a:xfrm>
              <a:off x="7185033" y="4684504"/>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a:solidFill>
                    <a:srgbClr val="000000"/>
                  </a:solidFill>
                  <a:latin typeface="Times New Roman" panose="02020603050405020304" pitchFamily="18" charset="0"/>
                </a:rPr>
                <a:t>2</a:t>
              </a:r>
              <a:endParaRPr kumimoji="0" lang="en-US" altLang="zh-CN" sz="1600"/>
            </a:p>
          </p:txBody>
        </p:sp>
        <p:sp>
          <p:nvSpPr>
            <p:cNvPr id="96272" name="Rectangle 59"/>
            <p:cNvSpPr>
              <a:spLocks noChangeArrowheads="1"/>
            </p:cNvSpPr>
            <p:nvPr/>
          </p:nvSpPr>
          <p:spPr bwMode="auto">
            <a:xfrm>
              <a:off x="5524508" y="4684504"/>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a:solidFill>
                    <a:srgbClr val="000000"/>
                  </a:solidFill>
                  <a:latin typeface="Times New Roman" panose="02020603050405020304" pitchFamily="18" charset="0"/>
                </a:rPr>
                <a:t>1</a:t>
              </a:r>
              <a:endParaRPr kumimoji="0" lang="en-US" altLang="zh-CN" sz="1600"/>
            </a:p>
          </p:txBody>
        </p:sp>
        <p:sp>
          <p:nvSpPr>
            <p:cNvPr id="96273" name="Rectangle 60"/>
            <p:cNvSpPr>
              <a:spLocks noChangeArrowheads="1"/>
            </p:cNvSpPr>
            <p:nvPr/>
          </p:nvSpPr>
          <p:spPr bwMode="auto">
            <a:xfrm>
              <a:off x="3314708" y="4684504"/>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a:solidFill>
                    <a:srgbClr val="000000"/>
                  </a:solidFill>
                  <a:latin typeface="Times New Roman" panose="02020603050405020304" pitchFamily="18" charset="0"/>
                </a:rPr>
                <a:t>2</a:t>
              </a:r>
              <a:endParaRPr kumimoji="0" lang="en-US" altLang="zh-CN" sz="1600"/>
            </a:p>
          </p:txBody>
        </p:sp>
        <p:sp>
          <p:nvSpPr>
            <p:cNvPr id="96274" name="Rectangle 61"/>
            <p:cNvSpPr>
              <a:spLocks noChangeArrowheads="1"/>
            </p:cNvSpPr>
            <p:nvPr/>
          </p:nvSpPr>
          <p:spPr bwMode="auto">
            <a:xfrm>
              <a:off x="2628908" y="4684504"/>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a:solidFill>
                    <a:srgbClr val="000000"/>
                  </a:solidFill>
                  <a:latin typeface="Times New Roman" panose="02020603050405020304" pitchFamily="18" charset="0"/>
                </a:rPr>
                <a:t>1</a:t>
              </a:r>
              <a:endParaRPr kumimoji="0" lang="en-US" altLang="zh-CN" sz="1600"/>
            </a:p>
          </p:txBody>
        </p:sp>
        <p:sp>
          <p:nvSpPr>
            <p:cNvPr id="96275" name="Rectangle 62"/>
            <p:cNvSpPr>
              <a:spLocks noChangeArrowheads="1"/>
            </p:cNvSpPr>
            <p:nvPr/>
          </p:nvSpPr>
          <p:spPr bwMode="auto">
            <a:xfrm>
              <a:off x="6823083" y="4760704"/>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4</a:t>
              </a:r>
              <a:endParaRPr kumimoji="0" lang="en-US" altLang="zh-CN" sz="1600"/>
            </a:p>
          </p:txBody>
        </p:sp>
        <p:sp>
          <p:nvSpPr>
            <p:cNvPr id="96276" name="Rectangle 63"/>
            <p:cNvSpPr>
              <a:spLocks noChangeArrowheads="1"/>
            </p:cNvSpPr>
            <p:nvPr/>
          </p:nvSpPr>
          <p:spPr bwMode="auto">
            <a:xfrm>
              <a:off x="6538921" y="4760704"/>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2</a:t>
              </a:r>
              <a:endParaRPr kumimoji="0" lang="en-US" altLang="zh-CN" sz="1600"/>
            </a:p>
          </p:txBody>
        </p:sp>
        <p:sp>
          <p:nvSpPr>
            <p:cNvPr id="96277" name="Rectangle 64"/>
            <p:cNvSpPr>
              <a:spLocks noChangeArrowheads="1"/>
            </p:cNvSpPr>
            <p:nvPr/>
          </p:nvSpPr>
          <p:spPr bwMode="auto">
            <a:xfrm>
              <a:off x="5183196" y="4760704"/>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3</a:t>
              </a:r>
              <a:endParaRPr kumimoji="0" lang="en-US" altLang="zh-CN" sz="1600"/>
            </a:p>
          </p:txBody>
        </p:sp>
        <p:sp>
          <p:nvSpPr>
            <p:cNvPr id="96278" name="Rectangle 65"/>
            <p:cNvSpPr>
              <a:spLocks noChangeArrowheads="1"/>
            </p:cNvSpPr>
            <p:nvPr/>
          </p:nvSpPr>
          <p:spPr bwMode="auto">
            <a:xfrm>
              <a:off x="4911733" y="4760704"/>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1</a:t>
              </a:r>
              <a:endParaRPr kumimoji="0" lang="en-US" altLang="zh-CN" sz="1600"/>
            </a:p>
          </p:txBody>
        </p:sp>
        <p:sp>
          <p:nvSpPr>
            <p:cNvPr id="96279" name="Rectangle 66"/>
            <p:cNvSpPr>
              <a:spLocks noChangeArrowheads="1"/>
            </p:cNvSpPr>
            <p:nvPr/>
          </p:nvSpPr>
          <p:spPr bwMode="auto">
            <a:xfrm>
              <a:off x="4337058" y="4760704"/>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2</a:t>
              </a:r>
              <a:endParaRPr kumimoji="0" lang="en-US" altLang="zh-CN" sz="1600"/>
            </a:p>
          </p:txBody>
        </p:sp>
        <p:sp>
          <p:nvSpPr>
            <p:cNvPr id="96280" name="Rectangle 67"/>
            <p:cNvSpPr>
              <a:spLocks noChangeArrowheads="1"/>
            </p:cNvSpPr>
            <p:nvPr/>
          </p:nvSpPr>
          <p:spPr bwMode="auto">
            <a:xfrm>
              <a:off x="4060833" y="4760704"/>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1</a:t>
              </a:r>
              <a:endParaRPr kumimoji="0" lang="en-US" altLang="zh-CN" sz="1600"/>
            </a:p>
          </p:txBody>
        </p:sp>
        <p:sp>
          <p:nvSpPr>
            <p:cNvPr id="96281" name="Rectangle 68"/>
            <p:cNvSpPr>
              <a:spLocks noChangeArrowheads="1"/>
            </p:cNvSpPr>
            <p:nvPr/>
          </p:nvSpPr>
          <p:spPr bwMode="auto">
            <a:xfrm>
              <a:off x="2282833" y="4760704"/>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2</a:t>
              </a:r>
              <a:endParaRPr kumimoji="0" lang="en-US" altLang="zh-CN" sz="1600"/>
            </a:p>
          </p:txBody>
        </p:sp>
        <p:sp>
          <p:nvSpPr>
            <p:cNvPr id="96282" name="Rectangle 69"/>
            <p:cNvSpPr>
              <a:spLocks noChangeArrowheads="1"/>
            </p:cNvSpPr>
            <p:nvPr/>
          </p:nvSpPr>
          <p:spPr bwMode="auto">
            <a:xfrm>
              <a:off x="2008196" y="4760704"/>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1</a:t>
              </a:r>
              <a:endParaRPr kumimoji="0" lang="en-US" altLang="zh-CN" sz="1600"/>
            </a:p>
          </p:txBody>
        </p:sp>
        <p:sp>
          <p:nvSpPr>
            <p:cNvPr id="96283" name="Rectangle 70"/>
            <p:cNvSpPr>
              <a:spLocks noChangeArrowheads="1"/>
            </p:cNvSpPr>
            <p:nvPr/>
          </p:nvSpPr>
          <p:spPr bwMode="auto">
            <a:xfrm>
              <a:off x="7023108" y="4527342"/>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i="1">
                  <a:solidFill>
                    <a:srgbClr val="000000"/>
                  </a:solidFill>
                  <a:latin typeface="Times New Roman" panose="02020603050405020304" pitchFamily="18" charset="0"/>
                </a:rPr>
                <a:t>E</a:t>
              </a:r>
              <a:endParaRPr kumimoji="0" lang="en-US" altLang="zh-CN" sz="1600"/>
            </a:p>
          </p:txBody>
        </p:sp>
        <p:sp>
          <p:nvSpPr>
            <p:cNvPr id="96284" name="Rectangle 71"/>
            <p:cNvSpPr>
              <a:spLocks noChangeArrowheads="1"/>
            </p:cNvSpPr>
            <p:nvPr/>
          </p:nvSpPr>
          <p:spPr bwMode="auto">
            <a:xfrm>
              <a:off x="5381633" y="4527342"/>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i="1">
                  <a:solidFill>
                    <a:srgbClr val="000000"/>
                  </a:solidFill>
                  <a:latin typeface="Times New Roman" panose="02020603050405020304" pitchFamily="18" charset="0"/>
                </a:rPr>
                <a:t>E</a:t>
              </a:r>
              <a:endParaRPr kumimoji="0" lang="en-US" altLang="zh-CN" sz="1600"/>
            </a:p>
          </p:txBody>
        </p:sp>
        <p:sp>
          <p:nvSpPr>
            <p:cNvPr id="96285" name="Rectangle 72"/>
            <p:cNvSpPr>
              <a:spLocks noChangeArrowheads="1"/>
            </p:cNvSpPr>
            <p:nvPr/>
          </p:nvSpPr>
          <p:spPr bwMode="auto">
            <a:xfrm>
              <a:off x="3154371" y="4527342"/>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i="1">
                  <a:solidFill>
                    <a:srgbClr val="000000"/>
                  </a:solidFill>
                  <a:latin typeface="Times New Roman" panose="02020603050405020304" pitchFamily="18" charset="0"/>
                </a:rPr>
                <a:t>E</a:t>
              </a:r>
              <a:endParaRPr kumimoji="0" lang="en-US" altLang="zh-CN" sz="1600"/>
            </a:p>
          </p:txBody>
        </p:sp>
        <p:sp>
          <p:nvSpPr>
            <p:cNvPr id="96286" name="Rectangle 73"/>
            <p:cNvSpPr>
              <a:spLocks noChangeArrowheads="1"/>
            </p:cNvSpPr>
            <p:nvPr/>
          </p:nvSpPr>
          <p:spPr bwMode="auto">
            <a:xfrm>
              <a:off x="2484446" y="4527342"/>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i="1">
                  <a:solidFill>
                    <a:srgbClr val="000000"/>
                  </a:solidFill>
                  <a:latin typeface="Times New Roman" panose="02020603050405020304" pitchFamily="18" charset="0"/>
                </a:rPr>
                <a:t>E</a:t>
              </a:r>
              <a:endParaRPr kumimoji="0" lang="en-US" altLang="zh-CN" sz="1600"/>
            </a:p>
          </p:txBody>
        </p:sp>
        <p:sp>
          <p:nvSpPr>
            <p:cNvPr id="96287" name="Rectangle 74"/>
            <p:cNvSpPr>
              <a:spLocks noChangeArrowheads="1"/>
            </p:cNvSpPr>
            <p:nvPr/>
          </p:nvSpPr>
          <p:spPr bwMode="auto">
            <a:xfrm>
              <a:off x="6740533" y="4684504"/>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sz="1600"/>
            </a:p>
          </p:txBody>
        </p:sp>
        <p:sp>
          <p:nvSpPr>
            <p:cNvPr id="96288" name="Rectangle 75"/>
            <p:cNvSpPr>
              <a:spLocks noChangeArrowheads="1"/>
            </p:cNvSpPr>
            <p:nvPr/>
          </p:nvSpPr>
          <p:spPr bwMode="auto">
            <a:xfrm>
              <a:off x="6457958" y="4684504"/>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sz="1600"/>
            </a:p>
          </p:txBody>
        </p:sp>
        <p:sp>
          <p:nvSpPr>
            <p:cNvPr id="96289" name="Rectangle 76"/>
            <p:cNvSpPr>
              <a:spLocks noChangeArrowheads="1"/>
            </p:cNvSpPr>
            <p:nvPr/>
          </p:nvSpPr>
          <p:spPr bwMode="auto">
            <a:xfrm>
              <a:off x="5105408" y="4684504"/>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sz="1600"/>
            </a:p>
          </p:txBody>
        </p:sp>
        <p:sp>
          <p:nvSpPr>
            <p:cNvPr id="96290" name="Rectangle 77"/>
            <p:cNvSpPr>
              <a:spLocks noChangeArrowheads="1"/>
            </p:cNvSpPr>
            <p:nvPr/>
          </p:nvSpPr>
          <p:spPr bwMode="auto">
            <a:xfrm>
              <a:off x="4841883" y="4684504"/>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sz="1600"/>
            </a:p>
          </p:txBody>
        </p:sp>
        <p:sp>
          <p:nvSpPr>
            <p:cNvPr id="96291" name="Rectangle 78"/>
            <p:cNvSpPr>
              <a:spLocks noChangeArrowheads="1"/>
            </p:cNvSpPr>
            <p:nvPr/>
          </p:nvSpPr>
          <p:spPr bwMode="auto">
            <a:xfrm>
              <a:off x="4254508" y="4684504"/>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sz="1600"/>
            </a:p>
          </p:txBody>
        </p:sp>
        <p:sp>
          <p:nvSpPr>
            <p:cNvPr id="96292" name="Rectangle 79"/>
            <p:cNvSpPr>
              <a:spLocks noChangeArrowheads="1"/>
            </p:cNvSpPr>
            <p:nvPr/>
          </p:nvSpPr>
          <p:spPr bwMode="auto">
            <a:xfrm>
              <a:off x="3990983" y="4684504"/>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sz="1600"/>
            </a:p>
          </p:txBody>
        </p:sp>
        <p:sp>
          <p:nvSpPr>
            <p:cNvPr id="96293" name="Rectangle 80"/>
            <p:cNvSpPr>
              <a:spLocks noChangeArrowheads="1"/>
            </p:cNvSpPr>
            <p:nvPr/>
          </p:nvSpPr>
          <p:spPr bwMode="auto">
            <a:xfrm>
              <a:off x="2201871" y="4684504"/>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sz="1600"/>
            </a:p>
          </p:txBody>
        </p:sp>
        <p:sp>
          <p:nvSpPr>
            <p:cNvPr id="96294" name="Rectangle 81"/>
            <p:cNvSpPr>
              <a:spLocks noChangeArrowheads="1"/>
            </p:cNvSpPr>
            <p:nvPr/>
          </p:nvSpPr>
          <p:spPr bwMode="auto">
            <a:xfrm>
              <a:off x="1938346" y="4684504"/>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sz="1600"/>
            </a:p>
          </p:txBody>
        </p:sp>
        <p:sp>
          <p:nvSpPr>
            <p:cNvPr id="96295" name="Rectangle 82"/>
            <p:cNvSpPr>
              <a:spLocks noChangeArrowheads="1"/>
            </p:cNvSpPr>
            <p:nvPr/>
          </p:nvSpPr>
          <p:spPr bwMode="auto">
            <a:xfrm>
              <a:off x="6615121" y="4668629"/>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a:solidFill>
                    <a:srgbClr val="000000"/>
                  </a:solidFill>
                  <a:latin typeface="Symbol" panose="05050102010706020507" pitchFamily="18" charset="2"/>
                </a:rPr>
                <a:t>È</a:t>
              </a:r>
              <a:endParaRPr kumimoji="0" lang="en-US" altLang="zh-CN" sz="1600"/>
            </a:p>
          </p:txBody>
        </p:sp>
        <p:sp>
          <p:nvSpPr>
            <p:cNvPr id="96296" name="Rectangle 83"/>
            <p:cNvSpPr>
              <a:spLocks noChangeArrowheads="1"/>
            </p:cNvSpPr>
            <p:nvPr/>
          </p:nvSpPr>
          <p:spPr bwMode="auto">
            <a:xfrm>
              <a:off x="4978408" y="4668629"/>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a:solidFill>
                    <a:srgbClr val="000000"/>
                  </a:solidFill>
                  <a:latin typeface="Symbol" panose="05050102010706020507" pitchFamily="18" charset="2"/>
                </a:rPr>
                <a:t>È</a:t>
              </a:r>
              <a:endParaRPr kumimoji="0" lang="en-US" altLang="zh-CN" sz="1600"/>
            </a:p>
          </p:txBody>
        </p:sp>
        <p:sp>
          <p:nvSpPr>
            <p:cNvPr id="96297" name="Rectangle 84"/>
            <p:cNvSpPr>
              <a:spLocks noChangeArrowheads="1"/>
            </p:cNvSpPr>
            <p:nvPr/>
          </p:nvSpPr>
          <p:spPr bwMode="auto">
            <a:xfrm>
              <a:off x="4129096" y="4668629"/>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a:solidFill>
                    <a:srgbClr val="000000"/>
                  </a:solidFill>
                  <a:latin typeface="Symbol" panose="05050102010706020507" pitchFamily="18" charset="2"/>
                </a:rPr>
                <a:t>È</a:t>
              </a:r>
              <a:endParaRPr kumimoji="0" lang="en-US" altLang="zh-CN" sz="1600"/>
            </a:p>
          </p:txBody>
        </p:sp>
        <p:sp>
          <p:nvSpPr>
            <p:cNvPr id="96298" name="Rectangle 85"/>
            <p:cNvSpPr>
              <a:spLocks noChangeArrowheads="1"/>
            </p:cNvSpPr>
            <p:nvPr/>
          </p:nvSpPr>
          <p:spPr bwMode="auto">
            <a:xfrm>
              <a:off x="2074871" y="4668629"/>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a:solidFill>
                    <a:srgbClr val="000000"/>
                  </a:solidFill>
                  <a:latin typeface="Symbol" panose="05050102010706020507" pitchFamily="18" charset="2"/>
                </a:rPr>
                <a:t>È</a:t>
              </a:r>
              <a:endParaRPr kumimoji="0" lang="en-US" altLang="zh-CN" sz="1600"/>
            </a:p>
          </p:txBody>
        </p:sp>
        <p:sp>
          <p:nvSpPr>
            <p:cNvPr id="96299" name="Rectangle 86"/>
            <p:cNvSpPr>
              <a:spLocks noChangeArrowheads="1"/>
            </p:cNvSpPr>
            <p:nvPr/>
          </p:nvSpPr>
          <p:spPr bwMode="auto">
            <a:xfrm>
              <a:off x="6226183" y="4497179"/>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Õ</a:t>
              </a:r>
              <a:endParaRPr kumimoji="0" lang="en-US" altLang="zh-CN" sz="1600"/>
            </a:p>
          </p:txBody>
        </p:sp>
        <p:sp>
          <p:nvSpPr>
            <p:cNvPr id="96300" name="Rectangle 87"/>
            <p:cNvSpPr>
              <a:spLocks noChangeArrowheads="1"/>
            </p:cNvSpPr>
            <p:nvPr/>
          </p:nvSpPr>
          <p:spPr bwMode="auto">
            <a:xfrm>
              <a:off x="4610108" y="4497179"/>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Õ</a:t>
              </a:r>
              <a:endParaRPr kumimoji="0" lang="en-US" altLang="zh-CN" sz="1600"/>
            </a:p>
          </p:txBody>
        </p:sp>
        <p:sp>
          <p:nvSpPr>
            <p:cNvPr id="96301" name="Rectangle 88"/>
            <p:cNvSpPr>
              <a:spLocks noChangeArrowheads="1"/>
            </p:cNvSpPr>
            <p:nvPr/>
          </p:nvSpPr>
          <p:spPr bwMode="auto">
            <a:xfrm>
              <a:off x="3760796" y="4497179"/>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Õ</a:t>
              </a:r>
              <a:endParaRPr kumimoji="0" lang="en-US" altLang="zh-CN" sz="1600"/>
            </a:p>
          </p:txBody>
        </p:sp>
        <p:sp>
          <p:nvSpPr>
            <p:cNvPr id="96302" name="Rectangle 89"/>
            <p:cNvSpPr>
              <a:spLocks noChangeArrowheads="1"/>
            </p:cNvSpPr>
            <p:nvPr/>
          </p:nvSpPr>
          <p:spPr bwMode="auto">
            <a:xfrm>
              <a:off x="3562358" y="4497179"/>
              <a:ext cx="13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a:t>
              </a:r>
              <a:endParaRPr kumimoji="0" lang="en-US" altLang="zh-CN" sz="1600"/>
            </a:p>
          </p:txBody>
        </p:sp>
        <p:sp>
          <p:nvSpPr>
            <p:cNvPr id="96303" name="Rectangle 90"/>
            <p:cNvSpPr>
              <a:spLocks noChangeArrowheads="1"/>
            </p:cNvSpPr>
            <p:nvPr/>
          </p:nvSpPr>
          <p:spPr bwMode="auto">
            <a:xfrm>
              <a:off x="1706571" y="4497179"/>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Õ</a:t>
              </a:r>
              <a:endParaRPr kumimoji="0" lang="en-US" altLang="zh-CN" sz="1600"/>
            </a:p>
          </p:txBody>
        </p:sp>
        <p:sp>
          <p:nvSpPr>
            <p:cNvPr id="96304" name="Rectangle 91"/>
            <p:cNvSpPr>
              <a:spLocks noChangeArrowheads="1"/>
            </p:cNvSpPr>
            <p:nvPr/>
          </p:nvSpPr>
          <p:spPr bwMode="auto">
            <a:xfrm>
              <a:off x="6007108" y="4682917"/>
              <a:ext cx="79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Symbol" panose="05050102010706020507" pitchFamily="18" charset="2"/>
                </a:rPr>
                <a:t>q</a:t>
              </a:r>
              <a:endParaRPr kumimoji="0" lang="en-US" altLang="zh-CN" sz="1600"/>
            </a:p>
          </p:txBody>
        </p:sp>
        <p:sp>
          <p:nvSpPr>
            <p:cNvPr id="96305" name="Rectangle 92"/>
            <p:cNvSpPr>
              <a:spLocks noChangeArrowheads="1"/>
            </p:cNvSpPr>
            <p:nvPr/>
          </p:nvSpPr>
          <p:spPr bwMode="auto">
            <a:xfrm>
              <a:off x="3011496" y="4668629"/>
              <a:ext cx="793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zh-CN" sz="1200" i="1">
                  <a:solidFill>
                    <a:srgbClr val="000000"/>
                  </a:solidFill>
                  <a:latin typeface="Symbol" panose="05050102010706020507" pitchFamily="18" charset="2"/>
                </a:rPr>
                <a:t>q</a:t>
              </a:r>
              <a:endParaRPr kumimoji="0" lang="en-US" altLang="zh-CN" sz="1600"/>
            </a:p>
          </p:txBody>
        </p:sp>
        <p:grpSp>
          <p:nvGrpSpPr>
            <p:cNvPr id="96306" name="Group 93"/>
            <p:cNvGrpSpPr>
              <a:grpSpLocks/>
            </p:cNvGrpSpPr>
            <p:nvPr/>
          </p:nvGrpSpPr>
          <p:grpSpPr bwMode="auto">
            <a:xfrm>
              <a:off x="2805121" y="4597192"/>
              <a:ext cx="3208337" cy="192087"/>
              <a:chOff x="2023" y="3081"/>
              <a:chExt cx="2021" cy="121"/>
            </a:xfrm>
          </p:grpSpPr>
          <p:sp>
            <p:nvSpPr>
              <p:cNvPr id="96307" name="AutoShape 9"/>
              <p:cNvSpPr>
                <a:spLocks noChangeArrowheads="1"/>
              </p:cNvSpPr>
              <p:nvPr/>
            </p:nvSpPr>
            <p:spPr bwMode="auto">
              <a:xfrm rot="5400000">
                <a:off x="3930" y="308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96308" name="AutoShape 10"/>
              <p:cNvSpPr>
                <a:spLocks noChangeArrowheads="1"/>
              </p:cNvSpPr>
              <p:nvPr/>
            </p:nvSpPr>
            <p:spPr bwMode="auto">
              <a:xfrm rot="5400000">
                <a:off x="2018" y="3088"/>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gr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等价规则</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362499" name="Rectangle 3"/>
          <p:cNvSpPr>
            <a:spLocks noGrp="1" noChangeArrowheads="1"/>
          </p:cNvSpPr>
          <p:nvPr>
            <p:ph type="body" idx="1"/>
          </p:nvPr>
        </p:nvSpPr>
        <p:spPr>
          <a:xfrm>
            <a:off x="914400" y="1120775"/>
            <a:ext cx="8015288" cy="4873625"/>
          </a:xfrm>
        </p:spPr>
        <p:txBody>
          <a:bodyPr/>
          <a:lstStyle/>
          <a:p>
            <a:pPr>
              <a:tabLst>
                <a:tab pos="2279650" algn="l"/>
              </a:tabLst>
              <a:defRPr/>
            </a:pPr>
            <a:r>
              <a:rPr lang="en-US" altLang="zh-CN" sz="2400" dirty="0" smtClean="0">
                <a:ea typeface="宋体" charset="-122"/>
              </a:rPr>
              <a:t>9.</a:t>
            </a:r>
            <a:r>
              <a:rPr lang="zh-CN" altLang="en-US" sz="2400" dirty="0" smtClean="0">
                <a:ea typeface="宋体" charset="-122"/>
              </a:rPr>
              <a:t>集合的并与交满足交换律</a:t>
            </a:r>
            <a:r>
              <a:rPr lang="zh-CN" altLang="en-US" sz="2400" dirty="0" smtClean="0">
                <a:ea typeface="ＭＳ Ｐゴシック" pitchFamily="34" charset="-128"/>
              </a:rPr>
              <a:t> </a:t>
            </a:r>
            <a:br>
              <a:rPr lang="zh-CN" altLang="en-US" sz="2400" dirty="0" smtClean="0">
                <a:ea typeface="ＭＳ Ｐゴシック" pitchFamily="34" charset="-128"/>
              </a:rPr>
            </a:br>
            <a:r>
              <a:rPr lang="zh-CN" altLang="en-US" sz="2400" dirty="0" smtClean="0">
                <a:ea typeface="ＭＳ Ｐゴシック" pitchFamily="34" charset="-128"/>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p>
          <a:p>
            <a:pPr marL="919163" lvl="1" indent="-342900">
              <a:buFont typeface="Monotype Sorts" charset="2"/>
              <a:buChar char="n"/>
              <a:tabLst>
                <a:tab pos="2279650" algn="l"/>
              </a:tabLst>
              <a:defRPr/>
            </a:pPr>
            <a:r>
              <a:rPr lang="zh-CN" altLang="en-US" sz="2000" dirty="0" smtClean="0">
                <a:latin typeface="宋体" charset="-122"/>
                <a:ea typeface="宋体" charset="-122"/>
              </a:rPr>
              <a:t>集合的差运算不满足交换律</a:t>
            </a:r>
            <a:endParaRPr lang="zh-CN" altLang="en-US" sz="2000" dirty="0" smtClean="0">
              <a:latin typeface="宋体" charset="-122"/>
              <a:ea typeface="宋体" charset="-122"/>
              <a:sym typeface="Symbol" pitchFamily="18" charset="2"/>
            </a:endParaRPr>
          </a:p>
          <a:p>
            <a:pPr>
              <a:tabLst>
                <a:tab pos="2279650" algn="l"/>
              </a:tabLst>
              <a:defRPr/>
            </a:pPr>
            <a:r>
              <a:rPr lang="en-US" altLang="zh-CN" sz="2400" dirty="0">
                <a:ea typeface="宋体" charset="-122"/>
              </a:rPr>
              <a:t>10.</a:t>
            </a:r>
            <a:r>
              <a:rPr lang="zh-CN" altLang="en-US" sz="2400" dirty="0">
                <a:ea typeface="宋体" charset="-122"/>
              </a:rPr>
              <a:t>集合的并与交满足结合律</a:t>
            </a:r>
            <a:endParaRPr lang="en-US" altLang="zh-CN" sz="2400" dirty="0">
              <a:ea typeface="宋体" charset="-122"/>
              <a:sym typeface="Symbol" pitchFamily="18" charset="2"/>
            </a:endParaRPr>
          </a:p>
          <a:p>
            <a:pPr marL="404813" indent="-404813">
              <a:buFont typeface="Monotype Sorts" charset="2"/>
              <a:buNone/>
              <a:tabLst>
                <a:tab pos="2279650" algn="l"/>
              </a:tabLst>
              <a:defRPr/>
            </a:pPr>
            <a:r>
              <a:rPr lang="en-US" altLang="zh-CN" sz="24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等价规则</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362499" name="Rectangle 3"/>
          <p:cNvSpPr>
            <a:spLocks noGrp="1" noChangeArrowheads="1"/>
          </p:cNvSpPr>
          <p:nvPr>
            <p:ph type="body" idx="1"/>
          </p:nvPr>
        </p:nvSpPr>
        <p:spPr>
          <a:xfrm>
            <a:off x="784225" y="1120775"/>
            <a:ext cx="8145463" cy="4873625"/>
          </a:xfrm>
        </p:spPr>
        <p:txBody>
          <a:bodyPr/>
          <a:lstStyle/>
          <a:p>
            <a:pPr>
              <a:lnSpc>
                <a:spcPct val="150000"/>
              </a:lnSpc>
              <a:tabLst>
                <a:tab pos="2279650" algn="l"/>
              </a:tabLst>
              <a:defRPr/>
            </a:pPr>
            <a:r>
              <a:rPr lang="en-US" altLang="zh-CN" sz="2400" dirty="0" smtClean="0">
                <a:latin typeface="宋体" charset="-122"/>
                <a:ea typeface="宋体" charset="-122"/>
                <a:sym typeface="Symbol" pitchFamily="18" charset="2"/>
              </a:rPr>
              <a:t>11.</a:t>
            </a:r>
            <a:r>
              <a:rPr lang="zh-CN" altLang="en-US" sz="2400" dirty="0" smtClean="0">
                <a:latin typeface="宋体" charset="-122"/>
                <a:ea typeface="宋体" charset="-122"/>
                <a:sym typeface="Symbol" pitchFamily="18" charset="2"/>
              </a:rPr>
              <a:t>选择运算对 </a:t>
            </a:r>
            <a:r>
              <a:rPr lang="en-US" altLang="zh-CN" sz="2400" dirty="0" smtClean="0">
                <a:latin typeface="宋体" charset="-122"/>
                <a:ea typeface="宋体" charset="-122"/>
                <a:sym typeface="Symbol" pitchFamily="18" charset="2"/>
              </a:rPr>
              <a:t>,  </a:t>
            </a:r>
            <a:r>
              <a:rPr lang="zh-CN" altLang="en-US" sz="2400" dirty="0" smtClean="0">
                <a:latin typeface="宋体" charset="-122"/>
                <a:ea typeface="宋体" charset="-122"/>
                <a:sym typeface="Symbol" pitchFamily="18" charset="2"/>
              </a:rPr>
              <a:t>和 </a:t>
            </a:r>
            <a:r>
              <a:rPr lang="en-US" altLang="zh-CN" sz="2400" dirty="0" smtClean="0">
                <a:latin typeface="宋体" charset="-122"/>
                <a:ea typeface="宋体" charset="-122"/>
                <a:sym typeface="Symbol" pitchFamily="18" charset="2"/>
              </a:rPr>
              <a:t>– </a:t>
            </a:r>
            <a:r>
              <a:rPr lang="zh-CN" altLang="en-US" sz="2400" dirty="0" smtClean="0">
                <a:latin typeface="宋体" charset="-122"/>
                <a:ea typeface="宋体" charset="-122"/>
                <a:sym typeface="Symbol" pitchFamily="18" charset="2"/>
              </a:rPr>
              <a:t>运算具有分配率</a:t>
            </a:r>
            <a:r>
              <a:rPr lang="zh-CN" altLang="en-US" sz="2400" dirty="0" smtClean="0">
                <a:ea typeface="ＭＳ Ｐゴシック" pitchFamily="34" charset="-128"/>
                <a:sym typeface="Symbol" pitchFamily="18" charset="2"/>
              </a:rPr>
              <a:t> </a:t>
            </a:r>
            <a:br>
              <a:rPr lang="zh-CN" altLang="en-US" sz="2400" dirty="0" smtClean="0">
                <a:ea typeface="ＭＳ Ｐゴシック" pitchFamily="34" charset="-128"/>
                <a:sym typeface="Symbol" pitchFamily="18" charset="2"/>
              </a:rPr>
            </a:br>
            <a:r>
              <a:rPr lang="zh-CN" altLang="en-US" sz="2200" dirty="0" smtClean="0">
                <a:ea typeface="ＭＳ Ｐゴシック" pitchFamily="34" charset="-128"/>
                <a:sym typeface="Symbol" pitchFamily="18" charset="2"/>
              </a:rPr>
              <a:t>    </a:t>
            </a:r>
            <a:r>
              <a:rPr lang="zh-CN" altLang="en-US" sz="2000" i="1" dirty="0" smtClean="0">
                <a:ea typeface="ＭＳ Ｐゴシック" pitchFamily="34" charset="-128"/>
                <a:sym typeface="Symbol" pitchFamily="18" charset="2"/>
              </a:rPr>
              <a:t></a:t>
            </a:r>
            <a:r>
              <a:rPr lang="zh-CN" altLang="en-US" sz="2000" baseline="-25000" dirty="0" smtClean="0">
                <a:ea typeface="ＭＳ Ｐゴシック" pitchFamily="34" charset="-128"/>
                <a:sym typeface="Symbol" pitchFamily="18" charset="2"/>
              </a:rPr>
              <a:t></a:t>
            </a:r>
            <a:r>
              <a:rPr lang="zh-CN" altLang="en-US" sz="2000" i="1" dirty="0" smtClean="0">
                <a:ea typeface="ＭＳ Ｐゴシック" pitchFamily="34" charset="-128"/>
                <a:sym typeface="Symbol"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a:t>
            </a:r>
            <a:r>
              <a:rPr lang="en-US" altLang="zh-CN" sz="2000" i="1" dirty="0" smtClean="0">
                <a:ea typeface="ＭＳ Ｐゴシック" pitchFamily="34" charset="-128"/>
                <a:sym typeface="Greek Symbols"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a:t>
            </a:r>
            <a:r>
              <a:rPr lang="zh-CN" altLang="en-US" sz="2000" dirty="0" smtClean="0">
                <a:latin typeface="宋体" charset="-122"/>
                <a:ea typeface="宋体" charset="-122"/>
                <a:sym typeface="Greek Symbols" pitchFamily="18" charset="2"/>
              </a:rPr>
              <a:t>上述规则将“</a:t>
            </a:r>
            <a:r>
              <a:rPr lang="en-US" altLang="zh-CN" sz="2000" dirty="0" smtClean="0">
                <a:latin typeface="宋体" charset="-122"/>
                <a:ea typeface="宋体" charset="-122"/>
                <a:sym typeface="Symbol" pitchFamily="18" charset="2"/>
              </a:rPr>
              <a:t>–</a:t>
            </a:r>
            <a:r>
              <a:rPr lang="en-US" altLang="zh-CN" sz="2000" dirty="0" smtClean="0">
                <a:latin typeface="宋体" charset="-122"/>
                <a:ea typeface="宋体" charset="-122"/>
                <a:sym typeface="Greek Symbols" pitchFamily="18" charset="2"/>
              </a:rPr>
              <a:t>”</a:t>
            </a:r>
            <a:r>
              <a:rPr lang="zh-CN" altLang="en-US" sz="2000" dirty="0" smtClean="0">
                <a:latin typeface="宋体" charset="-122"/>
                <a:ea typeface="宋体" charset="-122"/>
                <a:sym typeface="Greek Symbols" pitchFamily="18" charset="2"/>
              </a:rPr>
              <a:t>替换成 </a:t>
            </a:r>
            <a:r>
              <a:rPr lang="zh-CN" altLang="en-US" sz="2000" dirty="0" smtClean="0">
                <a:latin typeface="宋体" charset="-122"/>
                <a:ea typeface="宋体" charset="-122"/>
                <a:sym typeface="Symbol" pitchFamily="18" charset="2"/>
              </a:rPr>
              <a:t> 或  时也成立。</a:t>
            </a:r>
            <a:br>
              <a:rPr lang="zh-CN" altLang="en-US" sz="2000" dirty="0" smtClean="0">
                <a:latin typeface="宋体" charset="-122"/>
                <a:ea typeface="宋体" charset="-122"/>
                <a:sym typeface="Symbol" pitchFamily="18" charset="2"/>
              </a:rPr>
            </a:br>
            <a:r>
              <a:rPr lang="zh-CN" altLang="en-US" sz="2000" dirty="0" smtClean="0">
                <a:latin typeface="宋体" charset="-122"/>
                <a:ea typeface="宋体" charset="-122"/>
                <a:sym typeface="Symbol" pitchFamily="18" charset="2"/>
              </a:rPr>
              <a:t>    </a:t>
            </a:r>
            <a:r>
              <a:rPr lang="en-US" altLang="zh-CN" sz="2000" i="1"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a:t>
            </a:r>
            <a:r>
              <a:rPr lang="en-US" altLang="zh-CN" sz="2000" i="1" dirty="0" smtClean="0">
                <a:ea typeface="ＭＳ Ｐゴシック" pitchFamily="34" charset="-128"/>
                <a:sym typeface="Greek Symbols"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a:t>
            </a:r>
            <a:r>
              <a:rPr lang="zh-CN" altLang="en-US" sz="2000" dirty="0" smtClean="0">
                <a:latin typeface="宋体" charset="-122"/>
                <a:ea typeface="宋体" charset="-122"/>
              </a:rPr>
              <a:t>上述规则将“</a:t>
            </a:r>
            <a:r>
              <a:rPr lang="en-US" altLang="zh-CN" sz="2000" dirty="0" smtClean="0">
                <a:latin typeface="宋体" charset="-122"/>
                <a:ea typeface="宋体" charset="-122"/>
              </a:rPr>
              <a:t>–”</a:t>
            </a:r>
            <a:r>
              <a:rPr lang="zh-CN" altLang="en-US" sz="2000" dirty="0" smtClean="0">
                <a:latin typeface="宋体" charset="-122"/>
                <a:ea typeface="宋体" charset="-122"/>
              </a:rPr>
              <a:t>替换成</a:t>
            </a:r>
            <a:r>
              <a:rPr lang="zh-CN" altLang="en-US" sz="2000" dirty="0" smtClean="0">
                <a:latin typeface="宋体" charset="-122"/>
                <a:ea typeface="宋体" charset="-122"/>
                <a:sym typeface="Symbol" pitchFamily="18" charset="2"/>
              </a:rPr>
              <a:t></a:t>
            </a:r>
            <a:r>
              <a:rPr lang="zh-CN" altLang="en-US" sz="2000" dirty="0" smtClean="0">
                <a:latin typeface="宋体" charset="-122"/>
                <a:ea typeface="宋体" charset="-122"/>
              </a:rPr>
              <a:t>时成立，替换成</a:t>
            </a:r>
            <a:r>
              <a:rPr lang="zh-CN" altLang="en-US" sz="2000" dirty="0" smtClean="0">
                <a:latin typeface="宋体" charset="-122"/>
                <a:ea typeface="宋体" charset="-122"/>
                <a:sym typeface="Symbol" pitchFamily="18" charset="2"/>
              </a:rPr>
              <a:t>时不成立</a:t>
            </a:r>
            <a:endParaRPr lang="en-US" altLang="zh-CN" sz="2000" dirty="0" smtClean="0">
              <a:latin typeface="宋体" charset="-122"/>
              <a:ea typeface="宋体" charset="-122"/>
              <a:sym typeface="Symbol" pitchFamily="18" charset="2"/>
            </a:endParaRPr>
          </a:p>
          <a:p>
            <a:pPr>
              <a:lnSpc>
                <a:spcPct val="150000"/>
              </a:lnSpc>
              <a:tabLst>
                <a:tab pos="2279650" algn="l"/>
              </a:tabLst>
              <a:defRPr/>
            </a:pPr>
            <a:r>
              <a:rPr lang="en-US" altLang="zh-CN" sz="2400" dirty="0" smtClean="0">
                <a:ea typeface="宋体" charset="-122"/>
                <a:sym typeface="Greek Symbols" pitchFamily="18" charset="2"/>
              </a:rPr>
              <a:t>12.</a:t>
            </a:r>
            <a:r>
              <a:rPr lang="zh-CN" altLang="en-US" sz="2400" dirty="0" smtClean="0">
                <a:ea typeface="宋体" charset="-122"/>
                <a:sym typeface="Greek Symbols" pitchFamily="18" charset="2"/>
              </a:rPr>
              <a:t>投影运算对并运算具有分配率</a:t>
            </a:r>
          </a:p>
          <a:p>
            <a:pPr marL="404813" indent="-404813">
              <a:lnSpc>
                <a:spcPct val="150000"/>
              </a:lnSpc>
              <a:buFont typeface="Monotype Sorts" charset="2"/>
              <a:buNone/>
              <a:tabLst>
                <a:tab pos="2279650" algn="l"/>
              </a:tabLst>
              <a:defRPr/>
            </a:pP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endParaRPr lang="en-US" altLang="zh-CN" sz="2000" dirty="0" smtClean="0">
              <a:ea typeface="ＭＳ Ｐゴシック" pitchFamily="34" charset="-128"/>
              <a:sym typeface="Symbol" pitchFamily="18" charset="2"/>
            </a:endParaRPr>
          </a:p>
          <a:p>
            <a:pPr marL="404813" indent="-404813">
              <a:lnSpc>
                <a:spcPct val="150000"/>
              </a:lnSpc>
              <a:buFont typeface="Monotype Sorts" charset="2"/>
              <a:buNone/>
              <a:tabLst>
                <a:tab pos="2279650" algn="l"/>
              </a:tabLst>
              <a:defRPr/>
            </a:pPr>
            <a:endParaRPr lang="zh-CN" altLang="en-US" sz="2000" dirty="0" smtClean="0">
              <a:ea typeface="ＭＳ Ｐゴシック" pitchFamily="34" charset="-128"/>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xtLst/>
        </p:spPr>
        <p:txBody>
          <a:bodyPr/>
          <a:lstStyle/>
          <a:p>
            <a:pPr>
              <a:defRPr/>
            </a:pPr>
            <a:r>
              <a:rPr lang="zh-CN" altLang="en-US" smtClean="0">
                <a:effectLst>
                  <a:outerShdw blurRad="38100" dist="38100" dir="2700000" algn="tl">
                    <a:srgbClr val="C0C0C0"/>
                  </a:outerShdw>
                </a:effectLst>
                <a:ea typeface="宋体" charset="-122"/>
              </a:rPr>
              <a:t>转换的例子：下推选择</a:t>
            </a:r>
            <a:endParaRPr lang="en-US" altLang="zh-CN" smtClean="0">
              <a:effectLst>
                <a:outerShdw blurRad="38100" dist="38100" dir="2700000" algn="tl">
                  <a:srgbClr val="C0C0C0"/>
                </a:outerShdw>
              </a:effectLst>
              <a:ea typeface="宋体" charset="-122"/>
            </a:endParaRPr>
          </a:p>
        </p:txBody>
      </p:sp>
      <p:sp>
        <p:nvSpPr>
          <p:cNvPr id="102403" name="Rectangle 3"/>
          <p:cNvSpPr>
            <a:spLocks noGrp="1" noChangeArrowheads="1"/>
          </p:cNvSpPr>
          <p:nvPr>
            <p:ph type="body" idx="1"/>
          </p:nvPr>
        </p:nvSpPr>
        <p:spPr/>
        <p:txBody>
          <a:bodyPr/>
          <a:lstStyle/>
          <a:p>
            <a:r>
              <a:rPr lang="zh-CN" altLang="en-US" sz="2400" smtClean="0"/>
              <a:t>查询</a:t>
            </a:r>
            <a:r>
              <a:rPr lang="en-US" altLang="zh-CN" sz="2400" smtClean="0"/>
              <a:t>: </a:t>
            </a:r>
            <a:r>
              <a:rPr lang="zh-CN" altLang="en-US" sz="2400" smtClean="0"/>
              <a:t>找到所有音乐系教师的名字，以及他们所教的课程名称</a:t>
            </a:r>
          </a:p>
          <a:p>
            <a:pPr lvl="1"/>
            <a:r>
              <a:rPr lang="en-US" altLang="zh-CN" sz="2000" smtClean="0">
                <a:ea typeface="ＭＳ Ｐゴシック" panose="020B0600070205080204" pitchFamily="34" charset="-128"/>
                <a:sym typeface="Symbol" panose="05050102010706020507" pitchFamily="18" charset="2"/>
              </a:rPr>
              <a:t></a:t>
            </a:r>
            <a:r>
              <a:rPr lang="en-US" altLang="zh-CN" sz="2400" i="1" baseline="-25000" smtClean="0">
                <a:ea typeface="ＭＳ Ｐゴシック" panose="020B0600070205080204" pitchFamily="34" charset="-128"/>
                <a:sym typeface="Symbol" panose="05050102010706020507" pitchFamily="18" charset="2"/>
              </a:rPr>
              <a:t>name, title</a:t>
            </a:r>
            <a:r>
              <a:rPr lang="en-US" altLang="zh-CN" sz="2000" smtClean="0">
                <a:ea typeface="ＭＳ Ｐゴシック" panose="020B0600070205080204" pitchFamily="34" charset="-128"/>
                <a:sym typeface="Symbol" panose="05050102010706020507" pitchFamily="18" charset="2"/>
              </a:rPr>
              <a:t>(</a:t>
            </a:r>
            <a:r>
              <a:rPr lang="en-US" altLang="zh-CN" sz="2400" i="1" baseline="-25000" smtClean="0">
                <a:ea typeface="ＭＳ Ｐゴシック" panose="020B0600070205080204" pitchFamily="34" charset="-128"/>
                <a:sym typeface="Symbol" panose="05050102010706020507" pitchFamily="18" charset="2"/>
              </a:rPr>
              <a:t>dept_name= </a:t>
            </a:r>
            <a:r>
              <a:rPr lang="ja-JP" altLang="en-US" sz="2400" i="1" baseline="-25000" smtClean="0">
                <a:ea typeface="ＭＳ Ｐゴシック" panose="020B0600070205080204" pitchFamily="34" charset="-128"/>
                <a:sym typeface="Symbol" panose="05050102010706020507" pitchFamily="18" charset="2"/>
              </a:rPr>
              <a:t>“</a:t>
            </a:r>
            <a:r>
              <a:rPr lang="en-US" altLang="ja-JP" sz="2400" baseline="-25000" smtClean="0">
                <a:ea typeface="ＭＳ Ｐゴシック" panose="020B0600070205080204" pitchFamily="34" charset="-128"/>
                <a:sym typeface="Symbol" panose="05050102010706020507" pitchFamily="18" charset="2"/>
              </a:rPr>
              <a:t>Music</a:t>
            </a:r>
            <a:r>
              <a:rPr lang="ja-JP" altLang="en-US" sz="2400" baseline="-25000" smtClean="0">
                <a:ea typeface="ＭＳ Ｐゴシック" panose="020B0600070205080204" pitchFamily="34" charset="-128"/>
                <a:sym typeface="Symbol" panose="05050102010706020507" pitchFamily="18" charset="2"/>
              </a:rPr>
              <a:t>”</a:t>
            </a:r>
            <a:r>
              <a:rPr lang="en-US" altLang="ja-JP" sz="2400" baseline="-25000" smtClean="0">
                <a:ea typeface="ＭＳ Ｐゴシック" panose="020B0600070205080204" pitchFamily="34" charset="-128"/>
                <a:sym typeface="Symbol" panose="05050102010706020507" pitchFamily="18" charset="2"/>
              </a:rPr>
              <a:t/>
            </a:r>
            <a:br>
              <a:rPr lang="en-US" altLang="ja-JP" sz="2400" baseline="-25000" smtClean="0">
                <a:ea typeface="ＭＳ Ｐゴシック" panose="020B0600070205080204" pitchFamily="34" charset="-128"/>
                <a:sym typeface="Symbol" panose="05050102010706020507" pitchFamily="18" charset="2"/>
              </a:rPr>
            </a:br>
            <a:r>
              <a:rPr lang="en-US" altLang="ja-JP" sz="2000" baseline="-25000" smtClean="0">
                <a:ea typeface="ＭＳ Ｐゴシック" panose="020B0600070205080204" pitchFamily="34" charset="-128"/>
                <a:sym typeface="Symbol" panose="05050102010706020507" pitchFamily="18" charset="2"/>
              </a:rPr>
              <a:t>	</a:t>
            </a:r>
            <a:r>
              <a:rPr lang="en-US" altLang="ja-JP" sz="2000" smtClean="0">
                <a:ea typeface="ＭＳ Ｐゴシック" panose="020B0600070205080204" pitchFamily="34" charset="-128"/>
                <a:sym typeface="Symbol" panose="05050102010706020507" pitchFamily="18" charset="2"/>
              </a:rPr>
              <a:t>(</a:t>
            </a:r>
            <a:r>
              <a:rPr lang="en-US" altLang="ja-JP" sz="2000" i="1" smtClean="0">
                <a:ea typeface="ＭＳ Ｐゴシック" panose="020B0600070205080204" pitchFamily="34" charset="-128"/>
                <a:sym typeface="Symbol" panose="05050102010706020507" pitchFamily="18" charset="2"/>
              </a:rPr>
              <a:t>instructor   (teaches   </a:t>
            </a:r>
            <a:r>
              <a:rPr lang="en-US" altLang="ja-JP" sz="2000" smtClean="0">
                <a:ea typeface="ＭＳ Ｐゴシック" panose="020B0600070205080204" pitchFamily="34" charset="-128"/>
                <a:sym typeface="Symbol" panose="05050102010706020507" pitchFamily="18" charset="2"/>
              </a:rPr>
              <a:t></a:t>
            </a:r>
            <a:r>
              <a:rPr lang="en-US" altLang="ja-JP" sz="2400" i="1" baseline="-25000" smtClean="0">
                <a:ea typeface="ＭＳ Ｐゴシック" panose="020B0600070205080204" pitchFamily="34" charset="-128"/>
                <a:sym typeface="Symbol" panose="05050102010706020507" pitchFamily="18" charset="2"/>
              </a:rPr>
              <a:t>course_id, title</a:t>
            </a:r>
            <a:r>
              <a:rPr lang="en-US" altLang="ja-JP" sz="2000" i="1" smtClean="0">
                <a:ea typeface="ＭＳ Ｐゴシック" panose="020B0600070205080204" pitchFamily="34" charset="-128"/>
                <a:sym typeface="Symbol" panose="05050102010706020507" pitchFamily="18" charset="2"/>
              </a:rPr>
              <a:t> </a:t>
            </a:r>
            <a:r>
              <a:rPr lang="en-US" altLang="ja-JP" sz="2000" smtClean="0">
                <a:ea typeface="ＭＳ Ｐゴシック" panose="020B0600070205080204" pitchFamily="34" charset="-128"/>
                <a:sym typeface="Symbol" panose="05050102010706020507" pitchFamily="18" charset="2"/>
              </a:rPr>
              <a:t>(</a:t>
            </a:r>
            <a:r>
              <a:rPr lang="en-US" altLang="ja-JP" sz="2000" i="1" smtClean="0">
                <a:ea typeface="ＭＳ Ｐゴシック" panose="020B0600070205080204" pitchFamily="34" charset="-128"/>
                <a:sym typeface="Symbol" panose="05050102010706020507" pitchFamily="18" charset="2"/>
              </a:rPr>
              <a:t>course</a:t>
            </a:r>
            <a:r>
              <a:rPr lang="en-US" altLang="ja-JP" sz="2000" smtClean="0">
                <a:ea typeface="ＭＳ Ｐゴシック" panose="020B0600070205080204" pitchFamily="34" charset="-128"/>
                <a:sym typeface="Symbol" panose="05050102010706020507" pitchFamily="18" charset="2"/>
              </a:rPr>
              <a:t>))))</a:t>
            </a:r>
          </a:p>
          <a:p>
            <a:r>
              <a:rPr lang="zh-CN" altLang="en-US" sz="2400" smtClean="0">
                <a:sym typeface="Symbol" panose="05050102010706020507" pitchFamily="18" charset="2"/>
              </a:rPr>
              <a:t>使用规则 </a:t>
            </a:r>
            <a:r>
              <a:rPr lang="en-US" altLang="zh-CN" sz="2400" smtClean="0">
                <a:sym typeface="Symbol" panose="05050102010706020507" pitchFamily="18" charset="2"/>
              </a:rPr>
              <a:t>7a </a:t>
            </a:r>
            <a:r>
              <a:rPr lang="zh-CN" altLang="en-US" sz="2400" smtClean="0">
                <a:sym typeface="Symbol" panose="05050102010706020507" pitchFamily="18" charset="2"/>
              </a:rPr>
              <a:t>转换</a:t>
            </a:r>
            <a:r>
              <a:rPr lang="zh-CN" altLang="en-US" sz="2000" smtClean="0">
                <a:sym typeface="Symbol" panose="05050102010706020507" pitchFamily="18" charset="2"/>
              </a:rPr>
              <a:t/>
            </a:r>
            <a:br>
              <a:rPr lang="zh-CN" altLang="en-US" sz="2000" smtClean="0">
                <a:sym typeface="Symbol" panose="05050102010706020507" pitchFamily="18" charset="2"/>
              </a:rPr>
            </a:br>
            <a:endParaRPr lang="zh-CN" altLang="en-US" sz="2000" smtClean="0">
              <a:sym typeface="Symbol" panose="05050102010706020507" pitchFamily="18" charset="2"/>
            </a:endParaRPr>
          </a:p>
          <a:p>
            <a:pPr lvl="1"/>
            <a:r>
              <a:rPr lang="en-US" altLang="zh-CN" sz="2000" smtClean="0">
                <a:ea typeface="ＭＳ Ｐゴシック" panose="020B0600070205080204" pitchFamily="34" charset="-128"/>
                <a:sym typeface="Symbol" panose="05050102010706020507" pitchFamily="18" charset="2"/>
              </a:rPr>
              <a:t></a:t>
            </a:r>
            <a:r>
              <a:rPr lang="en-US" altLang="zh-CN" sz="2000" i="1" baseline="-25000" smtClean="0">
                <a:ea typeface="ＭＳ Ｐゴシック" panose="020B0600070205080204" pitchFamily="34" charset="-128"/>
                <a:sym typeface="Symbol" panose="05050102010706020507" pitchFamily="18" charset="2"/>
              </a:rPr>
              <a:t>name, title</a:t>
            </a:r>
            <a:r>
              <a:rPr lang="en-US" altLang="zh-CN" sz="2000" smtClean="0">
                <a:ea typeface="ＭＳ Ｐゴシック" panose="020B0600070205080204" pitchFamily="34" charset="-128"/>
                <a:sym typeface="Symbol" panose="05050102010706020507" pitchFamily="18" charset="2"/>
              </a:rPr>
              <a:t>((</a:t>
            </a:r>
            <a:r>
              <a:rPr lang="en-US" altLang="zh-CN" sz="2000" i="1" baseline="-25000" smtClean="0">
                <a:ea typeface="ＭＳ Ｐゴシック" panose="020B0600070205080204" pitchFamily="34" charset="-128"/>
                <a:sym typeface="Symbol" panose="05050102010706020507" pitchFamily="18" charset="2"/>
              </a:rPr>
              <a:t>dept_name= </a:t>
            </a:r>
            <a:r>
              <a:rPr lang="ja-JP" altLang="en-US" sz="2000" i="1" baseline="-25000" smtClean="0">
                <a:ea typeface="ＭＳ Ｐゴシック" panose="020B0600070205080204" pitchFamily="34" charset="-128"/>
                <a:sym typeface="Symbol" panose="05050102010706020507" pitchFamily="18" charset="2"/>
              </a:rPr>
              <a:t>“</a:t>
            </a:r>
            <a:r>
              <a:rPr lang="en-US" altLang="ja-JP" sz="2000" baseline="-25000" smtClean="0">
                <a:ea typeface="ＭＳ Ｐゴシック" panose="020B0600070205080204" pitchFamily="34" charset="-128"/>
                <a:sym typeface="Symbol" panose="05050102010706020507" pitchFamily="18" charset="2"/>
              </a:rPr>
              <a:t>Music</a:t>
            </a:r>
            <a:r>
              <a:rPr lang="ja-JP" altLang="en-US" sz="2000" baseline="-25000" smtClean="0">
                <a:ea typeface="ＭＳ Ｐゴシック" panose="020B0600070205080204" pitchFamily="34" charset="-128"/>
                <a:sym typeface="Symbol" panose="05050102010706020507" pitchFamily="18" charset="2"/>
              </a:rPr>
              <a:t>”</a:t>
            </a:r>
            <a:r>
              <a:rPr lang="en-US" altLang="ja-JP" sz="2000" smtClean="0">
                <a:ea typeface="ＭＳ Ｐゴシック" panose="020B0600070205080204" pitchFamily="34" charset="-128"/>
                <a:sym typeface="Symbol" panose="05050102010706020507" pitchFamily="18" charset="2"/>
              </a:rPr>
              <a:t>(</a:t>
            </a:r>
            <a:r>
              <a:rPr lang="en-US" altLang="ja-JP" sz="2000" i="1" smtClean="0">
                <a:ea typeface="ＭＳ Ｐゴシック" panose="020B0600070205080204" pitchFamily="34" charset="-128"/>
                <a:sym typeface="Symbol" panose="05050102010706020507" pitchFamily="18" charset="2"/>
              </a:rPr>
              <a:t>instructor</a:t>
            </a:r>
            <a:r>
              <a:rPr lang="en-US" altLang="ja-JP" sz="2000" smtClean="0">
                <a:ea typeface="ＭＳ Ｐゴシック" panose="020B0600070205080204" pitchFamily="34" charset="-128"/>
                <a:sym typeface="Symbol" panose="05050102010706020507" pitchFamily="18" charset="2"/>
              </a:rPr>
              <a:t>))</a:t>
            </a:r>
            <a:r>
              <a:rPr lang="en-US" altLang="ja-JP" sz="2000" i="1" smtClean="0">
                <a:ea typeface="ＭＳ Ｐゴシック" panose="020B0600070205080204" pitchFamily="34" charset="-128"/>
                <a:sym typeface="Symbol" panose="05050102010706020507" pitchFamily="18" charset="2"/>
              </a:rPr>
              <a:t>     </a:t>
            </a:r>
            <a:br>
              <a:rPr lang="en-US" altLang="ja-JP" sz="2000" i="1" smtClean="0">
                <a:ea typeface="ＭＳ Ｐゴシック" panose="020B0600070205080204" pitchFamily="34" charset="-128"/>
                <a:sym typeface="Symbol" panose="05050102010706020507" pitchFamily="18" charset="2"/>
              </a:rPr>
            </a:br>
            <a:r>
              <a:rPr lang="en-US" altLang="ja-JP" sz="2000" i="1" smtClean="0">
                <a:ea typeface="ＭＳ Ｐゴシック" panose="020B0600070205080204" pitchFamily="34" charset="-128"/>
                <a:sym typeface="Symbol" panose="05050102010706020507" pitchFamily="18" charset="2"/>
              </a:rPr>
              <a:t>        (teaches    </a:t>
            </a:r>
            <a:r>
              <a:rPr lang="en-US" altLang="ja-JP" sz="2000" smtClean="0">
                <a:ea typeface="ＭＳ Ｐゴシック" panose="020B0600070205080204" pitchFamily="34" charset="-128"/>
                <a:sym typeface="Symbol" panose="05050102010706020507" pitchFamily="18" charset="2"/>
              </a:rPr>
              <a:t></a:t>
            </a:r>
            <a:r>
              <a:rPr lang="en-US" altLang="ja-JP" sz="2000" i="1" baseline="-25000" smtClean="0">
                <a:ea typeface="ＭＳ Ｐゴシック" panose="020B0600070205080204" pitchFamily="34" charset="-128"/>
                <a:sym typeface="Symbol" panose="05050102010706020507" pitchFamily="18" charset="2"/>
              </a:rPr>
              <a:t>course_id, title</a:t>
            </a:r>
            <a:r>
              <a:rPr lang="en-US" altLang="ja-JP" sz="2000" i="1" smtClean="0">
                <a:ea typeface="ＭＳ Ｐゴシック" panose="020B0600070205080204" pitchFamily="34" charset="-128"/>
                <a:sym typeface="Symbol" panose="05050102010706020507" pitchFamily="18" charset="2"/>
              </a:rPr>
              <a:t> </a:t>
            </a:r>
            <a:r>
              <a:rPr lang="en-US" altLang="ja-JP" sz="2000" smtClean="0">
                <a:ea typeface="ＭＳ Ｐゴシック" panose="020B0600070205080204" pitchFamily="34" charset="-128"/>
                <a:sym typeface="Symbol" panose="05050102010706020507" pitchFamily="18" charset="2"/>
              </a:rPr>
              <a:t>(</a:t>
            </a:r>
            <a:r>
              <a:rPr lang="en-US" altLang="ja-JP" sz="2000" i="1" smtClean="0">
                <a:ea typeface="ＭＳ Ｐゴシック" panose="020B0600070205080204" pitchFamily="34" charset="-128"/>
                <a:sym typeface="Symbol" panose="05050102010706020507" pitchFamily="18" charset="2"/>
              </a:rPr>
              <a:t>course</a:t>
            </a:r>
            <a:r>
              <a:rPr lang="en-US" altLang="ja-JP" sz="2000" smtClean="0">
                <a:ea typeface="ＭＳ Ｐゴシック" panose="020B0600070205080204" pitchFamily="34" charset="-128"/>
                <a:sym typeface="Symbol" panose="05050102010706020507" pitchFamily="18" charset="2"/>
              </a:rPr>
              <a:t>)))</a:t>
            </a:r>
          </a:p>
          <a:p>
            <a:endParaRPr lang="en-US" altLang="zh-CN" sz="2400" smtClean="0">
              <a:sym typeface="Symbol" panose="05050102010706020507" pitchFamily="18" charset="2"/>
            </a:endParaRPr>
          </a:p>
          <a:p>
            <a:r>
              <a:rPr lang="zh-CN" altLang="en-US" sz="2400" smtClean="0">
                <a:sym typeface="Symbol" panose="05050102010706020507" pitchFamily="18" charset="2"/>
              </a:rPr>
              <a:t>尽可能早地执行选择操作以减小被连接的关系的大小</a:t>
            </a:r>
            <a:r>
              <a:rPr lang="zh-CN" altLang="en-US" sz="2400" smtClean="0">
                <a:ea typeface="ＭＳ Ｐゴシック" panose="020B0600070205080204" pitchFamily="34" charset="-128"/>
                <a:sym typeface="Symbol" panose="05050102010706020507" pitchFamily="18" charset="2"/>
              </a:rPr>
              <a:t> </a:t>
            </a:r>
            <a:endParaRPr lang="zh-CN" altLang="en-US" sz="2400" baseline="-25000" smtClean="0">
              <a:ea typeface="ＭＳ Ｐゴシック" panose="020B0600070205080204" pitchFamily="34" charset="-128"/>
              <a:sym typeface="Symbol" panose="05050102010706020507" pitchFamily="18" charset="2"/>
            </a:endParaRPr>
          </a:p>
          <a:p>
            <a:endParaRPr lang="zh-CN" altLang="en-US" sz="2000" smtClean="0">
              <a:ea typeface="ＭＳ Ｐゴシック" panose="020B0600070205080204" pitchFamily="34" charset="-128"/>
            </a:endParaRPr>
          </a:p>
        </p:txBody>
      </p:sp>
      <p:sp>
        <p:nvSpPr>
          <p:cNvPr id="102404" name="AutoShape 4"/>
          <p:cNvSpPr>
            <a:spLocks noChangeArrowheads="1"/>
          </p:cNvSpPr>
          <p:nvPr/>
        </p:nvSpPr>
        <p:spPr bwMode="auto">
          <a:xfrm rot="5400000">
            <a:off x="3351212" y="2347913"/>
            <a:ext cx="252413" cy="2619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2405" name="AutoShape 5"/>
          <p:cNvSpPr>
            <a:spLocks noChangeArrowheads="1"/>
          </p:cNvSpPr>
          <p:nvPr/>
        </p:nvSpPr>
        <p:spPr bwMode="auto">
          <a:xfrm rot="5400000">
            <a:off x="6462713" y="3503613"/>
            <a:ext cx="219075" cy="320675"/>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2406" name="AutoShape 6"/>
          <p:cNvSpPr>
            <a:spLocks noChangeArrowheads="1"/>
          </p:cNvSpPr>
          <p:nvPr/>
        </p:nvSpPr>
        <p:spPr bwMode="auto">
          <a:xfrm rot="5400000">
            <a:off x="4673601" y="2362200"/>
            <a:ext cx="252412" cy="2619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2407" name="AutoShape 8"/>
          <p:cNvSpPr>
            <a:spLocks noChangeArrowheads="1"/>
          </p:cNvSpPr>
          <p:nvPr/>
        </p:nvSpPr>
        <p:spPr bwMode="auto">
          <a:xfrm rot="5400000">
            <a:off x="3836988" y="3827463"/>
            <a:ext cx="219075" cy="320675"/>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extLst/>
        </p:spPr>
        <p:txBody>
          <a:bodyPr/>
          <a:lstStyle/>
          <a:p>
            <a:pPr>
              <a:defRPr/>
            </a:pPr>
            <a:r>
              <a:rPr lang="zh-CN" altLang="en-US" smtClean="0">
                <a:effectLst>
                  <a:outerShdw blurRad="38100" dist="38100" dir="2700000" algn="tl">
                    <a:srgbClr val="C0C0C0"/>
                  </a:outerShdw>
                </a:effectLst>
                <a:ea typeface="宋体" charset="-122"/>
              </a:rPr>
              <a:t>多转换的例子</a:t>
            </a:r>
          </a:p>
        </p:txBody>
      </p:sp>
      <p:sp>
        <p:nvSpPr>
          <p:cNvPr id="103427" name="Rectangle 3"/>
          <p:cNvSpPr>
            <a:spLocks noGrp="1" noChangeArrowheads="1"/>
          </p:cNvSpPr>
          <p:nvPr>
            <p:ph type="body" idx="1"/>
          </p:nvPr>
        </p:nvSpPr>
        <p:spPr>
          <a:xfrm>
            <a:off x="814388" y="1093788"/>
            <a:ext cx="7864475" cy="4903787"/>
          </a:xfrm>
        </p:spPr>
        <p:txBody>
          <a:bodyPr/>
          <a:lstStyle/>
          <a:p>
            <a:r>
              <a:rPr lang="zh-CN" altLang="en-US" sz="2000" dirty="0" smtClean="0"/>
              <a:t>查询</a:t>
            </a:r>
            <a:r>
              <a:rPr lang="en-US" altLang="zh-CN" sz="1800" dirty="0" smtClean="0"/>
              <a:t>: </a:t>
            </a:r>
            <a:r>
              <a:rPr lang="zh-CN" altLang="en-US" sz="2000" dirty="0" smtClean="0"/>
              <a:t>找到 </a:t>
            </a:r>
            <a:r>
              <a:rPr lang="en-US" altLang="zh-CN" sz="2000" dirty="0" smtClean="0"/>
              <a:t>2009 </a:t>
            </a:r>
            <a:r>
              <a:rPr lang="zh-CN" altLang="en-US" sz="2000" dirty="0" smtClean="0"/>
              <a:t>年在音乐系讲授课程的所有教师的名字，以及他们所教课程的名称</a:t>
            </a:r>
          </a:p>
          <a:p>
            <a:pPr lvl="1">
              <a:lnSpc>
                <a:spcPct val="110000"/>
              </a:lnSpc>
            </a:pPr>
            <a:r>
              <a:rPr lang="en-US" altLang="zh-CN" sz="2000" dirty="0" smtClean="0">
                <a:ea typeface="ＭＳ Ｐゴシック" panose="020B0600070205080204" pitchFamily="34" charset="-128"/>
                <a:sym typeface="Symbol" panose="05050102010706020507" pitchFamily="18" charset="2"/>
              </a:rPr>
              <a:t></a:t>
            </a:r>
            <a:r>
              <a:rPr lang="en-US" altLang="zh-CN" sz="2400" i="1" baseline="-25000" dirty="0" smtClean="0">
                <a:ea typeface="ＭＳ Ｐゴシック" panose="020B0600070205080204" pitchFamily="34" charset="-128"/>
                <a:sym typeface="Symbol" panose="05050102010706020507" pitchFamily="18" charset="2"/>
              </a:rPr>
              <a:t>name, title</a:t>
            </a:r>
            <a:r>
              <a:rPr lang="en-US" altLang="zh-CN" sz="2000" dirty="0" smtClean="0">
                <a:ea typeface="ＭＳ Ｐゴシック" panose="020B0600070205080204" pitchFamily="34" charset="-128"/>
                <a:sym typeface="Symbol" panose="05050102010706020507" pitchFamily="18" charset="2"/>
              </a:rPr>
              <a:t>(</a:t>
            </a:r>
            <a:r>
              <a:rPr lang="en-US" altLang="zh-CN" sz="2400" i="1" baseline="-25000" dirty="0" err="1" smtClean="0">
                <a:ea typeface="ＭＳ Ｐゴシック" panose="020B0600070205080204" pitchFamily="34" charset="-128"/>
                <a:sym typeface="Symbol" panose="05050102010706020507" pitchFamily="18" charset="2"/>
              </a:rPr>
              <a:t>dept_name</a:t>
            </a:r>
            <a:r>
              <a:rPr lang="en-US" altLang="zh-CN" sz="2400" i="1" baseline="-25000" dirty="0" smtClean="0">
                <a:ea typeface="ＭＳ Ｐゴシック" panose="020B0600070205080204" pitchFamily="34" charset="-128"/>
                <a:sym typeface="Symbol" panose="05050102010706020507" pitchFamily="18" charset="2"/>
              </a:rPr>
              <a:t>= </a:t>
            </a:r>
            <a:r>
              <a:rPr lang="ja-JP" altLang="en-US" sz="2400" i="1" baseline="-25000" dirty="0" smtClean="0">
                <a:ea typeface="ＭＳ Ｐゴシック" panose="020B0600070205080204" pitchFamily="34" charset="-128"/>
                <a:sym typeface="Symbol" panose="05050102010706020507" pitchFamily="18" charset="2"/>
              </a:rPr>
              <a:t>“</a:t>
            </a:r>
            <a:r>
              <a:rPr lang="en-US" altLang="ja-JP" sz="2400" baseline="-25000" dirty="0" smtClean="0">
                <a:ea typeface="ＭＳ Ｐゴシック" panose="020B0600070205080204" pitchFamily="34" charset="-128"/>
                <a:sym typeface="Symbol" panose="05050102010706020507" pitchFamily="18" charset="2"/>
              </a:rPr>
              <a:t>Music</a:t>
            </a:r>
            <a:r>
              <a:rPr lang="ja-JP" altLang="en-US" sz="2400" baseline="-25000" dirty="0" smtClean="0">
                <a:ea typeface="ＭＳ Ｐゴシック" panose="020B0600070205080204" pitchFamily="34" charset="-128"/>
                <a:sym typeface="Symbol" panose="05050102010706020507" pitchFamily="18" charset="2"/>
              </a:rPr>
              <a:t>”</a:t>
            </a:r>
            <a:r>
              <a:rPr lang="en-US" altLang="ja-JP" sz="2400" baseline="-25000" dirty="0" smtClean="0">
                <a:ea typeface="ＭＳ Ｐゴシック" panose="020B0600070205080204" pitchFamily="34" charset="-128"/>
                <a:sym typeface="Symbol" panose="05050102010706020507" pitchFamily="18" charset="2"/>
              </a:rPr>
              <a:t></a:t>
            </a:r>
            <a:r>
              <a:rPr lang="en-US" altLang="ja-JP" sz="2400" i="1" baseline="-25000" dirty="0" smtClean="0">
                <a:ea typeface="ＭＳ Ｐゴシック" panose="020B0600070205080204" pitchFamily="34" charset="-128"/>
                <a:sym typeface="Symbol" panose="05050102010706020507" pitchFamily="18" charset="2"/>
              </a:rPr>
              <a:t>year</a:t>
            </a:r>
            <a:r>
              <a:rPr lang="en-US" altLang="ja-JP" sz="2400" baseline="-25000" dirty="0" smtClean="0">
                <a:ea typeface="ＭＳ Ｐゴシック" panose="020B0600070205080204" pitchFamily="34" charset="-128"/>
                <a:sym typeface="Symbol" panose="05050102010706020507" pitchFamily="18" charset="2"/>
              </a:rPr>
              <a:t> = 2009</a:t>
            </a:r>
            <a:r>
              <a:rPr lang="en-US" altLang="ja-JP" sz="2000" baseline="-25000" dirty="0" smtClean="0">
                <a:ea typeface="ＭＳ Ｐゴシック" panose="020B0600070205080204" pitchFamily="34" charset="-128"/>
                <a:sym typeface="Symbol" panose="05050102010706020507" pitchFamily="18" charset="2"/>
              </a:rPr>
              <a:t>	</a:t>
            </a:r>
            <a:br>
              <a:rPr lang="en-US" altLang="ja-JP" sz="2000" baseline="-25000" dirty="0" smtClean="0">
                <a:ea typeface="ＭＳ Ｐゴシック" panose="020B0600070205080204" pitchFamily="34" charset="-128"/>
                <a:sym typeface="Symbol" panose="05050102010706020507" pitchFamily="18" charset="2"/>
              </a:rPr>
            </a:br>
            <a:r>
              <a:rPr lang="en-US" altLang="ja-JP" sz="2000" baseline="-25000" dirty="0" smtClean="0">
                <a:ea typeface="ＭＳ Ｐゴシック" panose="020B0600070205080204" pitchFamily="34" charset="-128"/>
                <a:sym typeface="Symbol" panose="05050102010706020507" pitchFamily="18" charset="2"/>
              </a:rPr>
              <a:t>    </a:t>
            </a:r>
            <a:r>
              <a:rPr lang="en-US" altLang="ja-JP" sz="2000" dirty="0" smtClean="0">
                <a:ea typeface="ＭＳ Ｐゴシック" panose="020B0600070205080204" pitchFamily="34" charset="-128"/>
                <a:sym typeface="Symbol" panose="05050102010706020507" pitchFamily="18" charset="2"/>
              </a:rPr>
              <a:t>(</a:t>
            </a:r>
            <a:r>
              <a:rPr lang="en-US" altLang="ja-JP" sz="2000" i="1" dirty="0" smtClean="0">
                <a:ea typeface="ＭＳ Ｐゴシック" panose="020B0600070205080204" pitchFamily="34" charset="-128"/>
                <a:sym typeface="Symbol" panose="05050102010706020507" pitchFamily="18" charset="2"/>
              </a:rPr>
              <a:t>instructor  (teaches   </a:t>
            </a:r>
            <a:r>
              <a:rPr lang="en-US" altLang="ja-JP" sz="2000" dirty="0" smtClean="0">
                <a:ea typeface="ＭＳ Ｐゴシック" panose="020B0600070205080204" pitchFamily="34" charset="-128"/>
                <a:sym typeface="Symbol" panose="05050102010706020507" pitchFamily="18" charset="2"/>
              </a:rPr>
              <a:t></a:t>
            </a:r>
            <a:r>
              <a:rPr lang="en-US" altLang="ja-JP" sz="2400" i="1" baseline="-25000" dirty="0" err="1" smtClean="0">
                <a:ea typeface="ＭＳ Ｐゴシック" panose="020B0600070205080204" pitchFamily="34" charset="-128"/>
                <a:sym typeface="Symbol" panose="05050102010706020507" pitchFamily="18" charset="2"/>
              </a:rPr>
              <a:t>course_id</a:t>
            </a:r>
            <a:r>
              <a:rPr lang="en-US" altLang="ja-JP" sz="2400" i="1" baseline="-25000" dirty="0" smtClean="0">
                <a:ea typeface="ＭＳ Ｐゴシック" panose="020B0600070205080204" pitchFamily="34" charset="-128"/>
                <a:sym typeface="Symbol" panose="05050102010706020507" pitchFamily="18" charset="2"/>
              </a:rPr>
              <a:t>, title</a:t>
            </a:r>
            <a:r>
              <a:rPr lang="en-US" altLang="ja-JP" sz="2000" i="1" dirty="0" smtClean="0">
                <a:ea typeface="ＭＳ Ｐゴシック" panose="020B0600070205080204" pitchFamily="34" charset="-128"/>
                <a:sym typeface="Symbol" panose="05050102010706020507" pitchFamily="18" charset="2"/>
              </a:rPr>
              <a:t> </a:t>
            </a:r>
            <a:r>
              <a:rPr lang="en-US" altLang="ja-JP" sz="2000" dirty="0" smtClean="0">
                <a:ea typeface="ＭＳ Ｐゴシック" panose="020B0600070205080204" pitchFamily="34" charset="-128"/>
                <a:sym typeface="Symbol" panose="05050102010706020507" pitchFamily="18" charset="2"/>
              </a:rPr>
              <a:t>(</a:t>
            </a:r>
            <a:r>
              <a:rPr lang="en-US" altLang="ja-JP" sz="2000" i="1" dirty="0" smtClean="0">
                <a:ea typeface="ＭＳ Ｐゴシック" panose="020B0600070205080204" pitchFamily="34" charset="-128"/>
                <a:sym typeface="Symbol" panose="05050102010706020507" pitchFamily="18" charset="2"/>
              </a:rPr>
              <a:t>course</a:t>
            </a:r>
            <a:r>
              <a:rPr lang="en-US" altLang="ja-JP" sz="2000" dirty="0" smtClean="0">
                <a:ea typeface="ＭＳ Ｐゴシック" panose="020B0600070205080204" pitchFamily="34" charset="-128"/>
                <a:sym typeface="Symbol" panose="05050102010706020507" pitchFamily="18" charset="2"/>
              </a:rPr>
              <a:t>))))</a:t>
            </a:r>
            <a:endParaRPr lang="en-US" altLang="ja-JP" sz="1800" dirty="0" smtClean="0">
              <a:ea typeface="ＭＳ Ｐゴシック" panose="020B0600070205080204" pitchFamily="34" charset="-128"/>
            </a:endParaRPr>
          </a:p>
          <a:p>
            <a:r>
              <a:rPr lang="zh-CN" altLang="en-US" sz="2000" dirty="0" smtClean="0">
                <a:sym typeface="Symbol" panose="05050102010706020507" pitchFamily="18" charset="2"/>
              </a:rPr>
              <a:t>使用连接的结合律转换 </a:t>
            </a:r>
            <a:r>
              <a:rPr lang="en-US" altLang="zh-CN" sz="2000" dirty="0" smtClean="0">
                <a:sym typeface="Symbol" panose="05050102010706020507" pitchFamily="18" charset="2"/>
              </a:rPr>
              <a:t>(</a:t>
            </a:r>
            <a:r>
              <a:rPr lang="zh-CN" altLang="en-US" sz="2000" dirty="0" smtClean="0">
                <a:sym typeface="Symbol" panose="05050102010706020507" pitchFamily="18" charset="2"/>
              </a:rPr>
              <a:t>规则</a:t>
            </a:r>
            <a:r>
              <a:rPr lang="en-US" altLang="zh-CN" sz="2000" dirty="0" smtClean="0">
                <a:sym typeface="Symbol" panose="05050102010706020507" pitchFamily="18" charset="2"/>
              </a:rPr>
              <a:t>6a)</a:t>
            </a:r>
          </a:p>
          <a:p>
            <a:pPr lvl="1">
              <a:lnSpc>
                <a:spcPct val="120000"/>
              </a:lnSpc>
            </a:pPr>
            <a:r>
              <a:rPr lang="en-US" altLang="zh-CN" sz="2000" dirty="0" smtClean="0">
                <a:ea typeface="ＭＳ Ｐゴシック" panose="020B0600070205080204" pitchFamily="34" charset="-128"/>
                <a:sym typeface="Symbol" panose="05050102010706020507" pitchFamily="18" charset="2"/>
              </a:rPr>
              <a:t></a:t>
            </a:r>
            <a:r>
              <a:rPr lang="en-US" altLang="zh-CN" sz="2400" i="1" baseline="-25000" dirty="0" smtClean="0">
                <a:ea typeface="ＭＳ Ｐゴシック" panose="020B0600070205080204" pitchFamily="34" charset="-128"/>
                <a:sym typeface="Symbol" panose="05050102010706020507" pitchFamily="18" charset="2"/>
              </a:rPr>
              <a:t>name, title</a:t>
            </a:r>
            <a:r>
              <a:rPr lang="en-US" altLang="zh-CN" sz="2000" dirty="0" smtClean="0">
                <a:ea typeface="ＭＳ Ｐゴシック" panose="020B0600070205080204" pitchFamily="34" charset="-128"/>
                <a:sym typeface="Symbol" panose="05050102010706020507" pitchFamily="18" charset="2"/>
              </a:rPr>
              <a:t>(</a:t>
            </a:r>
            <a:r>
              <a:rPr lang="en-US" altLang="zh-CN" sz="2400" i="1" baseline="-25000" dirty="0" err="1" smtClean="0">
                <a:ea typeface="ＭＳ Ｐゴシック" panose="020B0600070205080204" pitchFamily="34" charset="-128"/>
                <a:sym typeface="Symbol" panose="05050102010706020507" pitchFamily="18" charset="2"/>
              </a:rPr>
              <a:t>dept_name</a:t>
            </a:r>
            <a:r>
              <a:rPr lang="en-US" altLang="zh-CN" sz="2400" i="1" baseline="-25000" dirty="0" smtClean="0">
                <a:ea typeface="ＭＳ Ｐゴシック" panose="020B0600070205080204" pitchFamily="34" charset="-128"/>
                <a:sym typeface="Symbol" panose="05050102010706020507" pitchFamily="18" charset="2"/>
              </a:rPr>
              <a:t>= </a:t>
            </a:r>
            <a:r>
              <a:rPr lang="ja-JP" altLang="en-US" sz="2400" i="1" baseline="-25000" dirty="0" smtClean="0">
                <a:ea typeface="ＭＳ Ｐゴシック" panose="020B0600070205080204" pitchFamily="34" charset="-128"/>
                <a:sym typeface="Symbol" panose="05050102010706020507" pitchFamily="18" charset="2"/>
              </a:rPr>
              <a:t>“</a:t>
            </a:r>
            <a:r>
              <a:rPr lang="en-US" altLang="ja-JP" sz="2400" baseline="-25000" dirty="0" smtClean="0">
                <a:ea typeface="ＭＳ Ｐゴシック" panose="020B0600070205080204" pitchFamily="34" charset="-128"/>
                <a:sym typeface="Symbol" panose="05050102010706020507" pitchFamily="18" charset="2"/>
              </a:rPr>
              <a:t>Music</a:t>
            </a:r>
            <a:r>
              <a:rPr lang="ja-JP" altLang="en-US" sz="2400" baseline="-25000" dirty="0" smtClean="0">
                <a:ea typeface="ＭＳ Ｐゴシック" panose="020B0600070205080204" pitchFamily="34" charset="-128"/>
                <a:sym typeface="Symbol" panose="05050102010706020507" pitchFamily="18" charset="2"/>
              </a:rPr>
              <a:t>”</a:t>
            </a:r>
            <a:r>
              <a:rPr lang="en-US" altLang="ja-JP" sz="2400" baseline="-25000" dirty="0" smtClean="0">
                <a:ea typeface="ＭＳ Ｐゴシック" panose="020B0600070205080204" pitchFamily="34" charset="-128"/>
                <a:sym typeface="Symbol" panose="05050102010706020507" pitchFamily="18" charset="2"/>
              </a:rPr>
              <a:t></a:t>
            </a:r>
            <a:r>
              <a:rPr lang="en-US" altLang="zh-CN" sz="2400" i="1" baseline="-25000" dirty="0" smtClean="0">
                <a:ea typeface="ＭＳ Ｐゴシック" panose="020B0600070205080204" pitchFamily="34" charset="-128"/>
                <a:sym typeface="Symbol" panose="05050102010706020507" pitchFamily="18" charset="2"/>
              </a:rPr>
              <a:t>y</a:t>
            </a:r>
            <a:r>
              <a:rPr lang="en-US" altLang="ja-JP" sz="2400" i="1" baseline="-25000" dirty="0" smtClean="0">
                <a:ea typeface="ＭＳ Ｐゴシック" panose="020B0600070205080204" pitchFamily="34" charset="-128"/>
                <a:sym typeface="Symbol" panose="05050102010706020507" pitchFamily="18" charset="2"/>
              </a:rPr>
              <a:t>ear</a:t>
            </a:r>
            <a:r>
              <a:rPr lang="en-US" altLang="ja-JP" sz="2400" baseline="-25000" dirty="0" smtClean="0">
                <a:ea typeface="ＭＳ Ｐゴシック" panose="020B0600070205080204" pitchFamily="34" charset="-128"/>
                <a:sym typeface="Symbol" panose="05050102010706020507" pitchFamily="18" charset="2"/>
              </a:rPr>
              <a:t> = 2009</a:t>
            </a:r>
            <a:r>
              <a:rPr lang="en-US" altLang="ja-JP" sz="2000" baseline="-25000" dirty="0" smtClean="0">
                <a:ea typeface="ＭＳ Ｐゴシック" panose="020B0600070205080204" pitchFamily="34" charset="-128"/>
                <a:sym typeface="Symbol" panose="05050102010706020507" pitchFamily="18" charset="2"/>
              </a:rPr>
              <a:t>	</a:t>
            </a:r>
            <a:br>
              <a:rPr lang="en-US" altLang="ja-JP" sz="2000" baseline="-25000" dirty="0" smtClean="0">
                <a:ea typeface="ＭＳ Ｐゴシック" panose="020B0600070205080204" pitchFamily="34" charset="-128"/>
                <a:sym typeface="Symbol" panose="05050102010706020507" pitchFamily="18" charset="2"/>
              </a:rPr>
            </a:br>
            <a:r>
              <a:rPr lang="en-US" altLang="ja-JP" sz="2000" dirty="0" smtClean="0">
                <a:ea typeface="ＭＳ Ｐゴシック" panose="020B0600070205080204" pitchFamily="34" charset="-128"/>
                <a:sym typeface="Symbol" panose="05050102010706020507" pitchFamily="18" charset="2"/>
              </a:rPr>
              <a:t>((</a:t>
            </a:r>
            <a:r>
              <a:rPr lang="en-US" altLang="ja-JP" sz="2000" i="1" dirty="0" smtClean="0">
                <a:ea typeface="ＭＳ Ｐゴシック" panose="020B0600070205080204" pitchFamily="34" charset="-128"/>
                <a:sym typeface="Symbol" panose="05050102010706020507" pitchFamily="18" charset="2"/>
              </a:rPr>
              <a:t>instructor     teaches)   </a:t>
            </a:r>
            <a:r>
              <a:rPr lang="en-US" altLang="ja-JP" sz="2000" dirty="0" smtClean="0">
                <a:ea typeface="ＭＳ Ｐゴシック" panose="020B0600070205080204" pitchFamily="34" charset="-128"/>
                <a:sym typeface="Symbol" panose="05050102010706020507" pitchFamily="18" charset="2"/>
              </a:rPr>
              <a:t></a:t>
            </a:r>
            <a:r>
              <a:rPr lang="en-US" altLang="ja-JP" sz="2400" i="1" baseline="-25000" dirty="0" err="1" smtClean="0">
                <a:ea typeface="ＭＳ Ｐゴシック" panose="020B0600070205080204" pitchFamily="34" charset="-128"/>
                <a:sym typeface="Symbol" panose="05050102010706020507" pitchFamily="18" charset="2"/>
              </a:rPr>
              <a:t>course_id</a:t>
            </a:r>
            <a:r>
              <a:rPr lang="en-US" altLang="ja-JP" sz="2400" i="1" baseline="-25000" dirty="0" smtClean="0">
                <a:ea typeface="ＭＳ Ｐゴシック" panose="020B0600070205080204" pitchFamily="34" charset="-128"/>
                <a:sym typeface="Symbol" panose="05050102010706020507" pitchFamily="18" charset="2"/>
              </a:rPr>
              <a:t>, title</a:t>
            </a:r>
            <a:r>
              <a:rPr lang="en-US" altLang="ja-JP" sz="2000" i="1" dirty="0" smtClean="0">
                <a:ea typeface="ＭＳ Ｐゴシック" panose="020B0600070205080204" pitchFamily="34" charset="-128"/>
                <a:sym typeface="Symbol" panose="05050102010706020507" pitchFamily="18" charset="2"/>
              </a:rPr>
              <a:t> </a:t>
            </a:r>
            <a:r>
              <a:rPr lang="en-US" altLang="ja-JP" sz="2000" dirty="0" smtClean="0">
                <a:ea typeface="ＭＳ Ｐゴシック" panose="020B0600070205080204" pitchFamily="34" charset="-128"/>
                <a:sym typeface="Symbol" panose="05050102010706020507" pitchFamily="18" charset="2"/>
              </a:rPr>
              <a:t>(</a:t>
            </a:r>
            <a:r>
              <a:rPr lang="en-US" altLang="ja-JP" sz="2000" i="1" dirty="0" smtClean="0">
                <a:ea typeface="ＭＳ Ｐゴシック" panose="020B0600070205080204" pitchFamily="34" charset="-128"/>
                <a:sym typeface="Symbol" panose="05050102010706020507" pitchFamily="18" charset="2"/>
              </a:rPr>
              <a:t>course</a:t>
            </a:r>
            <a:r>
              <a:rPr lang="en-US" altLang="ja-JP" sz="2000" dirty="0" smtClean="0">
                <a:ea typeface="ＭＳ Ｐゴシック" panose="020B0600070205080204" pitchFamily="34" charset="-128"/>
                <a:sym typeface="Symbol" panose="05050102010706020507" pitchFamily="18" charset="2"/>
              </a:rPr>
              <a:t>)))</a:t>
            </a:r>
            <a:endParaRPr lang="en-US" altLang="ja-JP" sz="1800" dirty="0" smtClean="0">
              <a:ea typeface="ＭＳ Ｐゴシック" panose="020B0600070205080204" pitchFamily="34" charset="-128"/>
              <a:sym typeface="Symbol" panose="05050102010706020507" pitchFamily="18" charset="2"/>
            </a:endParaRPr>
          </a:p>
          <a:p>
            <a:r>
              <a:rPr lang="zh-CN" altLang="en-US" sz="2000" dirty="0" smtClean="0">
                <a:sym typeface="Symbol" panose="05050102010706020507" pitchFamily="18" charset="2"/>
              </a:rPr>
              <a:t>应用</a:t>
            </a:r>
            <a:r>
              <a:rPr lang="ja-JP" altLang="en-US" sz="2000" dirty="0" smtClean="0">
                <a:sym typeface="Symbol" panose="05050102010706020507" pitchFamily="18" charset="2"/>
              </a:rPr>
              <a:t>“</a:t>
            </a:r>
            <a:r>
              <a:rPr lang="zh-CN" altLang="en-US" sz="2000" dirty="0" smtClean="0">
                <a:sym typeface="Symbol" panose="05050102010706020507" pitchFamily="18" charset="2"/>
              </a:rPr>
              <a:t>尽早执行选择</a:t>
            </a:r>
            <a:r>
              <a:rPr lang="ja-JP" altLang="en-US" sz="2000" dirty="0" smtClean="0">
                <a:sym typeface="Symbol" panose="05050102010706020507" pitchFamily="18" charset="2"/>
              </a:rPr>
              <a:t>”</a:t>
            </a:r>
            <a:r>
              <a:rPr lang="zh-CN" altLang="en-US" sz="2000" dirty="0" smtClean="0">
                <a:sym typeface="Symbol" panose="05050102010706020507" pitchFamily="18" charset="2"/>
              </a:rPr>
              <a:t>规则的机会</a:t>
            </a:r>
            <a:r>
              <a:rPr lang="en-US" altLang="ja-JP" sz="2000" dirty="0" smtClean="0">
                <a:sym typeface="Symbol" panose="05050102010706020507" pitchFamily="18" charset="2"/>
              </a:rPr>
              <a:t>,</a:t>
            </a:r>
            <a:r>
              <a:rPr lang="zh-CN" altLang="en-US" sz="2000" dirty="0" smtClean="0">
                <a:sym typeface="Symbol" panose="05050102010706020507" pitchFamily="18" charset="2"/>
              </a:rPr>
              <a:t>得到如下子表达式</a:t>
            </a:r>
          </a:p>
          <a:p>
            <a:pPr>
              <a:buFont typeface="Monotype Sorts" charset="2"/>
              <a:buNone/>
            </a:pPr>
            <a:r>
              <a:rPr lang="en-US" altLang="zh-CN" sz="2000" dirty="0" smtClean="0">
                <a:ea typeface="ＭＳ Ｐゴシック" panose="020B0600070205080204" pitchFamily="34" charset="-128"/>
                <a:sym typeface="Symbol" panose="05050102010706020507" pitchFamily="18" charset="2"/>
              </a:rPr>
              <a:t>      </a:t>
            </a:r>
            <a:r>
              <a:rPr lang="en-US" altLang="zh-CN" sz="2400" i="1" baseline="-25000" dirty="0" err="1" smtClean="0">
                <a:ea typeface="ＭＳ Ｐゴシック" panose="020B0600070205080204" pitchFamily="34" charset="-128"/>
                <a:sym typeface="Symbol" panose="05050102010706020507" pitchFamily="18" charset="2"/>
              </a:rPr>
              <a:t>dept_name</a:t>
            </a:r>
            <a:r>
              <a:rPr lang="en-US" altLang="zh-CN" sz="2400" i="1" baseline="-25000" dirty="0" smtClean="0">
                <a:ea typeface="ＭＳ Ｐゴシック" panose="020B0600070205080204" pitchFamily="34" charset="-128"/>
                <a:sym typeface="Symbol" panose="05050102010706020507" pitchFamily="18" charset="2"/>
              </a:rPr>
              <a:t> = </a:t>
            </a:r>
            <a:r>
              <a:rPr lang="ja-JP" altLang="en-US" sz="2400" i="1" baseline="-25000" dirty="0" smtClean="0">
                <a:ea typeface="ＭＳ Ｐゴシック" panose="020B0600070205080204" pitchFamily="34" charset="-128"/>
                <a:sym typeface="Symbol" panose="05050102010706020507" pitchFamily="18" charset="2"/>
              </a:rPr>
              <a:t>“</a:t>
            </a:r>
            <a:r>
              <a:rPr lang="en-US" altLang="ja-JP" sz="2400" baseline="-25000" dirty="0" smtClean="0">
                <a:ea typeface="ＭＳ Ｐゴシック" panose="020B0600070205080204" pitchFamily="34" charset="-128"/>
                <a:sym typeface="Symbol" panose="05050102010706020507" pitchFamily="18" charset="2"/>
              </a:rPr>
              <a:t>Music</a:t>
            </a:r>
            <a:r>
              <a:rPr lang="ja-JP" altLang="en-US" sz="2400" baseline="-25000" dirty="0" smtClean="0">
                <a:ea typeface="ＭＳ Ｐゴシック" panose="020B0600070205080204" pitchFamily="34" charset="-128"/>
                <a:sym typeface="Symbol" panose="05050102010706020507" pitchFamily="18" charset="2"/>
              </a:rPr>
              <a:t>”</a:t>
            </a:r>
            <a:r>
              <a:rPr lang="en-US" altLang="ja-JP" sz="2000" baseline="-25000" dirty="0" smtClean="0">
                <a:ea typeface="ＭＳ Ｐゴシック" panose="020B0600070205080204" pitchFamily="34" charset="-128"/>
                <a:sym typeface="Symbol" panose="05050102010706020507" pitchFamily="18" charset="2"/>
              </a:rPr>
              <a:t> </a:t>
            </a:r>
            <a:r>
              <a:rPr lang="en-US" altLang="ja-JP" sz="2000" dirty="0" smtClean="0">
                <a:ea typeface="ＭＳ Ｐゴシック" panose="020B0600070205080204" pitchFamily="34" charset="-128"/>
                <a:sym typeface="Symbol" panose="05050102010706020507" pitchFamily="18" charset="2"/>
              </a:rPr>
              <a:t>(</a:t>
            </a:r>
            <a:r>
              <a:rPr lang="en-US" altLang="ja-JP" sz="2000" i="1" dirty="0" smtClean="0">
                <a:ea typeface="ＭＳ Ｐゴシック" panose="020B0600070205080204" pitchFamily="34" charset="-128"/>
                <a:sym typeface="Symbol" panose="05050102010706020507" pitchFamily="18" charset="2"/>
              </a:rPr>
              <a:t>instructor</a:t>
            </a:r>
            <a:r>
              <a:rPr lang="en-US" altLang="ja-JP" sz="2000" dirty="0" smtClean="0">
                <a:ea typeface="ＭＳ Ｐゴシック" panose="020B0600070205080204" pitchFamily="34" charset="-128"/>
                <a:sym typeface="Symbol" panose="05050102010706020507" pitchFamily="18" charset="2"/>
              </a:rPr>
              <a:t>)    </a:t>
            </a:r>
            <a:r>
              <a:rPr lang="en-US" altLang="ja-JP" sz="2400" i="1" baseline="-25000" dirty="0" smtClean="0">
                <a:ea typeface="ＭＳ Ｐゴシック" panose="020B0600070205080204" pitchFamily="34" charset="-128"/>
                <a:sym typeface="Symbol" panose="05050102010706020507" pitchFamily="18" charset="2"/>
              </a:rPr>
              <a:t>year = 2009</a:t>
            </a:r>
            <a:r>
              <a:rPr lang="en-US" altLang="ja-JP" sz="2000" dirty="0" smtClean="0">
                <a:ea typeface="ＭＳ Ｐゴシック" panose="020B0600070205080204" pitchFamily="34" charset="-128"/>
                <a:sym typeface="Symbol" panose="05050102010706020507" pitchFamily="18" charset="2"/>
              </a:rPr>
              <a:t> (</a:t>
            </a:r>
            <a:r>
              <a:rPr lang="en-US" altLang="ja-JP" sz="2000" i="1" dirty="0" smtClean="0">
                <a:ea typeface="ＭＳ Ｐゴシック" panose="020B0600070205080204" pitchFamily="34" charset="-128"/>
                <a:sym typeface="Symbol" panose="05050102010706020507" pitchFamily="18" charset="2"/>
              </a:rPr>
              <a:t>teaches</a:t>
            </a:r>
            <a:r>
              <a:rPr lang="en-US" altLang="ja-JP" sz="2000" dirty="0" smtClean="0">
                <a:ea typeface="ＭＳ Ｐゴシック" panose="020B0600070205080204" pitchFamily="34" charset="-128"/>
                <a:sym typeface="Symbol" panose="05050102010706020507" pitchFamily="18" charset="2"/>
              </a:rPr>
              <a:t>)</a:t>
            </a:r>
          </a:p>
          <a:p>
            <a:pPr>
              <a:buFont typeface="Monotype Sorts" charset="2"/>
              <a:buNone/>
            </a:pPr>
            <a:endParaRPr lang="zh-CN" altLang="en-US" sz="2000" dirty="0" smtClean="0">
              <a:ea typeface="ＭＳ Ｐゴシック" panose="020B0600070205080204" pitchFamily="34" charset="-128"/>
            </a:endParaRPr>
          </a:p>
        </p:txBody>
      </p:sp>
      <p:sp>
        <p:nvSpPr>
          <p:cNvPr id="103428" name="AutoShape 7"/>
          <p:cNvSpPr>
            <a:spLocks noChangeArrowheads="1"/>
          </p:cNvSpPr>
          <p:nvPr/>
        </p:nvSpPr>
        <p:spPr bwMode="auto">
          <a:xfrm rot="5400000">
            <a:off x="5431218" y="4382962"/>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3429" name="AutoShape 8"/>
          <p:cNvSpPr>
            <a:spLocks noChangeArrowheads="1"/>
          </p:cNvSpPr>
          <p:nvPr/>
        </p:nvSpPr>
        <p:spPr bwMode="auto">
          <a:xfrm rot="5400000">
            <a:off x="4883151" y="35210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3430" name="AutoShape 9"/>
          <p:cNvSpPr>
            <a:spLocks noChangeArrowheads="1"/>
          </p:cNvSpPr>
          <p:nvPr/>
        </p:nvSpPr>
        <p:spPr bwMode="auto">
          <a:xfrm rot="5400000">
            <a:off x="3481388" y="35306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3431" name="AutoShape 10"/>
          <p:cNvSpPr>
            <a:spLocks noChangeArrowheads="1"/>
          </p:cNvSpPr>
          <p:nvPr/>
        </p:nvSpPr>
        <p:spPr bwMode="auto">
          <a:xfrm rot="5400000">
            <a:off x="4727576" y="22828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3432" name="AutoShape 11"/>
          <p:cNvSpPr>
            <a:spLocks noChangeArrowheads="1"/>
          </p:cNvSpPr>
          <p:nvPr/>
        </p:nvSpPr>
        <p:spPr bwMode="auto">
          <a:xfrm rot="5400000">
            <a:off x="3470276" y="22891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885825" y="301625"/>
            <a:ext cx="8077200" cy="609600"/>
          </a:xfrm>
        </p:spPr>
        <p:txBody>
          <a:bodyPr/>
          <a:lstStyle/>
          <a:p>
            <a:pPr>
              <a:defRPr/>
            </a:pPr>
            <a:r>
              <a:rPr lang="zh-CN" altLang="en-US" smtClean="0">
                <a:effectLst>
                  <a:outerShdw blurRad="38100" dist="38100" dir="2700000" algn="tl">
                    <a:srgbClr val="C0C0C0"/>
                  </a:outerShdw>
                </a:effectLst>
                <a:latin typeface="宋体" charset="-122"/>
                <a:ea typeface="宋体" charset="-122"/>
              </a:rPr>
              <a:t>查询处理的基本步骤</a:t>
            </a:r>
            <a:r>
              <a:rPr lang="en-US" altLang="zh-CN" smtClean="0">
                <a:effectLst>
                  <a:outerShdw blurRad="38100" dist="38100" dir="2700000" algn="tl">
                    <a:srgbClr val="C0C0C0"/>
                  </a:outerShdw>
                </a:effectLst>
                <a:latin typeface="宋体" charset="-122"/>
                <a:ea typeface="宋体" charset="-122"/>
              </a:rPr>
              <a:t>: </a:t>
            </a:r>
            <a:r>
              <a:rPr lang="zh-CN" altLang="en-US" smtClean="0">
                <a:effectLst>
                  <a:outerShdw blurRad="38100" dist="38100" dir="2700000" algn="tl">
                    <a:srgbClr val="C0C0C0"/>
                  </a:outerShdw>
                </a:effectLst>
                <a:latin typeface="宋体" charset="-122"/>
                <a:ea typeface="宋体" charset="-122"/>
              </a:rPr>
              <a:t>优化</a:t>
            </a:r>
          </a:p>
        </p:txBody>
      </p:sp>
      <p:sp>
        <p:nvSpPr>
          <p:cNvPr id="13315" name="Rectangle 3"/>
          <p:cNvSpPr>
            <a:spLocks noGrp="1" noChangeArrowheads="1"/>
          </p:cNvSpPr>
          <p:nvPr>
            <p:ph type="body" idx="1"/>
          </p:nvPr>
        </p:nvSpPr>
        <p:spPr>
          <a:xfrm>
            <a:off x="522288" y="1149350"/>
            <a:ext cx="8162925" cy="5180013"/>
          </a:xfrm>
        </p:spPr>
        <p:txBody>
          <a:bodyPr/>
          <a:lstStyle/>
          <a:p>
            <a:r>
              <a:rPr lang="zh-CN" altLang="en-US" sz="2000" smtClean="0"/>
              <a:t>一个关系代数表达式可能有许多等价的表达式</a:t>
            </a:r>
          </a:p>
          <a:p>
            <a:pPr lvl="1"/>
            <a:r>
              <a:rPr lang="zh-CN" altLang="en-US" sz="1800" smtClean="0"/>
              <a:t>例如， </a:t>
            </a:r>
            <a:r>
              <a:rPr lang="zh-CN" altLang="en-US" sz="2000" smtClean="0">
                <a:sym typeface="Symbol" panose="05050102010706020507" pitchFamily="18" charset="2"/>
              </a:rPr>
              <a:t></a:t>
            </a:r>
            <a:r>
              <a:rPr lang="en-US" altLang="zh-CN" sz="2000" i="1" baseline="-25000" smtClean="0">
                <a:sym typeface="Symbol" panose="05050102010706020507" pitchFamily="18" charset="2"/>
              </a:rPr>
              <a:t>salary</a:t>
            </a:r>
            <a:r>
              <a:rPr lang="en-US" altLang="zh-CN" sz="2000" baseline="-25000" smtClean="0">
                <a:sym typeface="Symbol" panose="05050102010706020507" pitchFamily="18" charset="2"/>
              </a:rPr>
              <a:t>75000</a:t>
            </a:r>
            <a:r>
              <a:rPr lang="en-US" altLang="zh-CN" sz="1800" smtClean="0">
                <a:sym typeface="Symbol" panose="05050102010706020507" pitchFamily="18" charset="2"/>
              </a:rPr>
              <a:t>(</a:t>
            </a:r>
            <a:r>
              <a:rPr lang="en-US" altLang="zh-CN" sz="1600" smtClean="0">
                <a:sym typeface="Symbol" panose="05050102010706020507" pitchFamily="18" charset="2"/>
              </a:rPr>
              <a:t></a:t>
            </a:r>
            <a:r>
              <a:rPr lang="en-US" altLang="zh-CN" sz="1800" i="1" baseline="-25000" smtClean="0">
                <a:sym typeface="Symbol" panose="05050102010706020507" pitchFamily="18" charset="2"/>
              </a:rPr>
              <a:t>salary</a:t>
            </a:r>
            <a:r>
              <a:rPr lang="en-US" altLang="zh-CN" sz="1800" smtClean="0">
                <a:sym typeface="Symbol" panose="05050102010706020507" pitchFamily="18" charset="2"/>
              </a:rPr>
              <a:t>(</a:t>
            </a:r>
            <a:r>
              <a:rPr lang="en-US" altLang="zh-CN" sz="1800" i="1" smtClean="0">
                <a:sym typeface="Symbol" panose="05050102010706020507" pitchFamily="18" charset="2"/>
              </a:rPr>
              <a:t>instructor)) </a:t>
            </a:r>
            <a:r>
              <a:rPr lang="zh-CN" altLang="en-US" sz="1800" smtClean="0">
                <a:sym typeface="Symbol" panose="05050102010706020507" pitchFamily="18" charset="2"/>
              </a:rPr>
              <a:t>等价于 </a:t>
            </a:r>
            <a:br>
              <a:rPr lang="zh-CN" altLang="en-US" sz="1800" smtClean="0">
                <a:sym typeface="Symbol" panose="05050102010706020507" pitchFamily="18" charset="2"/>
              </a:rPr>
            </a:br>
            <a:r>
              <a:rPr lang="zh-CN" altLang="en-US" sz="1800" smtClean="0">
                <a:sym typeface="Symbol" panose="05050102010706020507" pitchFamily="18" charset="2"/>
              </a:rPr>
              <a:t>         </a:t>
            </a:r>
            <a:r>
              <a:rPr lang="zh-CN" altLang="en-US" sz="1600" smtClean="0">
                <a:sym typeface="Symbol" panose="05050102010706020507" pitchFamily="18" charset="2"/>
              </a:rPr>
              <a:t></a:t>
            </a:r>
            <a:r>
              <a:rPr lang="en-US" altLang="zh-CN" sz="2000" i="1" baseline="-25000" smtClean="0">
                <a:sym typeface="Symbol" panose="05050102010706020507" pitchFamily="18" charset="2"/>
              </a:rPr>
              <a:t>salary</a:t>
            </a:r>
            <a:r>
              <a:rPr lang="en-US" altLang="zh-CN" sz="1800" smtClean="0">
                <a:sym typeface="Symbol" panose="05050102010706020507" pitchFamily="18" charset="2"/>
              </a:rPr>
              <a:t>(</a:t>
            </a:r>
            <a:r>
              <a:rPr lang="en-US" altLang="zh-CN" sz="2000" smtClean="0">
                <a:sym typeface="Symbol" panose="05050102010706020507" pitchFamily="18" charset="2"/>
              </a:rPr>
              <a:t></a:t>
            </a:r>
            <a:r>
              <a:rPr lang="en-US" altLang="zh-CN" sz="2000" i="1" baseline="-25000" smtClean="0">
                <a:sym typeface="Symbol" panose="05050102010706020507" pitchFamily="18" charset="2"/>
              </a:rPr>
              <a:t>salary</a:t>
            </a:r>
            <a:r>
              <a:rPr lang="en-US" altLang="zh-CN" sz="2000" baseline="-25000" smtClean="0">
                <a:sym typeface="Symbol" panose="05050102010706020507" pitchFamily="18" charset="2"/>
              </a:rPr>
              <a:t>75000</a:t>
            </a:r>
            <a:r>
              <a:rPr lang="en-US" altLang="zh-CN" sz="1800" smtClean="0">
                <a:sym typeface="Symbol" panose="05050102010706020507" pitchFamily="18" charset="2"/>
              </a:rPr>
              <a:t>(</a:t>
            </a:r>
            <a:r>
              <a:rPr lang="en-US" altLang="zh-CN" sz="1800" i="1" smtClean="0">
                <a:sym typeface="Symbol" panose="05050102010706020507" pitchFamily="18" charset="2"/>
              </a:rPr>
              <a:t>instructor))</a:t>
            </a:r>
          </a:p>
          <a:p>
            <a:r>
              <a:rPr lang="zh-CN" altLang="en-US" sz="2000" smtClean="0">
                <a:sym typeface="Symbol" panose="05050102010706020507" pitchFamily="18" charset="2"/>
              </a:rPr>
              <a:t>可以用多种不同的算法来执行每个关系代数运算</a:t>
            </a:r>
          </a:p>
          <a:p>
            <a:pPr lvl="1"/>
            <a:r>
              <a:rPr lang="zh-CN" altLang="en-US" sz="1800" smtClean="0">
                <a:sym typeface="Symbol" panose="05050102010706020507" pitchFamily="18" charset="2"/>
              </a:rPr>
              <a:t>相应地，一个关系代数表达式可以用多种方法计算 </a:t>
            </a:r>
          </a:p>
          <a:p>
            <a:r>
              <a:rPr lang="zh-CN" altLang="en-US" sz="2000" smtClean="0">
                <a:sym typeface="Symbol" panose="05050102010706020507" pitchFamily="18" charset="2"/>
              </a:rPr>
              <a:t>用于执行一个查询的原语操作序列称为查询执行计划</a:t>
            </a:r>
          </a:p>
          <a:p>
            <a:pPr lvl="1"/>
            <a:r>
              <a:rPr lang="zh-CN" altLang="en-US" sz="1800" smtClean="0">
                <a:sym typeface="Symbol" panose="05050102010706020507" pitchFamily="18" charset="2"/>
              </a:rPr>
              <a:t>例如，可以使用 </a:t>
            </a:r>
            <a:r>
              <a:rPr lang="en-US" altLang="zh-CN" sz="1800" i="1" smtClean="0">
                <a:sym typeface="Symbol" panose="05050102010706020507" pitchFamily="18" charset="2"/>
              </a:rPr>
              <a:t>salary </a:t>
            </a:r>
            <a:r>
              <a:rPr lang="zh-CN" altLang="en-US" sz="1800" smtClean="0">
                <a:sym typeface="Symbol" panose="05050102010706020507" pitchFamily="18" charset="2"/>
              </a:rPr>
              <a:t>的索引找到 </a:t>
            </a:r>
            <a:r>
              <a:rPr lang="en-US" altLang="zh-CN" sz="1800" smtClean="0">
                <a:sym typeface="Symbol" panose="05050102010706020507" pitchFamily="18" charset="2"/>
              </a:rPr>
              <a:t>salary &lt; 75000 </a:t>
            </a:r>
            <a:r>
              <a:rPr lang="zh-CN" altLang="en-US" sz="1800" smtClean="0">
                <a:sym typeface="Symbol" panose="05050102010706020507" pitchFamily="18" charset="2"/>
              </a:rPr>
              <a:t>的 </a:t>
            </a:r>
            <a:r>
              <a:rPr lang="en-US" altLang="zh-CN" sz="1800" smtClean="0">
                <a:sym typeface="Symbol" panose="05050102010706020507" pitchFamily="18" charset="2"/>
              </a:rPr>
              <a:t>instructors </a:t>
            </a:r>
            <a:endParaRPr lang="zh-CN" altLang="en-US" sz="1800" smtClean="0">
              <a:sym typeface="Symbol" panose="05050102010706020507" pitchFamily="18" charset="2"/>
            </a:endParaRPr>
          </a:p>
          <a:p>
            <a:pPr lvl="1"/>
            <a:r>
              <a:rPr lang="zh-CN" altLang="en-US" sz="1800" smtClean="0">
                <a:sym typeface="Symbol" panose="05050102010706020507" pitchFamily="18" charset="2"/>
              </a:rPr>
              <a:t>或者可以通过扫描 </a:t>
            </a:r>
            <a:r>
              <a:rPr lang="en-US" altLang="zh-CN" sz="1800" smtClean="0">
                <a:sym typeface="Symbol" panose="05050102010706020507" pitchFamily="18" charset="2"/>
              </a:rPr>
              <a:t>instructors </a:t>
            </a:r>
            <a:r>
              <a:rPr lang="zh-CN" altLang="en-US" sz="1800" smtClean="0">
                <a:sym typeface="Symbol" panose="05050102010706020507" pitchFamily="18" charset="2"/>
              </a:rPr>
              <a:t>的每个元组找出满足 </a:t>
            </a:r>
            <a:r>
              <a:rPr lang="en-US" altLang="zh-CN" sz="1800" smtClean="0">
                <a:sym typeface="Symbol" panose="05050102010706020507" pitchFamily="18" charset="2"/>
              </a:rPr>
              <a:t>salary  75000 </a:t>
            </a:r>
            <a:r>
              <a:rPr lang="zh-CN" altLang="en-US" sz="1800" smtClean="0">
                <a:sym typeface="Symbol" panose="05050102010706020507" pitchFamily="18" charset="2"/>
              </a:rPr>
              <a:t>条件的元组</a:t>
            </a:r>
            <a:endParaRPr lang="en-US" altLang="zh-CN" sz="1800" smtClean="0">
              <a:sym typeface="Symbol" panose="05050102010706020507" pitchFamily="18" charset="2"/>
            </a:endParaRPr>
          </a:p>
          <a:p>
            <a:r>
              <a:rPr lang="zh-CN" altLang="en-US" sz="2000" b="1" smtClean="0">
                <a:solidFill>
                  <a:srgbClr val="3366CC"/>
                </a:solidFill>
                <a:sym typeface="Symbol" panose="05050102010706020507" pitchFamily="18" charset="2"/>
              </a:rPr>
              <a:t>查询优化</a:t>
            </a:r>
            <a:r>
              <a:rPr lang="en-US" altLang="zh-CN" sz="2000" smtClean="0">
                <a:solidFill>
                  <a:schemeClr val="tx2"/>
                </a:solidFill>
                <a:sym typeface="Symbol" panose="05050102010706020507" pitchFamily="18" charset="2"/>
              </a:rPr>
              <a:t>:</a:t>
            </a:r>
            <a:r>
              <a:rPr lang="en-US" altLang="zh-CN" sz="2000" smtClean="0">
                <a:sym typeface="Symbol" panose="05050102010706020507" pitchFamily="18" charset="2"/>
              </a:rPr>
              <a:t> </a:t>
            </a:r>
            <a:r>
              <a:rPr lang="zh-CN" altLang="en-US" sz="2000" smtClean="0">
                <a:sym typeface="Symbol" panose="05050102010706020507" pitchFamily="18" charset="2"/>
              </a:rPr>
              <a:t>在所有等效执行计划中选择具有最小查询执行代价的计划 </a:t>
            </a:r>
          </a:p>
          <a:p>
            <a:pPr lvl="1"/>
            <a:r>
              <a:rPr lang="zh-CN" altLang="en-US" sz="1800" smtClean="0">
                <a:sym typeface="Symbol" panose="05050102010706020507" pitchFamily="18" charset="2"/>
              </a:rPr>
              <a:t>使用来自数据库目录的统计信息来评估代价</a:t>
            </a:r>
          </a:p>
          <a:p>
            <a:pPr lvl="2"/>
            <a:r>
              <a:rPr lang="zh-CN" altLang="en-US" sz="1600" smtClean="0">
                <a:sym typeface="Symbol" panose="05050102010706020507" pitchFamily="18" charset="2"/>
              </a:rPr>
              <a:t>例如，每个关系中的元组数、元组大小等</a:t>
            </a:r>
          </a:p>
          <a:p>
            <a:pPr lvl="1"/>
            <a:endParaRPr lang="zh-CN" altLang="en-US" sz="2000" smtClean="0">
              <a:sym typeface="Symbol" panose="05050102010706020507" pitchFamily="18" charset="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多转换</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pic>
        <p:nvPicPr>
          <p:cNvPr id="104451" name="Picture 6"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725613"/>
            <a:ext cx="801846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xtLst/>
        </p:spPr>
        <p:txBody>
          <a:bodyPr/>
          <a:lstStyle/>
          <a:p>
            <a:pPr>
              <a:defRPr/>
            </a:pPr>
            <a:r>
              <a:rPr lang="zh-CN" altLang="en-US" smtClean="0">
                <a:effectLst>
                  <a:outerShdw blurRad="38100" dist="38100" dir="2700000" algn="tl">
                    <a:srgbClr val="C0C0C0"/>
                  </a:outerShdw>
                </a:effectLst>
                <a:latin typeface="宋体" charset="-122"/>
                <a:ea typeface="宋体" charset="-122"/>
              </a:rPr>
              <a:t>转换的例子</a:t>
            </a:r>
            <a:r>
              <a:rPr lang="en-US" altLang="zh-CN" smtClean="0">
                <a:effectLst>
                  <a:outerShdw blurRad="38100" dist="38100" dir="2700000" algn="tl">
                    <a:srgbClr val="C0C0C0"/>
                  </a:outerShdw>
                </a:effectLst>
                <a:latin typeface="宋体" charset="-122"/>
                <a:ea typeface="宋体" charset="-122"/>
              </a:rPr>
              <a:t>: </a:t>
            </a:r>
            <a:r>
              <a:rPr lang="zh-CN" altLang="en-US" smtClean="0">
                <a:effectLst>
                  <a:outerShdw blurRad="38100" dist="38100" dir="2700000" algn="tl">
                    <a:srgbClr val="C0C0C0"/>
                  </a:outerShdw>
                </a:effectLst>
                <a:latin typeface="宋体" charset="-122"/>
                <a:ea typeface="宋体" charset="-122"/>
              </a:rPr>
              <a:t>下推投影</a:t>
            </a:r>
          </a:p>
        </p:txBody>
      </p:sp>
      <p:sp>
        <p:nvSpPr>
          <p:cNvPr id="55299" name="Rectangle 3"/>
          <p:cNvSpPr>
            <a:spLocks noGrp="1" noChangeArrowheads="1"/>
          </p:cNvSpPr>
          <p:nvPr>
            <p:ph type="body" idx="1"/>
          </p:nvPr>
        </p:nvSpPr>
        <p:spPr/>
        <p:txBody>
          <a:bodyPr/>
          <a:lstStyle/>
          <a:p>
            <a:pPr>
              <a:defRPr/>
            </a:pPr>
            <a:r>
              <a:rPr lang="zh-CN" altLang="en-US" sz="1800" dirty="0" smtClean="0">
                <a:latin typeface="宋体" charset="-122"/>
                <a:ea typeface="宋体" charset="-122"/>
                <a:sym typeface="Symbol" pitchFamily="18" charset="2"/>
              </a:rPr>
              <a:t>考虑</a:t>
            </a:r>
            <a:endParaRPr lang="en-US" altLang="zh-CN" sz="1800" dirty="0" smtClean="0">
              <a:latin typeface="宋体" charset="-122"/>
              <a:ea typeface="宋体" charset="-122"/>
              <a:sym typeface="Symbol" pitchFamily="18" charset="2"/>
            </a:endParaRPr>
          </a:p>
          <a:p>
            <a:pPr marL="0" indent="0">
              <a:buFont typeface="Monotype Sorts" charset="2"/>
              <a:buNone/>
              <a:defRPr/>
            </a:pPr>
            <a:r>
              <a:rPr lang="en-US" altLang="zh-CN" sz="1800" dirty="0" smtClean="0">
                <a:latin typeface="宋体" charset="-122"/>
                <a:ea typeface="ＭＳ Ｐゴシック" pitchFamily="34" charset="-128"/>
                <a:sym typeface="Symbol" pitchFamily="18" charset="2"/>
              </a:rPr>
              <a:t>        </a:t>
            </a:r>
            <a:r>
              <a:rPr lang="en-US" altLang="zh-CN" sz="2000" i="1" baseline="-25000" dirty="0" smtClean="0">
                <a:latin typeface="宋体" charset="-122"/>
                <a:ea typeface="ＭＳ Ｐゴシック" pitchFamily="34" charset="-128"/>
                <a:sym typeface="Symbol" pitchFamily="18" charset="2"/>
              </a:rPr>
              <a:t>name, title</a:t>
            </a:r>
            <a:r>
              <a:rPr lang="en-US" altLang="zh-CN" sz="1800" dirty="0" smtClean="0">
                <a:latin typeface="宋体" charset="-122"/>
                <a:ea typeface="ＭＳ Ｐゴシック" pitchFamily="34" charset="-128"/>
                <a:sym typeface="Symbol" pitchFamily="18" charset="2"/>
              </a:rPr>
              <a:t>(</a:t>
            </a:r>
            <a:r>
              <a:rPr lang="en-US" altLang="zh-CN" sz="2000" i="1" baseline="-25000" dirty="0" err="1" smtClean="0">
                <a:latin typeface="宋体" charset="-122"/>
                <a:ea typeface="ＭＳ Ｐゴシック" pitchFamily="34" charset="-128"/>
                <a:sym typeface="Symbol" pitchFamily="18" charset="2"/>
              </a:rPr>
              <a:t>dept_name</a:t>
            </a:r>
            <a:r>
              <a:rPr lang="en-US" altLang="zh-CN" sz="2000" i="1" baseline="-25000" dirty="0" smtClean="0">
                <a:latin typeface="宋体" charset="-122"/>
                <a:ea typeface="ＭＳ Ｐゴシック" pitchFamily="34" charset="-128"/>
                <a:sym typeface="Symbol" pitchFamily="18" charset="2"/>
              </a:rPr>
              <a:t>= </a:t>
            </a:r>
            <a:r>
              <a:rPr lang="ja-JP" altLang="en-US" sz="2000" i="1" baseline="-25000" dirty="0" smtClean="0">
                <a:latin typeface="宋体" charset="-122"/>
                <a:ea typeface="ＭＳ Ｐゴシック" pitchFamily="34" charset="-128"/>
                <a:sym typeface="Symbol" pitchFamily="18" charset="2"/>
              </a:rPr>
              <a:t>“</a:t>
            </a:r>
            <a:r>
              <a:rPr lang="en-US" altLang="ja-JP" sz="2000" baseline="-25000" dirty="0" smtClean="0">
                <a:latin typeface="宋体" charset="-122"/>
                <a:ea typeface="ＭＳ Ｐゴシック" pitchFamily="34" charset="-128"/>
                <a:sym typeface="Symbol" pitchFamily="18" charset="2"/>
              </a:rPr>
              <a:t>Music</a:t>
            </a:r>
            <a:r>
              <a:rPr lang="ja-JP" altLang="en-US" sz="2000" baseline="-25000" dirty="0" smtClean="0">
                <a:latin typeface="宋体" charset="-122"/>
                <a:ea typeface="ＭＳ Ｐゴシック" pitchFamily="34" charset="-128"/>
                <a:sym typeface="Symbol" pitchFamily="18" charset="2"/>
              </a:rPr>
              <a:t>”</a:t>
            </a:r>
            <a:r>
              <a:rPr lang="en-US" altLang="ja-JP" sz="2000" baseline="-25000" dirty="0" smtClean="0">
                <a:latin typeface="宋体" charset="-122"/>
                <a:ea typeface="ＭＳ Ｐゴシック" pitchFamily="34" charset="-128"/>
                <a:sym typeface="Symbol" pitchFamily="18" charset="2"/>
              </a:rPr>
              <a:t> </a:t>
            </a:r>
            <a:r>
              <a:rPr lang="en-US" altLang="ja-JP" sz="1800" dirty="0" smtClean="0">
                <a:latin typeface="宋体" charset="-122"/>
                <a:ea typeface="ＭＳ Ｐゴシック" pitchFamily="34" charset="-128"/>
                <a:sym typeface="Symbol" pitchFamily="18" charset="2"/>
              </a:rPr>
              <a:t>(</a:t>
            </a:r>
            <a:r>
              <a:rPr lang="en-US" altLang="ja-JP" sz="1800" i="1" dirty="0" smtClean="0">
                <a:latin typeface="宋体" charset="-122"/>
                <a:ea typeface="ＭＳ Ｐゴシック" pitchFamily="34" charset="-128"/>
                <a:sym typeface="Symbol" pitchFamily="18" charset="2"/>
              </a:rPr>
              <a:t>instructor)     teaches</a:t>
            </a:r>
            <a:r>
              <a:rPr lang="en-US" altLang="ja-JP" sz="1800" dirty="0" smtClean="0">
                <a:latin typeface="宋体" charset="-122"/>
                <a:ea typeface="ＭＳ Ｐゴシック" pitchFamily="34" charset="-128"/>
                <a:sym typeface="Symbol" pitchFamily="18" charset="2"/>
              </a:rPr>
              <a:t>) </a:t>
            </a:r>
            <a:r>
              <a:rPr lang="en-US" altLang="ja-JP" sz="1800" i="1" dirty="0" smtClean="0">
                <a:latin typeface="宋体" charset="-122"/>
                <a:ea typeface="ＭＳ Ｐゴシック" pitchFamily="34" charset="-128"/>
                <a:sym typeface="Symbol" pitchFamily="18" charset="2"/>
              </a:rPr>
              <a:t/>
            </a:r>
            <a:br>
              <a:rPr lang="en-US" altLang="ja-JP" sz="1800" i="1" dirty="0" smtClean="0">
                <a:latin typeface="宋体" charset="-122"/>
                <a:ea typeface="ＭＳ Ｐゴシック" pitchFamily="34" charset="-128"/>
                <a:sym typeface="Symbol" pitchFamily="18" charset="2"/>
              </a:rPr>
            </a:br>
            <a:r>
              <a:rPr lang="en-US" altLang="ja-JP" sz="1800" i="1" dirty="0" smtClean="0">
                <a:latin typeface="宋体" charset="-122"/>
                <a:ea typeface="ＭＳ Ｐゴシック" pitchFamily="34" charset="-128"/>
                <a:sym typeface="Symbol" pitchFamily="18" charset="2"/>
              </a:rPr>
              <a:t>              </a:t>
            </a:r>
            <a:r>
              <a:rPr lang="en-US" altLang="ja-JP" sz="1800" dirty="0" smtClean="0">
                <a:latin typeface="宋体" charset="-122"/>
                <a:ea typeface="ＭＳ Ｐゴシック" pitchFamily="34" charset="-128"/>
                <a:sym typeface="Symbol" pitchFamily="18" charset="2"/>
              </a:rPr>
              <a:t></a:t>
            </a:r>
            <a:r>
              <a:rPr lang="en-US" altLang="ja-JP" sz="2000" i="1" baseline="-25000" dirty="0" err="1" smtClean="0">
                <a:latin typeface="宋体" charset="-122"/>
                <a:ea typeface="ＭＳ Ｐゴシック" pitchFamily="34" charset="-128"/>
                <a:sym typeface="Symbol" pitchFamily="18" charset="2"/>
              </a:rPr>
              <a:t>course_id</a:t>
            </a:r>
            <a:r>
              <a:rPr lang="en-US" altLang="ja-JP" sz="2000" i="1" baseline="-25000" dirty="0" smtClean="0">
                <a:latin typeface="宋体" charset="-122"/>
                <a:ea typeface="ＭＳ Ｐゴシック" pitchFamily="34" charset="-128"/>
                <a:sym typeface="Symbol" pitchFamily="18" charset="2"/>
              </a:rPr>
              <a:t>, title</a:t>
            </a:r>
            <a:r>
              <a:rPr lang="en-US" altLang="ja-JP" sz="1800" i="1" dirty="0" smtClean="0">
                <a:latin typeface="宋体" charset="-122"/>
                <a:ea typeface="ＭＳ Ｐゴシック" pitchFamily="34" charset="-128"/>
                <a:sym typeface="Symbol" pitchFamily="18" charset="2"/>
              </a:rPr>
              <a:t> </a:t>
            </a:r>
            <a:r>
              <a:rPr lang="en-US" altLang="ja-JP" sz="1800" dirty="0" smtClean="0">
                <a:latin typeface="宋体" charset="-122"/>
                <a:ea typeface="ＭＳ Ｐゴシック" pitchFamily="34" charset="-128"/>
                <a:sym typeface="Symbol" pitchFamily="18" charset="2"/>
              </a:rPr>
              <a:t>(</a:t>
            </a:r>
            <a:r>
              <a:rPr lang="en-US" altLang="ja-JP" sz="1800" i="1" dirty="0" smtClean="0">
                <a:latin typeface="宋体" charset="-122"/>
                <a:ea typeface="ＭＳ Ｐゴシック" pitchFamily="34" charset="-128"/>
                <a:sym typeface="Symbol" pitchFamily="18" charset="2"/>
              </a:rPr>
              <a:t>course</a:t>
            </a:r>
            <a:r>
              <a:rPr lang="en-US" altLang="ja-JP" sz="1800" dirty="0" smtClean="0">
                <a:latin typeface="宋体" charset="-122"/>
                <a:ea typeface="ＭＳ Ｐゴシック" pitchFamily="34" charset="-128"/>
                <a:sym typeface="Symbol" pitchFamily="18" charset="2"/>
              </a:rPr>
              <a:t>))))</a:t>
            </a:r>
          </a:p>
          <a:p>
            <a:pPr>
              <a:defRPr/>
            </a:pPr>
            <a:r>
              <a:rPr lang="zh-CN" altLang="en-US" sz="1800" dirty="0" smtClean="0">
                <a:latin typeface="宋体" charset="-122"/>
                <a:ea typeface="宋体" charset="-122"/>
              </a:rPr>
              <a:t>计算子表达式</a:t>
            </a:r>
          </a:p>
          <a:p>
            <a:pPr>
              <a:buFont typeface="Monotype Sorts" charset="2"/>
              <a:buNone/>
              <a:defRPr/>
            </a:pPr>
            <a:r>
              <a:rPr lang="en-US" altLang="zh-CN" sz="1600" dirty="0" smtClean="0">
                <a:latin typeface="宋体" charset="-122"/>
                <a:ea typeface="ＭＳ Ｐゴシック" pitchFamily="34" charset="-128"/>
              </a:rPr>
              <a:t>		(</a:t>
            </a:r>
            <a:r>
              <a:rPr lang="en-US" altLang="zh-CN" sz="1600" dirty="0" smtClean="0">
                <a:latin typeface="宋体" charset="-122"/>
                <a:ea typeface="ＭＳ Ｐゴシック" pitchFamily="34" charset="-128"/>
                <a:sym typeface="Symbol" pitchFamily="18" charset="2"/>
              </a:rPr>
              <a:t></a:t>
            </a:r>
            <a:r>
              <a:rPr lang="en-US" altLang="zh-CN" sz="1800" i="1" baseline="-25000" dirty="0" err="1" smtClean="0">
                <a:latin typeface="宋体" charset="-122"/>
                <a:ea typeface="ＭＳ Ｐゴシック" pitchFamily="34" charset="-128"/>
                <a:sym typeface="Symbol" pitchFamily="18" charset="2"/>
              </a:rPr>
              <a:t>dept_name</a:t>
            </a:r>
            <a:r>
              <a:rPr lang="en-US" altLang="zh-CN" sz="1800" baseline="-25000" dirty="0" smtClean="0">
                <a:latin typeface="宋体" charset="-122"/>
                <a:ea typeface="ＭＳ Ｐゴシック" pitchFamily="34" charset="-128"/>
                <a:sym typeface="Symbol" pitchFamily="18" charset="2"/>
              </a:rPr>
              <a:t> = </a:t>
            </a:r>
            <a:r>
              <a:rPr lang="ja-JP" altLang="en-US" sz="1800" baseline="-25000" dirty="0" smtClean="0">
                <a:latin typeface="宋体" charset="-122"/>
                <a:ea typeface="ＭＳ Ｐゴシック" pitchFamily="34" charset="-128"/>
                <a:sym typeface="Symbol" pitchFamily="18" charset="2"/>
              </a:rPr>
              <a:t>“</a:t>
            </a:r>
            <a:r>
              <a:rPr lang="en-US" altLang="ja-JP" sz="1800" baseline="-25000" dirty="0" smtClean="0">
                <a:latin typeface="宋体" charset="-122"/>
                <a:ea typeface="ＭＳ Ｐゴシック" pitchFamily="34" charset="-128"/>
                <a:sym typeface="Symbol" pitchFamily="18" charset="2"/>
              </a:rPr>
              <a:t>Music</a:t>
            </a:r>
            <a:r>
              <a:rPr lang="ja-JP" altLang="en-US" sz="1800" baseline="-25000" dirty="0" smtClean="0">
                <a:latin typeface="宋体" charset="-122"/>
                <a:ea typeface="ＭＳ Ｐゴシック" pitchFamily="34" charset="-128"/>
                <a:sym typeface="Symbol" pitchFamily="18" charset="2"/>
              </a:rPr>
              <a:t>”</a:t>
            </a:r>
            <a:r>
              <a:rPr lang="en-US" altLang="ja-JP" sz="1600" dirty="0" smtClean="0">
                <a:latin typeface="宋体" charset="-122"/>
                <a:ea typeface="ＭＳ Ｐゴシック" pitchFamily="34" charset="-128"/>
                <a:sym typeface="Symbol" pitchFamily="18" charset="2"/>
              </a:rPr>
              <a:t> (</a:t>
            </a:r>
            <a:r>
              <a:rPr lang="en-US" altLang="ja-JP" sz="1600" i="1" dirty="0" smtClean="0">
                <a:latin typeface="宋体" charset="-122"/>
                <a:ea typeface="ＭＳ Ｐゴシック" pitchFamily="34" charset="-128"/>
                <a:sym typeface="Symbol" pitchFamily="18" charset="2"/>
              </a:rPr>
              <a:t>instructor</a:t>
            </a:r>
            <a:r>
              <a:rPr lang="en-US" altLang="ja-JP" sz="1600" dirty="0" smtClean="0">
                <a:latin typeface="宋体" charset="-122"/>
                <a:ea typeface="ＭＳ Ｐゴシック" pitchFamily="34" charset="-128"/>
                <a:sym typeface="Symbol" pitchFamily="18" charset="2"/>
              </a:rPr>
              <a:t>     </a:t>
            </a:r>
            <a:r>
              <a:rPr lang="en-US" altLang="ja-JP" sz="1600" i="1" dirty="0" smtClean="0">
                <a:latin typeface="宋体" charset="-122"/>
                <a:ea typeface="ＭＳ Ｐゴシック" pitchFamily="34" charset="-128"/>
                <a:sym typeface="Symbol" pitchFamily="18" charset="2"/>
              </a:rPr>
              <a:t>teaches</a:t>
            </a:r>
            <a:r>
              <a:rPr lang="en-US" altLang="ja-JP" sz="1600" dirty="0" smtClean="0">
                <a:latin typeface="宋体" charset="-122"/>
                <a:ea typeface="ＭＳ Ｐゴシック" pitchFamily="34" charset="-128"/>
                <a:sym typeface="Symbol" pitchFamily="18" charset="2"/>
              </a:rPr>
              <a:t>)</a:t>
            </a:r>
          </a:p>
          <a:p>
            <a:pPr>
              <a:buFont typeface="Monotype Sorts" charset="2"/>
              <a:buNone/>
              <a:defRPr/>
            </a:pPr>
            <a:r>
              <a:rPr lang="en-US" altLang="zh-CN" sz="1600" dirty="0" smtClean="0">
                <a:latin typeface="宋体" charset="-122"/>
                <a:ea typeface="ＭＳ Ｐゴシック" pitchFamily="34" charset="-128"/>
                <a:sym typeface="Symbol" pitchFamily="18" charset="2"/>
              </a:rPr>
              <a:t/>
            </a:r>
            <a:br>
              <a:rPr lang="en-US" altLang="zh-CN" sz="1600" dirty="0" smtClean="0">
                <a:latin typeface="宋体" charset="-122"/>
                <a:ea typeface="ＭＳ Ｐゴシック" pitchFamily="34" charset="-128"/>
                <a:sym typeface="Symbol" pitchFamily="18" charset="2"/>
              </a:rPr>
            </a:br>
            <a:r>
              <a:rPr lang="zh-CN" altLang="en-US" sz="1800" dirty="0" smtClean="0">
                <a:latin typeface="宋体" charset="-122"/>
                <a:ea typeface="宋体" charset="-122"/>
                <a:sym typeface="Symbol" pitchFamily="18" charset="2"/>
              </a:rPr>
              <a:t>得到具有如下模式的关系</a:t>
            </a:r>
            <a:endParaRPr lang="en-US" altLang="zh-CN" sz="1800" dirty="0">
              <a:latin typeface="宋体" charset="-122"/>
              <a:ea typeface="宋体" charset="-122"/>
              <a:sym typeface="Symbol" pitchFamily="18" charset="2"/>
            </a:endParaRPr>
          </a:p>
          <a:p>
            <a:pPr>
              <a:buFont typeface="Monotype Sorts" charset="2"/>
              <a:buNone/>
              <a:defRPr/>
            </a:pPr>
            <a:r>
              <a:rPr lang="en-US" altLang="zh-CN" sz="1800" dirty="0" smtClean="0">
                <a:latin typeface="宋体" charset="-122"/>
                <a:ea typeface="宋体" charset="-122"/>
                <a:sym typeface="Symbol" pitchFamily="18" charset="2"/>
              </a:rPr>
              <a:t>(</a:t>
            </a:r>
            <a:r>
              <a:rPr lang="en-US" altLang="zh-CN" sz="1800" i="1" dirty="0" smtClean="0">
                <a:latin typeface="宋体" charset="-122"/>
                <a:ea typeface="宋体" charset="-122"/>
                <a:sym typeface="Symbol" pitchFamily="18" charset="2"/>
              </a:rPr>
              <a:t>ID, name, </a:t>
            </a:r>
            <a:r>
              <a:rPr lang="en-US" altLang="zh-CN" sz="1800" i="1" dirty="0" err="1" smtClean="0">
                <a:latin typeface="宋体" charset="-122"/>
                <a:ea typeface="宋体" charset="-122"/>
                <a:sym typeface="Symbol" pitchFamily="18" charset="2"/>
              </a:rPr>
              <a:t>dept_name</a:t>
            </a:r>
            <a:r>
              <a:rPr lang="en-US" altLang="zh-CN" sz="1800" i="1" dirty="0" smtClean="0">
                <a:latin typeface="宋体" charset="-122"/>
                <a:ea typeface="宋体" charset="-122"/>
                <a:sym typeface="Symbol" pitchFamily="18" charset="2"/>
              </a:rPr>
              <a:t>, salary, </a:t>
            </a:r>
            <a:r>
              <a:rPr lang="en-US" altLang="zh-CN" sz="1800" i="1" dirty="0" err="1" smtClean="0">
                <a:latin typeface="宋体" charset="-122"/>
                <a:ea typeface="宋体" charset="-122"/>
                <a:sym typeface="Symbol" pitchFamily="18" charset="2"/>
              </a:rPr>
              <a:t>course_id</a:t>
            </a:r>
            <a:r>
              <a:rPr lang="en-US" altLang="zh-CN" sz="1800" i="1" dirty="0" smtClean="0">
                <a:latin typeface="宋体" charset="-122"/>
                <a:ea typeface="宋体" charset="-122"/>
                <a:sym typeface="Symbol" pitchFamily="18" charset="2"/>
              </a:rPr>
              <a:t>, </a:t>
            </a:r>
            <a:r>
              <a:rPr lang="en-US" altLang="zh-CN" sz="1800" i="1" dirty="0" err="1" smtClean="0">
                <a:latin typeface="宋体" charset="-122"/>
                <a:ea typeface="宋体" charset="-122"/>
                <a:sym typeface="Symbol" pitchFamily="18" charset="2"/>
              </a:rPr>
              <a:t>sec_id</a:t>
            </a:r>
            <a:r>
              <a:rPr lang="en-US" altLang="zh-CN" sz="1800" i="1" dirty="0" smtClean="0">
                <a:latin typeface="宋体" charset="-122"/>
                <a:ea typeface="宋体" charset="-122"/>
                <a:sym typeface="Symbol" pitchFamily="18" charset="2"/>
              </a:rPr>
              <a:t>, semester, year)</a:t>
            </a:r>
          </a:p>
          <a:p>
            <a:pPr>
              <a:defRPr/>
            </a:pPr>
            <a:r>
              <a:rPr lang="zh-CN" altLang="en-US" sz="1800" dirty="0" smtClean="0">
                <a:latin typeface="宋体" charset="-122"/>
                <a:ea typeface="宋体" charset="-122"/>
              </a:rPr>
              <a:t>通过使用等价规则 </a:t>
            </a:r>
            <a:r>
              <a:rPr lang="en-US" altLang="zh-CN" sz="1800" dirty="0" smtClean="0">
                <a:latin typeface="宋体" charset="-122"/>
                <a:ea typeface="宋体" charset="-122"/>
              </a:rPr>
              <a:t>8a </a:t>
            </a:r>
            <a:r>
              <a:rPr lang="zh-CN" altLang="en-US" sz="1800" dirty="0" smtClean="0">
                <a:latin typeface="宋体" charset="-122"/>
                <a:ea typeface="宋体" charset="-122"/>
              </a:rPr>
              <a:t>和 </a:t>
            </a:r>
            <a:r>
              <a:rPr lang="en-US" altLang="zh-CN" sz="1800" dirty="0" smtClean="0">
                <a:latin typeface="宋体" charset="-122"/>
                <a:ea typeface="宋体" charset="-122"/>
              </a:rPr>
              <a:t>8b </a:t>
            </a:r>
            <a:r>
              <a:rPr lang="zh-CN" altLang="en-US" sz="1800" dirty="0" smtClean="0">
                <a:latin typeface="宋体" charset="-122"/>
                <a:ea typeface="宋体" charset="-122"/>
              </a:rPr>
              <a:t>下推投影，从中间结果中消除不需要的属性，得到</a:t>
            </a:r>
            <a:r>
              <a:rPr lang="en-US" altLang="zh-CN" sz="1800" dirty="0" smtClean="0">
                <a:latin typeface="宋体" charset="-122"/>
                <a:ea typeface="宋体" charset="-122"/>
              </a:rPr>
              <a:t>:</a:t>
            </a:r>
            <a:br>
              <a:rPr lang="en-US" altLang="zh-CN" sz="1800" dirty="0" smtClean="0">
                <a:latin typeface="宋体" charset="-122"/>
                <a:ea typeface="宋体" charset="-122"/>
              </a:rPr>
            </a:br>
            <a:r>
              <a:rPr lang="en-US" altLang="zh-CN" sz="1600" dirty="0" smtClean="0">
                <a:latin typeface="宋体" charset="-122"/>
                <a:ea typeface="ＭＳ Ｐゴシック" pitchFamily="34" charset="-128"/>
              </a:rPr>
              <a:t>      </a:t>
            </a:r>
            <a:r>
              <a:rPr lang="en-US" altLang="zh-CN" sz="1800" dirty="0" smtClean="0">
                <a:latin typeface="宋体" charset="-122"/>
                <a:ea typeface="ＭＳ Ｐゴシック" pitchFamily="34" charset="-128"/>
                <a:sym typeface="Symbol" pitchFamily="18" charset="2"/>
              </a:rPr>
              <a:t></a:t>
            </a:r>
            <a:r>
              <a:rPr lang="en-US" altLang="zh-CN" sz="2000" i="1" baseline="-25000" dirty="0" smtClean="0">
                <a:latin typeface="宋体" charset="-122"/>
                <a:ea typeface="ＭＳ Ｐゴシック" pitchFamily="34" charset="-128"/>
                <a:sym typeface="Symbol" pitchFamily="18" charset="2"/>
              </a:rPr>
              <a:t>name, title</a:t>
            </a:r>
            <a:r>
              <a:rPr lang="en-US" altLang="zh-CN" sz="1800" dirty="0" smtClean="0">
                <a:latin typeface="宋体" charset="-122"/>
                <a:ea typeface="ＭＳ Ｐゴシック" pitchFamily="34" charset="-128"/>
                <a:sym typeface="Symbol" pitchFamily="18" charset="2"/>
              </a:rPr>
              <a:t>(</a:t>
            </a:r>
            <a:r>
              <a:rPr lang="en-US" altLang="zh-CN" sz="2000" i="1" baseline="-25000" dirty="0" smtClean="0">
                <a:latin typeface="宋体" charset="-122"/>
                <a:ea typeface="ＭＳ Ｐゴシック" pitchFamily="34" charset="-128"/>
                <a:sym typeface="Symbol" pitchFamily="18" charset="2"/>
              </a:rPr>
              <a:t>name, </a:t>
            </a:r>
            <a:r>
              <a:rPr lang="en-US" altLang="zh-CN" sz="2000" i="1" baseline="-25000" dirty="0" err="1" smtClean="0">
                <a:latin typeface="宋体" charset="-122"/>
                <a:ea typeface="ＭＳ Ｐゴシック" pitchFamily="34" charset="-128"/>
                <a:sym typeface="Symbol" pitchFamily="18" charset="2"/>
              </a:rPr>
              <a:t>course_id</a:t>
            </a:r>
            <a:r>
              <a:rPr lang="en-US" altLang="zh-CN" sz="1800" dirty="0" smtClean="0">
                <a:latin typeface="宋体" charset="-122"/>
                <a:ea typeface="ＭＳ Ｐゴシック" pitchFamily="34" charset="-128"/>
                <a:sym typeface="Symbol" pitchFamily="18" charset="2"/>
              </a:rPr>
              <a:t> (</a:t>
            </a:r>
            <a:r>
              <a:rPr lang="en-US" altLang="zh-CN" sz="2000" i="1" baseline="-25000" dirty="0" err="1" smtClean="0">
                <a:latin typeface="宋体" charset="-122"/>
                <a:ea typeface="ＭＳ Ｐゴシック" pitchFamily="34" charset="-128"/>
                <a:sym typeface="Symbol" pitchFamily="18" charset="2"/>
              </a:rPr>
              <a:t>dept_name</a:t>
            </a:r>
            <a:r>
              <a:rPr lang="en-US" altLang="zh-CN" sz="2000" i="1" baseline="-25000" dirty="0" smtClean="0">
                <a:latin typeface="宋体" charset="-122"/>
                <a:ea typeface="ＭＳ Ｐゴシック" pitchFamily="34" charset="-128"/>
                <a:sym typeface="Symbol" pitchFamily="18" charset="2"/>
              </a:rPr>
              <a:t>= </a:t>
            </a:r>
            <a:r>
              <a:rPr lang="ja-JP" altLang="en-US" sz="2000" i="1" baseline="-25000" dirty="0" smtClean="0">
                <a:latin typeface="宋体" charset="-122"/>
                <a:ea typeface="ＭＳ Ｐゴシック" pitchFamily="34" charset="-128"/>
                <a:sym typeface="Symbol" pitchFamily="18" charset="2"/>
              </a:rPr>
              <a:t>“</a:t>
            </a:r>
            <a:r>
              <a:rPr lang="en-US" altLang="ja-JP" sz="2000" baseline="-25000" dirty="0" smtClean="0">
                <a:latin typeface="宋体" charset="-122"/>
                <a:ea typeface="ＭＳ Ｐゴシック" pitchFamily="34" charset="-128"/>
                <a:sym typeface="Symbol" pitchFamily="18" charset="2"/>
              </a:rPr>
              <a:t>Music</a:t>
            </a:r>
            <a:r>
              <a:rPr lang="ja-JP" altLang="en-US" sz="2000" baseline="-25000" dirty="0" smtClean="0">
                <a:latin typeface="宋体" charset="-122"/>
                <a:ea typeface="ＭＳ Ｐゴシック" pitchFamily="34" charset="-128"/>
                <a:sym typeface="Symbol" pitchFamily="18" charset="2"/>
              </a:rPr>
              <a:t>”</a:t>
            </a:r>
            <a:r>
              <a:rPr lang="en-US" altLang="ja-JP" sz="2000" baseline="-25000" dirty="0" smtClean="0">
                <a:latin typeface="宋体" charset="-122"/>
                <a:ea typeface="ＭＳ Ｐゴシック" pitchFamily="34" charset="-128"/>
                <a:sym typeface="Symbol" pitchFamily="18" charset="2"/>
              </a:rPr>
              <a:t> </a:t>
            </a:r>
            <a:r>
              <a:rPr lang="en-US" altLang="ja-JP" sz="1800" dirty="0" smtClean="0">
                <a:latin typeface="宋体" charset="-122"/>
                <a:ea typeface="ＭＳ Ｐゴシック" pitchFamily="34" charset="-128"/>
                <a:sym typeface="Symbol" pitchFamily="18" charset="2"/>
              </a:rPr>
              <a:t>(</a:t>
            </a:r>
            <a:r>
              <a:rPr lang="en-US" altLang="ja-JP" sz="1800" i="1" dirty="0" smtClean="0">
                <a:latin typeface="宋体" charset="-122"/>
                <a:ea typeface="ＭＳ Ｐゴシック" pitchFamily="34" charset="-128"/>
                <a:sym typeface="Symbol" pitchFamily="18" charset="2"/>
              </a:rPr>
              <a:t>instructor)     teaches</a:t>
            </a:r>
            <a:r>
              <a:rPr lang="en-US" altLang="ja-JP" sz="1800" dirty="0" smtClean="0">
                <a:latin typeface="宋体" charset="-122"/>
                <a:ea typeface="ＭＳ Ｐゴシック" pitchFamily="34" charset="-128"/>
                <a:sym typeface="Symbol" pitchFamily="18" charset="2"/>
              </a:rPr>
              <a:t>))</a:t>
            </a:r>
            <a:r>
              <a:rPr lang="en-US" altLang="ja-JP" sz="1800" i="1" dirty="0" smtClean="0">
                <a:latin typeface="宋体" charset="-122"/>
                <a:ea typeface="ＭＳ Ｐゴシック" pitchFamily="34" charset="-128"/>
                <a:sym typeface="Symbol" pitchFamily="18" charset="2"/>
              </a:rPr>
              <a:t>      </a:t>
            </a:r>
            <a:r>
              <a:rPr lang="en-US" altLang="ja-JP" sz="1800" dirty="0" smtClean="0">
                <a:latin typeface="宋体" charset="-122"/>
                <a:ea typeface="ＭＳ Ｐゴシック" pitchFamily="34" charset="-128"/>
                <a:sym typeface="Symbol" pitchFamily="18" charset="2"/>
              </a:rPr>
              <a:t></a:t>
            </a:r>
            <a:r>
              <a:rPr lang="en-US" altLang="ja-JP" sz="2000" i="1" baseline="-25000" dirty="0" err="1" smtClean="0">
                <a:latin typeface="宋体" charset="-122"/>
                <a:ea typeface="ＭＳ Ｐゴシック" pitchFamily="34" charset="-128"/>
                <a:sym typeface="Symbol" pitchFamily="18" charset="2"/>
              </a:rPr>
              <a:t>course_id</a:t>
            </a:r>
            <a:r>
              <a:rPr lang="en-US" altLang="ja-JP" sz="2000" i="1" baseline="-25000" dirty="0" smtClean="0">
                <a:latin typeface="宋体" charset="-122"/>
                <a:ea typeface="ＭＳ Ｐゴシック" pitchFamily="34" charset="-128"/>
                <a:sym typeface="Symbol" pitchFamily="18" charset="2"/>
              </a:rPr>
              <a:t>, title</a:t>
            </a:r>
            <a:r>
              <a:rPr lang="en-US" altLang="ja-JP" sz="1800" i="1" dirty="0" smtClean="0">
                <a:latin typeface="宋体" charset="-122"/>
                <a:ea typeface="ＭＳ Ｐゴシック" pitchFamily="34" charset="-128"/>
                <a:sym typeface="Symbol" pitchFamily="18" charset="2"/>
              </a:rPr>
              <a:t> </a:t>
            </a:r>
            <a:r>
              <a:rPr lang="en-US" altLang="ja-JP" sz="1800" dirty="0" smtClean="0">
                <a:latin typeface="宋体" charset="-122"/>
                <a:ea typeface="ＭＳ Ｐゴシック" pitchFamily="34" charset="-128"/>
                <a:sym typeface="Symbol" pitchFamily="18" charset="2"/>
              </a:rPr>
              <a:t>(</a:t>
            </a:r>
            <a:r>
              <a:rPr lang="en-US" altLang="ja-JP" sz="1800" i="1" dirty="0" smtClean="0">
                <a:latin typeface="宋体" charset="-122"/>
                <a:ea typeface="ＭＳ Ｐゴシック" pitchFamily="34" charset="-128"/>
                <a:sym typeface="Symbol" pitchFamily="18" charset="2"/>
              </a:rPr>
              <a:t>course</a:t>
            </a:r>
            <a:r>
              <a:rPr lang="en-US" altLang="ja-JP" sz="1800" dirty="0" smtClean="0">
                <a:latin typeface="宋体" charset="-122"/>
                <a:ea typeface="ＭＳ Ｐゴシック" pitchFamily="34" charset="-128"/>
                <a:sym typeface="Symbol" pitchFamily="18" charset="2"/>
              </a:rPr>
              <a:t>))))</a:t>
            </a:r>
          </a:p>
          <a:p>
            <a:pPr>
              <a:defRPr/>
            </a:pPr>
            <a:endParaRPr lang="en-US" altLang="zh-CN" sz="1800" dirty="0" smtClean="0">
              <a:latin typeface="宋体" charset="-122"/>
              <a:ea typeface="宋体" charset="-122"/>
            </a:endParaRPr>
          </a:p>
          <a:p>
            <a:pPr>
              <a:defRPr/>
            </a:pPr>
            <a:r>
              <a:rPr lang="zh-CN" altLang="en-US" sz="2000" dirty="0" smtClean="0">
                <a:latin typeface="宋体" charset="-122"/>
                <a:ea typeface="宋体" charset="-122"/>
              </a:rPr>
              <a:t>尽可能早地执行投影操作以减小被连接的关系的大小</a:t>
            </a:r>
            <a:r>
              <a:rPr lang="zh-CN" altLang="en-US" sz="1800" dirty="0" smtClean="0">
                <a:latin typeface="宋体" charset="-122"/>
                <a:ea typeface="ＭＳ Ｐゴシック" pitchFamily="34" charset="-128"/>
              </a:rPr>
              <a:t> </a:t>
            </a:r>
            <a:endParaRPr lang="en-US" altLang="zh-CN" sz="1800" dirty="0" smtClean="0">
              <a:latin typeface="宋体" charset="-122"/>
              <a:ea typeface="ＭＳ Ｐゴシック" pitchFamily="34" charset="-128"/>
            </a:endParaRPr>
          </a:p>
        </p:txBody>
      </p:sp>
      <p:sp>
        <p:nvSpPr>
          <p:cNvPr id="106500" name="AutoShape 7"/>
          <p:cNvSpPr>
            <a:spLocks noChangeArrowheads="1"/>
          </p:cNvSpPr>
          <p:nvPr/>
        </p:nvSpPr>
        <p:spPr bwMode="auto">
          <a:xfrm rot="5400000">
            <a:off x="6427787" y="15859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6501" name="AutoShape 8"/>
          <p:cNvSpPr>
            <a:spLocks noChangeArrowheads="1"/>
          </p:cNvSpPr>
          <p:nvPr/>
        </p:nvSpPr>
        <p:spPr bwMode="auto">
          <a:xfrm rot="5400000">
            <a:off x="4890294" y="2466182"/>
            <a:ext cx="187325"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6502" name="AutoShape 10"/>
          <p:cNvSpPr>
            <a:spLocks noChangeArrowheads="1"/>
          </p:cNvSpPr>
          <p:nvPr/>
        </p:nvSpPr>
        <p:spPr bwMode="auto">
          <a:xfrm rot="5400000">
            <a:off x="2585244" y="4785519"/>
            <a:ext cx="190500"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6503" name="AutoShape 7"/>
          <p:cNvSpPr>
            <a:spLocks noChangeArrowheads="1"/>
          </p:cNvSpPr>
          <p:nvPr/>
        </p:nvSpPr>
        <p:spPr bwMode="auto">
          <a:xfrm rot="5400000">
            <a:off x="7732712" y="15859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6504" name="AutoShape 10"/>
          <p:cNvSpPr>
            <a:spLocks noChangeArrowheads="1"/>
          </p:cNvSpPr>
          <p:nvPr/>
        </p:nvSpPr>
        <p:spPr bwMode="auto">
          <a:xfrm rot="5400000">
            <a:off x="7958137" y="45291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连接的次序</a:t>
            </a:r>
          </a:p>
        </p:txBody>
      </p:sp>
      <p:sp>
        <p:nvSpPr>
          <p:cNvPr id="107523" name="Rectangle 3"/>
          <p:cNvSpPr>
            <a:spLocks noGrp="1" noChangeArrowheads="1"/>
          </p:cNvSpPr>
          <p:nvPr>
            <p:ph type="body" idx="1"/>
          </p:nvPr>
        </p:nvSpPr>
        <p:spPr/>
        <p:txBody>
          <a:bodyPr/>
          <a:lstStyle/>
          <a:p>
            <a:pPr>
              <a:tabLst>
                <a:tab pos="1947863" algn="l"/>
              </a:tabLst>
            </a:pPr>
            <a:r>
              <a:rPr lang="zh-CN" altLang="en-US" sz="2400" smtClean="0"/>
              <a:t>对于所有的关系 </a:t>
            </a:r>
            <a:r>
              <a:rPr lang="en-US" altLang="zh-CN" sz="2400" i="1" smtClean="0"/>
              <a:t>r</a:t>
            </a:r>
            <a:r>
              <a:rPr lang="en-US" altLang="zh-CN" sz="2400" baseline="-25000" smtClean="0"/>
              <a:t>1 </a:t>
            </a:r>
            <a:r>
              <a:rPr lang="zh-CN" altLang="en-US" sz="2400" baseline="-25000" smtClean="0"/>
              <a:t>， </a:t>
            </a:r>
            <a:r>
              <a:rPr lang="en-US" altLang="zh-CN" sz="2400" i="1" smtClean="0"/>
              <a:t>r</a:t>
            </a:r>
            <a:r>
              <a:rPr lang="en-US" altLang="zh-CN" sz="2400" baseline="-25000" smtClean="0"/>
              <a:t>2 </a:t>
            </a:r>
            <a:r>
              <a:rPr lang="zh-CN" altLang="en-US" sz="2400" smtClean="0"/>
              <a:t>和 </a:t>
            </a:r>
            <a:r>
              <a:rPr lang="en-US" altLang="zh-CN" sz="2400" i="1" smtClean="0"/>
              <a:t>r</a:t>
            </a:r>
            <a:r>
              <a:rPr lang="en-US" altLang="zh-CN" sz="2400" baseline="-25000" smtClean="0"/>
              <a:t>3 </a:t>
            </a:r>
            <a:r>
              <a:rPr lang="en-US" altLang="zh-CN" sz="2400" smtClean="0"/>
              <a:t>,</a:t>
            </a:r>
          </a:p>
          <a:p>
            <a:pPr>
              <a:buFont typeface="Monotype Sorts" charset="2"/>
              <a:buNone/>
              <a:tabLst>
                <a:tab pos="1947863" algn="l"/>
              </a:tabLst>
            </a:pP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1</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2</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3  </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1</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2</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3 </a:t>
            </a:r>
            <a:r>
              <a:rPr lang="en-US" altLang="zh-CN" sz="2400" smtClean="0">
                <a:ea typeface="ＭＳ Ｐゴシック" panose="020B0600070205080204" pitchFamily="34" charset="-128"/>
              </a:rPr>
              <a:t>)</a:t>
            </a:r>
          </a:p>
          <a:p>
            <a:pPr>
              <a:tabLst>
                <a:tab pos="1947863" algn="l"/>
              </a:tabLst>
            </a:pPr>
            <a:endParaRPr lang="en-US" altLang="zh-CN" sz="2400" smtClean="0"/>
          </a:p>
          <a:p>
            <a:pPr>
              <a:tabLst>
                <a:tab pos="1947863" algn="l"/>
              </a:tabLst>
            </a:pPr>
            <a:r>
              <a:rPr lang="zh-CN" altLang="en-US" sz="2400" smtClean="0"/>
              <a:t>如果</a:t>
            </a:r>
            <a:r>
              <a:rPr lang="zh-CN" altLang="en-US"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2</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3 </a:t>
            </a:r>
            <a:r>
              <a:rPr lang="en-US" altLang="zh-CN" sz="2400" smtClean="0">
                <a:ea typeface="ＭＳ Ｐゴシック" panose="020B0600070205080204" pitchFamily="34" charset="-128"/>
              </a:rPr>
              <a:t> </a:t>
            </a:r>
            <a:r>
              <a:rPr lang="zh-CN" altLang="en-US" sz="2400" smtClean="0"/>
              <a:t>是较大的，</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1</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2</a:t>
            </a:r>
            <a:r>
              <a:rPr lang="en-US" altLang="zh-CN" sz="2400" smtClean="0">
                <a:ea typeface="ＭＳ Ｐゴシック" panose="020B0600070205080204" pitchFamily="34" charset="-128"/>
              </a:rPr>
              <a:t> </a:t>
            </a:r>
            <a:r>
              <a:rPr lang="zh-CN" altLang="en-US" sz="2400" smtClean="0"/>
              <a:t>是小的，选择</a:t>
            </a:r>
          </a:p>
          <a:p>
            <a:pPr>
              <a:buFont typeface="Monotype Sorts" charset="2"/>
              <a:buNone/>
              <a:tabLst>
                <a:tab pos="1947863" algn="l"/>
              </a:tabLst>
            </a:pPr>
            <a:r>
              <a:rPr lang="en-US" altLang="zh-CN" sz="2400" baseline="-25000" smtClean="0">
                <a:ea typeface="ＭＳ Ｐゴシック" panose="020B0600070205080204" pitchFamily="34" charset="-128"/>
              </a:rPr>
              <a:t/>
            </a:r>
            <a:br>
              <a:rPr lang="en-US" altLang="zh-CN" sz="2400" baseline="-25000" smtClean="0">
                <a:ea typeface="ＭＳ Ｐゴシック" panose="020B0600070205080204" pitchFamily="34" charset="-128"/>
              </a:rPr>
            </a:br>
            <a:r>
              <a:rPr lang="en-US" altLang="zh-CN" sz="2400" baseline="-25000" smtClean="0">
                <a:ea typeface="ＭＳ Ｐゴシック" panose="020B0600070205080204" pitchFamily="34" charset="-128"/>
              </a:rPr>
              <a:t>	 </a:t>
            </a:r>
            <a:r>
              <a:rPr lang="en-US" altLang="zh-CN" sz="2400" smtClean="0">
                <a:ea typeface="ＭＳ Ｐゴシック" panose="020B0600070205080204" pitchFamily="34" charset="-128"/>
              </a:rPr>
              <a:t>(</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1</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2</a:t>
            </a:r>
            <a:r>
              <a:rPr lang="en-US" altLang="zh-CN" sz="2400" smtClean="0">
                <a:ea typeface="ＭＳ Ｐゴシック" panose="020B0600070205080204" pitchFamily="34" charset="-128"/>
              </a:rPr>
              <a:t>)    </a:t>
            </a:r>
            <a:r>
              <a:rPr lang="en-US" altLang="zh-CN" sz="2400" i="1" smtClean="0">
                <a:ea typeface="ＭＳ Ｐゴシック" panose="020B0600070205080204" pitchFamily="34" charset="-128"/>
              </a:rPr>
              <a:t>r</a:t>
            </a:r>
            <a:r>
              <a:rPr lang="en-US" altLang="zh-CN" sz="2400" baseline="-25000" smtClean="0">
                <a:ea typeface="ＭＳ Ｐゴシック" panose="020B0600070205080204" pitchFamily="34" charset="-128"/>
              </a:rPr>
              <a:t>3 </a:t>
            </a:r>
            <a:endParaRPr lang="en-US" altLang="zh-CN" sz="2400" smtClean="0">
              <a:ea typeface="ＭＳ Ｐゴシック" panose="020B0600070205080204" pitchFamily="34" charset="-128"/>
            </a:endParaRPr>
          </a:p>
          <a:p>
            <a:pPr>
              <a:buFont typeface="Monotype Sorts" charset="2"/>
              <a:buNone/>
              <a:tabLst>
                <a:tab pos="1947863" algn="l"/>
              </a:tabLst>
            </a:pPr>
            <a:r>
              <a:rPr lang="en-US" altLang="zh-CN" sz="2400" smtClean="0">
                <a:ea typeface="ＭＳ Ｐゴシック" panose="020B0600070205080204" pitchFamily="34" charset="-128"/>
              </a:rPr>
              <a:t>	</a:t>
            </a:r>
            <a:r>
              <a:rPr lang="zh-CN" altLang="en-US" sz="2400" smtClean="0"/>
              <a:t>可以计算和存储一个较小的临时关系</a:t>
            </a:r>
            <a:endParaRPr lang="zh-CN" altLang="en-US" sz="2400" baseline="-25000" smtClean="0"/>
          </a:p>
        </p:txBody>
      </p:sp>
      <p:sp>
        <p:nvSpPr>
          <p:cNvPr id="107524" name="AutoShape 4"/>
          <p:cNvSpPr>
            <a:spLocks noChangeArrowheads="1"/>
          </p:cNvSpPr>
          <p:nvPr/>
        </p:nvSpPr>
        <p:spPr bwMode="auto">
          <a:xfrm rot="5400000">
            <a:off x="3573463" y="18129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7525" name="AutoShape 5"/>
          <p:cNvSpPr>
            <a:spLocks noChangeArrowheads="1"/>
          </p:cNvSpPr>
          <p:nvPr/>
        </p:nvSpPr>
        <p:spPr bwMode="auto">
          <a:xfrm rot="5400000">
            <a:off x="6073776" y="18034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7526" name="AutoShape 7"/>
          <p:cNvSpPr>
            <a:spLocks noChangeArrowheads="1"/>
          </p:cNvSpPr>
          <p:nvPr/>
        </p:nvSpPr>
        <p:spPr bwMode="auto">
          <a:xfrm rot="5400000">
            <a:off x="4533900" y="18018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7527" name="AutoShape 8"/>
          <p:cNvSpPr>
            <a:spLocks noChangeArrowheads="1"/>
          </p:cNvSpPr>
          <p:nvPr/>
        </p:nvSpPr>
        <p:spPr bwMode="auto">
          <a:xfrm rot="5400000">
            <a:off x="7142163" y="18034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7528" name="AutoShape 6"/>
          <p:cNvSpPr>
            <a:spLocks noChangeArrowheads="1"/>
          </p:cNvSpPr>
          <p:nvPr/>
        </p:nvSpPr>
        <p:spPr bwMode="auto">
          <a:xfrm rot="5400000">
            <a:off x="3541713" y="34798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7529" name="AutoShape 9"/>
          <p:cNvSpPr>
            <a:spLocks noChangeArrowheads="1"/>
          </p:cNvSpPr>
          <p:nvPr/>
        </p:nvSpPr>
        <p:spPr bwMode="auto">
          <a:xfrm rot="5400000">
            <a:off x="4619626" y="34798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7530" name="AutoShape 10"/>
          <p:cNvSpPr>
            <a:spLocks noChangeArrowheads="1"/>
          </p:cNvSpPr>
          <p:nvPr/>
        </p:nvSpPr>
        <p:spPr bwMode="auto">
          <a:xfrm rot="5400000">
            <a:off x="2495550" y="28178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7531" name="AutoShape 12"/>
          <p:cNvSpPr>
            <a:spLocks noChangeArrowheads="1"/>
          </p:cNvSpPr>
          <p:nvPr/>
        </p:nvSpPr>
        <p:spPr bwMode="auto">
          <a:xfrm rot="5400000">
            <a:off x="5451475" y="27606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连接的次序</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109571" name="Rectangle 3"/>
          <p:cNvSpPr>
            <a:spLocks noGrp="1" noChangeArrowheads="1"/>
          </p:cNvSpPr>
          <p:nvPr>
            <p:ph type="body" idx="1"/>
          </p:nvPr>
        </p:nvSpPr>
        <p:spPr>
          <a:xfrm>
            <a:off x="814388" y="1093788"/>
            <a:ext cx="7558087" cy="4719637"/>
          </a:xfrm>
        </p:spPr>
        <p:txBody>
          <a:bodyPr/>
          <a:lstStyle/>
          <a:p>
            <a:pPr>
              <a:tabLst>
                <a:tab pos="1198563" algn="l"/>
              </a:tabLst>
            </a:pPr>
            <a:r>
              <a:rPr lang="zh-CN" altLang="en-US" sz="1800" smtClean="0"/>
              <a:t>考虑表达式</a:t>
            </a:r>
          </a:p>
          <a:p>
            <a:pPr>
              <a:buFont typeface="Monotype Sorts" charset="2"/>
              <a:buNone/>
              <a:tabLst>
                <a:tab pos="1198563" algn="l"/>
              </a:tabLst>
            </a:pPr>
            <a:r>
              <a:rPr lang="en-US" altLang="zh-CN" sz="1800" smtClean="0">
                <a:ea typeface="ＭＳ Ｐゴシック" panose="020B0600070205080204" pitchFamily="34" charset="-128"/>
              </a:rPr>
              <a:t>		</a:t>
            </a:r>
            <a:r>
              <a:rPr lang="en-US" altLang="zh-CN" sz="1800" smtClean="0">
                <a:ea typeface="ＭＳ Ｐゴシック" panose="020B0600070205080204" pitchFamily="34" charset="-128"/>
                <a:sym typeface="Symbol" panose="05050102010706020507" pitchFamily="18" charset="2"/>
              </a:rPr>
              <a:t></a:t>
            </a:r>
            <a:r>
              <a:rPr lang="en-US" altLang="zh-CN" sz="2000" i="1" baseline="-25000" smtClean="0">
                <a:ea typeface="ＭＳ Ｐゴシック" panose="020B0600070205080204" pitchFamily="34" charset="-128"/>
                <a:sym typeface="Symbol" panose="05050102010706020507" pitchFamily="18" charset="2"/>
              </a:rPr>
              <a:t>name, title</a:t>
            </a:r>
            <a:r>
              <a:rPr lang="en-US" altLang="zh-CN" sz="1800" smtClean="0">
                <a:ea typeface="ＭＳ Ｐゴシック" panose="020B0600070205080204" pitchFamily="34" charset="-128"/>
                <a:sym typeface="Symbol" panose="05050102010706020507" pitchFamily="18" charset="2"/>
              </a:rPr>
              <a:t>(</a:t>
            </a:r>
            <a:r>
              <a:rPr lang="en-US" altLang="zh-CN" sz="2000" i="1" baseline="-25000" smtClean="0">
                <a:ea typeface="ＭＳ Ｐゴシック" panose="020B0600070205080204" pitchFamily="34" charset="-128"/>
                <a:sym typeface="Symbol" panose="05050102010706020507" pitchFamily="18" charset="2"/>
              </a:rPr>
              <a:t>dept_name= </a:t>
            </a:r>
            <a:r>
              <a:rPr lang="ja-JP" altLang="en-US" sz="2000" i="1" baseline="-25000" smtClean="0">
                <a:ea typeface="ＭＳ Ｐゴシック" panose="020B0600070205080204" pitchFamily="34" charset="-128"/>
                <a:sym typeface="Symbol" panose="05050102010706020507" pitchFamily="18" charset="2"/>
              </a:rPr>
              <a:t>“</a:t>
            </a:r>
            <a:r>
              <a:rPr lang="en-US" altLang="ja-JP" sz="2000" baseline="-25000" smtClean="0">
                <a:ea typeface="ＭＳ Ｐゴシック" panose="020B0600070205080204" pitchFamily="34" charset="-128"/>
                <a:sym typeface="Symbol" panose="05050102010706020507" pitchFamily="18" charset="2"/>
              </a:rPr>
              <a:t>Music</a:t>
            </a:r>
            <a:r>
              <a:rPr lang="ja-JP" altLang="en-US" sz="2000" baseline="-25000" smtClean="0">
                <a:ea typeface="ＭＳ Ｐゴシック" panose="020B0600070205080204" pitchFamily="34" charset="-128"/>
                <a:sym typeface="Symbol" panose="05050102010706020507" pitchFamily="18" charset="2"/>
              </a:rPr>
              <a:t>”</a:t>
            </a:r>
            <a:r>
              <a:rPr lang="en-US" altLang="ja-JP" sz="2000" baseline="-25000" smtClean="0">
                <a:ea typeface="ＭＳ Ｐゴシック" panose="020B0600070205080204" pitchFamily="34" charset="-128"/>
                <a:sym typeface="Symbol" panose="05050102010706020507" pitchFamily="18" charset="2"/>
              </a:rPr>
              <a:t> </a:t>
            </a:r>
            <a:r>
              <a:rPr lang="en-US" altLang="ja-JP" sz="1800" smtClean="0">
                <a:ea typeface="ＭＳ Ｐゴシック" panose="020B0600070205080204" pitchFamily="34" charset="-128"/>
                <a:sym typeface="Symbol" panose="05050102010706020507" pitchFamily="18" charset="2"/>
              </a:rPr>
              <a:t>(</a:t>
            </a:r>
            <a:r>
              <a:rPr lang="en-US" altLang="ja-JP" sz="1800" i="1" smtClean="0">
                <a:ea typeface="ＭＳ Ｐゴシック" panose="020B0600070205080204" pitchFamily="34" charset="-128"/>
                <a:sym typeface="Symbol" panose="05050102010706020507" pitchFamily="18" charset="2"/>
              </a:rPr>
              <a:t>instructor)     teaches</a:t>
            </a:r>
            <a:r>
              <a:rPr lang="en-US" altLang="ja-JP" sz="1800" smtClean="0">
                <a:ea typeface="ＭＳ Ｐゴシック" panose="020B0600070205080204" pitchFamily="34" charset="-128"/>
                <a:sym typeface="Symbol" panose="05050102010706020507" pitchFamily="18" charset="2"/>
              </a:rPr>
              <a:t>) </a:t>
            </a:r>
            <a:r>
              <a:rPr lang="en-US" altLang="ja-JP" sz="1800" i="1" smtClean="0">
                <a:ea typeface="ＭＳ Ｐゴシック" panose="020B0600070205080204" pitchFamily="34" charset="-128"/>
                <a:sym typeface="Symbol" panose="05050102010706020507" pitchFamily="18" charset="2"/>
              </a:rPr>
              <a:t/>
            </a:r>
            <a:br>
              <a:rPr lang="en-US" altLang="ja-JP" sz="1800" i="1" smtClean="0">
                <a:ea typeface="ＭＳ Ｐゴシック" panose="020B0600070205080204" pitchFamily="34" charset="-128"/>
                <a:sym typeface="Symbol" panose="05050102010706020507" pitchFamily="18" charset="2"/>
              </a:rPr>
            </a:br>
            <a:r>
              <a:rPr lang="en-US" altLang="ja-JP" sz="1800" i="1" smtClean="0">
                <a:ea typeface="ＭＳ Ｐゴシック" panose="020B0600070205080204" pitchFamily="34" charset="-128"/>
                <a:sym typeface="Symbol" panose="05050102010706020507" pitchFamily="18" charset="2"/>
              </a:rPr>
              <a:t>                                                      </a:t>
            </a:r>
            <a:r>
              <a:rPr lang="en-US" altLang="ja-JP" sz="1800" smtClean="0">
                <a:ea typeface="ＭＳ Ｐゴシック" panose="020B0600070205080204" pitchFamily="34" charset="-128"/>
                <a:sym typeface="Symbol" panose="05050102010706020507" pitchFamily="18" charset="2"/>
              </a:rPr>
              <a:t></a:t>
            </a:r>
            <a:r>
              <a:rPr lang="en-US" altLang="ja-JP" sz="2000" i="1" baseline="-25000" smtClean="0">
                <a:ea typeface="ＭＳ Ｐゴシック" panose="020B0600070205080204" pitchFamily="34" charset="-128"/>
                <a:sym typeface="Symbol" panose="05050102010706020507" pitchFamily="18" charset="2"/>
              </a:rPr>
              <a:t>course_id, title</a:t>
            </a:r>
            <a:r>
              <a:rPr lang="en-US" altLang="ja-JP" sz="1800" i="1" smtClean="0">
                <a:ea typeface="ＭＳ Ｐゴシック" panose="020B0600070205080204" pitchFamily="34" charset="-128"/>
                <a:sym typeface="Symbol" panose="05050102010706020507" pitchFamily="18" charset="2"/>
              </a:rPr>
              <a:t> </a:t>
            </a:r>
            <a:r>
              <a:rPr lang="en-US" altLang="ja-JP" sz="1800" smtClean="0">
                <a:ea typeface="ＭＳ Ｐゴシック" panose="020B0600070205080204" pitchFamily="34" charset="-128"/>
                <a:sym typeface="Symbol" panose="05050102010706020507" pitchFamily="18" charset="2"/>
              </a:rPr>
              <a:t>(</a:t>
            </a:r>
            <a:r>
              <a:rPr lang="en-US" altLang="ja-JP" sz="1800" i="1" smtClean="0">
                <a:ea typeface="ＭＳ Ｐゴシック" panose="020B0600070205080204" pitchFamily="34" charset="-128"/>
                <a:sym typeface="Symbol" panose="05050102010706020507" pitchFamily="18" charset="2"/>
              </a:rPr>
              <a:t>course</a:t>
            </a:r>
            <a:r>
              <a:rPr lang="en-US" altLang="ja-JP" sz="1800" smtClean="0">
                <a:ea typeface="ＭＳ Ｐゴシック" panose="020B0600070205080204" pitchFamily="34" charset="-128"/>
                <a:sym typeface="Symbol" panose="05050102010706020507" pitchFamily="18" charset="2"/>
              </a:rPr>
              <a:t>))))</a:t>
            </a:r>
          </a:p>
          <a:p>
            <a:pPr>
              <a:tabLst>
                <a:tab pos="1198563" algn="l"/>
              </a:tabLst>
            </a:pPr>
            <a:endParaRPr lang="en-US" altLang="zh-CN" sz="1800" smtClean="0"/>
          </a:p>
          <a:p>
            <a:pPr>
              <a:lnSpc>
                <a:spcPct val="150000"/>
              </a:lnSpc>
              <a:tabLst>
                <a:tab pos="1198563" algn="l"/>
              </a:tabLst>
            </a:pPr>
            <a:r>
              <a:rPr lang="zh-CN" altLang="en-US" sz="1800" smtClean="0"/>
              <a:t>可以先计算</a:t>
            </a:r>
            <a:r>
              <a:rPr lang="zh-CN" altLang="en-US" sz="1800" smtClean="0">
                <a:ea typeface="ＭＳ Ｐゴシック" panose="020B0600070205080204" pitchFamily="34" charset="-128"/>
              </a:rPr>
              <a:t>  </a:t>
            </a:r>
            <a:r>
              <a:rPr lang="en-US" altLang="zh-CN" sz="1800" i="1" smtClean="0">
                <a:ea typeface="ＭＳ Ｐゴシック" panose="020B0600070205080204" pitchFamily="34" charset="-128"/>
              </a:rPr>
              <a:t>teaches      </a:t>
            </a:r>
            <a:r>
              <a:rPr lang="en-US" altLang="zh-CN" sz="1800" smtClean="0">
                <a:ea typeface="ＭＳ Ｐゴシック" panose="020B0600070205080204" pitchFamily="34" charset="-128"/>
                <a:sym typeface="Symbol" panose="05050102010706020507" pitchFamily="18" charset="2"/>
              </a:rPr>
              <a:t></a:t>
            </a:r>
            <a:r>
              <a:rPr lang="en-US" altLang="zh-CN" sz="2000" i="1" baseline="-25000" smtClean="0">
                <a:ea typeface="ＭＳ Ｐゴシック" panose="020B0600070205080204" pitchFamily="34" charset="-128"/>
                <a:sym typeface="Symbol" panose="05050102010706020507" pitchFamily="18" charset="2"/>
              </a:rPr>
              <a:t>course_id, title</a:t>
            </a:r>
            <a:r>
              <a:rPr lang="en-US" altLang="zh-CN" sz="1800" i="1" smtClean="0">
                <a:ea typeface="ＭＳ Ｐゴシック" panose="020B0600070205080204" pitchFamily="34" charset="-128"/>
                <a:sym typeface="Symbol" panose="05050102010706020507" pitchFamily="18" charset="2"/>
              </a:rPr>
              <a:t> </a:t>
            </a:r>
            <a:r>
              <a:rPr lang="en-US" altLang="zh-CN" sz="1800" smtClean="0">
                <a:ea typeface="ＭＳ Ｐゴシック" panose="020B0600070205080204" pitchFamily="34" charset="-128"/>
                <a:sym typeface="Symbol" panose="05050102010706020507" pitchFamily="18" charset="2"/>
              </a:rPr>
              <a:t>(</a:t>
            </a:r>
            <a:r>
              <a:rPr lang="en-US" altLang="zh-CN" sz="1800" i="1" smtClean="0">
                <a:ea typeface="ＭＳ Ｐゴシック" panose="020B0600070205080204" pitchFamily="34" charset="-128"/>
                <a:sym typeface="Symbol" panose="05050102010706020507" pitchFamily="18" charset="2"/>
              </a:rPr>
              <a:t>course</a:t>
            </a:r>
            <a:r>
              <a:rPr lang="en-US" altLang="zh-CN" sz="1800" smtClean="0">
                <a:ea typeface="ＭＳ Ｐゴシック" panose="020B0600070205080204" pitchFamily="34" charset="-128"/>
                <a:sym typeface="Symbol" panose="05050102010706020507" pitchFamily="18" charset="2"/>
              </a:rPr>
              <a:t>)</a:t>
            </a:r>
            <a:r>
              <a:rPr lang="en-US" altLang="zh-CN" sz="1800" i="1" smtClean="0">
                <a:ea typeface="ＭＳ Ｐゴシック" panose="020B0600070205080204" pitchFamily="34" charset="-128"/>
              </a:rPr>
              <a:t> </a:t>
            </a:r>
            <a:r>
              <a:rPr lang="zh-CN" altLang="en-US" sz="1800" smtClean="0">
                <a:ea typeface="ＭＳ Ｐゴシック" panose="020B0600070205080204" pitchFamily="34" charset="-128"/>
              </a:rPr>
              <a:t>，</a:t>
            </a:r>
            <a:r>
              <a:rPr lang="zh-CN" altLang="en-US" sz="1800" smtClean="0"/>
              <a:t>然后将结果与</a:t>
            </a:r>
            <a:r>
              <a:rPr lang="zh-CN" altLang="en-US" sz="1800" smtClean="0">
                <a:ea typeface="ＭＳ Ｐゴシック" panose="020B0600070205080204" pitchFamily="34" charset="-128"/>
                <a:sym typeface="Symbol" panose="05050102010706020507" pitchFamily="18" charset="2"/>
              </a:rPr>
              <a:t></a:t>
            </a:r>
            <a:r>
              <a:rPr lang="en-US" altLang="zh-CN" sz="2000" i="1" baseline="-25000" smtClean="0">
                <a:ea typeface="ＭＳ Ｐゴシック" panose="020B0600070205080204" pitchFamily="34" charset="-128"/>
                <a:sym typeface="Symbol" panose="05050102010706020507" pitchFamily="18" charset="2"/>
              </a:rPr>
              <a:t>dept_name= </a:t>
            </a:r>
            <a:r>
              <a:rPr lang="ja-JP" altLang="en-US" sz="2000" i="1" baseline="-25000" smtClean="0">
                <a:ea typeface="ＭＳ Ｐゴシック" panose="020B0600070205080204" pitchFamily="34" charset="-128"/>
                <a:sym typeface="Symbol" panose="05050102010706020507" pitchFamily="18" charset="2"/>
              </a:rPr>
              <a:t>“</a:t>
            </a:r>
            <a:r>
              <a:rPr lang="en-US" altLang="ja-JP" sz="2000" baseline="-25000" smtClean="0">
                <a:ea typeface="ＭＳ Ｐゴシック" panose="020B0600070205080204" pitchFamily="34" charset="-128"/>
                <a:sym typeface="Symbol" panose="05050102010706020507" pitchFamily="18" charset="2"/>
              </a:rPr>
              <a:t>Music</a:t>
            </a:r>
            <a:r>
              <a:rPr lang="ja-JP" altLang="en-US" sz="2000" baseline="-25000" smtClean="0">
                <a:ea typeface="ＭＳ Ｐゴシック" panose="020B0600070205080204" pitchFamily="34" charset="-128"/>
                <a:sym typeface="Symbol" panose="05050102010706020507" pitchFamily="18" charset="2"/>
              </a:rPr>
              <a:t>”</a:t>
            </a:r>
            <a:r>
              <a:rPr lang="en-US" altLang="ja-JP" sz="2000" baseline="-25000" smtClean="0">
                <a:ea typeface="ＭＳ Ｐゴシック" panose="020B0600070205080204" pitchFamily="34" charset="-128"/>
                <a:sym typeface="Symbol" panose="05050102010706020507" pitchFamily="18" charset="2"/>
              </a:rPr>
              <a:t> </a:t>
            </a:r>
            <a:r>
              <a:rPr lang="en-US" altLang="ja-JP" sz="1800" smtClean="0">
                <a:ea typeface="ＭＳ Ｐゴシック" panose="020B0600070205080204" pitchFamily="34" charset="-128"/>
                <a:sym typeface="Symbol" panose="05050102010706020507" pitchFamily="18" charset="2"/>
              </a:rPr>
              <a:t>(</a:t>
            </a:r>
            <a:r>
              <a:rPr lang="en-US" altLang="ja-JP" sz="1800" i="1" smtClean="0">
                <a:ea typeface="ＭＳ Ｐゴシック" panose="020B0600070205080204" pitchFamily="34" charset="-128"/>
                <a:sym typeface="Symbol" panose="05050102010706020507" pitchFamily="18" charset="2"/>
              </a:rPr>
              <a:t>instructor</a:t>
            </a:r>
            <a:r>
              <a:rPr lang="en-US" altLang="ja-JP" sz="1800" smtClean="0">
                <a:ea typeface="ＭＳ Ｐゴシック" panose="020B0600070205080204" pitchFamily="34" charset="-128"/>
                <a:sym typeface="Symbol" panose="05050102010706020507" pitchFamily="18" charset="2"/>
              </a:rPr>
              <a:t>)</a:t>
            </a:r>
            <a:r>
              <a:rPr lang="en-US" altLang="ja-JP" sz="1800" i="1" smtClean="0">
                <a:ea typeface="ＭＳ Ｐゴシック" panose="020B0600070205080204" pitchFamily="34" charset="-128"/>
                <a:sym typeface="Symbol" panose="05050102010706020507" pitchFamily="18" charset="2"/>
              </a:rPr>
              <a:t> </a:t>
            </a:r>
            <a:r>
              <a:rPr lang="zh-CN" altLang="en-US" sz="1800" smtClean="0">
                <a:sym typeface="Symbol" panose="05050102010706020507" pitchFamily="18" charset="2"/>
              </a:rPr>
              <a:t>相连接。不过第一个连接的结果可能是一个很大的关系</a:t>
            </a:r>
          </a:p>
          <a:p>
            <a:pPr>
              <a:tabLst>
                <a:tab pos="1198563" algn="l"/>
              </a:tabLst>
            </a:pPr>
            <a:endParaRPr lang="en-US" altLang="zh-CN" sz="1800" smtClean="0">
              <a:sym typeface="Symbol" panose="05050102010706020507" pitchFamily="18" charset="2"/>
            </a:endParaRPr>
          </a:p>
          <a:p>
            <a:pPr>
              <a:tabLst>
                <a:tab pos="1198563" algn="l"/>
              </a:tabLst>
            </a:pPr>
            <a:r>
              <a:rPr lang="zh-CN" altLang="en-US" sz="1800" smtClean="0">
                <a:sym typeface="Symbol" panose="05050102010706020507" pitchFamily="18" charset="2"/>
              </a:rPr>
              <a:t>只有一小部分大学教师可能来自音乐系</a:t>
            </a:r>
          </a:p>
          <a:p>
            <a:pPr lvl="1">
              <a:tabLst>
                <a:tab pos="1198563" algn="l"/>
              </a:tabLst>
            </a:pPr>
            <a:r>
              <a:rPr lang="en-US" altLang="zh-CN" sz="1800" smtClean="0">
                <a:sym typeface="Symbol" panose="05050102010706020507" pitchFamily="18" charset="2"/>
              </a:rPr>
              <a:t> </a:t>
            </a:r>
            <a:r>
              <a:rPr lang="zh-CN" altLang="en-US" sz="1800" smtClean="0">
                <a:sym typeface="Symbol" panose="05050102010706020507" pitchFamily="18" charset="2"/>
              </a:rPr>
              <a:t>最好是先计算</a:t>
            </a:r>
          </a:p>
          <a:p>
            <a:pPr>
              <a:buFont typeface="Monotype Sorts" charset="2"/>
              <a:buNone/>
              <a:tabLst>
                <a:tab pos="1198563" algn="l"/>
              </a:tabLst>
            </a:pPr>
            <a:r>
              <a:rPr lang="en-US" altLang="zh-CN" sz="1800" smtClean="0">
                <a:ea typeface="ＭＳ Ｐゴシック" panose="020B0600070205080204" pitchFamily="34" charset="-128"/>
              </a:rPr>
              <a:t>		 </a:t>
            </a:r>
            <a:r>
              <a:rPr lang="en-US" altLang="zh-CN" sz="1800" smtClean="0">
                <a:ea typeface="ＭＳ Ｐゴシック" panose="020B0600070205080204" pitchFamily="34" charset="-128"/>
                <a:sym typeface="Symbol" panose="05050102010706020507" pitchFamily="18" charset="2"/>
              </a:rPr>
              <a:t></a:t>
            </a:r>
            <a:r>
              <a:rPr lang="en-US" altLang="zh-CN" sz="2000" i="1" baseline="-25000" smtClean="0">
                <a:ea typeface="ＭＳ Ｐゴシック" panose="020B0600070205080204" pitchFamily="34" charset="-128"/>
                <a:sym typeface="Symbol" panose="05050102010706020507" pitchFamily="18" charset="2"/>
              </a:rPr>
              <a:t>dept_name= </a:t>
            </a:r>
            <a:r>
              <a:rPr lang="ja-JP" altLang="en-US" sz="2000" i="1" baseline="-25000" smtClean="0">
                <a:ea typeface="ＭＳ Ｐゴシック" panose="020B0600070205080204" pitchFamily="34" charset="-128"/>
                <a:sym typeface="Symbol" panose="05050102010706020507" pitchFamily="18" charset="2"/>
              </a:rPr>
              <a:t>“</a:t>
            </a:r>
            <a:r>
              <a:rPr lang="en-US" altLang="ja-JP" sz="2000" baseline="-25000" smtClean="0">
                <a:ea typeface="ＭＳ Ｐゴシック" panose="020B0600070205080204" pitchFamily="34" charset="-128"/>
                <a:sym typeface="Symbol" panose="05050102010706020507" pitchFamily="18" charset="2"/>
              </a:rPr>
              <a:t>Music</a:t>
            </a:r>
            <a:r>
              <a:rPr lang="ja-JP" altLang="en-US" sz="2000" baseline="-25000" smtClean="0">
                <a:ea typeface="ＭＳ Ｐゴシック" panose="020B0600070205080204" pitchFamily="34" charset="-128"/>
                <a:sym typeface="Symbol" panose="05050102010706020507" pitchFamily="18" charset="2"/>
              </a:rPr>
              <a:t>”</a:t>
            </a:r>
            <a:r>
              <a:rPr lang="en-US" altLang="ja-JP" sz="2000" baseline="-25000" smtClean="0">
                <a:ea typeface="ＭＳ Ｐゴシック" panose="020B0600070205080204" pitchFamily="34" charset="-128"/>
                <a:sym typeface="Symbol" panose="05050102010706020507" pitchFamily="18" charset="2"/>
              </a:rPr>
              <a:t> </a:t>
            </a:r>
            <a:r>
              <a:rPr lang="en-US" altLang="ja-JP" sz="1800" smtClean="0">
                <a:ea typeface="ＭＳ Ｐゴシック" panose="020B0600070205080204" pitchFamily="34" charset="-128"/>
                <a:sym typeface="Symbol" panose="05050102010706020507" pitchFamily="18" charset="2"/>
              </a:rPr>
              <a:t>(</a:t>
            </a:r>
            <a:r>
              <a:rPr lang="en-US" altLang="ja-JP" sz="1800" i="1" smtClean="0">
                <a:ea typeface="ＭＳ Ｐゴシック" panose="020B0600070205080204" pitchFamily="34" charset="-128"/>
                <a:sym typeface="Symbol" panose="05050102010706020507" pitchFamily="18" charset="2"/>
              </a:rPr>
              <a:t>instructor)     teaches </a:t>
            </a:r>
          </a:p>
          <a:p>
            <a:pPr>
              <a:buFont typeface="Monotype Sorts" charset="2"/>
              <a:buNone/>
              <a:tabLst>
                <a:tab pos="1198563" algn="l"/>
              </a:tabLst>
            </a:pPr>
            <a:r>
              <a:rPr lang="en-US" altLang="zh-CN" sz="1800" i="1" smtClean="0">
                <a:ea typeface="ＭＳ Ｐゴシック" panose="020B0600070205080204" pitchFamily="34" charset="-128"/>
                <a:sym typeface="Symbol" panose="05050102010706020507" pitchFamily="18" charset="2"/>
              </a:rPr>
              <a:t>	</a:t>
            </a:r>
            <a:endParaRPr lang="en-US" altLang="zh-CN" sz="1800" smtClean="0">
              <a:ea typeface="ＭＳ Ｐゴシック" panose="020B0600070205080204" pitchFamily="34" charset="-128"/>
            </a:endParaRPr>
          </a:p>
          <a:p>
            <a:pPr>
              <a:buFont typeface="Monotype Sorts" charset="2"/>
              <a:buNone/>
              <a:tabLst>
                <a:tab pos="1198563" algn="l"/>
              </a:tabLst>
            </a:pPr>
            <a:endParaRPr lang="zh-CN" altLang="en-US" sz="1800" smtClean="0">
              <a:ea typeface="ＭＳ Ｐゴシック" panose="020B0600070205080204" pitchFamily="34" charset="-128"/>
            </a:endParaRPr>
          </a:p>
        </p:txBody>
      </p:sp>
      <p:sp>
        <p:nvSpPr>
          <p:cNvPr id="109572" name="AutoShape 5"/>
          <p:cNvSpPr>
            <a:spLocks noChangeArrowheads="1"/>
          </p:cNvSpPr>
          <p:nvPr/>
        </p:nvSpPr>
        <p:spPr bwMode="auto">
          <a:xfrm rot="5400000">
            <a:off x="6565900" y="15287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9573" name="AutoShape 6"/>
          <p:cNvSpPr>
            <a:spLocks noChangeArrowheads="1"/>
          </p:cNvSpPr>
          <p:nvPr/>
        </p:nvSpPr>
        <p:spPr bwMode="auto">
          <a:xfrm rot="5400000">
            <a:off x="3703638" y="297815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9574" name="AutoShape 7"/>
          <p:cNvSpPr>
            <a:spLocks noChangeArrowheads="1"/>
          </p:cNvSpPr>
          <p:nvPr/>
        </p:nvSpPr>
        <p:spPr bwMode="auto">
          <a:xfrm rot="5400000">
            <a:off x="5524500" y="52752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09575" name="AutoShape 8"/>
          <p:cNvSpPr>
            <a:spLocks noChangeArrowheads="1"/>
          </p:cNvSpPr>
          <p:nvPr/>
        </p:nvSpPr>
        <p:spPr bwMode="auto">
          <a:xfrm rot="5400000">
            <a:off x="8014494" y="1527969"/>
            <a:ext cx="190500"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代价估计</a:t>
            </a:r>
          </a:p>
        </p:txBody>
      </p:sp>
      <p:sp>
        <p:nvSpPr>
          <p:cNvPr id="111619" name="Rectangle 3"/>
          <p:cNvSpPr>
            <a:spLocks noGrp="1" noChangeArrowheads="1"/>
          </p:cNvSpPr>
          <p:nvPr>
            <p:ph type="body" idx="1"/>
          </p:nvPr>
        </p:nvSpPr>
        <p:spPr/>
        <p:txBody>
          <a:bodyPr/>
          <a:lstStyle/>
          <a:p>
            <a:pPr>
              <a:lnSpc>
                <a:spcPct val="150000"/>
              </a:lnSpc>
            </a:pPr>
            <a:r>
              <a:rPr lang="zh-CN" altLang="en-US" sz="2000" smtClean="0"/>
              <a:t>在</a:t>
            </a:r>
            <a:r>
              <a:rPr lang="en-US" altLang="zh-CN" sz="2000" smtClean="0"/>
              <a:t>11.2 </a:t>
            </a:r>
            <a:r>
              <a:rPr lang="zh-CN" altLang="en-US" sz="2000" smtClean="0"/>
              <a:t>中描述了每个运算的计算代价</a:t>
            </a:r>
          </a:p>
          <a:p>
            <a:pPr lvl="1">
              <a:lnSpc>
                <a:spcPct val="150000"/>
              </a:lnSpc>
            </a:pPr>
            <a:r>
              <a:rPr lang="zh-CN" altLang="en-US" sz="1800" smtClean="0"/>
              <a:t>需要输入关系的统计数据</a:t>
            </a:r>
          </a:p>
          <a:p>
            <a:pPr lvl="2">
              <a:lnSpc>
                <a:spcPct val="150000"/>
              </a:lnSpc>
            </a:pPr>
            <a:r>
              <a:rPr lang="zh-CN" altLang="en-US" sz="1600" smtClean="0"/>
              <a:t>例如，元组数，元组大小</a:t>
            </a:r>
            <a:endParaRPr lang="en-US" altLang="zh-CN" sz="1600" smtClean="0"/>
          </a:p>
          <a:p>
            <a:pPr>
              <a:lnSpc>
                <a:spcPct val="150000"/>
              </a:lnSpc>
            </a:pPr>
            <a:r>
              <a:rPr lang="zh-CN" altLang="en-US" sz="2000" smtClean="0"/>
              <a:t>输入可以是子表达式的结果</a:t>
            </a:r>
          </a:p>
          <a:p>
            <a:pPr lvl="1">
              <a:lnSpc>
                <a:spcPct val="150000"/>
              </a:lnSpc>
            </a:pPr>
            <a:r>
              <a:rPr lang="zh-CN" altLang="en-US" sz="1800" smtClean="0"/>
              <a:t>需要估计表达式结果的统计数据</a:t>
            </a:r>
          </a:p>
          <a:p>
            <a:pPr lvl="1">
              <a:lnSpc>
                <a:spcPct val="150000"/>
              </a:lnSpc>
            </a:pPr>
            <a:r>
              <a:rPr lang="zh-CN" altLang="en-US" sz="1800" smtClean="0"/>
              <a:t>要做到这一点，我们需要更多的统计数据</a:t>
            </a:r>
          </a:p>
          <a:p>
            <a:pPr lvl="2">
              <a:lnSpc>
                <a:spcPct val="150000"/>
              </a:lnSpc>
            </a:pPr>
            <a:r>
              <a:rPr lang="zh-CN" altLang="en-US" sz="1600" smtClean="0"/>
              <a:t>例如，一个属性上不同取值的数目</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538163" y="261938"/>
            <a:ext cx="8721725" cy="398462"/>
          </a:xfrm>
        </p:spPr>
        <p:txBody>
          <a:bodyPr/>
          <a:lstStyle/>
          <a:p>
            <a:pPr>
              <a:defRPr/>
            </a:pPr>
            <a:r>
              <a:rPr lang="zh-CN" altLang="en-US" dirty="0">
                <a:latin typeface="宋体" charset="-122"/>
                <a:ea typeface="宋体" charset="-122"/>
              </a:rPr>
              <a:t>表达式结果集统计大小的</a:t>
            </a:r>
            <a:r>
              <a:rPr lang="zh-CN" altLang="en-US" dirty="0" smtClean="0">
                <a:latin typeface="宋体" charset="-122"/>
                <a:ea typeface="宋体" charset="-122"/>
              </a:rPr>
              <a:t>估计</a:t>
            </a:r>
            <a:endParaRPr lang="zh-CN" altLang="en-US" dirty="0" smtClean="0">
              <a:effectLst>
                <a:outerShdw blurRad="38100" dist="38100" dir="2700000" algn="tl">
                  <a:srgbClr val="C0C0C0"/>
                </a:outerShdw>
              </a:effectLst>
              <a:ea typeface="宋体" charset="-122"/>
            </a:endParaRPr>
          </a:p>
        </p:txBody>
      </p:sp>
      <p:sp>
        <p:nvSpPr>
          <p:cNvPr id="113667" name="Rectangle 3"/>
          <p:cNvSpPr>
            <a:spLocks noGrp="1" noChangeArrowheads="1"/>
          </p:cNvSpPr>
          <p:nvPr>
            <p:ph type="body" idx="1"/>
          </p:nvPr>
        </p:nvSpPr>
        <p:spPr>
          <a:xfrm>
            <a:off x="638175" y="1120775"/>
            <a:ext cx="8201025" cy="5003800"/>
          </a:xfrm>
        </p:spPr>
        <p:txBody>
          <a:bodyPr/>
          <a:lstStyle/>
          <a:p>
            <a:r>
              <a:rPr lang="zh-CN" altLang="en-US" sz="2400" smtClean="0"/>
              <a:t>目录信息</a:t>
            </a:r>
            <a:endParaRPr lang="en-US" altLang="zh-CN" sz="2400" smtClean="0"/>
          </a:p>
          <a:p>
            <a:pPr lvl="1"/>
            <a:r>
              <a:rPr lang="en-US" altLang="zh-CN" sz="1800" i="1" smtClean="0"/>
              <a:t>n</a:t>
            </a:r>
            <a:r>
              <a:rPr lang="en-US" altLang="zh-CN" sz="1800" i="1" baseline="-25000" smtClean="0"/>
              <a:t>r</a:t>
            </a:r>
            <a:r>
              <a:rPr lang="en-US" altLang="zh-CN" sz="1800" smtClean="0"/>
              <a:t>:</a:t>
            </a:r>
            <a:r>
              <a:rPr lang="en-US" altLang="zh-CN" sz="1800" i="1" smtClean="0"/>
              <a:t> </a:t>
            </a:r>
            <a:r>
              <a:rPr lang="zh-CN" altLang="en-US" sz="1800" smtClean="0"/>
              <a:t>关系 </a:t>
            </a:r>
            <a:r>
              <a:rPr lang="en-US" altLang="zh-CN" sz="1800" smtClean="0"/>
              <a:t>r </a:t>
            </a:r>
            <a:r>
              <a:rPr lang="zh-CN" altLang="en-US" sz="1800" smtClean="0"/>
              <a:t>的元组数</a:t>
            </a:r>
          </a:p>
          <a:p>
            <a:pPr lvl="1"/>
            <a:r>
              <a:rPr lang="en-US" altLang="zh-CN" sz="1800" i="1" smtClean="0"/>
              <a:t>b</a:t>
            </a:r>
            <a:r>
              <a:rPr lang="en-US" altLang="zh-CN" sz="1800" i="1" baseline="-25000" smtClean="0"/>
              <a:t>r</a:t>
            </a:r>
            <a:r>
              <a:rPr lang="en-US" altLang="zh-CN" sz="1800" smtClean="0"/>
              <a:t>: </a:t>
            </a:r>
            <a:r>
              <a:rPr lang="zh-CN" altLang="en-US" sz="1800" smtClean="0"/>
              <a:t>包含关系 </a:t>
            </a:r>
            <a:r>
              <a:rPr lang="en-US" altLang="zh-CN" sz="1800" smtClean="0"/>
              <a:t>r </a:t>
            </a:r>
            <a:r>
              <a:rPr lang="zh-CN" altLang="en-US" sz="1800" smtClean="0"/>
              <a:t>中元组的磁盘块数</a:t>
            </a:r>
          </a:p>
          <a:p>
            <a:pPr lvl="1"/>
            <a:r>
              <a:rPr lang="en-US" altLang="zh-CN" sz="1800" i="1" smtClean="0"/>
              <a:t>l</a:t>
            </a:r>
            <a:r>
              <a:rPr lang="en-US" altLang="zh-CN" sz="1800" i="1" baseline="-25000" smtClean="0"/>
              <a:t>r</a:t>
            </a:r>
            <a:r>
              <a:rPr lang="en-US" altLang="zh-CN" sz="1800" smtClean="0"/>
              <a:t>: </a:t>
            </a:r>
            <a:r>
              <a:rPr lang="zh-CN" altLang="en-US" sz="1800" smtClean="0"/>
              <a:t>关系 </a:t>
            </a:r>
            <a:r>
              <a:rPr lang="en-US" altLang="zh-CN" sz="1800" smtClean="0"/>
              <a:t>r </a:t>
            </a:r>
            <a:r>
              <a:rPr lang="zh-CN" altLang="en-US" sz="1800" smtClean="0"/>
              <a:t>中每个元组的字节数</a:t>
            </a:r>
            <a:endParaRPr lang="zh-CN" altLang="en-US" sz="1800" i="1" smtClean="0"/>
          </a:p>
          <a:p>
            <a:pPr lvl="1"/>
            <a:r>
              <a:rPr lang="en-US" altLang="zh-CN" sz="1800" i="1" smtClean="0"/>
              <a:t>f</a:t>
            </a:r>
            <a:r>
              <a:rPr lang="en-US" altLang="zh-CN" sz="1800" i="1" baseline="-25000" smtClean="0"/>
              <a:t>r</a:t>
            </a:r>
            <a:r>
              <a:rPr lang="en-US" altLang="zh-CN" sz="1800" smtClean="0"/>
              <a:t>:</a:t>
            </a:r>
            <a:r>
              <a:rPr lang="en-US" altLang="zh-CN" sz="1800" i="1" smtClean="0"/>
              <a:t> </a:t>
            </a:r>
            <a:r>
              <a:rPr lang="zh-CN" altLang="en-US" sz="1800" smtClean="0"/>
              <a:t>关系 </a:t>
            </a:r>
            <a:r>
              <a:rPr lang="en-US" altLang="zh-CN" sz="1800" smtClean="0"/>
              <a:t>r </a:t>
            </a:r>
            <a:r>
              <a:rPr lang="zh-CN" altLang="en-US" sz="1800" smtClean="0"/>
              <a:t>的块因子 </a:t>
            </a:r>
            <a:r>
              <a:rPr lang="en-US" altLang="zh-CN" sz="1800" smtClean="0"/>
              <a:t>— </a:t>
            </a:r>
            <a:r>
              <a:rPr lang="zh-CN" altLang="en-US" sz="1800" smtClean="0"/>
              <a:t>即，一个磁盘块能容纳的关系 </a:t>
            </a:r>
            <a:r>
              <a:rPr lang="en-US" altLang="zh-CN" sz="1800" smtClean="0"/>
              <a:t>r </a:t>
            </a:r>
            <a:r>
              <a:rPr lang="zh-CN" altLang="en-US" sz="1800" smtClean="0"/>
              <a:t>中元组的个数</a:t>
            </a:r>
          </a:p>
          <a:p>
            <a:pPr lvl="1"/>
            <a:r>
              <a:rPr lang="en-US" altLang="zh-CN" sz="1800" i="1" smtClean="0"/>
              <a:t>V(A, r)</a:t>
            </a:r>
            <a:r>
              <a:rPr lang="en-US" altLang="zh-CN" sz="1800" smtClean="0"/>
              <a:t>: </a:t>
            </a:r>
            <a:r>
              <a:rPr lang="zh-CN" altLang="en-US" sz="1800" smtClean="0"/>
              <a:t>关系 </a:t>
            </a:r>
            <a:r>
              <a:rPr lang="en-US" altLang="zh-CN" sz="1800" smtClean="0"/>
              <a:t>r </a:t>
            </a:r>
            <a:r>
              <a:rPr lang="zh-CN" altLang="en-US" sz="1800" smtClean="0"/>
              <a:t>中属性 </a:t>
            </a:r>
            <a:r>
              <a:rPr lang="en-US" altLang="zh-CN" sz="1800" smtClean="0"/>
              <a:t>A </a:t>
            </a:r>
            <a:r>
              <a:rPr lang="zh-CN" altLang="en-US" sz="1800" smtClean="0"/>
              <a:t>中出现的非重复值个数，该值与 </a:t>
            </a:r>
            <a:r>
              <a:rPr lang="zh-CN" altLang="en-US" sz="1800" smtClean="0">
                <a:sym typeface="Symbol" panose="05050102010706020507" pitchFamily="18" charset="2"/>
              </a:rPr>
              <a:t></a:t>
            </a:r>
            <a:r>
              <a:rPr lang="en-US" altLang="zh-CN" sz="1800" i="1" baseline="-25000" smtClean="0">
                <a:sym typeface="Symbol" panose="05050102010706020507" pitchFamily="18" charset="2"/>
              </a:rPr>
              <a:t>A</a:t>
            </a:r>
            <a:r>
              <a:rPr lang="en-US" altLang="zh-CN" sz="1800" smtClean="0">
                <a:sym typeface="Symbol" panose="05050102010706020507" pitchFamily="18" charset="2"/>
              </a:rPr>
              <a:t>(</a:t>
            </a:r>
            <a:r>
              <a:rPr lang="en-US" altLang="zh-CN" sz="1800" i="1" smtClean="0">
                <a:sym typeface="Symbol" panose="05050102010706020507" pitchFamily="18" charset="2"/>
              </a:rPr>
              <a:t>r</a:t>
            </a:r>
            <a:r>
              <a:rPr lang="en-US" altLang="zh-CN" sz="1800" smtClean="0">
                <a:sym typeface="Symbol" panose="05050102010706020507" pitchFamily="18" charset="2"/>
              </a:rPr>
              <a:t>) </a:t>
            </a:r>
            <a:r>
              <a:rPr lang="zh-CN" altLang="en-US" sz="1800" smtClean="0">
                <a:sym typeface="Symbol" panose="05050102010706020507" pitchFamily="18" charset="2"/>
              </a:rPr>
              <a:t>的大小相同</a:t>
            </a:r>
          </a:p>
          <a:p>
            <a:pPr lvl="1"/>
            <a:endParaRPr lang="en-US" altLang="zh-CN" sz="1800" smtClean="0">
              <a:sym typeface="Symbol" panose="05050102010706020507" pitchFamily="18" charset="2"/>
            </a:endParaRPr>
          </a:p>
          <a:p>
            <a:pPr lvl="1"/>
            <a:r>
              <a:rPr lang="zh-CN" altLang="en-US" sz="1800" smtClean="0">
                <a:sym typeface="Symbol" panose="05050102010706020507" pitchFamily="18" charset="2"/>
              </a:rPr>
              <a:t>假设关系 </a:t>
            </a:r>
            <a:r>
              <a:rPr lang="en-US" altLang="zh-CN" sz="1800" smtClean="0">
                <a:sym typeface="Symbol" panose="05050102010706020507" pitchFamily="18" charset="2"/>
              </a:rPr>
              <a:t>r </a:t>
            </a:r>
            <a:r>
              <a:rPr lang="zh-CN" altLang="en-US" sz="1800" smtClean="0">
                <a:sym typeface="Symbol" panose="05050102010706020507" pitchFamily="18" charset="2"/>
              </a:rPr>
              <a:t>的元组物理上存储于一个文件中，则下面的等式成立</a:t>
            </a:r>
            <a:r>
              <a:rPr lang="zh-CN" altLang="en-US" sz="1800" smtClean="0">
                <a:ea typeface="ＭＳ Ｐゴシック" panose="020B0600070205080204" pitchFamily="34" charset="-128"/>
                <a:sym typeface="Symbol" panose="05050102010706020507" pitchFamily="18" charset="2"/>
              </a:rPr>
              <a:t/>
            </a:r>
            <a:br>
              <a:rPr lang="zh-CN" altLang="en-US" sz="1800" smtClean="0">
                <a:ea typeface="ＭＳ Ｐゴシック" panose="020B0600070205080204" pitchFamily="34" charset="-128"/>
                <a:sym typeface="Symbol" panose="05050102010706020507" pitchFamily="18" charset="2"/>
              </a:rPr>
            </a:br>
            <a:r>
              <a:rPr lang="zh-CN" altLang="en-US" sz="1800" smtClean="0">
                <a:ea typeface="ＭＳ Ｐゴシック" panose="020B0600070205080204" pitchFamily="34" charset="-128"/>
                <a:sym typeface="Symbol" panose="05050102010706020507" pitchFamily="18" charset="2"/>
              </a:rPr>
              <a:t/>
            </a:r>
            <a:br>
              <a:rPr lang="zh-CN" altLang="en-US" sz="1800" smtClean="0">
                <a:ea typeface="ＭＳ Ｐゴシック" panose="020B0600070205080204" pitchFamily="34" charset="-128"/>
                <a:sym typeface="Symbol" panose="05050102010706020507" pitchFamily="18" charset="2"/>
              </a:rPr>
            </a:br>
            <a:r>
              <a:rPr lang="zh-CN" altLang="en-US" sz="1800" smtClean="0">
                <a:ea typeface="ＭＳ Ｐゴシック" panose="020B0600070205080204" pitchFamily="34" charset="-128"/>
                <a:sym typeface="Symbol" panose="05050102010706020507" pitchFamily="18" charset="2"/>
              </a:rPr>
              <a:t/>
            </a:r>
            <a:br>
              <a:rPr lang="zh-CN" altLang="en-US" sz="1800" smtClean="0">
                <a:ea typeface="ＭＳ Ｐゴシック" panose="020B0600070205080204" pitchFamily="34" charset="-128"/>
                <a:sym typeface="Symbol" panose="05050102010706020507" pitchFamily="18" charset="2"/>
              </a:rPr>
            </a:br>
            <a:endParaRPr lang="zh-CN" altLang="en-US" sz="1800" smtClean="0">
              <a:ea typeface="ＭＳ Ｐゴシック" panose="020B0600070205080204" pitchFamily="34" charset="-128"/>
              <a:sym typeface="Symbol" panose="05050102010706020507" pitchFamily="18" charset="2"/>
            </a:endParaRPr>
          </a:p>
        </p:txBody>
      </p:sp>
      <p:graphicFrame>
        <p:nvGraphicFramePr>
          <p:cNvPr id="113668" name="Object 2"/>
          <p:cNvGraphicFramePr>
            <a:graphicFrameLocks noChangeAspect="1"/>
          </p:cNvGraphicFramePr>
          <p:nvPr/>
        </p:nvGraphicFramePr>
        <p:xfrm>
          <a:off x="4046538" y="4835525"/>
          <a:ext cx="889000" cy="660400"/>
        </p:xfrm>
        <a:graphic>
          <a:graphicData uri="http://schemas.openxmlformats.org/presentationml/2006/ole">
            <mc:AlternateContent xmlns:mc="http://schemas.openxmlformats.org/markup-compatibility/2006">
              <mc:Choice xmlns:v="urn:schemas-microsoft-com:vml" Requires="v">
                <p:oleObj spid="_x0000_s113678" name="Equation" r:id="rId4" imgW="889000" imgH="660400" progId="Equation.3">
                  <p:embed/>
                </p:oleObj>
              </mc:Choice>
              <mc:Fallback>
                <p:oleObj name="Equation" r:id="rId4" imgW="8890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6538" y="4835525"/>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直方图</a:t>
            </a:r>
          </a:p>
        </p:txBody>
      </p:sp>
      <p:sp>
        <p:nvSpPr>
          <p:cNvPr id="115715" name="Rectangle 3"/>
          <p:cNvSpPr>
            <a:spLocks noGrp="1" noChangeArrowheads="1"/>
          </p:cNvSpPr>
          <p:nvPr>
            <p:ph type="body" idx="1"/>
          </p:nvPr>
        </p:nvSpPr>
        <p:spPr/>
        <p:txBody>
          <a:bodyPr/>
          <a:lstStyle/>
          <a:p>
            <a:r>
              <a:rPr lang="zh-CN" altLang="en-US" sz="2000" smtClean="0"/>
              <a:t>关系 </a:t>
            </a:r>
            <a:r>
              <a:rPr lang="en-US" altLang="zh-CN" sz="2000" i="1" smtClean="0"/>
              <a:t>person</a:t>
            </a:r>
            <a:r>
              <a:rPr lang="en-US" altLang="zh-CN" sz="2000" smtClean="0"/>
              <a:t> </a:t>
            </a:r>
            <a:r>
              <a:rPr lang="zh-CN" altLang="en-US" sz="2000" smtClean="0"/>
              <a:t>上属性 </a:t>
            </a:r>
            <a:r>
              <a:rPr lang="en-US" altLang="zh-CN" sz="2000" i="1" smtClean="0"/>
              <a:t>age </a:t>
            </a:r>
            <a:r>
              <a:rPr lang="zh-CN" altLang="en-US" sz="2000" smtClean="0"/>
              <a:t>的直方图</a:t>
            </a:r>
            <a:r>
              <a:rPr lang="zh-CN" altLang="en-US" sz="1800" smtClean="0"/>
              <a:t/>
            </a:r>
            <a:br>
              <a:rPr lang="zh-CN" altLang="en-US" sz="1800" smtClean="0"/>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r>
              <a:rPr lang="zh-CN" altLang="en-US" sz="1800" smtClean="0">
                <a:ea typeface="ＭＳ Ｐゴシック" panose="020B0600070205080204" pitchFamily="34" charset="-128"/>
              </a:rPr>
              <a:t/>
            </a:r>
            <a:br>
              <a:rPr lang="zh-CN" altLang="en-US" sz="1800" smtClean="0">
                <a:ea typeface="ＭＳ Ｐゴシック" panose="020B0600070205080204" pitchFamily="34" charset="-128"/>
              </a:rPr>
            </a:br>
            <a:endParaRPr lang="zh-CN" altLang="en-US" sz="1800" smtClean="0">
              <a:ea typeface="ＭＳ Ｐゴシック" panose="020B0600070205080204" pitchFamily="34" charset="-128"/>
            </a:endParaRPr>
          </a:p>
          <a:p>
            <a:r>
              <a:rPr lang="zh-CN" altLang="en-US" sz="1800" b="1" smtClean="0">
                <a:solidFill>
                  <a:srgbClr val="0000FF"/>
                </a:solidFill>
              </a:rPr>
              <a:t>等宽直方图</a:t>
            </a:r>
            <a:endParaRPr lang="zh-CN" altLang="en-US" sz="1800" smtClean="0"/>
          </a:p>
          <a:p>
            <a:r>
              <a:rPr lang="zh-CN" altLang="en-US" sz="1800" b="1" smtClean="0">
                <a:solidFill>
                  <a:srgbClr val="0000FF"/>
                </a:solidFill>
              </a:rPr>
              <a:t>等深直方图</a:t>
            </a:r>
            <a:endParaRPr lang="zh-CN" altLang="en-US" sz="1800" smtClean="0"/>
          </a:p>
        </p:txBody>
      </p:sp>
      <p:pic>
        <p:nvPicPr>
          <p:cNvPr id="1157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1654175"/>
            <a:ext cx="422751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选择运算结果大小的估计</a:t>
            </a:r>
          </a:p>
        </p:txBody>
      </p:sp>
      <p:sp>
        <p:nvSpPr>
          <p:cNvPr id="117763" name="Rectangle 3"/>
          <p:cNvSpPr>
            <a:spLocks noGrp="1" noChangeArrowheads="1"/>
          </p:cNvSpPr>
          <p:nvPr>
            <p:ph type="body" sz="half" idx="1"/>
          </p:nvPr>
        </p:nvSpPr>
        <p:spPr>
          <a:xfrm>
            <a:off x="814388" y="1093788"/>
            <a:ext cx="7350125" cy="4903787"/>
          </a:xfrm>
        </p:spPr>
        <p:txBody>
          <a:bodyPr/>
          <a:lstStyle/>
          <a:p>
            <a:r>
              <a:rPr lang="zh-CN" altLang="en-US" sz="2400" smtClean="0">
                <a:latin typeface="宋体" panose="02010600030101010101" pitchFamily="2" charset="-122"/>
                <a:ea typeface="宋体" panose="02010600030101010101" pitchFamily="2" charset="-122"/>
                <a:sym typeface="Symbol" panose="05050102010706020507" pitchFamily="18" charset="2"/>
              </a:rPr>
              <a:t></a:t>
            </a:r>
            <a:r>
              <a:rPr lang="en-US" altLang="zh-CN" sz="2400" i="1" baseline="-25000" smtClean="0">
                <a:latin typeface="宋体" panose="02010600030101010101" pitchFamily="2" charset="-122"/>
                <a:ea typeface="宋体" panose="02010600030101010101" pitchFamily="2" charset="-122"/>
                <a:sym typeface="Symbol" panose="05050102010706020507" pitchFamily="18" charset="2"/>
              </a:rPr>
              <a:t>A=v</a:t>
            </a:r>
            <a:r>
              <a:rPr lang="en-US" altLang="zh-CN" sz="2400" smtClean="0">
                <a:latin typeface="宋体" panose="02010600030101010101" pitchFamily="2" charset="-122"/>
                <a:ea typeface="宋体" panose="02010600030101010101" pitchFamily="2" charset="-122"/>
                <a:sym typeface="Symbol" panose="05050102010706020507" pitchFamily="18" charset="2"/>
              </a:rPr>
              <a:t>(</a:t>
            </a:r>
            <a:r>
              <a:rPr lang="en-US" altLang="zh-CN" sz="2400" i="1" smtClean="0">
                <a:latin typeface="宋体" panose="02010600030101010101" pitchFamily="2" charset="-122"/>
                <a:ea typeface="宋体" panose="02010600030101010101" pitchFamily="2" charset="-122"/>
                <a:sym typeface="Symbol" panose="05050102010706020507" pitchFamily="18" charset="2"/>
              </a:rPr>
              <a:t>r</a:t>
            </a:r>
            <a:r>
              <a:rPr lang="en-US" altLang="zh-CN" sz="2400" smtClean="0">
                <a:latin typeface="宋体" panose="02010600030101010101" pitchFamily="2" charset="-122"/>
                <a:ea typeface="宋体" panose="02010600030101010101" pitchFamily="2" charset="-122"/>
                <a:sym typeface="Symbol" panose="05050102010706020507" pitchFamily="18" charset="2"/>
              </a:rPr>
              <a:t>)</a:t>
            </a:r>
            <a:endParaRPr lang="en-US" altLang="zh-CN" sz="2400" smtClean="0">
              <a:latin typeface="宋体" panose="02010600030101010101" pitchFamily="2" charset="-122"/>
              <a:ea typeface="宋体" panose="02010600030101010101" pitchFamily="2" charset="-122"/>
            </a:endParaRPr>
          </a:p>
          <a:p>
            <a:pPr lvl="1"/>
            <a:r>
              <a:rPr lang="en-US" altLang="zh-CN" sz="1800" i="1" smtClean="0">
                <a:latin typeface="宋体" panose="02010600030101010101" pitchFamily="2" charset="-122"/>
                <a:ea typeface="宋体" panose="02010600030101010101" pitchFamily="2" charset="-122"/>
                <a:sym typeface="Symbol" panose="05050102010706020507" pitchFamily="18" charset="2"/>
              </a:rPr>
              <a:t>n</a:t>
            </a:r>
            <a:r>
              <a:rPr lang="en-US" altLang="zh-CN" sz="1800" i="1" baseline="-25000" smtClean="0">
                <a:latin typeface="宋体" panose="02010600030101010101" pitchFamily="2" charset="-122"/>
                <a:ea typeface="宋体" panose="02010600030101010101" pitchFamily="2" charset="-122"/>
                <a:sym typeface="Symbol" panose="05050102010706020507" pitchFamily="18" charset="2"/>
              </a:rPr>
              <a:t>r</a:t>
            </a:r>
            <a:r>
              <a:rPr lang="en-US" altLang="zh-CN" sz="1800" i="1" smtClean="0">
                <a:latin typeface="宋体" panose="02010600030101010101" pitchFamily="2" charset="-122"/>
                <a:ea typeface="宋体" panose="02010600030101010101" pitchFamily="2" charset="-122"/>
                <a:sym typeface="Symbol" panose="05050102010706020507" pitchFamily="18" charset="2"/>
              </a:rPr>
              <a:t> / V(A,r) </a:t>
            </a:r>
            <a:r>
              <a:rPr lang="en-US" altLang="zh-CN" sz="1800" smtClean="0">
                <a:latin typeface="宋体" panose="02010600030101010101" pitchFamily="2" charset="-122"/>
                <a:ea typeface="宋体" panose="02010600030101010101" pitchFamily="2" charset="-122"/>
                <a:sym typeface="Symbol" panose="05050102010706020507" pitchFamily="18" charset="2"/>
              </a:rPr>
              <a:t>: </a:t>
            </a:r>
            <a:r>
              <a:rPr lang="zh-CN" altLang="en-US" sz="1800" smtClean="0">
                <a:latin typeface="宋体" panose="02010600030101010101" pitchFamily="2" charset="-122"/>
                <a:ea typeface="宋体" panose="02010600030101010101" pitchFamily="2" charset="-122"/>
                <a:sym typeface="Symbol" panose="05050102010706020507" pitchFamily="18" charset="2"/>
              </a:rPr>
              <a:t>满足选择的记录数</a:t>
            </a:r>
          </a:p>
          <a:p>
            <a:pPr lvl="1"/>
            <a:r>
              <a:rPr lang="zh-CN" altLang="en-US" sz="1800" smtClean="0">
                <a:latin typeface="宋体" panose="02010600030101010101" pitchFamily="2" charset="-122"/>
                <a:ea typeface="宋体" panose="02010600030101010101" pitchFamily="2" charset="-122"/>
                <a:sym typeface="Symbol" panose="05050102010706020507" pitchFamily="18" charset="2"/>
              </a:rPr>
              <a:t>一个关键属性上的等价条件</a:t>
            </a:r>
            <a:r>
              <a:rPr lang="en-US" altLang="zh-CN" sz="1800" smtClean="0">
                <a:latin typeface="宋体" panose="02010600030101010101" pitchFamily="2" charset="-122"/>
                <a:ea typeface="宋体" panose="02010600030101010101" pitchFamily="2" charset="-122"/>
                <a:sym typeface="Symbol" panose="05050102010706020507" pitchFamily="18" charset="2"/>
              </a:rPr>
              <a:t>:</a:t>
            </a:r>
            <a:r>
              <a:rPr lang="en-US" altLang="zh-CN" sz="1800" i="1" smtClean="0">
                <a:latin typeface="宋体" panose="02010600030101010101" pitchFamily="2" charset="-122"/>
                <a:ea typeface="宋体" panose="02010600030101010101" pitchFamily="2" charset="-122"/>
                <a:sym typeface="Symbol" panose="05050102010706020507" pitchFamily="18" charset="2"/>
              </a:rPr>
              <a:t> </a:t>
            </a:r>
            <a:r>
              <a:rPr lang="zh-CN" altLang="en-US" sz="1800" smtClean="0">
                <a:latin typeface="宋体" panose="02010600030101010101" pitchFamily="2" charset="-122"/>
                <a:ea typeface="宋体" panose="02010600030101010101" pitchFamily="2" charset="-122"/>
                <a:sym typeface="Symbol" panose="05050102010706020507" pitchFamily="18" charset="2"/>
              </a:rPr>
              <a:t>规模估计</a:t>
            </a:r>
            <a:r>
              <a:rPr lang="zh-CN" altLang="en-US" sz="1800" i="1" smtClean="0">
                <a:latin typeface="宋体" panose="02010600030101010101" pitchFamily="2" charset="-122"/>
                <a:ea typeface="宋体" panose="02010600030101010101" pitchFamily="2" charset="-122"/>
                <a:sym typeface="Symbol" panose="05050102010706020507" pitchFamily="18" charset="2"/>
              </a:rPr>
              <a:t> </a:t>
            </a:r>
            <a:r>
              <a:rPr lang="en-US" altLang="zh-CN" sz="1800" i="1" smtClean="0">
                <a:latin typeface="宋体" panose="02010600030101010101" pitchFamily="2" charset="-122"/>
                <a:ea typeface="宋体" panose="02010600030101010101" pitchFamily="2" charset="-122"/>
                <a:sym typeface="Symbol" panose="05050102010706020507" pitchFamily="18" charset="2"/>
              </a:rPr>
              <a:t>= </a:t>
            </a:r>
            <a:r>
              <a:rPr lang="en-US" altLang="zh-CN" sz="1800" smtClean="0">
                <a:latin typeface="宋体" panose="02010600030101010101" pitchFamily="2" charset="-122"/>
                <a:ea typeface="宋体" panose="02010600030101010101" pitchFamily="2" charset="-122"/>
                <a:sym typeface="Symbol" panose="05050102010706020507" pitchFamily="18" charset="2"/>
              </a:rPr>
              <a:t>1</a:t>
            </a:r>
          </a:p>
          <a:p>
            <a:r>
              <a:rPr kumimoji="0" lang="en-US" altLang="zh-CN" sz="2400" smtClean="0">
                <a:latin typeface="宋体" panose="02010600030101010101" pitchFamily="2" charset="-122"/>
                <a:ea typeface="宋体" panose="02010600030101010101" pitchFamily="2" charset="-122"/>
                <a:sym typeface="Symbol" panose="05050102010706020507" pitchFamily="18" charset="2"/>
              </a:rPr>
              <a:t></a:t>
            </a:r>
            <a:r>
              <a:rPr kumimoji="0" lang="en-US" altLang="zh-CN" sz="2400" i="1" baseline="-25000" smtClean="0">
                <a:latin typeface="宋体" panose="02010600030101010101" pitchFamily="2" charset="-122"/>
                <a:ea typeface="宋体" panose="02010600030101010101" pitchFamily="2" charset="-122"/>
                <a:sym typeface="Symbol" panose="05050102010706020507" pitchFamily="18" charset="2"/>
              </a:rPr>
              <a:t>A</a:t>
            </a:r>
            <a:r>
              <a:rPr kumimoji="0" lang="en-US" altLang="zh-CN" sz="2400" baseline="-25000" smtClean="0">
                <a:latin typeface="宋体" panose="02010600030101010101" pitchFamily="2" charset="-122"/>
                <a:ea typeface="宋体" panose="02010600030101010101" pitchFamily="2" charset="-122"/>
                <a:sym typeface="Symbol" panose="05050102010706020507" pitchFamily="18" charset="2"/>
              </a:rPr>
              <a:t></a:t>
            </a:r>
            <a:r>
              <a:rPr kumimoji="0" lang="en-US" altLang="zh-CN" sz="2400" i="1" baseline="-25000" smtClean="0">
                <a:latin typeface="宋体" panose="02010600030101010101" pitchFamily="2" charset="-122"/>
                <a:ea typeface="宋体" panose="02010600030101010101" pitchFamily="2" charset="-122"/>
                <a:sym typeface="Symbol" panose="05050102010706020507" pitchFamily="18" charset="2"/>
              </a:rPr>
              <a:t>V</a:t>
            </a:r>
            <a:r>
              <a:rPr kumimoji="0" lang="en-US" altLang="zh-CN" sz="2400" smtClean="0">
                <a:latin typeface="宋体" panose="02010600030101010101" pitchFamily="2" charset="-122"/>
                <a:ea typeface="宋体" panose="02010600030101010101" pitchFamily="2" charset="-122"/>
                <a:sym typeface="Symbol" panose="05050102010706020507" pitchFamily="18" charset="2"/>
              </a:rPr>
              <a:t>(</a:t>
            </a:r>
            <a:r>
              <a:rPr kumimoji="0" lang="en-US" altLang="zh-CN" sz="2400" i="1" smtClean="0">
                <a:latin typeface="宋体" panose="02010600030101010101" pitchFamily="2" charset="-122"/>
                <a:ea typeface="宋体" panose="02010600030101010101" pitchFamily="2" charset="-122"/>
                <a:sym typeface="Symbol" panose="05050102010706020507" pitchFamily="18" charset="2"/>
              </a:rPr>
              <a:t>r</a:t>
            </a:r>
            <a:r>
              <a:rPr kumimoji="0" lang="en-US" altLang="zh-CN" sz="2400" smtClean="0">
                <a:latin typeface="宋体" panose="02010600030101010101" pitchFamily="2" charset="-122"/>
                <a:ea typeface="宋体" panose="02010600030101010101" pitchFamily="2" charset="-122"/>
                <a:sym typeface="Symbol" panose="05050102010706020507" pitchFamily="18" charset="2"/>
              </a:rPr>
              <a:t>) ( </a:t>
            </a:r>
            <a:r>
              <a:rPr kumimoji="0" lang="en-US" altLang="zh-CN" sz="2400" i="1" baseline="-25000" smtClean="0">
                <a:latin typeface="宋体" panose="02010600030101010101" pitchFamily="2" charset="-122"/>
                <a:ea typeface="宋体" panose="02010600030101010101" pitchFamily="2" charset="-122"/>
                <a:sym typeface="Symbol" panose="05050102010706020507" pitchFamily="18" charset="2"/>
              </a:rPr>
              <a:t>A </a:t>
            </a:r>
            <a:r>
              <a:rPr kumimoji="0" lang="en-US" altLang="zh-CN" sz="2400" baseline="-25000" smtClean="0">
                <a:latin typeface="宋体" panose="02010600030101010101" pitchFamily="2" charset="-122"/>
                <a:ea typeface="宋体" panose="02010600030101010101" pitchFamily="2" charset="-122"/>
                <a:sym typeface="Symbol" panose="05050102010706020507" pitchFamily="18" charset="2"/>
              </a:rPr>
              <a:t> </a:t>
            </a:r>
            <a:r>
              <a:rPr kumimoji="0" lang="en-US" altLang="zh-CN" sz="2400" i="1" baseline="-25000" smtClean="0">
                <a:latin typeface="宋体" panose="02010600030101010101" pitchFamily="2" charset="-122"/>
                <a:ea typeface="宋体" panose="02010600030101010101" pitchFamily="2" charset="-122"/>
                <a:sym typeface="Symbol" panose="05050102010706020507" pitchFamily="18" charset="2"/>
              </a:rPr>
              <a:t>V</a:t>
            </a:r>
            <a:r>
              <a:rPr kumimoji="0" lang="en-US" altLang="zh-CN" sz="2400" smtClean="0">
                <a:latin typeface="宋体" panose="02010600030101010101" pitchFamily="2" charset="-122"/>
                <a:ea typeface="宋体" panose="02010600030101010101" pitchFamily="2" charset="-122"/>
                <a:sym typeface="Symbol" panose="05050102010706020507" pitchFamily="18" charset="2"/>
              </a:rPr>
              <a:t>(</a:t>
            </a:r>
            <a:r>
              <a:rPr kumimoji="0" lang="en-US" altLang="zh-CN" sz="2400" i="1" smtClean="0">
                <a:latin typeface="宋体" panose="02010600030101010101" pitchFamily="2" charset="-122"/>
                <a:ea typeface="宋体" panose="02010600030101010101" pitchFamily="2" charset="-122"/>
                <a:sym typeface="Symbol" panose="05050102010706020507" pitchFamily="18" charset="2"/>
              </a:rPr>
              <a:t>r</a:t>
            </a:r>
            <a:r>
              <a:rPr kumimoji="0" lang="en-US" altLang="zh-CN" sz="2400" smtClean="0">
                <a:latin typeface="宋体" panose="02010600030101010101" pitchFamily="2" charset="-122"/>
                <a:ea typeface="宋体" panose="02010600030101010101" pitchFamily="2" charset="-122"/>
                <a:sym typeface="Symbol" panose="05050102010706020507" pitchFamily="18" charset="2"/>
              </a:rPr>
              <a:t>) </a:t>
            </a:r>
            <a:r>
              <a:rPr kumimoji="0" lang="zh-CN" altLang="en-US" sz="2400" smtClean="0">
                <a:latin typeface="宋体" panose="02010600030101010101" pitchFamily="2" charset="-122"/>
                <a:ea typeface="宋体" panose="02010600030101010101" pitchFamily="2" charset="-122"/>
                <a:sym typeface="Symbol" panose="05050102010706020507" pitchFamily="18" charset="2"/>
              </a:rPr>
              <a:t>的例子是对称的</a:t>
            </a:r>
            <a:r>
              <a:rPr kumimoji="0" lang="en-US" altLang="zh-CN" sz="2400" smtClean="0">
                <a:latin typeface="宋体" panose="02010600030101010101" pitchFamily="2" charset="-122"/>
                <a:ea typeface="宋体" panose="02010600030101010101" pitchFamily="2" charset="-122"/>
                <a:sym typeface="Symbol" panose="05050102010706020507" pitchFamily="18" charset="2"/>
              </a:rPr>
              <a:t>)</a:t>
            </a:r>
            <a:endParaRPr lang="en-US" altLang="zh-CN" sz="2400" smtClean="0">
              <a:latin typeface="宋体" panose="02010600030101010101" pitchFamily="2" charset="-122"/>
              <a:ea typeface="宋体" panose="02010600030101010101" pitchFamily="2" charset="-122"/>
            </a:endParaRPr>
          </a:p>
          <a:p>
            <a:pPr lvl="1"/>
            <a:r>
              <a:rPr lang="en-US" altLang="zh-CN" sz="1800" smtClean="0">
                <a:latin typeface="宋体" panose="02010600030101010101" pitchFamily="2" charset="-122"/>
                <a:ea typeface="宋体" panose="02010600030101010101" pitchFamily="2" charset="-122"/>
              </a:rPr>
              <a:t>c </a:t>
            </a:r>
            <a:r>
              <a:rPr lang="zh-CN" altLang="en-US" sz="1800" smtClean="0">
                <a:latin typeface="宋体" panose="02010600030101010101" pitchFamily="2" charset="-122"/>
                <a:ea typeface="宋体" panose="02010600030101010101" pitchFamily="2" charset="-122"/>
              </a:rPr>
              <a:t>表示满足条件的元组的估计数 </a:t>
            </a:r>
          </a:p>
          <a:p>
            <a:pPr lvl="1"/>
            <a:r>
              <a:rPr lang="zh-CN" altLang="en-US" sz="1800" smtClean="0">
                <a:latin typeface="宋体" panose="02010600030101010101" pitchFamily="2" charset="-122"/>
                <a:ea typeface="宋体" panose="02010600030101010101" pitchFamily="2" charset="-122"/>
                <a:sym typeface="Symbol" panose="05050102010706020507" pitchFamily="18" charset="2"/>
              </a:rPr>
              <a:t>如果 </a:t>
            </a:r>
            <a:r>
              <a:rPr lang="en-US" altLang="zh-CN" sz="1800" smtClean="0">
                <a:latin typeface="宋体" panose="02010600030101010101" pitchFamily="2" charset="-122"/>
                <a:ea typeface="宋体" panose="02010600030101010101" pitchFamily="2" charset="-122"/>
                <a:sym typeface="Symbol" panose="05050102010706020507" pitchFamily="18" charset="2"/>
              </a:rPr>
              <a:t>min(A,r) </a:t>
            </a:r>
            <a:r>
              <a:rPr lang="zh-CN" altLang="en-US" sz="1800" smtClean="0">
                <a:latin typeface="宋体" panose="02010600030101010101" pitchFamily="2" charset="-122"/>
                <a:ea typeface="宋体" panose="02010600030101010101" pitchFamily="2" charset="-122"/>
                <a:sym typeface="Symbol" panose="05050102010706020507" pitchFamily="18" charset="2"/>
              </a:rPr>
              <a:t>和 </a:t>
            </a:r>
            <a:r>
              <a:rPr lang="en-US" altLang="zh-CN" sz="1800" smtClean="0">
                <a:latin typeface="宋体" panose="02010600030101010101" pitchFamily="2" charset="-122"/>
                <a:ea typeface="宋体" panose="02010600030101010101" pitchFamily="2" charset="-122"/>
                <a:sym typeface="Symbol" panose="05050102010706020507" pitchFamily="18" charset="2"/>
              </a:rPr>
              <a:t>max(A,r) </a:t>
            </a:r>
            <a:r>
              <a:rPr lang="zh-CN" altLang="en-US" sz="1800" smtClean="0">
                <a:latin typeface="宋体" panose="02010600030101010101" pitchFamily="2" charset="-122"/>
                <a:ea typeface="宋体" panose="02010600030101010101" pitchFamily="2" charset="-122"/>
                <a:sym typeface="Symbol" panose="05050102010706020507" pitchFamily="18" charset="2"/>
              </a:rPr>
              <a:t>可存储到目录上</a:t>
            </a:r>
          </a:p>
          <a:p>
            <a:pPr lvl="2"/>
            <a:r>
              <a:rPr lang="en-US" altLang="zh-CN" sz="1800" smtClean="0">
                <a:latin typeface="宋体" panose="02010600030101010101" pitchFamily="2" charset="-122"/>
                <a:ea typeface="宋体" panose="02010600030101010101" pitchFamily="2" charset="-122"/>
              </a:rPr>
              <a:t>c = 0 </a:t>
            </a:r>
            <a:r>
              <a:rPr lang="zh-CN" altLang="en-US" sz="1800" smtClean="0">
                <a:latin typeface="宋体" panose="02010600030101010101" pitchFamily="2" charset="-122"/>
                <a:ea typeface="宋体" panose="02010600030101010101" pitchFamily="2" charset="-122"/>
              </a:rPr>
              <a:t>若 </a:t>
            </a:r>
            <a:r>
              <a:rPr lang="en-US" altLang="zh-CN" sz="1800" smtClean="0">
                <a:latin typeface="宋体" panose="02010600030101010101" pitchFamily="2" charset="-122"/>
                <a:ea typeface="宋体" panose="02010600030101010101" pitchFamily="2" charset="-122"/>
              </a:rPr>
              <a:t>v &lt; min(A,r)</a:t>
            </a:r>
            <a:br>
              <a:rPr lang="en-US" altLang="zh-CN" sz="1800" smtClean="0">
                <a:latin typeface="宋体" panose="02010600030101010101" pitchFamily="2" charset="-122"/>
                <a:ea typeface="宋体" panose="02010600030101010101" pitchFamily="2" charset="-122"/>
              </a:rPr>
            </a:br>
            <a:endParaRPr lang="en-US" altLang="zh-CN" sz="1800" smtClean="0">
              <a:latin typeface="宋体" panose="02010600030101010101" pitchFamily="2" charset="-122"/>
              <a:ea typeface="宋体" panose="02010600030101010101" pitchFamily="2" charset="-122"/>
            </a:endParaRPr>
          </a:p>
          <a:p>
            <a:pPr lvl="2"/>
            <a:r>
              <a:rPr lang="en-US" altLang="zh-CN" sz="1800" smtClean="0">
                <a:latin typeface="宋体" panose="02010600030101010101" pitchFamily="2" charset="-122"/>
                <a:ea typeface="宋体" panose="02010600030101010101" pitchFamily="2" charset="-122"/>
              </a:rPr>
              <a:t>c =</a:t>
            </a:r>
            <a:br>
              <a:rPr lang="en-US" altLang="zh-CN" sz="1800" smtClean="0">
                <a:latin typeface="宋体" panose="02010600030101010101" pitchFamily="2" charset="-122"/>
                <a:ea typeface="宋体" panose="02010600030101010101" pitchFamily="2" charset="-122"/>
              </a:rPr>
            </a:br>
            <a:endParaRPr lang="en-US" altLang="zh-CN" sz="1800" smtClean="0">
              <a:latin typeface="宋体" panose="02010600030101010101" pitchFamily="2" charset="-122"/>
              <a:ea typeface="宋体" panose="02010600030101010101" pitchFamily="2" charset="-122"/>
            </a:endParaRPr>
          </a:p>
          <a:p>
            <a:pPr lvl="1"/>
            <a:r>
              <a:rPr lang="en-US" altLang="zh-CN" sz="1800" smtClean="0">
                <a:latin typeface="宋体" panose="02010600030101010101" pitchFamily="2" charset="-122"/>
                <a:ea typeface="宋体" panose="02010600030101010101" pitchFamily="2" charset="-122"/>
              </a:rPr>
              <a:t> </a:t>
            </a:r>
            <a:r>
              <a:rPr lang="zh-CN" altLang="en-US" sz="1800" smtClean="0">
                <a:latin typeface="宋体" panose="02010600030101010101" pitchFamily="2" charset="-122"/>
                <a:ea typeface="宋体" panose="02010600030101010101" pitchFamily="2" charset="-122"/>
              </a:rPr>
              <a:t>如果存在直方图，可以得到更精确的估计</a:t>
            </a:r>
          </a:p>
          <a:p>
            <a:pPr lvl="1"/>
            <a:r>
              <a:rPr lang="zh-CN" altLang="en-US" sz="1800" smtClean="0">
                <a:latin typeface="宋体" panose="02010600030101010101" pitchFamily="2" charset="-122"/>
                <a:ea typeface="宋体" panose="02010600030101010101" pitchFamily="2" charset="-122"/>
              </a:rPr>
              <a:t> 不存在统计信息时，</a:t>
            </a:r>
            <a:r>
              <a:rPr lang="en-US" altLang="zh-CN" sz="1800" smtClean="0">
                <a:latin typeface="宋体" panose="02010600030101010101" pitchFamily="2" charset="-122"/>
                <a:ea typeface="宋体" panose="02010600030101010101" pitchFamily="2" charset="-122"/>
              </a:rPr>
              <a:t>c </a:t>
            </a:r>
            <a:r>
              <a:rPr lang="zh-CN" altLang="en-US" sz="1800" smtClean="0">
                <a:latin typeface="宋体" panose="02010600030101010101" pitchFamily="2" charset="-122"/>
                <a:ea typeface="宋体" panose="02010600030101010101" pitchFamily="2" charset="-122"/>
              </a:rPr>
              <a:t>被假设为</a:t>
            </a:r>
            <a:r>
              <a:rPr lang="zh-CN" altLang="en-US" sz="1800" i="1" smtClean="0">
                <a:latin typeface="宋体" panose="02010600030101010101" pitchFamily="2" charset="-122"/>
                <a:ea typeface="宋体" panose="02010600030101010101" pitchFamily="2" charset="-122"/>
              </a:rPr>
              <a:t> </a:t>
            </a:r>
            <a:r>
              <a:rPr lang="en-US" altLang="zh-CN" sz="1800" i="1" smtClean="0">
                <a:latin typeface="宋体" panose="02010600030101010101" pitchFamily="2" charset="-122"/>
                <a:ea typeface="宋体" panose="02010600030101010101" pitchFamily="2" charset="-122"/>
                <a:sym typeface="Symbol" panose="05050102010706020507" pitchFamily="18" charset="2"/>
              </a:rPr>
              <a:t>n</a:t>
            </a:r>
            <a:r>
              <a:rPr lang="en-US" altLang="zh-CN" sz="1800" i="1" baseline="-25000" smtClean="0">
                <a:latin typeface="宋体" panose="02010600030101010101" pitchFamily="2" charset="-122"/>
                <a:ea typeface="宋体" panose="02010600030101010101" pitchFamily="2" charset="-122"/>
                <a:sym typeface="Symbol" panose="05050102010706020507" pitchFamily="18" charset="2"/>
              </a:rPr>
              <a:t>r </a:t>
            </a:r>
            <a:r>
              <a:rPr lang="en-US" altLang="zh-CN" sz="1800" i="1" smtClean="0">
                <a:latin typeface="宋体" panose="02010600030101010101" pitchFamily="2" charset="-122"/>
                <a:ea typeface="宋体" panose="02010600030101010101" pitchFamily="2" charset="-122"/>
                <a:sym typeface="Symbol" panose="05050102010706020507" pitchFamily="18" charset="2"/>
              </a:rPr>
              <a:t>/ </a:t>
            </a:r>
            <a:r>
              <a:rPr lang="en-US" altLang="zh-CN" sz="1800" smtClean="0">
                <a:latin typeface="宋体" panose="02010600030101010101" pitchFamily="2" charset="-122"/>
                <a:ea typeface="宋体" panose="02010600030101010101" pitchFamily="2" charset="-122"/>
                <a:sym typeface="Symbol" panose="05050102010706020507" pitchFamily="18" charset="2"/>
              </a:rPr>
              <a:t>2</a:t>
            </a:r>
          </a:p>
          <a:p>
            <a:pPr lvl="2"/>
            <a:endParaRPr lang="zh-CN" altLang="en-US" sz="2000" smtClean="0">
              <a:ea typeface="ＭＳ Ｐゴシック" panose="020B0600070205080204" pitchFamily="34" charset="-128"/>
              <a:sym typeface="Symbol" panose="05050102010706020507" pitchFamily="18" charset="2"/>
            </a:endParaRPr>
          </a:p>
        </p:txBody>
      </p:sp>
      <p:graphicFrame>
        <p:nvGraphicFramePr>
          <p:cNvPr id="117764" name="Object 2"/>
          <p:cNvGraphicFramePr>
            <a:graphicFrameLocks noGrp="1" noChangeAspect="1"/>
          </p:cNvGraphicFramePr>
          <p:nvPr>
            <p:ph sz="half" idx="2"/>
          </p:nvPr>
        </p:nvGraphicFramePr>
        <p:xfrm>
          <a:off x="2463800" y="3975100"/>
          <a:ext cx="1958975" cy="539750"/>
        </p:xfrm>
        <a:graphic>
          <a:graphicData uri="http://schemas.openxmlformats.org/presentationml/2006/ole">
            <mc:AlternateContent xmlns:mc="http://schemas.openxmlformats.org/markup-compatibility/2006">
              <mc:Choice xmlns:v="urn:schemas-microsoft-com:vml" Requires="v">
                <p:oleObj spid="_x0000_s117774" name="Equation" r:id="rId4" imgW="1612900" imgH="444500" progId="Equation.3">
                  <p:embed/>
                </p:oleObj>
              </mc:Choice>
              <mc:Fallback>
                <p:oleObj name="Equation" r:id="rId4" imgW="16129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800" y="3975100"/>
                        <a:ext cx="19589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936625" y="66675"/>
            <a:ext cx="8093075" cy="609600"/>
          </a:xfrm>
        </p:spPr>
        <p:txBody>
          <a:bodyPr/>
          <a:lstStyle/>
          <a:p>
            <a:pPr>
              <a:defRPr/>
            </a:pPr>
            <a:r>
              <a:rPr lang="zh-CN" altLang="en-US" dirty="0" smtClean="0">
                <a:effectLst>
                  <a:outerShdw blurRad="38100" dist="38100" dir="2700000" algn="tl">
                    <a:srgbClr val="C0C0C0"/>
                  </a:outerShdw>
                </a:effectLst>
                <a:latin typeface="宋体" panose="02010600030101010101" pitchFamily="2" charset="-122"/>
                <a:ea typeface="宋体" panose="02010600030101010101" pitchFamily="2" charset="-122"/>
              </a:rPr>
              <a:t>复杂选择运算结果的大小估计</a:t>
            </a:r>
          </a:p>
        </p:txBody>
      </p:sp>
      <p:sp>
        <p:nvSpPr>
          <p:cNvPr id="119811" name="Rectangle 3"/>
          <p:cNvSpPr>
            <a:spLocks noGrp="1" noChangeArrowheads="1"/>
          </p:cNvSpPr>
          <p:nvPr>
            <p:ph type="body" idx="1"/>
          </p:nvPr>
        </p:nvSpPr>
        <p:spPr>
          <a:xfrm>
            <a:off x="914400" y="1120775"/>
            <a:ext cx="7715250" cy="5062538"/>
          </a:xfrm>
        </p:spPr>
        <p:txBody>
          <a:bodyPr/>
          <a:lstStyle/>
          <a:p>
            <a:pPr>
              <a:tabLst>
                <a:tab pos="2338388" algn="l"/>
              </a:tabLst>
            </a:pPr>
            <a:r>
              <a:rPr lang="zh-CN" altLang="en-US" sz="2400" smtClean="0"/>
              <a:t>条件</a:t>
            </a:r>
            <a:r>
              <a:rPr lang="zh-CN" altLang="en-US" sz="2800" smtClean="0">
                <a:sym typeface="Symbol" panose="05050102010706020507" pitchFamily="18" charset="2"/>
              </a:rPr>
              <a:t></a:t>
            </a:r>
            <a:r>
              <a:rPr lang="en-US" altLang="zh-CN" sz="2400" i="1" baseline="-25000" smtClean="0">
                <a:sym typeface="Greek Symbols" pitchFamily="18" charset="2"/>
              </a:rPr>
              <a:t>i</a:t>
            </a:r>
            <a:r>
              <a:rPr lang="zh-CN" altLang="en-US" sz="2400" smtClean="0">
                <a:sym typeface="Greek Symbols" pitchFamily="18" charset="2"/>
              </a:rPr>
              <a:t>的</a:t>
            </a:r>
            <a:r>
              <a:rPr lang="zh-CN" altLang="en-US" sz="2400" b="1" smtClean="0">
                <a:solidFill>
                  <a:srgbClr val="0000FF"/>
                </a:solidFill>
              </a:rPr>
              <a:t>选中率</a:t>
            </a:r>
            <a:r>
              <a:rPr lang="zh-CN" altLang="en-US" sz="2400" smtClean="0">
                <a:sym typeface="Greek Symbols" pitchFamily="18" charset="2"/>
              </a:rPr>
              <a:t>是关系</a:t>
            </a:r>
            <a:r>
              <a:rPr lang="en-US" altLang="zh-CN" sz="2400" smtClean="0">
                <a:sym typeface="Greek Symbols" pitchFamily="18" charset="2"/>
              </a:rPr>
              <a:t>r</a:t>
            </a:r>
            <a:r>
              <a:rPr lang="zh-CN" altLang="en-US" sz="2400" smtClean="0">
                <a:sym typeface="Greek Symbols" pitchFamily="18" charset="2"/>
              </a:rPr>
              <a:t>上一个元组满足</a:t>
            </a:r>
            <a:r>
              <a:rPr lang="zh-CN" altLang="en-US" sz="2800" smtClean="0">
                <a:sym typeface="Symbol" panose="05050102010706020507" pitchFamily="18" charset="2"/>
              </a:rPr>
              <a:t></a:t>
            </a:r>
            <a:r>
              <a:rPr lang="en-US" altLang="zh-CN" sz="2400" i="1" baseline="-25000" smtClean="0">
                <a:sym typeface="Greek Symbols" pitchFamily="18" charset="2"/>
              </a:rPr>
              <a:t>i</a:t>
            </a:r>
            <a:r>
              <a:rPr lang="zh-CN" altLang="en-US" sz="2400" smtClean="0">
                <a:sym typeface="Greek Symbols" pitchFamily="18" charset="2"/>
              </a:rPr>
              <a:t>的概率</a:t>
            </a:r>
          </a:p>
          <a:p>
            <a:pPr lvl="1">
              <a:tabLst>
                <a:tab pos="2338388" algn="l"/>
              </a:tabLst>
            </a:pPr>
            <a:r>
              <a:rPr lang="en-US" altLang="zh-CN" sz="2000" smtClean="0">
                <a:sym typeface="Greek Symbols" pitchFamily="18" charset="2"/>
              </a:rPr>
              <a:t> </a:t>
            </a:r>
            <a:r>
              <a:rPr lang="zh-CN" altLang="en-US" sz="1800" smtClean="0">
                <a:sym typeface="Greek Symbols" pitchFamily="18" charset="2"/>
              </a:rPr>
              <a:t>如果 </a:t>
            </a:r>
            <a:r>
              <a:rPr lang="en-US" altLang="zh-CN" sz="1800" i="1" smtClean="0">
                <a:sym typeface="Greek Symbols" pitchFamily="18" charset="2"/>
              </a:rPr>
              <a:t>s</a:t>
            </a:r>
            <a:r>
              <a:rPr lang="en-US" altLang="zh-CN" sz="1800" i="1" baseline="-25000" smtClean="0">
                <a:sym typeface="Greek Symbols" pitchFamily="18" charset="2"/>
              </a:rPr>
              <a:t>i</a:t>
            </a:r>
            <a:r>
              <a:rPr lang="en-US" altLang="zh-CN" sz="1800" i="1" smtClean="0">
                <a:sym typeface="Greek Symbols" pitchFamily="18" charset="2"/>
              </a:rPr>
              <a:t> </a:t>
            </a:r>
            <a:r>
              <a:rPr lang="zh-CN" altLang="en-US" sz="1800" smtClean="0">
                <a:sym typeface="Greek Symbols" pitchFamily="18" charset="2"/>
              </a:rPr>
              <a:t>是关系 </a:t>
            </a:r>
            <a:r>
              <a:rPr lang="en-US" altLang="zh-CN" sz="1800" smtClean="0">
                <a:sym typeface="Greek Symbols" pitchFamily="18" charset="2"/>
              </a:rPr>
              <a:t>r </a:t>
            </a:r>
            <a:r>
              <a:rPr lang="zh-CN" altLang="en-US" sz="1800" smtClean="0">
                <a:sym typeface="Greek Symbols" pitchFamily="18" charset="2"/>
              </a:rPr>
              <a:t>中满足条件的元组数，选中率 </a:t>
            </a:r>
            <a:r>
              <a:rPr lang="zh-CN" altLang="en-US" sz="1800" i="1" smtClean="0">
                <a:sym typeface="Greek Symbols" pitchFamily="18" charset="2"/>
              </a:rPr>
              <a:t> </a:t>
            </a:r>
            <a:r>
              <a:rPr lang="zh-CN" altLang="en-US" sz="1800" smtClean="0">
                <a:sym typeface="Symbol" panose="05050102010706020507" pitchFamily="18" charset="2"/>
              </a:rPr>
              <a:t></a:t>
            </a:r>
            <a:r>
              <a:rPr lang="en-US" altLang="zh-CN" sz="1800" i="1" baseline="-25000" smtClean="0">
                <a:sym typeface="Greek Symbols" pitchFamily="18" charset="2"/>
              </a:rPr>
              <a:t>i</a:t>
            </a:r>
            <a:r>
              <a:rPr lang="en-US" altLang="zh-CN" sz="1800" smtClean="0">
                <a:sym typeface="Greek Symbols" pitchFamily="18" charset="2"/>
              </a:rPr>
              <a:t> = </a:t>
            </a:r>
            <a:r>
              <a:rPr lang="en-US" altLang="zh-CN" sz="1800" i="1" smtClean="0">
                <a:sym typeface="Greek Symbols" pitchFamily="18" charset="2"/>
              </a:rPr>
              <a:t>s</a:t>
            </a:r>
            <a:r>
              <a:rPr lang="en-US" altLang="zh-CN" sz="1800" i="1" baseline="-25000" smtClean="0">
                <a:sym typeface="Greek Symbols" pitchFamily="18" charset="2"/>
              </a:rPr>
              <a:t>i</a:t>
            </a:r>
            <a:r>
              <a:rPr lang="en-US" altLang="zh-CN" sz="1800" i="1" smtClean="0">
                <a:sym typeface="Greek Symbols" pitchFamily="18" charset="2"/>
              </a:rPr>
              <a:t> /n</a:t>
            </a:r>
            <a:r>
              <a:rPr lang="en-US" altLang="zh-CN" sz="1800" i="1" baseline="-25000" smtClean="0">
                <a:sym typeface="Greek Symbols" pitchFamily="18" charset="2"/>
              </a:rPr>
              <a:t>r</a:t>
            </a:r>
            <a:r>
              <a:rPr lang="en-US" altLang="zh-CN" sz="1800" i="1" smtClean="0">
                <a:sym typeface="Greek Symbols" pitchFamily="18" charset="2"/>
              </a:rPr>
              <a:t> </a:t>
            </a:r>
            <a:endParaRPr lang="zh-CN" altLang="en-US" sz="2000" smtClean="0">
              <a:sym typeface="Greek Symbols" pitchFamily="18" charset="2"/>
            </a:endParaRPr>
          </a:p>
          <a:p>
            <a:pPr>
              <a:lnSpc>
                <a:spcPct val="150000"/>
              </a:lnSpc>
              <a:tabLst>
                <a:tab pos="2338388" algn="l"/>
              </a:tabLst>
            </a:pPr>
            <a:r>
              <a:rPr lang="zh-CN" altLang="en-US" sz="2400" smtClean="0">
                <a:sym typeface="Greek Symbols" pitchFamily="18" charset="2"/>
              </a:rPr>
              <a:t>合取</a:t>
            </a:r>
            <a:r>
              <a:rPr lang="en-US" altLang="zh-CN" sz="2400" smtClean="0">
                <a:sym typeface="Greek Symbols" pitchFamily="18" charset="2"/>
              </a:rPr>
              <a:t>:  </a:t>
            </a:r>
            <a:r>
              <a:rPr lang="en-US" altLang="zh-CN" sz="2400" i="1" smtClean="0">
                <a:sym typeface="Symbol" panose="05050102010706020507" pitchFamily="18" charset="2"/>
              </a:rPr>
              <a:t></a:t>
            </a:r>
            <a:r>
              <a:rPr lang="en-US" altLang="zh-CN" sz="2400" baseline="-25000" smtClean="0">
                <a:sym typeface="Symbol" panose="05050102010706020507" pitchFamily="18" charset="2"/>
              </a:rPr>
              <a:t></a:t>
            </a:r>
            <a:r>
              <a:rPr lang="en-US" altLang="zh-CN" sz="2400" baseline="-25000" smtClean="0">
                <a:sym typeface="Greek Symbols" pitchFamily="18" charset="2"/>
              </a:rPr>
              <a:t>1</a:t>
            </a:r>
            <a:r>
              <a:rPr lang="en-US" altLang="zh-CN" sz="2400" baseline="-25000" smtClean="0">
                <a:sym typeface="Symbol" panose="05050102010706020507" pitchFamily="18" charset="2"/>
              </a:rPr>
              <a:t> </a:t>
            </a:r>
            <a:r>
              <a:rPr lang="en-US" altLang="zh-CN" sz="2400" baseline="-25000" smtClean="0">
                <a:sym typeface="Greek Symbols" pitchFamily="18" charset="2"/>
              </a:rPr>
              <a:t>2</a:t>
            </a:r>
            <a:r>
              <a:rPr lang="en-US" altLang="zh-CN" sz="2400" baseline="-25000" smtClean="0">
                <a:sym typeface="Symbol" panose="05050102010706020507" pitchFamily="18" charset="2"/>
              </a:rPr>
              <a:t>. . .  </a:t>
            </a:r>
            <a:r>
              <a:rPr lang="en-US" altLang="zh-CN" sz="2400" i="1" baseline="-25000" smtClean="0">
                <a:sym typeface="Greek Symbols" pitchFamily="18" charset="2"/>
              </a:rPr>
              <a:t>n</a:t>
            </a:r>
            <a:r>
              <a:rPr lang="en-US" altLang="zh-CN" sz="2400" smtClean="0">
                <a:sym typeface="Symbol" panose="05050102010706020507" pitchFamily="18" charset="2"/>
              </a:rPr>
              <a:t> (</a:t>
            </a:r>
            <a:r>
              <a:rPr lang="en-US" altLang="zh-CN" sz="2400" i="1" smtClean="0">
                <a:sym typeface="Symbol" panose="05050102010706020507" pitchFamily="18" charset="2"/>
              </a:rPr>
              <a:t>r)</a:t>
            </a:r>
            <a:r>
              <a:rPr lang="en-US" altLang="zh-CN" sz="3600" smtClean="0">
                <a:sym typeface="Symbol" panose="05050102010706020507" pitchFamily="18" charset="2"/>
              </a:rPr>
              <a:t/>
            </a:r>
            <a:br>
              <a:rPr lang="en-US" altLang="zh-CN" sz="3600" smtClean="0">
                <a:sym typeface="Symbol" panose="05050102010706020507" pitchFamily="18" charset="2"/>
              </a:rPr>
            </a:br>
            <a:endParaRPr lang="en-US" altLang="zh-CN" sz="3600" smtClean="0">
              <a:sym typeface="Symbol" panose="05050102010706020507" pitchFamily="18" charset="2"/>
            </a:endParaRPr>
          </a:p>
          <a:p>
            <a:pPr>
              <a:tabLst>
                <a:tab pos="2338388" algn="l"/>
              </a:tabLst>
            </a:pPr>
            <a:r>
              <a:rPr lang="zh-CN" altLang="en-US" sz="2400" smtClean="0">
                <a:sym typeface="Symbol" panose="05050102010706020507" pitchFamily="18" charset="2"/>
              </a:rPr>
              <a:t>析取</a:t>
            </a:r>
            <a:r>
              <a:rPr lang="en-US" altLang="zh-CN" sz="2400" smtClean="0">
                <a:sym typeface="Symbol" panose="05050102010706020507" pitchFamily="18" charset="2"/>
              </a:rPr>
              <a:t>:  </a:t>
            </a:r>
            <a:r>
              <a:rPr lang="zh-CN" altLang="en-US" sz="2400" i="1" smtClean="0">
                <a:sym typeface="Symbol" panose="05050102010706020507" pitchFamily="18" charset="2"/>
              </a:rPr>
              <a:t></a:t>
            </a:r>
            <a:r>
              <a:rPr lang="zh-CN" altLang="en-US" baseline="-25000" smtClean="0">
                <a:sym typeface="Symbol" panose="05050102010706020507" pitchFamily="18" charset="2"/>
              </a:rPr>
              <a:t></a:t>
            </a:r>
            <a:r>
              <a:rPr lang="en-US" altLang="zh-CN" sz="2400" baseline="-25000" smtClean="0">
                <a:sym typeface="Greek Symbols" pitchFamily="18" charset="2"/>
              </a:rPr>
              <a:t>1</a:t>
            </a:r>
            <a:r>
              <a:rPr lang="en-US" altLang="zh-CN" sz="2400" baseline="-25000" smtClean="0">
                <a:sym typeface="Symbol" panose="05050102010706020507" pitchFamily="18" charset="2"/>
              </a:rPr>
              <a:t></a:t>
            </a:r>
            <a:r>
              <a:rPr lang="en-US" altLang="zh-CN" sz="2400" smtClean="0">
                <a:sym typeface="Symbol" panose="05050102010706020507" pitchFamily="18" charset="2"/>
              </a:rPr>
              <a:t> </a:t>
            </a:r>
            <a:r>
              <a:rPr lang="en-US" altLang="zh-CN" baseline="-25000" smtClean="0">
                <a:sym typeface="Symbol" panose="05050102010706020507" pitchFamily="18" charset="2"/>
              </a:rPr>
              <a:t></a:t>
            </a:r>
            <a:r>
              <a:rPr lang="en-US" altLang="zh-CN" sz="2400" baseline="-25000" smtClean="0">
                <a:sym typeface="Greek Symbols" pitchFamily="18" charset="2"/>
              </a:rPr>
              <a:t>2</a:t>
            </a:r>
            <a:r>
              <a:rPr lang="en-US" altLang="zh-CN" sz="1800" baseline="-25000" smtClean="0">
                <a:sym typeface="Greek Symbols" pitchFamily="18" charset="2"/>
              </a:rPr>
              <a:t> </a:t>
            </a:r>
            <a:r>
              <a:rPr lang="en-US" altLang="zh-CN" sz="2400" baseline="-25000" smtClean="0">
                <a:sym typeface="Symbol" panose="05050102010706020507" pitchFamily="18" charset="2"/>
              </a:rPr>
              <a:t>. . . </a:t>
            </a:r>
            <a:r>
              <a:rPr lang="en-US" altLang="zh-CN" sz="2400" smtClean="0">
                <a:sym typeface="Symbol" panose="05050102010706020507" pitchFamily="18" charset="2"/>
              </a:rPr>
              <a:t> </a:t>
            </a:r>
            <a:r>
              <a:rPr lang="en-US" altLang="zh-CN" baseline="-25000" smtClean="0">
                <a:sym typeface="Symbol" panose="05050102010706020507" pitchFamily="18" charset="2"/>
              </a:rPr>
              <a:t></a:t>
            </a:r>
            <a:r>
              <a:rPr lang="en-US" altLang="zh-CN" sz="2400" i="1" baseline="-25000" smtClean="0">
                <a:sym typeface="Greek Symbols" pitchFamily="18" charset="2"/>
              </a:rPr>
              <a:t>n </a:t>
            </a:r>
            <a:r>
              <a:rPr lang="en-US" altLang="zh-CN" sz="2400" smtClean="0">
                <a:sym typeface="Symbol" panose="05050102010706020507" pitchFamily="18" charset="2"/>
              </a:rPr>
              <a:t>(</a:t>
            </a:r>
            <a:r>
              <a:rPr lang="en-US" altLang="zh-CN" sz="2400" i="1" smtClean="0">
                <a:sym typeface="Symbol" panose="05050102010706020507" pitchFamily="18" charset="2"/>
              </a:rPr>
              <a:t>r)</a:t>
            </a:r>
            <a:r>
              <a:rPr lang="zh-CN" altLang="en-US" sz="2400" smtClean="0">
                <a:ea typeface="ＭＳ Ｐゴシック" panose="020B0600070205080204" pitchFamily="34" charset="-128"/>
                <a:sym typeface="Symbol" panose="05050102010706020507" pitchFamily="18" charset="2"/>
              </a:rPr>
              <a:t/>
            </a:r>
            <a:br>
              <a:rPr lang="zh-CN" altLang="en-US" sz="2400" smtClean="0">
                <a:ea typeface="ＭＳ Ｐゴシック" panose="020B0600070205080204" pitchFamily="34" charset="-128"/>
                <a:sym typeface="Symbol" panose="05050102010706020507" pitchFamily="18" charset="2"/>
              </a:rPr>
            </a:br>
            <a:r>
              <a:rPr lang="zh-CN" altLang="en-US" sz="2400" smtClean="0">
                <a:ea typeface="ＭＳ Ｐゴシック" panose="020B0600070205080204" pitchFamily="34" charset="-128"/>
                <a:sym typeface="Symbol" panose="05050102010706020507" pitchFamily="18" charset="2"/>
              </a:rPr>
              <a:t/>
            </a:r>
            <a:br>
              <a:rPr lang="zh-CN" altLang="en-US" sz="2400" smtClean="0">
                <a:ea typeface="ＭＳ Ｐゴシック" panose="020B0600070205080204" pitchFamily="34" charset="-128"/>
                <a:sym typeface="Symbol" panose="05050102010706020507" pitchFamily="18" charset="2"/>
              </a:rPr>
            </a:br>
            <a:r>
              <a:rPr lang="zh-CN" altLang="en-US" sz="2400" smtClean="0">
                <a:ea typeface="ＭＳ Ｐゴシック" panose="020B0600070205080204" pitchFamily="34" charset="-128"/>
                <a:sym typeface="Symbol" panose="05050102010706020507" pitchFamily="18" charset="2"/>
              </a:rPr>
              <a:t/>
            </a:r>
            <a:br>
              <a:rPr lang="zh-CN" altLang="en-US" sz="2400" smtClean="0">
                <a:ea typeface="ＭＳ Ｐゴシック" panose="020B0600070205080204" pitchFamily="34" charset="-128"/>
                <a:sym typeface="Symbol" panose="05050102010706020507" pitchFamily="18" charset="2"/>
              </a:rPr>
            </a:br>
            <a:endParaRPr lang="zh-CN" altLang="en-US" sz="2400" smtClean="0">
              <a:ea typeface="ＭＳ Ｐゴシック" panose="020B0600070205080204" pitchFamily="34" charset="-128"/>
              <a:sym typeface="Symbol" panose="05050102010706020507" pitchFamily="18" charset="2"/>
            </a:endParaRPr>
          </a:p>
          <a:p>
            <a:pPr>
              <a:tabLst>
                <a:tab pos="2338388" algn="l"/>
              </a:tabLst>
            </a:pPr>
            <a:r>
              <a:rPr lang="zh-CN" altLang="en-US" sz="2400" smtClean="0">
                <a:sym typeface="Symbol" panose="05050102010706020507" pitchFamily="18" charset="2"/>
              </a:rPr>
              <a:t>取反</a:t>
            </a:r>
            <a:r>
              <a:rPr lang="en-US" altLang="zh-CN" sz="2400" smtClean="0">
                <a:sym typeface="Symbol" panose="05050102010706020507" pitchFamily="18" charset="2"/>
              </a:rPr>
              <a:t>:  </a:t>
            </a:r>
            <a:r>
              <a:rPr lang="en-US" altLang="zh-CN" sz="2400" i="1" smtClean="0">
                <a:sym typeface="Symbol" panose="05050102010706020507" pitchFamily="18" charset="2"/>
              </a:rPr>
              <a:t></a:t>
            </a:r>
            <a:r>
              <a:rPr lang="en-US" altLang="zh-CN" sz="2400" baseline="-25000" smtClean="0">
                <a:sym typeface="Symbol" panose="05050102010706020507" pitchFamily="18" charset="2"/>
              </a:rPr>
              <a:t></a:t>
            </a:r>
            <a:r>
              <a:rPr lang="en-US" altLang="zh-CN" sz="2400" smtClean="0">
                <a:sym typeface="Symbol" panose="05050102010706020507" pitchFamily="18" charset="2"/>
              </a:rPr>
              <a:t>(</a:t>
            </a:r>
            <a:r>
              <a:rPr lang="en-US" altLang="zh-CN" sz="2400" i="1" smtClean="0">
                <a:sym typeface="Symbol" panose="05050102010706020507" pitchFamily="18" charset="2"/>
              </a:rPr>
              <a:t>r)</a:t>
            </a:r>
            <a:r>
              <a:rPr lang="en-US" altLang="zh-CN" sz="2400" smtClean="0">
                <a:sym typeface="Symbol" panose="05050102010706020507" pitchFamily="18" charset="2"/>
              </a:rPr>
              <a:t/>
            </a:r>
            <a:br>
              <a:rPr lang="en-US" altLang="zh-CN" sz="2400" smtClean="0">
                <a:sym typeface="Symbol" panose="05050102010706020507" pitchFamily="18" charset="2"/>
              </a:rPr>
            </a:br>
            <a:r>
              <a:rPr lang="en-US" altLang="zh-CN" sz="2400" smtClean="0">
                <a:ea typeface="ＭＳ Ｐゴシック" panose="020B0600070205080204" pitchFamily="34" charset="-128"/>
                <a:sym typeface="Symbol" panose="05050102010706020507" pitchFamily="18" charset="2"/>
              </a:rPr>
              <a:t>	</a:t>
            </a:r>
            <a:r>
              <a:rPr lang="en-US" altLang="zh-CN" sz="2000" smtClean="0">
                <a:ea typeface="ＭＳ Ｐゴシック" panose="020B0600070205080204" pitchFamily="34" charset="-128"/>
                <a:sym typeface="Symbol" panose="05050102010706020507" pitchFamily="18" charset="2"/>
              </a:rPr>
              <a:t>n</a:t>
            </a:r>
            <a:r>
              <a:rPr lang="en-US" altLang="zh-CN" sz="2000" baseline="-25000" smtClean="0">
                <a:ea typeface="ＭＳ Ｐゴシック" panose="020B0600070205080204" pitchFamily="34" charset="-128"/>
                <a:sym typeface="Symbol" panose="05050102010706020507" pitchFamily="18" charset="2"/>
              </a:rPr>
              <a:t>r </a:t>
            </a:r>
            <a:r>
              <a:rPr lang="en-US" altLang="zh-CN" sz="2000" smtClean="0">
                <a:ea typeface="ＭＳ Ｐゴシック" panose="020B0600070205080204" pitchFamily="34" charset="-128"/>
                <a:sym typeface="Symbol" panose="05050102010706020507" pitchFamily="18" charset="2"/>
              </a:rPr>
              <a:t>–</a:t>
            </a:r>
            <a:r>
              <a:rPr lang="en-US" altLang="zh-CN" sz="2400" smtClean="0">
                <a:ea typeface="ＭＳ Ｐゴシック" panose="020B0600070205080204" pitchFamily="34" charset="-128"/>
                <a:sym typeface="Symbol" panose="05050102010706020507" pitchFamily="18" charset="2"/>
              </a:rPr>
              <a:t> </a:t>
            </a:r>
            <a:r>
              <a:rPr lang="en-US" altLang="zh-CN" sz="2000" smtClean="0">
                <a:ea typeface="ＭＳ Ｐゴシック" panose="020B0600070205080204" pitchFamily="34" charset="-128"/>
                <a:sym typeface="Symbol" panose="05050102010706020507" pitchFamily="18" charset="2"/>
              </a:rPr>
              <a:t>size(</a:t>
            </a:r>
            <a:r>
              <a:rPr lang="en-US" altLang="zh-CN" sz="2000" baseline="-25000" smtClean="0">
                <a:ea typeface="ＭＳ Ｐゴシック" panose="020B0600070205080204" pitchFamily="34" charset="-128"/>
                <a:sym typeface="Symbol" panose="05050102010706020507" pitchFamily="18" charset="2"/>
              </a:rPr>
              <a:t></a:t>
            </a:r>
            <a:r>
              <a:rPr lang="en-US" altLang="zh-CN" sz="2000" smtClean="0">
                <a:ea typeface="ＭＳ Ｐゴシック" panose="020B0600070205080204" pitchFamily="34" charset="-128"/>
                <a:sym typeface="Symbol" panose="05050102010706020507" pitchFamily="18" charset="2"/>
              </a:rPr>
              <a:t>(r))</a:t>
            </a:r>
          </a:p>
        </p:txBody>
      </p:sp>
      <p:graphicFrame>
        <p:nvGraphicFramePr>
          <p:cNvPr id="119812" name="Object 2"/>
          <p:cNvGraphicFramePr>
            <a:graphicFrameLocks noChangeAspect="1"/>
          </p:cNvGraphicFramePr>
          <p:nvPr/>
        </p:nvGraphicFramePr>
        <p:xfrm>
          <a:off x="3105150" y="2882900"/>
          <a:ext cx="2286000" cy="854075"/>
        </p:xfrm>
        <a:graphic>
          <a:graphicData uri="http://schemas.openxmlformats.org/presentationml/2006/ole">
            <mc:AlternateContent xmlns:mc="http://schemas.openxmlformats.org/markup-compatibility/2006">
              <mc:Choice xmlns:v="urn:schemas-microsoft-com:vml" Requires="v">
                <p:oleObj spid="_x0000_s119832" name="Equation" r:id="rId4" imgW="1155700" imgH="431800" progId="Equation.3">
                  <p:embed/>
                </p:oleObj>
              </mc:Choice>
              <mc:Fallback>
                <p:oleObj name="Equation" r:id="rId4" imgW="11557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2882900"/>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9813" name="Object 3"/>
          <p:cNvGraphicFramePr>
            <a:graphicFrameLocks noChangeAspect="1"/>
          </p:cNvGraphicFramePr>
          <p:nvPr/>
        </p:nvGraphicFramePr>
        <p:xfrm>
          <a:off x="2549525" y="4294188"/>
          <a:ext cx="4130675" cy="836612"/>
        </p:xfrm>
        <a:graphic>
          <a:graphicData uri="http://schemas.openxmlformats.org/presentationml/2006/ole">
            <mc:AlternateContent xmlns:mc="http://schemas.openxmlformats.org/markup-compatibility/2006">
              <mc:Choice xmlns:v="urn:schemas-microsoft-com:vml" Requires="v">
                <p:oleObj spid="_x0000_s119833" name="Equation" r:id="rId6" imgW="2374900" imgH="482600" progId="Equation.3">
                  <p:embed/>
                </p:oleObj>
              </mc:Choice>
              <mc:Fallback>
                <p:oleObj name="Equation" r:id="rId6" imgW="2374900" imgH="482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9525" y="4294188"/>
                        <a:ext cx="4130675"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latin typeface="宋体" charset="-122"/>
                <a:ea typeface="宋体" charset="-122"/>
              </a:rPr>
              <a:t>连接运算</a:t>
            </a:r>
            <a:r>
              <a:rPr lang="en-US" altLang="zh-CN" smtClean="0">
                <a:effectLst>
                  <a:outerShdw blurRad="38100" dist="38100" dir="2700000" algn="tl">
                    <a:srgbClr val="C0C0C0"/>
                  </a:outerShdw>
                </a:effectLst>
                <a:latin typeface="宋体" charset="-122"/>
                <a:ea typeface="宋体" charset="-122"/>
              </a:rPr>
              <a:t>:  </a:t>
            </a:r>
            <a:r>
              <a:rPr lang="zh-CN" altLang="en-US" smtClean="0">
                <a:effectLst>
                  <a:outerShdw blurRad="38100" dist="38100" dir="2700000" algn="tl">
                    <a:srgbClr val="C0C0C0"/>
                  </a:outerShdw>
                </a:effectLst>
                <a:latin typeface="宋体" charset="-122"/>
                <a:ea typeface="宋体" charset="-122"/>
              </a:rPr>
              <a:t>运行示例</a:t>
            </a:r>
          </a:p>
        </p:txBody>
      </p:sp>
      <p:sp>
        <p:nvSpPr>
          <p:cNvPr id="121859" name="Rectangle 3"/>
          <p:cNvSpPr>
            <a:spLocks noGrp="1" noChangeArrowheads="1"/>
          </p:cNvSpPr>
          <p:nvPr>
            <p:ph type="body" idx="1"/>
          </p:nvPr>
        </p:nvSpPr>
        <p:spPr>
          <a:xfrm>
            <a:off x="914400" y="1120775"/>
            <a:ext cx="7507288" cy="4970463"/>
          </a:xfrm>
        </p:spPr>
        <p:txBody>
          <a:bodyPr/>
          <a:lstStyle/>
          <a:p>
            <a:pPr>
              <a:lnSpc>
                <a:spcPct val="90000"/>
              </a:lnSpc>
              <a:buFont typeface="Monotype Sorts" charset="2"/>
              <a:buNone/>
              <a:tabLst>
                <a:tab pos="635000" algn="l"/>
                <a:tab pos="2568575" algn="l"/>
              </a:tabLst>
            </a:pPr>
            <a:r>
              <a:rPr lang="zh-CN" altLang="en-US" sz="2000" smtClean="0"/>
              <a:t>运行示例</a:t>
            </a:r>
            <a:r>
              <a:rPr lang="en-US" altLang="zh-CN" sz="2000" smtClean="0"/>
              <a:t>:</a:t>
            </a:r>
            <a:r>
              <a:rPr lang="en-US" altLang="zh-CN" sz="2000" smtClean="0">
                <a:ea typeface="ＭＳ Ｐゴシック" panose="020B0600070205080204" pitchFamily="34" charset="-128"/>
              </a:rPr>
              <a:t> </a:t>
            </a:r>
            <a:br>
              <a:rPr lang="en-US" altLang="zh-CN" sz="2000" smtClean="0">
                <a:ea typeface="ＭＳ Ｐゴシック" panose="020B0600070205080204" pitchFamily="34" charset="-128"/>
              </a:rPr>
            </a:br>
            <a:r>
              <a:rPr lang="en-US" altLang="zh-CN" sz="2000" smtClean="0">
                <a:ea typeface="ＭＳ Ｐゴシック" panose="020B0600070205080204" pitchFamily="34" charset="-128"/>
              </a:rPr>
              <a:t>	</a:t>
            </a:r>
            <a:r>
              <a:rPr lang="en-US" altLang="zh-CN" sz="2000" i="1" smtClean="0">
                <a:ea typeface="ＭＳ Ｐゴシック" panose="020B0600070205080204" pitchFamily="34" charset="-128"/>
              </a:rPr>
              <a:t>student </a:t>
            </a:r>
            <a:r>
              <a:rPr lang="en-US" altLang="zh-CN" sz="2000" smtClean="0">
                <a:ea typeface="ＭＳ Ｐゴシック" panose="020B0600070205080204" pitchFamily="34" charset="-128"/>
              </a:rPr>
              <a:t>  </a:t>
            </a:r>
            <a:r>
              <a:rPr lang="en-US" altLang="zh-CN" sz="2000" i="1" smtClean="0">
                <a:ea typeface="ＭＳ Ｐゴシック" panose="020B0600070205080204" pitchFamily="34" charset="-128"/>
              </a:rPr>
              <a:t>takes</a:t>
            </a:r>
          </a:p>
          <a:p>
            <a:pPr>
              <a:lnSpc>
                <a:spcPct val="90000"/>
              </a:lnSpc>
              <a:buFont typeface="Monotype Sorts" charset="2"/>
              <a:buNone/>
              <a:tabLst>
                <a:tab pos="635000" algn="l"/>
                <a:tab pos="2568575" algn="l"/>
              </a:tabLst>
            </a:pPr>
            <a:r>
              <a:rPr lang="zh-CN" altLang="en-US" sz="2000" smtClean="0"/>
              <a:t>连接例子中的目录信息</a:t>
            </a:r>
            <a:r>
              <a:rPr lang="en-US" altLang="zh-CN" sz="2000" smtClean="0"/>
              <a:t>:</a:t>
            </a:r>
          </a:p>
          <a:p>
            <a:pPr>
              <a:lnSpc>
                <a:spcPct val="90000"/>
              </a:lnSpc>
              <a:tabLst>
                <a:tab pos="635000" algn="l"/>
                <a:tab pos="2568575" algn="l"/>
              </a:tabLst>
            </a:pPr>
            <a:r>
              <a:rPr lang="en-US" altLang="zh-CN" sz="2000" i="1" smtClean="0"/>
              <a:t>n</a:t>
            </a:r>
            <a:r>
              <a:rPr lang="en-US" altLang="zh-CN" sz="2400" i="1" baseline="-25000" smtClean="0"/>
              <a:t>student</a:t>
            </a:r>
            <a:r>
              <a:rPr lang="en-US" altLang="zh-CN" sz="2000" i="1" smtClean="0"/>
              <a:t> = 5</a:t>
            </a:r>
            <a:r>
              <a:rPr lang="en-US" altLang="zh-CN" sz="2000" smtClean="0"/>
              <a:t>,000</a:t>
            </a:r>
          </a:p>
          <a:p>
            <a:pPr>
              <a:lnSpc>
                <a:spcPct val="90000"/>
              </a:lnSpc>
              <a:tabLst>
                <a:tab pos="635000" algn="l"/>
                <a:tab pos="2568575" algn="l"/>
              </a:tabLst>
            </a:pPr>
            <a:r>
              <a:rPr lang="en-US" altLang="zh-CN" sz="2000" i="1" smtClean="0"/>
              <a:t>f</a:t>
            </a:r>
            <a:r>
              <a:rPr lang="en-US" altLang="zh-CN" sz="2400" i="1" baseline="-25000" smtClean="0"/>
              <a:t>student</a:t>
            </a:r>
            <a:r>
              <a:rPr lang="en-US" altLang="zh-CN" sz="2000" i="1" smtClean="0"/>
              <a:t>  =50 , </a:t>
            </a:r>
            <a:r>
              <a:rPr lang="zh-CN" altLang="en-US" sz="2000" smtClean="0"/>
              <a:t>这意味着 </a:t>
            </a:r>
            <a:r>
              <a:rPr lang="en-US" altLang="zh-CN" sz="2000" i="1" smtClean="0"/>
              <a:t>b</a:t>
            </a:r>
            <a:r>
              <a:rPr lang="en-US" altLang="zh-CN" sz="2400" i="1" baseline="-25000" smtClean="0"/>
              <a:t>student</a:t>
            </a:r>
            <a:r>
              <a:rPr lang="en-US" altLang="zh-CN" sz="2800" smtClean="0"/>
              <a:t> </a:t>
            </a:r>
            <a:r>
              <a:rPr lang="en-US" altLang="zh-CN" sz="2000" smtClean="0"/>
              <a:t>=5000/50 = 100</a:t>
            </a:r>
          </a:p>
          <a:p>
            <a:pPr>
              <a:lnSpc>
                <a:spcPct val="90000"/>
              </a:lnSpc>
              <a:tabLst>
                <a:tab pos="635000" algn="l"/>
                <a:tab pos="2568575" algn="l"/>
              </a:tabLst>
            </a:pPr>
            <a:r>
              <a:rPr lang="en-US" altLang="zh-CN" sz="2000" i="1" smtClean="0"/>
              <a:t>n</a:t>
            </a:r>
            <a:r>
              <a:rPr lang="en-US" altLang="zh-CN" sz="2400" i="1" baseline="-25000" smtClean="0"/>
              <a:t>takes</a:t>
            </a:r>
            <a:r>
              <a:rPr lang="en-US" altLang="zh-CN" sz="2000" i="1" smtClean="0"/>
              <a:t> = </a:t>
            </a:r>
            <a:r>
              <a:rPr lang="en-US" altLang="zh-CN" sz="2000" smtClean="0"/>
              <a:t>10000</a:t>
            </a:r>
          </a:p>
          <a:p>
            <a:pPr>
              <a:lnSpc>
                <a:spcPct val="90000"/>
              </a:lnSpc>
              <a:tabLst>
                <a:tab pos="635000" algn="l"/>
                <a:tab pos="2568575" algn="l"/>
              </a:tabLst>
            </a:pPr>
            <a:r>
              <a:rPr lang="en-US" altLang="zh-CN" sz="2000" i="1" smtClean="0"/>
              <a:t>f</a:t>
            </a:r>
            <a:r>
              <a:rPr lang="en-US" altLang="zh-CN" sz="2400" i="1" baseline="-25000" smtClean="0"/>
              <a:t>takes</a:t>
            </a:r>
            <a:r>
              <a:rPr lang="en-US" altLang="zh-CN" sz="2000" baseline="-25000" smtClean="0"/>
              <a:t>   </a:t>
            </a:r>
            <a:r>
              <a:rPr lang="en-US" altLang="zh-CN" sz="2000" smtClean="0"/>
              <a:t>= 25 , </a:t>
            </a:r>
            <a:r>
              <a:rPr lang="zh-CN" altLang="en-US" sz="2000" smtClean="0"/>
              <a:t>这意味着 </a:t>
            </a:r>
            <a:r>
              <a:rPr lang="en-US" altLang="zh-CN" sz="2000" i="1" smtClean="0"/>
              <a:t>b</a:t>
            </a:r>
            <a:r>
              <a:rPr lang="en-US" altLang="zh-CN" sz="2400" i="1" baseline="-25000" smtClean="0"/>
              <a:t>takes</a:t>
            </a:r>
            <a:r>
              <a:rPr lang="en-US" altLang="zh-CN" sz="2400" baseline="-25000" smtClean="0"/>
              <a:t> </a:t>
            </a:r>
            <a:r>
              <a:rPr lang="en-US" altLang="zh-CN" sz="2000" smtClean="0"/>
              <a:t>=</a:t>
            </a:r>
            <a:r>
              <a:rPr lang="en-US" altLang="zh-CN" sz="2800" smtClean="0"/>
              <a:t> </a:t>
            </a:r>
            <a:r>
              <a:rPr lang="en-US" altLang="zh-CN" sz="2000" smtClean="0"/>
              <a:t>10000/25 = 400</a:t>
            </a:r>
          </a:p>
          <a:p>
            <a:pPr>
              <a:lnSpc>
                <a:spcPct val="90000"/>
              </a:lnSpc>
              <a:tabLst>
                <a:tab pos="635000" algn="l"/>
                <a:tab pos="2568575" algn="l"/>
              </a:tabLst>
            </a:pPr>
            <a:r>
              <a:rPr lang="en-US" altLang="zh-CN" sz="2000" i="1" smtClean="0"/>
              <a:t>V(ID, takes)</a:t>
            </a:r>
            <a:r>
              <a:rPr lang="en-US" altLang="zh-CN" sz="2000" smtClean="0"/>
              <a:t> = 2500 </a:t>
            </a:r>
            <a:r>
              <a:rPr lang="zh-CN" altLang="en-US" sz="2000" smtClean="0"/>
              <a:t>，这意味着，平均每个选课的学生选了 </a:t>
            </a:r>
            <a:r>
              <a:rPr lang="en-US" altLang="zh-CN" sz="2000" smtClean="0"/>
              <a:t>4 </a:t>
            </a:r>
            <a:r>
              <a:rPr lang="zh-CN" altLang="en-US" sz="2000" smtClean="0"/>
              <a:t>门课程</a:t>
            </a:r>
          </a:p>
          <a:p>
            <a:pPr lvl="1">
              <a:lnSpc>
                <a:spcPct val="90000"/>
              </a:lnSpc>
              <a:tabLst>
                <a:tab pos="635000" algn="l"/>
                <a:tab pos="2568575" algn="l"/>
              </a:tabLst>
            </a:pPr>
            <a:r>
              <a:rPr lang="en-US" altLang="zh-CN" sz="1800" i="1" smtClean="0"/>
              <a:t>takes </a:t>
            </a:r>
            <a:r>
              <a:rPr lang="zh-CN" altLang="en-US" sz="1800" smtClean="0"/>
              <a:t>上的属性</a:t>
            </a:r>
            <a:r>
              <a:rPr lang="zh-CN" altLang="en-US" sz="1800" i="1" smtClean="0"/>
              <a:t> </a:t>
            </a:r>
            <a:r>
              <a:rPr lang="en-US" altLang="zh-CN" sz="1800" i="1" smtClean="0"/>
              <a:t>ID  </a:t>
            </a:r>
            <a:r>
              <a:rPr lang="zh-CN" altLang="en-US" sz="1800" smtClean="0"/>
              <a:t>是一个参照 </a:t>
            </a:r>
            <a:r>
              <a:rPr lang="en-US" altLang="zh-CN" sz="1800" i="1" smtClean="0"/>
              <a:t>student </a:t>
            </a:r>
            <a:r>
              <a:rPr lang="zh-CN" altLang="en-US" sz="1800" smtClean="0"/>
              <a:t>的外码</a:t>
            </a:r>
          </a:p>
          <a:p>
            <a:pPr lvl="1">
              <a:lnSpc>
                <a:spcPct val="90000"/>
              </a:lnSpc>
              <a:tabLst>
                <a:tab pos="635000" algn="l"/>
                <a:tab pos="2568575" algn="l"/>
              </a:tabLst>
            </a:pPr>
            <a:r>
              <a:rPr lang="en-US" altLang="zh-CN" sz="1800" i="1" smtClean="0"/>
              <a:t>V</a:t>
            </a:r>
            <a:r>
              <a:rPr lang="en-US" altLang="zh-CN" sz="1800" smtClean="0"/>
              <a:t>(</a:t>
            </a:r>
            <a:r>
              <a:rPr lang="en-US" altLang="zh-CN" sz="1800" i="1" smtClean="0"/>
              <a:t>ID, student</a:t>
            </a:r>
            <a:r>
              <a:rPr lang="en-US" altLang="zh-CN" sz="1800" smtClean="0"/>
              <a:t>)</a:t>
            </a:r>
            <a:r>
              <a:rPr lang="en-US" altLang="zh-CN" sz="1800" i="1" smtClean="0"/>
              <a:t> = </a:t>
            </a:r>
            <a:r>
              <a:rPr lang="en-US" altLang="zh-CN" sz="1800" smtClean="0"/>
              <a:t>5000 (</a:t>
            </a:r>
            <a:r>
              <a:rPr lang="zh-CN" altLang="en-US" sz="1800" i="1" smtClean="0"/>
              <a:t>主码</a:t>
            </a:r>
            <a:r>
              <a:rPr lang="en-US" altLang="zh-CN" sz="1800" i="1" smtClean="0"/>
              <a:t>!</a:t>
            </a:r>
            <a:r>
              <a:rPr lang="en-US" altLang="zh-CN" sz="1800" smtClean="0"/>
              <a:t>)</a:t>
            </a:r>
          </a:p>
          <a:p>
            <a:pPr>
              <a:lnSpc>
                <a:spcPct val="90000"/>
              </a:lnSpc>
              <a:buFont typeface="Monotype Sorts" charset="2"/>
              <a:buNone/>
              <a:tabLst>
                <a:tab pos="635000" algn="l"/>
                <a:tab pos="2568575" algn="l"/>
              </a:tabLst>
            </a:pPr>
            <a:r>
              <a:rPr lang="en-US" altLang="zh-CN" sz="2000" i="1" smtClean="0">
                <a:ea typeface="ＭＳ Ｐゴシック" panose="020B0600070205080204" pitchFamily="34" charset="-128"/>
              </a:rPr>
              <a:t>	</a:t>
            </a:r>
          </a:p>
        </p:txBody>
      </p:sp>
      <p:sp>
        <p:nvSpPr>
          <p:cNvPr id="121860" name="AutoShape 4"/>
          <p:cNvSpPr>
            <a:spLocks noChangeArrowheads="1"/>
          </p:cNvSpPr>
          <p:nvPr/>
        </p:nvSpPr>
        <p:spPr bwMode="auto">
          <a:xfrm rot="5400000">
            <a:off x="2674937" y="15160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11.2  </a:t>
            </a:r>
            <a:r>
              <a:rPr lang="zh-CN" altLang="en-US" dirty="0" smtClean="0">
                <a:effectLst>
                  <a:outerShdw blurRad="38100" dist="38100" dir="2700000" algn="tl">
                    <a:srgbClr val="C0C0C0"/>
                  </a:outerShdw>
                </a:effectLst>
                <a:ea typeface="宋体" charset="-122"/>
              </a:rPr>
              <a:t>查询代价的度量</a:t>
            </a:r>
          </a:p>
        </p:txBody>
      </p:sp>
      <p:sp>
        <p:nvSpPr>
          <p:cNvPr id="15363" name="Rectangle 3"/>
          <p:cNvSpPr>
            <a:spLocks noGrp="1" noChangeArrowheads="1"/>
          </p:cNvSpPr>
          <p:nvPr>
            <p:ph type="body" idx="1"/>
          </p:nvPr>
        </p:nvSpPr>
        <p:spPr>
          <a:xfrm>
            <a:off x="814388" y="1093788"/>
            <a:ext cx="7897812" cy="4886325"/>
          </a:xfrm>
        </p:spPr>
        <p:txBody>
          <a:bodyPr/>
          <a:lstStyle/>
          <a:p>
            <a:r>
              <a:rPr lang="zh-CN" altLang="en-US" sz="2400" smtClean="0"/>
              <a:t>查询处理的代价可以通过该查询对各种资源的使用情况进行度量</a:t>
            </a:r>
          </a:p>
          <a:p>
            <a:pPr lvl="1"/>
            <a:r>
              <a:rPr lang="zh-CN" altLang="en-US" sz="2000" smtClean="0"/>
              <a:t>这些资源包括磁盘存取，执行一个查询所用 </a:t>
            </a:r>
            <a:r>
              <a:rPr lang="en-US" altLang="zh-CN" sz="2000" smtClean="0"/>
              <a:t>CPU </a:t>
            </a:r>
            <a:r>
              <a:rPr lang="zh-CN" altLang="en-US" sz="2000" smtClean="0"/>
              <a:t>时间，甚至是网络通信代价</a:t>
            </a:r>
            <a:endParaRPr lang="zh-CN" altLang="en-US" sz="2000" i="1" smtClean="0"/>
          </a:p>
          <a:p>
            <a:r>
              <a:rPr lang="zh-CN" altLang="en-US" sz="2400" smtClean="0"/>
              <a:t>在磁盘上存取数据的代价通常是主要代价。通过以下指标来对其进行度量：</a:t>
            </a:r>
          </a:p>
          <a:p>
            <a:pPr lvl="1"/>
            <a:r>
              <a:rPr lang="zh-CN" altLang="en-US" sz="2000" smtClean="0"/>
              <a:t>搜索磁盘次数</a:t>
            </a:r>
            <a:r>
              <a:rPr lang="en-US" altLang="zh-CN" sz="2000" smtClean="0"/>
              <a:t>                * </a:t>
            </a:r>
            <a:r>
              <a:rPr lang="zh-CN" altLang="en-US" sz="2000" smtClean="0"/>
              <a:t>平均寻道时间</a:t>
            </a:r>
          </a:p>
          <a:p>
            <a:pPr lvl="1"/>
            <a:r>
              <a:rPr lang="zh-CN" altLang="en-US" sz="2000" smtClean="0"/>
              <a:t>读取的块数                  * 平均块读取时间</a:t>
            </a:r>
          </a:p>
          <a:p>
            <a:pPr lvl="1"/>
            <a:r>
              <a:rPr lang="zh-CN" altLang="en-US" sz="2000" smtClean="0"/>
              <a:t>写入的块数                  * 平均块写入时间</a:t>
            </a:r>
          </a:p>
          <a:p>
            <a:pPr lvl="2"/>
            <a:r>
              <a:rPr lang="zh-CN" altLang="en-US" sz="1800" smtClean="0"/>
              <a:t>写入一个块的代价通常大于块读取的代价 </a:t>
            </a:r>
          </a:p>
          <a:p>
            <a:pPr lvl="3"/>
            <a:r>
              <a:rPr lang="zh-CN" altLang="en-US" sz="1600" smtClean="0"/>
              <a:t>数据在写入后会被读取以确保写入正确</a:t>
            </a:r>
            <a:endParaRPr lang="en-US" altLang="zh-CN" sz="160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连接运算结果大小的估计</a:t>
            </a:r>
          </a:p>
        </p:txBody>
      </p:sp>
      <p:sp>
        <p:nvSpPr>
          <p:cNvPr id="123907" name="Rectangle 3"/>
          <p:cNvSpPr>
            <a:spLocks noGrp="1" noChangeArrowheads="1"/>
          </p:cNvSpPr>
          <p:nvPr>
            <p:ph type="body" idx="1"/>
          </p:nvPr>
        </p:nvSpPr>
        <p:spPr>
          <a:xfrm>
            <a:off x="914400" y="1120775"/>
            <a:ext cx="7654925" cy="5014913"/>
          </a:xfrm>
        </p:spPr>
        <p:txBody>
          <a:bodyPr/>
          <a:lstStyle/>
          <a:p>
            <a:r>
              <a:rPr lang="zh-CN" altLang="en-US" sz="2000" smtClean="0"/>
              <a:t>笛卡尔积 </a:t>
            </a:r>
            <a:r>
              <a:rPr lang="en-US" altLang="zh-CN" sz="2000" i="1" smtClean="0"/>
              <a:t>r</a:t>
            </a:r>
            <a:r>
              <a:rPr lang="en-US" altLang="zh-CN" sz="2000" smtClean="0"/>
              <a:t>  x </a:t>
            </a:r>
            <a:r>
              <a:rPr lang="en-US" altLang="zh-CN" sz="2000" i="1" smtClean="0"/>
              <a:t>s </a:t>
            </a:r>
            <a:r>
              <a:rPr lang="zh-CN" altLang="en-US" sz="2000" smtClean="0"/>
              <a:t>包含 </a:t>
            </a:r>
            <a:r>
              <a:rPr lang="en-US" altLang="zh-CN" sz="2000" i="1" smtClean="0"/>
              <a:t>n</a:t>
            </a:r>
            <a:r>
              <a:rPr lang="en-US" altLang="zh-CN" sz="2000" i="1" baseline="-25000" smtClean="0"/>
              <a:t>r </a:t>
            </a:r>
            <a:r>
              <a:rPr lang="en-US" altLang="zh-CN" sz="2000" i="1" smtClean="0"/>
              <a:t>.n</a:t>
            </a:r>
            <a:r>
              <a:rPr lang="en-US" altLang="zh-CN" sz="2000" i="1" baseline="-25000" smtClean="0"/>
              <a:t>s</a:t>
            </a:r>
            <a:r>
              <a:rPr lang="en-US" altLang="zh-CN" sz="2000" i="1" smtClean="0"/>
              <a:t> </a:t>
            </a:r>
            <a:r>
              <a:rPr lang="zh-CN" altLang="en-US" sz="2000" smtClean="0"/>
              <a:t>个元组，每个元组占用 </a:t>
            </a:r>
            <a:r>
              <a:rPr lang="en-US" altLang="zh-CN" sz="2000" i="1" smtClean="0"/>
              <a:t>s</a:t>
            </a:r>
            <a:r>
              <a:rPr lang="en-US" altLang="zh-CN" sz="2000" i="1" baseline="-25000" smtClean="0"/>
              <a:t>r</a:t>
            </a:r>
            <a:r>
              <a:rPr lang="en-US" altLang="zh-CN" sz="2000" i="1" smtClean="0"/>
              <a:t> + s</a:t>
            </a:r>
            <a:r>
              <a:rPr lang="en-US" altLang="zh-CN" sz="2000" i="1" baseline="-25000" smtClean="0"/>
              <a:t>s</a:t>
            </a:r>
            <a:r>
              <a:rPr lang="en-US" altLang="zh-CN" sz="2000" i="1" smtClean="0"/>
              <a:t> </a:t>
            </a:r>
            <a:r>
              <a:rPr lang="zh-CN" altLang="en-US" sz="2000" smtClean="0"/>
              <a:t>个字节</a:t>
            </a:r>
          </a:p>
          <a:p>
            <a:r>
              <a:rPr lang="zh-CN" altLang="en-US" sz="2000" smtClean="0"/>
              <a:t>若 </a:t>
            </a:r>
            <a:r>
              <a:rPr lang="en-US" altLang="zh-CN" sz="2000" smtClean="0"/>
              <a:t>R </a:t>
            </a:r>
            <a:r>
              <a:rPr lang="en-US" altLang="zh-CN" sz="2000" smtClean="0">
                <a:sym typeface="Symbol" panose="05050102010706020507" pitchFamily="18" charset="2"/>
              </a:rPr>
              <a:t> S = , </a:t>
            </a:r>
            <a:r>
              <a:rPr lang="zh-CN" altLang="en-US" sz="2000" smtClean="0">
                <a:sym typeface="Symbol" panose="05050102010706020507" pitchFamily="18" charset="2"/>
              </a:rPr>
              <a:t>则 </a:t>
            </a:r>
            <a:r>
              <a:rPr lang="en-US" altLang="zh-CN" sz="2000" smtClean="0">
                <a:sym typeface="Symbol" panose="05050102010706020507" pitchFamily="18" charset="2"/>
              </a:rPr>
              <a:t>r   s </a:t>
            </a:r>
            <a:r>
              <a:rPr lang="zh-CN" altLang="en-US" sz="2000" smtClean="0">
                <a:sym typeface="Symbol" panose="05050102010706020507" pitchFamily="18" charset="2"/>
              </a:rPr>
              <a:t>与</a:t>
            </a:r>
            <a:r>
              <a:rPr lang="en-US" altLang="zh-CN" sz="2000" smtClean="0">
                <a:sym typeface="Symbol" panose="05050102010706020507" pitchFamily="18" charset="2"/>
              </a:rPr>
              <a:t> r x s </a:t>
            </a:r>
            <a:r>
              <a:rPr lang="zh-CN" altLang="en-US" sz="2000" smtClean="0">
                <a:sym typeface="Symbol" panose="05050102010706020507" pitchFamily="18" charset="2"/>
              </a:rPr>
              <a:t>结果一样</a:t>
            </a:r>
          </a:p>
          <a:p>
            <a:r>
              <a:rPr lang="zh-CN" altLang="en-US" sz="2000" smtClean="0">
                <a:sym typeface="Symbol" panose="05050102010706020507" pitchFamily="18" charset="2"/>
              </a:rPr>
              <a:t>若 </a:t>
            </a:r>
            <a:r>
              <a:rPr lang="en-US" altLang="zh-CN" sz="2000" i="1" smtClean="0"/>
              <a:t>R </a:t>
            </a:r>
            <a:r>
              <a:rPr lang="en-US" altLang="zh-CN" sz="2000" smtClean="0">
                <a:sym typeface="Symbol" panose="05050102010706020507" pitchFamily="18" charset="2"/>
              </a:rPr>
              <a:t> </a:t>
            </a:r>
            <a:r>
              <a:rPr lang="en-US" altLang="zh-CN" sz="2000" i="1" smtClean="0">
                <a:sym typeface="Symbol" panose="05050102010706020507" pitchFamily="18" charset="2"/>
              </a:rPr>
              <a:t>S</a:t>
            </a:r>
            <a:r>
              <a:rPr lang="en-US" altLang="zh-CN" sz="2000" smtClean="0">
                <a:sym typeface="Symbol" panose="05050102010706020507" pitchFamily="18" charset="2"/>
              </a:rPr>
              <a:t> </a:t>
            </a:r>
            <a:r>
              <a:rPr lang="zh-CN" altLang="en-US" sz="2000" smtClean="0">
                <a:sym typeface="Symbol" panose="05050102010706020507" pitchFamily="18" charset="2"/>
              </a:rPr>
              <a:t>是</a:t>
            </a:r>
            <a:r>
              <a:rPr lang="en-US" altLang="zh-CN" sz="2000" i="1" smtClean="0">
                <a:sym typeface="Symbol" panose="05050102010706020507" pitchFamily="18" charset="2"/>
              </a:rPr>
              <a:t>R </a:t>
            </a:r>
            <a:r>
              <a:rPr lang="zh-CN" altLang="en-US" sz="2000" smtClean="0">
                <a:sym typeface="Symbol" panose="05050102010706020507" pitchFamily="18" charset="2"/>
              </a:rPr>
              <a:t>的码，则可知 </a:t>
            </a:r>
            <a:r>
              <a:rPr lang="en-US" altLang="zh-CN" sz="2000" smtClean="0">
                <a:sym typeface="Symbol" panose="05050102010706020507" pitchFamily="18" charset="2"/>
              </a:rPr>
              <a:t>s </a:t>
            </a:r>
            <a:r>
              <a:rPr lang="zh-CN" altLang="en-US" sz="2000" smtClean="0">
                <a:sym typeface="Symbol" panose="05050102010706020507" pitchFamily="18" charset="2"/>
              </a:rPr>
              <a:t>的一个元组至多与 </a:t>
            </a:r>
            <a:r>
              <a:rPr lang="en-US" altLang="zh-CN" sz="2000" smtClean="0">
                <a:sym typeface="Symbol" panose="05050102010706020507" pitchFamily="18" charset="2"/>
              </a:rPr>
              <a:t>r </a:t>
            </a:r>
            <a:r>
              <a:rPr lang="zh-CN" altLang="en-US" sz="2000" smtClean="0">
                <a:sym typeface="Symbol" panose="05050102010706020507" pitchFamily="18" charset="2"/>
              </a:rPr>
              <a:t>的一个元组相连接</a:t>
            </a:r>
          </a:p>
          <a:p>
            <a:pPr lvl="1"/>
            <a:r>
              <a:rPr lang="zh-CN" altLang="en-US" sz="1800" smtClean="0">
                <a:sym typeface="Symbol" panose="05050102010706020507" pitchFamily="18" charset="2"/>
              </a:rPr>
              <a:t>因此， </a:t>
            </a:r>
            <a:r>
              <a:rPr lang="en-US" altLang="zh-CN" sz="1800" i="1" smtClean="0">
                <a:sym typeface="Symbol" panose="05050102010706020507" pitchFamily="18" charset="2"/>
              </a:rPr>
              <a:t>r   s</a:t>
            </a:r>
            <a:r>
              <a:rPr lang="en-US" altLang="zh-CN" sz="1800" smtClean="0">
                <a:sym typeface="Symbol" panose="05050102010706020507" pitchFamily="18" charset="2"/>
              </a:rPr>
              <a:t> </a:t>
            </a:r>
            <a:r>
              <a:rPr lang="zh-CN" altLang="en-US" sz="1800" smtClean="0">
                <a:sym typeface="Symbol" panose="05050102010706020507" pitchFamily="18" charset="2"/>
              </a:rPr>
              <a:t>的元组数不会超过 </a:t>
            </a:r>
            <a:r>
              <a:rPr lang="en-US" altLang="zh-CN" sz="1800" smtClean="0">
                <a:sym typeface="Symbol" panose="05050102010706020507" pitchFamily="18" charset="2"/>
              </a:rPr>
              <a:t>s </a:t>
            </a:r>
            <a:r>
              <a:rPr lang="zh-CN" altLang="en-US" sz="1800" smtClean="0">
                <a:sym typeface="Symbol" panose="05050102010706020507" pitchFamily="18" charset="2"/>
              </a:rPr>
              <a:t>中元组的数目</a:t>
            </a:r>
            <a:endParaRPr lang="zh-CN" altLang="en-US" sz="1800" i="1" smtClean="0">
              <a:sym typeface="Symbol" panose="05050102010706020507" pitchFamily="18" charset="2"/>
            </a:endParaRPr>
          </a:p>
          <a:p>
            <a:r>
              <a:rPr lang="zh-CN" altLang="en-US" sz="2000" smtClean="0">
                <a:sym typeface="Symbol" panose="05050102010706020507" pitchFamily="18" charset="2"/>
              </a:rPr>
              <a:t>若 </a:t>
            </a:r>
            <a:r>
              <a:rPr lang="en-US" altLang="zh-CN" sz="2000" i="1" smtClean="0"/>
              <a:t>R </a:t>
            </a:r>
            <a:r>
              <a:rPr lang="en-US" altLang="zh-CN" sz="2000" smtClean="0">
                <a:sym typeface="Symbol" panose="05050102010706020507" pitchFamily="18" charset="2"/>
              </a:rPr>
              <a:t> </a:t>
            </a:r>
            <a:r>
              <a:rPr lang="en-US" altLang="zh-CN" sz="2000" i="1" smtClean="0">
                <a:sym typeface="Symbol" panose="05050102010706020507" pitchFamily="18" charset="2"/>
              </a:rPr>
              <a:t>S</a:t>
            </a:r>
            <a:r>
              <a:rPr lang="en-US" altLang="zh-CN" sz="2000" smtClean="0">
                <a:sym typeface="Symbol" panose="05050102010706020507" pitchFamily="18" charset="2"/>
              </a:rPr>
              <a:t> </a:t>
            </a:r>
            <a:r>
              <a:rPr lang="zh-CN" altLang="en-US" sz="2000" smtClean="0">
                <a:sym typeface="Symbol" panose="05050102010706020507" pitchFamily="18" charset="2"/>
              </a:rPr>
              <a:t>构成了 </a:t>
            </a:r>
            <a:r>
              <a:rPr lang="en-US" altLang="zh-CN" sz="2000" i="1" smtClean="0">
                <a:sym typeface="Symbol" panose="05050102010706020507" pitchFamily="18" charset="2"/>
              </a:rPr>
              <a:t>S</a:t>
            </a:r>
            <a:r>
              <a:rPr lang="en-US" altLang="zh-CN" sz="2000" smtClean="0">
                <a:sym typeface="Symbol" panose="05050102010706020507" pitchFamily="18" charset="2"/>
              </a:rPr>
              <a:t> </a:t>
            </a:r>
            <a:r>
              <a:rPr lang="zh-CN" altLang="en-US" sz="2000" smtClean="0">
                <a:sym typeface="Symbol" panose="05050102010706020507" pitchFamily="18" charset="2"/>
              </a:rPr>
              <a:t>中参照 </a:t>
            </a:r>
            <a:r>
              <a:rPr lang="en-US" altLang="zh-CN" sz="2000" i="1" smtClean="0">
                <a:sym typeface="Symbol" panose="05050102010706020507" pitchFamily="18" charset="2"/>
              </a:rPr>
              <a:t>R </a:t>
            </a:r>
            <a:r>
              <a:rPr lang="zh-CN" altLang="en-US" sz="2000" smtClean="0">
                <a:sym typeface="Symbol" panose="05050102010706020507" pitchFamily="18" charset="2"/>
              </a:rPr>
              <a:t>的外码， </a:t>
            </a:r>
            <a:r>
              <a:rPr lang="en-US" altLang="zh-CN" sz="2000" i="1" smtClean="0">
                <a:sym typeface="Symbol" panose="05050102010706020507" pitchFamily="18" charset="2"/>
              </a:rPr>
              <a:t>r</a:t>
            </a:r>
            <a:r>
              <a:rPr lang="en-US" altLang="zh-CN" sz="2000" smtClean="0">
                <a:sym typeface="Symbol" panose="05050102010706020507" pitchFamily="18" charset="2"/>
              </a:rPr>
              <a:t>   </a:t>
            </a:r>
            <a:r>
              <a:rPr lang="en-US" altLang="zh-CN" sz="2000" i="1" smtClean="0">
                <a:sym typeface="Symbol" panose="05050102010706020507" pitchFamily="18" charset="2"/>
              </a:rPr>
              <a:t>s</a:t>
            </a:r>
            <a:r>
              <a:rPr lang="en-US" altLang="zh-CN" sz="2000" smtClean="0">
                <a:sym typeface="Symbol" panose="05050102010706020507" pitchFamily="18" charset="2"/>
              </a:rPr>
              <a:t> </a:t>
            </a:r>
            <a:r>
              <a:rPr lang="zh-CN" altLang="en-US" sz="2000" smtClean="0">
                <a:sym typeface="Symbol" panose="05050102010706020507" pitchFamily="18" charset="2"/>
              </a:rPr>
              <a:t>中的元组数正好与 </a:t>
            </a:r>
            <a:r>
              <a:rPr lang="en-US" altLang="zh-CN" sz="2000" smtClean="0">
                <a:sym typeface="Symbol" panose="05050102010706020507" pitchFamily="18" charset="2"/>
              </a:rPr>
              <a:t>s </a:t>
            </a:r>
            <a:r>
              <a:rPr lang="zh-CN" altLang="en-US" sz="2000" smtClean="0">
                <a:sym typeface="Symbol" panose="05050102010706020507" pitchFamily="18" charset="2"/>
              </a:rPr>
              <a:t>中的元组数相等</a:t>
            </a:r>
            <a:endParaRPr lang="zh-CN" altLang="en-US" sz="2000" i="1" smtClean="0">
              <a:sym typeface="Symbol" panose="05050102010706020507" pitchFamily="18" charset="2"/>
            </a:endParaRPr>
          </a:p>
          <a:p>
            <a:pPr lvl="1"/>
            <a:r>
              <a:rPr lang="en-US" altLang="zh-CN" sz="1800" i="1" smtClean="0"/>
              <a:t>R </a:t>
            </a:r>
            <a:r>
              <a:rPr lang="en-US" altLang="zh-CN" sz="1800" smtClean="0">
                <a:sym typeface="Symbol" panose="05050102010706020507" pitchFamily="18" charset="2"/>
              </a:rPr>
              <a:t> </a:t>
            </a:r>
            <a:r>
              <a:rPr lang="en-US" altLang="zh-CN" sz="1800" i="1" smtClean="0">
                <a:sym typeface="Symbol" panose="05050102010706020507" pitchFamily="18" charset="2"/>
              </a:rPr>
              <a:t>S</a:t>
            </a:r>
            <a:r>
              <a:rPr lang="en-US" altLang="zh-CN" sz="1800" smtClean="0">
                <a:sym typeface="Symbol" panose="05050102010706020507" pitchFamily="18" charset="2"/>
              </a:rPr>
              <a:t> </a:t>
            </a:r>
            <a:r>
              <a:rPr lang="zh-CN" altLang="en-US" sz="1800" smtClean="0">
                <a:sym typeface="Symbol" panose="05050102010706020507" pitchFamily="18" charset="2"/>
              </a:rPr>
              <a:t>是参照 </a:t>
            </a:r>
            <a:r>
              <a:rPr lang="en-US" altLang="zh-CN" sz="1800" i="1" smtClean="0">
                <a:sym typeface="Symbol" panose="05050102010706020507" pitchFamily="18" charset="2"/>
              </a:rPr>
              <a:t>S</a:t>
            </a:r>
            <a:r>
              <a:rPr lang="en-US" altLang="zh-CN" sz="1800" smtClean="0">
                <a:sym typeface="Symbol" panose="05050102010706020507" pitchFamily="18" charset="2"/>
              </a:rPr>
              <a:t> </a:t>
            </a:r>
            <a:r>
              <a:rPr lang="zh-CN" altLang="en-US" sz="1800" smtClean="0">
                <a:sym typeface="Symbol" panose="05050102010706020507" pitchFamily="18" charset="2"/>
              </a:rPr>
              <a:t>的外码的例子，与之对称</a:t>
            </a:r>
          </a:p>
          <a:p>
            <a:r>
              <a:rPr lang="zh-CN" altLang="en-US" sz="2000" smtClean="0">
                <a:sym typeface="Symbol" panose="05050102010706020507" pitchFamily="18" charset="2"/>
              </a:rPr>
              <a:t>在查询 </a:t>
            </a:r>
            <a:r>
              <a:rPr lang="en-US" altLang="zh-CN" sz="2000" i="1" smtClean="0">
                <a:sym typeface="Symbol" panose="05050102010706020507" pitchFamily="18" charset="2"/>
              </a:rPr>
              <a:t>student    takes </a:t>
            </a:r>
            <a:r>
              <a:rPr lang="zh-CN" altLang="en-US" sz="2000" smtClean="0">
                <a:sym typeface="Symbol" panose="05050102010706020507" pitchFamily="18" charset="2"/>
              </a:rPr>
              <a:t>的例子中，</a:t>
            </a:r>
            <a:r>
              <a:rPr lang="en-US" altLang="zh-CN" sz="2000" i="1" smtClean="0">
                <a:sym typeface="Symbol" panose="05050102010706020507" pitchFamily="18" charset="2"/>
              </a:rPr>
              <a:t>takes</a:t>
            </a:r>
            <a:r>
              <a:rPr lang="en-US" altLang="zh-CN" sz="2000" smtClean="0">
                <a:sym typeface="Symbol" panose="05050102010706020507" pitchFamily="18" charset="2"/>
              </a:rPr>
              <a:t> </a:t>
            </a:r>
            <a:r>
              <a:rPr lang="zh-CN" altLang="en-US" sz="2000" smtClean="0">
                <a:sym typeface="Symbol" panose="05050102010706020507" pitchFamily="18" charset="2"/>
              </a:rPr>
              <a:t>中的 </a:t>
            </a:r>
            <a:r>
              <a:rPr lang="en-US" altLang="zh-CN" sz="2000" smtClean="0">
                <a:sym typeface="Symbol" panose="05050102010706020507" pitchFamily="18" charset="2"/>
              </a:rPr>
              <a:t>ID </a:t>
            </a:r>
            <a:r>
              <a:rPr lang="zh-CN" altLang="en-US" sz="2000" smtClean="0">
                <a:sym typeface="Symbol" panose="05050102010706020507" pitchFamily="18" charset="2"/>
              </a:rPr>
              <a:t>是一个参照 </a:t>
            </a:r>
            <a:r>
              <a:rPr lang="en-US" altLang="zh-CN" sz="2000" i="1" smtClean="0">
                <a:sym typeface="Symbol" panose="05050102010706020507" pitchFamily="18" charset="2"/>
              </a:rPr>
              <a:t>student </a:t>
            </a:r>
            <a:r>
              <a:rPr lang="zh-CN" altLang="en-US" sz="2000" smtClean="0">
                <a:sym typeface="Symbol" panose="05050102010706020507" pitchFamily="18" charset="2"/>
              </a:rPr>
              <a:t>的外码</a:t>
            </a:r>
          </a:p>
          <a:p>
            <a:pPr lvl="1"/>
            <a:r>
              <a:rPr lang="zh-CN" altLang="en-US" sz="1800" smtClean="0">
                <a:sym typeface="Symbol" panose="05050102010706020507" pitchFamily="18" charset="2"/>
              </a:rPr>
              <a:t>结果与 </a:t>
            </a:r>
            <a:r>
              <a:rPr lang="en-US" altLang="zh-CN" sz="1800" i="1" smtClean="0">
                <a:sym typeface="Symbol" panose="05050102010706020507" pitchFamily="18" charset="2"/>
              </a:rPr>
              <a:t>n</a:t>
            </a:r>
            <a:r>
              <a:rPr lang="en-US" altLang="zh-CN" sz="1800" i="1" baseline="-25000" smtClean="0">
                <a:sym typeface="Symbol" panose="05050102010706020507" pitchFamily="18" charset="2"/>
              </a:rPr>
              <a:t>takes </a:t>
            </a:r>
            <a:r>
              <a:rPr lang="zh-CN" altLang="en-US" sz="1800" smtClean="0">
                <a:sym typeface="Symbol" panose="05050102010706020507" pitchFamily="18" charset="2"/>
              </a:rPr>
              <a:t>完全相同，是 </a:t>
            </a:r>
            <a:r>
              <a:rPr lang="en-US" altLang="zh-CN" sz="1800" smtClean="0">
                <a:sym typeface="Symbol" panose="05050102010706020507" pitchFamily="18" charset="2"/>
              </a:rPr>
              <a:t>10000 </a:t>
            </a:r>
          </a:p>
        </p:txBody>
      </p:sp>
      <p:sp>
        <p:nvSpPr>
          <p:cNvPr id="123908" name="AutoShape 4"/>
          <p:cNvSpPr>
            <a:spLocks noChangeArrowheads="1"/>
          </p:cNvSpPr>
          <p:nvPr/>
        </p:nvSpPr>
        <p:spPr bwMode="auto">
          <a:xfrm rot="5400000">
            <a:off x="6267450" y="34845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23909" name="AutoShape 5"/>
          <p:cNvSpPr>
            <a:spLocks noChangeArrowheads="1"/>
          </p:cNvSpPr>
          <p:nvPr/>
        </p:nvSpPr>
        <p:spPr bwMode="auto">
          <a:xfrm rot="5400000">
            <a:off x="2763837" y="31162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23910" name="AutoShape 6"/>
          <p:cNvSpPr>
            <a:spLocks noChangeArrowheads="1"/>
          </p:cNvSpPr>
          <p:nvPr/>
        </p:nvSpPr>
        <p:spPr bwMode="auto">
          <a:xfrm rot="5400000">
            <a:off x="3906837" y="19764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23911" name="AutoShape 7"/>
          <p:cNvSpPr>
            <a:spLocks noChangeArrowheads="1"/>
          </p:cNvSpPr>
          <p:nvPr/>
        </p:nvSpPr>
        <p:spPr bwMode="auto">
          <a:xfrm rot="5400000">
            <a:off x="3319462" y="45735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727075" y="200025"/>
            <a:ext cx="8077200" cy="609600"/>
          </a:xfrm>
        </p:spPr>
        <p:txBody>
          <a:bodyPr/>
          <a:lstStyle/>
          <a:p>
            <a:pPr>
              <a:defRPr/>
            </a:pPr>
            <a:r>
              <a:rPr lang="zh-CN" altLang="en-US" smtClean="0">
                <a:effectLst>
                  <a:outerShdw blurRad="38100" dist="38100" dir="2700000" algn="tl">
                    <a:srgbClr val="C0C0C0"/>
                  </a:outerShdw>
                </a:effectLst>
                <a:ea typeface="宋体" charset="-122"/>
              </a:rPr>
              <a:t>连接运算结果大小的估计</a:t>
            </a:r>
            <a:r>
              <a:rPr lang="en-US" altLang="zh-CN" smtClean="0">
                <a:effectLst>
                  <a:outerShdw blurRad="38100" dist="38100" dir="2700000" algn="tl">
                    <a:srgbClr val="C0C0C0"/>
                  </a:outerShdw>
                </a:effectLst>
                <a:ea typeface="ＭＳ Ｐゴシック" pitchFamily="34" charset="-128"/>
              </a:rPr>
              <a:t>(Cont.)</a:t>
            </a:r>
          </a:p>
        </p:txBody>
      </p:sp>
      <p:sp>
        <p:nvSpPr>
          <p:cNvPr id="125955" name="Rectangle 3"/>
          <p:cNvSpPr>
            <a:spLocks noGrp="1" noChangeArrowheads="1"/>
          </p:cNvSpPr>
          <p:nvPr>
            <p:ph type="body" idx="1"/>
          </p:nvPr>
        </p:nvSpPr>
        <p:spPr/>
        <p:txBody>
          <a:bodyPr/>
          <a:lstStyle/>
          <a:p>
            <a:r>
              <a:rPr lang="zh-CN" altLang="en-US" sz="1800" smtClean="0"/>
              <a:t>若 </a:t>
            </a:r>
            <a:r>
              <a:rPr lang="en-US" altLang="zh-CN" sz="1800" i="1" smtClean="0"/>
              <a:t>R </a:t>
            </a:r>
            <a:r>
              <a:rPr lang="en-US" altLang="zh-CN" sz="1800" smtClean="0">
                <a:sym typeface="Symbol" panose="05050102010706020507" pitchFamily="18" charset="2"/>
              </a:rPr>
              <a:t> </a:t>
            </a:r>
            <a:r>
              <a:rPr lang="en-US" altLang="zh-CN" sz="1800" i="1" smtClean="0">
                <a:sym typeface="Symbol" panose="05050102010706020507" pitchFamily="18" charset="2"/>
              </a:rPr>
              <a:t>S</a:t>
            </a:r>
            <a:r>
              <a:rPr lang="en-US" altLang="zh-CN" sz="1800" smtClean="0">
                <a:sym typeface="Symbol" panose="05050102010706020507" pitchFamily="18" charset="2"/>
              </a:rPr>
              <a:t> = {</a:t>
            </a:r>
            <a:r>
              <a:rPr lang="en-US" altLang="zh-CN" sz="1800" i="1" smtClean="0">
                <a:sym typeface="Symbol" panose="05050102010706020507" pitchFamily="18" charset="2"/>
              </a:rPr>
              <a:t>A</a:t>
            </a:r>
            <a:r>
              <a:rPr lang="en-US" altLang="zh-CN" sz="1800" smtClean="0">
                <a:sym typeface="Symbol" panose="05050102010706020507" pitchFamily="18" charset="2"/>
              </a:rPr>
              <a:t>} </a:t>
            </a:r>
            <a:r>
              <a:rPr lang="zh-CN" altLang="en-US" sz="1800" smtClean="0">
                <a:sym typeface="Symbol" panose="05050102010706020507" pitchFamily="18" charset="2"/>
              </a:rPr>
              <a:t>既不是 </a:t>
            </a:r>
            <a:r>
              <a:rPr lang="en-US" altLang="zh-CN" sz="1800" smtClean="0">
                <a:sym typeface="Symbol" panose="05050102010706020507" pitchFamily="18" charset="2"/>
              </a:rPr>
              <a:t>R </a:t>
            </a:r>
            <a:r>
              <a:rPr lang="zh-CN" altLang="en-US" sz="1800" smtClean="0">
                <a:sym typeface="Symbol" panose="05050102010706020507" pitchFamily="18" charset="2"/>
              </a:rPr>
              <a:t>的码也不是 </a:t>
            </a:r>
            <a:r>
              <a:rPr lang="en-US" altLang="zh-CN" sz="1800" smtClean="0">
                <a:sym typeface="Symbol" panose="05050102010706020507" pitchFamily="18" charset="2"/>
              </a:rPr>
              <a:t>S </a:t>
            </a:r>
            <a:r>
              <a:rPr lang="zh-CN" altLang="en-US" sz="1800" smtClean="0">
                <a:sym typeface="Symbol" panose="05050102010706020507" pitchFamily="18" charset="2"/>
              </a:rPr>
              <a:t>的码</a:t>
            </a:r>
            <a:br>
              <a:rPr lang="zh-CN" altLang="en-US" sz="1800" smtClean="0">
                <a:sym typeface="Symbol" panose="05050102010706020507" pitchFamily="18" charset="2"/>
              </a:rPr>
            </a:br>
            <a:r>
              <a:rPr lang="zh-CN" altLang="en-US" sz="1800" smtClean="0">
                <a:sym typeface="Symbol" panose="05050102010706020507" pitchFamily="18" charset="2"/>
              </a:rPr>
              <a:t>如果我们假设 </a:t>
            </a:r>
            <a:r>
              <a:rPr lang="en-US" altLang="zh-CN" sz="1800" smtClean="0">
                <a:sym typeface="Symbol" panose="05050102010706020507" pitchFamily="18" charset="2"/>
              </a:rPr>
              <a:t>R </a:t>
            </a:r>
            <a:r>
              <a:rPr lang="zh-CN" altLang="en-US" sz="1800" smtClean="0">
                <a:sym typeface="Symbol" panose="05050102010706020507" pitchFamily="18" charset="2"/>
              </a:rPr>
              <a:t>中的所有元组在 </a:t>
            </a:r>
            <a:r>
              <a:rPr lang="en-US" altLang="zh-CN" sz="1800" i="1" smtClean="0">
                <a:sym typeface="Symbol" panose="05050102010706020507" pitchFamily="18" charset="2"/>
              </a:rPr>
              <a:t>R    S </a:t>
            </a:r>
            <a:r>
              <a:rPr lang="zh-CN" altLang="en-US" sz="1800" smtClean="0">
                <a:sym typeface="Symbol" panose="05050102010706020507" pitchFamily="18" charset="2"/>
              </a:rPr>
              <a:t>中产生的元组个数估计为</a:t>
            </a:r>
            <a:r>
              <a:rPr lang="en-US" altLang="zh-CN" sz="1800" smtClean="0">
                <a:sym typeface="Symbol" panose="05050102010706020507" pitchFamily="18" charset="2"/>
              </a:rPr>
              <a:t>: </a:t>
            </a:r>
            <a:br>
              <a:rPr lang="en-US" altLang="zh-CN" sz="1800" smtClean="0">
                <a:sym typeface="Symbol" panose="05050102010706020507" pitchFamily="18" charset="2"/>
              </a:rPr>
            </a:br>
            <a:r>
              <a:rPr lang="en-US" altLang="zh-CN" sz="1800" smtClean="0">
                <a:sym typeface="Symbol" panose="05050102010706020507" pitchFamily="18" charset="2"/>
              </a:rPr>
              <a:t/>
            </a:r>
            <a:br>
              <a:rPr lang="en-US" altLang="zh-CN" sz="1800" smtClean="0">
                <a:sym typeface="Symbol" panose="05050102010706020507" pitchFamily="18" charset="2"/>
              </a:rPr>
            </a:br>
            <a:r>
              <a:rPr lang="en-US" altLang="zh-CN" sz="1800" smtClean="0">
                <a:sym typeface="Symbol" panose="05050102010706020507" pitchFamily="18" charset="2"/>
              </a:rPr>
              <a:t/>
            </a:r>
            <a:br>
              <a:rPr lang="en-US" altLang="zh-CN" sz="1800" smtClean="0">
                <a:sym typeface="Symbol" panose="05050102010706020507" pitchFamily="18" charset="2"/>
              </a:rPr>
            </a:br>
            <a:endParaRPr lang="en-US" altLang="zh-CN" sz="1800" smtClean="0">
              <a:sym typeface="Symbol" panose="05050102010706020507" pitchFamily="18" charset="2"/>
            </a:endParaRPr>
          </a:p>
          <a:p>
            <a:r>
              <a:rPr lang="zh-CN" altLang="en-US" sz="1800" smtClean="0">
                <a:sym typeface="Symbol" panose="05050102010706020507" pitchFamily="18" charset="2"/>
              </a:rPr>
              <a:t>如果情况正好相反，那么元组个数估计为</a:t>
            </a:r>
            <a:r>
              <a:rPr lang="en-US" altLang="zh-CN" sz="1800" smtClean="0">
                <a:sym typeface="Symbol" panose="05050102010706020507" pitchFamily="18" charset="2"/>
              </a:rPr>
              <a:t>:</a:t>
            </a:r>
            <a:br>
              <a:rPr lang="en-US" altLang="zh-CN" sz="1800" smtClean="0">
                <a:sym typeface="Symbol" panose="05050102010706020507" pitchFamily="18" charset="2"/>
              </a:rPr>
            </a:br>
            <a:r>
              <a:rPr lang="en-US" altLang="zh-CN" sz="1800" smtClean="0">
                <a:sym typeface="Symbol" panose="05050102010706020507" pitchFamily="18" charset="2"/>
              </a:rPr>
              <a:t/>
            </a:r>
            <a:br>
              <a:rPr lang="en-US" altLang="zh-CN" sz="1800" smtClean="0">
                <a:sym typeface="Symbol" panose="05050102010706020507" pitchFamily="18" charset="2"/>
              </a:rPr>
            </a:br>
            <a:r>
              <a:rPr lang="en-US" altLang="zh-CN" sz="1800" smtClean="0">
                <a:sym typeface="Symbol" panose="05050102010706020507" pitchFamily="18" charset="2"/>
              </a:rPr>
              <a:t/>
            </a:r>
            <a:br>
              <a:rPr lang="en-US" altLang="zh-CN" sz="1800" smtClean="0">
                <a:sym typeface="Symbol" panose="05050102010706020507" pitchFamily="18" charset="2"/>
              </a:rPr>
            </a:br>
            <a:r>
              <a:rPr lang="en-US" altLang="zh-CN" sz="1800" smtClean="0">
                <a:sym typeface="Symbol" panose="05050102010706020507" pitchFamily="18" charset="2"/>
              </a:rPr>
              <a:t/>
            </a:r>
            <a:br>
              <a:rPr lang="en-US" altLang="zh-CN" sz="1800" smtClean="0">
                <a:sym typeface="Symbol" panose="05050102010706020507" pitchFamily="18" charset="2"/>
              </a:rPr>
            </a:br>
            <a:r>
              <a:rPr lang="zh-CN" altLang="en-US" sz="1800" smtClean="0">
                <a:sym typeface="Symbol" panose="05050102010706020507" pitchFamily="18" charset="2"/>
              </a:rPr>
              <a:t>这两个估计值中较小者可能比较准确</a:t>
            </a:r>
          </a:p>
          <a:p>
            <a:r>
              <a:rPr lang="zh-CN" altLang="en-US" sz="1800" smtClean="0">
                <a:sym typeface="Symbol" panose="05050102010706020507" pitchFamily="18" charset="2"/>
              </a:rPr>
              <a:t>直方图可以改善上述结果</a:t>
            </a:r>
          </a:p>
          <a:p>
            <a:pPr lvl="1"/>
            <a:r>
              <a:rPr lang="zh-CN" altLang="en-US" sz="1800" smtClean="0"/>
              <a:t>对两个关系上直方图的每个区间，使用类似上面的公式</a:t>
            </a:r>
            <a:r>
              <a:rPr lang="zh-CN" altLang="en-US" sz="1800" smtClean="0">
                <a:ea typeface="ＭＳ Ｐゴシック" panose="020B0600070205080204" pitchFamily="34" charset="-128"/>
              </a:rPr>
              <a:t> </a:t>
            </a:r>
          </a:p>
        </p:txBody>
      </p:sp>
      <p:graphicFrame>
        <p:nvGraphicFramePr>
          <p:cNvPr id="125956" name="Object 2"/>
          <p:cNvGraphicFramePr>
            <a:graphicFrameLocks noChangeAspect="1"/>
          </p:cNvGraphicFramePr>
          <p:nvPr/>
        </p:nvGraphicFramePr>
        <p:xfrm>
          <a:off x="3333750" y="1754188"/>
          <a:ext cx="722313" cy="609600"/>
        </p:xfrm>
        <a:graphic>
          <a:graphicData uri="http://schemas.openxmlformats.org/presentationml/2006/ole">
            <mc:AlternateContent xmlns:mc="http://schemas.openxmlformats.org/markup-compatibility/2006">
              <mc:Choice xmlns:v="urn:schemas-microsoft-com:vml" Requires="v">
                <p:oleObj spid="_x0000_s125977" name="Equation" r:id="rId4" imgW="723900" imgH="609600" progId="Equation.3">
                  <p:embed/>
                </p:oleObj>
              </mc:Choice>
              <mc:Fallback>
                <p:oleObj name="Equation" r:id="rId4" imgW="723900" imgH="609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0" y="1754188"/>
                        <a:ext cx="7223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5957" name="Object 3"/>
          <p:cNvGraphicFramePr>
            <a:graphicFrameLocks noChangeAspect="1"/>
          </p:cNvGraphicFramePr>
          <p:nvPr/>
        </p:nvGraphicFramePr>
        <p:xfrm>
          <a:off x="3379788" y="2995613"/>
          <a:ext cx="711200" cy="609600"/>
        </p:xfrm>
        <a:graphic>
          <a:graphicData uri="http://schemas.openxmlformats.org/presentationml/2006/ole">
            <mc:AlternateContent xmlns:mc="http://schemas.openxmlformats.org/markup-compatibility/2006">
              <mc:Choice xmlns:v="urn:schemas-microsoft-com:vml" Requires="v">
                <p:oleObj spid="_x0000_s125978" name="Equation" r:id="rId6" imgW="711200" imgH="609600" progId="Equation.3">
                  <p:embed/>
                </p:oleObj>
              </mc:Choice>
              <mc:Fallback>
                <p:oleObj name="Equation" r:id="rId6" imgW="711200" imgH="609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9788" y="2995613"/>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5958" name="AutoShape 7"/>
          <p:cNvSpPr>
            <a:spLocks noChangeArrowheads="1"/>
          </p:cNvSpPr>
          <p:nvPr/>
        </p:nvSpPr>
        <p:spPr bwMode="auto">
          <a:xfrm rot="5400000">
            <a:off x="4979987" y="14811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895350" y="66675"/>
            <a:ext cx="8077200" cy="609600"/>
          </a:xfrm>
        </p:spPr>
        <p:txBody>
          <a:bodyPr/>
          <a:lstStyle/>
          <a:p>
            <a:pPr>
              <a:defRPr/>
            </a:pPr>
            <a:r>
              <a:rPr lang="zh-CN" altLang="en-US" smtClean="0">
                <a:effectLst>
                  <a:outerShdw blurRad="38100" dist="38100" dir="2700000" algn="tl">
                    <a:srgbClr val="C0C0C0"/>
                  </a:outerShdw>
                </a:effectLst>
                <a:ea typeface="宋体" charset="-122"/>
              </a:rPr>
              <a:t>连接运算结果大小的估计</a:t>
            </a:r>
            <a:r>
              <a:rPr lang="en-US" altLang="zh-CN" smtClean="0">
                <a:effectLst>
                  <a:outerShdw blurRad="38100" dist="38100" dir="2700000" algn="tl">
                    <a:srgbClr val="C0C0C0"/>
                  </a:outerShdw>
                </a:effectLst>
                <a:ea typeface="ＭＳ Ｐゴシック" pitchFamily="34" charset="-128"/>
              </a:rPr>
              <a:t>(Cont.)</a:t>
            </a:r>
          </a:p>
        </p:txBody>
      </p:sp>
      <p:sp>
        <p:nvSpPr>
          <p:cNvPr id="128003" name="Rectangle 3"/>
          <p:cNvSpPr>
            <a:spLocks noGrp="1" noChangeArrowheads="1"/>
          </p:cNvSpPr>
          <p:nvPr>
            <p:ph type="body" idx="1"/>
          </p:nvPr>
        </p:nvSpPr>
        <p:spPr/>
        <p:txBody>
          <a:bodyPr/>
          <a:lstStyle/>
          <a:p>
            <a:r>
              <a:rPr lang="zh-CN" altLang="en-US" sz="1800" smtClean="0"/>
              <a:t>计算无外码信息的 </a:t>
            </a:r>
            <a:r>
              <a:rPr lang="en-US" altLang="zh-CN" sz="1800" i="1" smtClean="0"/>
              <a:t>depositor    customer</a:t>
            </a:r>
            <a:r>
              <a:rPr lang="en-US" altLang="zh-CN" sz="1800" smtClean="0"/>
              <a:t> </a:t>
            </a:r>
            <a:r>
              <a:rPr lang="zh-CN" altLang="en-US" sz="1800" smtClean="0"/>
              <a:t>大小估计</a:t>
            </a:r>
            <a:r>
              <a:rPr lang="en-US" altLang="zh-CN" sz="1800" smtClean="0"/>
              <a:t>:</a:t>
            </a:r>
          </a:p>
          <a:p>
            <a:pPr lvl="1"/>
            <a:r>
              <a:rPr lang="en-US" altLang="zh-CN" sz="1800" i="1" smtClean="0"/>
              <a:t>V(ID, depositor) = </a:t>
            </a:r>
            <a:r>
              <a:rPr lang="en-US" altLang="zh-CN" sz="1800" smtClean="0"/>
              <a:t>2500</a:t>
            </a:r>
            <a:br>
              <a:rPr lang="en-US" altLang="zh-CN" sz="1800" smtClean="0"/>
            </a:br>
            <a:r>
              <a:rPr lang="en-US" altLang="zh-CN" sz="1800" i="1" smtClean="0"/>
              <a:t>V(ID, customer) </a:t>
            </a:r>
            <a:r>
              <a:rPr lang="en-US" altLang="zh-CN" sz="1800" smtClean="0"/>
              <a:t>= 5000</a:t>
            </a:r>
          </a:p>
          <a:p>
            <a:pPr lvl="1"/>
            <a:r>
              <a:rPr lang="zh-CN" altLang="en-US" sz="1800" smtClean="0"/>
              <a:t>两个估计是 </a:t>
            </a:r>
            <a:r>
              <a:rPr lang="en-US" altLang="zh-CN" sz="1800" smtClean="0"/>
              <a:t>5000 * 10000/2500 = 20,000 </a:t>
            </a:r>
            <a:r>
              <a:rPr lang="zh-CN" altLang="en-US" sz="1800" smtClean="0"/>
              <a:t>和 </a:t>
            </a:r>
            <a:r>
              <a:rPr lang="en-US" altLang="zh-CN" sz="1800" smtClean="0"/>
              <a:t>5000 * 10000/5000 = 10000</a:t>
            </a:r>
          </a:p>
          <a:p>
            <a:pPr lvl="1"/>
            <a:r>
              <a:rPr lang="zh-CN" altLang="en-US" sz="1800" smtClean="0"/>
              <a:t>我们选择较低的估计，在这个例子中，估计值较小者与我们早先用外码信息计算所得的结果相同</a:t>
            </a:r>
          </a:p>
        </p:txBody>
      </p:sp>
      <p:sp>
        <p:nvSpPr>
          <p:cNvPr id="128004" name="AutoShape 4"/>
          <p:cNvSpPr>
            <a:spLocks noChangeArrowheads="1"/>
          </p:cNvSpPr>
          <p:nvPr/>
        </p:nvSpPr>
        <p:spPr bwMode="auto">
          <a:xfrm rot="5400000">
            <a:off x="4394201" y="11969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charset="-122"/>
              </a:rPr>
              <a:t>执行计划</a:t>
            </a:r>
            <a:r>
              <a:rPr lang="zh-CN" altLang="en-US" dirty="0">
                <a:effectLst>
                  <a:outerShdw blurRad="38100" dist="38100" dir="2700000" algn="tl">
                    <a:srgbClr val="C0C0C0"/>
                  </a:outerShdw>
                </a:effectLst>
                <a:ea typeface="宋体" charset="-122"/>
              </a:rPr>
              <a:t>选择</a:t>
            </a:r>
            <a:endParaRPr lang="zh-CN" altLang="en-US" dirty="0" smtClean="0">
              <a:effectLst>
                <a:outerShdw blurRad="38100" dist="38100" dir="2700000" algn="tl">
                  <a:srgbClr val="C0C0C0"/>
                </a:outerShdw>
              </a:effectLst>
              <a:ea typeface="宋体" charset="-122"/>
            </a:endParaRPr>
          </a:p>
        </p:txBody>
      </p:sp>
      <p:sp>
        <p:nvSpPr>
          <p:cNvPr id="130051" name="Rectangle 3"/>
          <p:cNvSpPr>
            <a:spLocks noGrp="1" noChangeArrowheads="1"/>
          </p:cNvSpPr>
          <p:nvPr>
            <p:ph type="body" idx="1"/>
          </p:nvPr>
        </p:nvSpPr>
        <p:spPr>
          <a:xfrm>
            <a:off x="914400" y="1120775"/>
            <a:ext cx="7900988" cy="4870450"/>
          </a:xfrm>
        </p:spPr>
        <p:txBody>
          <a:bodyPr/>
          <a:lstStyle/>
          <a:p>
            <a:pPr>
              <a:lnSpc>
                <a:spcPct val="150000"/>
              </a:lnSpc>
            </a:pPr>
            <a:r>
              <a:rPr lang="zh-CN" altLang="en-US" sz="2000" smtClean="0"/>
              <a:t>当选择执行计划时，必须考虑执行技术的相互作用</a:t>
            </a:r>
          </a:p>
          <a:p>
            <a:pPr lvl="1">
              <a:lnSpc>
                <a:spcPct val="150000"/>
              </a:lnSpc>
            </a:pPr>
            <a:r>
              <a:rPr lang="zh-CN" altLang="en-US" sz="1800" smtClean="0"/>
              <a:t>为每个操作独立地选择代价最小的算法可能不会产生最佳的整体算法</a:t>
            </a:r>
            <a:endParaRPr lang="en-US" altLang="zh-CN" sz="1800" smtClean="0"/>
          </a:p>
          <a:p>
            <a:pPr lvl="2">
              <a:lnSpc>
                <a:spcPct val="150000"/>
              </a:lnSpc>
            </a:pPr>
            <a:r>
              <a:rPr lang="zh-CN" altLang="en-US" sz="1800" smtClean="0"/>
              <a:t>归并连接可能比散列连接代价更大，但可提供一个排序的输出，从而降低外层聚合的代价</a:t>
            </a:r>
          </a:p>
          <a:p>
            <a:pPr lvl="2">
              <a:lnSpc>
                <a:spcPct val="150000"/>
              </a:lnSpc>
            </a:pPr>
            <a:r>
              <a:rPr lang="zh-CN" altLang="en-US" sz="1800" smtClean="0"/>
              <a:t>嵌套循环连接可以为使用流水线技术提供机会</a:t>
            </a:r>
          </a:p>
          <a:p>
            <a:pPr>
              <a:lnSpc>
                <a:spcPct val="150000"/>
              </a:lnSpc>
            </a:pPr>
            <a:r>
              <a:rPr lang="zh-CN" altLang="en-US" sz="2000" smtClean="0"/>
              <a:t>实际的查询优化器合并了以下两大方法中的元素</a:t>
            </a:r>
            <a:endParaRPr lang="en-US" altLang="zh-CN" sz="2000" smtClean="0"/>
          </a:p>
          <a:p>
            <a:pPr lvl="1">
              <a:lnSpc>
                <a:spcPct val="150000"/>
              </a:lnSpc>
            </a:pPr>
            <a:r>
              <a:rPr lang="zh-CN" altLang="en-US" sz="1800" smtClean="0"/>
              <a:t>搜索所有的计划，基于代价选择最佳的计划</a:t>
            </a:r>
          </a:p>
          <a:p>
            <a:pPr lvl="1">
              <a:lnSpc>
                <a:spcPct val="150000"/>
              </a:lnSpc>
            </a:pPr>
            <a:r>
              <a:rPr lang="zh-CN" altLang="en-US" sz="1800" smtClean="0"/>
              <a:t>使用启发式方法选择计划</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基于代价的优化</a:t>
            </a:r>
          </a:p>
        </p:txBody>
      </p:sp>
      <p:sp>
        <p:nvSpPr>
          <p:cNvPr id="132099" name="Rectangle 3"/>
          <p:cNvSpPr>
            <a:spLocks noGrp="1" noChangeArrowheads="1"/>
          </p:cNvSpPr>
          <p:nvPr>
            <p:ph type="body" idx="1"/>
          </p:nvPr>
        </p:nvSpPr>
        <p:spPr/>
        <p:txBody>
          <a:bodyPr/>
          <a:lstStyle/>
          <a:p>
            <a:pPr>
              <a:lnSpc>
                <a:spcPct val="150000"/>
              </a:lnSpc>
            </a:pPr>
            <a:r>
              <a:rPr lang="zh-CN" altLang="en-US" sz="2000" smtClean="0"/>
              <a:t>考虑为表达式 </a:t>
            </a:r>
            <a:r>
              <a:rPr lang="en-US" altLang="zh-CN" sz="2000" i="1" smtClean="0"/>
              <a:t>r</a:t>
            </a:r>
            <a:r>
              <a:rPr lang="en-US" altLang="zh-CN" sz="2000" baseline="-25000" smtClean="0"/>
              <a:t>1</a:t>
            </a:r>
            <a:r>
              <a:rPr lang="en-US" altLang="zh-CN" sz="2000" smtClean="0"/>
              <a:t>    </a:t>
            </a:r>
            <a:r>
              <a:rPr lang="en-US" altLang="zh-CN" sz="2000" i="1" smtClean="0"/>
              <a:t>r</a:t>
            </a:r>
            <a:r>
              <a:rPr lang="en-US" altLang="zh-CN" sz="2000" baseline="-25000" smtClean="0"/>
              <a:t>2      </a:t>
            </a:r>
            <a:r>
              <a:rPr lang="en-US" altLang="zh-CN" sz="2000" smtClean="0"/>
              <a:t>. . . r</a:t>
            </a:r>
            <a:r>
              <a:rPr lang="en-US" altLang="zh-CN" sz="2000" i="1" baseline="-25000" smtClean="0"/>
              <a:t>n</a:t>
            </a:r>
            <a:r>
              <a:rPr lang="en-US" altLang="zh-CN" sz="2000" smtClean="0"/>
              <a:t> </a:t>
            </a:r>
            <a:r>
              <a:rPr lang="zh-CN" altLang="en-US" sz="2000" smtClean="0"/>
              <a:t>寻找最佳连接顺序</a:t>
            </a:r>
          </a:p>
          <a:p>
            <a:pPr>
              <a:lnSpc>
                <a:spcPct val="150000"/>
              </a:lnSpc>
            </a:pPr>
            <a:r>
              <a:rPr lang="zh-CN" altLang="en-US" sz="2000" smtClean="0"/>
              <a:t>上述表达式有 </a:t>
            </a:r>
            <a:r>
              <a:rPr lang="en-US" altLang="zh-CN" sz="2000" smtClean="0"/>
              <a:t>(2(</a:t>
            </a:r>
            <a:r>
              <a:rPr lang="en-US" altLang="zh-CN" sz="2000" i="1" smtClean="0"/>
              <a:t>n</a:t>
            </a:r>
            <a:r>
              <a:rPr lang="en-US" altLang="zh-CN" sz="2000" smtClean="0"/>
              <a:t> – 1))!/(</a:t>
            </a:r>
            <a:r>
              <a:rPr lang="en-US" altLang="zh-CN" sz="2000" i="1" smtClean="0"/>
              <a:t>n</a:t>
            </a:r>
            <a:r>
              <a:rPr lang="en-US" altLang="zh-CN" sz="2000" smtClean="0"/>
              <a:t> – 1)! </a:t>
            </a:r>
            <a:r>
              <a:rPr lang="zh-CN" altLang="en-US" sz="2000" smtClean="0"/>
              <a:t>个不同的连接顺序，对于</a:t>
            </a:r>
            <a:r>
              <a:rPr lang="en-US" altLang="zh-CN" sz="2000" i="1" smtClean="0"/>
              <a:t>n</a:t>
            </a:r>
            <a:r>
              <a:rPr lang="en-US" altLang="zh-CN" sz="2000" smtClean="0"/>
              <a:t> = 7, </a:t>
            </a:r>
            <a:r>
              <a:rPr lang="zh-CN" altLang="en-US" sz="2000" smtClean="0"/>
              <a:t>此数变为 </a:t>
            </a:r>
            <a:r>
              <a:rPr lang="en-US" altLang="zh-CN" sz="2000" smtClean="0"/>
              <a:t>665280, </a:t>
            </a:r>
            <a:r>
              <a:rPr lang="zh-CN" altLang="en-US" sz="2000" smtClean="0"/>
              <a:t>对于 </a:t>
            </a:r>
            <a:r>
              <a:rPr lang="en-US" altLang="zh-CN" sz="2000" i="1" smtClean="0"/>
              <a:t>n = </a:t>
            </a:r>
            <a:r>
              <a:rPr lang="en-US" altLang="zh-CN" sz="2000" smtClean="0"/>
              <a:t>10, </a:t>
            </a:r>
            <a:r>
              <a:rPr lang="zh-CN" altLang="en-US" sz="2000" smtClean="0"/>
              <a:t>此数大于 </a:t>
            </a:r>
            <a:r>
              <a:rPr lang="en-US" altLang="zh-CN" sz="2000" smtClean="0"/>
              <a:t>176 </a:t>
            </a:r>
            <a:r>
              <a:rPr lang="zh-CN" altLang="en-US" sz="2000" smtClean="0"/>
              <a:t>亿</a:t>
            </a:r>
            <a:r>
              <a:rPr lang="en-US" altLang="zh-CN" sz="2000" smtClean="0"/>
              <a:t>!</a:t>
            </a:r>
          </a:p>
          <a:p>
            <a:pPr>
              <a:lnSpc>
                <a:spcPct val="150000"/>
              </a:lnSpc>
            </a:pPr>
            <a:r>
              <a:rPr lang="zh-CN" altLang="en-US" sz="2000" smtClean="0"/>
              <a:t>不必产生所有连接顺序。使用动态规划，</a:t>
            </a:r>
            <a:r>
              <a:rPr lang="en-US" altLang="zh-CN" sz="2000" smtClean="0"/>
              <a:t>{</a:t>
            </a:r>
            <a:r>
              <a:rPr lang="en-US" altLang="zh-CN" sz="2000" i="1" smtClean="0"/>
              <a:t>r</a:t>
            </a:r>
            <a:r>
              <a:rPr lang="en-US" altLang="zh-CN" sz="2000" baseline="-25000" smtClean="0"/>
              <a:t>1</a:t>
            </a:r>
            <a:r>
              <a:rPr lang="en-US" altLang="zh-CN" sz="2000" smtClean="0"/>
              <a:t>, </a:t>
            </a:r>
            <a:r>
              <a:rPr lang="en-US" altLang="zh-CN" sz="2000" i="1" smtClean="0"/>
              <a:t>r</a:t>
            </a:r>
            <a:r>
              <a:rPr lang="en-US" altLang="zh-CN" sz="2000" baseline="-25000" smtClean="0"/>
              <a:t>2</a:t>
            </a:r>
            <a:r>
              <a:rPr lang="en-US" altLang="zh-CN" sz="2000" smtClean="0"/>
              <a:t>, . . . </a:t>
            </a:r>
            <a:r>
              <a:rPr lang="en-US" altLang="zh-CN" sz="2000" i="1" smtClean="0"/>
              <a:t>r</a:t>
            </a:r>
            <a:r>
              <a:rPr lang="en-US" altLang="zh-CN" sz="2000" i="1" baseline="-25000" smtClean="0"/>
              <a:t>n</a:t>
            </a:r>
            <a:r>
              <a:rPr lang="en-US" altLang="zh-CN" sz="2000" smtClean="0"/>
              <a:t>} </a:t>
            </a:r>
            <a:r>
              <a:rPr lang="zh-CN" altLang="en-US" sz="2000" smtClean="0"/>
              <a:t>的任意子集的代价最小的连接顺序只计算一次，并存储起来，以备将来使用</a:t>
            </a:r>
          </a:p>
        </p:txBody>
      </p:sp>
      <p:sp>
        <p:nvSpPr>
          <p:cNvPr id="132100" name="AutoShape 4"/>
          <p:cNvSpPr>
            <a:spLocks noChangeArrowheads="1"/>
          </p:cNvSpPr>
          <p:nvPr/>
        </p:nvSpPr>
        <p:spPr bwMode="auto">
          <a:xfrm rot="5400000">
            <a:off x="3284538" y="13493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
        <p:nvSpPr>
          <p:cNvPr id="132101" name="AutoShape 7"/>
          <p:cNvSpPr>
            <a:spLocks noChangeArrowheads="1"/>
          </p:cNvSpPr>
          <p:nvPr/>
        </p:nvSpPr>
        <p:spPr bwMode="auto">
          <a:xfrm rot="5400000">
            <a:off x="3944938" y="13430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左深连接树</a:t>
            </a:r>
          </a:p>
        </p:txBody>
      </p:sp>
      <p:sp>
        <p:nvSpPr>
          <p:cNvPr id="134147" name="Rectangle 3"/>
          <p:cNvSpPr>
            <a:spLocks noGrp="1" noChangeArrowheads="1"/>
          </p:cNvSpPr>
          <p:nvPr>
            <p:ph type="body" idx="1"/>
          </p:nvPr>
        </p:nvSpPr>
        <p:spPr>
          <a:xfrm>
            <a:off x="814388" y="1093788"/>
            <a:ext cx="6953250" cy="1662112"/>
          </a:xfrm>
        </p:spPr>
        <p:txBody>
          <a:bodyPr/>
          <a:lstStyle/>
          <a:p>
            <a:r>
              <a:rPr lang="zh-CN" altLang="en-US" sz="1800" smtClean="0"/>
              <a:t>在左深连接树中，每个连接右手侧的输入是一个已存储的关系， 不是一个中间连接的结果</a:t>
            </a:r>
          </a:p>
        </p:txBody>
      </p:sp>
      <p:pic>
        <p:nvPicPr>
          <p:cNvPr id="1341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代价优化</a:t>
            </a:r>
          </a:p>
        </p:txBody>
      </p:sp>
      <p:sp>
        <p:nvSpPr>
          <p:cNvPr id="136195" name="Rectangle 3"/>
          <p:cNvSpPr>
            <a:spLocks noGrp="1" noChangeArrowheads="1"/>
          </p:cNvSpPr>
          <p:nvPr>
            <p:ph type="body" idx="1"/>
          </p:nvPr>
        </p:nvSpPr>
        <p:spPr>
          <a:xfrm>
            <a:off x="714375" y="1120775"/>
            <a:ext cx="7861300" cy="5086350"/>
          </a:xfrm>
        </p:spPr>
        <p:txBody>
          <a:bodyPr/>
          <a:lstStyle/>
          <a:p>
            <a:r>
              <a:rPr lang="zh-CN" altLang="en-US" sz="2000" smtClean="0"/>
              <a:t>用动态规划优化稠密树的时间复杂度是 </a:t>
            </a:r>
            <a:r>
              <a:rPr lang="en-US" altLang="zh-CN" sz="2000" i="1" smtClean="0"/>
              <a:t>O</a:t>
            </a:r>
            <a:r>
              <a:rPr lang="en-US" altLang="zh-CN" sz="2000" smtClean="0"/>
              <a:t>(3</a:t>
            </a:r>
            <a:r>
              <a:rPr lang="en-US" altLang="zh-CN" sz="2000" i="1" baseline="30000" smtClean="0"/>
              <a:t>n</a:t>
            </a:r>
            <a:r>
              <a:rPr lang="en-US" altLang="zh-CN" sz="2000" smtClean="0"/>
              <a:t>)  </a:t>
            </a:r>
          </a:p>
          <a:p>
            <a:pPr lvl="1"/>
            <a:r>
              <a:rPr lang="zh-CN" altLang="en-US" sz="1800" smtClean="0"/>
              <a:t>当 </a:t>
            </a:r>
            <a:r>
              <a:rPr lang="en-US" altLang="zh-CN" sz="1800" i="1" smtClean="0"/>
              <a:t>n </a:t>
            </a:r>
            <a:r>
              <a:rPr lang="en-US" altLang="zh-CN" sz="1800" smtClean="0"/>
              <a:t>= 10 </a:t>
            </a:r>
            <a:r>
              <a:rPr lang="zh-CN" altLang="en-US" sz="1800" smtClean="0"/>
              <a:t>时，这个数字是 </a:t>
            </a:r>
            <a:r>
              <a:rPr lang="en-US" altLang="zh-CN" sz="1800" smtClean="0"/>
              <a:t>59000 </a:t>
            </a:r>
            <a:r>
              <a:rPr lang="zh-CN" altLang="en-US" sz="1800" smtClean="0"/>
              <a:t>而不是 </a:t>
            </a:r>
            <a:r>
              <a:rPr lang="en-US" altLang="zh-CN" sz="1800" smtClean="0"/>
              <a:t>176 </a:t>
            </a:r>
            <a:r>
              <a:rPr lang="zh-CN" altLang="en-US" sz="1800" smtClean="0"/>
              <a:t>亿</a:t>
            </a:r>
            <a:r>
              <a:rPr lang="en-US" altLang="zh-CN" sz="1800" smtClean="0"/>
              <a:t>!</a:t>
            </a:r>
          </a:p>
          <a:p>
            <a:r>
              <a:rPr lang="zh-CN" altLang="en-US" sz="2000" smtClean="0"/>
              <a:t>空间复杂度是 </a:t>
            </a:r>
            <a:r>
              <a:rPr lang="en-US" altLang="zh-CN" sz="2000" i="1" smtClean="0"/>
              <a:t>O</a:t>
            </a:r>
            <a:r>
              <a:rPr lang="en-US" altLang="zh-CN" sz="2000" smtClean="0"/>
              <a:t>(2</a:t>
            </a:r>
            <a:r>
              <a:rPr lang="en-US" altLang="zh-CN" sz="2000" i="1" baseline="30000" smtClean="0"/>
              <a:t>n</a:t>
            </a:r>
            <a:r>
              <a:rPr lang="en-US" altLang="zh-CN" sz="2000" smtClean="0"/>
              <a:t>) </a:t>
            </a:r>
          </a:p>
          <a:p>
            <a:r>
              <a:rPr lang="zh-CN" altLang="en-US" sz="2000" smtClean="0"/>
              <a:t>为有 </a:t>
            </a:r>
            <a:r>
              <a:rPr lang="en-US" altLang="zh-CN" sz="2000" smtClean="0"/>
              <a:t>n </a:t>
            </a:r>
            <a:r>
              <a:rPr lang="zh-CN" altLang="en-US" sz="2000" smtClean="0"/>
              <a:t>个关系的一组关系找到最好的左深连接树</a:t>
            </a:r>
            <a:r>
              <a:rPr lang="en-US" altLang="zh-CN" sz="2000" smtClean="0"/>
              <a:t>:</a:t>
            </a:r>
          </a:p>
          <a:p>
            <a:pPr lvl="1"/>
            <a:r>
              <a:rPr lang="zh-CN" altLang="en-US" sz="1800" smtClean="0"/>
              <a:t>考虑作为右手侧输入的一个关系的 </a:t>
            </a:r>
            <a:r>
              <a:rPr lang="en-US" altLang="zh-CN" sz="1800" smtClean="0"/>
              <a:t>n </a:t>
            </a:r>
            <a:r>
              <a:rPr lang="zh-CN" altLang="en-US" sz="1800" smtClean="0"/>
              <a:t>中选择。 其他关系作为左手侧输入</a:t>
            </a:r>
          </a:p>
          <a:p>
            <a:pPr lvl="1"/>
            <a:r>
              <a:rPr lang="zh-CN" altLang="en-US" sz="1800" smtClean="0">
                <a:sym typeface="Symbol" panose="05050102010706020507" pitchFamily="18" charset="2"/>
              </a:rPr>
              <a:t>修改优化算法</a:t>
            </a:r>
            <a:endParaRPr lang="en-US" altLang="zh-CN" sz="1800" smtClean="0">
              <a:sym typeface="Symbol" panose="05050102010706020507" pitchFamily="18" charset="2"/>
            </a:endParaRPr>
          </a:p>
          <a:p>
            <a:pPr lvl="2"/>
            <a:r>
              <a:rPr lang="zh-CN" altLang="en-US" sz="1800" smtClean="0">
                <a:sym typeface="Symbol" panose="05050102010706020507" pitchFamily="18" charset="2"/>
              </a:rPr>
              <a:t>不用</a:t>
            </a:r>
            <a:r>
              <a:rPr lang="ja-JP" altLang="en-US" sz="1800" smtClean="0">
                <a:sym typeface="Symbol" panose="05050102010706020507" pitchFamily="18" charset="2"/>
              </a:rPr>
              <a:t>“</a:t>
            </a:r>
            <a:r>
              <a:rPr lang="en-US" altLang="zh-CN" sz="1800" b="1" smtClean="0"/>
              <a:t>for each </a:t>
            </a:r>
            <a:r>
              <a:rPr lang="zh-CN" altLang="en-US" sz="1800" smtClean="0"/>
              <a:t>使 </a:t>
            </a:r>
            <a:r>
              <a:rPr lang="en-US" altLang="zh-CN" sz="1800" i="1" smtClean="0"/>
              <a:t>S</a:t>
            </a:r>
            <a:r>
              <a:rPr lang="en-US" altLang="zh-CN" sz="1800" smtClean="0"/>
              <a:t>1 </a:t>
            </a:r>
            <a:r>
              <a:rPr lang="en-US" altLang="zh-CN" sz="1800" smtClean="0">
                <a:sym typeface="Symbol" panose="05050102010706020507" pitchFamily="18" charset="2"/>
              </a:rPr>
              <a:t></a:t>
            </a:r>
            <a:r>
              <a:rPr lang="en-US" altLang="zh-CN" sz="1800" smtClean="0"/>
              <a:t> </a:t>
            </a:r>
            <a:r>
              <a:rPr lang="en-US" altLang="zh-CN" sz="1800" i="1" smtClean="0"/>
              <a:t>S </a:t>
            </a:r>
            <a:r>
              <a:rPr lang="zh-CN" altLang="en-US" sz="1800" smtClean="0"/>
              <a:t>的 </a:t>
            </a:r>
            <a:r>
              <a:rPr lang="en-US" altLang="zh-CN" sz="1800" smtClean="0"/>
              <a:t>S </a:t>
            </a:r>
            <a:r>
              <a:rPr lang="zh-CN" altLang="en-US" sz="1800" smtClean="0"/>
              <a:t>的非空子集 </a:t>
            </a:r>
            <a:r>
              <a:rPr lang="en-US" altLang="zh-CN" sz="1800" smtClean="0"/>
              <a:t>S1 </a:t>
            </a:r>
            <a:r>
              <a:rPr lang="ja-JP" altLang="en-US" sz="1800" i="1" smtClean="0">
                <a:sym typeface="Symbol" panose="05050102010706020507" pitchFamily="18" charset="2"/>
              </a:rPr>
              <a:t>”</a:t>
            </a:r>
            <a:endParaRPr lang="en-US" altLang="ja-JP" sz="1800" i="1" smtClean="0">
              <a:sym typeface="Symbol" panose="05050102010706020507" pitchFamily="18" charset="2"/>
            </a:endParaRPr>
          </a:p>
          <a:p>
            <a:pPr lvl="2"/>
            <a:r>
              <a:rPr lang="zh-CN" altLang="en-US" sz="1800" smtClean="0">
                <a:sym typeface="Symbol" panose="05050102010706020507" pitchFamily="18" charset="2"/>
              </a:rPr>
              <a:t>使用</a:t>
            </a:r>
            <a:r>
              <a:rPr lang="en-US" altLang="zh-CN" sz="1800" smtClean="0">
                <a:sym typeface="Symbol" panose="05050102010706020507" pitchFamily="18" charset="2"/>
              </a:rPr>
              <a:t>“</a:t>
            </a:r>
            <a:r>
              <a:rPr lang="en-US" altLang="zh-CN" sz="1800" b="1" smtClean="0">
                <a:sym typeface="Symbol" panose="05050102010706020507" pitchFamily="18" charset="2"/>
              </a:rPr>
              <a:t>for each </a:t>
            </a:r>
            <a:r>
              <a:rPr lang="en-US" altLang="zh-CN" sz="1800" smtClean="0"/>
              <a:t>S </a:t>
            </a:r>
            <a:r>
              <a:rPr lang="zh-CN" altLang="en-US" sz="1800" smtClean="0"/>
              <a:t>上的关系 </a:t>
            </a:r>
            <a:r>
              <a:rPr lang="en-US" altLang="zh-CN" sz="1800" smtClean="0"/>
              <a:t>r </a:t>
            </a:r>
            <a:r>
              <a:rPr lang="zh-CN" altLang="en-US" sz="1800" smtClean="0"/>
              <a:t>，令</a:t>
            </a:r>
            <a:r>
              <a:rPr lang="zh-CN" altLang="en-US" sz="1800" smtClean="0">
                <a:sym typeface="Symbol" panose="05050102010706020507" pitchFamily="18" charset="2"/>
              </a:rPr>
              <a:t> </a:t>
            </a:r>
            <a:r>
              <a:rPr lang="en-US" altLang="zh-CN" sz="1800" smtClean="0">
                <a:sym typeface="Symbol" panose="05050102010706020507" pitchFamily="18" charset="2"/>
              </a:rPr>
              <a:t>S1 = S – r </a:t>
            </a:r>
            <a:r>
              <a:rPr lang="zh-CN" altLang="en-US" sz="1800" smtClean="0"/>
              <a:t>”</a:t>
            </a:r>
          </a:p>
          <a:p>
            <a:r>
              <a:rPr lang="zh-CN" altLang="en-US" sz="2000" smtClean="0"/>
              <a:t>如果只有左深树被考虑，找到最佳连接顺序的时间复杂度是 </a:t>
            </a:r>
            <a:r>
              <a:rPr lang="en-US" altLang="zh-CN" sz="2000" i="1" smtClean="0"/>
              <a:t>O</a:t>
            </a:r>
            <a:r>
              <a:rPr lang="en-US" altLang="zh-CN" sz="2000" smtClean="0"/>
              <a:t>(</a:t>
            </a:r>
            <a:r>
              <a:rPr lang="en-US" altLang="zh-CN" sz="2000" i="1" smtClean="0"/>
              <a:t>n </a:t>
            </a:r>
            <a:r>
              <a:rPr lang="en-US" altLang="zh-CN" sz="2000" smtClean="0"/>
              <a:t>2</a:t>
            </a:r>
            <a:r>
              <a:rPr lang="en-US" altLang="zh-CN" sz="2000" i="1" baseline="30000" smtClean="0"/>
              <a:t>n</a:t>
            </a:r>
            <a:r>
              <a:rPr lang="en-US" altLang="zh-CN" sz="2000" smtClean="0"/>
              <a:t>)</a:t>
            </a:r>
          </a:p>
          <a:p>
            <a:pPr lvl="1"/>
            <a:r>
              <a:rPr lang="zh-CN" altLang="en-US" sz="1800" smtClean="0"/>
              <a:t>空间复杂度仍是 </a:t>
            </a:r>
            <a:r>
              <a:rPr lang="en-US" altLang="zh-CN" sz="1800" i="1" smtClean="0"/>
              <a:t>O</a:t>
            </a:r>
            <a:r>
              <a:rPr lang="en-US" altLang="zh-CN" sz="1800" smtClean="0"/>
              <a:t>(2</a:t>
            </a:r>
            <a:r>
              <a:rPr lang="en-US" altLang="zh-CN" sz="1800" i="1" baseline="30000" smtClean="0"/>
              <a:t>n</a:t>
            </a:r>
            <a:r>
              <a:rPr lang="en-US" altLang="zh-CN" sz="1800" smtClean="0"/>
              <a:t>) </a:t>
            </a:r>
          </a:p>
          <a:p>
            <a:r>
              <a:rPr lang="zh-CN" altLang="en-US" sz="2000" smtClean="0"/>
              <a:t>基于代价的优化是昂贵的，但是对于大型数据库上的查询是值得的 </a:t>
            </a:r>
            <a:r>
              <a:rPr lang="en-US" altLang="zh-CN" sz="2000" smtClean="0"/>
              <a:t>(</a:t>
            </a:r>
            <a:r>
              <a:rPr lang="zh-CN" altLang="en-US" sz="2000" smtClean="0"/>
              <a:t>典型的查询 </a:t>
            </a:r>
            <a:r>
              <a:rPr lang="en-US" altLang="zh-CN" sz="2000" smtClean="0"/>
              <a:t>n </a:t>
            </a:r>
            <a:r>
              <a:rPr lang="zh-CN" altLang="en-US" sz="2000" smtClean="0"/>
              <a:t>都很小</a:t>
            </a:r>
            <a:r>
              <a:rPr lang="en-US" altLang="zh-CN" sz="2000" smtClean="0"/>
              <a:t>, </a:t>
            </a:r>
            <a:r>
              <a:rPr lang="zh-CN" altLang="en-US" sz="2000" smtClean="0"/>
              <a:t>通常 </a:t>
            </a:r>
            <a:r>
              <a:rPr lang="en-US" altLang="zh-CN" sz="2000" smtClean="0"/>
              <a:t>&lt; 10)</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启发式优化</a:t>
            </a:r>
          </a:p>
        </p:txBody>
      </p:sp>
      <p:sp>
        <p:nvSpPr>
          <p:cNvPr id="138243" name="Rectangle 3"/>
          <p:cNvSpPr>
            <a:spLocks noGrp="1" noChangeArrowheads="1"/>
          </p:cNvSpPr>
          <p:nvPr>
            <p:ph type="body" idx="1"/>
          </p:nvPr>
        </p:nvSpPr>
        <p:spPr>
          <a:xfrm>
            <a:off x="747713" y="1120775"/>
            <a:ext cx="7820025" cy="5091113"/>
          </a:xfrm>
        </p:spPr>
        <p:txBody>
          <a:bodyPr/>
          <a:lstStyle/>
          <a:p>
            <a:pPr>
              <a:lnSpc>
                <a:spcPct val="150000"/>
              </a:lnSpc>
            </a:pPr>
            <a:r>
              <a:rPr lang="zh-CN" altLang="en-US" sz="2000" smtClean="0"/>
              <a:t>基于代价的优化的缺点是优化本身的代价，即使动态规划也如此</a:t>
            </a:r>
          </a:p>
          <a:p>
            <a:pPr>
              <a:lnSpc>
                <a:spcPct val="150000"/>
              </a:lnSpc>
            </a:pPr>
            <a:r>
              <a:rPr lang="zh-CN" altLang="en-US" sz="2000" smtClean="0"/>
              <a:t>查询优化器使用启发式方法来减小优化代价</a:t>
            </a:r>
          </a:p>
          <a:p>
            <a:pPr>
              <a:lnSpc>
                <a:spcPct val="150000"/>
              </a:lnSpc>
            </a:pPr>
            <a:r>
              <a:rPr lang="zh-CN" altLang="en-US" sz="2000" smtClean="0"/>
              <a:t>启发式优化通过使用一系列规则转化查询树，这通常（但不是在所有情况下）能改善执行性能</a:t>
            </a:r>
            <a:endParaRPr lang="en-US" altLang="zh-CN" sz="2000" smtClean="0"/>
          </a:p>
          <a:p>
            <a:pPr lvl="1">
              <a:lnSpc>
                <a:spcPct val="150000"/>
              </a:lnSpc>
            </a:pPr>
            <a:r>
              <a:rPr lang="zh-CN" altLang="en-US" sz="1800" smtClean="0"/>
              <a:t>尽早执行选择运算 </a:t>
            </a:r>
            <a:r>
              <a:rPr lang="en-US" altLang="zh-CN" sz="1800" smtClean="0"/>
              <a:t>(</a:t>
            </a:r>
            <a:r>
              <a:rPr lang="zh-CN" altLang="en-US" sz="1800" smtClean="0"/>
              <a:t>减少元组数目</a:t>
            </a:r>
            <a:r>
              <a:rPr lang="en-US" altLang="zh-CN" sz="1800" smtClean="0"/>
              <a:t>)</a:t>
            </a:r>
          </a:p>
          <a:p>
            <a:pPr lvl="1">
              <a:lnSpc>
                <a:spcPct val="150000"/>
              </a:lnSpc>
            </a:pPr>
            <a:r>
              <a:rPr lang="zh-CN" altLang="en-US" sz="1800" smtClean="0"/>
              <a:t>尽早执行投影运算 </a:t>
            </a:r>
            <a:r>
              <a:rPr lang="en-US" altLang="zh-CN" sz="1800" smtClean="0"/>
              <a:t>(</a:t>
            </a:r>
            <a:r>
              <a:rPr lang="zh-CN" altLang="en-US" sz="1800" smtClean="0"/>
              <a:t>减少属性数目</a:t>
            </a:r>
            <a:r>
              <a:rPr lang="en-US" altLang="zh-CN" sz="1800" smtClean="0"/>
              <a:t>)</a:t>
            </a:r>
          </a:p>
          <a:p>
            <a:pPr lvl="1">
              <a:lnSpc>
                <a:spcPct val="150000"/>
              </a:lnSpc>
            </a:pPr>
            <a:r>
              <a:rPr lang="zh-CN" altLang="en-US" sz="1800" smtClean="0"/>
              <a:t>在其他类似运算之前，执行能对关系进行最大限制的选择和投影运算（例如，能得到最少的结果的运算）</a:t>
            </a:r>
          </a:p>
          <a:p>
            <a:pPr lvl="1">
              <a:lnSpc>
                <a:spcPct val="150000"/>
              </a:lnSpc>
            </a:pPr>
            <a:r>
              <a:rPr lang="zh-CN" altLang="en-US" sz="1800" smtClean="0"/>
              <a:t>有些系统只使用启发式方法，其他的将启发式方法和基于成本的优化相结合</a:t>
            </a:r>
            <a:endParaRPr lang="en-US" altLang="zh-CN" sz="18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查询优化器的结构</a:t>
            </a:r>
          </a:p>
        </p:txBody>
      </p:sp>
      <p:sp>
        <p:nvSpPr>
          <p:cNvPr id="140291" name="Rectangle 3"/>
          <p:cNvSpPr>
            <a:spLocks noGrp="1" noChangeArrowheads="1"/>
          </p:cNvSpPr>
          <p:nvPr>
            <p:ph type="body" idx="1"/>
          </p:nvPr>
        </p:nvSpPr>
        <p:spPr>
          <a:xfrm>
            <a:off x="914400" y="1120775"/>
            <a:ext cx="7877175" cy="5168900"/>
          </a:xfrm>
        </p:spPr>
        <p:txBody>
          <a:bodyPr/>
          <a:lstStyle/>
          <a:p>
            <a:pPr>
              <a:lnSpc>
                <a:spcPct val="150000"/>
              </a:lnSpc>
            </a:pPr>
            <a:r>
              <a:rPr lang="zh-CN" altLang="en-US" sz="2000" smtClean="0"/>
              <a:t>许多优化器只考虑左深连接顺序</a:t>
            </a:r>
          </a:p>
          <a:p>
            <a:pPr lvl="1">
              <a:lnSpc>
                <a:spcPct val="150000"/>
              </a:lnSpc>
            </a:pPr>
            <a:r>
              <a:rPr lang="zh-CN" altLang="en-US" sz="1800" smtClean="0"/>
              <a:t>使用启发式规则在查询树中对选择和投影进行下推</a:t>
            </a:r>
          </a:p>
          <a:p>
            <a:pPr lvl="1">
              <a:lnSpc>
                <a:spcPct val="150000"/>
              </a:lnSpc>
            </a:pPr>
            <a:r>
              <a:rPr lang="zh-CN" altLang="en-US" sz="1800" smtClean="0"/>
              <a:t>减少优化的复杂性，生成适合流水线执行的计划</a:t>
            </a:r>
          </a:p>
          <a:p>
            <a:pPr>
              <a:lnSpc>
                <a:spcPct val="150000"/>
              </a:lnSpc>
            </a:pPr>
            <a:r>
              <a:rPr lang="zh-CN" altLang="en-US" sz="2000" smtClean="0"/>
              <a:t>一些版本的 </a:t>
            </a:r>
            <a:r>
              <a:rPr lang="en-US" altLang="zh-CN" sz="2000" smtClean="0"/>
              <a:t>Oracle </a:t>
            </a:r>
            <a:r>
              <a:rPr lang="zh-CN" altLang="en-US" sz="2000" smtClean="0"/>
              <a:t>的启发式优化</a:t>
            </a:r>
            <a:endParaRPr lang="en-US" altLang="zh-CN" sz="2000" smtClean="0"/>
          </a:p>
          <a:p>
            <a:pPr lvl="1">
              <a:lnSpc>
                <a:spcPct val="150000"/>
              </a:lnSpc>
            </a:pPr>
            <a:r>
              <a:rPr lang="zh-CN" altLang="en-US" sz="1800" smtClean="0"/>
              <a:t>反复选择“最佳的”关系参加下一个连接</a:t>
            </a:r>
            <a:r>
              <a:rPr lang="ja-JP" altLang="en-US" sz="1800" smtClean="0"/>
              <a:t> </a:t>
            </a:r>
          </a:p>
          <a:p>
            <a:pPr lvl="2">
              <a:lnSpc>
                <a:spcPct val="150000"/>
              </a:lnSpc>
            </a:pPr>
            <a:r>
              <a:rPr lang="zh-CN" altLang="en-US" sz="1800" smtClean="0"/>
              <a:t>从 </a:t>
            </a:r>
            <a:r>
              <a:rPr lang="en-US" altLang="zh-CN" sz="1800" smtClean="0"/>
              <a:t>n </a:t>
            </a:r>
            <a:r>
              <a:rPr lang="zh-CN" altLang="en-US" sz="1800" smtClean="0"/>
              <a:t>个执行计划的出发点开始，选择最好的一个</a:t>
            </a:r>
          </a:p>
          <a:p>
            <a:pPr>
              <a:lnSpc>
                <a:spcPct val="150000"/>
              </a:lnSpc>
            </a:pPr>
            <a:r>
              <a:rPr lang="en-US" altLang="zh-CN" sz="2000" smtClean="0"/>
              <a:t>SQL </a:t>
            </a:r>
            <a:r>
              <a:rPr lang="zh-CN" altLang="en-US" sz="2000" smtClean="0"/>
              <a:t>的复杂性使查询优化变得复杂</a:t>
            </a:r>
          </a:p>
          <a:p>
            <a:pPr lvl="1">
              <a:lnSpc>
                <a:spcPct val="150000"/>
              </a:lnSpc>
            </a:pPr>
            <a:r>
              <a:rPr lang="zh-CN" altLang="en-US" sz="1800" smtClean="0"/>
              <a:t>例如，嵌套子查询</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查询优化器的结构</a:t>
            </a:r>
            <a:r>
              <a:rPr lang="zh-CN" altLang="en-US" smtClean="0">
                <a:effectLst>
                  <a:outerShdw blurRad="38100" dist="38100" dir="2700000" algn="tl">
                    <a:srgbClr val="C0C0C0"/>
                  </a:outerShdw>
                </a:effectLst>
                <a:ea typeface="ＭＳ Ｐゴシック" pitchFamily="34" charset="-128"/>
              </a:rPr>
              <a:t> </a:t>
            </a:r>
            <a:r>
              <a:rPr lang="en-US" altLang="zh-CN" smtClean="0">
                <a:effectLst>
                  <a:outerShdw blurRad="38100" dist="38100" dir="2700000" algn="tl">
                    <a:srgbClr val="C0C0C0"/>
                  </a:outerShdw>
                </a:effectLst>
                <a:ea typeface="ＭＳ Ｐゴシック" pitchFamily="34" charset="-128"/>
              </a:rPr>
              <a:t>(Cont.)</a:t>
            </a:r>
          </a:p>
        </p:txBody>
      </p:sp>
      <p:sp>
        <p:nvSpPr>
          <p:cNvPr id="142339" name="Rectangle 3"/>
          <p:cNvSpPr>
            <a:spLocks noGrp="1" noChangeArrowheads="1"/>
          </p:cNvSpPr>
          <p:nvPr>
            <p:ph type="body" idx="1"/>
          </p:nvPr>
        </p:nvSpPr>
        <p:spPr>
          <a:xfrm>
            <a:off x="814388" y="1093788"/>
            <a:ext cx="7451725" cy="5156200"/>
          </a:xfrm>
        </p:spPr>
        <p:txBody>
          <a:bodyPr/>
          <a:lstStyle/>
          <a:p>
            <a:r>
              <a:rPr lang="zh-CN" altLang="en-US" sz="1800" smtClean="0"/>
              <a:t>一些查询优化器整合启发式选择和替代访问方法的生成</a:t>
            </a:r>
          </a:p>
          <a:p>
            <a:pPr lvl="1"/>
            <a:r>
              <a:rPr lang="zh-CN" altLang="en-US" sz="1800" smtClean="0"/>
              <a:t>常用的方法</a:t>
            </a:r>
          </a:p>
          <a:p>
            <a:pPr lvl="2"/>
            <a:r>
              <a:rPr lang="zh-CN" altLang="en-US" sz="1800" smtClean="0"/>
              <a:t>启发式重写嵌套块结构和聚集</a:t>
            </a:r>
          </a:p>
          <a:p>
            <a:pPr lvl="2"/>
            <a:r>
              <a:rPr lang="zh-CN" altLang="en-US" sz="1800" smtClean="0"/>
              <a:t>其次是对每个块通过基于代价的连接顺序进行优化</a:t>
            </a:r>
          </a:p>
          <a:p>
            <a:pPr lvl="1"/>
            <a:r>
              <a:rPr lang="zh-CN" altLang="en-US" sz="1800" smtClean="0"/>
              <a:t>一些优化器 </a:t>
            </a:r>
            <a:r>
              <a:rPr lang="en-US" altLang="zh-CN" sz="1800" smtClean="0"/>
              <a:t>(</a:t>
            </a:r>
            <a:r>
              <a:rPr lang="zh-CN" altLang="en-US" sz="1800" smtClean="0"/>
              <a:t>例如，</a:t>
            </a:r>
            <a:r>
              <a:rPr lang="en-US" altLang="zh-CN" sz="1800" smtClean="0"/>
              <a:t>SQL Server) </a:t>
            </a:r>
            <a:r>
              <a:rPr lang="zh-CN" altLang="en-US" sz="1800" smtClean="0"/>
              <a:t>将转换应用于整个查询，并且不依赖于块结构</a:t>
            </a:r>
          </a:p>
          <a:p>
            <a:pPr lvl="1"/>
            <a:r>
              <a:rPr lang="zh-CN" altLang="en-US" sz="1800" smtClean="0"/>
              <a:t>对于提早停止优化的</a:t>
            </a:r>
            <a:r>
              <a:rPr lang="zh-CN" altLang="en-US" sz="1800" b="1" smtClean="0">
                <a:solidFill>
                  <a:srgbClr val="0000FF"/>
                </a:solidFill>
              </a:rPr>
              <a:t>优化代价预算</a:t>
            </a:r>
            <a:r>
              <a:rPr lang="zh-CN" altLang="en-US" sz="1800" smtClean="0"/>
              <a:t>（如果计划代价低于优化代价）</a:t>
            </a:r>
            <a:endParaRPr lang="en-US" altLang="zh-CN" sz="1800" smtClean="0"/>
          </a:p>
          <a:p>
            <a:pPr lvl="1"/>
            <a:r>
              <a:rPr lang="zh-CN" altLang="en-US" sz="1800" smtClean="0"/>
              <a:t>对于重用以前的计算计划的</a:t>
            </a:r>
            <a:r>
              <a:rPr lang="zh-CN" altLang="en-US" sz="1800" b="1" smtClean="0">
                <a:solidFill>
                  <a:srgbClr val="0000FF"/>
                </a:solidFill>
              </a:rPr>
              <a:t>计划缓存</a:t>
            </a:r>
            <a:r>
              <a:rPr lang="zh-CN" altLang="en-US" sz="1800" smtClean="0"/>
              <a:t>（如果查询被重新提交）</a:t>
            </a:r>
          </a:p>
          <a:p>
            <a:pPr lvl="2"/>
            <a:r>
              <a:rPr lang="zh-CN" altLang="en-US" sz="1800" smtClean="0"/>
              <a:t>即使在查询中有不同的常数  </a:t>
            </a:r>
          </a:p>
          <a:p>
            <a:r>
              <a:rPr lang="zh-CN" altLang="en-US" sz="1800" smtClean="0"/>
              <a:t>即使使用启发式方法，基于代价的查询优化也会造成相当大的代价</a:t>
            </a:r>
          </a:p>
          <a:p>
            <a:pPr lvl="1"/>
            <a:r>
              <a:rPr lang="zh-CN" altLang="en-US" sz="1800" smtClean="0"/>
              <a:t>但是相对于代价巨大的查询是值得的</a:t>
            </a:r>
          </a:p>
          <a:p>
            <a:pPr lvl="1"/>
            <a:r>
              <a:rPr lang="zh-CN" altLang="en-US" sz="1800" smtClean="0"/>
              <a:t>对每个低代价的查询，优化器经常使用简单的启发式方法，而对代价更大的查询执行穷举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charset="-122"/>
              </a:rPr>
              <a:t>查询代价的度量</a:t>
            </a:r>
            <a:r>
              <a:rPr lang="en-US" altLang="zh-CN" smtClean="0">
                <a:effectLst>
                  <a:outerShdw blurRad="38100" dist="38100" dir="2700000" algn="tl">
                    <a:srgbClr val="C0C0C0"/>
                  </a:outerShdw>
                </a:effectLst>
                <a:ea typeface="ＭＳ Ｐゴシック" pitchFamily="34" charset="-128"/>
              </a:rPr>
              <a:t>(Cont.)</a:t>
            </a:r>
          </a:p>
        </p:txBody>
      </p:sp>
      <p:sp>
        <p:nvSpPr>
          <p:cNvPr id="17411" name="Rectangle 1027"/>
          <p:cNvSpPr>
            <a:spLocks noGrp="1" noChangeArrowheads="1"/>
          </p:cNvSpPr>
          <p:nvPr>
            <p:ph type="body" idx="1"/>
          </p:nvPr>
        </p:nvSpPr>
        <p:spPr>
          <a:xfrm>
            <a:off x="842963" y="1165225"/>
            <a:ext cx="8074025" cy="5257800"/>
          </a:xfrm>
        </p:spPr>
        <p:txBody>
          <a:bodyPr/>
          <a:lstStyle/>
          <a:p>
            <a:r>
              <a:rPr lang="zh-CN" altLang="en-US" sz="2400" smtClean="0"/>
              <a:t>只用</a:t>
            </a:r>
            <a:r>
              <a:rPr lang="zh-CN" altLang="en-US" sz="2400" b="1" smtClean="0">
                <a:solidFill>
                  <a:srgbClr val="3366CC"/>
                </a:solidFill>
              </a:rPr>
              <a:t>传输磁盘块数</a:t>
            </a:r>
            <a:r>
              <a:rPr lang="zh-CN" altLang="en-US" sz="2400" smtClean="0"/>
              <a:t>以及</a:t>
            </a:r>
            <a:r>
              <a:rPr lang="zh-CN" altLang="en-US" sz="2400" b="1" smtClean="0">
                <a:solidFill>
                  <a:srgbClr val="3366CC"/>
                </a:solidFill>
              </a:rPr>
              <a:t>搜索磁盘次数</a:t>
            </a:r>
            <a:r>
              <a:rPr lang="zh-CN" altLang="en-US" sz="2400" smtClean="0"/>
              <a:t>来度量查询计算计划的代价</a:t>
            </a:r>
          </a:p>
          <a:p>
            <a:pPr lvl="1"/>
            <a:r>
              <a:rPr lang="en-US" altLang="zh-CN" sz="2000" i="1" smtClean="0">
                <a:solidFill>
                  <a:srgbClr val="3366CC"/>
                </a:solidFill>
              </a:rPr>
              <a:t>t</a:t>
            </a:r>
            <a:r>
              <a:rPr lang="en-US" altLang="zh-CN" sz="2000" i="1" baseline="-25000" smtClean="0">
                <a:solidFill>
                  <a:srgbClr val="3366CC"/>
                </a:solidFill>
              </a:rPr>
              <a:t>T</a:t>
            </a:r>
            <a:r>
              <a:rPr lang="en-US" altLang="zh-CN" sz="2000" smtClean="0"/>
              <a:t> – </a:t>
            </a:r>
            <a:r>
              <a:rPr lang="zh-CN" altLang="en-US" sz="2000" smtClean="0"/>
              <a:t>传输一个块的时间</a:t>
            </a:r>
          </a:p>
          <a:p>
            <a:pPr lvl="1"/>
            <a:r>
              <a:rPr lang="en-US" altLang="zh-CN" sz="2000" i="1" smtClean="0">
                <a:solidFill>
                  <a:srgbClr val="3366CC"/>
                </a:solidFill>
              </a:rPr>
              <a:t>t</a:t>
            </a:r>
            <a:r>
              <a:rPr lang="en-US" altLang="zh-CN" sz="2000" i="1" baseline="-25000" smtClean="0">
                <a:solidFill>
                  <a:srgbClr val="3366CC"/>
                </a:solidFill>
              </a:rPr>
              <a:t>S</a:t>
            </a:r>
            <a:r>
              <a:rPr lang="en-US" altLang="zh-CN" sz="2000" smtClean="0"/>
              <a:t> – </a:t>
            </a:r>
            <a:r>
              <a:rPr lang="zh-CN" altLang="en-US" sz="2000" smtClean="0"/>
              <a:t>磁盘平均访问时间</a:t>
            </a:r>
          </a:p>
          <a:p>
            <a:pPr lvl="1"/>
            <a:r>
              <a:rPr lang="zh-CN" altLang="en-US" sz="2000" smtClean="0"/>
              <a:t>传输 </a:t>
            </a:r>
            <a:r>
              <a:rPr lang="en-US" altLang="zh-CN" sz="2000" smtClean="0"/>
              <a:t>b </a:t>
            </a:r>
            <a:r>
              <a:rPr lang="zh-CN" altLang="en-US" sz="2000" smtClean="0"/>
              <a:t>个块以及执行 </a:t>
            </a:r>
            <a:r>
              <a:rPr lang="en-US" altLang="zh-CN" sz="2000" smtClean="0"/>
              <a:t>s </a:t>
            </a:r>
            <a:r>
              <a:rPr lang="zh-CN" altLang="en-US" sz="2000" smtClean="0"/>
              <a:t>次磁盘搜索的操作代价：</a:t>
            </a:r>
            <a:br>
              <a:rPr lang="zh-CN" altLang="en-US" sz="2000" smtClean="0"/>
            </a:br>
            <a:r>
              <a:rPr lang="zh-CN" altLang="en-US" sz="2000" smtClean="0"/>
              <a:t>        </a:t>
            </a:r>
            <a:r>
              <a:rPr lang="en-US" altLang="zh-CN" sz="2000" i="1" smtClean="0"/>
              <a:t>b * t</a:t>
            </a:r>
            <a:r>
              <a:rPr lang="en-US" altLang="zh-CN" sz="2000" i="1" baseline="-25000" smtClean="0"/>
              <a:t>T</a:t>
            </a:r>
            <a:r>
              <a:rPr lang="en-US" altLang="zh-CN" sz="2000" i="1" smtClean="0"/>
              <a:t> + S * t</a:t>
            </a:r>
            <a:r>
              <a:rPr lang="en-US" altLang="zh-CN" sz="2000" i="1" baseline="-25000" smtClean="0"/>
              <a:t>S</a:t>
            </a:r>
            <a:r>
              <a:rPr lang="en-US" altLang="zh-CN" sz="2000" smtClean="0"/>
              <a:t> </a:t>
            </a:r>
            <a:endParaRPr lang="en-US" altLang="zh-CN" sz="2400" smtClean="0"/>
          </a:p>
          <a:p>
            <a:r>
              <a:rPr lang="zh-CN" altLang="en-US" sz="2400" smtClean="0"/>
              <a:t>忽略 </a:t>
            </a:r>
            <a:r>
              <a:rPr lang="en-US" altLang="zh-CN" sz="2400" smtClean="0"/>
              <a:t>CPU </a:t>
            </a:r>
            <a:r>
              <a:rPr lang="zh-CN" altLang="en-US" sz="2400" smtClean="0"/>
              <a:t>时间</a:t>
            </a:r>
          </a:p>
          <a:p>
            <a:pPr lvl="1"/>
            <a:r>
              <a:rPr lang="zh-CN" altLang="en-US" sz="2000" smtClean="0"/>
              <a:t>实际应用中 </a:t>
            </a:r>
            <a:r>
              <a:rPr lang="en-US" altLang="zh-CN" sz="2000" smtClean="0"/>
              <a:t>CPU </a:t>
            </a:r>
            <a:r>
              <a:rPr lang="zh-CN" altLang="en-US" sz="2000" smtClean="0"/>
              <a:t>时间应被考虑</a:t>
            </a:r>
          </a:p>
          <a:p>
            <a:r>
              <a:rPr lang="zh-CN" altLang="en-US" sz="2400" smtClean="0"/>
              <a:t>代价估算没有包括将操作的最终结果写回磁盘的代价</a:t>
            </a:r>
          </a:p>
        </p:txBody>
      </p:sp>
    </p:spTree>
  </p:cSld>
  <p:clrMapOvr>
    <a:masterClrMapping/>
  </p:clrMapOvr>
  <p:transition advTm="747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Grp="1" noChangeArrowheads="1"/>
          </p:cNvSpPr>
          <p:nvPr>
            <p:ph type="title" idx="4294967295"/>
          </p:nvPr>
        </p:nvSpPr>
        <p:spPr/>
        <p:txBody>
          <a:bodyPr/>
          <a:lstStyle/>
          <a:p>
            <a:pPr>
              <a:defRPr/>
            </a:pPr>
            <a:r>
              <a:rPr lang="zh-CN" altLang="en-US" smtClean="0">
                <a:effectLst>
                  <a:outerShdw blurRad="38100" dist="38100" dir="2700000" algn="tl">
                    <a:srgbClr val="C0C0C0"/>
                  </a:outerShdw>
                </a:effectLst>
                <a:ea typeface="宋体" charset="-122"/>
              </a:rPr>
              <a:t>查询代价的度量</a:t>
            </a:r>
            <a:r>
              <a:rPr lang="en-US" altLang="zh-CN" smtClean="0">
                <a:effectLst>
                  <a:outerShdw blurRad="38100" dist="38100" dir="2700000" algn="tl">
                    <a:srgbClr val="C0C0C0"/>
                  </a:outerShdw>
                </a:effectLst>
                <a:ea typeface="ＭＳ Ｐゴシック" pitchFamily="34" charset="-128"/>
              </a:rPr>
              <a:t>(Cont.)</a:t>
            </a:r>
          </a:p>
        </p:txBody>
      </p:sp>
      <p:sp>
        <p:nvSpPr>
          <p:cNvPr id="19459" name="Rectangle 1027"/>
          <p:cNvSpPr>
            <a:spLocks noGrp="1" noChangeArrowheads="1"/>
          </p:cNvSpPr>
          <p:nvPr>
            <p:ph type="body" idx="4294967295"/>
          </p:nvPr>
        </p:nvSpPr>
        <p:spPr>
          <a:xfrm>
            <a:off x="842963" y="1165225"/>
            <a:ext cx="7891462" cy="5257800"/>
          </a:xfrm>
        </p:spPr>
        <p:txBody>
          <a:bodyPr/>
          <a:lstStyle/>
          <a:p>
            <a:r>
              <a:rPr lang="zh-CN" altLang="en-US" sz="2400" smtClean="0">
                <a:latin typeface="宋体" panose="02010600030101010101" pitchFamily="2" charset="-122"/>
                <a:ea typeface="宋体" panose="02010600030101010101" pitchFamily="2" charset="-122"/>
              </a:rPr>
              <a:t>若干算法可以通过使用额外的缓冲空间来减少磁盘 </a:t>
            </a:r>
            <a:r>
              <a:rPr lang="en-US" altLang="zh-CN" sz="2400" smtClean="0">
                <a:latin typeface="宋体" panose="02010600030101010101" pitchFamily="2" charset="-122"/>
                <a:ea typeface="宋体" panose="02010600030101010101" pitchFamily="2" charset="-122"/>
              </a:rPr>
              <a:t>I/O </a:t>
            </a:r>
            <a:r>
              <a:rPr lang="zh-CN" altLang="en-US" sz="2400" smtClean="0">
                <a:latin typeface="宋体" panose="02010600030101010101" pitchFamily="2" charset="-122"/>
                <a:ea typeface="宋体" panose="02010600030101010101" pitchFamily="2" charset="-122"/>
              </a:rPr>
              <a:t>操作</a:t>
            </a:r>
          </a:p>
          <a:p>
            <a:pPr lvl="1"/>
            <a:r>
              <a:rPr lang="zh-CN" altLang="en-US" sz="2000" smtClean="0">
                <a:latin typeface="宋体" panose="02010600030101010101" pitchFamily="2" charset="-122"/>
                <a:ea typeface="宋体" panose="02010600030101010101" pitchFamily="2" charset="-122"/>
              </a:rPr>
              <a:t>可作为缓存来使用的实际内存量取决于查询执行期间其他并发查询和操作系统的进程</a:t>
            </a:r>
            <a:endParaRPr lang="en-US" altLang="zh-CN" sz="2000" smtClean="0">
              <a:latin typeface="宋体" panose="02010600030101010101" pitchFamily="2" charset="-122"/>
              <a:ea typeface="宋体" panose="02010600030101010101" pitchFamily="2" charset="-122"/>
            </a:endParaRPr>
          </a:p>
          <a:p>
            <a:pPr lvl="2"/>
            <a:r>
              <a:rPr lang="zh-CN" altLang="en-US" sz="2000" smtClean="0">
                <a:latin typeface="宋体" panose="02010600030101010101" pitchFamily="2" charset="-122"/>
                <a:ea typeface="宋体" panose="02010600030101010101" pitchFamily="2" charset="-122"/>
              </a:rPr>
              <a:t>经常使用最坏的情况进行估计，假设仅仅只有运行所需最小内存量</a:t>
            </a:r>
          </a:p>
          <a:p>
            <a:r>
              <a:rPr lang="zh-CN" altLang="en-US" sz="2400" smtClean="0">
                <a:latin typeface="宋体" panose="02010600030101010101" pitchFamily="2" charset="-122"/>
                <a:ea typeface="宋体" panose="02010600030101010101" pitchFamily="2" charset="-122"/>
              </a:rPr>
              <a:t>所需数据可能已存在于缓冲池中，避免了磁盘 </a:t>
            </a:r>
            <a:r>
              <a:rPr lang="en-US" altLang="zh-CN" sz="2400" smtClean="0">
                <a:latin typeface="宋体" panose="02010600030101010101" pitchFamily="2" charset="-122"/>
                <a:ea typeface="宋体" panose="02010600030101010101" pitchFamily="2" charset="-122"/>
              </a:rPr>
              <a:t>I/O</a:t>
            </a:r>
          </a:p>
          <a:p>
            <a:pPr lvl="1"/>
            <a:r>
              <a:rPr lang="zh-CN" altLang="en-US" sz="2000" smtClean="0">
                <a:latin typeface="宋体" panose="02010600030101010101" pitchFamily="2" charset="-122"/>
                <a:ea typeface="宋体" panose="02010600030101010101" pitchFamily="2" charset="-122"/>
              </a:rPr>
              <a:t>为了简化，忽略这种情况</a:t>
            </a:r>
            <a:endParaRPr lang="en-US" altLang="zh-CN" sz="2400" smtClean="0">
              <a:ea typeface="ＭＳ Ｐゴシック" panose="020B0600070205080204" pitchFamily="34" charset="-128"/>
            </a:endParaRPr>
          </a:p>
        </p:txBody>
      </p:sp>
    </p:spTree>
  </p:cSld>
  <p:clrMapOvr>
    <a:masterClrMapping/>
  </p:clrMapOvr>
  <p:transition advTm="747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ltLang="zh-CN" dirty="0" smtClean="0">
                <a:effectLst>
                  <a:outerShdw blurRad="38100" dist="38100" dir="2700000" algn="tl">
                    <a:srgbClr val="C0C0C0"/>
                  </a:outerShdw>
                </a:effectLst>
                <a:ea typeface="宋体" charset="-122"/>
              </a:rPr>
              <a:t>11.3  </a:t>
            </a:r>
            <a:r>
              <a:rPr lang="zh-CN" altLang="en-US" dirty="0" smtClean="0">
                <a:effectLst>
                  <a:outerShdw blurRad="38100" dist="38100" dir="2700000" algn="tl">
                    <a:srgbClr val="C0C0C0"/>
                  </a:outerShdw>
                </a:effectLst>
                <a:ea typeface="宋体" charset="-122"/>
              </a:rPr>
              <a:t>关系代数</a:t>
            </a:r>
            <a:r>
              <a:rPr lang="zh-CN" altLang="en-US" dirty="0">
                <a:effectLst>
                  <a:outerShdw blurRad="38100" dist="38100" dir="2700000" algn="tl">
                    <a:srgbClr val="C0C0C0"/>
                  </a:outerShdw>
                </a:effectLst>
                <a:ea typeface="宋体" charset="-122"/>
              </a:rPr>
              <a:t>运算的执行</a:t>
            </a:r>
            <a:endParaRPr lang="zh-CN" altLang="en-US" dirty="0" smtClean="0">
              <a:effectLst>
                <a:outerShdw blurRad="38100" dist="38100" dir="2700000" algn="tl">
                  <a:srgbClr val="C0C0C0"/>
                </a:outerShdw>
              </a:effectLst>
              <a:ea typeface="宋体" charset="-122"/>
            </a:endParaRPr>
          </a:p>
        </p:txBody>
      </p:sp>
      <p:sp>
        <p:nvSpPr>
          <p:cNvPr id="21507" name="Rectangle 3"/>
          <p:cNvSpPr>
            <a:spLocks noGrp="1" noChangeArrowheads="1"/>
          </p:cNvSpPr>
          <p:nvPr>
            <p:ph type="body" idx="1"/>
          </p:nvPr>
        </p:nvSpPr>
        <p:spPr>
          <a:xfrm>
            <a:off x="477838" y="1408113"/>
            <a:ext cx="8362950" cy="5000625"/>
          </a:xfrm>
        </p:spPr>
        <p:txBody>
          <a:bodyPr/>
          <a:lstStyle/>
          <a:p>
            <a:pPr>
              <a:lnSpc>
                <a:spcPct val="90000"/>
              </a:lnSpc>
            </a:pPr>
            <a:r>
              <a:rPr lang="zh-CN" altLang="en-US" sz="2400" smtClean="0"/>
              <a:t>选择运算</a:t>
            </a:r>
            <a:endParaRPr lang="en-US" altLang="zh-CN" sz="2400" smtClean="0"/>
          </a:p>
          <a:p>
            <a:pPr lvl="1">
              <a:lnSpc>
                <a:spcPct val="90000"/>
              </a:lnSpc>
            </a:pPr>
            <a:r>
              <a:rPr lang="zh-CN" altLang="en-US" sz="2000" smtClean="0"/>
              <a:t>使用文件扫描和索引的选择</a:t>
            </a:r>
            <a:endParaRPr lang="en-US" altLang="zh-CN" sz="2000" smtClean="0"/>
          </a:p>
          <a:p>
            <a:pPr lvl="1">
              <a:lnSpc>
                <a:spcPct val="90000"/>
              </a:lnSpc>
            </a:pPr>
            <a:r>
              <a:rPr lang="zh-CN" altLang="en-US" sz="2000" smtClean="0"/>
              <a:t>涉及比较的选择  </a:t>
            </a:r>
          </a:p>
          <a:p>
            <a:pPr>
              <a:lnSpc>
                <a:spcPct val="90000"/>
              </a:lnSpc>
            </a:pPr>
            <a:r>
              <a:rPr lang="zh-CN" altLang="en-US" sz="2400" smtClean="0"/>
              <a:t>连接运算 </a:t>
            </a:r>
            <a:endParaRPr lang="en-US" altLang="zh-CN" sz="2400" smtClean="0"/>
          </a:p>
          <a:p>
            <a:pPr lvl="1"/>
            <a:r>
              <a:rPr lang="zh-CN" altLang="en-US" sz="2000" smtClean="0"/>
              <a:t>嵌套循环连接</a:t>
            </a:r>
          </a:p>
          <a:p>
            <a:pPr lvl="1"/>
            <a:r>
              <a:rPr lang="zh-CN" altLang="en-US" sz="2000" smtClean="0"/>
              <a:t>块嵌套循环连接</a:t>
            </a:r>
          </a:p>
          <a:p>
            <a:pPr lvl="1"/>
            <a:r>
              <a:rPr lang="zh-CN" altLang="en-US" sz="2000" smtClean="0"/>
              <a:t>索引嵌套循环连接</a:t>
            </a:r>
          </a:p>
          <a:p>
            <a:pPr lvl="1"/>
            <a:r>
              <a:rPr lang="zh-CN" altLang="en-US" sz="2000" smtClean="0"/>
              <a:t>归并连接</a:t>
            </a:r>
          </a:p>
          <a:p>
            <a:pPr lvl="1"/>
            <a:r>
              <a:rPr lang="zh-CN" altLang="en-US" sz="2000" smtClean="0"/>
              <a:t>散列连接</a:t>
            </a:r>
          </a:p>
          <a:p>
            <a:pPr>
              <a:lnSpc>
                <a:spcPct val="90000"/>
              </a:lnSpc>
            </a:pPr>
            <a:endParaRPr lang="zh-CN" altLang="en-US" sz="1800" smtClean="0"/>
          </a:p>
        </p:txBody>
      </p:sp>
    </p:spTree>
  </p:cSld>
  <p:clrMapOvr>
    <a:masterClrMapping/>
  </p:clrMapOvr>
  <p:transition advTm="3808"/>
  <p:timing>
    <p:tnLst>
      <p:par>
        <p:cTn id="1" dur="indefinite" restart="never" nodeType="tmRoot"/>
      </p:par>
    </p:tnLst>
  </p:timing>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50277</TotalTime>
  <Words>6696</Words>
  <Application>Microsoft Office PowerPoint</Application>
  <PresentationFormat>全屏显示(4:3)</PresentationFormat>
  <Paragraphs>647</Paragraphs>
  <Slides>69</Slides>
  <Notes>65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1" baseType="lpstr">
      <vt:lpstr>Greek Symbols</vt:lpstr>
      <vt:lpstr>Monotype Sorts</vt:lpstr>
      <vt:lpstr>ＭＳ Ｐゴシック</vt:lpstr>
      <vt:lpstr>黑体</vt:lpstr>
      <vt:lpstr>隶书</vt:lpstr>
      <vt:lpstr>宋体</vt:lpstr>
      <vt:lpstr>Helvetica</vt:lpstr>
      <vt:lpstr>Symbol</vt:lpstr>
      <vt:lpstr>Times New Roman</vt:lpstr>
      <vt:lpstr>Webdings</vt:lpstr>
      <vt:lpstr>1_db-5-grey</vt:lpstr>
      <vt:lpstr>Equation</vt:lpstr>
      <vt:lpstr>PowerPoint 演示文稿</vt:lpstr>
      <vt:lpstr>提纲</vt:lpstr>
      <vt:lpstr>11.1  概述</vt:lpstr>
      <vt:lpstr>查询处理的基本步骤(Cont.)</vt:lpstr>
      <vt:lpstr>查询处理的基本步骤: 优化</vt:lpstr>
      <vt:lpstr>11.2  查询代价的度量</vt:lpstr>
      <vt:lpstr>查询代价的度量(Cont.)</vt:lpstr>
      <vt:lpstr>查询代价的度量(Cont.)</vt:lpstr>
      <vt:lpstr>11.3  关系代数运算的执行</vt:lpstr>
      <vt:lpstr>选择运算--文件扫描</vt:lpstr>
      <vt:lpstr>利用索引的选择</vt:lpstr>
      <vt:lpstr>利用索引的选择</vt:lpstr>
      <vt:lpstr>涉及比较的选择</vt:lpstr>
      <vt:lpstr>涉及比较的选择</vt:lpstr>
      <vt:lpstr>连接运算</vt:lpstr>
      <vt:lpstr>1嵌套循环连接</vt:lpstr>
      <vt:lpstr>嵌套循环连接 (Cont.)</vt:lpstr>
      <vt:lpstr>2块嵌套循环连接</vt:lpstr>
      <vt:lpstr>块嵌套循环连接 (Cont.)</vt:lpstr>
      <vt:lpstr>3索引查找法</vt:lpstr>
      <vt:lpstr>嵌套循环连接代价的例子</vt:lpstr>
      <vt:lpstr>4归并连接</vt:lpstr>
      <vt:lpstr>归并连接 (Cont.)</vt:lpstr>
      <vt:lpstr>5散列连接</vt:lpstr>
      <vt:lpstr>散列连接 (Cont.)</vt:lpstr>
      <vt:lpstr>散列连接 (Cont.)</vt:lpstr>
      <vt:lpstr>散列连接算法</vt:lpstr>
      <vt:lpstr>散列连接算法 (Cont.)</vt:lpstr>
      <vt:lpstr>散列连接的代价</vt:lpstr>
      <vt:lpstr>散列连接代价的例子</vt:lpstr>
      <vt:lpstr>11.4  表达式计算</vt:lpstr>
      <vt:lpstr>物化</vt:lpstr>
      <vt:lpstr>物化 (Cont.)</vt:lpstr>
      <vt:lpstr>流水线</vt:lpstr>
      <vt:lpstr>流水线 (Cont.)</vt:lpstr>
      <vt:lpstr>11.5  查询优化</vt:lpstr>
      <vt:lpstr>查询优化概述</vt:lpstr>
      <vt:lpstr>查询优化概述 (Cont.)</vt:lpstr>
      <vt:lpstr>查询优化概述 (Cont.)</vt:lpstr>
      <vt:lpstr>关系表达式的转换</vt:lpstr>
      <vt:lpstr>等价规则</vt:lpstr>
      <vt:lpstr>等价规则 (Cont.)</vt:lpstr>
      <vt:lpstr>等价规则的图形化表示</vt:lpstr>
      <vt:lpstr>等价规则 (Cont.)</vt:lpstr>
      <vt:lpstr>等价规则 (Cont.)</vt:lpstr>
      <vt:lpstr>等价规则 (Cont.)</vt:lpstr>
      <vt:lpstr>等价规则 (Cont.)</vt:lpstr>
      <vt:lpstr>转换的例子：下推选择</vt:lpstr>
      <vt:lpstr>多转换的例子</vt:lpstr>
      <vt:lpstr>多转换 (Cont.)</vt:lpstr>
      <vt:lpstr>转换的例子: 下推投影</vt:lpstr>
      <vt:lpstr>连接的次序</vt:lpstr>
      <vt:lpstr>连接的次序 (Cont.)</vt:lpstr>
      <vt:lpstr>代价估计</vt:lpstr>
      <vt:lpstr>表达式结果集统计大小的估计</vt:lpstr>
      <vt:lpstr>直方图</vt:lpstr>
      <vt:lpstr>选择运算结果大小的估计</vt:lpstr>
      <vt:lpstr>复杂选择运算结果的大小估计</vt:lpstr>
      <vt:lpstr>连接运算:  运行示例</vt:lpstr>
      <vt:lpstr>连接运算结果大小的估计</vt:lpstr>
      <vt:lpstr>连接运算结果大小的估计(Cont.)</vt:lpstr>
      <vt:lpstr>连接运算结果大小的估计(Cont.)</vt:lpstr>
      <vt:lpstr>执行计划选择</vt:lpstr>
      <vt:lpstr>基于代价的优化</vt:lpstr>
      <vt:lpstr>左深连接树</vt:lpstr>
      <vt:lpstr>代价优化</vt:lpstr>
      <vt:lpstr>启发式优化</vt:lpstr>
      <vt:lpstr>查询优化器的结构</vt:lpstr>
      <vt:lpstr>查询优化器的结构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Query Processing</dc:title>
  <dc:creator>Silberschatz, Korth and Sudarshan</dc:creator>
  <cp:lastModifiedBy>闫中敏</cp:lastModifiedBy>
  <cp:revision>587</cp:revision>
  <cp:lastPrinted>1999-06-28T19:27:31Z</cp:lastPrinted>
  <dcterms:created xsi:type="dcterms:W3CDTF">2000-02-23T18:58:38Z</dcterms:created>
  <dcterms:modified xsi:type="dcterms:W3CDTF">2020-12-10T12:46:53Z</dcterms:modified>
</cp:coreProperties>
</file>