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xml" ContentType="application/vnd.openxmlformats-officedocument.presentationml.tags+xml"/>
  <Override PartName="/ppt/notesSlides/notesSlide50.xml" ContentType="application/vnd.openxmlformats-officedocument.presentationml.notesSlide+xml"/>
  <Override PartName="/ppt/tags/tag2.xml" ContentType="application/vnd.openxmlformats-officedocument.presentationml.tags+xml"/>
  <Override PartName="/ppt/notesSlides/notesSlide51.xml" ContentType="application/vnd.openxmlformats-officedocument.presentationml.notesSlide+xml"/>
  <Override PartName="/ppt/tags/tag3.xml" ContentType="application/vnd.openxmlformats-officedocument.presentationml.tags+xml"/>
  <Override PartName="/ppt/notesSlides/notesSlide52.xml" ContentType="application/vnd.openxmlformats-officedocument.presentationml.notesSlide+xml"/>
  <Override PartName="/ppt/tags/tag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144"/>
  </p:notesMasterIdLst>
  <p:handoutMasterIdLst>
    <p:handoutMasterId r:id="rId145"/>
  </p:handoutMasterIdLst>
  <p:sldIdLst>
    <p:sldId id="256" r:id="rId2"/>
    <p:sldId id="257" r:id="rId3"/>
    <p:sldId id="258" r:id="rId4"/>
    <p:sldId id="338" r:id="rId5"/>
    <p:sldId id="339" r:id="rId6"/>
    <p:sldId id="333" r:id="rId7"/>
    <p:sldId id="259" r:id="rId8"/>
    <p:sldId id="260" r:id="rId9"/>
    <p:sldId id="261" r:id="rId10"/>
    <p:sldId id="405" r:id="rId11"/>
    <p:sldId id="429" r:id="rId12"/>
    <p:sldId id="262" r:id="rId13"/>
    <p:sldId id="263" r:id="rId14"/>
    <p:sldId id="553" r:id="rId15"/>
    <p:sldId id="657" r:id="rId16"/>
    <p:sldId id="264" r:id="rId17"/>
    <p:sldId id="407" r:id="rId18"/>
    <p:sldId id="341" r:id="rId19"/>
    <p:sldId id="406" r:id="rId20"/>
    <p:sldId id="342" r:id="rId21"/>
    <p:sldId id="343" r:id="rId22"/>
    <p:sldId id="344" r:id="rId23"/>
    <p:sldId id="431" r:id="rId24"/>
    <p:sldId id="432" r:id="rId25"/>
    <p:sldId id="430" r:id="rId26"/>
    <p:sldId id="345" r:id="rId27"/>
    <p:sldId id="408" r:id="rId28"/>
    <p:sldId id="265" r:id="rId29"/>
    <p:sldId id="266" r:id="rId30"/>
    <p:sldId id="267" r:id="rId31"/>
    <p:sldId id="268" r:id="rId32"/>
    <p:sldId id="658" r:id="rId33"/>
    <p:sldId id="659" r:id="rId34"/>
    <p:sldId id="660" r:id="rId35"/>
    <p:sldId id="269" r:id="rId36"/>
    <p:sldId id="346" r:id="rId37"/>
    <p:sldId id="409" r:id="rId38"/>
    <p:sldId id="270" r:id="rId39"/>
    <p:sldId id="271" r:id="rId40"/>
    <p:sldId id="272" r:id="rId41"/>
    <p:sldId id="347" r:id="rId42"/>
    <p:sldId id="348" r:id="rId43"/>
    <p:sldId id="349" r:id="rId44"/>
    <p:sldId id="350" r:id="rId45"/>
    <p:sldId id="351" r:id="rId46"/>
    <p:sldId id="352" r:id="rId47"/>
    <p:sldId id="274" r:id="rId48"/>
    <p:sldId id="335" r:id="rId49"/>
    <p:sldId id="275" r:id="rId50"/>
    <p:sldId id="276" r:id="rId51"/>
    <p:sldId id="353" r:id="rId52"/>
    <p:sldId id="354" r:id="rId53"/>
    <p:sldId id="277" r:id="rId54"/>
    <p:sldId id="355" r:id="rId55"/>
    <p:sldId id="336" r:id="rId56"/>
    <p:sldId id="410" r:id="rId57"/>
    <p:sldId id="411" r:id="rId58"/>
    <p:sldId id="278" r:id="rId59"/>
    <p:sldId id="356" r:id="rId60"/>
    <p:sldId id="279" r:id="rId61"/>
    <p:sldId id="280" r:id="rId62"/>
    <p:sldId id="281" r:id="rId63"/>
    <p:sldId id="282" r:id="rId64"/>
    <p:sldId id="283" r:id="rId65"/>
    <p:sldId id="357" r:id="rId66"/>
    <p:sldId id="284" r:id="rId67"/>
    <p:sldId id="285" r:id="rId68"/>
    <p:sldId id="286" r:id="rId69"/>
    <p:sldId id="287" r:id="rId70"/>
    <p:sldId id="359" r:id="rId71"/>
    <p:sldId id="360" r:id="rId72"/>
    <p:sldId id="288" r:id="rId73"/>
    <p:sldId id="361" r:id="rId74"/>
    <p:sldId id="362" r:id="rId75"/>
    <p:sldId id="363" r:id="rId76"/>
    <p:sldId id="365" r:id="rId77"/>
    <p:sldId id="366" r:id="rId78"/>
    <p:sldId id="371" r:id="rId79"/>
    <p:sldId id="367" r:id="rId80"/>
    <p:sldId id="368" r:id="rId81"/>
    <p:sldId id="369" r:id="rId82"/>
    <p:sldId id="412" r:id="rId83"/>
    <p:sldId id="413" r:id="rId84"/>
    <p:sldId id="414" r:id="rId85"/>
    <p:sldId id="370" r:id="rId86"/>
    <p:sldId id="291" r:id="rId87"/>
    <p:sldId id="292" r:id="rId88"/>
    <p:sldId id="293" r:id="rId89"/>
    <p:sldId id="294" r:id="rId90"/>
    <p:sldId id="295" r:id="rId91"/>
    <p:sldId id="296" r:id="rId92"/>
    <p:sldId id="297" r:id="rId93"/>
    <p:sldId id="298" r:id="rId94"/>
    <p:sldId id="372" r:id="rId95"/>
    <p:sldId id="299" r:id="rId96"/>
    <p:sldId id="374" r:id="rId97"/>
    <p:sldId id="300" r:id="rId98"/>
    <p:sldId id="400" r:id="rId99"/>
    <p:sldId id="373" r:id="rId100"/>
    <p:sldId id="375" r:id="rId101"/>
    <p:sldId id="376" r:id="rId102"/>
    <p:sldId id="377" r:id="rId103"/>
    <p:sldId id="417" r:id="rId104"/>
    <p:sldId id="418" r:id="rId105"/>
    <p:sldId id="301" r:id="rId106"/>
    <p:sldId id="401" r:id="rId107"/>
    <p:sldId id="419" r:id="rId108"/>
    <p:sldId id="420" r:id="rId109"/>
    <p:sldId id="421" r:id="rId110"/>
    <p:sldId id="422" r:id="rId111"/>
    <p:sldId id="423" r:id="rId112"/>
    <p:sldId id="424" r:id="rId113"/>
    <p:sldId id="425" r:id="rId114"/>
    <p:sldId id="426" r:id="rId115"/>
    <p:sldId id="427" r:id="rId116"/>
    <p:sldId id="428" r:id="rId117"/>
    <p:sldId id="303" r:id="rId118"/>
    <p:sldId id="304" r:id="rId119"/>
    <p:sldId id="404" r:id="rId120"/>
    <p:sldId id="305" r:id="rId121"/>
    <p:sldId id="306" r:id="rId122"/>
    <p:sldId id="307" r:id="rId123"/>
    <p:sldId id="337" r:id="rId124"/>
    <p:sldId id="389" r:id="rId125"/>
    <p:sldId id="308" r:id="rId126"/>
    <p:sldId id="309" r:id="rId127"/>
    <p:sldId id="390" r:id="rId128"/>
    <p:sldId id="391" r:id="rId129"/>
    <p:sldId id="310" r:id="rId130"/>
    <p:sldId id="311" r:id="rId131"/>
    <p:sldId id="392" r:id="rId132"/>
    <p:sldId id="393" r:id="rId133"/>
    <p:sldId id="394" r:id="rId134"/>
    <p:sldId id="395" r:id="rId135"/>
    <p:sldId id="403" r:id="rId136"/>
    <p:sldId id="396" r:id="rId137"/>
    <p:sldId id="397" r:id="rId138"/>
    <p:sldId id="398" r:id="rId139"/>
    <p:sldId id="312" r:id="rId140"/>
    <p:sldId id="313" r:id="rId141"/>
    <p:sldId id="314" r:id="rId142"/>
    <p:sldId id="399" r:id="rId143"/>
  </p:sldIdLst>
  <p:sldSz cx="9144000" cy="6858000" type="screen4x3"/>
  <p:notesSz cx="6997700" cy="9283700"/>
  <p:custShowLst>
    <p:custShow name="Custom Show 1" id="0">
      <p:sldLst>
        <p:sld r:id="rId62"/>
        <p:sld r:id="rId4"/>
        <p:sld r:id="rId54"/>
        <p:sld r:id="rId10"/>
        <p:sld r:id="rId14"/>
        <p:sld r:id="rId70"/>
        <p:sld r:id="rId69"/>
        <p:sld r:id="rId29"/>
        <p:sld r:id="rId142"/>
        <p:sld r:id="rId61"/>
        <p:sld r:id="rId61"/>
        <p:sld r:id="rId130"/>
        <p:sld r:id="rId141"/>
        <p:sld r:id="rId36"/>
        <p:sld r:id="rId92"/>
        <p:sld r:id="rId93"/>
        <p:sld r:id="rId73"/>
        <p:sld r:id="rId131"/>
        <p:sld r:id="rId14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664" autoAdjust="0"/>
  </p:normalViewPr>
  <p:slideViewPr>
    <p:cSldViewPr snapToGrid="0">
      <p:cViewPr varScale="1">
        <p:scale>
          <a:sx n="112" d="100"/>
          <a:sy n="112" d="100"/>
        </p:scale>
        <p:origin x="1581" y="51"/>
      </p:cViewPr>
      <p:guideLst>
        <p:guide orient="horz" pos="679"/>
        <p:guide pos="52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602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US" altLang="zh-C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US" altLang="zh-C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US" altLang="zh-C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smtClean="0"/>
            </a:lvl1pPr>
          </a:lstStyle>
          <a:p>
            <a:pPr>
              <a:defRPr/>
            </a:pPr>
            <a:fld id="{57C472FA-D16C-4B16-9CB3-8338B40FF96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US" altLang="zh-C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smtClean="0"/>
            </a:lvl1pPr>
          </a:lstStyle>
          <a:p>
            <a:pPr>
              <a:defRPr/>
            </a:pPr>
            <a:fld id="{1E47C336-C436-4B51-917B-B98FF2A41FF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2BB2208-BFC5-4EE0-A53F-532AF7A55483}" type="slidenum">
              <a:rPr lang="en-US" altLang="zh-CN" sz="1200"/>
              <a:pPr/>
              <a:t>1</a:t>
            </a:fld>
            <a:endParaRPr lang="en-US" altLang="zh-CN" sz="1200"/>
          </a:p>
        </p:txBody>
      </p:sp>
      <p:sp>
        <p:nvSpPr>
          <p:cNvPr id="7171" name="Rectangle 2"/>
          <p:cNvSpPr>
            <a:spLocks noGrp="1" noRot="1" noChangeAspect="1" noChangeArrowheads="1" noTextEdit="1"/>
          </p:cNvSpPr>
          <p:nvPr>
            <p:ph type="sldImg"/>
          </p:nvPr>
        </p:nvSpPr>
        <p:spPr>
          <a:xfrm>
            <a:off x="1179513" y="696913"/>
            <a:ext cx="4641850" cy="3481387"/>
          </a:xfrm>
          <a:ln/>
        </p:spPr>
      </p:sp>
      <p:sp>
        <p:nvSpPr>
          <p:cNvPr id="71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073D900-644B-44DB-9CFD-97188D6610EA}" type="slidenum">
              <a:rPr lang="en-US" altLang="zh-CN" sz="1200"/>
              <a:pPr/>
              <a:t>28</a:t>
            </a:fld>
            <a:endParaRPr lang="en-US" altLang="zh-CN" sz="1200"/>
          </a:p>
        </p:txBody>
      </p:sp>
      <p:sp>
        <p:nvSpPr>
          <p:cNvPr id="37891"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7892"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2</a:t>
            </a:r>
          </a:p>
        </p:txBody>
      </p:sp>
      <p:sp>
        <p:nvSpPr>
          <p:cNvPr id="37893"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7894"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7895" name="Rectangle 6"/>
          <p:cNvSpPr>
            <a:spLocks noGrp="1" noRot="1" noChangeAspect="1" noChangeArrowheads="1" noTextEdit="1"/>
          </p:cNvSpPr>
          <p:nvPr>
            <p:ph type="sldImg"/>
          </p:nvPr>
        </p:nvSpPr>
        <p:spPr>
          <a:xfrm>
            <a:off x="1187450" y="703263"/>
            <a:ext cx="4622800" cy="3467100"/>
          </a:xfrm>
          <a:ln w="12700" cap="flat"/>
        </p:spPr>
      </p:sp>
      <p:sp>
        <p:nvSpPr>
          <p:cNvPr id="37896"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BBF310C-4031-4E61-8789-C1AAA81EE70E}" type="slidenum">
              <a:rPr lang="en-US" altLang="zh-CN" sz="1200"/>
              <a:pPr/>
              <a:t>29</a:t>
            </a:fld>
            <a:endParaRPr lang="en-US" altLang="zh-CN" sz="1200"/>
          </a:p>
        </p:txBody>
      </p:sp>
      <p:sp>
        <p:nvSpPr>
          <p:cNvPr id="3993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994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3</a:t>
            </a:r>
          </a:p>
        </p:txBody>
      </p:sp>
      <p:sp>
        <p:nvSpPr>
          <p:cNvPr id="3994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994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39943" name="Rectangle 6"/>
          <p:cNvSpPr>
            <a:spLocks noGrp="1" noRot="1" noChangeAspect="1" noChangeArrowheads="1" noTextEdit="1"/>
          </p:cNvSpPr>
          <p:nvPr>
            <p:ph type="sldImg"/>
          </p:nvPr>
        </p:nvSpPr>
        <p:spPr>
          <a:xfrm>
            <a:off x="1187450" y="703263"/>
            <a:ext cx="4622800" cy="3467100"/>
          </a:xfrm>
          <a:ln w="12700" cap="flat"/>
        </p:spPr>
      </p:sp>
      <p:sp>
        <p:nvSpPr>
          <p:cNvPr id="3994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AF13A1C-9033-42BC-88DB-EFCABAE9236A}" type="slidenum">
              <a:rPr lang="en-US" altLang="zh-CN" sz="1200"/>
              <a:pPr/>
              <a:t>30</a:t>
            </a:fld>
            <a:endParaRPr lang="en-US" altLang="zh-CN" sz="1200"/>
          </a:p>
        </p:txBody>
      </p:sp>
      <p:sp>
        <p:nvSpPr>
          <p:cNvPr id="41987"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1988"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4</a:t>
            </a:r>
          </a:p>
        </p:txBody>
      </p:sp>
      <p:sp>
        <p:nvSpPr>
          <p:cNvPr id="41989"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1990"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1991" name="Rectangle 6"/>
          <p:cNvSpPr>
            <a:spLocks noGrp="1" noRot="1" noChangeAspect="1" noChangeArrowheads="1" noTextEdit="1"/>
          </p:cNvSpPr>
          <p:nvPr>
            <p:ph type="sldImg"/>
          </p:nvPr>
        </p:nvSpPr>
        <p:spPr>
          <a:xfrm>
            <a:off x="1187450" y="703263"/>
            <a:ext cx="4622800" cy="3467100"/>
          </a:xfrm>
          <a:ln w="12700" cap="flat"/>
        </p:spPr>
      </p:sp>
      <p:sp>
        <p:nvSpPr>
          <p:cNvPr id="41992"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D4DD6BE-4045-45F1-A8FE-D778BDAA5101}" type="slidenum">
              <a:rPr lang="en-US" altLang="zh-CN" sz="1200"/>
              <a:pPr/>
              <a:t>31</a:t>
            </a:fld>
            <a:endParaRPr lang="en-US" altLang="zh-CN" sz="1200"/>
          </a:p>
        </p:txBody>
      </p:sp>
      <p:sp>
        <p:nvSpPr>
          <p:cNvPr id="44035"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4036"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5</a:t>
            </a:r>
          </a:p>
        </p:txBody>
      </p:sp>
      <p:sp>
        <p:nvSpPr>
          <p:cNvPr id="44037"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4038"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4039" name="Rectangle 6"/>
          <p:cNvSpPr>
            <a:spLocks noGrp="1" noRot="1" noChangeAspect="1" noChangeArrowheads="1" noTextEdit="1"/>
          </p:cNvSpPr>
          <p:nvPr>
            <p:ph type="sldImg"/>
          </p:nvPr>
        </p:nvSpPr>
        <p:spPr>
          <a:xfrm>
            <a:off x="1187450" y="703263"/>
            <a:ext cx="4622800" cy="3467100"/>
          </a:xfrm>
          <a:ln w="12700" cap="flat"/>
        </p:spPr>
      </p:sp>
      <p:sp>
        <p:nvSpPr>
          <p:cNvPr id="44040"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8EF410C-1CF1-4A11-9D9C-33349DE319E1}" type="slidenum">
              <a:rPr lang="en-US" altLang="zh-CN" sz="1200"/>
              <a:pPr/>
              <a:t>35</a:t>
            </a:fld>
            <a:endParaRPr lang="en-US" altLang="zh-CN" sz="1200"/>
          </a:p>
        </p:txBody>
      </p:sp>
      <p:sp>
        <p:nvSpPr>
          <p:cNvPr id="46083"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6084"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6</a:t>
            </a:r>
          </a:p>
        </p:txBody>
      </p:sp>
      <p:sp>
        <p:nvSpPr>
          <p:cNvPr id="46085"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6086"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46087" name="Rectangle 6"/>
          <p:cNvSpPr>
            <a:spLocks noGrp="1" noRot="1" noChangeAspect="1" noChangeArrowheads="1" noTextEdit="1"/>
          </p:cNvSpPr>
          <p:nvPr>
            <p:ph type="sldImg"/>
          </p:nvPr>
        </p:nvSpPr>
        <p:spPr>
          <a:xfrm>
            <a:off x="1187450" y="703263"/>
            <a:ext cx="4622800" cy="3467100"/>
          </a:xfrm>
          <a:ln w="12700" cap="flat"/>
        </p:spPr>
      </p:sp>
      <p:sp>
        <p:nvSpPr>
          <p:cNvPr id="46088"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35BC736-276B-4CE5-8BE9-BB5EA955C649}" type="slidenum">
              <a:rPr lang="en-US" altLang="zh-CN" sz="1200"/>
              <a:pPr/>
              <a:t>38</a:t>
            </a:fld>
            <a:endParaRPr lang="en-US" altLang="zh-CN" sz="1200"/>
          </a:p>
        </p:txBody>
      </p:sp>
      <p:sp>
        <p:nvSpPr>
          <p:cNvPr id="5017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5018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8</a:t>
            </a:r>
          </a:p>
        </p:txBody>
      </p:sp>
      <p:sp>
        <p:nvSpPr>
          <p:cNvPr id="5018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5018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50183" name="Rectangle 6"/>
          <p:cNvSpPr>
            <a:spLocks noGrp="1" noRot="1" noChangeAspect="1" noChangeArrowheads="1" noTextEdit="1"/>
          </p:cNvSpPr>
          <p:nvPr>
            <p:ph type="sldImg"/>
          </p:nvPr>
        </p:nvSpPr>
        <p:spPr>
          <a:xfrm>
            <a:off x="1187450" y="703263"/>
            <a:ext cx="4622800" cy="3467100"/>
          </a:xfrm>
          <a:ln w="12700" cap="flat"/>
        </p:spPr>
      </p:sp>
      <p:sp>
        <p:nvSpPr>
          <p:cNvPr id="5018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7E66F82-5B08-4F73-BEA7-179993C6CAAD}" type="slidenum">
              <a:rPr lang="en-US" altLang="zh-CN" sz="1200"/>
              <a:pPr/>
              <a:t>43</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3024F72-3D55-4CC0-A23F-C71DA94D97DC}" type="slidenum">
              <a:rPr lang="en-US" altLang="zh-CN" sz="1200"/>
              <a:pPr/>
              <a:t>48</a:t>
            </a:fld>
            <a:endParaRPr lang="en-US"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35EF7F9-5A71-4885-92C8-0C4A48DA2A42}" type="slidenum">
              <a:rPr lang="en-US" altLang="zh-CN" sz="1200"/>
              <a:pPr/>
              <a:t>50</a:t>
            </a:fld>
            <a:endParaRPr lang="en-US" altLang="zh-CN" sz="1200"/>
          </a:p>
        </p:txBody>
      </p:sp>
      <p:sp>
        <p:nvSpPr>
          <p:cNvPr id="6553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6554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9</a:t>
            </a:r>
          </a:p>
        </p:txBody>
      </p:sp>
      <p:sp>
        <p:nvSpPr>
          <p:cNvPr id="6554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6554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65543" name="Rectangle 6"/>
          <p:cNvSpPr>
            <a:spLocks noGrp="1" noRot="1" noChangeAspect="1" noChangeArrowheads="1" noTextEdit="1"/>
          </p:cNvSpPr>
          <p:nvPr>
            <p:ph type="sldImg"/>
          </p:nvPr>
        </p:nvSpPr>
        <p:spPr>
          <a:xfrm>
            <a:off x="1187450" y="703263"/>
            <a:ext cx="4622800" cy="3467100"/>
          </a:xfrm>
          <a:ln w="12700" cap="flat"/>
        </p:spPr>
      </p:sp>
      <p:sp>
        <p:nvSpPr>
          <p:cNvPr id="6554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AE23C72-2144-4F45-B167-34D33A84C0E5}" type="slidenum">
              <a:rPr lang="en-US" altLang="zh-CN" sz="1200"/>
              <a:pPr/>
              <a:t>53</a:t>
            </a:fld>
            <a:endParaRPr lang="en-US" altLang="zh-CN" sz="1200"/>
          </a:p>
        </p:txBody>
      </p:sp>
      <p:sp>
        <p:nvSpPr>
          <p:cNvPr id="69635" name="Rectangle 2"/>
          <p:cNvSpPr>
            <a:spLocks noGrp="1" noRot="1" noChangeAspect="1" noChangeArrowheads="1" noTextEdit="1"/>
          </p:cNvSpPr>
          <p:nvPr>
            <p:ph type="sldImg"/>
          </p:nvPr>
        </p:nvSpPr>
        <p:spPr>
          <a:xfrm>
            <a:off x="1187450" y="703263"/>
            <a:ext cx="4622800" cy="3467100"/>
          </a:xfrm>
          <a:ln/>
        </p:spPr>
      </p:sp>
      <p:sp>
        <p:nvSpPr>
          <p:cNvPr id="696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6BF892E-C680-4D5D-81BE-13DF744E03F1}" type="slidenum">
              <a:rPr lang="en-US" altLang="zh-CN" sz="1200"/>
              <a:pPr/>
              <a:t>2</a:t>
            </a:fld>
            <a:endParaRPr lang="en-US" altLang="zh-CN" sz="1200"/>
          </a:p>
        </p:txBody>
      </p:sp>
      <p:sp>
        <p:nvSpPr>
          <p:cNvPr id="921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922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1</a:t>
            </a:r>
          </a:p>
        </p:txBody>
      </p:sp>
      <p:sp>
        <p:nvSpPr>
          <p:cNvPr id="922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922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9223" name="Rectangle 6"/>
          <p:cNvSpPr>
            <a:spLocks noGrp="1" noRot="1" noChangeAspect="1" noChangeArrowheads="1" noTextEdit="1"/>
          </p:cNvSpPr>
          <p:nvPr>
            <p:ph type="sldImg"/>
          </p:nvPr>
        </p:nvSpPr>
        <p:spPr>
          <a:xfrm>
            <a:off x="1187450" y="703263"/>
            <a:ext cx="4622800" cy="3467100"/>
          </a:xfrm>
          <a:ln w="12700" cap="flat"/>
        </p:spPr>
      </p:sp>
      <p:sp>
        <p:nvSpPr>
          <p:cNvPr id="922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2617CB4-0570-4D29-B605-B125A1A7FB24}" type="slidenum">
              <a:rPr lang="en-US" altLang="zh-CN" sz="1200"/>
              <a:pPr/>
              <a:t>55</a:t>
            </a:fld>
            <a:endParaRPr lang="en-US" altLang="zh-CN" sz="1200"/>
          </a:p>
        </p:txBody>
      </p:sp>
      <p:sp>
        <p:nvSpPr>
          <p:cNvPr id="72707" name="Rectangle 2"/>
          <p:cNvSpPr>
            <a:spLocks noGrp="1" noRot="1" noChangeAspect="1" noChangeArrowheads="1" noTextEdit="1"/>
          </p:cNvSpPr>
          <p:nvPr>
            <p:ph type="sldImg"/>
          </p:nvPr>
        </p:nvSpPr>
        <p:spPr>
          <a:xfrm>
            <a:off x="1187450" y="703263"/>
            <a:ext cx="4622800" cy="3467100"/>
          </a:xfrm>
          <a:ln/>
        </p:spPr>
      </p:sp>
      <p:sp>
        <p:nvSpPr>
          <p:cNvPr id="727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0DBB016-9B15-4DAF-B820-CFB47A73F3CA}" type="slidenum">
              <a:rPr lang="en-US" altLang="zh-CN" sz="1200"/>
              <a:pPr/>
              <a:t>58</a:t>
            </a:fld>
            <a:endParaRPr lang="en-US" altLang="zh-CN" sz="1200"/>
          </a:p>
        </p:txBody>
      </p:sp>
      <p:sp>
        <p:nvSpPr>
          <p:cNvPr id="76803" name="Rectangle 2"/>
          <p:cNvSpPr>
            <a:spLocks noGrp="1" noRot="1" noChangeAspect="1" noChangeArrowheads="1" noTextEdit="1"/>
          </p:cNvSpPr>
          <p:nvPr>
            <p:ph type="sldImg"/>
          </p:nvPr>
        </p:nvSpPr>
        <p:spPr>
          <a:xfrm>
            <a:off x="1187450" y="703263"/>
            <a:ext cx="4622800" cy="3467100"/>
          </a:xfrm>
          <a:ln/>
        </p:spPr>
      </p:sp>
      <p:sp>
        <p:nvSpPr>
          <p:cNvPr id="768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20D63D2-1699-431C-BA86-1F2488D09E8A}" type="slidenum">
              <a:rPr lang="en-US" altLang="zh-CN" sz="1200"/>
              <a:pPr/>
              <a:t>59</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D59CA63-5ECA-49C7-BBBA-50009B1DD8D2}" type="slidenum">
              <a:rPr lang="en-US" altLang="zh-CN" sz="1200"/>
              <a:pPr/>
              <a:t>60</a:t>
            </a:fld>
            <a:endParaRPr lang="en-US" altLang="zh-CN" sz="1200"/>
          </a:p>
        </p:txBody>
      </p:sp>
      <p:sp>
        <p:nvSpPr>
          <p:cNvPr id="80899"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80900"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lgn="r"/>
            <a:r>
              <a:rPr lang="en-US" altLang="zh-CN" sz="1300">
                <a:latin typeface="Times New Roman" panose="02020603050405020304" pitchFamily="18" charset="0"/>
              </a:rPr>
              <a:t>7</a:t>
            </a:r>
          </a:p>
        </p:txBody>
      </p:sp>
      <p:sp>
        <p:nvSpPr>
          <p:cNvPr id="80901"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80902"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p>
        </p:txBody>
      </p:sp>
      <p:sp>
        <p:nvSpPr>
          <p:cNvPr id="80903" name="Rectangle 6"/>
          <p:cNvSpPr>
            <a:spLocks noGrp="1" noRot="1" noChangeAspect="1" noChangeArrowheads="1" noTextEdit="1"/>
          </p:cNvSpPr>
          <p:nvPr>
            <p:ph type="sldImg"/>
          </p:nvPr>
        </p:nvSpPr>
        <p:spPr>
          <a:xfrm>
            <a:off x="1187450" y="703263"/>
            <a:ext cx="4622800" cy="3467100"/>
          </a:xfrm>
          <a:ln w="12700" cap="flat"/>
        </p:spPr>
      </p:sp>
      <p:sp>
        <p:nvSpPr>
          <p:cNvPr id="80904"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7402700-0AB0-40CB-A791-D8A0E5FCC692}" type="slidenum">
              <a:rPr lang="en-US" altLang="zh-CN" sz="1200"/>
              <a:pPr/>
              <a:t>61</a:t>
            </a:fld>
            <a:endParaRPr lang="en-US" altLang="zh-CN" sz="1200"/>
          </a:p>
        </p:txBody>
      </p:sp>
      <p:sp>
        <p:nvSpPr>
          <p:cNvPr id="82947" name="Rectangle 2"/>
          <p:cNvSpPr>
            <a:spLocks noGrp="1" noRot="1" noChangeAspect="1" noChangeArrowheads="1" noTextEdit="1"/>
          </p:cNvSpPr>
          <p:nvPr>
            <p:ph type="sldImg"/>
          </p:nvPr>
        </p:nvSpPr>
        <p:spPr>
          <a:xfrm>
            <a:off x="1187450" y="703263"/>
            <a:ext cx="4622800" cy="3467100"/>
          </a:xfrm>
          <a:ln/>
        </p:spPr>
      </p:sp>
      <p:sp>
        <p:nvSpPr>
          <p:cNvPr id="829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7C6C551-991B-421B-9781-4EDECDE054D4}" type="slidenum">
              <a:rPr lang="en-US" altLang="zh-CN" sz="1200"/>
              <a:pPr/>
              <a:t>62</a:t>
            </a:fld>
            <a:endParaRPr lang="en-US" altLang="zh-CN" sz="1200"/>
          </a:p>
        </p:txBody>
      </p:sp>
      <p:sp>
        <p:nvSpPr>
          <p:cNvPr id="84995" name="Rectangle 2"/>
          <p:cNvSpPr>
            <a:spLocks noGrp="1" noRot="1" noChangeAspect="1" noChangeArrowheads="1" noTextEdit="1"/>
          </p:cNvSpPr>
          <p:nvPr>
            <p:ph type="sldImg"/>
          </p:nvPr>
        </p:nvSpPr>
        <p:spPr>
          <a:xfrm>
            <a:off x="1187450" y="703263"/>
            <a:ext cx="4622800" cy="3467100"/>
          </a:xfrm>
          <a:ln/>
        </p:spPr>
      </p:sp>
      <p:sp>
        <p:nvSpPr>
          <p:cNvPr id="8499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14722EA-21BD-4851-B4CB-D13AB8EE233E}" type="slidenum">
              <a:rPr lang="en-US" altLang="zh-CN" sz="1200"/>
              <a:pPr/>
              <a:t>63</a:t>
            </a:fld>
            <a:endParaRPr lang="en-US" altLang="zh-CN" sz="1200"/>
          </a:p>
        </p:txBody>
      </p:sp>
      <p:sp>
        <p:nvSpPr>
          <p:cNvPr id="87043" name="Rectangle 2"/>
          <p:cNvSpPr>
            <a:spLocks noGrp="1" noRot="1" noChangeAspect="1" noChangeArrowheads="1" noTextEdit="1"/>
          </p:cNvSpPr>
          <p:nvPr>
            <p:ph type="sldImg"/>
          </p:nvPr>
        </p:nvSpPr>
        <p:spPr>
          <a:xfrm>
            <a:off x="1187450" y="703263"/>
            <a:ext cx="4622800" cy="3467100"/>
          </a:xfrm>
          <a:ln/>
        </p:spPr>
      </p:sp>
      <p:sp>
        <p:nvSpPr>
          <p:cNvPr id="870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FFF0628-F2F9-4915-AC68-F99F06876EA3}" type="slidenum">
              <a:rPr lang="en-US" altLang="zh-CN" sz="1200"/>
              <a:pPr/>
              <a:t>64</a:t>
            </a:fld>
            <a:endParaRPr lang="en-US" altLang="zh-CN" sz="1200"/>
          </a:p>
        </p:txBody>
      </p:sp>
      <p:sp>
        <p:nvSpPr>
          <p:cNvPr id="89091" name="Rectangle 2"/>
          <p:cNvSpPr>
            <a:spLocks noGrp="1" noRot="1" noChangeAspect="1" noChangeArrowheads="1" noTextEdit="1"/>
          </p:cNvSpPr>
          <p:nvPr>
            <p:ph type="sldImg"/>
          </p:nvPr>
        </p:nvSpPr>
        <p:spPr>
          <a:xfrm>
            <a:off x="1187450" y="703263"/>
            <a:ext cx="4622800" cy="3467100"/>
          </a:xfrm>
          <a:ln/>
        </p:spPr>
      </p:sp>
      <p:sp>
        <p:nvSpPr>
          <p:cNvPr id="890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B7304C2-F82B-464B-A913-AD98FFA01EA8}" type="slidenum">
              <a:rPr lang="en-US" altLang="zh-CN" sz="1200"/>
              <a:pPr/>
              <a:t>66</a:t>
            </a:fld>
            <a:endParaRPr lang="en-US" altLang="zh-CN" sz="1200"/>
          </a:p>
        </p:txBody>
      </p:sp>
      <p:sp>
        <p:nvSpPr>
          <p:cNvPr id="92163" name="Rectangle 2"/>
          <p:cNvSpPr>
            <a:spLocks noGrp="1" noRot="1" noChangeAspect="1" noChangeArrowheads="1" noTextEdit="1"/>
          </p:cNvSpPr>
          <p:nvPr>
            <p:ph type="sldImg"/>
          </p:nvPr>
        </p:nvSpPr>
        <p:spPr>
          <a:xfrm>
            <a:off x="1187450" y="703263"/>
            <a:ext cx="4622800" cy="3467100"/>
          </a:xfrm>
          <a:ln/>
        </p:spPr>
      </p:sp>
      <p:sp>
        <p:nvSpPr>
          <p:cNvPr id="921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B82F08B-5F55-47FE-A254-7B893B3C7BA8}" type="slidenum">
              <a:rPr lang="en-US" altLang="zh-CN" sz="1200"/>
              <a:pPr/>
              <a:t>67</a:t>
            </a:fld>
            <a:endParaRPr lang="en-US" altLang="zh-CN" sz="1200"/>
          </a:p>
        </p:txBody>
      </p:sp>
      <p:sp>
        <p:nvSpPr>
          <p:cNvPr id="94211" name="Rectangle 2"/>
          <p:cNvSpPr>
            <a:spLocks noGrp="1" noRot="1" noChangeAspect="1" noChangeArrowheads="1" noTextEdit="1"/>
          </p:cNvSpPr>
          <p:nvPr>
            <p:ph type="sldImg"/>
          </p:nvPr>
        </p:nvSpPr>
        <p:spPr>
          <a:xfrm>
            <a:off x="1187450" y="703263"/>
            <a:ext cx="4622800" cy="3467100"/>
          </a:xfrm>
          <a:ln/>
        </p:spPr>
      </p:sp>
      <p:sp>
        <p:nvSpPr>
          <p:cNvPr id="942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1A6D391-6A64-489F-921A-7DD06BED1CB3}" type="slidenum">
              <a:rPr lang="en-US" altLang="zh-CN" sz="1200"/>
              <a:pPr/>
              <a:t>3</a:t>
            </a:fld>
            <a:endParaRPr lang="en-US" altLang="zh-CN" sz="1200"/>
          </a:p>
        </p:txBody>
      </p:sp>
      <p:sp>
        <p:nvSpPr>
          <p:cNvPr id="11267" name="Rectangle 2"/>
          <p:cNvSpPr>
            <a:spLocks noGrp="1" noRot="1" noChangeAspect="1" noChangeArrowheads="1" noTextEdit="1"/>
          </p:cNvSpPr>
          <p:nvPr>
            <p:ph type="sldImg"/>
          </p:nvPr>
        </p:nvSpPr>
        <p:spPr>
          <a:xfrm>
            <a:off x="1187450" y="703263"/>
            <a:ext cx="4622800" cy="3467100"/>
          </a:xfrm>
          <a:ln/>
        </p:spPr>
      </p:sp>
      <p:sp>
        <p:nvSpPr>
          <p:cNvPr id="112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DD889A0-1F9B-44F4-B67A-C8525850FBD9}" type="slidenum">
              <a:rPr lang="en-US" altLang="zh-CN" sz="1200"/>
              <a:pPr/>
              <a:t>68</a:t>
            </a:fld>
            <a:endParaRPr lang="en-US" altLang="zh-CN" sz="1200"/>
          </a:p>
        </p:txBody>
      </p:sp>
      <p:sp>
        <p:nvSpPr>
          <p:cNvPr id="96259" name="Rectangle 2"/>
          <p:cNvSpPr>
            <a:spLocks noGrp="1" noRot="1" noChangeAspect="1" noChangeArrowheads="1" noTextEdit="1"/>
          </p:cNvSpPr>
          <p:nvPr>
            <p:ph type="sldImg"/>
          </p:nvPr>
        </p:nvSpPr>
        <p:spPr>
          <a:xfrm>
            <a:off x="1187450" y="703263"/>
            <a:ext cx="4622800" cy="3467100"/>
          </a:xfrm>
          <a:ln/>
        </p:spPr>
      </p:sp>
      <p:sp>
        <p:nvSpPr>
          <p:cNvPr id="962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D04FF9A-A476-458F-8202-BC68433BE421}" type="slidenum">
              <a:rPr lang="en-US" altLang="zh-CN" sz="1200"/>
              <a:pPr/>
              <a:t>69</a:t>
            </a:fld>
            <a:endParaRPr lang="en-US" altLang="zh-CN" sz="1200"/>
          </a:p>
        </p:txBody>
      </p:sp>
      <p:sp>
        <p:nvSpPr>
          <p:cNvPr id="98307" name="Rectangle 2"/>
          <p:cNvSpPr>
            <a:spLocks noGrp="1" noRot="1" noChangeAspect="1" noChangeArrowheads="1" noTextEdit="1"/>
          </p:cNvSpPr>
          <p:nvPr>
            <p:ph type="sldImg"/>
          </p:nvPr>
        </p:nvSpPr>
        <p:spPr>
          <a:xfrm>
            <a:off x="1187450" y="703263"/>
            <a:ext cx="4622800" cy="3467100"/>
          </a:xfrm>
          <a:ln/>
        </p:spPr>
      </p:sp>
      <p:sp>
        <p:nvSpPr>
          <p:cNvPr id="983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C35F223-0E87-46A6-9EE2-9DC1BE851949}" type="slidenum">
              <a:rPr lang="en-US" altLang="zh-CN" sz="1200"/>
              <a:pPr/>
              <a:t>70</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E9057C1-C723-4993-B364-9B0CF0A0B8DC}" type="slidenum">
              <a:rPr lang="en-US" altLang="zh-CN" sz="1200"/>
              <a:pPr/>
              <a:t>72</a:t>
            </a:fld>
            <a:endParaRPr lang="en-US" altLang="zh-CN" sz="1200"/>
          </a:p>
        </p:txBody>
      </p:sp>
      <p:sp>
        <p:nvSpPr>
          <p:cNvPr id="103427" name="Rectangle 2"/>
          <p:cNvSpPr>
            <a:spLocks noGrp="1" noRot="1" noChangeAspect="1" noChangeArrowheads="1" noTextEdit="1"/>
          </p:cNvSpPr>
          <p:nvPr>
            <p:ph type="sldImg"/>
          </p:nvPr>
        </p:nvSpPr>
        <p:spPr>
          <a:xfrm>
            <a:off x="1187450" y="703263"/>
            <a:ext cx="4622800" cy="3467100"/>
          </a:xfrm>
          <a:ln/>
        </p:spPr>
      </p:sp>
      <p:sp>
        <p:nvSpPr>
          <p:cNvPr id="1034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00284C6-9EDA-4B29-B616-47D2D941DB7A}" type="slidenum">
              <a:rPr lang="en-US" altLang="zh-CN" sz="1200"/>
              <a:pPr/>
              <a:t>73</a:t>
            </a:fld>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C1F6017-30AA-4801-AE6C-C66F2054D905}" type="slidenum">
              <a:rPr lang="en-US" altLang="zh-CN" sz="1200"/>
              <a:pPr/>
              <a:t>78</a:t>
            </a:fld>
            <a:endParaRPr lang="en-US" altLang="zh-CN" sz="1200"/>
          </a:p>
        </p:txBody>
      </p:sp>
      <p:sp>
        <p:nvSpPr>
          <p:cNvPr id="111619" name="Rectangle 2"/>
          <p:cNvSpPr>
            <a:spLocks noGrp="1" noRot="1" noChangeAspect="1" noChangeArrowheads="1" noTextEdit="1"/>
          </p:cNvSpPr>
          <p:nvPr>
            <p:ph type="sldImg"/>
          </p:nvPr>
        </p:nvSpPr>
        <p:spPr>
          <a:xfrm>
            <a:off x="1187450" y="703263"/>
            <a:ext cx="4622800" cy="3467100"/>
          </a:xfrm>
          <a:ln/>
        </p:spPr>
      </p:sp>
      <p:sp>
        <p:nvSpPr>
          <p:cNvPr id="1116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46F7BBC-608F-4AC3-A924-097B167C0120}" type="slidenum">
              <a:rPr lang="en-US" altLang="zh-CN" sz="1200"/>
              <a:pPr/>
              <a:t>81</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A5F537D-7BA0-4503-A6AD-FB256742E6F3}" type="slidenum">
              <a:rPr lang="en-US" altLang="zh-CN" sz="1200"/>
              <a:pPr/>
              <a:t>86</a:t>
            </a:fld>
            <a:endParaRPr lang="en-US" altLang="zh-CN" sz="1200"/>
          </a:p>
        </p:txBody>
      </p:sp>
      <p:sp>
        <p:nvSpPr>
          <p:cNvPr id="121859" name="Rectangle 2"/>
          <p:cNvSpPr>
            <a:spLocks noGrp="1" noRot="1" noChangeAspect="1" noChangeArrowheads="1" noTextEdit="1"/>
          </p:cNvSpPr>
          <p:nvPr>
            <p:ph type="sldImg"/>
          </p:nvPr>
        </p:nvSpPr>
        <p:spPr>
          <a:xfrm>
            <a:off x="1187450" y="703263"/>
            <a:ext cx="4622800" cy="3467100"/>
          </a:xfrm>
          <a:ln/>
        </p:spPr>
      </p:sp>
      <p:sp>
        <p:nvSpPr>
          <p:cNvPr id="1218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EF34FA4-5AA8-4C3A-ACC5-0B51DC49BC8A}" type="slidenum">
              <a:rPr lang="en-US" altLang="zh-CN" sz="1200"/>
              <a:pPr/>
              <a:t>87</a:t>
            </a:fld>
            <a:endParaRPr lang="en-US" altLang="zh-CN" sz="1200"/>
          </a:p>
        </p:txBody>
      </p:sp>
      <p:sp>
        <p:nvSpPr>
          <p:cNvPr id="123907" name="Rectangle 2"/>
          <p:cNvSpPr>
            <a:spLocks noGrp="1" noRot="1" noChangeAspect="1" noChangeArrowheads="1" noTextEdit="1"/>
          </p:cNvSpPr>
          <p:nvPr>
            <p:ph type="sldImg"/>
          </p:nvPr>
        </p:nvSpPr>
        <p:spPr>
          <a:xfrm>
            <a:off x="1187450" y="703263"/>
            <a:ext cx="4622800" cy="3467100"/>
          </a:xfrm>
          <a:ln/>
        </p:spPr>
      </p:sp>
      <p:sp>
        <p:nvSpPr>
          <p:cNvPr id="1239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7815415-F700-4D82-B614-0ACDB17085FA}" type="slidenum">
              <a:rPr lang="en-US" altLang="zh-CN" sz="1200"/>
              <a:pPr/>
              <a:t>88</a:t>
            </a:fld>
            <a:endParaRPr lang="en-US" altLang="zh-CN" sz="1200"/>
          </a:p>
        </p:txBody>
      </p:sp>
      <p:sp>
        <p:nvSpPr>
          <p:cNvPr id="125955" name="Rectangle 2"/>
          <p:cNvSpPr>
            <a:spLocks noGrp="1" noRot="1" noChangeAspect="1" noChangeArrowheads="1" noTextEdit="1"/>
          </p:cNvSpPr>
          <p:nvPr>
            <p:ph type="sldImg"/>
          </p:nvPr>
        </p:nvSpPr>
        <p:spPr>
          <a:xfrm>
            <a:off x="1187450" y="703263"/>
            <a:ext cx="4622800" cy="3467100"/>
          </a:xfrm>
          <a:ln/>
        </p:spPr>
      </p:sp>
      <p:sp>
        <p:nvSpPr>
          <p:cNvPr id="1259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1B8BFA7-E9B7-410E-9DA6-6513FD4410AA}" type="slidenum">
              <a:rPr lang="en-US" altLang="zh-CN" sz="1200"/>
              <a:pPr/>
              <a:t>6</a:t>
            </a:fld>
            <a:endParaRPr lang="en-US" altLang="zh-CN" sz="1200"/>
          </a:p>
        </p:txBody>
      </p:sp>
      <p:sp>
        <p:nvSpPr>
          <p:cNvPr id="15363" name="Rectangle 2"/>
          <p:cNvSpPr>
            <a:spLocks noGrp="1" noRot="1" noChangeAspect="1" noChangeArrowheads="1" noTextEdit="1"/>
          </p:cNvSpPr>
          <p:nvPr>
            <p:ph type="sldImg"/>
          </p:nvPr>
        </p:nvSpPr>
        <p:spPr>
          <a:xfrm>
            <a:off x="1187450" y="703263"/>
            <a:ext cx="4622800" cy="3467100"/>
          </a:xfrm>
          <a:ln/>
        </p:spPr>
      </p:sp>
      <p:sp>
        <p:nvSpPr>
          <p:cNvPr id="153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6258B5A-6D6B-4FA6-96ED-F2B61C4B6D29}" type="slidenum">
              <a:rPr lang="en-US" altLang="zh-CN" sz="1200"/>
              <a:pPr/>
              <a:t>89</a:t>
            </a:fld>
            <a:endParaRPr lang="en-US" altLang="zh-CN" sz="1200"/>
          </a:p>
        </p:txBody>
      </p:sp>
      <p:sp>
        <p:nvSpPr>
          <p:cNvPr id="128003" name="Rectangle 2"/>
          <p:cNvSpPr>
            <a:spLocks noGrp="1" noRot="1" noChangeAspect="1" noChangeArrowheads="1" noTextEdit="1"/>
          </p:cNvSpPr>
          <p:nvPr>
            <p:ph type="sldImg"/>
          </p:nvPr>
        </p:nvSpPr>
        <p:spPr>
          <a:xfrm>
            <a:off x="1187450" y="703263"/>
            <a:ext cx="4622800" cy="3467100"/>
          </a:xfrm>
          <a:ln/>
        </p:spPr>
      </p:sp>
      <p:sp>
        <p:nvSpPr>
          <p:cNvPr id="1280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820688B-817E-44F9-9EDC-E91ED307A73F}" type="slidenum">
              <a:rPr lang="en-US" altLang="zh-CN" sz="1200"/>
              <a:pPr/>
              <a:t>90</a:t>
            </a:fld>
            <a:endParaRPr lang="en-US" altLang="zh-CN" sz="1200"/>
          </a:p>
        </p:txBody>
      </p:sp>
      <p:sp>
        <p:nvSpPr>
          <p:cNvPr id="130051" name="Rectangle 2"/>
          <p:cNvSpPr>
            <a:spLocks noGrp="1" noRot="1" noChangeAspect="1" noChangeArrowheads="1" noTextEdit="1"/>
          </p:cNvSpPr>
          <p:nvPr>
            <p:ph type="sldImg"/>
          </p:nvPr>
        </p:nvSpPr>
        <p:spPr>
          <a:xfrm>
            <a:off x="1187450" y="703263"/>
            <a:ext cx="4622800" cy="3467100"/>
          </a:xfrm>
          <a:ln/>
        </p:spPr>
      </p:sp>
      <p:sp>
        <p:nvSpPr>
          <p:cNvPr id="1300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5281E76-D065-4F9C-AFAB-9F656E956BDD}" type="slidenum">
              <a:rPr lang="en-US" altLang="zh-CN" sz="1200"/>
              <a:pPr/>
              <a:t>91</a:t>
            </a:fld>
            <a:endParaRPr lang="en-US" altLang="zh-CN" sz="1200"/>
          </a:p>
        </p:txBody>
      </p:sp>
      <p:sp>
        <p:nvSpPr>
          <p:cNvPr id="132099" name="Rectangle 2"/>
          <p:cNvSpPr>
            <a:spLocks noGrp="1" noRot="1" noChangeAspect="1" noChangeArrowheads="1" noTextEdit="1"/>
          </p:cNvSpPr>
          <p:nvPr>
            <p:ph type="sldImg"/>
          </p:nvPr>
        </p:nvSpPr>
        <p:spPr>
          <a:xfrm>
            <a:off x="1187450" y="703263"/>
            <a:ext cx="4622800" cy="3467100"/>
          </a:xfrm>
          <a:ln/>
        </p:spPr>
      </p:sp>
      <p:sp>
        <p:nvSpPr>
          <p:cNvPr id="1321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56EEA4A-E6FD-4B9E-ABBB-D29CE14E6558}" type="slidenum">
              <a:rPr lang="en-US" altLang="zh-CN" sz="1200"/>
              <a:pPr/>
              <a:t>92</a:t>
            </a:fld>
            <a:endParaRPr lang="en-US" altLang="zh-CN" sz="1200"/>
          </a:p>
        </p:txBody>
      </p:sp>
      <p:sp>
        <p:nvSpPr>
          <p:cNvPr id="134147" name="Rectangle 2"/>
          <p:cNvSpPr>
            <a:spLocks noGrp="1" noRot="1" noChangeAspect="1" noChangeArrowheads="1" noTextEdit="1"/>
          </p:cNvSpPr>
          <p:nvPr>
            <p:ph type="sldImg"/>
          </p:nvPr>
        </p:nvSpPr>
        <p:spPr>
          <a:xfrm>
            <a:off x="1187450" y="703263"/>
            <a:ext cx="4622800" cy="3467100"/>
          </a:xfrm>
          <a:ln/>
        </p:spPr>
      </p:sp>
      <p:sp>
        <p:nvSpPr>
          <p:cNvPr id="1341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B6BB9D0-17CA-483C-9CFC-8895854273D9}" type="slidenum">
              <a:rPr lang="en-US" altLang="zh-CN" sz="1200"/>
              <a:pPr/>
              <a:t>93</a:t>
            </a:fld>
            <a:endParaRPr lang="en-US" altLang="zh-CN" sz="1200"/>
          </a:p>
        </p:txBody>
      </p:sp>
      <p:sp>
        <p:nvSpPr>
          <p:cNvPr id="136195" name="Rectangle 2"/>
          <p:cNvSpPr>
            <a:spLocks noGrp="1" noRot="1" noChangeAspect="1" noChangeArrowheads="1" noTextEdit="1"/>
          </p:cNvSpPr>
          <p:nvPr>
            <p:ph type="sldImg"/>
          </p:nvPr>
        </p:nvSpPr>
        <p:spPr>
          <a:xfrm>
            <a:off x="1187450" y="703263"/>
            <a:ext cx="4622800" cy="3467100"/>
          </a:xfrm>
          <a:ln/>
        </p:spPr>
      </p:sp>
      <p:sp>
        <p:nvSpPr>
          <p:cNvPr id="13619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D9596C7-7296-4992-B9DF-718728CF3640}" type="slidenum">
              <a:rPr lang="en-US" altLang="zh-CN" sz="1200"/>
              <a:pPr/>
              <a:t>95</a:t>
            </a:fld>
            <a:endParaRPr lang="en-US" altLang="zh-CN" sz="1200"/>
          </a:p>
        </p:txBody>
      </p:sp>
      <p:sp>
        <p:nvSpPr>
          <p:cNvPr id="139267" name="Rectangle 2"/>
          <p:cNvSpPr>
            <a:spLocks noGrp="1" noRot="1" noChangeAspect="1" noChangeArrowheads="1" noTextEdit="1"/>
          </p:cNvSpPr>
          <p:nvPr>
            <p:ph type="sldImg"/>
          </p:nvPr>
        </p:nvSpPr>
        <p:spPr>
          <a:xfrm>
            <a:off x="1187450" y="703263"/>
            <a:ext cx="4622800" cy="3467100"/>
          </a:xfrm>
          <a:ln/>
        </p:spPr>
      </p:sp>
      <p:sp>
        <p:nvSpPr>
          <p:cNvPr id="1392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ChangeArrowheads="1" noTextEdit="1"/>
          </p:cNvSpPr>
          <p:nvPr>
            <p:ph type="sldImg" idx="4294967295"/>
          </p:nvPr>
        </p:nvSpPr>
        <p:spPr>
          <a:ln/>
        </p:spPr>
      </p:sp>
      <p:sp>
        <p:nvSpPr>
          <p:cNvPr id="148483"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buFont typeface="Arial" panose="020B0604020202020204" pitchFamily="34" charset="0"/>
              <a:buNone/>
            </a:pPr>
            <a:fld id="{7FE65A11-AF36-404A-A7BD-50A984BE9662}" type="slidenum">
              <a:rPr lang="en-US" altLang="zh-CN" sz="1200">
                <a:latin typeface="Times New Roman" panose="02020603050405020304" pitchFamily="18" charset="0"/>
              </a:rPr>
              <a:pPr>
                <a:buFont typeface="Arial" panose="020B0604020202020204" pitchFamily="34" charset="0"/>
                <a:buNone/>
              </a:pPr>
              <a:t>103</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2462370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ChangeArrowheads="1" noTextEdit="1"/>
          </p:cNvSpPr>
          <p:nvPr>
            <p:ph type="sldImg" idx="4294967295"/>
          </p:nvPr>
        </p:nvSpPr>
        <p:spPr>
          <a:ln/>
        </p:spPr>
      </p:sp>
      <p:sp>
        <p:nvSpPr>
          <p:cNvPr id="150531"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pPr>
              <a:buFont typeface="Arial" panose="020B0604020202020204" pitchFamily="34" charset="0"/>
              <a:buNone/>
            </a:pPr>
            <a:fld id="{24C0455D-B1AF-4E7F-85AC-5ECCD3622202}" type="slidenum">
              <a:rPr lang="en-US" altLang="zh-CN" sz="1200">
                <a:latin typeface="Times New Roman" panose="02020603050405020304" pitchFamily="18" charset="0"/>
              </a:rPr>
              <a:pPr>
                <a:buFont typeface="Arial" panose="020B0604020202020204" pitchFamily="34" charset="0"/>
                <a:buNone/>
              </a:pPr>
              <a:t>104</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3703693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EAE781B-9626-4CFD-8278-BD558FF9391B}" type="slidenum">
              <a:rPr lang="en-US" altLang="zh-CN" sz="1200"/>
              <a:pPr/>
              <a:t>105</a:t>
            </a:fld>
            <a:endParaRPr lang="en-US" altLang="zh-CN" sz="1200"/>
          </a:p>
        </p:txBody>
      </p:sp>
      <p:sp>
        <p:nvSpPr>
          <p:cNvPr id="152579" name="Rectangle 2"/>
          <p:cNvSpPr>
            <a:spLocks noGrp="1" noRot="1" noChangeAspect="1" noChangeArrowheads="1" noTextEdit="1"/>
          </p:cNvSpPr>
          <p:nvPr>
            <p:ph type="sldImg"/>
          </p:nvPr>
        </p:nvSpPr>
        <p:spPr>
          <a:xfrm>
            <a:off x="1187450" y="703263"/>
            <a:ext cx="4622800" cy="3467100"/>
          </a:xfrm>
          <a:ln/>
        </p:spPr>
      </p:sp>
      <p:sp>
        <p:nvSpPr>
          <p:cNvPr id="1525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2EAA173-4B85-46BA-AFFF-39993E11101B}" type="slidenum">
              <a:rPr lang="en-US" altLang="zh-CN" sz="1200"/>
              <a:pPr/>
              <a:t>106</a:t>
            </a:fld>
            <a:endParaRPr lang="en-US" altLang="zh-CN" sz="1200"/>
          </a:p>
        </p:txBody>
      </p:sp>
      <p:sp>
        <p:nvSpPr>
          <p:cNvPr id="154627" name="Rectangle 2"/>
          <p:cNvSpPr>
            <a:spLocks noGrp="1" noRot="1" noChangeAspect="1" noChangeArrowheads="1" noTextEdit="1"/>
          </p:cNvSpPr>
          <p:nvPr>
            <p:ph type="sldImg"/>
          </p:nvPr>
        </p:nvSpPr>
        <p:spPr>
          <a:xfrm>
            <a:off x="1187450" y="703263"/>
            <a:ext cx="4622800" cy="3467100"/>
          </a:xfrm>
          <a:ln/>
        </p:spPr>
      </p:sp>
      <p:sp>
        <p:nvSpPr>
          <p:cNvPr id="154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5BA250E-B5DD-4EE5-B97B-F9B47B0BFA70}" type="slidenum">
              <a:rPr lang="en-US" altLang="zh-CN" sz="1200"/>
              <a:pPr/>
              <a:t>7</a:t>
            </a:fld>
            <a:endParaRPr lang="en-US" altLang="zh-CN" sz="1200"/>
          </a:p>
        </p:txBody>
      </p:sp>
      <p:sp>
        <p:nvSpPr>
          <p:cNvPr id="17411" name="Rectangle 2"/>
          <p:cNvSpPr>
            <a:spLocks noGrp="1" noRot="1" noChangeAspect="1" noChangeArrowheads="1" noTextEdit="1"/>
          </p:cNvSpPr>
          <p:nvPr>
            <p:ph type="sldImg"/>
          </p:nvPr>
        </p:nvSpPr>
        <p:spPr>
          <a:xfrm>
            <a:off x="1187450" y="703263"/>
            <a:ext cx="4622800" cy="3467100"/>
          </a:xfrm>
          <a:ln/>
        </p:spPr>
      </p:sp>
      <p:sp>
        <p:nvSpPr>
          <p:cNvPr id="174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EAE781B-9626-4CFD-8278-BD558FF9391B}" type="slidenum">
              <a:rPr lang="en-US" altLang="zh-CN" sz="1200"/>
              <a:pPr/>
              <a:t>109</a:t>
            </a:fld>
            <a:endParaRPr lang="en-US" altLang="zh-CN" sz="1200"/>
          </a:p>
        </p:txBody>
      </p:sp>
      <p:sp>
        <p:nvSpPr>
          <p:cNvPr id="152579" name="Rectangle 2"/>
          <p:cNvSpPr>
            <a:spLocks noGrp="1" noRot="1" noChangeAspect="1" noChangeArrowheads="1" noTextEdit="1"/>
          </p:cNvSpPr>
          <p:nvPr>
            <p:ph type="sldImg"/>
          </p:nvPr>
        </p:nvSpPr>
        <p:spPr>
          <a:xfrm>
            <a:off x="1187450" y="703263"/>
            <a:ext cx="4622800" cy="3467100"/>
          </a:xfrm>
          <a:ln/>
        </p:spPr>
      </p:sp>
      <p:sp>
        <p:nvSpPr>
          <p:cNvPr id="1525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04856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2EAA173-4B85-46BA-AFFF-39993E11101B}" type="slidenum">
              <a:rPr lang="en-US" altLang="zh-CN" sz="1200"/>
              <a:pPr/>
              <a:t>112</a:t>
            </a:fld>
            <a:endParaRPr lang="en-US" altLang="zh-CN" sz="1200"/>
          </a:p>
        </p:txBody>
      </p:sp>
      <p:sp>
        <p:nvSpPr>
          <p:cNvPr id="154627" name="Rectangle 2"/>
          <p:cNvSpPr>
            <a:spLocks noGrp="1" noRot="1" noChangeAspect="1" noChangeArrowheads="1" noTextEdit="1"/>
          </p:cNvSpPr>
          <p:nvPr>
            <p:ph type="sldImg"/>
          </p:nvPr>
        </p:nvSpPr>
        <p:spPr>
          <a:xfrm>
            <a:off x="1187450" y="703263"/>
            <a:ext cx="4622800" cy="3467100"/>
          </a:xfrm>
          <a:ln/>
        </p:spPr>
      </p:sp>
      <p:sp>
        <p:nvSpPr>
          <p:cNvPr id="154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0043848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225DC30-3968-42E3-B64F-18517ADABFDD}" type="slidenum">
              <a:rPr lang="en-US" altLang="zh-CN" sz="1200"/>
              <a:pPr/>
              <a:t>114</a:t>
            </a:fld>
            <a:endParaRPr lang="en-US" altLang="zh-CN" sz="1200"/>
          </a:p>
        </p:txBody>
      </p:sp>
      <p:sp>
        <p:nvSpPr>
          <p:cNvPr id="157699" name="Rectangle 2"/>
          <p:cNvSpPr>
            <a:spLocks noGrp="1" noRot="1" noChangeAspect="1" noChangeArrowheads="1" noTextEdit="1"/>
          </p:cNvSpPr>
          <p:nvPr>
            <p:ph type="sldImg"/>
          </p:nvPr>
        </p:nvSpPr>
        <p:spPr>
          <a:xfrm>
            <a:off x="1187450" y="703263"/>
            <a:ext cx="4622800" cy="3467100"/>
          </a:xfrm>
          <a:ln/>
        </p:spPr>
      </p:sp>
      <p:sp>
        <p:nvSpPr>
          <p:cNvPr id="1577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042766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D24E946-BB1D-4BD7-9D8A-3FB511CEF5E0}" type="slidenum">
              <a:rPr lang="en-US" altLang="zh-CN" sz="1200"/>
              <a:pPr/>
              <a:t>116</a:t>
            </a:fld>
            <a:endParaRPr lang="en-US" altLang="zh-CN" sz="1200"/>
          </a:p>
        </p:txBody>
      </p:sp>
      <p:sp>
        <p:nvSpPr>
          <p:cNvPr id="164867" name="Rectangle 2"/>
          <p:cNvSpPr>
            <a:spLocks noGrp="1" noRot="1" noChangeAspect="1" noChangeArrowheads="1" noTextEdit="1"/>
          </p:cNvSpPr>
          <p:nvPr>
            <p:ph type="sldImg"/>
          </p:nvPr>
        </p:nvSpPr>
        <p:spPr>
          <a:xfrm>
            <a:off x="1187450" y="703263"/>
            <a:ext cx="4622800" cy="3467100"/>
          </a:xfrm>
          <a:ln/>
        </p:spPr>
      </p:sp>
      <p:sp>
        <p:nvSpPr>
          <p:cNvPr id="1648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60931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6ADAE0B-B533-4ECD-AD79-488B67E2E073}" type="slidenum">
              <a:rPr lang="en-US" altLang="zh-CN" sz="1200"/>
              <a:pPr/>
              <a:t>117</a:t>
            </a:fld>
            <a:endParaRPr lang="en-US" altLang="zh-CN" sz="1200"/>
          </a:p>
        </p:txBody>
      </p:sp>
      <p:sp>
        <p:nvSpPr>
          <p:cNvPr id="166915" name="Rectangle 2"/>
          <p:cNvSpPr>
            <a:spLocks noGrp="1" noRot="1" noChangeAspect="1" noChangeArrowheads="1" noTextEdit="1"/>
          </p:cNvSpPr>
          <p:nvPr>
            <p:ph type="sldImg"/>
          </p:nvPr>
        </p:nvSpPr>
        <p:spPr>
          <a:xfrm>
            <a:off x="1187450" y="703263"/>
            <a:ext cx="4622800" cy="3467100"/>
          </a:xfrm>
          <a:ln/>
        </p:spPr>
      </p:sp>
      <p:sp>
        <p:nvSpPr>
          <p:cNvPr id="16691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A5288AE-0675-46F1-96C2-46E4C8AF244E}" type="slidenum">
              <a:rPr lang="en-US" altLang="zh-CN" sz="1200"/>
              <a:pPr/>
              <a:t>120</a:t>
            </a:fld>
            <a:endParaRPr lang="en-US" altLang="zh-CN" sz="1200"/>
          </a:p>
        </p:txBody>
      </p:sp>
      <p:sp>
        <p:nvSpPr>
          <p:cNvPr id="171011" name="Rectangle 2"/>
          <p:cNvSpPr>
            <a:spLocks noGrp="1" noRot="1" noChangeAspect="1" noChangeArrowheads="1" noTextEdit="1"/>
          </p:cNvSpPr>
          <p:nvPr>
            <p:ph type="sldImg"/>
          </p:nvPr>
        </p:nvSpPr>
        <p:spPr>
          <a:xfrm>
            <a:off x="1187450" y="703263"/>
            <a:ext cx="4622800" cy="3467100"/>
          </a:xfrm>
          <a:ln/>
        </p:spPr>
      </p:sp>
      <p:sp>
        <p:nvSpPr>
          <p:cNvPr id="1710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B1FE108-337A-487C-BA7B-79D07163A07A}" type="slidenum">
              <a:rPr lang="en-US" altLang="zh-CN" sz="1200"/>
              <a:pPr/>
              <a:t>121</a:t>
            </a:fld>
            <a:endParaRPr lang="en-US" altLang="zh-CN" sz="1200"/>
          </a:p>
        </p:txBody>
      </p:sp>
      <p:sp>
        <p:nvSpPr>
          <p:cNvPr id="173059" name="Rectangle 2"/>
          <p:cNvSpPr>
            <a:spLocks noGrp="1" noRot="1" noChangeAspect="1" noChangeArrowheads="1" noTextEdit="1"/>
          </p:cNvSpPr>
          <p:nvPr>
            <p:ph type="sldImg"/>
          </p:nvPr>
        </p:nvSpPr>
        <p:spPr>
          <a:xfrm>
            <a:off x="1187450" y="703263"/>
            <a:ext cx="4622800" cy="3467100"/>
          </a:xfrm>
          <a:ln/>
        </p:spPr>
      </p:sp>
      <p:sp>
        <p:nvSpPr>
          <p:cNvPr id="1730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0D5F5D2-7D06-4D0C-9ACE-92380BE9B0FD}" type="slidenum">
              <a:rPr lang="en-US" altLang="zh-CN" sz="1200"/>
              <a:pPr/>
              <a:t>125</a:t>
            </a:fld>
            <a:endParaRPr lang="en-US" altLang="zh-CN" sz="1200"/>
          </a:p>
        </p:txBody>
      </p:sp>
      <p:sp>
        <p:nvSpPr>
          <p:cNvPr id="178179" name="Rectangle 2"/>
          <p:cNvSpPr>
            <a:spLocks noGrp="1" noRot="1" noChangeAspect="1" noChangeArrowheads="1" noTextEdit="1"/>
          </p:cNvSpPr>
          <p:nvPr>
            <p:ph type="sldImg"/>
          </p:nvPr>
        </p:nvSpPr>
        <p:spPr>
          <a:xfrm>
            <a:off x="1187450" y="703263"/>
            <a:ext cx="4622800" cy="3467100"/>
          </a:xfrm>
          <a:ln/>
        </p:spPr>
      </p:sp>
      <p:sp>
        <p:nvSpPr>
          <p:cNvPr id="1781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00161BF-A064-4E0C-9CA5-28AE10065B55}" type="slidenum">
              <a:rPr lang="en-US" altLang="zh-CN" sz="1200"/>
              <a:pPr/>
              <a:t>126</a:t>
            </a:fld>
            <a:endParaRPr lang="en-US" altLang="zh-CN" sz="1200"/>
          </a:p>
        </p:txBody>
      </p:sp>
      <p:sp>
        <p:nvSpPr>
          <p:cNvPr id="180227" name="Rectangle 2"/>
          <p:cNvSpPr>
            <a:spLocks noGrp="1" noRot="1" noChangeAspect="1" noChangeArrowheads="1" noTextEdit="1"/>
          </p:cNvSpPr>
          <p:nvPr>
            <p:ph type="sldImg"/>
          </p:nvPr>
        </p:nvSpPr>
        <p:spPr>
          <a:xfrm>
            <a:off x="1187450" y="703263"/>
            <a:ext cx="4622800" cy="3467100"/>
          </a:xfrm>
          <a:ln/>
        </p:spPr>
      </p:sp>
      <p:sp>
        <p:nvSpPr>
          <p:cNvPr id="1802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BE2B19C-E715-452B-BD51-A936E6DAE757}" type="slidenum">
              <a:rPr lang="en-US" altLang="zh-CN" sz="1200"/>
              <a:pPr/>
              <a:t>129</a:t>
            </a:fld>
            <a:endParaRPr lang="en-US" altLang="zh-CN" sz="1200"/>
          </a:p>
        </p:txBody>
      </p:sp>
      <p:sp>
        <p:nvSpPr>
          <p:cNvPr id="184323" name="Rectangle 2"/>
          <p:cNvSpPr>
            <a:spLocks noGrp="1" noRot="1" noChangeAspect="1" noChangeArrowheads="1" noTextEdit="1"/>
          </p:cNvSpPr>
          <p:nvPr>
            <p:ph type="sldImg"/>
          </p:nvPr>
        </p:nvSpPr>
        <p:spPr>
          <a:xfrm>
            <a:off x="1187450" y="703263"/>
            <a:ext cx="4622800" cy="3467100"/>
          </a:xfrm>
          <a:ln/>
        </p:spPr>
      </p:sp>
      <p:sp>
        <p:nvSpPr>
          <p:cNvPr id="1843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FF82B61-A7AB-4F89-8981-1345F63AF282}" type="slidenum">
              <a:rPr lang="en-US" altLang="zh-CN" sz="1200"/>
              <a:pPr/>
              <a:t>8</a:t>
            </a:fld>
            <a:endParaRPr lang="en-US" altLang="zh-CN" sz="1200"/>
          </a:p>
        </p:txBody>
      </p:sp>
      <p:sp>
        <p:nvSpPr>
          <p:cNvPr id="19459" name="Rectangle 2"/>
          <p:cNvSpPr>
            <a:spLocks noGrp="1" noRot="1" noChangeAspect="1" noChangeArrowheads="1" noTextEdit="1"/>
          </p:cNvSpPr>
          <p:nvPr>
            <p:ph type="sldImg"/>
          </p:nvPr>
        </p:nvSpPr>
        <p:spPr>
          <a:xfrm>
            <a:off x="1187450" y="703263"/>
            <a:ext cx="4622800" cy="3467100"/>
          </a:xfrm>
          <a:ln/>
        </p:spPr>
      </p:sp>
      <p:sp>
        <p:nvSpPr>
          <p:cNvPr id="194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1126B59-A6EB-4826-8DB7-D18FB1EBE86E}" type="slidenum">
              <a:rPr lang="en-US" altLang="zh-CN" sz="1200"/>
              <a:pPr/>
              <a:t>130</a:t>
            </a:fld>
            <a:endParaRPr lang="en-US" altLang="zh-CN" sz="1200"/>
          </a:p>
        </p:txBody>
      </p:sp>
      <p:sp>
        <p:nvSpPr>
          <p:cNvPr id="186371" name="Rectangle 2"/>
          <p:cNvSpPr>
            <a:spLocks noGrp="1" noRot="1" noChangeAspect="1" noChangeArrowheads="1" noTextEdit="1"/>
          </p:cNvSpPr>
          <p:nvPr>
            <p:ph type="sldImg"/>
          </p:nvPr>
        </p:nvSpPr>
        <p:spPr>
          <a:xfrm>
            <a:off x="1187450" y="703263"/>
            <a:ext cx="4622800" cy="3467100"/>
          </a:xfrm>
          <a:ln/>
        </p:spPr>
      </p:sp>
      <p:sp>
        <p:nvSpPr>
          <p:cNvPr id="1863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0FB358A-AE3F-4C60-B4D9-C9E11538D6C2}" type="slidenum">
              <a:rPr lang="en-US" altLang="zh-CN" sz="1200"/>
              <a:pPr/>
              <a:t>139</a:t>
            </a:fld>
            <a:endParaRPr lang="en-US" altLang="zh-CN" sz="1200"/>
          </a:p>
        </p:txBody>
      </p:sp>
      <p:sp>
        <p:nvSpPr>
          <p:cNvPr id="196611" name="Rectangle 2"/>
          <p:cNvSpPr>
            <a:spLocks noGrp="1" noRot="1" noChangeAspect="1" noChangeArrowheads="1" noTextEdit="1"/>
          </p:cNvSpPr>
          <p:nvPr>
            <p:ph type="sldImg"/>
          </p:nvPr>
        </p:nvSpPr>
        <p:spPr>
          <a:xfrm>
            <a:off x="1187450" y="703263"/>
            <a:ext cx="4622800" cy="3467100"/>
          </a:xfrm>
          <a:ln/>
        </p:spPr>
      </p:sp>
      <p:sp>
        <p:nvSpPr>
          <p:cNvPr id="1966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A082236-B4E2-4F8C-84E3-DD0CF5E23216}" type="slidenum">
              <a:rPr lang="en-US" altLang="zh-CN" sz="1200"/>
              <a:pPr/>
              <a:t>140</a:t>
            </a:fld>
            <a:endParaRPr lang="en-US" altLang="zh-CN" sz="1200"/>
          </a:p>
        </p:txBody>
      </p:sp>
      <p:sp>
        <p:nvSpPr>
          <p:cNvPr id="198659" name="Rectangle 2"/>
          <p:cNvSpPr>
            <a:spLocks noGrp="1" noRot="1" noChangeAspect="1" noChangeArrowheads="1" noTextEdit="1"/>
          </p:cNvSpPr>
          <p:nvPr>
            <p:ph type="sldImg"/>
          </p:nvPr>
        </p:nvSpPr>
        <p:spPr>
          <a:xfrm>
            <a:off x="1187450" y="703263"/>
            <a:ext cx="4622800" cy="3467100"/>
          </a:xfrm>
          <a:ln/>
        </p:spPr>
      </p:sp>
      <p:sp>
        <p:nvSpPr>
          <p:cNvPr id="1986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9700589-9EBA-4BB0-BD90-344B6B65EF92}" type="slidenum">
              <a:rPr lang="en-US" altLang="zh-CN" sz="1200"/>
              <a:pPr/>
              <a:t>9</a:t>
            </a:fld>
            <a:endParaRPr lang="en-US" altLang="zh-CN" sz="1200"/>
          </a:p>
        </p:txBody>
      </p:sp>
      <p:sp>
        <p:nvSpPr>
          <p:cNvPr id="21507" name="Rectangle 2"/>
          <p:cNvSpPr>
            <a:spLocks noGrp="1" noRot="1" noChangeAspect="1" noChangeArrowheads="1" noTextEdit="1"/>
          </p:cNvSpPr>
          <p:nvPr>
            <p:ph type="sldImg"/>
          </p:nvPr>
        </p:nvSpPr>
        <p:spPr>
          <a:xfrm>
            <a:off x="1187450" y="703263"/>
            <a:ext cx="4622800" cy="3467100"/>
          </a:xfrm>
          <a:ln/>
        </p:spPr>
      </p:sp>
      <p:sp>
        <p:nvSpPr>
          <p:cNvPr id="215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06246B8-5839-461C-9BE4-5D653D28F1C4}" type="slidenum">
              <a:rPr lang="en-US" altLang="zh-CN" sz="1200"/>
              <a:pPr/>
              <a:t>16</a:t>
            </a:fld>
            <a:endParaRPr lang="en-US" altLang="zh-CN" sz="1200"/>
          </a:p>
        </p:txBody>
      </p:sp>
      <p:sp>
        <p:nvSpPr>
          <p:cNvPr id="26627" name="Rectangle 2"/>
          <p:cNvSpPr>
            <a:spLocks noGrp="1" noRot="1" noChangeAspect="1" noChangeArrowheads="1" noTextEdit="1"/>
          </p:cNvSpPr>
          <p:nvPr>
            <p:ph type="sldImg"/>
          </p:nvPr>
        </p:nvSpPr>
        <p:spPr>
          <a:xfrm>
            <a:off x="1187450" y="703263"/>
            <a:ext cx="4622800" cy="3467100"/>
          </a:xfrm>
          <a:ln/>
        </p:spPr>
      </p:sp>
      <p:sp>
        <p:nvSpPr>
          <p:cNvPr id="26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3D1F9DF-72D3-4F8A-8A7F-A7C868F7F3FC}" type="slidenum">
              <a:rPr lang="en-US" altLang="zh-CN" sz="1200"/>
              <a:pPr/>
              <a:t>17</a:t>
            </a:fld>
            <a:endParaRPr lang="en-US" altLang="zh-CN" sz="1200"/>
          </a:p>
        </p:txBody>
      </p:sp>
      <p:sp>
        <p:nvSpPr>
          <p:cNvPr id="28675" name="Rectangle 2"/>
          <p:cNvSpPr>
            <a:spLocks noGrp="1" noRot="1" noChangeAspect="1" noChangeArrowheads="1" noTextEdit="1"/>
          </p:cNvSpPr>
          <p:nvPr>
            <p:ph type="sldImg"/>
          </p:nvPr>
        </p:nvSpPr>
        <p:spPr>
          <a:xfrm>
            <a:off x="1187450" y="703263"/>
            <a:ext cx="4622800" cy="3467100"/>
          </a:xfrm>
          <a:ln/>
        </p:spPr>
      </p:sp>
      <p:sp>
        <p:nvSpPr>
          <p:cNvPr id="286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spcBef>
                <a:spcPct val="50000"/>
              </a:spcBef>
              <a:defRPr/>
            </a:pPr>
            <a:r>
              <a:rPr lang="en-US" altLang="zh-CN" b="1">
                <a:solidFill>
                  <a:srgbClr val="CC3300"/>
                </a:solidFill>
                <a:ea typeface="宋体" charset="-122"/>
              </a:rPr>
              <a:t>Database System Concepts, 6</a:t>
            </a:r>
            <a:r>
              <a:rPr lang="en-US" altLang="zh-CN" b="1" baseline="30000">
                <a:solidFill>
                  <a:srgbClr val="CC3300"/>
                </a:solidFill>
                <a:ea typeface="宋体" charset="-122"/>
              </a:rPr>
              <a:t>th</a:t>
            </a:r>
            <a:r>
              <a:rPr lang="en-US" altLang="zh-CN" b="1">
                <a:solidFill>
                  <a:srgbClr val="CC3300"/>
                </a:solidFill>
                <a:ea typeface="宋体" charset="-122"/>
              </a:rPr>
              <a:t> Ed</a:t>
            </a:r>
            <a:r>
              <a:rPr lang="en-US" altLang="zh-CN">
                <a:solidFill>
                  <a:srgbClr val="CC3300"/>
                </a:solidFill>
                <a:ea typeface="宋体" charset="-122"/>
              </a:rPr>
              <a:t>.</a:t>
            </a:r>
          </a:p>
          <a:p>
            <a:pPr algn="ctr">
              <a:spcBef>
                <a:spcPct val="50000"/>
              </a:spcBef>
              <a:defRPr/>
            </a:pPr>
            <a:r>
              <a:rPr lang="en-US" altLang="zh-CN" sz="1200" b="1">
                <a:solidFill>
                  <a:srgbClr val="CC3300"/>
                </a:solidFill>
                <a:ea typeface="宋体" charset="-122"/>
              </a:rPr>
              <a:t>©Silberschatz, Korth and Sudarshan</a:t>
            </a:r>
            <a:br>
              <a:rPr lang="en-US" altLang="zh-CN" sz="1200" b="1">
                <a:solidFill>
                  <a:srgbClr val="CC3300"/>
                </a:solidFill>
                <a:ea typeface="宋体" charset="-122"/>
              </a:rPr>
            </a:br>
            <a:r>
              <a:rPr lang="en-US" altLang="zh-CN" sz="1200" b="1">
                <a:solidFill>
                  <a:srgbClr val="CC3300"/>
                </a:solidFill>
                <a:ea typeface="宋体" charset="-122"/>
              </a:rPr>
              <a:t>See </a:t>
            </a:r>
            <a:r>
              <a:rPr lang="en-US" altLang="zh-CN" sz="1200" b="1">
                <a:solidFill>
                  <a:srgbClr val="CC3300"/>
                </a:solidFill>
                <a:ea typeface="宋体" charset="-122"/>
                <a:hlinkClick r:id="rId2"/>
              </a:rPr>
              <a:t>www.db-book.com</a:t>
            </a:r>
            <a:r>
              <a:rPr lang="en-US" altLang="zh-CN" sz="1200" b="1">
                <a:solidFill>
                  <a:srgbClr val="CC3300"/>
                </a:solidFill>
                <a:ea typeface="宋体" charset="-122"/>
              </a:rPr>
              <a:t> for conditions on re-use </a:t>
            </a:r>
          </a:p>
        </p:txBody>
      </p:sp>
      <p:pic>
        <p:nvPicPr>
          <p:cNvPr id="5" name="Picture 8" descr="Cover-6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6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ltLang="zh-CN"/>
              <a:t>Click to edit Master title style</a:t>
            </a:r>
          </a:p>
        </p:txBody>
      </p:sp>
      <p:sp>
        <p:nvSpPr>
          <p:cNvPr id="52326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ltLang="zh-CN"/>
              <a:t>Click to edit Master subtitle style</a:t>
            </a:r>
          </a:p>
        </p:txBody>
      </p:sp>
      <p:sp>
        <p:nvSpPr>
          <p:cNvPr id="6"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charset="-122"/>
              </a:defRPr>
            </a:lvl1pPr>
          </a:lstStyle>
          <a:p>
            <a:pPr>
              <a:defRPr/>
            </a:pPr>
            <a:endParaRPr lang="en-US" altLang="zh-CN"/>
          </a:p>
        </p:txBody>
      </p:sp>
      <p:sp>
        <p:nvSpPr>
          <p:cNvPr id="7"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D8352551-EFE7-4F8B-9D69-6A3F7611DEFD}" type="slidenum">
              <a:rPr lang="en-US" altLang="zh-CN"/>
              <a:pPr>
                <a:defRPr/>
              </a:pPr>
              <a:t>‹#›</a:t>
            </a:fld>
            <a:endParaRPr lang="en-US" altLang="zh-CN"/>
          </a:p>
        </p:txBody>
      </p:sp>
    </p:spTree>
    <p:extLst>
      <p:ext uri="{BB962C8B-B14F-4D97-AF65-F5344CB8AC3E}">
        <p14:creationId xmlns:p14="http://schemas.microsoft.com/office/powerpoint/2010/main" val="269733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4D9E9884-72BA-4224-AEF7-5FE76CF253A7}" type="slidenum">
              <a:rPr lang="en-US" altLang="zh-CN"/>
              <a:pPr>
                <a:defRPr/>
              </a:pPr>
              <a:t>‹#›</a:t>
            </a:fld>
            <a:endParaRPr lang="en-US" altLang="zh-CN"/>
          </a:p>
        </p:txBody>
      </p:sp>
    </p:spTree>
    <p:extLst>
      <p:ext uri="{BB962C8B-B14F-4D97-AF65-F5344CB8AC3E}">
        <p14:creationId xmlns:p14="http://schemas.microsoft.com/office/powerpoint/2010/main" val="200434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3483DA1A-92E3-46D1-BC9F-643C2FB72602}" type="slidenum">
              <a:rPr lang="en-US" altLang="zh-CN"/>
              <a:pPr>
                <a:defRPr/>
              </a:pPr>
              <a:t>‹#›</a:t>
            </a:fld>
            <a:endParaRPr lang="en-US" altLang="zh-CN"/>
          </a:p>
        </p:txBody>
      </p:sp>
    </p:spTree>
    <p:extLst>
      <p:ext uri="{BB962C8B-B14F-4D97-AF65-F5344CB8AC3E}">
        <p14:creationId xmlns:p14="http://schemas.microsoft.com/office/powerpoint/2010/main" val="189412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spcBef>
                <a:spcPct val="50000"/>
              </a:spcBef>
              <a:defRPr/>
            </a:pPr>
            <a:r>
              <a:rPr lang="en-US" altLang="zh-CN" sz="1000" b="1">
                <a:solidFill>
                  <a:schemeClr val="tx2"/>
                </a:solidFill>
                <a:ea typeface="宋体" charset="-122"/>
              </a:rPr>
              <a:t>©Silberschatz, Korth and Sudarshan</a:t>
            </a:r>
          </a:p>
        </p:txBody>
      </p:sp>
      <p:sp>
        <p:nvSpPr>
          <p:cNvPr id="7" name="Text Box 5"/>
          <p:cNvSpPr txBox="1">
            <a:spLocks noChangeArrowheads="1"/>
          </p:cNvSpPr>
          <p:nvPr/>
        </p:nvSpPr>
        <p:spPr bwMode="auto">
          <a:xfrm>
            <a:off x="4481513" y="6613525"/>
            <a:ext cx="44450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a:solidFill>
                  <a:schemeClr val="tx2"/>
                </a:solidFill>
                <a:ea typeface="宋体" panose="02010600030101010101" pitchFamily="2" charset="-122"/>
              </a:rPr>
              <a:t>3.</a:t>
            </a:r>
            <a:fld id="{59269BA3-4D61-4E6B-B750-6E673C8135C5}"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a:solidFill>
                <a:schemeClr val="tx2"/>
              </a:solidFill>
              <a:ea typeface="宋体" panose="02010600030101010101" pitchFamily="2" charset="-122"/>
            </a:endParaRPr>
          </a:p>
        </p:txBody>
      </p:sp>
      <p:sp>
        <p:nvSpPr>
          <p:cNvPr id="8" name="Text Box 7"/>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spcBef>
                <a:spcPct val="50000"/>
              </a:spcBef>
              <a:defRPr/>
            </a:pPr>
            <a:r>
              <a:rPr lang="en-US" altLang="zh-CN" sz="1000" b="1">
                <a:solidFill>
                  <a:schemeClr val="tx2"/>
                </a:solidFill>
                <a:ea typeface="宋体" charset="-122"/>
              </a:rPr>
              <a:t>Database System Concepts - 6</a:t>
            </a:r>
            <a:r>
              <a:rPr lang="en-US" altLang="zh-CN" sz="1000" b="1" baseline="30000">
                <a:solidFill>
                  <a:schemeClr val="tx2"/>
                </a:solidFill>
                <a:ea typeface="宋体" charset="-122"/>
              </a:rPr>
              <a:t>th</a:t>
            </a:r>
            <a:r>
              <a:rPr lang="en-US" altLang="zh-CN" sz="1000" b="1">
                <a:solidFill>
                  <a:schemeClr val="tx2"/>
                </a:solidFill>
                <a:ea typeface="宋体" charset="-122"/>
              </a:rPr>
              <a:t> Edition</a:t>
            </a:r>
          </a:p>
        </p:txBody>
      </p:sp>
      <p:sp>
        <p:nvSpPr>
          <p:cNvPr id="9"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 name="Picture 9" descr="Cover-6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85800" y="1524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71600"/>
            <a:ext cx="38100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86200"/>
            <a:ext cx="38100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Rectangle 28"/>
          <p:cNvSpPr>
            <a:spLocks noGrp="1" noChangeArrowheads="1"/>
          </p:cNvSpPr>
          <p:nvPr>
            <p:ph type="dt" sz="half" idx="10"/>
          </p:nvPr>
        </p:nvSpPr>
        <p:spPr>
          <a:xfrm>
            <a:off x="685800" y="6477000"/>
            <a:ext cx="2743200" cy="3048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fld id="{0D7227CB-07DF-45C5-97ED-872AB03247D9}" type="datetime3">
              <a:rPr lang="zh-CN" altLang="en-US"/>
              <a:pPr>
                <a:defRPr/>
              </a:pPr>
              <a:t>2023年3月14日星期二</a:t>
            </a:fld>
            <a:endParaRPr lang="en-US" altLang="zh-CN"/>
          </a:p>
        </p:txBody>
      </p:sp>
      <p:sp>
        <p:nvSpPr>
          <p:cNvPr id="12" name="Rectangle 29"/>
          <p:cNvSpPr>
            <a:spLocks noGrp="1" noChangeArrowheads="1"/>
          </p:cNvSpPr>
          <p:nvPr>
            <p:ph type="sldNum" sz="quarter" idx="11"/>
          </p:nvPr>
        </p:nvSpPr>
        <p:spPr/>
        <p:txBody>
          <a:bodyPr/>
          <a:lstStyle>
            <a:lvl1pPr>
              <a:defRPr smtClean="0"/>
            </a:lvl1pPr>
          </a:lstStyle>
          <a:p>
            <a:pPr>
              <a:defRPr/>
            </a:pPr>
            <a:fld id="{A64F33E0-6F0B-40E2-AAA5-3FE290A20FCA}" type="slidenum">
              <a:rPr lang="en-US" altLang="zh-CN"/>
              <a:pPr>
                <a:defRPr/>
              </a:pPr>
              <a:t>‹#›</a:t>
            </a:fld>
            <a:endParaRPr lang="en-US" altLang="zh-CN"/>
          </a:p>
        </p:txBody>
      </p:sp>
      <p:sp>
        <p:nvSpPr>
          <p:cNvPr id="13" name="Rectangle 30"/>
          <p:cNvSpPr>
            <a:spLocks noGrp="1" noChangeArrowheads="1"/>
          </p:cNvSpPr>
          <p:nvPr>
            <p:ph type="ftr" sz="quarter" idx="12"/>
          </p:nvPr>
        </p:nvSpPr>
        <p:spPr>
          <a:xfrm>
            <a:off x="3505200" y="6477000"/>
            <a:ext cx="3733800" cy="3048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en-US" altLang="zh-CN"/>
              <a:t>数据库系统概念----SQL</a:t>
            </a:r>
          </a:p>
        </p:txBody>
      </p:sp>
    </p:spTree>
    <p:extLst>
      <p:ext uri="{BB962C8B-B14F-4D97-AF65-F5344CB8AC3E}">
        <p14:creationId xmlns:p14="http://schemas.microsoft.com/office/powerpoint/2010/main" val="153811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EE6751F0-E228-4B69-810F-2CE4DC7D0C4B}" type="slidenum">
              <a:rPr lang="en-US" altLang="zh-CN"/>
              <a:pPr>
                <a:defRPr/>
              </a:pPr>
              <a:t>‹#›</a:t>
            </a:fld>
            <a:endParaRPr lang="en-US" altLang="zh-CN"/>
          </a:p>
        </p:txBody>
      </p:sp>
    </p:spTree>
    <p:extLst>
      <p:ext uri="{BB962C8B-B14F-4D97-AF65-F5344CB8AC3E}">
        <p14:creationId xmlns:p14="http://schemas.microsoft.com/office/powerpoint/2010/main" val="136506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pPr>
              <a:defRPr/>
            </a:pPr>
            <a:fld id="{FF339357-BC86-49CA-A202-1CF3D8957C1D}" type="slidenum">
              <a:rPr lang="en-US" altLang="zh-CN"/>
              <a:pPr>
                <a:defRPr/>
              </a:pPr>
              <a:t>‹#›</a:t>
            </a:fld>
            <a:endParaRPr lang="en-US" altLang="zh-CN"/>
          </a:p>
        </p:txBody>
      </p:sp>
    </p:spTree>
    <p:extLst>
      <p:ext uri="{BB962C8B-B14F-4D97-AF65-F5344CB8AC3E}">
        <p14:creationId xmlns:p14="http://schemas.microsoft.com/office/powerpoint/2010/main" val="189086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sldNum" sz="quarter" idx="10"/>
          </p:nvPr>
        </p:nvSpPr>
        <p:spPr>
          <a:ln/>
        </p:spPr>
        <p:txBody>
          <a:bodyPr/>
          <a:lstStyle>
            <a:lvl1pPr>
              <a:defRPr/>
            </a:lvl1pPr>
          </a:lstStyle>
          <a:p>
            <a:pPr>
              <a:defRPr/>
            </a:pPr>
            <a:fld id="{0C7E38CF-C186-450A-8DE4-17241B127996}" type="slidenum">
              <a:rPr lang="en-US" altLang="zh-CN"/>
              <a:pPr>
                <a:defRPr/>
              </a:pPr>
              <a:t>‹#›</a:t>
            </a:fld>
            <a:endParaRPr lang="en-US" altLang="zh-CN"/>
          </a:p>
        </p:txBody>
      </p:sp>
    </p:spTree>
    <p:extLst>
      <p:ext uri="{BB962C8B-B14F-4D97-AF65-F5344CB8AC3E}">
        <p14:creationId xmlns:p14="http://schemas.microsoft.com/office/powerpoint/2010/main" val="259694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sldNum" sz="quarter" idx="10"/>
          </p:nvPr>
        </p:nvSpPr>
        <p:spPr>
          <a:ln/>
        </p:spPr>
        <p:txBody>
          <a:bodyPr/>
          <a:lstStyle>
            <a:lvl1pPr>
              <a:defRPr/>
            </a:lvl1pPr>
          </a:lstStyle>
          <a:p>
            <a:pPr>
              <a:defRPr/>
            </a:pPr>
            <a:fld id="{9B166734-810B-4A6C-A8BE-B0ADB3FECF7D}" type="slidenum">
              <a:rPr lang="en-US" altLang="zh-CN"/>
              <a:pPr>
                <a:defRPr/>
              </a:pPr>
              <a:t>‹#›</a:t>
            </a:fld>
            <a:endParaRPr lang="en-US" altLang="zh-CN"/>
          </a:p>
        </p:txBody>
      </p:sp>
    </p:spTree>
    <p:extLst>
      <p:ext uri="{BB962C8B-B14F-4D97-AF65-F5344CB8AC3E}">
        <p14:creationId xmlns:p14="http://schemas.microsoft.com/office/powerpoint/2010/main" val="55190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sldNum" sz="quarter" idx="10"/>
          </p:nvPr>
        </p:nvSpPr>
        <p:spPr>
          <a:ln/>
        </p:spPr>
        <p:txBody>
          <a:bodyPr/>
          <a:lstStyle>
            <a:lvl1pPr>
              <a:defRPr/>
            </a:lvl1pPr>
          </a:lstStyle>
          <a:p>
            <a:pPr>
              <a:defRPr/>
            </a:pPr>
            <a:fld id="{C57089D6-63BF-4052-B98A-68FF17A02DC9}" type="slidenum">
              <a:rPr lang="en-US" altLang="zh-CN"/>
              <a:pPr>
                <a:defRPr/>
              </a:pPr>
              <a:t>‹#›</a:t>
            </a:fld>
            <a:endParaRPr lang="en-US" altLang="zh-CN"/>
          </a:p>
        </p:txBody>
      </p:sp>
    </p:spTree>
    <p:extLst>
      <p:ext uri="{BB962C8B-B14F-4D97-AF65-F5344CB8AC3E}">
        <p14:creationId xmlns:p14="http://schemas.microsoft.com/office/powerpoint/2010/main" val="97455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3632AC8-3E2E-462C-ACA3-63A442F6A453}" type="slidenum">
              <a:rPr lang="en-US" altLang="zh-CN"/>
              <a:pPr>
                <a:defRPr/>
              </a:pPr>
              <a:t>‹#›</a:t>
            </a:fld>
            <a:endParaRPr lang="en-US" altLang="zh-CN"/>
          </a:p>
        </p:txBody>
      </p:sp>
    </p:spTree>
    <p:extLst>
      <p:ext uri="{BB962C8B-B14F-4D97-AF65-F5344CB8AC3E}">
        <p14:creationId xmlns:p14="http://schemas.microsoft.com/office/powerpoint/2010/main" val="116887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188D922C-2DC9-4483-979B-37A27DF61DDD}" type="slidenum">
              <a:rPr lang="en-US" altLang="zh-CN"/>
              <a:pPr>
                <a:defRPr/>
              </a:pPr>
              <a:t>‹#›</a:t>
            </a:fld>
            <a:endParaRPr lang="en-US" altLang="zh-CN"/>
          </a:p>
        </p:txBody>
      </p:sp>
    </p:spTree>
    <p:extLst>
      <p:ext uri="{BB962C8B-B14F-4D97-AF65-F5344CB8AC3E}">
        <p14:creationId xmlns:p14="http://schemas.microsoft.com/office/powerpoint/2010/main" val="27385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685E7926-628A-4BCE-8EB0-183EC7FE32A4}" type="slidenum">
              <a:rPr lang="en-US" altLang="zh-CN"/>
              <a:pPr>
                <a:defRPr/>
              </a:pPr>
              <a:t>‹#›</a:t>
            </a:fld>
            <a:endParaRPr lang="en-US" altLang="zh-CN"/>
          </a:p>
        </p:txBody>
      </p:sp>
    </p:spTree>
    <p:extLst>
      <p:ext uri="{BB962C8B-B14F-4D97-AF65-F5344CB8AC3E}">
        <p14:creationId xmlns:p14="http://schemas.microsoft.com/office/powerpoint/2010/main" val="99114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43"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ea typeface="宋体" panose="02010600030101010101" pitchFamily="2" charset="-122"/>
              </a:defRPr>
            </a:lvl1pPr>
          </a:lstStyle>
          <a:p>
            <a:pPr>
              <a:defRPr/>
            </a:pPr>
            <a:fld id="{9FF0FE38-1A78-46A3-98F5-F2FB972F422C}" type="slidenum">
              <a:rPr lang="en-US" altLang="zh-CN"/>
              <a:pPr>
                <a:defRPr/>
              </a:pPr>
              <a:t>‹#›</a:t>
            </a:fld>
            <a:endParaRPr lang="en-US" altLang="zh-CN"/>
          </a:p>
        </p:txBody>
      </p:sp>
      <p:sp>
        <p:nvSpPr>
          <p:cNvPr id="1028" name="Text Box 4"/>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spcBef>
                <a:spcPct val="50000"/>
              </a:spcBef>
              <a:defRPr/>
            </a:pPr>
            <a:r>
              <a:rPr lang="en-US" altLang="zh-CN" sz="1000" b="1">
                <a:solidFill>
                  <a:schemeClr val="tx2"/>
                </a:solidFill>
                <a:ea typeface="宋体" charset="-122"/>
              </a:rPr>
              <a:t>©Silberschatz, Korth and Sudarshan</a:t>
            </a:r>
          </a:p>
        </p:txBody>
      </p:sp>
      <p:sp>
        <p:nvSpPr>
          <p:cNvPr id="1029" name="Text Box 5"/>
          <p:cNvSpPr txBox="1">
            <a:spLocks noChangeArrowheads="1"/>
          </p:cNvSpPr>
          <p:nvPr/>
        </p:nvSpPr>
        <p:spPr bwMode="auto">
          <a:xfrm>
            <a:off x="4481513" y="6613525"/>
            <a:ext cx="44450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a:solidFill>
                  <a:schemeClr val="tx2"/>
                </a:solidFill>
                <a:ea typeface="宋体" panose="02010600030101010101" pitchFamily="2" charset="-122"/>
              </a:rPr>
              <a:t>3.</a:t>
            </a:r>
            <a:fld id="{603320B8-511D-4B3E-80F7-4D99418184EA}"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a:solidFill>
                <a:schemeClr val="tx2"/>
              </a:solidFill>
              <a:ea typeface="宋体" panose="02010600030101010101" pitchFamily="2" charset="-122"/>
            </a:endParaRPr>
          </a:p>
        </p:txBody>
      </p:sp>
      <p:sp>
        <p:nvSpPr>
          <p:cNvPr id="52224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31" name="Text Box 7"/>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spcBef>
                <a:spcPct val="50000"/>
              </a:spcBef>
              <a:defRPr/>
            </a:pPr>
            <a:r>
              <a:rPr lang="en-US" altLang="zh-CN" sz="1000" b="1">
                <a:solidFill>
                  <a:schemeClr val="tx2"/>
                </a:solidFill>
                <a:ea typeface="宋体" charset="-122"/>
              </a:rPr>
              <a:t>Database System Concepts - 6</a:t>
            </a:r>
            <a:r>
              <a:rPr lang="en-US" altLang="zh-CN" sz="1000" b="1" baseline="30000">
                <a:solidFill>
                  <a:schemeClr val="tx2"/>
                </a:solidFill>
                <a:ea typeface="宋体" charset="-122"/>
              </a:rPr>
              <a:t>th</a:t>
            </a:r>
            <a:r>
              <a:rPr lang="en-US" altLang="zh-CN" sz="1000" b="1">
                <a:solidFill>
                  <a:schemeClr val="tx2"/>
                </a:solidFill>
                <a:ea typeface="宋体" charset="-122"/>
              </a:rPr>
              <a:t> Edition</a:t>
            </a:r>
          </a:p>
        </p:txBody>
      </p:sp>
      <p:sp>
        <p:nvSpPr>
          <p:cNvPr id="1032"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3" name="Picture 9" descr="Cover-6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4"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5"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3548063"/>
            <a:ext cx="7772400"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a:defRPr/>
            </a:pPr>
            <a:r>
              <a:rPr lang="zh-CN" altLang="en-US" sz="4800" kern="0" dirty="0"/>
              <a:t>第三章  </a:t>
            </a:r>
            <a:r>
              <a:rPr lang="en-US" altLang="zh-CN" sz="4800" kern="0" dirty="0"/>
              <a:t>SQL </a:t>
            </a:r>
            <a:r>
              <a:rPr lang="zh-CN" altLang="en-US" sz="4800" kern="0" dirty="0"/>
              <a:t>介绍</a:t>
            </a:r>
            <a:endParaRPr lang="en-US" sz="4800" kern="0" dirty="0"/>
          </a:p>
        </p:txBody>
      </p:sp>
      <p:sp>
        <p:nvSpPr>
          <p:cNvPr id="6147"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22532" name="Rectangle 2"/>
          <p:cNvSpPr>
            <a:spLocks noGrp="1" noChangeArrowheads="1"/>
          </p:cNvSpPr>
          <p:nvPr>
            <p:ph type="title"/>
          </p:nvPr>
        </p:nvSpPr>
        <p:spPr>
          <a:xfrm>
            <a:off x="323850" y="260350"/>
            <a:ext cx="8486775" cy="635000"/>
          </a:xfrm>
        </p:spPr>
        <p:txBody>
          <a:bodyPr/>
          <a:lstStyle/>
          <a:p>
            <a:pPr eaLnBrk="1" hangingPunct="1"/>
            <a:r>
              <a:rPr lang="zh-CN" altLang="en-US">
                <a:effectLst/>
              </a:rPr>
              <a:t>基本表的定义</a:t>
            </a:r>
          </a:p>
        </p:txBody>
      </p:sp>
      <p:sp>
        <p:nvSpPr>
          <p:cNvPr id="20485" name="Rectangle 3"/>
          <p:cNvSpPr>
            <a:spLocks noGrp="1" noChangeArrowheads="1"/>
          </p:cNvSpPr>
          <p:nvPr>
            <p:ph idx="1"/>
          </p:nvPr>
        </p:nvSpPr>
        <p:spPr>
          <a:xfrm>
            <a:off x="152400" y="1447800"/>
            <a:ext cx="8839200" cy="5257800"/>
          </a:xfrm>
        </p:spPr>
        <p:txBody>
          <a:bodyPr/>
          <a:lstStyle/>
          <a:p>
            <a:pPr lvl="1" eaLnBrk="1" hangingPunct="1">
              <a:defRPr/>
            </a:pPr>
            <a:r>
              <a:rPr lang="zh-CN" altLang="en-US" sz="3200" dirty="0"/>
              <a:t>示例</a:t>
            </a:r>
          </a:p>
          <a:p>
            <a:pPr lvl="1" eaLnBrk="1" hangingPunct="1">
              <a:buFontTx/>
              <a:buNone/>
              <a:defRPr/>
            </a:pPr>
            <a:r>
              <a:rPr lang="zh-CN" altLang="en-US" i="1" dirty="0"/>
              <a:t>		</a:t>
            </a:r>
            <a:r>
              <a:rPr lang="en-US" altLang="zh-CN" b="1" i="1" dirty="0"/>
              <a:t>CREATE   TABLE</a:t>
            </a:r>
            <a:r>
              <a:rPr lang="en-US" altLang="zh-CN" i="1" dirty="0"/>
              <a:t>   </a:t>
            </a:r>
            <a:r>
              <a:rPr lang="en-US" altLang="zh-CN" dirty="0"/>
              <a:t>S</a:t>
            </a:r>
          </a:p>
          <a:p>
            <a:pPr lvl="1" eaLnBrk="1" hangingPunct="1">
              <a:buFontTx/>
              <a:buNone/>
              <a:defRPr/>
            </a:pPr>
            <a:r>
              <a:rPr lang="en-US" altLang="zh-CN" dirty="0"/>
              <a:t>			( </a:t>
            </a:r>
            <a:r>
              <a:rPr lang="en-US" altLang="zh-CN" dirty="0" err="1"/>
              <a:t>sno</a:t>
            </a:r>
            <a:r>
              <a:rPr lang="en-US" altLang="zh-CN" dirty="0"/>
              <a:t>    </a:t>
            </a:r>
            <a:r>
              <a:rPr lang="en-US" altLang="zh-CN" b="1" i="1" dirty="0"/>
              <a:t>CHAR</a:t>
            </a:r>
            <a:r>
              <a:rPr lang="zh-CN" altLang="en-US" dirty="0"/>
              <a:t>（</a:t>
            </a:r>
            <a:r>
              <a:rPr lang="en-US" altLang="zh-CN" dirty="0"/>
              <a:t>4</a:t>
            </a:r>
            <a:r>
              <a:rPr lang="zh-CN" altLang="en-US" dirty="0"/>
              <a:t>）</a:t>
            </a:r>
            <a:r>
              <a:rPr lang="en-US" altLang="zh-CN" dirty="0"/>
              <a:t>,</a:t>
            </a:r>
          </a:p>
          <a:p>
            <a:pPr lvl="1" eaLnBrk="1" hangingPunct="1">
              <a:buFontTx/>
              <a:buNone/>
              <a:defRPr/>
            </a:pPr>
            <a:r>
              <a:rPr lang="en-US" altLang="zh-CN" i="1" dirty="0"/>
              <a:t>			  </a:t>
            </a:r>
            <a:r>
              <a:rPr lang="en-US" altLang="zh-CN" dirty="0" err="1"/>
              <a:t>sname</a:t>
            </a:r>
            <a:r>
              <a:rPr lang="en-US" altLang="zh-CN" dirty="0"/>
              <a:t>  </a:t>
            </a:r>
            <a:r>
              <a:rPr lang="en-US" altLang="zh-CN" b="1" i="1" dirty="0"/>
              <a:t>CHAR</a:t>
            </a:r>
            <a:r>
              <a:rPr lang="zh-CN" altLang="en-US" dirty="0"/>
              <a:t>（</a:t>
            </a:r>
            <a:r>
              <a:rPr lang="en-US" altLang="zh-CN" dirty="0"/>
              <a:t>8</a:t>
            </a:r>
            <a:r>
              <a:rPr lang="zh-CN" altLang="en-US" dirty="0"/>
              <a:t>）</a:t>
            </a:r>
            <a:r>
              <a:rPr lang="zh-CN" altLang="en-US" i="1" dirty="0"/>
              <a:t>  </a:t>
            </a:r>
            <a:r>
              <a:rPr lang="en-US" altLang="zh-CN" b="1" i="1" dirty="0"/>
              <a:t>NOT NULL</a:t>
            </a:r>
            <a:r>
              <a:rPr lang="en-US" altLang="zh-CN" i="1" dirty="0"/>
              <a:t>,</a:t>
            </a:r>
          </a:p>
          <a:p>
            <a:pPr lvl="1" eaLnBrk="1" hangingPunct="1">
              <a:buFontTx/>
              <a:buNone/>
              <a:defRPr/>
            </a:pPr>
            <a:r>
              <a:rPr lang="en-US" altLang="zh-CN" i="1" dirty="0"/>
              <a:t>			  </a:t>
            </a:r>
            <a:r>
              <a:rPr lang="en-US" altLang="zh-CN" dirty="0"/>
              <a:t>age  </a:t>
            </a:r>
            <a:r>
              <a:rPr lang="en-US" altLang="zh-CN" i="1" dirty="0"/>
              <a:t> </a:t>
            </a:r>
            <a:r>
              <a:rPr lang="en-US" altLang="zh-CN" b="1" i="1" dirty="0"/>
              <a:t>SMALLINT</a:t>
            </a:r>
            <a:r>
              <a:rPr lang="en-US" altLang="zh-CN" i="1" dirty="0"/>
              <a:t>,</a:t>
            </a:r>
          </a:p>
          <a:p>
            <a:pPr lvl="1" eaLnBrk="1" hangingPunct="1">
              <a:buFontTx/>
              <a:buNone/>
              <a:defRPr/>
            </a:pPr>
            <a:r>
              <a:rPr lang="en-US" altLang="zh-CN" i="1" dirty="0"/>
              <a:t>			  </a:t>
            </a:r>
            <a:r>
              <a:rPr lang="en-US" altLang="zh-CN" dirty="0"/>
              <a:t>sex </a:t>
            </a:r>
            <a:r>
              <a:rPr lang="en-US" altLang="zh-CN" i="1" dirty="0"/>
              <a:t>  </a:t>
            </a:r>
            <a:r>
              <a:rPr lang="en-US" altLang="zh-CN" b="1" i="1" dirty="0"/>
              <a:t>CHAR</a:t>
            </a:r>
            <a:r>
              <a:rPr lang="zh-CN" altLang="en-US" dirty="0"/>
              <a:t>（</a:t>
            </a:r>
            <a:r>
              <a:rPr lang="en-US" altLang="zh-CN" dirty="0"/>
              <a:t>1</a:t>
            </a:r>
            <a:r>
              <a:rPr lang="zh-CN" altLang="en-US" dirty="0"/>
              <a:t>）</a:t>
            </a:r>
            <a:r>
              <a:rPr lang="en-US" altLang="zh-CN" i="1" dirty="0"/>
              <a:t>,</a:t>
            </a:r>
          </a:p>
          <a:p>
            <a:pPr lvl="1" eaLnBrk="1" hangingPunct="1">
              <a:buFontTx/>
              <a:buNone/>
              <a:defRPr/>
            </a:pPr>
            <a:r>
              <a:rPr lang="en-US" altLang="zh-CN" b="1" i="1" dirty="0"/>
              <a:t>			  </a:t>
            </a:r>
            <a:r>
              <a:rPr lang="en-US" altLang="zh-CN" b="1" i="1" dirty="0">
                <a:solidFill>
                  <a:schemeClr val="tx2"/>
                </a:solidFill>
                <a:effectLst>
                  <a:outerShdw blurRad="38100" dist="38100" dir="2700000" algn="tl">
                    <a:srgbClr val="000000">
                      <a:alpha val="43137"/>
                    </a:srgbClr>
                  </a:outerShdw>
                </a:effectLst>
              </a:rPr>
              <a:t>constraint </a:t>
            </a:r>
            <a:r>
              <a:rPr lang="en-US" altLang="zh-CN" b="1" i="1" dirty="0" err="1">
                <a:solidFill>
                  <a:schemeClr val="tx2"/>
                </a:solidFill>
                <a:effectLst>
                  <a:outerShdw blurRad="38100" dist="38100" dir="2700000" algn="tl">
                    <a:srgbClr val="000000">
                      <a:alpha val="43137"/>
                    </a:srgbClr>
                  </a:outerShdw>
                </a:effectLst>
              </a:rPr>
              <a:t>pk_s</a:t>
            </a:r>
            <a:r>
              <a:rPr lang="en-US" altLang="zh-CN" b="1" i="1" dirty="0">
                <a:solidFill>
                  <a:schemeClr val="tx2"/>
                </a:solidFill>
                <a:effectLst>
                  <a:outerShdw blurRad="38100" dist="38100" dir="2700000" algn="tl">
                    <a:srgbClr val="000000">
                      <a:alpha val="43137"/>
                    </a:srgbClr>
                  </a:outerShdw>
                </a:effectLst>
              </a:rPr>
              <a:t> </a:t>
            </a:r>
            <a:r>
              <a:rPr lang="en-US" altLang="zh-CN" b="1" i="1" dirty="0"/>
              <a:t>PRIMARY KEY </a:t>
            </a:r>
            <a:r>
              <a:rPr lang="en-US" altLang="zh-CN" dirty="0"/>
              <a:t>(</a:t>
            </a:r>
            <a:r>
              <a:rPr lang="en-US" altLang="zh-CN" dirty="0" err="1"/>
              <a:t>sno</a:t>
            </a:r>
            <a:r>
              <a:rPr lang="en-US" altLang="zh-CN" dirty="0"/>
              <a:t>),</a:t>
            </a:r>
          </a:p>
          <a:p>
            <a:pPr lvl="1" eaLnBrk="1" hangingPunct="1">
              <a:buFontTx/>
              <a:buNone/>
              <a:defRPr/>
            </a:pPr>
            <a:r>
              <a:rPr lang="en-US" altLang="zh-CN" i="1" dirty="0"/>
              <a:t>			  </a:t>
            </a:r>
            <a:r>
              <a:rPr lang="en-US" altLang="zh-CN" b="1" i="1" dirty="0"/>
              <a:t>CHECK</a:t>
            </a:r>
            <a:r>
              <a:rPr lang="en-US" altLang="zh-CN" i="1" dirty="0"/>
              <a:t> (</a:t>
            </a:r>
            <a:r>
              <a:rPr lang="en-US" altLang="zh-CN" dirty="0"/>
              <a:t>sex=</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i="1" dirty="0"/>
              <a:t> OR sex=</a:t>
            </a:r>
            <a:r>
              <a:rPr lang="en-US" altLang="zh-CN" i="1" dirty="0">
                <a:latin typeface="Times New Roman" panose="02020603050405020304" pitchFamily="18" charset="0"/>
              </a:rPr>
              <a:t>‘</a:t>
            </a:r>
            <a:r>
              <a:rPr lang="en-US" altLang="zh-CN" dirty="0"/>
              <a:t>1</a:t>
            </a:r>
            <a:r>
              <a:rPr lang="en-US" altLang="zh-CN" dirty="0">
                <a:latin typeface="Times New Roman" panose="02020603050405020304" pitchFamily="18" charset="0"/>
              </a:rPr>
              <a:t>’</a:t>
            </a:r>
            <a:r>
              <a:rPr lang="en-US" altLang="zh-CN" i="1" dirty="0"/>
              <a:t>)</a:t>
            </a:r>
          </a:p>
          <a:p>
            <a:pPr lvl="1" eaLnBrk="1" hangingPunct="1">
              <a:buFontTx/>
              <a:buNone/>
              <a:defRPr/>
            </a:pPr>
            <a:r>
              <a:rPr lang="en-US" altLang="zh-CN" i="1" dirty="0"/>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95288" y="152400"/>
            <a:ext cx="8748712" cy="838200"/>
          </a:xfrm>
        </p:spPr>
        <p:txBody>
          <a:bodyPr/>
          <a:lstStyle/>
          <a:p>
            <a:pPr eaLnBrk="1" hangingPunct="1"/>
            <a:r>
              <a:rPr lang="en-US" altLang="zh-CN" sz="4000">
                <a:effectLst/>
              </a:rPr>
              <a:t>sql</a:t>
            </a:r>
            <a:r>
              <a:rPr lang="zh-CN" altLang="en-US" sz="4000">
                <a:effectLst/>
              </a:rPr>
              <a:t>中</a:t>
            </a:r>
            <a:r>
              <a:rPr lang="en-US" altLang="zh-CN" sz="4000">
                <a:effectLst/>
              </a:rPr>
              <a:t>in,exists,join</a:t>
            </a:r>
            <a:r>
              <a:rPr lang="zh-CN" altLang="en-US" sz="4000">
                <a:effectLst/>
              </a:rPr>
              <a:t>总结练习</a:t>
            </a:r>
          </a:p>
        </p:txBody>
      </p:sp>
      <p:sp>
        <p:nvSpPr>
          <p:cNvPr id="144387" name="Rectangle 3"/>
          <p:cNvSpPr>
            <a:spLocks noGrp="1" noChangeArrowheads="1"/>
          </p:cNvSpPr>
          <p:nvPr>
            <p:ph type="body" sz="half" idx="1"/>
          </p:nvPr>
        </p:nvSpPr>
        <p:spPr>
          <a:xfrm>
            <a:off x="685800" y="1371600"/>
            <a:ext cx="7270750" cy="4876800"/>
          </a:xfrm>
        </p:spPr>
        <p:txBody>
          <a:bodyPr/>
          <a:lstStyle/>
          <a:p>
            <a:pPr eaLnBrk="1" hangingPunct="1"/>
            <a:r>
              <a:rPr lang="zh-CN" altLang="en-US" sz="2000"/>
              <a:t>示例：</a:t>
            </a:r>
          </a:p>
          <a:p>
            <a:pPr lvl="1" eaLnBrk="1" hangingPunct="1"/>
            <a:r>
              <a:rPr lang="en-US" altLang="zh-CN"/>
              <a:t>1</a:t>
            </a:r>
            <a:r>
              <a:rPr lang="zh-CN" altLang="en-US"/>
              <a:t>、求学了</a:t>
            </a:r>
            <a:r>
              <a:rPr lang="en-US" altLang="zh-CN"/>
              <a:t>c1</a:t>
            </a:r>
            <a:r>
              <a:rPr lang="zh-CN" altLang="en-US"/>
              <a:t>的学生</a:t>
            </a:r>
            <a:endParaRPr lang="zh-CN" altLang="en-US" sz="2400"/>
          </a:p>
          <a:p>
            <a:pPr lvl="1" eaLnBrk="1" hangingPunct="1"/>
            <a:r>
              <a:rPr lang="en-US" altLang="zh-CN"/>
              <a:t>2</a:t>
            </a:r>
            <a:r>
              <a:rPr lang="zh-CN" altLang="en-US"/>
              <a:t>、求没有学</a:t>
            </a:r>
            <a:r>
              <a:rPr lang="en-US" altLang="zh-CN"/>
              <a:t>c1</a:t>
            </a:r>
            <a:r>
              <a:rPr lang="zh-CN" altLang="en-US"/>
              <a:t>的学生</a:t>
            </a:r>
          </a:p>
          <a:p>
            <a:pPr eaLnBrk="1" hangingPunct="1"/>
            <a:r>
              <a:rPr lang="zh-CN" altLang="en-US" sz="2000"/>
              <a:t>思考：</a:t>
            </a:r>
          </a:p>
          <a:p>
            <a:pPr lvl="1" eaLnBrk="1" hangingPunct="1"/>
            <a:r>
              <a:rPr lang="zh-CN" altLang="en-US"/>
              <a:t>上述示例，能否用</a:t>
            </a:r>
          </a:p>
          <a:p>
            <a:pPr lvl="1" eaLnBrk="1" hangingPunct="1">
              <a:buFontTx/>
              <a:buNone/>
            </a:pPr>
            <a:r>
              <a:rPr lang="zh-CN" altLang="en-US"/>
              <a:t>	</a:t>
            </a:r>
            <a:r>
              <a:rPr lang="en-US" altLang="zh-CN"/>
              <a:t>in,exists,join(from r</a:t>
            </a:r>
            <a:r>
              <a:rPr lang="en-US" altLang="zh-CN" baseline="-25000"/>
              <a:t>1</a:t>
            </a:r>
            <a:r>
              <a:rPr lang="en-US" altLang="zh-CN"/>
              <a:t>,r</a:t>
            </a:r>
            <a:r>
              <a:rPr lang="en-US" altLang="zh-CN" baseline="-25000"/>
              <a:t>2</a:t>
            </a:r>
            <a:r>
              <a:rPr lang="en-US" altLang="zh-CN"/>
              <a:t>)</a:t>
            </a:r>
          </a:p>
          <a:p>
            <a:pPr lvl="1" eaLnBrk="1" hangingPunct="1">
              <a:buFontTx/>
              <a:buNone/>
            </a:pPr>
            <a:r>
              <a:rPr lang="en-US" altLang="zh-CN"/>
              <a:t>	</a:t>
            </a:r>
            <a:r>
              <a:rPr lang="zh-CN" altLang="en-US"/>
              <a:t>分别书写？如何书写？</a:t>
            </a:r>
            <a:endParaRPr lang="zh-CN" altLang="en-US" sz="2400"/>
          </a:p>
          <a:p>
            <a:pPr lvl="1" eaLnBrk="1" hangingPunct="1"/>
            <a:r>
              <a:rPr lang="zh-CN" altLang="en-US"/>
              <a:t>不同写法效率如何？</a:t>
            </a:r>
          </a:p>
        </p:txBody>
      </p:sp>
      <p:graphicFrame>
        <p:nvGraphicFramePr>
          <p:cNvPr id="530436" name="Group 4"/>
          <p:cNvGraphicFramePr>
            <a:graphicFrameLocks noGrp="1"/>
          </p:cNvGraphicFramePr>
          <p:nvPr>
            <p:ph sz="quarter" idx="2"/>
          </p:nvPr>
        </p:nvGraphicFramePr>
        <p:xfrm>
          <a:off x="6227763" y="1371600"/>
          <a:ext cx="2230437" cy="2354263"/>
        </p:xfrm>
        <a:graphic>
          <a:graphicData uri="http://schemas.openxmlformats.org/drawingml/2006/table">
            <a:tbl>
              <a:tblPr/>
              <a:tblGrid>
                <a:gridCol w="59372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782637">
                  <a:extLst>
                    <a:ext uri="{9D8B030D-6E8A-4147-A177-3AD203B41FA5}">
                      <a16:colId xmlns:a16="http://schemas.microsoft.com/office/drawing/2014/main" val="20002"/>
                    </a:ext>
                  </a:extLst>
                </a:gridCol>
              </a:tblGrid>
              <a:tr h="3476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Dept</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软</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bg2"/>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S4</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丁</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30468" name="Group 36"/>
          <p:cNvGraphicFramePr>
            <a:graphicFrameLocks noGrp="1"/>
          </p:cNvGraphicFramePr>
          <p:nvPr>
            <p:ph sz="quarter" idx="3"/>
          </p:nvPr>
        </p:nvGraphicFramePr>
        <p:xfrm>
          <a:off x="6227763" y="3789363"/>
          <a:ext cx="2230437" cy="2303463"/>
        </p:xfrm>
        <a:graphic>
          <a:graphicData uri="http://schemas.openxmlformats.org/drawingml/2006/table">
            <a:tbl>
              <a:tblPr/>
              <a:tblGrid>
                <a:gridCol w="563562">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tblGrid>
              <a:tr h="4127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Score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90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p:cNvSpPr>
            <a:spLocks noGrp="1" noChangeArrowheads="1"/>
          </p:cNvSpPr>
          <p:nvPr>
            <p:ph type="title"/>
          </p:nvPr>
        </p:nvSpPr>
        <p:spPr>
          <a:xfrm>
            <a:off x="693738" y="152400"/>
            <a:ext cx="8450262" cy="838200"/>
          </a:xfrm>
        </p:spPr>
        <p:txBody>
          <a:bodyPr/>
          <a:lstStyle/>
          <a:p>
            <a:pPr eaLnBrk="1" hangingPunct="1">
              <a:defRPr/>
            </a:pPr>
            <a:r>
              <a:rPr lang="en-US" altLang="zh-CN" sz="4000" dirty="0" err="1"/>
              <a:t>sql</a:t>
            </a:r>
            <a:r>
              <a:rPr lang="zh-CN" altLang="en-US" sz="4000" dirty="0"/>
              <a:t>中</a:t>
            </a:r>
            <a:r>
              <a:rPr lang="en-US" altLang="zh-CN" sz="4000" dirty="0" err="1"/>
              <a:t>in,exists,join</a:t>
            </a:r>
            <a:r>
              <a:rPr lang="zh-CN" altLang="en-US" sz="4000" dirty="0"/>
              <a:t>对比总结（一）</a:t>
            </a:r>
          </a:p>
        </p:txBody>
      </p:sp>
      <p:sp>
        <p:nvSpPr>
          <p:cNvPr id="145411" name="Rectangle 3"/>
          <p:cNvSpPr>
            <a:spLocks noGrp="1" noChangeArrowheads="1"/>
          </p:cNvSpPr>
          <p:nvPr>
            <p:ph type="body" sz="half" idx="1"/>
          </p:nvPr>
        </p:nvSpPr>
        <p:spPr>
          <a:xfrm>
            <a:off x="685800" y="1371600"/>
            <a:ext cx="7270750" cy="4876800"/>
          </a:xfrm>
        </p:spPr>
        <p:txBody>
          <a:bodyPr/>
          <a:lstStyle/>
          <a:p>
            <a:pPr eaLnBrk="1" hangingPunct="1">
              <a:lnSpc>
                <a:spcPct val="90000"/>
              </a:lnSpc>
            </a:pPr>
            <a:r>
              <a:rPr lang="zh-CN" altLang="en-US" sz="2400"/>
              <a:t>求学了</a:t>
            </a:r>
            <a:r>
              <a:rPr lang="en-US" altLang="zh-CN" sz="2400"/>
              <a:t>c1</a:t>
            </a:r>
            <a:r>
              <a:rPr lang="zh-CN" altLang="en-US" sz="2400"/>
              <a:t>的学生</a:t>
            </a:r>
          </a:p>
          <a:p>
            <a:pPr eaLnBrk="1" hangingPunct="1">
              <a:lnSpc>
                <a:spcPct val="90000"/>
              </a:lnSpc>
              <a:buFont typeface="Wingdings" panose="05000000000000000000" pitchFamily="2" charset="2"/>
              <a:buNone/>
            </a:pPr>
            <a:r>
              <a:rPr lang="zh-CN" altLang="en-US" sz="2400">
                <a:solidFill>
                  <a:srgbClr val="C00000"/>
                </a:solidFill>
              </a:rPr>
              <a:t>① </a:t>
            </a:r>
            <a:r>
              <a:rPr lang="zh-CN" altLang="en-US" sz="2400"/>
              <a:t> </a:t>
            </a:r>
            <a:r>
              <a:rPr lang="en-US" altLang="zh-CN" sz="2400"/>
              <a:t>select * from s</a:t>
            </a:r>
          </a:p>
          <a:p>
            <a:pPr eaLnBrk="1" hangingPunct="1">
              <a:lnSpc>
                <a:spcPct val="90000"/>
              </a:lnSpc>
              <a:buFont typeface="Wingdings" panose="05000000000000000000" pitchFamily="2" charset="2"/>
              <a:buNone/>
            </a:pPr>
            <a:r>
              <a:rPr lang="en-US" altLang="zh-CN" sz="2400"/>
              <a:t>		where sno in</a:t>
            </a:r>
          </a:p>
          <a:p>
            <a:pPr eaLnBrk="1" hangingPunct="1">
              <a:lnSpc>
                <a:spcPct val="90000"/>
              </a:lnSpc>
              <a:buFont typeface="Wingdings" panose="05000000000000000000" pitchFamily="2" charset="2"/>
              <a:buNone/>
            </a:pPr>
            <a:r>
              <a:rPr lang="en-US" altLang="zh-CN" sz="2400"/>
              <a:t>		(select sno from sc where cno=</a:t>
            </a:r>
            <a:r>
              <a:rPr lang="en-US" altLang="zh-CN" sz="2400">
                <a:latin typeface="Times New Roman" panose="02020603050405020304" pitchFamily="18" charset="0"/>
              </a:rPr>
              <a:t>‘</a:t>
            </a:r>
            <a:r>
              <a:rPr lang="en-US" altLang="zh-CN" sz="2400"/>
              <a:t>c1</a:t>
            </a:r>
            <a:r>
              <a:rPr lang="en-US" altLang="zh-CN" sz="2400">
                <a:latin typeface="Times New Roman" panose="02020603050405020304" pitchFamily="18" charset="0"/>
              </a:rPr>
              <a:t>’</a:t>
            </a:r>
            <a:r>
              <a:rPr lang="en-US" altLang="zh-CN" sz="2400"/>
              <a:t>);</a:t>
            </a:r>
          </a:p>
          <a:p>
            <a:pPr eaLnBrk="1" hangingPunct="1">
              <a:lnSpc>
                <a:spcPct val="90000"/>
              </a:lnSpc>
              <a:buFont typeface="Wingdings" panose="05000000000000000000" pitchFamily="2" charset="2"/>
              <a:buNone/>
            </a:pPr>
            <a:r>
              <a:rPr lang="en-US" altLang="zh-CN" sz="2400">
                <a:solidFill>
                  <a:srgbClr val="C00000"/>
                </a:solidFill>
              </a:rPr>
              <a:t>② </a:t>
            </a:r>
            <a:r>
              <a:rPr lang="en-US" altLang="zh-CN" sz="2400"/>
              <a:t>select * from s	where exists</a:t>
            </a:r>
          </a:p>
          <a:p>
            <a:pPr eaLnBrk="1" hangingPunct="1">
              <a:lnSpc>
                <a:spcPct val="90000"/>
              </a:lnSpc>
              <a:buFont typeface="Wingdings" panose="05000000000000000000" pitchFamily="2" charset="2"/>
              <a:buNone/>
            </a:pPr>
            <a:r>
              <a:rPr lang="en-US" altLang="zh-CN" sz="2400"/>
              <a:t>		(select *  from sc  </a:t>
            </a:r>
          </a:p>
          <a:p>
            <a:pPr eaLnBrk="1" hangingPunct="1">
              <a:lnSpc>
                <a:spcPct val="90000"/>
              </a:lnSpc>
              <a:buFont typeface="Wingdings" panose="05000000000000000000" pitchFamily="2" charset="2"/>
              <a:buNone/>
            </a:pPr>
            <a:r>
              <a:rPr lang="en-US" altLang="zh-CN" sz="2400"/>
              <a:t>		where  sc.sno=s.sno and cno=</a:t>
            </a:r>
            <a:r>
              <a:rPr lang="en-US" altLang="zh-CN" sz="2400">
                <a:latin typeface="Times New Roman" panose="02020603050405020304" pitchFamily="18" charset="0"/>
              </a:rPr>
              <a:t>‘</a:t>
            </a:r>
            <a:r>
              <a:rPr lang="en-US" altLang="zh-CN" sz="2400"/>
              <a:t>c1</a:t>
            </a:r>
            <a:r>
              <a:rPr lang="en-US" altLang="zh-CN" sz="2400">
                <a:latin typeface="Times New Roman" panose="02020603050405020304" pitchFamily="18" charset="0"/>
              </a:rPr>
              <a:t>’</a:t>
            </a:r>
            <a:r>
              <a:rPr lang="en-US" altLang="zh-CN" sz="2400"/>
              <a:t>); </a:t>
            </a:r>
          </a:p>
          <a:p>
            <a:pPr eaLnBrk="1" hangingPunct="1">
              <a:lnSpc>
                <a:spcPct val="90000"/>
              </a:lnSpc>
              <a:buFont typeface="Wingdings" panose="05000000000000000000" pitchFamily="2" charset="2"/>
              <a:buNone/>
            </a:pPr>
            <a:r>
              <a:rPr lang="en-US" altLang="zh-CN" sz="2400">
                <a:solidFill>
                  <a:srgbClr val="C00000"/>
                </a:solidFill>
              </a:rPr>
              <a:t>③</a:t>
            </a:r>
            <a:r>
              <a:rPr lang="en-US" altLang="zh-CN" sz="2400"/>
              <a:t> select s.* from s,sc</a:t>
            </a:r>
          </a:p>
          <a:p>
            <a:pPr lvl="2" eaLnBrk="1" hangingPunct="1">
              <a:lnSpc>
                <a:spcPct val="90000"/>
              </a:lnSpc>
              <a:buFont typeface="Wingdings" panose="05000000000000000000" pitchFamily="2" charset="2"/>
              <a:buNone/>
            </a:pPr>
            <a:r>
              <a:rPr lang="en-US" altLang="zh-CN" sz="2400"/>
              <a:t>where s.sno=sc.sno and cno=</a:t>
            </a:r>
            <a:r>
              <a:rPr lang="en-US" altLang="zh-CN" sz="2400">
                <a:latin typeface="Times New Roman" panose="02020603050405020304" pitchFamily="18" charset="0"/>
              </a:rPr>
              <a:t>‘</a:t>
            </a:r>
            <a:r>
              <a:rPr lang="en-US" altLang="zh-CN" sz="2400"/>
              <a:t>c1</a:t>
            </a:r>
            <a:r>
              <a:rPr lang="en-US" altLang="zh-CN" sz="2400">
                <a:latin typeface="Times New Roman" panose="02020603050405020304" pitchFamily="18" charset="0"/>
              </a:rPr>
              <a:t>’</a:t>
            </a:r>
            <a:r>
              <a:rPr lang="en-US" altLang="zh-CN" sz="2400"/>
              <a:t>;</a:t>
            </a:r>
            <a:endParaRPr lang="en-US" altLang="zh-CN" sz="1600"/>
          </a:p>
          <a:p>
            <a:pPr eaLnBrk="1" hangingPunct="1">
              <a:lnSpc>
                <a:spcPct val="90000"/>
              </a:lnSpc>
            </a:pPr>
            <a:r>
              <a:rPr lang="zh-CN" altLang="en-US" sz="2400"/>
              <a:t>效率分析</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p:cNvSpPr>
            <a:spLocks noGrp="1" noChangeArrowheads="1"/>
          </p:cNvSpPr>
          <p:nvPr>
            <p:ph type="title"/>
          </p:nvPr>
        </p:nvSpPr>
        <p:spPr>
          <a:xfrm>
            <a:off x="614363" y="152400"/>
            <a:ext cx="8529637" cy="838200"/>
          </a:xfrm>
        </p:spPr>
        <p:txBody>
          <a:bodyPr/>
          <a:lstStyle/>
          <a:p>
            <a:pPr eaLnBrk="1" hangingPunct="1">
              <a:defRPr/>
            </a:pPr>
            <a:r>
              <a:rPr lang="en-US" altLang="zh-CN" sz="4000" dirty="0" err="1"/>
              <a:t>sql</a:t>
            </a:r>
            <a:r>
              <a:rPr lang="zh-CN" altLang="en-US" sz="4000" dirty="0"/>
              <a:t>中</a:t>
            </a:r>
            <a:r>
              <a:rPr lang="en-US" altLang="zh-CN" sz="4000" dirty="0" err="1"/>
              <a:t>in,exists,join</a:t>
            </a:r>
            <a:r>
              <a:rPr lang="zh-CN" altLang="en-US" sz="4000" dirty="0"/>
              <a:t>对比总结（二）</a:t>
            </a:r>
          </a:p>
        </p:txBody>
      </p:sp>
      <p:sp>
        <p:nvSpPr>
          <p:cNvPr id="146435" name="Rectangle 3"/>
          <p:cNvSpPr>
            <a:spLocks noGrp="1" noChangeArrowheads="1"/>
          </p:cNvSpPr>
          <p:nvPr>
            <p:ph type="body" sz="half" idx="1"/>
          </p:nvPr>
        </p:nvSpPr>
        <p:spPr>
          <a:xfrm>
            <a:off x="685800" y="1371600"/>
            <a:ext cx="7847013" cy="4876800"/>
          </a:xfrm>
        </p:spPr>
        <p:txBody>
          <a:bodyPr/>
          <a:lstStyle/>
          <a:p>
            <a:pPr eaLnBrk="1" hangingPunct="1">
              <a:lnSpc>
                <a:spcPct val="90000"/>
              </a:lnSpc>
            </a:pPr>
            <a:r>
              <a:rPr lang="zh-CN" altLang="en-US" sz="2400"/>
              <a:t>求没有学</a:t>
            </a:r>
            <a:r>
              <a:rPr lang="en-US" altLang="zh-CN" sz="2400"/>
              <a:t>c1</a:t>
            </a:r>
            <a:r>
              <a:rPr lang="zh-CN" altLang="en-US" sz="2400"/>
              <a:t>的学生</a:t>
            </a:r>
          </a:p>
          <a:p>
            <a:pPr eaLnBrk="1" hangingPunct="1">
              <a:lnSpc>
                <a:spcPct val="90000"/>
              </a:lnSpc>
              <a:buFont typeface="Wingdings" panose="05000000000000000000" pitchFamily="2" charset="2"/>
              <a:buNone/>
            </a:pPr>
            <a:r>
              <a:rPr lang="zh-CN" altLang="en-US" sz="2400">
                <a:solidFill>
                  <a:srgbClr val="C00000"/>
                </a:solidFill>
              </a:rPr>
              <a:t>①</a:t>
            </a:r>
            <a:r>
              <a:rPr lang="zh-CN" altLang="en-US" sz="2400">
                <a:solidFill>
                  <a:schemeClr val="accent2"/>
                </a:solidFill>
              </a:rPr>
              <a:t> </a:t>
            </a:r>
            <a:r>
              <a:rPr lang="en-US" altLang="zh-CN" sz="2400"/>
              <a:t>select * from s</a:t>
            </a:r>
          </a:p>
          <a:p>
            <a:pPr eaLnBrk="1" hangingPunct="1">
              <a:lnSpc>
                <a:spcPct val="90000"/>
              </a:lnSpc>
              <a:buFont typeface="Wingdings" panose="05000000000000000000" pitchFamily="2" charset="2"/>
              <a:buNone/>
            </a:pPr>
            <a:r>
              <a:rPr lang="en-US" altLang="zh-CN" sz="2400"/>
              <a:t>		where sno not in</a:t>
            </a:r>
          </a:p>
          <a:p>
            <a:pPr eaLnBrk="1" hangingPunct="1">
              <a:lnSpc>
                <a:spcPct val="90000"/>
              </a:lnSpc>
              <a:buFont typeface="Wingdings" panose="05000000000000000000" pitchFamily="2" charset="2"/>
              <a:buNone/>
            </a:pPr>
            <a:r>
              <a:rPr lang="en-US" altLang="zh-CN" sz="2400"/>
              <a:t>		(select sno from sc where cno=</a:t>
            </a:r>
            <a:r>
              <a:rPr lang="en-US" altLang="zh-CN" sz="2400">
                <a:latin typeface="Times New Roman" panose="02020603050405020304" pitchFamily="18" charset="0"/>
              </a:rPr>
              <a:t>‘</a:t>
            </a:r>
            <a:r>
              <a:rPr lang="en-US" altLang="zh-CN" sz="2400"/>
              <a:t>c1</a:t>
            </a:r>
            <a:r>
              <a:rPr lang="en-US" altLang="zh-CN" sz="2400">
                <a:latin typeface="Times New Roman" panose="02020603050405020304" pitchFamily="18" charset="0"/>
              </a:rPr>
              <a:t>’</a:t>
            </a:r>
            <a:r>
              <a:rPr lang="en-US" altLang="zh-CN" sz="2400"/>
              <a:t>);</a:t>
            </a:r>
          </a:p>
          <a:p>
            <a:pPr eaLnBrk="1" hangingPunct="1">
              <a:lnSpc>
                <a:spcPct val="90000"/>
              </a:lnSpc>
              <a:buFont typeface="Wingdings" panose="05000000000000000000" pitchFamily="2" charset="2"/>
              <a:buNone/>
            </a:pPr>
            <a:r>
              <a:rPr lang="en-US" altLang="zh-CN" sz="2400">
                <a:solidFill>
                  <a:srgbClr val="C00000"/>
                </a:solidFill>
              </a:rPr>
              <a:t>② </a:t>
            </a:r>
            <a:r>
              <a:rPr lang="en-US" altLang="zh-CN" sz="2400"/>
              <a:t>select * from s</a:t>
            </a:r>
          </a:p>
          <a:p>
            <a:pPr eaLnBrk="1" hangingPunct="1">
              <a:lnSpc>
                <a:spcPct val="90000"/>
              </a:lnSpc>
              <a:buFont typeface="Wingdings" panose="05000000000000000000" pitchFamily="2" charset="2"/>
              <a:buNone/>
            </a:pPr>
            <a:r>
              <a:rPr lang="en-US" altLang="zh-CN" sz="2400"/>
              <a:t>		where not exists</a:t>
            </a:r>
          </a:p>
          <a:p>
            <a:pPr eaLnBrk="1" hangingPunct="1">
              <a:lnSpc>
                <a:spcPct val="90000"/>
              </a:lnSpc>
              <a:buFont typeface="Wingdings" panose="05000000000000000000" pitchFamily="2" charset="2"/>
              <a:buNone/>
            </a:pPr>
            <a:r>
              <a:rPr lang="en-US" altLang="zh-CN" sz="2400"/>
              <a:t>		(select *  from sc </a:t>
            </a:r>
          </a:p>
          <a:p>
            <a:pPr eaLnBrk="1" hangingPunct="1">
              <a:lnSpc>
                <a:spcPct val="90000"/>
              </a:lnSpc>
              <a:buFont typeface="Wingdings" panose="05000000000000000000" pitchFamily="2" charset="2"/>
              <a:buNone/>
            </a:pPr>
            <a:r>
              <a:rPr lang="en-US" altLang="zh-CN" sz="2400"/>
              <a:t>		      where sno=s.sno and cno=</a:t>
            </a:r>
            <a:r>
              <a:rPr lang="en-US" altLang="zh-CN" sz="2400">
                <a:latin typeface="Times New Roman" panose="02020603050405020304" pitchFamily="18" charset="0"/>
              </a:rPr>
              <a:t>‘</a:t>
            </a:r>
            <a:r>
              <a:rPr lang="en-US" altLang="zh-CN" sz="2400"/>
              <a:t>c1</a:t>
            </a:r>
            <a:r>
              <a:rPr lang="en-US" altLang="zh-CN" sz="2400">
                <a:latin typeface="Times New Roman" panose="02020603050405020304" pitchFamily="18" charset="0"/>
              </a:rPr>
              <a:t>’</a:t>
            </a:r>
            <a:r>
              <a:rPr lang="en-US" altLang="zh-CN" sz="2400"/>
              <a:t>);</a:t>
            </a:r>
          </a:p>
          <a:p>
            <a:pPr eaLnBrk="1" hangingPunct="1">
              <a:lnSpc>
                <a:spcPct val="90000"/>
              </a:lnSpc>
            </a:pPr>
            <a:r>
              <a:rPr lang="zh-CN" altLang="en-US" sz="2400"/>
              <a:t>无法通过笛卡尔积</a:t>
            </a:r>
            <a:r>
              <a:rPr lang="en-US" altLang="zh-CN" sz="2400"/>
              <a:t>(from r1,r2)</a:t>
            </a:r>
            <a:r>
              <a:rPr lang="zh-CN" altLang="en-US" sz="2400"/>
              <a:t>实现“不存在”的语义</a:t>
            </a:r>
          </a:p>
          <a:p>
            <a:pPr eaLnBrk="1" hangingPunct="1">
              <a:lnSpc>
                <a:spcPct val="90000"/>
              </a:lnSpc>
            </a:pPr>
            <a:r>
              <a:rPr lang="zh-CN" altLang="en-US" sz="2400"/>
              <a:t>效率分析</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147460" name="Rectangle 2"/>
          <p:cNvSpPr>
            <a:spLocks noGrp="1" noChangeArrowheads="1"/>
          </p:cNvSpPr>
          <p:nvPr>
            <p:ph type="title"/>
          </p:nvPr>
        </p:nvSpPr>
        <p:spPr/>
        <p:txBody>
          <a:bodyPr/>
          <a:lstStyle/>
          <a:p>
            <a:pPr eaLnBrk="1" hangingPunct="1"/>
            <a:r>
              <a:rPr lang="en-US" altLang="zh-CN" dirty="0"/>
              <a:t>SQL</a:t>
            </a:r>
            <a:r>
              <a:rPr lang="zh-CN" altLang="en-US" dirty="0"/>
              <a:t>效率比较</a:t>
            </a:r>
            <a:endParaRPr lang="zh-CN" altLang="en-US" dirty="0">
              <a:effectLst/>
            </a:endParaRPr>
          </a:p>
        </p:txBody>
      </p:sp>
      <p:sp>
        <p:nvSpPr>
          <p:cNvPr id="14746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000" dirty="0"/>
              <a:t>以下查询在</a:t>
            </a:r>
            <a:r>
              <a:rPr lang="en-US" altLang="zh-CN" sz="2000" dirty="0"/>
              <a:t>oracle11g(11.2.0.1.0)</a:t>
            </a:r>
            <a:r>
              <a:rPr lang="zh-CN" altLang="en-US" sz="2000" dirty="0"/>
              <a:t>中执行，表</a:t>
            </a:r>
            <a:r>
              <a:rPr lang="en-US" altLang="zh-CN" sz="2000" dirty="0"/>
              <a:t>a</a:t>
            </a:r>
            <a:r>
              <a:rPr lang="zh-CN" altLang="en-US" sz="2000" dirty="0"/>
              <a:t>有</a:t>
            </a:r>
            <a:r>
              <a:rPr lang="en-US" altLang="zh-CN" sz="2000" dirty="0"/>
              <a:t>140</a:t>
            </a:r>
            <a:r>
              <a:rPr lang="zh-CN" altLang="en-US" sz="2000" dirty="0"/>
              <a:t>万元组，表</a:t>
            </a:r>
            <a:r>
              <a:rPr lang="en-US" altLang="zh-CN" sz="2000" dirty="0"/>
              <a:t>b</a:t>
            </a:r>
            <a:r>
              <a:rPr lang="zh-CN" altLang="en-US" sz="2000" dirty="0"/>
              <a:t>有</a:t>
            </a:r>
            <a:r>
              <a:rPr lang="en-US" altLang="zh-CN" sz="2000" dirty="0"/>
              <a:t>4700</a:t>
            </a:r>
            <a:r>
              <a:rPr lang="zh-CN" altLang="en-US" sz="2000" dirty="0"/>
              <a:t>万元组，二者在***属性上均没有索引，在</a:t>
            </a:r>
            <a:r>
              <a:rPr lang="en-US" altLang="zh-CN" sz="2000" dirty="0"/>
              <a:t>oracle</a:t>
            </a:r>
            <a:r>
              <a:rPr lang="zh-CN" altLang="en-US" sz="2000" dirty="0"/>
              <a:t>服务器上执行</a:t>
            </a:r>
            <a:r>
              <a:rPr lang="en-US" altLang="zh-CN" sz="2000" dirty="0"/>
              <a:t>SQL</a:t>
            </a:r>
            <a:r>
              <a:rPr lang="zh-CN" altLang="en-US" sz="2000" dirty="0"/>
              <a:t>，没有受到网络带宽影响</a:t>
            </a:r>
            <a:endParaRPr lang="en-US" altLang="zh-CN" sz="2000" dirty="0"/>
          </a:p>
          <a:p>
            <a:pPr eaLnBrk="1" hangingPunct="1">
              <a:lnSpc>
                <a:spcPct val="90000"/>
              </a:lnSpc>
              <a:buFont typeface="Wingdings" panose="05000000000000000000" pitchFamily="2" charset="2"/>
              <a:buNone/>
            </a:pPr>
            <a:r>
              <a:rPr lang="zh-CN" altLang="en-US" sz="2000" dirty="0">
                <a:solidFill>
                  <a:schemeClr val="accent2"/>
                </a:solidFill>
              </a:rPr>
              <a:t>①</a:t>
            </a:r>
            <a:r>
              <a:rPr lang="zh-CN" altLang="en-US" sz="2000" dirty="0"/>
              <a:t>  </a:t>
            </a:r>
            <a:r>
              <a:rPr lang="en-US" altLang="zh-CN" sz="2000" dirty="0"/>
              <a:t>select </a:t>
            </a:r>
            <a:r>
              <a:rPr lang="zh-CN" altLang="en-US" sz="2000" dirty="0"/>
              <a:t>***</a:t>
            </a:r>
            <a:r>
              <a:rPr lang="en-US" altLang="zh-CN" sz="2000" dirty="0"/>
              <a:t> from a</a:t>
            </a:r>
          </a:p>
          <a:p>
            <a:pPr eaLnBrk="1" hangingPunct="1">
              <a:lnSpc>
                <a:spcPct val="90000"/>
              </a:lnSpc>
              <a:buFont typeface="Wingdings" panose="05000000000000000000" pitchFamily="2" charset="2"/>
              <a:buNone/>
            </a:pPr>
            <a:r>
              <a:rPr lang="en-US" altLang="zh-CN" sz="2000" dirty="0"/>
              <a:t>		where </a:t>
            </a:r>
            <a:r>
              <a:rPr lang="zh-CN" altLang="en-US" sz="2000" dirty="0"/>
              <a:t>***</a:t>
            </a:r>
            <a:r>
              <a:rPr lang="en-US" altLang="zh-CN" sz="2000" dirty="0"/>
              <a:t> in</a:t>
            </a:r>
          </a:p>
          <a:p>
            <a:pPr eaLnBrk="1" hangingPunct="1">
              <a:lnSpc>
                <a:spcPct val="90000"/>
              </a:lnSpc>
              <a:buFont typeface="Wingdings" panose="05000000000000000000" pitchFamily="2" charset="2"/>
              <a:buNone/>
            </a:pPr>
            <a:r>
              <a:rPr lang="en-US" altLang="zh-CN" sz="2000" dirty="0"/>
              <a:t>		          (select </a:t>
            </a:r>
            <a:r>
              <a:rPr lang="zh-CN" altLang="en-US" sz="2000" dirty="0"/>
              <a:t>*** </a:t>
            </a:r>
            <a:r>
              <a:rPr lang="en-US" altLang="zh-CN" sz="2000" dirty="0"/>
              <a:t>from b);</a:t>
            </a:r>
          </a:p>
          <a:p>
            <a:pPr eaLnBrk="1" hangingPunct="1">
              <a:lnSpc>
                <a:spcPct val="90000"/>
              </a:lnSpc>
              <a:buFont typeface="Wingdings" panose="05000000000000000000" pitchFamily="2" charset="2"/>
              <a:buNone/>
            </a:pPr>
            <a:r>
              <a:rPr lang="en-US" altLang="zh-CN" sz="2000" dirty="0">
                <a:solidFill>
                  <a:schemeClr val="accent2"/>
                </a:solidFill>
              </a:rPr>
              <a:t>② </a:t>
            </a:r>
            <a:r>
              <a:rPr lang="en-US" altLang="zh-CN" sz="2000" dirty="0"/>
              <a:t>select </a:t>
            </a:r>
            <a:r>
              <a:rPr lang="zh-CN" altLang="en-US" sz="2000" dirty="0"/>
              <a:t>***</a:t>
            </a:r>
            <a:r>
              <a:rPr lang="en-US" altLang="zh-CN" sz="2000" dirty="0"/>
              <a:t> from a </a:t>
            </a:r>
          </a:p>
          <a:p>
            <a:pPr eaLnBrk="1" hangingPunct="1">
              <a:lnSpc>
                <a:spcPct val="90000"/>
              </a:lnSpc>
              <a:buFont typeface="Wingdings" panose="05000000000000000000" pitchFamily="2" charset="2"/>
              <a:buNone/>
            </a:pPr>
            <a:r>
              <a:rPr lang="en-US" altLang="zh-CN" sz="2000" dirty="0"/>
              <a:t>    	where exists</a:t>
            </a:r>
          </a:p>
          <a:p>
            <a:pPr eaLnBrk="1" hangingPunct="1">
              <a:lnSpc>
                <a:spcPct val="90000"/>
              </a:lnSpc>
              <a:buFont typeface="Wingdings" panose="05000000000000000000" pitchFamily="2" charset="2"/>
              <a:buNone/>
            </a:pPr>
            <a:r>
              <a:rPr lang="en-US" altLang="zh-CN" sz="2000" dirty="0"/>
              <a:t>		        (select 1  from b  </a:t>
            </a:r>
          </a:p>
          <a:p>
            <a:pPr eaLnBrk="1" hangingPunct="1">
              <a:lnSpc>
                <a:spcPct val="90000"/>
              </a:lnSpc>
              <a:buFont typeface="Wingdings" panose="05000000000000000000" pitchFamily="2" charset="2"/>
              <a:buNone/>
            </a:pPr>
            <a:r>
              <a:rPr lang="en-US" altLang="zh-CN" sz="2000" dirty="0"/>
              <a:t>			        where  a.*** = b.***); </a:t>
            </a:r>
          </a:p>
          <a:p>
            <a:pPr eaLnBrk="1" hangingPunct="1">
              <a:lnSpc>
                <a:spcPct val="90000"/>
              </a:lnSpc>
              <a:buFont typeface="Wingdings" panose="05000000000000000000" pitchFamily="2" charset="2"/>
              <a:buNone/>
            </a:pPr>
            <a:r>
              <a:rPr lang="zh-CN" altLang="en-US" sz="2000" dirty="0"/>
              <a:t>第一个</a:t>
            </a:r>
            <a:r>
              <a:rPr lang="en-US" altLang="zh-CN" sz="2000" dirty="0"/>
              <a:t>SQL</a:t>
            </a:r>
            <a:r>
              <a:rPr lang="zh-CN" altLang="en-US" sz="2000" dirty="0"/>
              <a:t>查询结果</a:t>
            </a:r>
            <a:r>
              <a:rPr lang="en-US" altLang="zh-CN" sz="2000" dirty="0"/>
              <a:t>872719</a:t>
            </a:r>
            <a:r>
              <a:rPr lang="zh-CN" altLang="en-US" sz="2000" dirty="0"/>
              <a:t>行，用时</a:t>
            </a:r>
            <a:r>
              <a:rPr lang="en-US" altLang="zh-CN" sz="2000" dirty="0"/>
              <a:t>6</a:t>
            </a:r>
            <a:r>
              <a:rPr lang="en-US" altLang="zh-CN" sz="2000" dirty="0">
                <a:latin typeface="Helvetica" panose="020B0604020202020204" pitchFamily="34" charset="0"/>
              </a:rPr>
              <a:t>’</a:t>
            </a:r>
            <a:r>
              <a:rPr lang="en-US" altLang="zh-CN" sz="2000" dirty="0"/>
              <a:t>45</a:t>
            </a:r>
          </a:p>
          <a:p>
            <a:pPr eaLnBrk="1" hangingPunct="1">
              <a:lnSpc>
                <a:spcPct val="90000"/>
              </a:lnSpc>
              <a:buFont typeface="Wingdings" panose="05000000000000000000" pitchFamily="2" charset="2"/>
              <a:buNone/>
            </a:pPr>
            <a:r>
              <a:rPr lang="zh-CN" altLang="en-US" sz="2000" dirty="0"/>
              <a:t>第二个</a:t>
            </a:r>
            <a:r>
              <a:rPr lang="en-US" altLang="zh-CN" sz="2000" dirty="0"/>
              <a:t>SQL</a:t>
            </a:r>
            <a:r>
              <a:rPr lang="zh-CN" altLang="en-US" sz="2000" dirty="0"/>
              <a:t>查询结果</a:t>
            </a:r>
            <a:r>
              <a:rPr lang="en-US" altLang="zh-CN" sz="2000" dirty="0"/>
              <a:t>872719</a:t>
            </a:r>
            <a:r>
              <a:rPr lang="zh-CN" altLang="en-US" sz="2000" dirty="0"/>
              <a:t>行，用时</a:t>
            </a:r>
            <a:r>
              <a:rPr lang="en-US" altLang="zh-CN" sz="2000" dirty="0"/>
              <a:t>6</a:t>
            </a:r>
            <a:r>
              <a:rPr lang="en-US" altLang="zh-CN" sz="2000" dirty="0">
                <a:latin typeface="Helvetica" panose="020B0604020202020204" pitchFamily="34" charset="0"/>
              </a:rPr>
              <a:t>’</a:t>
            </a:r>
            <a:r>
              <a:rPr lang="en-US" altLang="zh-CN" sz="2000" dirty="0"/>
              <a:t>39</a:t>
            </a:r>
          </a:p>
          <a:p>
            <a:pPr eaLnBrk="1" hangingPunct="1">
              <a:lnSpc>
                <a:spcPct val="90000"/>
              </a:lnSpc>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3120167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149508" name="Rectangle 2"/>
          <p:cNvSpPr>
            <a:spLocks noGrp="1" noChangeArrowheads="1"/>
          </p:cNvSpPr>
          <p:nvPr>
            <p:ph type="title"/>
          </p:nvPr>
        </p:nvSpPr>
        <p:spPr/>
        <p:txBody>
          <a:bodyPr/>
          <a:lstStyle/>
          <a:p>
            <a:pPr eaLnBrk="1" hangingPunct="1"/>
            <a:r>
              <a:rPr lang="en-US" altLang="zh-CN" dirty="0"/>
              <a:t>SQL</a:t>
            </a:r>
            <a:r>
              <a:rPr lang="zh-CN" altLang="en-US" dirty="0"/>
              <a:t>效率比较</a:t>
            </a:r>
            <a:endParaRPr lang="zh-CN" altLang="en-US" dirty="0">
              <a:effectLst/>
            </a:endParaRPr>
          </a:p>
        </p:txBody>
      </p:sp>
      <p:sp>
        <p:nvSpPr>
          <p:cNvPr id="149509"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000" dirty="0"/>
              <a:t>以下查询在</a:t>
            </a:r>
            <a:r>
              <a:rPr lang="en-US" altLang="zh-CN" sz="2000" dirty="0"/>
              <a:t>oracle11g(11.2.0.1.0)</a:t>
            </a:r>
            <a:r>
              <a:rPr lang="zh-CN" altLang="en-US" sz="2000" dirty="0"/>
              <a:t>中执行，表</a:t>
            </a:r>
            <a:r>
              <a:rPr lang="en-US" altLang="zh-CN" sz="2000" dirty="0"/>
              <a:t>a</a:t>
            </a:r>
            <a:r>
              <a:rPr lang="zh-CN" altLang="en-US" sz="2000" dirty="0"/>
              <a:t>有</a:t>
            </a:r>
            <a:r>
              <a:rPr lang="en-US" altLang="zh-CN" sz="2000" dirty="0"/>
              <a:t>140</a:t>
            </a:r>
            <a:r>
              <a:rPr lang="zh-CN" altLang="en-US" sz="2000" dirty="0"/>
              <a:t>万元组，表</a:t>
            </a:r>
            <a:r>
              <a:rPr lang="en-US" altLang="zh-CN" sz="2000" dirty="0"/>
              <a:t>b</a:t>
            </a:r>
            <a:r>
              <a:rPr lang="zh-CN" altLang="en-US" sz="2000" dirty="0"/>
              <a:t>有</a:t>
            </a:r>
            <a:r>
              <a:rPr lang="en-US" altLang="zh-CN" sz="2000" dirty="0"/>
              <a:t>4700</a:t>
            </a:r>
            <a:r>
              <a:rPr lang="zh-CN" altLang="en-US" sz="2000" dirty="0"/>
              <a:t>万元组，二者在***属性上均没有索引，在</a:t>
            </a:r>
            <a:r>
              <a:rPr lang="en-US" altLang="zh-CN" sz="2000" dirty="0"/>
              <a:t>oracle</a:t>
            </a:r>
            <a:r>
              <a:rPr lang="zh-CN" altLang="en-US" sz="2000" dirty="0"/>
              <a:t>服务器上执行</a:t>
            </a:r>
            <a:r>
              <a:rPr lang="en-US" altLang="zh-CN" sz="2000" dirty="0"/>
              <a:t>SQL</a:t>
            </a:r>
            <a:r>
              <a:rPr lang="zh-CN" altLang="en-US" sz="2000" dirty="0"/>
              <a:t>，没有受到网络带宽影响</a:t>
            </a:r>
            <a:endParaRPr lang="en-US" altLang="zh-CN" sz="2000" dirty="0"/>
          </a:p>
          <a:p>
            <a:pPr eaLnBrk="1" hangingPunct="1">
              <a:lnSpc>
                <a:spcPct val="90000"/>
              </a:lnSpc>
              <a:buFont typeface="Wingdings" panose="05000000000000000000" pitchFamily="2" charset="2"/>
              <a:buNone/>
            </a:pPr>
            <a:r>
              <a:rPr lang="zh-CN" altLang="en-US" sz="2000" dirty="0">
                <a:solidFill>
                  <a:schemeClr val="accent2"/>
                </a:solidFill>
              </a:rPr>
              <a:t>①</a:t>
            </a:r>
            <a:r>
              <a:rPr lang="zh-CN" altLang="en-US" sz="2000" dirty="0"/>
              <a:t>  </a:t>
            </a:r>
            <a:r>
              <a:rPr lang="en-US" altLang="zh-CN" sz="2000" dirty="0"/>
              <a:t>select </a:t>
            </a:r>
            <a:r>
              <a:rPr lang="zh-CN" altLang="en-US" sz="2000" dirty="0"/>
              <a:t>***</a:t>
            </a:r>
            <a:r>
              <a:rPr lang="en-US" altLang="zh-CN" sz="2000" dirty="0"/>
              <a:t> from a</a:t>
            </a:r>
          </a:p>
          <a:p>
            <a:pPr eaLnBrk="1" hangingPunct="1">
              <a:lnSpc>
                <a:spcPct val="90000"/>
              </a:lnSpc>
              <a:buFont typeface="Wingdings" panose="05000000000000000000" pitchFamily="2" charset="2"/>
              <a:buNone/>
            </a:pPr>
            <a:r>
              <a:rPr lang="en-US" altLang="zh-CN" sz="2000" dirty="0"/>
              <a:t>		where </a:t>
            </a:r>
            <a:r>
              <a:rPr lang="zh-CN" altLang="en-US" sz="2000" dirty="0"/>
              <a:t>***</a:t>
            </a:r>
            <a:r>
              <a:rPr lang="en-US" altLang="zh-CN" sz="2000" dirty="0"/>
              <a:t> not in</a:t>
            </a:r>
          </a:p>
          <a:p>
            <a:pPr eaLnBrk="1" hangingPunct="1">
              <a:lnSpc>
                <a:spcPct val="90000"/>
              </a:lnSpc>
              <a:buFont typeface="Wingdings" panose="05000000000000000000" pitchFamily="2" charset="2"/>
              <a:buNone/>
            </a:pPr>
            <a:r>
              <a:rPr lang="en-US" altLang="zh-CN" sz="2000" dirty="0"/>
              <a:t>		          (select </a:t>
            </a:r>
            <a:r>
              <a:rPr lang="zh-CN" altLang="en-US" sz="2000" dirty="0"/>
              <a:t>*** </a:t>
            </a:r>
            <a:r>
              <a:rPr lang="en-US" altLang="zh-CN" sz="2000" dirty="0"/>
              <a:t>from b);</a:t>
            </a:r>
          </a:p>
          <a:p>
            <a:pPr eaLnBrk="1" hangingPunct="1">
              <a:lnSpc>
                <a:spcPct val="90000"/>
              </a:lnSpc>
              <a:buFont typeface="Wingdings" panose="05000000000000000000" pitchFamily="2" charset="2"/>
              <a:buNone/>
            </a:pPr>
            <a:r>
              <a:rPr lang="en-US" altLang="zh-CN" sz="2000" dirty="0">
                <a:solidFill>
                  <a:schemeClr val="accent2"/>
                </a:solidFill>
              </a:rPr>
              <a:t>② </a:t>
            </a:r>
            <a:r>
              <a:rPr lang="en-US" altLang="zh-CN" sz="2000" dirty="0"/>
              <a:t>select </a:t>
            </a:r>
            <a:r>
              <a:rPr lang="zh-CN" altLang="en-US" sz="2000" dirty="0"/>
              <a:t>***</a:t>
            </a:r>
            <a:r>
              <a:rPr lang="en-US" altLang="zh-CN" sz="2000" dirty="0"/>
              <a:t> from a </a:t>
            </a:r>
          </a:p>
          <a:p>
            <a:pPr eaLnBrk="1" hangingPunct="1">
              <a:lnSpc>
                <a:spcPct val="90000"/>
              </a:lnSpc>
              <a:buFont typeface="Wingdings" panose="05000000000000000000" pitchFamily="2" charset="2"/>
              <a:buNone/>
            </a:pPr>
            <a:r>
              <a:rPr lang="en-US" altLang="zh-CN" sz="2000" dirty="0"/>
              <a:t>    	where not exists</a:t>
            </a:r>
          </a:p>
          <a:p>
            <a:pPr eaLnBrk="1" hangingPunct="1">
              <a:lnSpc>
                <a:spcPct val="90000"/>
              </a:lnSpc>
              <a:buFont typeface="Wingdings" panose="05000000000000000000" pitchFamily="2" charset="2"/>
              <a:buNone/>
            </a:pPr>
            <a:r>
              <a:rPr lang="en-US" altLang="zh-CN" sz="2000" dirty="0"/>
              <a:t>		        (select 1  from b  </a:t>
            </a:r>
          </a:p>
          <a:p>
            <a:pPr eaLnBrk="1" hangingPunct="1">
              <a:lnSpc>
                <a:spcPct val="90000"/>
              </a:lnSpc>
              <a:buFont typeface="Wingdings" panose="05000000000000000000" pitchFamily="2" charset="2"/>
              <a:buNone/>
            </a:pPr>
            <a:r>
              <a:rPr lang="en-US" altLang="zh-CN" sz="2000" dirty="0"/>
              <a:t>			        where  a.*** = b.***); </a:t>
            </a:r>
          </a:p>
          <a:p>
            <a:pPr eaLnBrk="1" hangingPunct="1">
              <a:lnSpc>
                <a:spcPct val="90000"/>
              </a:lnSpc>
              <a:buFont typeface="Wingdings" panose="05000000000000000000" pitchFamily="2" charset="2"/>
              <a:buNone/>
            </a:pPr>
            <a:r>
              <a:rPr lang="zh-CN" altLang="en-US" sz="2000" dirty="0"/>
              <a:t>第一个</a:t>
            </a:r>
            <a:r>
              <a:rPr lang="en-US" altLang="zh-CN" sz="2000" dirty="0"/>
              <a:t>SQL</a:t>
            </a:r>
            <a:r>
              <a:rPr lang="zh-CN" altLang="en-US" sz="2000" dirty="0"/>
              <a:t>查询结果</a:t>
            </a:r>
            <a:r>
              <a:rPr lang="en-US" altLang="zh-CN" sz="2000" dirty="0"/>
              <a:t>496855</a:t>
            </a:r>
            <a:r>
              <a:rPr lang="zh-CN" altLang="en-US" sz="2000" dirty="0"/>
              <a:t>行，用时</a:t>
            </a:r>
            <a:r>
              <a:rPr lang="en-US" altLang="zh-CN" sz="2000" dirty="0"/>
              <a:t>5</a:t>
            </a:r>
            <a:r>
              <a:rPr lang="en-US" altLang="zh-CN" sz="2000" dirty="0">
                <a:latin typeface="Helvetica" panose="020B0604020202020204" pitchFamily="34" charset="0"/>
              </a:rPr>
              <a:t>’</a:t>
            </a:r>
            <a:r>
              <a:rPr lang="en-US" altLang="zh-CN" sz="2000" dirty="0"/>
              <a:t>32</a:t>
            </a:r>
          </a:p>
          <a:p>
            <a:pPr eaLnBrk="1" hangingPunct="1">
              <a:lnSpc>
                <a:spcPct val="90000"/>
              </a:lnSpc>
              <a:buFont typeface="Wingdings" panose="05000000000000000000" pitchFamily="2" charset="2"/>
              <a:buNone/>
            </a:pPr>
            <a:r>
              <a:rPr lang="zh-CN" altLang="en-US" sz="2000" dirty="0"/>
              <a:t>第二个</a:t>
            </a:r>
            <a:r>
              <a:rPr lang="en-US" altLang="zh-CN" sz="2000" dirty="0"/>
              <a:t>SQL</a:t>
            </a:r>
            <a:r>
              <a:rPr lang="zh-CN" altLang="en-US" sz="2000" dirty="0"/>
              <a:t>查询结果</a:t>
            </a:r>
            <a:r>
              <a:rPr lang="en-US" altLang="zh-CN" sz="2000" dirty="0"/>
              <a:t>496855</a:t>
            </a:r>
            <a:r>
              <a:rPr lang="zh-CN" altLang="en-US" sz="2000" dirty="0"/>
              <a:t>行，用时</a:t>
            </a:r>
            <a:r>
              <a:rPr lang="en-US" altLang="zh-CN" sz="2000" dirty="0"/>
              <a:t>5</a:t>
            </a:r>
            <a:r>
              <a:rPr lang="en-US" altLang="zh-CN" sz="2000" dirty="0">
                <a:latin typeface="Helvetica" panose="020B0604020202020204" pitchFamily="34" charset="0"/>
              </a:rPr>
              <a:t>’</a:t>
            </a:r>
            <a:r>
              <a:rPr lang="en-US" altLang="zh-CN" sz="2000" dirty="0"/>
              <a:t>11</a:t>
            </a:r>
          </a:p>
          <a:p>
            <a:pPr eaLnBrk="1" hangingPunct="1">
              <a:lnSpc>
                <a:spcPct val="90000"/>
              </a:lnSpc>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9709981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a:ea typeface="宋体" charset="-122"/>
              </a:rPr>
              <a:t>Not Exists</a:t>
            </a:r>
            <a:r>
              <a:rPr lang="zh-CN" altLang="en-US" dirty="0">
                <a:ea typeface="宋体" charset="-122"/>
              </a:rPr>
              <a:t>子句</a:t>
            </a:r>
            <a:endParaRPr lang="en-US" altLang="zh-CN" dirty="0">
              <a:ea typeface="宋体" charset="-122"/>
            </a:endParaRPr>
          </a:p>
        </p:txBody>
      </p:sp>
      <p:sp>
        <p:nvSpPr>
          <p:cNvPr id="151555" name="Rectangle 3"/>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zh-CN" altLang="en-US" sz="2000"/>
              <a:t>找出选修了</a:t>
            </a:r>
            <a:r>
              <a:rPr lang="en-US" altLang="zh-CN" sz="2000"/>
              <a:t>Biology</a:t>
            </a:r>
            <a:r>
              <a:rPr lang="zh-CN" altLang="en-US" sz="2000"/>
              <a:t>系开设的所有课程的学生 </a:t>
            </a:r>
            <a:endParaRPr lang="en-US" altLang="zh-CN" sz="2000"/>
          </a:p>
        </p:txBody>
      </p:sp>
      <p:sp>
        <p:nvSpPr>
          <p:cNvPr id="454660" name="Text Box 4"/>
          <p:cNvSpPr txBox="1">
            <a:spLocks noChangeArrowheads="1"/>
          </p:cNvSpPr>
          <p:nvPr/>
        </p:nvSpPr>
        <p:spPr bwMode="auto">
          <a:xfrm>
            <a:off x="1054100" y="1976438"/>
            <a:ext cx="66532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a:latin typeface="Helvetica" panose="020B0604020202020204" pitchFamily="34" charset="0"/>
              </a:rPr>
              <a:t>select distinct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name</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from </a:t>
            </a:r>
            <a:r>
              <a:rPr lang="en-US" altLang="zh-CN" sz="2000" i="1">
                <a:latin typeface="Helvetica" panose="020B0604020202020204" pitchFamily="34" charset="0"/>
              </a:rPr>
              <a:t>student </a:t>
            </a:r>
            <a:r>
              <a:rPr lang="en-US" altLang="zh-CN" sz="2000" b="1">
                <a:latin typeface="Helvetica" panose="020B0604020202020204" pitchFamily="34" charset="0"/>
              </a:rPr>
              <a:t>as </a:t>
            </a:r>
            <a:r>
              <a:rPr lang="en-US" altLang="zh-CN" sz="2000" i="1">
                <a:latin typeface="Helvetica" panose="020B0604020202020204" pitchFamily="34" charset="0"/>
              </a:rPr>
              <a:t>S</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where not exists </a:t>
            </a:r>
            <a:r>
              <a:rPr lang="en-US" altLang="zh-CN" sz="2000">
                <a:latin typeface="Helvetica" panose="020B0604020202020204" pitchFamily="34" charset="0"/>
              </a:rPr>
              <a:t>( (</a:t>
            </a:r>
            <a:r>
              <a:rPr lang="en-US" altLang="zh-CN" sz="2000" b="1">
                <a:latin typeface="Helvetica" panose="020B0604020202020204" pitchFamily="34" charset="0"/>
              </a:rPr>
              <a:t>select </a:t>
            </a:r>
            <a:r>
              <a:rPr lang="en-US" altLang="zh-CN" sz="2000" i="1">
                <a:latin typeface="Helvetica" panose="020B0604020202020204" pitchFamily="34" charset="0"/>
              </a:rPr>
              <a:t>course_id</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course</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dept_name </a:t>
            </a:r>
            <a:r>
              <a:rPr lang="en-US" altLang="zh-CN" sz="2000">
                <a:latin typeface="Helvetica" panose="020B0604020202020204" pitchFamily="34" charset="0"/>
              </a:rPr>
              <a:t>= ’Biology’)</a:t>
            </a:r>
            <a:endParaRPr lang="en-US" altLang="zh-CN">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except</a:t>
            </a:r>
            <a:endParaRPr lang="en-US" altLang="zh-CN" b="1">
              <a:latin typeface="Helvetica" panose="020B0604020202020204" pitchFamily="34" charset="0"/>
            </a:endParaRPr>
          </a:p>
          <a:p>
            <a:pPr>
              <a:spcBef>
                <a:spcPct val="0"/>
              </a:spcBef>
              <a:buClrTx/>
              <a:buSzTx/>
              <a:buFontTx/>
              <a:buNone/>
            </a:pPr>
            <a:r>
              <a:rPr lang="en-US" altLang="zh-CN">
                <a:latin typeface="Helvetica" panose="020B0604020202020204" pitchFamily="34" charset="0"/>
              </a:rPr>
              <a:t>                                 </a:t>
            </a:r>
            <a:r>
              <a:rPr lang="en-US" altLang="zh-CN" sz="2000">
                <a:latin typeface="Helvetica" panose="020B0604020202020204" pitchFamily="34" charset="0"/>
              </a:rPr>
              <a:t>(</a:t>
            </a:r>
            <a:r>
              <a:rPr lang="en-US" altLang="zh-CN" sz="2000" b="1">
                <a:latin typeface="Helvetica" panose="020B0604020202020204" pitchFamily="34" charset="0"/>
              </a:rPr>
              <a:t>select </a:t>
            </a:r>
            <a:r>
              <a:rPr lang="en-US" altLang="zh-CN" sz="2000" i="1">
                <a:latin typeface="Helvetica" panose="020B0604020202020204" pitchFamily="34" charset="0"/>
              </a:rPr>
              <a:t>T</a:t>
            </a:r>
            <a:r>
              <a:rPr lang="en-US" altLang="zh-CN" sz="2000">
                <a:latin typeface="Helvetica" panose="020B0604020202020204" pitchFamily="34" charset="0"/>
              </a:rPr>
              <a:t>.</a:t>
            </a:r>
            <a:r>
              <a:rPr lang="en-US" altLang="zh-CN" sz="2000" i="1">
                <a:latin typeface="Helvetica" panose="020B0604020202020204" pitchFamily="34" charset="0"/>
              </a:rPr>
              <a:t>course_id</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takes </a:t>
            </a:r>
            <a:r>
              <a:rPr lang="en-US" altLang="zh-CN" sz="2000" b="1">
                <a:latin typeface="Helvetica" panose="020B0604020202020204" pitchFamily="34" charset="0"/>
              </a:rPr>
              <a:t>as </a:t>
            </a:r>
            <a:r>
              <a:rPr lang="en-US" altLang="zh-CN" sz="2000" i="1">
                <a:latin typeface="Helvetica" panose="020B0604020202020204" pitchFamily="34" charset="0"/>
              </a:rPr>
              <a:t>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T</a:t>
            </a:r>
            <a:r>
              <a:rPr lang="en-US" altLang="zh-CN" sz="2000">
                <a:latin typeface="Helvetica" panose="020B0604020202020204" pitchFamily="34" charset="0"/>
              </a:rPr>
              <a:t>.</a:t>
            </a:r>
            <a:r>
              <a:rPr lang="en-US" altLang="zh-CN" sz="2000" i="1">
                <a:latin typeface="Helvetica" panose="020B0604020202020204" pitchFamily="34" charset="0"/>
              </a:rPr>
              <a:t>ID </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a:t>
            </a:r>
            <a:r>
              <a:rPr lang="en-US" altLang="zh-CN" sz="2000">
                <a:latin typeface="Helvetica" panose="020B0604020202020204" pitchFamily="34" charset="0"/>
              </a:rPr>
              <a:t>));</a:t>
            </a:r>
            <a:endParaRPr lang="en-US" altLang="zh-CN">
              <a:latin typeface="Helvetica" panose="020B0604020202020204" pitchFamily="34" charset="0"/>
            </a:endParaRPr>
          </a:p>
        </p:txBody>
      </p:sp>
      <p:sp>
        <p:nvSpPr>
          <p:cNvPr id="151557" name="Text Box 5"/>
          <p:cNvSpPr txBox="1">
            <a:spLocks noChangeArrowheads="1"/>
          </p:cNvSpPr>
          <p:nvPr/>
        </p:nvSpPr>
        <p:spPr bwMode="auto">
          <a:xfrm>
            <a:off x="1004888" y="5048250"/>
            <a:ext cx="60166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Clr>
                <a:srgbClr val="000099"/>
              </a:buClr>
            </a:pPr>
            <a:r>
              <a:rPr lang="en-US" altLang="zh-CN" sz="1800">
                <a:latin typeface="Helvetica" panose="020B0604020202020204" pitchFamily="34" charset="0"/>
              </a:rPr>
              <a:t>   </a:t>
            </a:r>
            <a:r>
              <a:rPr lang="zh-CN" altLang="en-US" sz="2000">
                <a:latin typeface="Helvetica" panose="020B0604020202020204" pitchFamily="34" charset="0"/>
              </a:rPr>
              <a:t>注意</a:t>
            </a:r>
            <a:r>
              <a:rPr lang="en-US" altLang="zh-CN" sz="2000">
                <a:latin typeface="Helvetica" panose="020B0604020202020204" pitchFamily="34" charset="0"/>
              </a:rPr>
              <a:t> </a:t>
            </a:r>
            <a:r>
              <a:rPr lang="en-US" altLang="zh-CN" sz="2000" i="1">
                <a:latin typeface="Helvetica" panose="020B0604020202020204" pitchFamily="34" charset="0"/>
              </a:rPr>
              <a:t>X – Y = Ø   </a:t>
            </a:r>
            <a:r>
              <a:rPr lang="en-US" altLang="zh-CN" sz="2000">
                <a:latin typeface="Helvetica" panose="020B0604020202020204" pitchFamily="34" charset="0"/>
                <a:sym typeface="Symbol" panose="05050102010706020507" pitchFamily="18" charset="2"/>
              </a:rPr>
              <a:t>   </a:t>
            </a:r>
            <a:r>
              <a:rPr lang="en-US" altLang="zh-CN" sz="2000" i="1">
                <a:latin typeface="Helvetica" panose="020B0604020202020204" pitchFamily="34" charset="0"/>
                <a:sym typeface="Symbol" panose="05050102010706020507" pitchFamily="18" charset="2"/>
              </a:rPr>
              <a:t>X</a:t>
            </a:r>
            <a:r>
              <a:rPr lang="en-US" altLang="zh-CN" sz="2000">
                <a:latin typeface="Helvetica" panose="020B0604020202020204" pitchFamily="34" charset="0"/>
                <a:sym typeface="Symbol" panose="05050102010706020507" pitchFamily="18" charset="2"/>
              </a:rPr>
              <a:t> </a:t>
            </a:r>
            <a:r>
              <a:rPr lang="en-US" altLang="zh-CN" sz="2000" i="1">
                <a:latin typeface="Helvetica" panose="020B0604020202020204" pitchFamily="34" charset="0"/>
                <a:sym typeface="Symbol" panose="05050102010706020507" pitchFamily="18" charset="2"/>
              </a:rPr>
              <a:t>Y</a:t>
            </a:r>
          </a:p>
          <a:p>
            <a:pPr>
              <a:buClr>
                <a:srgbClr val="000099"/>
              </a:buClr>
            </a:pPr>
            <a:r>
              <a:rPr lang="zh-CN" altLang="en-US" sz="2000">
                <a:latin typeface="Helvetica" panose="020B0604020202020204" pitchFamily="34" charset="0"/>
                <a:sym typeface="Symbol" panose="05050102010706020507" pitchFamily="18" charset="2"/>
              </a:rPr>
              <a:t>   注：写这个查询时不能用</a:t>
            </a:r>
            <a:r>
              <a:rPr lang="en-US" altLang="zh-CN" sz="2000">
                <a:latin typeface="Helvetica" panose="020B0604020202020204" pitchFamily="34" charset="0"/>
                <a:sym typeface="Symbol" panose="05050102010706020507" pitchFamily="18" charset="2"/>
              </a:rPr>
              <a:t>=</a:t>
            </a:r>
            <a:r>
              <a:rPr lang="en-US" altLang="zh-CN" sz="2000" b="1">
                <a:latin typeface="Helvetica" panose="020B0604020202020204" pitchFamily="34" charset="0"/>
                <a:sym typeface="Symbol" panose="05050102010706020507" pitchFamily="18" charset="2"/>
              </a:rPr>
              <a:t> all</a:t>
            </a:r>
            <a:r>
              <a:rPr lang="en-US" altLang="zh-CN" sz="2000" i="1">
                <a:latin typeface="Helvetica" panose="020B0604020202020204" pitchFamily="34" charset="0"/>
                <a:sym typeface="Symbol" panose="05050102010706020507" pitchFamily="18" charset="2"/>
              </a:rPr>
              <a:t> </a:t>
            </a:r>
            <a:r>
              <a:rPr lang="zh-CN" altLang="en-US" sz="2000">
                <a:latin typeface="Helvetica" panose="020B0604020202020204" pitchFamily="34" charset="0"/>
                <a:sym typeface="Symbol" panose="05050102010706020507" pitchFamily="18" charset="2"/>
              </a:rPr>
              <a:t>和它的转化形式 </a:t>
            </a:r>
            <a:endParaRPr kumimoji="0"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a:ea typeface="宋体" charset="-122"/>
              </a:rPr>
              <a:t>Not Exists</a:t>
            </a:r>
            <a:r>
              <a:rPr lang="zh-CN" altLang="en-US" dirty="0">
                <a:ea typeface="宋体" charset="-122"/>
              </a:rPr>
              <a:t>子句</a:t>
            </a:r>
            <a:endParaRPr lang="en-US" altLang="zh-CN" dirty="0">
              <a:ea typeface="宋体" charset="-122"/>
            </a:endParaRPr>
          </a:p>
        </p:txBody>
      </p:sp>
      <p:sp>
        <p:nvSpPr>
          <p:cNvPr id="153603" name="Rectangle 3"/>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zh-CN" altLang="en-US" sz="2000"/>
              <a:t>找出选修了</a:t>
            </a:r>
            <a:r>
              <a:rPr lang="en-US" altLang="zh-CN" sz="2000"/>
              <a:t>Biology</a:t>
            </a:r>
            <a:r>
              <a:rPr lang="zh-CN" altLang="en-US" sz="2000"/>
              <a:t>系开设的所有课程的学生 </a:t>
            </a:r>
            <a:endParaRPr lang="en-US" altLang="zh-CN" sz="2000"/>
          </a:p>
        </p:txBody>
      </p:sp>
      <p:sp>
        <p:nvSpPr>
          <p:cNvPr id="454660" name="Text Box 4"/>
          <p:cNvSpPr txBox="1">
            <a:spLocks noChangeArrowheads="1"/>
          </p:cNvSpPr>
          <p:nvPr/>
        </p:nvSpPr>
        <p:spPr bwMode="auto">
          <a:xfrm>
            <a:off x="1054100" y="1976438"/>
            <a:ext cx="80899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a:latin typeface="Helvetica" panose="020B0604020202020204" pitchFamily="34" charset="0"/>
              </a:rPr>
              <a:t>select distinct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name</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from </a:t>
            </a:r>
            <a:r>
              <a:rPr lang="en-US" altLang="zh-CN" sz="2000" i="1">
                <a:latin typeface="Helvetica" panose="020B0604020202020204" pitchFamily="34" charset="0"/>
              </a:rPr>
              <a:t>student </a:t>
            </a:r>
            <a:r>
              <a:rPr lang="en-US" altLang="zh-CN" sz="2000" b="1">
                <a:latin typeface="Helvetica" panose="020B0604020202020204" pitchFamily="34" charset="0"/>
              </a:rPr>
              <a:t>as </a:t>
            </a:r>
            <a:r>
              <a:rPr lang="en-US" altLang="zh-CN" sz="2000" i="1">
                <a:latin typeface="Helvetica" panose="020B0604020202020204" pitchFamily="34" charset="0"/>
              </a:rPr>
              <a:t>S</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where not exists </a:t>
            </a:r>
            <a:r>
              <a:rPr lang="en-US" altLang="zh-CN" sz="2000">
                <a:latin typeface="Helvetica" panose="020B0604020202020204" pitchFamily="34" charset="0"/>
              </a:rPr>
              <a:t>(</a:t>
            </a:r>
            <a:r>
              <a:rPr lang="en-US" altLang="zh-CN" sz="2000" b="1">
                <a:latin typeface="Helvetica" panose="020B0604020202020204" pitchFamily="34" charset="0"/>
              </a:rPr>
              <a:t>select </a:t>
            </a:r>
            <a:r>
              <a:rPr lang="en-US" altLang="zh-CN" sz="2000" i="1">
                <a:latin typeface="Helvetica" panose="020B0604020202020204" pitchFamily="34" charset="0"/>
              </a:rPr>
              <a: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course as c</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dept_name </a:t>
            </a:r>
            <a:r>
              <a:rPr lang="en-US" altLang="zh-CN" sz="2000">
                <a:latin typeface="Helvetica" panose="020B0604020202020204" pitchFamily="34" charset="0"/>
              </a:rPr>
              <a:t>= ’Biology’ and </a:t>
            </a:r>
            <a:endParaRPr lang="en-US" altLang="zh-CN">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not exists</a:t>
            </a:r>
            <a:endParaRPr lang="en-US" altLang="zh-CN" b="1">
              <a:latin typeface="Helvetica" panose="020B0604020202020204" pitchFamily="34" charset="0"/>
            </a:endParaRPr>
          </a:p>
          <a:p>
            <a:pPr>
              <a:spcBef>
                <a:spcPct val="0"/>
              </a:spcBef>
              <a:buClrTx/>
              <a:buSzTx/>
              <a:buFontTx/>
              <a:buNone/>
            </a:pPr>
            <a:r>
              <a:rPr lang="en-US" altLang="zh-CN">
                <a:latin typeface="Helvetica" panose="020B0604020202020204" pitchFamily="34" charset="0"/>
              </a:rPr>
              <a:t>                                 </a:t>
            </a:r>
            <a:r>
              <a:rPr lang="en-US" altLang="zh-CN" sz="2000">
                <a:latin typeface="Helvetica" panose="020B0604020202020204" pitchFamily="34" charset="0"/>
              </a:rPr>
              <a:t>(</a:t>
            </a:r>
            <a:r>
              <a:rPr lang="en-US" altLang="zh-CN" sz="2000" b="1">
                <a:latin typeface="Helvetica" panose="020B0604020202020204" pitchFamily="34" charset="0"/>
              </a:rPr>
              <a:t>select </a:t>
            </a:r>
            <a:r>
              <a:rPr lang="en-US" altLang="zh-CN" sz="2000" i="1">
                <a:latin typeface="Helvetica" panose="020B0604020202020204" pitchFamily="34" charset="0"/>
              </a:rPr>
              <a: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takes </a:t>
            </a:r>
            <a:r>
              <a:rPr lang="en-US" altLang="zh-CN" sz="2000" b="1">
                <a:latin typeface="Helvetica" panose="020B0604020202020204" pitchFamily="34" charset="0"/>
              </a:rPr>
              <a:t>as </a:t>
            </a:r>
            <a:r>
              <a:rPr lang="en-US" altLang="zh-CN" sz="2000" i="1">
                <a:latin typeface="Helvetica" panose="020B0604020202020204" pitchFamily="34" charset="0"/>
              </a:rPr>
              <a:t>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T</a:t>
            </a:r>
            <a:r>
              <a:rPr lang="en-US" altLang="zh-CN" sz="2000">
                <a:latin typeface="Helvetica" panose="020B0604020202020204" pitchFamily="34" charset="0"/>
              </a:rPr>
              <a:t>.</a:t>
            </a:r>
            <a:r>
              <a:rPr lang="en-US" altLang="zh-CN" sz="2000" i="1">
                <a:latin typeface="Helvetica" panose="020B0604020202020204" pitchFamily="34" charset="0"/>
              </a:rPr>
              <a:t>ID </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 and course_id=c.course_id</a:t>
            </a:r>
            <a:r>
              <a:rPr lang="en-US" altLang="zh-CN" sz="2000">
                <a:latin typeface="Helvetica" panose="020B0604020202020204" pitchFamily="34" charset="0"/>
              </a:rPr>
              <a:t>));</a:t>
            </a:r>
            <a:endParaRPr lang="en-US" altLang="zh-CN">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p>
        </p:txBody>
      </p:sp>
      <p:sp>
        <p:nvSpPr>
          <p:cNvPr id="91139"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sz="2400" dirty="0">
                <a:latin typeface="Times New Roman" panose="02020603050405020304" pitchFamily="18" charset="0"/>
              </a:rPr>
              <a:t>“</a:t>
            </a:r>
            <a:r>
              <a:rPr lang="zh-CN" altLang="en-US" sz="2400" dirty="0">
                <a:latin typeface="华文新魏" panose="02010800040101010101" pitchFamily="2" charset="-122"/>
              </a:rPr>
              <a:t>全部</a:t>
            </a:r>
            <a:r>
              <a:rPr lang="zh-CN" altLang="en-US" sz="2400" dirty="0">
                <a:latin typeface="Times New Roman" panose="02020603050405020304" pitchFamily="18" charset="0"/>
              </a:rPr>
              <a:t>”</a:t>
            </a:r>
            <a:r>
              <a:rPr lang="zh-CN" altLang="en-US" sz="2400" dirty="0">
                <a:latin typeface="华文新魏" panose="02010800040101010101" pitchFamily="2" charset="-122"/>
              </a:rPr>
              <a:t> 的概念在</a:t>
            </a:r>
            <a:r>
              <a:rPr lang="en-US" altLang="zh-CN" sz="2400" dirty="0" err="1">
                <a:latin typeface="华文新魏" panose="02010800040101010101" pitchFamily="2" charset="-122"/>
              </a:rPr>
              <a:t>sql</a:t>
            </a:r>
            <a:r>
              <a:rPr lang="zh-CN" altLang="en-US" sz="2400" dirty="0">
                <a:latin typeface="华文新魏" panose="02010800040101010101" pitchFamily="2" charset="-122"/>
              </a:rPr>
              <a:t>中的三种书写方法</a:t>
            </a:r>
            <a:r>
              <a:rPr lang="en-US" altLang="zh-CN" sz="2400" dirty="0">
                <a:latin typeface="华文新魏" panose="02010800040101010101" pitchFamily="2" charset="-122"/>
              </a:rPr>
              <a:t>:</a:t>
            </a:r>
          </a:p>
          <a:p>
            <a:pPr marL="0" indent="0" eaLnBrk="1" hangingPunct="1">
              <a:buNone/>
              <a:defRPr/>
            </a:pPr>
            <a:r>
              <a:rPr lang="en-US" altLang="zh-CN" sz="2400" dirty="0">
                <a:latin typeface="华文新魏" panose="02010800040101010101" pitchFamily="2" charset="-122"/>
              </a:rPr>
              <a:t> 1.</a:t>
            </a:r>
            <a:r>
              <a:rPr lang="zh-CN" altLang="en-US" sz="2400" dirty="0">
                <a:latin typeface="华文新魏" panose="02010800040101010101" pitchFamily="2" charset="-122"/>
              </a:rPr>
              <a:t>超集</a:t>
            </a:r>
            <a:r>
              <a:rPr lang="en-US" altLang="zh-CN" sz="2400" dirty="0">
                <a:latin typeface="华文新魏" panose="02010800040101010101" pitchFamily="2" charset="-122"/>
              </a:rPr>
              <a:t>superset</a:t>
            </a:r>
            <a:r>
              <a:rPr lang="zh-CN" altLang="en-US" sz="2400" dirty="0">
                <a:latin typeface="华文新魏" panose="02010800040101010101" pitchFamily="2" charset="-122"/>
              </a:rPr>
              <a:t>：</a:t>
            </a:r>
          </a:p>
          <a:p>
            <a:pPr lvl="1" eaLnBrk="1" hangingPunct="1">
              <a:buFont typeface="Wingdings" panose="05000000000000000000" pitchFamily="2" charset="2"/>
              <a:buChar char="n"/>
              <a:defRPr/>
            </a:pPr>
            <a:r>
              <a:rPr lang="en-US" altLang="zh-CN" sz="2400" dirty="0">
                <a:latin typeface="华文新魏" panose="02010800040101010101" pitchFamily="2" charset="-122"/>
              </a:rPr>
              <a:t>not exists (X except Y) </a:t>
            </a:r>
          </a:p>
          <a:p>
            <a:pPr marL="0" indent="0" eaLnBrk="1" hangingPunct="1">
              <a:buNone/>
              <a:defRPr/>
            </a:pPr>
            <a:r>
              <a:rPr lang="en-US" altLang="zh-CN" sz="2400" dirty="0">
                <a:latin typeface="华文新魏" panose="02010800040101010101" pitchFamily="2" charset="-122"/>
              </a:rPr>
              <a:t>2.</a:t>
            </a:r>
            <a:r>
              <a:rPr lang="zh-CN" altLang="en-US" sz="2400" dirty="0">
                <a:latin typeface="华文新魏" panose="02010800040101010101" pitchFamily="2" charset="-122"/>
              </a:rPr>
              <a:t> </a:t>
            </a:r>
            <a:r>
              <a:rPr lang="zh-CN" altLang="en-US" sz="2400" b="1"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 </a:t>
            </a:r>
            <a:endParaRPr lang="zh-CN" altLang="en-US" sz="2400" dirty="0">
              <a:latin typeface="华文新魏" panose="02010800040101010101" pitchFamily="2" charset="-122"/>
            </a:endParaRPr>
          </a:p>
          <a:p>
            <a:pPr lvl="1" eaLnBrk="1" hangingPunct="1">
              <a:buFont typeface="Wingdings" panose="05000000000000000000" pitchFamily="2" charset="2"/>
              <a:buChar char="n"/>
              <a:defRPr/>
            </a:pPr>
            <a:r>
              <a:rPr lang="en-US" altLang="zh-CN" sz="2400" dirty="0">
                <a:latin typeface="华文新魏" panose="02010800040101010101" pitchFamily="2" charset="-122"/>
              </a:rPr>
              <a:t>not exists(not exists)</a:t>
            </a:r>
            <a:endParaRPr lang="en-US" altLang="zh-CN" sz="2400" dirty="0">
              <a:latin typeface="华文新魏" panose="02010800040101010101" pitchFamily="2" charset="-122"/>
              <a:cs typeface="Arial" panose="020B0604020202020204" pitchFamily="34" charset="0"/>
              <a:sym typeface="Symbol" panose="05050102010706020507" pitchFamily="18" charset="2"/>
            </a:endParaRPr>
          </a:p>
          <a:p>
            <a:pPr marL="0" indent="0" eaLnBrk="1" hangingPunct="1">
              <a:buFont typeface="Monotype Sorts"/>
              <a:buNone/>
              <a:defRPr/>
            </a:pPr>
            <a:r>
              <a:rPr lang="en-US" altLang="zh-CN" sz="2400" dirty="0">
                <a:latin typeface="华文新魏" panose="02010800040101010101" pitchFamily="2" charset="-122"/>
              </a:rPr>
              <a:t>3.</a:t>
            </a:r>
            <a:r>
              <a:rPr lang="zh-CN" altLang="en-US" sz="2400" dirty="0">
                <a:latin typeface="华文新魏" panose="02010800040101010101" pitchFamily="2" charset="-122"/>
              </a:rPr>
              <a:t> </a:t>
            </a:r>
            <a:r>
              <a:rPr lang="en-US" altLang="zh-CN" sz="2400" dirty="0">
                <a:latin typeface="华文新魏" panose="02010800040101010101" pitchFamily="2" charset="-122"/>
                <a:cs typeface="Arial" panose="020B0604020202020204" pitchFamily="34" charset="0"/>
                <a:sym typeface="Symbol" panose="05050102010706020507" pitchFamily="18" charset="2"/>
              </a:rPr>
              <a:t>÷</a:t>
            </a:r>
          </a:p>
          <a:p>
            <a:pPr lvl="1" eaLnBrk="1" hangingPunct="1">
              <a:buFont typeface="Wingdings" panose="05000000000000000000" pitchFamily="2" charset="2"/>
              <a:buChar char="n"/>
              <a:defRPr/>
            </a:pPr>
            <a:r>
              <a:rPr lang="en-US" altLang="zh-CN" sz="2400" dirty="0">
                <a:latin typeface="华文新魏" panose="02010800040101010101" pitchFamily="2" charset="-122"/>
              </a:rPr>
              <a:t>not in(not in)</a:t>
            </a:r>
          </a:p>
        </p:txBody>
      </p:sp>
    </p:spTree>
    <p:extLst>
      <p:ext uri="{BB962C8B-B14F-4D97-AF65-F5344CB8AC3E}">
        <p14:creationId xmlns:p14="http://schemas.microsoft.com/office/powerpoint/2010/main" val="16307420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657225" y="1295400"/>
            <a:ext cx="7888288" cy="4495800"/>
          </a:xfrm>
        </p:spPr>
        <p:txBody>
          <a:bodyPr/>
          <a:lstStyle/>
          <a:p>
            <a:pPr eaLnBrk="1" hangingPunct="1"/>
            <a:r>
              <a:rPr lang="zh-CN" altLang="en-US" sz="2400" dirty="0">
                <a:latin typeface="华文新魏" panose="02010800040101010101" pitchFamily="2" charset="-122"/>
              </a:rPr>
              <a:t>用</a:t>
            </a:r>
            <a:r>
              <a:rPr lang="en-US" altLang="zh-CN" sz="2400" dirty="0">
                <a:latin typeface="华文新魏" panose="02010800040101010101" pitchFamily="2" charset="-122"/>
              </a:rPr>
              <a:t>EXISTS</a:t>
            </a:r>
            <a:r>
              <a:rPr lang="zh-CN" altLang="en-US" sz="2400" dirty="0">
                <a:latin typeface="华文新魏" panose="02010800040101010101" pitchFamily="2" charset="-122"/>
              </a:rPr>
              <a:t>表示超集</a:t>
            </a:r>
          </a:p>
          <a:p>
            <a:pPr lvl="1" eaLnBrk="1" hangingPunct="1"/>
            <a:r>
              <a:rPr lang="zh-CN" altLang="en-US" sz="2000" dirty="0">
                <a:latin typeface="华文新魏" panose="02010800040101010101" pitchFamily="2" charset="-122"/>
              </a:rPr>
              <a:t>若</a:t>
            </a:r>
            <a:r>
              <a:rPr lang="en-US" altLang="zh-CN" sz="2000" dirty="0">
                <a:latin typeface="华文新魏" panose="02010800040101010101" pitchFamily="2" charset="-122"/>
              </a:rPr>
              <a:t>A</a:t>
            </a:r>
            <a:r>
              <a:rPr lang="zh-CN" altLang="en-US" sz="2000" dirty="0">
                <a:latin typeface="华文新魏" panose="02010800040101010101" pitchFamily="2" charset="-122"/>
              </a:rPr>
              <a:t>为</a:t>
            </a:r>
            <a:r>
              <a:rPr lang="en-US" altLang="zh-CN" sz="2000" dirty="0">
                <a:latin typeface="华文新魏" panose="02010800040101010101" pitchFamily="2" charset="-122"/>
              </a:rPr>
              <a:t>B</a:t>
            </a:r>
            <a:r>
              <a:rPr lang="zh-CN" altLang="en-US" sz="2000" dirty="0">
                <a:latin typeface="华文新魏" panose="02010800040101010101" pitchFamily="2" charset="-122"/>
              </a:rPr>
              <a:t>的超集，则</a:t>
            </a:r>
          </a:p>
          <a:p>
            <a:pPr lvl="1" eaLnBrk="1" hangingPunct="1">
              <a:buFontTx/>
              <a:buNone/>
            </a:pPr>
            <a:r>
              <a:rPr lang="zh-CN" altLang="en-US" dirty="0">
                <a:latin typeface="华文新魏" panose="02010800040101010101" pitchFamily="2" charset="-122"/>
              </a:rPr>
              <a:t>        </a:t>
            </a:r>
            <a:r>
              <a:rPr lang="en-US" altLang="zh-CN" dirty="0">
                <a:latin typeface="华文新魏" panose="02010800040101010101" pitchFamily="2" charset="-122"/>
              </a:rPr>
              <a:t>NOT  EXISTS (B  EXCEPT A)    </a:t>
            </a:r>
            <a:r>
              <a:rPr lang="zh-CN" altLang="en-US" dirty="0">
                <a:latin typeface="华文新魏" panose="02010800040101010101" pitchFamily="2" charset="-122"/>
              </a:rPr>
              <a:t>为</a:t>
            </a:r>
            <a:r>
              <a:rPr lang="en-US" altLang="zh-CN" dirty="0">
                <a:latin typeface="华文新魏" panose="02010800040101010101" pitchFamily="2" charset="-122"/>
              </a:rPr>
              <a:t>TRUE</a:t>
            </a:r>
          </a:p>
          <a:p>
            <a:pPr lvl="1" eaLnBrk="1" hangingPunct="1"/>
            <a:r>
              <a:rPr lang="zh-CN" altLang="en-US" sz="2000" dirty="0">
                <a:latin typeface="华文新魏" panose="02010800040101010101" pitchFamily="2" charset="-122"/>
              </a:rPr>
              <a:t>对于</a:t>
            </a:r>
            <a:r>
              <a:rPr lang="en-US" altLang="zh-CN" sz="2000" dirty="0">
                <a:latin typeface="华文新魏" panose="02010800040101010101" pitchFamily="2" charset="-122"/>
              </a:rPr>
              <a:t>B  EXCEPT  A</a:t>
            </a:r>
            <a:r>
              <a:rPr lang="zh-CN" altLang="en-US" sz="2000" dirty="0">
                <a:latin typeface="华文新魏" panose="02010800040101010101" pitchFamily="2" charset="-122"/>
              </a:rPr>
              <a:t>，可以表达为：</a:t>
            </a:r>
          </a:p>
          <a:p>
            <a:pPr lvl="1" eaLnBrk="1" hangingPunct="1">
              <a:buFontTx/>
              <a:buNone/>
            </a:pPr>
            <a:r>
              <a:rPr lang="zh-CN" altLang="en-US" dirty="0">
                <a:latin typeface="华文新魏" panose="02010800040101010101" pitchFamily="2" charset="-122"/>
              </a:rPr>
              <a:t>        在</a:t>
            </a:r>
            <a:r>
              <a:rPr lang="en-US" altLang="zh-CN" dirty="0">
                <a:latin typeface="华文新魏" panose="02010800040101010101" pitchFamily="2" charset="-122"/>
              </a:rPr>
              <a:t>B</a:t>
            </a:r>
            <a:r>
              <a:rPr lang="zh-CN" altLang="en-US" dirty="0">
                <a:latin typeface="华文新魏" panose="02010800040101010101" pitchFamily="2" charset="-122"/>
              </a:rPr>
              <a:t>中存在，但在</a:t>
            </a:r>
            <a:r>
              <a:rPr lang="en-US" altLang="zh-CN" dirty="0">
                <a:latin typeface="华文新魏" panose="02010800040101010101" pitchFamily="2" charset="-122"/>
              </a:rPr>
              <a:t>A</a:t>
            </a:r>
            <a:r>
              <a:rPr lang="zh-CN" altLang="en-US" dirty="0">
                <a:latin typeface="华文新魏" panose="02010800040101010101" pitchFamily="2" charset="-122"/>
              </a:rPr>
              <a:t>中不存在的记录</a:t>
            </a:r>
          </a:p>
          <a:p>
            <a:pPr lvl="1" eaLnBrk="1" hangingPunct="1">
              <a:buFontTx/>
              <a:buNone/>
            </a:pPr>
            <a:r>
              <a:rPr lang="zh-CN" altLang="en-US" dirty="0">
                <a:latin typeface="华文新魏" panose="02010800040101010101" pitchFamily="2" charset="-122"/>
              </a:rPr>
              <a:t>        也可以用</a:t>
            </a:r>
            <a:r>
              <a:rPr lang="en-US" altLang="zh-CN" dirty="0">
                <a:latin typeface="华文新魏" panose="02010800040101010101" pitchFamily="2" charset="-122"/>
              </a:rPr>
              <a:t>NOT EXISTS </a:t>
            </a:r>
            <a:r>
              <a:rPr lang="zh-CN" altLang="en-US" dirty="0">
                <a:latin typeface="华文新魏" panose="02010800040101010101" pitchFamily="2" charset="-122"/>
              </a:rPr>
              <a:t>来表达</a:t>
            </a:r>
          </a:p>
          <a:p>
            <a:pPr lvl="1" eaLnBrk="1" hangingPunct="1"/>
            <a:r>
              <a:rPr lang="zh-CN" altLang="en-US" sz="2000" dirty="0">
                <a:latin typeface="华文新魏" panose="02010800040101010101" pitchFamily="2" charset="-122"/>
              </a:rPr>
              <a:t>因此超集可以用两个</a:t>
            </a:r>
            <a:r>
              <a:rPr lang="en-US" altLang="zh-CN" sz="2000" dirty="0">
                <a:latin typeface="华文新魏" panose="02010800040101010101" pitchFamily="2" charset="-122"/>
              </a:rPr>
              <a:t>NOT  EXISTS </a:t>
            </a:r>
            <a:r>
              <a:rPr lang="zh-CN" altLang="en-US" sz="2000" dirty="0">
                <a:latin typeface="华文新魏" panose="02010800040101010101" pitchFamily="2" charset="-122"/>
              </a:rPr>
              <a:t>的嵌套来表达</a:t>
            </a:r>
          </a:p>
          <a:p>
            <a:pPr lvl="1" eaLnBrk="1" hangingPunct="1"/>
            <a:r>
              <a:rPr lang="zh-CN" altLang="en-US" sz="2000" dirty="0">
                <a:latin typeface="华文新魏" panose="02010800040101010101" pitchFamily="2" charset="-122"/>
              </a:rPr>
              <a:t>也可以用两个</a:t>
            </a:r>
            <a:r>
              <a:rPr lang="en-US" altLang="zh-CN" sz="2000" dirty="0">
                <a:latin typeface="华文新魏" panose="02010800040101010101" pitchFamily="2" charset="-122"/>
              </a:rPr>
              <a:t>NOT  IN </a:t>
            </a:r>
            <a:r>
              <a:rPr lang="zh-CN" altLang="en-US" sz="2000" dirty="0">
                <a:latin typeface="华文新魏" panose="02010800040101010101" pitchFamily="2" charset="-122"/>
              </a:rPr>
              <a:t>的嵌套来表达</a:t>
            </a:r>
          </a:p>
        </p:txBody>
      </p:sp>
      <p:sp>
        <p:nvSpPr>
          <p:cNvPr id="125958" name="Rectangle 3"/>
          <p:cNvSpPr>
            <a:spLocks noGrp="1" noChangeArrowheads="1"/>
          </p:cNvSpPr>
          <p:nvPr>
            <p:ph type="title"/>
          </p:nvPr>
        </p:nvSpPr>
        <p:spPr>
          <a:xfrm>
            <a:off x="352425" y="166688"/>
            <a:ext cx="8486775" cy="704850"/>
          </a:xfrm>
        </p:spPr>
        <p:txBody>
          <a:bodyPr anchor="ct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-1</a:t>
            </a:r>
            <a:endParaRPr lang="zh-CN" altLang="en-US" dirty="0"/>
          </a:p>
        </p:txBody>
      </p:sp>
    </p:spTree>
    <p:extLst>
      <p:ext uri="{BB962C8B-B14F-4D97-AF65-F5344CB8AC3E}">
        <p14:creationId xmlns:p14="http://schemas.microsoft.com/office/powerpoint/2010/main" val="37275451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a:ea typeface="宋体" charset="-122"/>
              </a:rPr>
              <a:t>Not Exists</a:t>
            </a:r>
            <a:r>
              <a:rPr lang="zh-CN" altLang="en-US" dirty="0">
                <a:ea typeface="宋体" charset="-122"/>
              </a:rPr>
              <a:t>子句</a:t>
            </a:r>
            <a:endParaRPr lang="en-US" altLang="zh-CN" dirty="0">
              <a:ea typeface="宋体" charset="-122"/>
            </a:endParaRPr>
          </a:p>
        </p:txBody>
      </p:sp>
      <p:sp>
        <p:nvSpPr>
          <p:cNvPr id="151555" name="Rectangle 3"/>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zh-CN" altLang="en-US" sz="2000"/>
              <a:t>找出选修了</a:t>
            </a:r>
            <a:r>
              <a:rPr lang="en-US" altLang="zh-CN" sz="2000"/>
              <a:t>Biology</a:t>
            </a:r>
            <a:r>
              <a:rPr lang="zh-CN" altLang="en-US" sz="2000"/>
              <a:t>系开设的所有课程的学生 </a:t>
            </a:r>
            <a:endParaRPr lang="en-US" altLang="zh-CN" sz="2000"/>
          </a:p>
        </p:txBody>
      </p:sp>
      <p:sp>
        <p:nvSpPr>
          <p:cNvPr id="454660" name="Text Box 4"/>
          <p:cNvSpPr txBox="1">
            <a:spLocks noChangeArrowheads="1"/>
          </p:cNvSpPr>
          <p:nvPr/>
        </p:nvSpPr>
        <p:spPr bwMode="auto">
          <a:xfrm>
            <a:off x="1054100" y="1976438"/>
            <a:ext cx="66532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dirty="0">
                <a:latin typeface="Helvetica" panose="020B0604020202020204" pitchFamily="34" charset="0"/>
              </a:rPr>
              <a:t>select distinct </a:t>
            </a:r>
            <a:r>
              <a:rPr lang="en-US" altLang="zh-CN" sz="2000" i="1" dirty="0">
                <a:latin typeface="Helvetica" panose="020B0604020202020204" pitchFamily="34" charset="0"/>
              </a:rPr>
              <a:t>S</a:t>
            </a:r>
            <a:r>
              <a:rPr lang="en-US" altLang="zh-CN" sz="2000" dirty="0">
                <a:latin typeface="Helvetica" panose="020B0604020202020204" pitchFamily="34" charset="0"/>
              </a:rPr>
              <a:t>.</a:t>
            </a:r>
            <a:r>
              <a:rPr lang="en-US" altLang="zh-CN" sz="2000" i="1" dirty="0">
                <a:latin typeface="Helvetica" panose="020B0604020202020204" pitchFamily="34" charset="0"/>
              </a:rPr>
              <a:t>ID</a:t>
            </a:r>
            <a:r>
              <a:rPr lang="en-US" altLang="zh-CN" sz="2000" dirty="0">
                <a:latin typeface="Helvetica" panose="020B0604020202020204" pitchFamily="34" charset="0"/>
              </a:rPr>
              <a:t>, </a:t>
            </a:r>
            <a:r>
              <a:rPr lang="en-US" altLang="zh-CN" sz="2000" i="1" dirty="0">
                <a:latin typeface="Helvetica" panose="020B0604020202020204" pitchFamily="34" charset="0"/>
              </a:rPr>
              <a:t>S</a:t>
            </a:r>
            <a:r>
              <a:rPr lang="en-US" altLang="zh-CN" sz="2000" dirty="0">
                <a:latin typeface="Helvetica" panose="020B0604020202020204" pitchFamily="34" charset="0"/>
              </a:rPr>
              <a:t>.</a:t>
            </a:r>
            <a:r>
              <a:rPr lang="en-US" altLang="zh-CN" sz="2000" i="1" dirty="0">
                <a:latin typeface="Helvetica" panose="020B0604020202020204" pitchFamily="34" charset="0"/>
              </a:rPr>
              <a:t>name</a:t>
            </a:r>
            <a:endParaRPr lang="en-US" altLang="zh-CN" i="1" dirty="0">
              <a:latin typeface="Helvetica" panose="020B0604020202020204" pitchFamily="34" charset="0"/>
            </a:endParaRPr>
          </a:p>
          <a:p>
            <a:pPr>
              <a:spcBef>
                <a:spcPct val="0"/>
              </a:spcBef>
              <a:buClrTx/>
              <a:buSzTx/>
              <a:buFontTx/>
              <a:buNone/>
            </a:pPr>
            <a:r>
              <a:rPr lang="en-US" altLang="zh-CN" sz="2000" b="1" dirty="0">
                <a:latin typeface="Helvetica" panose="020B0604020202020204" pitchFamily="34" charset="0"/>
              </a:rPr>
              <a:t>from </a:t>
            </a:r>
            <a:r>
              <a:rPr lang="en-US" altLang="zh-CN" sz="2000" i="1" dirty="0">
                <a:latin typeface="Helvetica" panose="020B0604020202020204" pitchFamily="34" charset="0"/>
              </a:rPr>
              <a:t>student </a:t>
            </a:r>
            <a:r>
              <a:rPr lang="en-US" altLang="zh-CN" sz="2000" b="1" dirty="0">
                <a:latin typeface="Helvetica" panose="020B0604020202020204" pitchFamily="34" charset="0"/>
              </a:rPr>
              <a:t>as </a:t>
            </a:r>
            <a:r>
              <a:rPr lang="en-US" altLang="zh-CN" sz="2000" i="1" dirty="0">
                <a:latin typeface="Helvetica" panose="020B0604020202020204" pitchFamily="34" charset="0"/>
              </a:rPr>
              <a:t>S</a:t>
            </a:r>
            <a:endParaRPr lang="en-US" altLang="zh-CN" i="1" dirty="0">
              <a:latin typeface="Helvetica" panose="020B0604020202020204" pitchFamily="34" charset="0"/>
            </a:endParaRPr>
          </a:p>
          <a:p>
            <a:pPr>
              <a:spcBef>
                <a:spcPct val="0"/>
              </a:spcBef>
              <a:buClrTx/>
              <a:buSzTx/>
              <a:buFontTx/>
              <a:buNone/>
            </a:pPr>
            <a:r>
              <a:rPr lang="en-US" altLang="zh-CN" sz="2000" b="1" dirty="0">
                <a:latin typeface="Helvetica" panose="020B0604020202020204" pitchFamily="34" charset="0"/>
              </a:rPr>
              <a:t>where not exists </a:t>
            </a:r>
            <a:r>
              <a:rPr lang="en-US" altLang="zh-CN" sz="2000" dirty="0">
                <a:latin typeface="Helvetica" panose="020B0604020202020204" pitchFamily="34" charset="0"/>
              </a:rPr>
              <a:t>( (</a:t>
            </a:r>
            <a:r>
              <a:rPr lang="en-US" altLang="zh-CN" sz="2000" b="1" dirty="0">
                <a:latin typeface="Helvetica" panose="020B0604020202020204" pitchFamily="34" charset="0"/>
              </a:rPr>
              <a:t>select </a:t>
            </a:r>
            <a:r>
              <a:rPr lang="en-US" altLang="zh-CN" sz="2000" i="1" dirty="0" err="1">
                <a:latin typeface="Helvetica" panose="020B0604020202020204" pitchFamily="34" charset="0"/>
              </a:rPr>
              <a:t>course_id</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from </a:t>
            </a:r>
            <a:r>
              <a:rPr lang="en-US" altLang="zh-CN" sz="2000" i="1" dirty="0">
                <a:latin typeface="Helvetica" panose="020B0604020202020204" pitchFamily="34" charset="0"/>
              </a:rPr>
              <a:t>course</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where </a:t>
            </a:r>
            <a:r>
              <a:rPr lang="en-US" altLang="zh-CN" sz="2000" i="1" dirty="0" err="1">
                <a:latin typeface="Helvetica" panose="020B0604020202020204" pitchFamily="34" charset="0"/>
              </a:rPr>
              <a:t>dept_name</a:t>
            </a:r>
            <a:r>
              <a:rPr lang="en-US" altLang="zh-CN" sz="2000" i="1" dirty="0">
                <a:latin typeface="Helvetica" panose="020B0604020202020204" pitchFamily="34" charset="0"/>
              </a:rPr>
              <a:t> </a:t>
            </a:r>
            <a:r>
              <a:rPr lang="en-US" altLang="zh-CN" sz="2000" dirty="0">
                <a:latin typeface="Helvetica" panose="020B0604020202020204" pitchFamily="34" charset="0"/>
              </a:rPr>
              <a:t>= ’Biology’)</a:t>
            </a:r>
            <a:endParaRPr lang="en-US" altLang="zh-CN"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except</a:t>
            </a:r>
            <a:endParaRPr lang="en-US" altLang="zh-CN" b="1" dirty="0">
              <a:latin typeface="Helvetica" panose="020B0604020202020204" pitchFamily="34" charset="0"/>
            </a:endParaRPr>
          </a:p>
          <a:p>
            <a:pPr>
              <a:spcBef>
                <a:spcPct val="0"/>
              </a:spcBef>
              <a:buClrTx/>
              <a:buSzTx/>
              <a:buFontTx/>
              <a:buNone/>
            </a:pPr>
            <a:r>
              <a:rPr lang="en-US" altLang="zh-CN" dirty="0">
                <a:latin typeface="Helvetica" panose="020B0604020202020204" pitchFamily="34" charset="0"/>
              </a:rPr>
              <a:t>                                 </a:t>
            </a:r>
            <a:r>
              <a:rPr lang="en-US" altLang="zh-CN" sz="2000" dirty="0">
                <a:latin typeface="Helvetica" panose="020B0604020202020204" pitchFamily="34" charset="0"/>
              </a:rPr>
              <a:t>(</a:t>
            </a:r>
            <a:r>
              <a:rPr lang="en-US" altLang="zh-CN" sz="2000" b="1" dirty="0">
                <a:latin typeface="Helvetica" panose="020B0604020202020204" pitchFamily="34" charset="0"/>
              </a:rPr>
              <a:t>select </a:t>
            </a:r>
            <a:r>
              <a:rPr lang="en-US" altLang="zh-CN" sz="2000" i="1" dirty="0" err="1">
                <a:latin typeface="Helvetica" panose="020B0604020202020204" pitchFamily="34" charset="0"/>
              </a:rPr>
              <a:t>T</a:t>
            </a:r>
            <a:r>
              <a:rPr lang="en-US" altLang="zh-CN" sz="2000" dirty="0" err="1">
                <a:latin typeface="Helvetica" panose="020B0604020202020204" pitchFamily="34" charset="0"/>
              </a:rPr>
              <a:t>.</a:t>
            </a:r>
            <a:r>
              <a:rPr lang="en-US" altLang="zh-CN" sz="2000" i="1" dirty="0" err="1">
                <a:latin typeface="Helvetica" panose="020B0604020202020204" pitchFamily="34" charset="0"/>
              </a:rPr>
              <a:t>course_id</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from </a:t>
            </a:r>
            <a:r>
              <a:rPr lang="en-US" altLang="zh-CN" sz="2000" i="1" dirty="0">
                <a:latin typeface="Helvetica" panose="020B0604020202020204" pitchFamily="34" charset="0"/>
              </a:rPr>
              <a:t>takes </a:t>
            </a:r>
            <a:r>
              <a:rPr lang="en-US" altLang="zh-CN" sz="2000" b="1" dirty="0">
                <a:latin typeface="Helvetica" panose="020B0604020202020204" pitchFamily="34" charset="0"/>
              </a:rPr>
              <a:t>as </a:t>
            </a:r>
            <a:r>
              <a:rPr lang="en-US" altLang="zh-CN" sz="2000" i="1" dirty="0">
                <a:latin typeface="Helvetica" panose="020B0604020202020204" pitchFamily="34" charset="0"/>
              </a:rPr>
              <a:t>T</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where </a:t>
            </a:r>
            <a:r>
              <a:rPr lang="en-US" altLang="zh-CN" sz="2000" i="1" dirty="0">
                <a:latin typeface="Helvetica" panose="020B0604020202020204" pitchFamily="34" charset="0"/>
              </a:rPr>
              <a:t>T</a:t>
            </a:r>
            <a:r>
              <a:rPr lang="en-US" altLang="zh-CN" sz="2000" dirty="0">
                <a:latin typeface="Helvetica" panose="020B0604020202020204" pitchFamily="34" charset="0"/>
              </a:rPr>
              <a:t>.</a:t>
            </a:r>
            <a:r>
              <a:rPr lang="en-US" altLang="zh-CN" sz="2000" i="1" dirty="0">
                <a:latin typeface="Helvetica" panose="020B0604020202020204" pitchFamily="34" charset="0"/>
              </a:rPr>
              <a:t>ID </a:t>
            </a:r>
            <a:r>
              <a:rPr lang="en-US" altLang="zh-CN" sz="2000" dirty="0">
                <a:latin typeface="Helvetica" panose="020B0604020202020204" pitchFamily="34" charset="0"/>
              </a:rPr>
              <a:t>= </a:t>
            </a:r>
            <a:r>
              <a:rPr lang="en-US" altLang="zh-CN" sz="2000" i="1" dirty="0">
                <a:latin typeface="Helvetica" panose="020B0604020202020204" pitchFamily="34" charset="0"/>
              </a:rPr>
              <a:t>S</a:t>
            </a:r>
            <a:r>
              <a:rPr lang="en-US" altLang="zh-CN" sz="2000" dirty="0">
                <a:latin typeface="Helvetica" panose="020B0604020202020204" pitchFamily="34" charset="0"/>
              </a:rPr>
              <a:t>.</a:t>
            </a:r>
            <a:r>
              <a:rPr lang="en-US" altLang="zh-CN" sz="2000" i="1" dirty="0">
                <a:latin typeface="Helvetica" panose="020B0604020202020204" pitchFamily="34" charset="0"/>
              </a:rPr>
              <a:t>ID</a:t>
            </a:r>
            <a:r>
              <a:rPr lang="en-US" altLang="zh-CN" sz="2000" dirty="0">
                <a:latin typeface="Helvetica" panose="020B0604020202020204" pitchFamily="34" charset="0"/>
              </a:rPr>
              <a:t>));</a:t>
            </a:r>
            <a:endParaRPr lang="en-US" altLang="zh-CN" dirty="0">
              <a:latin typeface="Helvetica" panose="020B0604020202020204" pitchFamily="34" charset="0"/>
            </a:endParaRPr>
          </a:p>
        </p:txBody>
      </p:sp>
      <p:sp>
        <p:nvSpPr>
          <p:cNvPr id="151557" name="Text Box 5"/>
          <p:cNvSpPr txBox="1">
            <a:spLocks noChangeArrowheads="1"/>
          </p:cNvSpPr>
          <p:nvPr/>
        </p:nvSpPr>
        <p:spPr bwMode="auto">
          <a:xfrm>
            <a:off x="1154758" y="5450586"/>
            <a:ext cx="32259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Clr>
                <a:srgbClr val="000099"/>
              </a:buClr>
              <a:buNone/>
            </a:pPr>
            <a:r>
              <a:rPr lang="en-US" altLang="zh-CN" sz="1800" dirty="0">
                <a:latin typeface="Helvetica" panose="020B0604020202020204" pitchFamily="34" charset="0"/>
              </a:rPr>
              <a:t> </a:t>
            </a:r>
          </a:p>
          <a:p>
            <a:pPr>
              <a:buClr>
                <a:srgbClr val="000099"/>
              </a:buClr>
              <a:buNone/>
            </a:pPr>
            <a:r>
              <a:rPr lang="zh-CN" altLang="en-US" sz="2000" dirty="0">
                <a:solidFill>
                  <a:srgbClr val="FF0000"/>
                </a:solidFill>
                <a:latin typeface="Helvetica" panose="020B0604020202020204" pitchFamily="34" charset="0"/>
              </a:rPr>
              <a:t>注意</a:t>
            </a:r>
            <a:r>
              <a:rPr lang="en-US" altLang="zh-CN" sz="2000" dirty="0">
                <a:solidFill>
                  <a:srgbClr val="FF0000"/>
                </a:solidFill>
                <a:latin typeface="Helvetica" panose="020B0604020202020204" pitchFamily="34" charset="0"/>
              </a:rPr>
              <a:t> </a:t>
            </a:r>
            <a:r>
              <a:rPr lang="en-US" altLang="zh-CN" sz="2000" i="1" dirty="0">
                <a:solidFill>
                  <a:srgbClr val="FF0000"/>
                </a:solidFill>
                <a:latin typeface="Helvetica" panose="020B0604020202020204" pitchFamily="34" charset="0"/>
              </a:rPr>
              <a:t>X – Y = Ø   </a:t>
            </a:r>
            <a:r>
              <a:rPr lang="en-US" altLang="zh-CN" sz="2000" dirty="0">
                <a:solidFill>
                  <a:srgbClr val="FF0000"/>
                </a:solidFill>
                <a:latin typeface="Helvetica" panose="020B0604020202020204" pitchFamily="34" charset="0"/>
                <a:sym typeface="Symbol" panose="05050102010706020507" pitchFamily="18" charset="2"/>
              </a:rPr>
              <a:t>   </a:t>
            </a:r>
            <a:r>
              <a:rPr lang="en-US" altLang="zh-CN" sz="2000" i="1" dirty="0">
                <a:solidFill>
                  <a:srgbClr val="FF0000"/>
                </a:solidFill>
                <a:latin typeface="Helvetica" panose="020B0604020202020204" pitchFamily="34" charset="0"/>
                <a:sym typeface="Symbol" panose="05050102010706020507" pitchFamily="18" charset="2"/>
              </a:rPr>
              <a:t>X</a:t>
            </a:r>
            <a:r>
              <a:rPr lang="en-US" altLang="zh-CN" sz="2000" dirty="0">
                <a:solidFill>
                  <a:srgbClr val="FF0000"/>
                </a:solidFill>
                <a:latin typeface="Helvetica" panose="020B0604020202020204" pitchFamily="34" charset="0"/>
                <a:sym typeface="Symbol" panose="05050102010706020507" pitchFamily="18" charset="2"/>
              </a:rPr>
              <a:t> </a:t>
            </a:r>
            <a:r>
              <a:rPr lang="en-US" altLang="zh-CN" sz="2000" i="1" dirty="0">
                <a:solidFill>
                  <a:srgbClr val="FF0000"/>
                </a:solidFill>
                <a:latin typeface="Helvetica" panose="020B0604020202020204" pitchFamily="34" charset="0"/>
                <a:sym typeface="Symbol" panose="05050102010706020507" pitchFamily="18" charset="2"/>
              </a:rPr>
              <a:t>Y</a:t>
            </a:r>
          </a:p>
        </p:txBody>
      </p:sp>
    </p:spTree>
    <p:custDataLst>
      <p:tags r:id="rId1"/>
    </p:custDataLst>
    <p:extLst>
      <p:ext uri="{BB962C8B-B14F-4D97-AF65-F5344CB8AC3E}">
        <p14:creationId xmlns:p14="http://schemas.microsoft.com/office/powerpoint/2010/main" val="3224239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dirty="0">
                <a:ea typeface="宋体" charset="-122"/>
              </a:rPr>
              <a:t>其他一些关系的定义</a:t>
            </a:r>
            <a:endParaRPr lang="en-US" altLang="zh-CN" dirty="0">
              <a:ea typeface="宋体" charset="-122"/>
            </a:endParaRPr>
          </a:p>
        </p:txBody>
      </p:sp>
      <p:sp>
        <p:nvSpPr>
          <p:cNvPr id="23555" name="AutoShape 3"/>
          <p:cNvSpPr>
            <a:spLocks noGrp="1" noChangeAspect="1" noChangeArrowheads="1"/>
          </p:cNvSpPr>
          <p:nvPr>
            <p:ph type="body" idx="1"/>
          </p:nvPr>
        </p:nvSpPr>
        <p:spPr>
          <a:xfrm>
            <a:off x="476250" y="823913"/>
            <a:ext cx="8350250" cy="5767387"/>
          </a:xfrm>
        </p:spPr>
        <p:txBody>
          <a:bodyPr/>
          <a:lstStyle/>
          <a:p>
            <a:pPr>
              <a:lnSpc>
                <a:spcPct val="150000"/>
              </a:lnSpc>
            </a:pPr>
            <a:r>
              <a:rPr lang="en-US" altLang="zh-CN" sz="2000" b="1" dirty="0"/>
              <a:t>create table</a:t>
            </a:r>
            <a:r>
              <a:rPr lang="en-US" altLang="zh-CN" sz="2000" dirty="0"/>
              <a:t> </a:t>
            </a:r>
            <a:r>
              <a:rPr lang="en-US" altLang="zh-CN" sz="2000" i="1" dirty="0"/>
              <a:t>student</a:t>
            </a:r>
            <a:r>
              <a:rPr lang="en-US" altLang="zh-CN" sz="2000" dirty="0"/>
              <a:t> (</a:t>
            </a:r>
            <a:br>
              <a:rPr lang="en-US" altLang="zh-CN" sz="2000" dirty="0"/>
            </a:br>
            <a:r>
              <a:rPr lang="en-US" altLang="zh-CN" sz="2000" dirty="0"/>
              <a:t>        </a:t>
            </a:r>
            <a:r>
              <a:rPr lang="en-US" altLang="zh-CN" sz="2000" i="1" dirty="0"/>
              <a:t>ID</a:t>
            </a:r>
            <a:r>
              <a:rPr lang="en-US" altLang="zh-CN" sz="2000" dirty="0"/>
              <a:t>     </a:t>
            </a:r>
            <a:r>
              <a:rPr lang="en-US" altLang="zh-CN" sz="2000" b="1" dirty="0"/>
              <a:t>varchar</a:t>
            </a:r>
            <a:r>
              <a:rPr lang="en-US" altLang="zh-CN" sz="2000" dirty="0"/>
              <a:t>(5),</a:t>
            </a:r>
            <a:br>
              <a:rPr lang="en-US" altLang="zh-CN" sz="2000" dirty="0"/>
            </a:br>
            <a:r>
              <a:rPr lang="en-US" altLang="zh-CN" sz="2000" dirty="0"/>
              <a:t>        </a:t>
            </a:r>
            <a:r>
              <a:rPr lang="en-US" altLang="zh-CN" sz="2000" i="1" dirty="0"/>
              <a:t>name</a:t>
            </a:r>
            <a:r>
              <a:rPr lang="en-US" altLang="zh-CN" sz="2000" dirty="0"/>
              <a:t>   </a:t>
            </a:r>
            <a:r>
              <a:rPr lang="en-US" altLang="zh-CN" sz="2000" b="1" dirty="0"/>
              <a:t>varchar</a:t>
            </a:r>
            <a:r>
              <a:rPr lang="en-US" altLang="zh-CN" sz="2000" dirty="0"/>
              <a:t>(20) not null,</a:t>
            </a:r>
            <a:br>
              <a:rPr lang="en-US" altLang="zh-CN" sz="2000" dirty="0"/>
            </a:br>
            <a:r>
              <a:rPr lang="en-US" altLang="zh-CN" sz="2000" dirty="0"/>
              <a:t>        </a:t>
            </a:r>
            <a:r>
              <a:rPr lang="en-US" altLang="zh-CN" sz="2000" i="1" dirty="0" err="1"/>
              <a:t>dept_name</a:t>
            </a:r>
            <a:r>
              <a:rPr lang="en-US" altLang="zh-CN" sz="2000" dirty="0"/>
              <a:t>      </a:t>
            </a:r>
            <a:r>
              <a:rPr lang="en-US" altLang="zh-CN" sz="2000" b="1" dirty="0"/>
              <a:t>varchar</a:t>
            </a:r>
            <a:r>
              <a:rPr lang="en-US" altLang="zh-CN" sz="2000" dirty="0"/>
              <a:t>(20),</a:t>
            </a:r>
            <a:br>
              <a:rPr lang="en-US" altLang="zh-CN" sz="2000" dirty="0"/>
            </a:br>
            <a:r>
              <a:rPr lang="en-US" altLang="zh-CN" sz="2000" dirty="0"/>
              <a:t>        </a:t>
            </a:r>
            <a:r>
              <a:rPr lang="en-US" altLang="zh-CN" sz="2000" i="1" dirty="0" err="1"/>
              <a:t>tot_cred</a:t>
            </a:r>
            <a:r>
              <a:rPr lang="en-US" altLang="zh-CN" sz="2000" dirty="0"/>
              <a:t>     </a:t>
            </a:r>
            <a:r>
              <a:rPr lang="en-US" altLang="zh-CN" sz="2000" b="1" dirty="0"/>
              <a:t>numeric</a:t>
            </a:r>
            <a:r>
              <a:rPr lang="en-US" altLang="zh-CN" sz="2000" dirty="0"/>
              <a:t>(3,0),</a:t>
            </a:r>
            <a:br>
              <a:rPr lang="en-US" altLang="zh-CN" sz="2000" dirty="0"/>
            </a:br>
            <a:r>
              <a:rPr lang="en-US" altLang="zh-CN" sz="2000" dirty="0"/>
              <a:t>        </a:t>
            </a:r>
            <a:r>
              <a:rPr lang="en-US" altLang="zh-CN" sz="2000" b="1" dirty="0"/>
              <a:t>primary key</a:t>
            </a:r>
            <a:r>
              <a:rPr lang="en-US" altLang="zh-CN" sz="2000" dirty="0"/>
              <a:t> (</a:t>
            </a:r>
            <a:r>
              <a:rPr lang="en-US" altLang="zh-CN" sz="2000" i="1" dirty="0"/>
              <a:t>ID</a:t>
            </a:r>
            <a:r>
              <a:rPr lang="en-US" altLang="zh-CN" sz="2000" dirty="0"/>
              <a:t>),</a:t>
            </a:r>
            <a:br>
              <a:rPr lang="en-US" altLang="zh-CN" sz="2000" dirty="0"/>
            </a:br>
            <a:r>
              <a:rPr lang="en-US" altLang="zh-CN" sz="2000" dirty="0"/>
              <a:t>        </a:t>
            </a:r>
            <a:r>
              <a:rPr lang="en-US" altLang="zh-CN" sz="2000" b="1" dirty="0"/>
              <a:t>foreign key </a:t>
            </a:r>
            <a:r>
              <a:rPr lang="en-US" altLang="zh-CN" sz="2000" i="1" dirty="0"/>
              <a:t>(</a:t>
            </a:r>
            <a:r>
              <a:rPr lang="en-US" altLang="zh-CN" sz="2000" i="1" dirty="0" err="1"/>
              <a:t>dept_name</a:t>
            </a:r>
            <a:r>
              <a:rPr lang="en-US" altLang="zh-CN" sz="2000" dirty="0"/>
              <a:t>) </a:t>
            </a:r>
            <a:r>
              <a:rPr lang="en-US" altLang="zh-CN" sz="2000" b="1" dirty="0"/>
              <a:t>references </a:t>
            </a:r>
            <a:r>
              <a:rPr lang="en-US" altLang="zh-CN" sz="2000" i="1" dirty="0"/>
              <a:t>department</a:t>
            </a:r>
            <a:r>
              <a:rPr lang="en-US" altLang="zh-CN" sz="2000" dirty="0"/>
              <a:t>);</a:t>
            </a:r>
          </a:p>
          <a:p>
            <a:pPr>
              <a:lnSpc>
                <a:spcPct val="150000"/>
              </a:lnSpc>
            </a:pPr>
            <a:endParaRPr lang="en-US" altLang="zh-CN" sz="2400" dirty="0"/>
          </a:p>
        </p:txBody>
      </p:sp>
    </p:spTree>
    <p:extLst>
      <p:ext uri="{BB962C8B-B14F-4D97-AF65-F5344CB8AC3E}">
        <p14:creationId xmlns:p14="http://schemas.microsoft.com/office/powerpoint/2010/main" val="25821442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152400" y="1295400"/>
            <a:ext cx="8839200" cy="5410200"/>
          </a:xfrm>
        </p:spPr>
        <p:txBody>
          <a:bodyPr/>
          <a:lstStyle/>
          <a:p>
            <a:pPr lvl="1" eaLnBrk="1" hangingPunct="1"/>
            <a:r>
              <a:rPr lang="zh-CN" altLang="en-US" sz="2400">
                <a:latin typeface="华文新魏" panose="02010800040101010101" pitchFamily="2" charset="-122"/>
              </a:rPr>
              <a:t>列出选修了全部课程的学生姓名</a:t>
            </a:r>
          </a:p>
          <a:p>
            <a:pPr lvl="1" eaLnBrk="1" hangingPunct="1">
              <a:lnSpc>
                <a:spcPct val="95000"/>
              </a:lnSpc>
              <a:buFontTx/>
              <a:buNone/>
            </a:pPr>
            <a:r>
              <a:rPr lang="zh-CN" altLang="en-US" sz="1600">
                <a:latin typeface="华文新魏" panose="02010800040101010101" pitchFamily="2" charset="-122"/>
              </a:rPr>
              <a:t>   </a:t>
            </a:r>
            <a:r>
              <a:rPr lang="zh-CN" altLang="en-US" sz="1600" b="1" i="1">
                <a:latin typeface="华文新魏" panose="02010800040101010101" pitchFamily="2" charset="-122"/>
              </a:rPr>
              <a:t>  </a:t>
            </a:r>
            <a:r>
              <a:rPr lang="en-US" altLang="zh-CN" sz="2000" i="1">
                <a:latin typeface="华文新魏" panose="02010800040101010101" pitchFamily="2" charset="-122"/>
              </a:rPr>
              <a:t>select    SNAME</a:t>
            </a:r>
          </a:p>
          <a:p>
            <a:pPr lvl="1" eaLnBrk="1" hangingPunct="1">
              <a:spcBef>
                <a:spcPct val="10000"/>
              </a:spcBef>
              <a:buFontTx/>
              <a:buNone/>
            </a:pPr>
            <a:r>
              <a:rPr lang="en-US" altLang="zh-CN" sz="2000" i="1">
                <a:latin typeface="华文新魏" panose="02010800040101010101" pitchFamily="2" charset="-122"/>
              </a:rPr>
              <a:t>     from     S</a:t>
            </a:r>
          </a:p>
          <a:p>
            <a:pPr lvl="1" eaLnBrk="1" hangingPunct="1">
              <a:spcBef>
                <a:spcPct val="10000"/>
              </a:spcBef>
              <a:buFontTx/>
              <a:buNone/>
            </a:pPr>
            <a:r>
              <a:rPr lang="en-US" altLang="zh-CN" sz="2000" i="1">
                <a:latin typeface="华文新魏" panose="02010800040101010101" pitchFamily="2" charset="-122"/>
              </a:rPr>
              <a:t>     where    not exists</a:t>
            </a:r>
          </a:p>
          <a:p>
            <a:pPr lvl="1" eaLnBrk="1" hangingPunct="1">
              <a:spcBef>
                <a:spcPct val="10000"/>
              </a:spcBef>
              <a:buFontTx/>
              <a:buNone/>
            </a:pPr>
            <a:r>
              <a:rPr lang="en-US" altLang="zh-CN" sz="2000" i="1">
                <a:latin typeface="华文新魏" panose="02010800040101010101" pitchFamily="2" charset="-122"/>
              </a:rPr>
              <a:t>			( (select    C#</a:t>
            </a:r>
          </a:p>
          <a:p>
            <a:pPr lvl="1" eaLnBrk="1" hangingPunct="1">
              <a:spcBef>
                <a:spcPct val="10000"/>
              </a:spcBef>
              <a:buFontTx/>
              <a:buNone/>
            </a:pPr>
            <a:r>
              <a:rPr lang="en-US" altLang="zh-CN" sz="2000" i="1">
                <a:latin typeface="华文新魏" panose="02010800040101010101" pitchFamily="2" charset="-122"/>
              </a:rPr>
              <a:t>			   from      C)</a:t>
            </a:r>
          </a:p>
          <a:p>
            <a:pPr lvl="1" eaLnBrk="1" hangingPunct="1">
              <a:spcBef>
                <a:spcPct val="10000"/>
              </a:spcBef>
              <a:buFontTx/>
              <a:buNone/>
            </a:pPr>
            <a:r>
              <a:rPr lang="en-US" altLang="zh-CN" sz="2000" i="1">
                <a:latin typeface="华文新魏" panose="02010800040101010101" pitchFamily="2" charset="-122"/>
              </a:rPr>
              <a:t>                    EXCEPT</a:t>
            </a:r>
          </a:p>
          <a:p>
            <a:pPr lvl="1" eaLnBrk="1" hangingPunct="1">
              <a:spcBef>
                <a:spcPct val="10000"/>
              </a:spcBef>
              <a:buFontTx/>
              <a:buNone/>
            </a:pPr>
            <a:r>
              <a:rPr lang="en-US" altLang="zh-CN" sz="2000" i="1">
                <a:latin typeface="华文新魏" panose="02010800040101010101" pitchFamily="2" charset="-122"/>
              </a:rPr>
              <a:t>   		   	  (select   C#</a:t>
            </a:r>
          </a:p>
          <a:p>
            <a:pPr lvl="1" eaLnBrk="1" hangingPunct="1">
              <a:spcBef>
                <a:spcPct val="10000"/>
              </a:spcBef>
              <a:buFontTx/>
              <a:buNone/>
            </a:pPr>
            <a:r>
              <a:rPr lang="en-US" altLang="zh-CN" sz="2000" i="1">
                <a:latin typeface="华文新魏" panose="02010800040101010101" pitchFamily="2" charset="-122"/>
              </a:rPr>
              <a:t>			from      SC</a:t>
            </a:r>
          </a:p>
          <a:p>
            <a:pPr lvl="1" eaLnBrk="1" hangingPunct="1">
              <a:spcBef>
                <a:spcPct val="10000"/>
              </a:spcBef>
              <a:buFontTx/>
              <a:buNone/>
            </a:pPr>
            <a:r>
              <a:rPr lang="en-US" altLang="zh-CN" sz="2000" i="1">
                <a:latin typeface="华文新魏" panose="02010800040101010101" pitchFamily="2" charset="-122"/>
              </a:rPr>
              <a:t>   			   where     SC.S# = S.S#))</a:t>
            </a:r>
          </a:p>
        </p:txBody>
      </p:sp>
      <p:sp>
        <p:nvSpPr>
          <p:cNvPr id="161795" name="Text Box 3"/>
          <p:cNvSpPr txBox="1">
            <a:spLocks noChangeArrowheads="1"/>
          </p:cNvSpPr>
          <p:nvPr/>
        </p:nvSpPr>
        <p:spPr bwMode="auto">
          <a:xfrm>
            <a:off x="5562600" y="2136775"/>
            <a:ext cx="3200400" cy="1368425"/>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a:spAutoFit/>
            <a:flatTx/>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lnSpc>
                <a:spcPct val="95000"/>
              </a:lnSpc>
              <a:spcBef>
                <a:spcPct val="20000"/>
              </a:spcBef>
              <a:buClr>
                <a:schemeClr val="bg2"/>
              </a:buClr>
              <a:buSzPct val="50000"/>
              <a:buFont typeface="Monotype Sorts"/>
              <a:buNone/>
            </a:pPr>
            <a:r>
              <a:rPr lang="zh-CN" altLang="en-US" sz="2000">
                <a:solidFill>
                  <a:schemeClr val="bg2"/>
                </a:solidFill>
                <a:latin typeface="华文新魏" panose="02010800040101010101" pitchFamily="2" charset="-122"/>
                <a:ea typeface="华文新魏" panose="02010800040101010101" pitchFamily="2" charset="-122"/>
              </a:rPr>
              <a:t>任意课程，所求学生选之</a:t>
            </a:r>
          </a:p>
          <a:p>
            <a:pPr eaLnBrk="1" hangingPunct="1">
              <a:lnSpc>
                <a:spcPct val="95000"/>
              </a:lnSpc>
              <a:spcBef>
                <a:spcPct val="20000"/>
              </a:spcBef>
              <a:buClr>
                <a:schemeClr val="bg2"/>
              </a:buClr>
              <a:buSzPct val="50000"/>
              <a:buFont typeface="Monotype Sorts"/>
              <a:buNone/>
            </a:pPr>
            <a:r>
              <a:rPr lang="zh-CN" altLang="en-US" sz="2000" b="1">
                <a:solidFill>
                  <a:schemeClr val="folHlink"/>
                </a:solidFill>
                <a:latin typeface="华文新魏" panose="02010800040101010101" pitchFamily="2" charset="-122"/>
                <a:ea typeface="华文新魏" panose="02010800040101010101" pitchFamily="2" charset="-122"/>
                <a:sym typeface="Symbol" panose="05050102010706020507" pitchFamily="18" charset="2"/>
              </a:rPr>
              <a:t>  </a:t>
            </a:r>
            <a:endParaRPr lang="zh-CN" altLang="en-US" sz="2000" b="1">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just" eaLnBrk="1" hangingPunct="1">
              <a:lnSpc>
                <a:spcPct val="95000"/>
              </a:lnSpc>
              <a:spcBef>
                <a:spcPct val="20000"/>
              </a:spcBef>
              <a:buClr>
                <a:schemeClr val="bg2"/>
              </a:buClr>
              <a:buSzPct val="50000"/>
              <a:buFont typeface="Monotype Sorts"/>
              <a:buNone/>
            </a:pPr>
            <a:r>
              <a:rPr lang="zh-CN" altLang="en-US" sz="2000">
                <a:solidFill>
                  <a:srgbClr val="CC0000"/>
                </a:solidFill>
                <a:latin typeface="华文新魏" panose="02010800040101010101" pitchFamily="2" charset="-122"/>
                <a:ea typeface="华文新魏" panose="02010800040101010101" pitchFamily="2" charset="-122"/>
              </a:rPr>
              <a:t>所求学生的选课集合</a:t>
            </a:r>
            <a:r>
              <a:rPr lang="zh-CN" altLang="en-US" sz="2000">
                <a:solidFill>
                  <a:schemeClr val="bg2"/>
                </a:solidFill>
                <a:latin typeface="华文新魏" panose="02010800040101010101" pitchFamily="2" charset="-122"/>
                <a:ea typeface="华文新魏" panose="02010800040101010101" pitchFamily="2" charset="-122"/>
              </a:rPr>
              <a:t>为</a:t>
            </a:r>
            <a:r>
              <a:rPr lang="zh-CN" altLang="en-US" sz="2000">
                <a:solidFill>
                  <a:srgbClr val="CC0000"/>
                </a:solidFill>
                <a:latin typeface="华文新魏" panose="02010800040101010101" pitchFamily="2" charset="-122"/>
                <a:ea typeface="华文新魏" panose="02010800040101010101" pitchFamily="2" charset="-122"/>
              </a:rPr>
              <a:t>所有课程集合</a:t>
            </a:r>
            <a:r>
              <a:rPr lang="zh-CN" altLang="en-US" sz="2000">
                <a:solidFill>
                  <a:schemeClr val="bg2"/>
                </a:solidFill>
                <a:latin typeface="华文新魏" panose="02010800040101010101" pitchFamily="2" charset="-122"/>
                <a:ea typeface="华文新魏" panose="02010800040101010101" pitchFamily="2" charset="-122"/>
              </a:rPr>
              <a:t>的超集</a:t>
            </a:r>
          </a:p>
        </p:txBody>
      </p:sp>
      <p:sp>
        <p:nvSpPr>
          <p:cNvPr id="126983" name="Rectangle 4"/>
          <p:cNvSpPr>
            <a:spLocks noGrp="1" noChangeArrowheads="1"/>
          </p:cNvSpPr>
          <p:nvPr>
            <p:ph type="title"/>
          </p:nvPr>
        </p:nvSpPr>
        <p:spPr>
          <a:xfrm>
            <a:off x="352425" y="166688"/>
            <a:ext cx="8486775" cy="704850"/>
          </a:xfrm>
        </p:spPr>
        <p:txBody>
          <a:bodyPr anchor="ct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-1</a:t>
            </a:r>
            <a:endParaRPr lang="zh-CN" altLang="en-US" dirty="0"/>
          </a:p>
        </p:txBody>
      </p:sp>
    </p:spTree>
    <p:extLst>
      <p:ext uri="{BB962C8B-B14F-4D97-AF65-F5344CB8AC3E}">
        <p14:creationId xmlns:p14="http://schemas.microsoft.com/office/powerpoint/2010/main" val="16528623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2"/>
          <p:cNvSpPr>
            <a:spLocks noGrp="1" noChangeArrowheads="1"/>
          </p:cNvSpPr>
          <p:nvPr>
            <p:ph type="title"/>
          </p:nvPr>
        </p:nvSpPr>
        <p:spPr/>
        <p:txBody>
          <a:bodyP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-2</a:t>
            </a:r>
            <a:endParaRPr lang="zh-CN" altLang="en-US" dirty="0"/>
          </a:p>
        </p:txBody>
      </p:sp>
      <p:sp>
        <p:nvSpPr>
          <p:cNvPr id="158723" name="Rectangle 3"/>
          <p:cNvSpPr>
            <a:spLocks noGrp="1" noChangeArrowheads="1"/>
          </p:cNvSpPr>
          <p:nvPr>
            <p:ph type="body" idx="1"/>
          </p:nvPr>
        </p:nvSpPr>
        <p:spPr/>
        <p:txBody>
          <a:bodyPr/>
          <a:lstStyle/>
          <a:p>
            <a:pPr eaLnBrk="1" hangingPunct="1">
              <a:lnSpc>
                <a:spcPct val="140000"/>
              </a:lnSpc>
              <a:buFont typeface="宋体" panose="02010600030101010101" pitchFamily="2" charset="-122"/>
              <a:buNone/>
            </a:pPr>
            <a:r>
              <a:rPr lang="zh-CN" altLang="en-US" sz="2800" dirty="0">
                <a:latin typeface="华文新魏" panose="02010800040101010101" pitchFamily="2" charset="-122"/>
              </a:rPr>
              <a:t>用</a:t>
            </a:r>
            <a:r>
              <a:rPr lang="en-US" altLang="zh-CN" sz="2800" dirty="0">
                <a:latin typeface="华文新魏" panose="02010800040101010101" pitchFamily="2" charset="-122"/>
              </a:rPr>
              <a:t>EXISTS/NOT EXISTS</a:t>
            </a:r>
            <a:r>
              <a:rPr lang="zh-CN" altLang="en-US" sz="2800" dirty="0">
                <a:latin typeface="华文新魏" panose="02010800040101010101" pitchFamily="2" charset="-122"/>
              </a:rPr>
              <a:t>实现全称量词</a:t>
            </a:r>
          </a:p>
          <a:p>
            <a:pPr eaLnBrk="1" hangingPunct="1">
              <a:lnSpc>
                <a:spcPct val="140000"/>
              </a:lnSpc>
              <a:buFont typeface="宋体" panose="02010600030101010101" pitchFamily="2" charset="-122"/>
              <a:buNone/>
            </a:pPr>
            <a:r>
              <a:rPr lang="en-US" altLang="zh-CN" sz="2000" dirty="0">
                <a:latin typeface="华文新魏" panose="02010800040101010101" pitchFamily="2" charset="-122"/>
              </a:rPr>
              <a:t>SQL</a:t>
            </a:r>
            <a:r>
              <a:rPr lang="zh-CN" altLang="en-US" sz="2000" dirty="0">
                <a:latin typeface="华文新魏" panose="02010800040101010101" pitchFamily="2" charset="-122"/>
              </a:rPr>
              <a:t>语言中没有全称量词</a:t>
            </a:r>
            <a:r>
              <a:rPr lang="zh-CN" altLang="en-US" sz="2000" dirty="0">
                <a:latin typeface="华文新魏" panose="02010800040101010101" pitchFamily="2" charset="-122"/>
                <a:sym typeface="Symbol" panose="05050102010706020507" pitchFamily="18" charset="2"/>
              </a:rPr>
              <a:t></a:t>
            </a:r>
            <a:r>
              <a:rPr lang="zh-CN" altLang="en-US" sz="2000" dirty="0">
                <a:latin typeface="华文新魏" panose="02010800040101010101" pitchFamily="2" charset="-122"/>
              </a:rPr>
              <a:t> （</a:t>
            </a:r>
            <a:r>
              <a:rPr lang="en-US" altLang="zh-CN" sz="2000" dirty="0">
                <a:latin typeface="华文新魏" panose="02010800040101010101" pitchFamily="2" charset="-122"/>
              </a:rPr>
              <a:t>For all</a:t>
            </a:r>
            <a:r>
              <a:rPr lang="zh-CN" altLang="en-US" sz="2000" dirty="0">
                <a:latin typeface="华文新魏" panose="02010800040101010101" pitchFamily="2" charset="-122"/>
              </a:rPr>
              <a:t>）</a:t>
            </a:r>
          </a:p>
          <a:p>
            <a:pPr lvl="1" eaLnBrk="1" hangingPunct="1">
              <a:lnSpc>
                <a:spcPct val="140000"/>
              </a:lnSpc>
            </a:pPr>
            <a:r>
              <a:rPr lang="zh-CN" altLang="en-US" sz="2000" dirty="0">
                <a:latin typeface="华文新魏" panose="02010800040101010101" pitchFamily="2" charset="-122"/>
              </a:rPr>
              <a:t>可以把带有全称量词的谓词转换为等价的带有存在量词的谓词：</a:t>
            </a:r>
          </a:p>
          <a:p>
            <a:pPr eaLnBrk="1" hangingPunct="1">
              <a:lnSpc>
                <a:spcPct val="140000"/>
              </a:lnSpc>
              <a:buFont typeface="Wingdings" panose="05000000000000000000" pitchFamily="2" charset="2"/>
              <a:buNone/>
            </a:pPr>
            <a:r>
              <a:rPr lang="zh-CN" altLang="en-US" sz="2000" dirty="0">
                <a:latin typeface="华文新魏" panose="02010800040101010101" pitchFamily="2" charset="-122"/>
              </a:rPr>
              <a:t>        </a:t>
            </a:r>
            <a:r>
              <a:rPr lang="en-US" altLang="zh-CN" sz="2000" dirty="0">
                <a:latin typeface="华文新魏" panose="02010800040101010101" pitchFamily="2" charset="-122"/>
              </a:rPr>
              <a:t>(</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x)P ≡ </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x(</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P))</a:t>
            </a:r>
          </a:p>
        </p:txBody>
      </p:sp>
    </p:spTree>
    <p:extLst>
      <p:ext uri="{BB962C8B-B14F-4D97-AF65-F5344CB8AC3E}">
        <p14:creationId xmlns:p14="http://schemas.microsoft.com/office/powerpoint/2010/main" val="2480264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a:ea typeface="宋体" charset="-122"/>
              </a:rPr>
              <a:t>Not Exists</a:t>
            </a:r>
            <a:r>
              <a:rPr lang="zh-CN" altLang="en-US" dirty="0">
                <a:ea typeface="宋体" charset="-122"/>
              </a:rPr>
              <a:t>子句</a:t>
            </a:r>
            <a:endParaRPr lang="en-US" altLang="zh-CN" dirty="0">
              <a:ea typeface="宋体" charset="-122"/>
            </a:endParaRPr>
          </a:p>
        </p:txBody>
      </p:sp>
      <p:sp>
        <p:nvSpPr>
          <p:cNvPr id="153603" name="Rectangle 3"/>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zh-CN" altLang="en-US" sz="2000"/>
              <a:t>找出选修了</a:t>
            </a:r>
            <a:r>
              <a:rPr lang="en-US" altLang="zh-CN" sz="2000"/>
              <a:t>Biology</a:t>
            </a:r>
            <a:r>
              <a:rPr lang="zh-CN" altLang="en-US" sz="2000"/>
              <a:t>系开设的所有课程的学生 </a:t>
            </a:r>
            <a:endParaRPr lang="en-US" altLang="zh-CN" sz="2000"/>
          </a:p>
        </p:txBody>
      </p:sp>
      <p:sp>
        <p:nvSpPr>
          <p:cNvPr id="454660" name="Text Box 4"/>
          <p:cNvSpPr txBox="1">
            <a:spLocks noChangeArrowheads="1"/>
          </p:cNvSpPr>
          <p:nvPr/>
        </p:nvSpPr>
        <p:spPr bwMode="auto">
          <a:xfrm>
            <a:off x="1054100" y="1976438"/>
            <a:ext cx="80899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a:latin typeface="Helvetica" panose="020B0604020202020204" pitchFamily="34" charset="0"/>
              </a:rPr>
              <a:t>select distinct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name</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from </a:t>
            </a:r>
            <a:r>
              <a:rPr lang="en-US" altLang="zh-CN" sz="2000" i="1">
                <a:latin typeface="Helvetica" panose="020B0604020202020204" pitchFamily="34" charset="0"/>
              </a:rPr>
              <a:t>student </a:t>
            </a:r>
            <a:r>
              <a:rPr lang="en-US" altLang="zh-CN" sz="2000" b="1">
                <a:latin typeface="Helvetica" panose="020B0604020202020204" pitchFamily="34" charset="0"/>
              </a:rPr>
              <a:t>as </a:t>
            </a:r>
            <a:r>
              <a:rPr lang="en-US" altLang="zh-CN" sz="2000" i="1">
                <a:latin typeface="Helvetica" panose="020B0604020202020204" pitchFamily="34" charset="0"/>
              </a:rPr>
              <a:t>S</a:t>
            </a:r>
            <a:endParaRPr lang="en-US" altLang="zh-CN" i="1">
              <a:latin typeface="Helvetica" panose="020B0604020202020204" pitchFamily="34" charset="0"/>
            </a:endParaRPr>
          </a:p>
          <a:p>
            <a:pPr>
              <a:spcBef>
                <a:spcPct val="0"/>
              </a:spcBef>
              <a:buClrTx/>
              <a:buSzTx/>
              <a:buFontTx/>
              <a:buNone/>
            </a:pPr>
            <a:r>
              <a:rPr lang="en-US" altLang="zh-CN" sz="2000" b="1">
                <a:latin typeface="Helvetica" panose="020B0604020202020204" pitchFamily="34" charset="0"/>
              </a:rPr>
              <a:t>where not exists </a:t>
            </a:r>
            <a:r>
              <a:rPr lang="en-US" altLang="zh-CN" sz="2000">
                <a:latin typeface="Helvetica" panose="020B0604020202020204" pitchFamily="34" charset="0"/>
              </a:rPr>
              <a:t>(</a:t>
            </a:r>
            <a:r>
              <a:rPr lang="en-US" altLang="zh-CN" sz="2000" b="1">
                <a:latin typeface="Helvetica" panose="020B0604020202020204" pitchFamily="34" charset="0"/>
              </a:rPr>
              <a:t>select </a:t>
            </a:r>
            <a:r>
              <a:rPr lang="en-US" altLang="zh-CN" sz="2000" i="1">
                <a:latin typeface="Helvetica" panose="020B0604020202020204" pitchFamily="34" charset="0"/>
              </a:rPr>
              <a: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course as c</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dept_name </a:t>
            </a:r>
            <a:r>
              <a:rPr lang="en-US" altLang="zh-CN" sz="2000">
                <a:latin typeface="Helvetica" panose="020B0604020202020204" pitchFamily="34" charset="0"/>
              </a:rPr>
              <a:t>= ’Biology’ and </a:t>
            </a:r>
            <a:endParaRPr lang="en-US" altLang="zh-CN">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not exists</a:t>
            </a:r>
            <a:endParaRPr lang="en-US" altLang="zh-CN" b="1">
              <a:latin typeface="Helvetica" panose="020B0604020202020204" pitchFamily="34" charset="0"/>
            </a:endParaRPr>
          </a:p>
          <a:p>
            <a:pPr>
              <a:spcBef>
                <a:spcPct val="0"/>
              </a:spcBef>
              <a:buClrTx/>
              <a:buSzTx/>
              <a:buFontTx/>
              <a:buNone/>
            </a:pPr>
            <a:r>
              <a:rPr lang="en-US" altLang="zh-CN">
                <a:latin typeface="Helvetica" panose="020B0604020202020204" pitchFamily="34" charset="0"/>
              </a:rPr>
              <a:t>                                 </a:t>
            </a:r>
            <a:r>
              <a:rPr lang="en-US" altLang="zh-CN" sz="2000">
                <a:latin typeface="Helvetica" panose="020B0604020202020204" pitchFamily="34" charset="0"/>
              </a:rPr>
              <a:t>(</a:t>
            </a:r>
            <a:r>
              <a:rPr lang="en-US" altLang="zh-CN" sz="2000" b="1">
                <a:latin typeface="Helvetica" panose="020B0604020202020204" pitchFamily="34" charset="0"/>
              </a:rPr>
              <a:t>select </a:t>
            </a:r>
            <a:r>
              <a:rPr lang="en-US" altLang="zh-CN" sz="2000" i="1">
                <a:latin typeface="Helvetica" panose="020B0604020202020204" pitchFamily="34" charset="0"/>
              </a:rPr>
              <a: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takes </a:t>
            </a:r>
            <a:r>
              <a:rPr lang="en-US" altLang="zh-CN" sz="2000" b="1">
                <a:latin typeface="Helvetica" panose="020B0604020202020204" pitchFamily="34" charset="0"/>
              </a:rPr>
              <a:t>as </a:t>
            </a:r>
            <a:r>
              <a:rPr lang="en-US" altLang="zh-CN" sz="2000" i="1">
                <a:latin typeface="Helvetica" panose="020B0604020202020204" pitchFamily="34" charset="0"/>
              </a:rPr>
              <a:t>T</a:t>
            </a:r>
            <a:endParaRPr lang="en-US" altLang="zh-CN" i="1">
              <a:latin typeface="Helvetica" panose="020B0604020202020204" pitchFamily="34" charset="0"/>
            </a:endParaRPr>
          </a:p>
          <a:p>
            <a:pPr>
              <a:spcBef>
                <a:spcPct val="0"/>
              </a:spcBef>
              <a:buClrTx/>
              <a:buSzTx/>
              <a:buFontTx/>
              <a:buNone/>
            </a:pPr>
            <a:r>
              <a:rPr lang="en-US" altLang="zh-CN" b="1">
                <a:latin typeface="Helvetica" panose="020B0604020202020204" pitchFamily="34" charset="0"/>
              </a:rPr>
              <a:t>                                   </a:t>
            </a:r>
            <a:r>
              <a:rPr lang="en-US" altLang="zh-CN" sz="2000" b="1">
                <a:latin typeface="Helvetica" panose="020B0604020202020204" pitchFamily="34" charset="0"/>
              </a:rPr>
              <a:t>where </a:t>
            </a:r>
            <a:r>
              <a:rPr lang="en-US" altLang="zh-CN" sz="2000" i="1">
                <a:latin typeface="Helvetica" panose="020B0604020202020204" pitchFamily="34" charset="0"/>
              </a:rPr>
              <a:t>T</a:t>
            </a:r>
            <a:r>
              <a:rPr lang="en-US" altLang="zh-CN" sz="2000">
                <a:latin typeface="Helvetica" panose="020B0604020202020204" pitchFamily="34" charset="0"/>
              </a:rPr>
              <a:t>.</a:t>
            </a:r>
            <a:r>
              <a:rPr lang="en-US" altLang="zh-CN" sz="2000" i="1">
                <a:latin typeface="Helvetica" panose="020B0604020202020204" pitchFamily="34" charset="0"/>
              </a:rPr>
              <a:t>ID </a:t>
            </a:r>
            <a:r>
              <a:rPr lang="en-US" altLang="zh-CN" sz="2000">
                <a:latin typeface="Helvetica" panose="020B0604020202020204" pitchFamily="34" charset="0"/>
              </a:rPr>
              <a:t>= </a:t>
            </a:r>
            <a:r>
              <a:rPr lang="en-US" altLang="zh-CN" sz="2000" i="1">
                <a:latin typeface="Helvetica" panose="020B0604020202020204" pitchFamily="34" charset="0"/>
              </a:rPr>
              <a:t>S</a:t>
            </a:r>
            <a:r>
              <a:rPr lang="en-US" altLang="zh-CN" sz="2000">
                <a:latin typeface="Helvetica" panose="020B0604020202020204" pitchFamily="34" charset="0"/>
              </a:rPr>
              <a:t>.</a:t>
            </a:r>
            <a:r>
              <a:rPr lang="en-US" altLang="zh-CN" sz="2000" i="1">
                <a:latin typeface="Helvetica" panose="020B0604020202020204" pitchFamily="34" charset="0"/>
              </a:rPr>
              <a:t>ID and course_id=c.course_id</a:t>
            </a:r>
            <a:r>
              <a:rPr lang="en-US" altLang="zh-CN" sz="2000">
                <a:latin typeface="Helvetica" panose="020B0604020202020204" pitchFamily="34" charset="0"/>
              </a:rPr>
              <a:t>));</a:t>
            </a:r>
            <a:endParaRPr lang="en-US" altLang="zh-CN">
              <a:latin typeface="Helvetica" panose="020B0604020202020204" pitchFamily="34" charset="0"/>
            </a:endParaRPr>
          </a:p>
        </p:txBody>
      </p:sp>
    </p:spTree>
    <p:custDataLst>
      <p:tags r:id="rId1"/>
    </p:custDataLst>
    <p:extLst>
      <p:ext uri="{BB962C8B-B14F-4D97-AF65-F5344CB8AC3E}">
        <p14:creationId xmlns:p14="http://schemas.microsoft.com/office/powerpoint/2010/main" val="130942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0"/>
          <p:cNvSpPr>
            <a:spLocks noGrp="1" noChangeArrowheads="1"/>
          </p:cNvSpPr>
          <p:nvPr>
            <p:ph type="body" idx="1"/>
          </p:nvPr>
        </p:nvSpPr>
        <p:spPr>
          <a:xfrm>
            <a:off x="152400" y="1295400"/>
            <a:ext cx="8839200" cy="5410200"/>
          </a:xfrm>
        </p:spPr>
        <p:txBody>
          <a:bodyPr/>
          <a:lstStyle/>
          <a:p>
            <a:pPr lvl="1" eaLnBrk="1" hangingPunct="1"/>
            <a:r>
              <a:rPr lang="zh-CN" altLang="en-US" sz="2000">
                <a:latin typeface="华文新魏" panose="02010800040101010101" pitchFamily="2" charset="-122"/>
              </a:rPr>
              <a:t>列出选修了全部课程的学生姓名</a:t>
            </a:r>
          </a:p>
          <a:p>
            <a:pPr lvl="1" eaLnBrk="1" hangingPunct="1">
              <a:lnSpc>
                <a:spcPct val="95000"/>
              </a:lnSpc>
              <a:buFontTx/>
              <a:buNone/>
            </a:pPr>
            <a:r>
              <a:rPr lang="zh-CN" altLang="en-US">
                <a:latin typeface="华文新魏" panose="02010800040101010101" pitchFamily="2" charset="-122"/>
              </a:rPr>
              <a:t>   </a:t>
            </a:r>
            <a:r>
              <a:rPr lang="zh-CN" altLang="en-US" b="1" i="1">
                <a:latin typeface="华文新魏" panose="02010800040101010101" pitchFamily="2" charset="-122"/>
              </a:rPr>
              <a:t>  </a:t>
            </a:r>
            <a:r>
              <a:rPr lang="en-US" altLang="zh-CN" sz="2000" b="1" i="1">
                <a:latin typeface="华文新魏" panose="02010800040101010101" pitchFamily="2" charset="-122"/>
              </a:rPr>
              <a:t>select</a:t>
            </a:r>
            <a:r>
              <a:rPr lang="en-US" altLang="zh-CN" sz="2000" i="1">
                <a:latin typeface="华文新魏" panose="02010800040101010101" pitchFamily="2" charset="-122"/>
              </a:rPr>
              <a:t>    SNAME</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S</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a:t>
            </a:r>
            <a:r>
              <a:rPr lang="en-US" altLang="zh-CN" sz="2000" b="1" i="1">
                <a:latin typeface="华文新魏" panose="02010800040101010101" pitchFamily="2" charset="-122"/>
              </a:rPr>
              <a:t>not exists</a:t>
            </a:r>
            <a:endParaRPr lang="en-US" altLang="zh-CN" sz="2000" i="1">
              <a:latin typeface="华文新魏" panose="02010800040101010101" pitchFamily="2" charset="-122"/>
            </a:endParaRPr>
          </a:p>
          <a:p>
            <a:pPr lvl="1" eaLnBrk="1" hangingPunct="1">
              <a:spcBef>
                <a:spcPct val="10000"/>
              </a:spcBef>
              <a:buFontTx/>
              <a:buNone/>
            </a:pPr>
            <a:r>
              <a:rPr lang="en-US" altLang="zh-CN" sz="2000" b="1" i="1">
                <a:latin typeface="华文新魏" panose="02010800040101010101" pitchFamily="2" charset="-122"/>
              </a:rPr>
              <a:t>			</a:t>
            </a:r>
            <a:r>
              <a:rPr lang="zh-CN" altLang="en-US" sz="2000" i="1">
                <a:latin typeface="华文新魏" panose="02010800040101010101" pitchFamily="2" charset="-122"/>
              </a:rPr>
              <a:t>（</a:t>
            </a:r>
            <a:r>
              <a:rPr lang="en-US" altLang="zh-CN" sz="2000" b="1" i="1">
                <a:latin typeface="华文新魏" panose="02010800040101010101" pitchFamily="2" charset="-122"/>
              </a:rPr>
              <a:t>select</a:t>
            </a:r>
            <a:r>
              <a:rPr lang="en-US" altLang="zh-CN" sz="2000" i="1">
                <a:latin typeface="华文新魏" panose="02010800040101010101" pitchFamily="2" charset="-122"/>
              </a:rPr>
              <a:t>    C#</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C</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a:t>
            </a:r>
            <a:r>
              <a:rPr lang="en-US" altLang="zh-CN" sz="2000" b="1" i="1">
                <a:latin typeface="华文新魏" panose="02010800040101010101" pitchFamily="2" charset="-122"/>
              </a:rPr>
              <a:t>not</a:t>
            </a:r>
            <a:r>
              <a:rPr lang="en-US" altLang="zh-CN" sz="2000" i="1">
                <a:latin typeface="华文新魏" panose="02010800040101010101" pitchFamily="2" charset="-122"/>
              </a:rPr>
              <a:t> </a:t>
            </a:r>
            <a:r>
              <a:rPr lang="en-US" altLang="zh-CN" sz="2000" b="1" i="1">
                <a:latin typeface="华文新魏" panose="02010800040101010101" pitchFamily="2" charset="-122"/>
              </a:rPr>
              <a:t>exists</a:t>
            </a:r>
            <a:endParaRPr lang="en-US" altLang="zh-CN" sz="2000" i="1">
              <a:latin typeface="华文新魏" panose="02010800040101010101" pitchFamily="2" charset="-122"/>
            </a:endParaRPr>
          </a:p>
          <a:p>
            <a:pPr lvl="1" eaLnBrk="1" hangingPunct="1">
              <a:spcBef>
                <a:spcPct val="10000"/>
              </a:spcBef>
              <a:buFontTx/>
              <a:buNone/>
            </a:pPr>
            <a:r>
              <a:rPr lang="en-US" altLang="zh-CN" sz="2000" b="1" i="1">
                <a:latin typeface="华文新魏" panose="02010800040101010101" pitchFamily="2" charset="-122"/>
              </a:rPr>
              <a:t>				</a:t>
            </a:r>
            <a:r>
              <a:rPr lang="zh-CN" altLang="en-US" sz="2000" i="1">
                <a:latin typeface="华文新魏" panose="02010800040101010101" pitchFamily="2" charset="-122"/>
              </a:rPr>
              <a:t>（</a:t>
            </a:r>
            <a:r>
              <a:rPr lang="en-US" altLang="zh-CN" sz="2000" b="1" i="1">
                <a:latin typeface="华文新魏" panose="02010800040101010101" pitchFamily="2" charset="-122"/>
              </a:rPr>
              <a:t>select</a:t>
            </a:r>
            <a:r>
              <a:rPr lang="en-US" altLang="zh-CN" sz="2000" i="1">
                <a:latin typeface="华文新魏" panose="02010800040101010101" pitchFamily="2" charset="-122"/>
              </a:rPr>
              <a:t>     *</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SC</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SC.C# = C.C#</a:t>
            </a:r>
          </a:p>
          <a:p>
            <a:pPr lvl="1" eaLnBrk="1" hangingPunct="1">
              <a:spcBef>
                <a:spcPct val="10000"/>
              </a:spcBef>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and</a:t>
            </a:r>
            <a:r>
              <a:rPr lang="en-US" altLang="zh-CN" sz="2000" i="1">
                <a:latin typeface="华文新魏" panose="02010800040101010101" pitchFamily="2" charset="-122"/>
              </a:rPr>
              <a:t>    SC.S# = S.S# </a:t>
            </a:r>
            <a:r>
              <a:rPr lang="zh-CN" altLang="en-US" sz="2000" i="1">
                <a:latin typeface="华文新魏" panose="02010800040101010101" pitchFamily="2" charset="-122"/>
              </a:rPr>
              <a:t>））</a:t>
            </a:r>
            <a:endParaRPr lang="zh-CN" altLang="en-US" sz="1400" i="1">
              <a:latin typeface="华文新魏" panose="02010800040101010101" pitchFamily="2" charset="-122"/>
            </a:endParaRPr>
          </a:p>
        </p:txBody>
      </p:sp>
      <p:sp>
        <p:nvSpPr>
          <p:cNvPr id="159747" name="Text Box 2051"/>
          <p:cNvSpPr txBox="1">
            <a:spLocks noChangeArrowheads="1"/>
          </p:cNvSpPr>
          <p:nvPr/>
        </p:nvSpPr>
        <p:spPr bwMode="auto">
          <a:xfrm>
            <a:off x="5292725" y="2136775"/>
            <a:ext cx="3470275" cy="13843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lnSpc>
                <a:spcPct val="95000"/>
              </a:lnSpc>
              <a:spcBef>
                <a:spcPct val="20000"/>
              </a:spcBef>
              <a:buClr>
                <a:schemeClr val="bg2"/>
              </a:buClr>
              <a:buSzPct val="50000"/>
              <a:buFont typeface="Monotype Sorts"/>
              <a:buNone/>
            </a:pPr>
            <a:r>
              <a:rPr lang="zh-CN" altLang="en-US" sz="2000">
                <a:solidFill>
                  <a:schemeClr val="bg2"/>
                </a:solidFill>
                <a:latin typeface="华文新魏" panose="02010800040101010101" pitchFamily="2" charset="-122"/>
                <a:ea typeface="华文新魏" panose="02010800040101010101" pitchFamily="2" charset="-122"/>
              </a:rPr>
              <a:t>任意课程，所求学生选之</a:t>
            </a:r>
          </a:p>
          <a:p>
            <a:pPr eaLnBrk="1" hangingPunct="1">
              <a:lnSpc>
                <a:spcPct val="95000"/>
              </a:lnSpc>
              <a:spcBef>
                <a:spcPct val="20000"/>
              </a:spcBef>
              <a:buClr>
                <a:schemeClr val="bg2"/>
              </a:buClr>
              <a:buSzPct val="50000"/>
              <a:buFont typeface="Monotype Sorts"/>
              <a:buNone/>
            </a:pPr>
            <a:r>
              <a:rPr lang="zh-CN" altLang="en-US" sz="2000" b="1">
                <a:solidFill>
                  <a:schemeClr val="folHlink"/>
                </a:solidFill>
                <a:latin typeface="华文新魏" panose="02010800040101010101" pitchFamily="2" charset="-122"/>
                <a:ea typeface="华文新魏" panose="02010800040101010101" pitchFamily="2" charset="-122"/>
                <a:sym typeface="Symbol" panose="05050102010706020507" pitchFamily="18" charset="2"/>
              </a:rPr>
              <a:t>  </a:t>
            </a:r>
            <a:endParaRPr lang="zh-CN" altLang="en-US" sz="2000" b="1">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just" eaLnBrk="1" hangingPunct="1">
              <a:lnSpc>
                <a:spcPct val="95000"/>
              </a:lnSpc>
              <a:spcBef>
                <a:spcPct val="20000"/>
              </a:spcBef>
              <a:buClr>
                <a:schemeClr val="bg2"/>
              </a:buClr>
              <a:buSzPct val="50000"/>
              <a:buFont typeface="Monotype Sorts"/>
              <a:buNone/>
            </a:pPr>
            <a:r>
              <a:rPr lang="zh-CN" altLang="en-US" sz="2000">
                <a:solidFill>
                  <a:schemeClr val="bg2"/>
                </a:solidFill>
                <a:latin typeface="华文新魏" panose="02010800040101010101" pitchFamily="2" charset="-122"/>
                <a:ea typeface="华文新魏" panose="02010800040101010101" pitchFamily="2" charset="-122"/>
              </a:rPr>
              <a:t>不存在任何一门课程，所求学生没有选之</a:t>
            </a:r>
          </a:p>
        </p:txBody>
      </p:sp>
      <p:sp>
        <p:nvSpPr>
          <p:cNvPr id="119815" name="Rectangle 2052"/>
          <p:cNvSpPr>
            <a:spLocks noGrp="1" noChangeArrowheads="1"/>
          </p:cNvSpPr>
          <p:nvPr>
            <p:ph type="title"/>
          </p:nvPr>
        </p:nvSpPr>
        <p:spPr>
          <a:xfrm>
            <a:off x="352425" y="166688"/>
            <a:ext cx="8486775" cy="704850"/>
          </a:xfrm>
        </p:spPr>
        <p:txBody>
          <a:bodyPr anchor="ct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-2</a:t>
            </a:r>
            <a:endParaRPr lang="zh-CN" altLang="en-US" dirty="0"/>
          </a:p>
        </p:txBody>
      </p:sp>
    </p:spTree>
    <p:extLst>
      <p:ext uri="{BB962C8B-B14F-4D97-AF65-F5344CB8AC3E}">
        <p14:creationId xmlns:p14="http://schemas.microsoft.com/office/powerpoint/2010/main" val="30098287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-3</a:t>
            </a:r>
            <a:endParaRPr lang="en-US" altLang="zh-CN" dirty="0">
              <a:ea typeface="宋体" charset="-122"/>
            </a:endParaRPr>
          </a:p>
        </p:txBody>
      </p:sp>
      <p:sp>
        <p:nvSpPr>
          <p:cNvPr id="156675" name="Rectangle 3"/>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zh-CN" altLang="en-US" sz="2000" dirty="0"/>
              <a:t>除法</a:t>
            </a:r>
            <a:endParaRPr lang="en-US" altLang="zh-CN" sz="2000" dirty="0"/>
          </a:p>
          <a:p>
            <a:pPr lvl="1">
              <a:tabLst>
                <a:tab pos="461963" algn="l"/>
                <a:tab pos="1027113" algn="l"/>
                <a:tab pos="1547813" algn="l"/>
              </a:tabLst>
            </a:pPr>
            <a:r>
              <a:rPr lang="en-US" altLang="zh-CN" sz="2000" dirty="0"/>
              <a:t>not in (not in)</a:t>
            </a:r>
          </a:p>
          <a:p>
            <a:pPr>
              <a:tabLst>
                <a:tab pos="461963" algn="l"/>
                <a:tab pos="1027113" algn="l"/>
                <a:tab pos="1547813" algn="l"/>
              </a:tabLst>
            </a:pPr>
            <a:endParaRPr lang="en-US" altLang="zh-CN" sz="2000" dirty="0"/>
          </a:p>
          <a:p>
            <a:pPr>
              <a:tabLst>
                <a:tab pos="461963" algn="l"/>
                <a:tab pos="1027113" algn="l"/>
                <a:tab pos="1547813" algn="l"/>
              </a:tabLst>
            </a:pPr>
            <a:r>
              <a:rPr lang="zh-CN" altLang="en-US" sz="2000" dirty="0"/>
              <a:t>找出选修了</a:t>
            </a:r>
            <a:r>
              <a:rPr lang="en-US" altLang="zh-CN" sz="2000" dirty="0"/>
              <a:t>Biology</a:t>
            </a:r>
            <a:r>
              <a:rPr lang="zh-CN" altLang="en-US" sz="2000" dirty="0"/>
              <a:t>系开设的所有课程的学生 </a:t>
            </a:r>
            <a:endParaRPr lang="en-US" altLang="zh-CN" sz="2000" dirty="0"/>
          </a:p>
        </p:txBody>
      </p:sp>
      <p:sp>
        <p:nvSpPr>
          <p:cNvPr id="454660" name="Text Box 4"/>
          <p:cNvSpPr txBox="1">
            <a:spLocks noChangeArrowheads="1"/>
          </p:cNvSpPr>
          <p:nvPr/>
        </p:nvSpPr>
        <p:spPr bwMode="auto">
          <a:xfrm>
            <a:off x="944372" y="2918270"/>
            <a:ext cx="80899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dirty="0">
                <a:latin typeface="Helvetica" panose="020B0604020202020204" pitchFamily="34" charset="0"/>
              </a:rPr>
              <a:t>select distinct </a:t>
            </a:r>
            <a:r>
              <a:rPr lang="en-US" altLang="zh-CN" sz="2000" i="1" dirty="0">
                <a:latin typeface="Helvetica" panose="020B0604020202020204" pitchFamily="34" charset="0"/>
              </a:rPr>
              <a:t>S</a:t>
            </a:r>
            <a:r>
              <a:rPr lang="en-US" altLang="zh-CN" sz="2000" dirty="0">
                <a:latin typeface="Helvetica" panose="020B0604020202020204" pitchFamily="34" charset="0"/>
              </a:rPr>
              <a:t>.</a:t>
            </a:r>
            <a:r>
              <a:rPr lang="en-US" altLang="zh-CN" sz="2000" i="1" dirty="0">
                <a:latin typeface="Helvetica" panose="020B0604020202020204" pitchFamily="34" charset="0"/>
              </a:rPr>
              <a:t>ID</a:t>
            </a:r>
            <a:r>
              <a:rPr lang="en-US" altLang="zh-CN" sz="2000" dirty="0">
                <a:latin typeface="Helvetica" panose="020B0604020202020204" pitchFamily="34" charset="0"/>
              </a:rPr>
              <a:t>, </a:t>
            </a:r>
            <a:r>
              <a:rPr lang="en-US" altLang="zh-CN" sz="2000" i="1" dirty="0">
                <a:latin typeface="Helvetica" panose="020B0604020202020204" pitchFamily="34" charset="0"/>
              </a:rPr>
              <a:t>S</a:t>
            </a:r>
            <a:r>
              <a:rPr lang="en-US" altLang="zh-CN" sz="2000" dirty="0">
                <a:latin typeface="Helvetica" panose="020B0604020202020204" pitchFamily="34" charset="0"/>
              </a:rPr>
              <a:t>.</a:t>
            </a:r>
            <a:r>
              <a:rPr lang="en-US" altLang="zh-CN" sz="2000" i="1" dirty="0">
                <a:latin typeface="Helvetica" panose="020B0604020202020204" pitchFamily="34" charset="0"/>
              </a:rPr>
              <a:t>name</a:t>
            </a:r>
            <a:endParaRPr lang="en-US" altLang="zh-CN" i="1" dirty="0">
              <a:latin typeface="Helvetica" panose="020B0604020202020204" pitchFamily="34" charset="0"/>
            </a:endParaRPr>
          </a:p>
          <a:p>
            <a:pPr>
              <a:spcBef>
                <a:spcPct val="0"/>
              </a:spcBef>
              <a:buClrTx/>
              <a:buSzTx/>
              <a:buFontTx/>
              <a:buNone/>
            </a:pPr>
            <a:r>
              <a:rPr lang="en-US" altLang="zh-CN" sz="2000" b="1" dirty="0">
                <a:latin typeface="Helvetica" panose="020B0604020202020204" pitchFamily="34" charset="0"/>
              </a:rPr>
              <a:t>from </a:t>
            </a:r>
            <a:r>
              <a:rPr lang="en-US" altLang="zh-CN" sz="2000" i="1" dirty="0">
                <a:latin typeface="Helvetica" panose="020B0604020202020204" pitchFamily="34" charset="0"/>
              </a:rPr>
              <a:t>student </a:t>
            </a:r>
            <a:r>
              <a:rPr lang="en-US" altLang="zh-CN" sz="2000" b="1" dirty="0">
                <a:latin typeface="Helvetica" panose="020B0604020202020204" pitchFamily="34" charset="0"/>
              </a:rPr>
              <a:t>as </a:t>
            </a:r>
            <a:r>
              <a:rPr lang="en-US" altLang="zh-CN" sz="2000" i="1" dirty="0">
                <a:latin typeface="Helvetica" panose="020B0604020202020204" pitchFamily="34" charset="0"/>
              </a:rPr>
              <a:t>S</a:t>
            </a:r>
            <a:endParaRPr lang="en-US" altLang="zh-CN" i="1" dirty="0">
              <a:latin typeface="Helvetica" panose="020B0604020202020204" pitchFamily="34" charset="0"/>
            </a:endParaRPr>
          </a:p>
          <a:p>
            <a:pPr>
              <a:spcBef>
                <a:spcPct val="0"/>
              </a:spcBef>
              <a:buClrTx/>
              <a:buSzTx/>
              <a:buFontTx/>
              <a:buNone/>
            </a:pPr>
            <a:r>
              <a:rPr lang="en-US" altLang="zh-CN" sz="2000" b="1" dirty="0">
                <a:latin typeface="Helvetica" panose="020B0604020202020204" pitchFamily="34" charset="0"/>
              </a:rPr>
              <a:t>where  s.id not in </a:t>
            </a:r>
            <a:r>
              <a:rPr lang="en-US" altLang="zh-CN" sz="2000" dirty="0">
                <a:latin typeface="Helvetica" panose="020B0604020202020204" pitchFamily="34" charset="0"/>
              </a:rPr>
              <a:t>(</a:t>
            </a:r>
            <a:r>
              <a:rPr lang="en-US" altLang="zh-CN" sz="2000" b="1" dirty="0">
                <a:latin typeface="Helvetica" panose="020B0604020202020204" pitchFamily="34" charset="0"/>
              </a:rPr>
              <a:t>select id</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from </a:t>
            </a:r>
            <a:r>
              <a:rPr lang="en-US" altLang="zh-CN" sz="2000" i="1" dirty="0">
                <a:latin typeface="Helvetica" panose="020B0604020202020204" pitchFamily="34" charset="0"/>
              </a:rPr>
              <a:t>course, s</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where </a:t>
            </a:r>
            <a:r>
              <a:rPr lang="en-US" altLang="zh-CN" sz="2000" i="1" dirty="0" err="1">
                <a:latin typeface="Helvetica" panose="020B0604020202020204" pitchFamily="34" charset="0"/>
              </a:rPr>
              <a:t>course.dept_name</a:t>
            </a:r>
            <a:r>
              <a:rPr lang="en-US" altLang="zh-CN" sz="2000" i="1" dirty="0">
                <a:latin typeface="Helvetica" panose="020B0604020202020204" pitchFamily="34" charset="0"/>
              </a:rPr>
              <a:t> </a:t>
            </a:r>
            <a:r>
              <a:rPr lang="en-US" altLang="zh-CN" sz="2000" dirty="0">
                <a:latin typeface="Helvetica" panose="020B0604020202020204" pitchFamily="34" charset="0"/>
              </a:rPr>
              <a:t>= ’Biology’ and </a:t>
            </a:r>
            <a:endParaRPr lang="en-US" altLang="zh-CN"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b="1" dirty="0" err="1">
                <a:latin typeface="Helvetica" panose="020B0604020202020204" pitchFamily="34" charset="0"/>
              </a:rPr>
              <a:t>course_id</a:t>
            </a:r>
            <a:r>
              <a:rPr lang="en-US" altLang="zh-CN" b="1" dirty="0">
                <a:latin typeface="Helvetica" panose="020B0604020202020204" pitchFamily="34" charset="0"/>
              </a:rPr>
              <a:t>, id) </a:t>
            </a:r>
            <a:r>
              <a:rPr lang="en-US" altLang="zh-CN" sz="2000" b="1" dirty="0">
                <a:latin typeface="Helvetica" panose="020B0604020202020204" pitchFamily="34" charset="0"/>
              </a:rPr>
              <a:t>not in</a:t>
            </a:r>
            <a:endParaRPr lang="en-US" altLang="zh-CN" b="1" dirty="0">
              <a:latin typeface="Helvetica" panose="020B0604020202020204" pitchFamily="34" charset="0"/>
            </a:endParaRPr>
          </a:p>
          <a:p>
            <a:pPr>
              <a:spcBef>
                <a:spcPct val="0"/>
              </a:spcBef>
              <a:buClrTx/>
              <a:buSzTx/>
              <a:buFontTx/>
              <a:buNone/>
            </a:pPr>
            <a:r>
              <a:rPr lang="en-US" altLang="zh-CN" dirty="0">
                <a:latin typeface="Helvetica" panose="020B0604020202020204" pitchFamily="34" charset="0"/>
              </a:rPr>
              <a:t>                                 </a:t>
            </a:r>
            <a:r>
              <a:rPr lang="en-US" altLang="zh-CN" sz="2000" dirty="0">
                <a:latin typeface="Helvetica" panose="020B0604020202020204" pitchFamily="34" charset="0"/>
              </a:rPr>
              <a:t>(</a:t>
            </a:r>
            <a:r>
              <a:rPr lang="en-US" altLang="zh-CN" sz="2000" b="1" dirty="0">
                <a:latin typeface="Helvetica" panose="020B0604020202020204" pitchFamily="34" charset="0"/>
              </a:rPr>
              <a:t>select </a:t>
            </a:r>
            <a:r>
              <a:rPr lang="en-US" altLang="zh-CN" b="1" dirty="0" err="1">
                <a:latin typeface="Helvetica" panose="020B0604020202020204" pitchFamily="34" charset="0"/>
              </a:rPr>
              <a:t>course_id</a:t>
            </a:r>
            <a:r>
              <a:rPr lang="en-US" altLang="zh-CN" b="1" dirty="0">
                <a:latin typeface="Helvetica" panose="020B0604020202020204" pitchFamily="34" charset="0"/>
              </a:rPr>
              <a:t>, id</a:t>
            </a:r>
            <a:endParaRPr lang="en-US" altLang="zh-CN" i="1" dirty="0">
              <a:latin typeface="Helvetica" panose="020B0604020202020204" pitchFamily="34" charset="0"/>
            </a:endParaRPr>
          </a:p>
          <a:p>
            <a:pPr>
              <a:spcBef>
                <a:spcPct val="0"/>
              </a:spcBef>
              <a:buClrTx/>
              <a:buSzTx/>
              <a:buFontTx/>
              <a:buNone/>
            </a:pPr>
            <a:r>
              <a:rPr lang="en-US" altLang="zh-CN" b="1" dirty="0">
                <a:latin typeface="Helvetica" panose="020B0604020202020204" pitchFamily="34" charset="0"/>
              </a:rPr>
              <a:t>                                   </a:t>
            </a:r>
            <a:r>
              <a:rPr lang="en-US" altLang="zh-CN" sz="2000" b="1" dirty="0">
                <a:latin typeface="Helvetica" panose="020B0604020202020204" pitchFamily="34" charset="0"/>
              </a:rPr>
              <a:t>from </a:t>
            </a:r>
            <a:r>
              <a:rPr lang="en-US" altLang="zh-CN" sz="2000" i="1" dirty="0">
                <a:latin typeface="Helvetica" panose="020B0604020202020204" pitchFamily="34" charset="0"/>
              </a:rPr>
              <a:t>takes </a:t>
            </a:r>
            <a:r>
              <a:rPr lang="en-US" altLang="zh-CN" sz="2000" dirty="0">
                <a:latin typeface="Helvetica" panose="020B0604020202020204" pitchFamily="34" charset="0"/>
              </a:rPr>
              <a:t>));</a:t>
            </a:r>
            <a:endParaRPr lang="en-US" altLang="zh-CN" dirty="0">
              <a:latin typeface="Helvetica" panose="020B0604020202020204" pitchFamily="34" charset="0"/>
            </a:endParaRPr>
          </a:p>
        </p:txBody>
      </p:sp>
    </p:spTree>
    <p:custDataLst>
      <p:tags r:id="rId1"/>
    </p:custDataLst>
    <p:extLst>
      <p:ext uri="{BB962C8B-B14F-4D97-AF65-F5344CB8AC3E}">
        <p14:creationId xmlns:p14="http://schemas.microsoft.com/office/powerpoint/2010/main" val="450013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p:cNvSpPr>
            <a:spLocks noGrp="1" noChangeArrowheads="1"/>
          </p:cNvSpPr>
          <p:nvPr>
            <p:ph type="body" idx="1"/>
          </p:nvPr>
        </p:nvSpPr>
        <p:spPr>
          <a:xfrm>
            <a:off x="152400" y="1295400"/>
            <a:ext cx="8839200" cy="5410200"/>
          </a:xfrm>
        </p:spPr>
        <p:txBody>
          <a:bodyPr/>
          <a:lstStyle/>
          <a:p>
            <a:pPr lvl="1" eaLnBrk="1" hangingPunct="1"/>
            <a:r>
              <a:rPr lang="zh-CN" altLang="en-US">
                <a:latin typeface="华文新魏" panose="02010800040101010101" pitchFamily="2" charset="-122"/>
              </a:rPr>
              <a:t>列出选修了全部课程的学生姓名</a:t>
            </a:r>
          </a:p>
          <a:p>
            <a:pPr lvl="1" eaLnBrk="1" hangingPunct="1">
              <a:lnSpc>
                <a:spcPct val="95000"/>
              </a:lnSpc>
              <a:buFontTx/>
              <a:buNone/>
            </a:pPr>
            <a:r>
              <a:rPr lang="zh-CN" altLang="en-US">
                <a:latin typeface="华文新魏" panose="02010800040101010101" pitchFamily="2" charset="-122"/>
              </a:rPr>
              <a:t>   </a:t>
            </a:r>
            <a:r>
              <a:rPr lang="zh-CN" altLang="en-US" b="1" i="1">
                <a:latin typeface="华文新魏" panose="02010800040101010101" pitchFamily="2" charset="-122"/>
              </a:rPr>
              <a:t>  </a:t>
            </a:r>
            <a:r>
              <a:rPr lang="en-US" altLang="zh-CN" sz="2600" b="1" i="1">
                <a:latin typeface="华文新魏" panose="02010800040101010101" pitchFamily="2" charset="-122"/>
              </a:rPr>
              <a:t>select</a:t>
            </a:r>
            <a:r>
              <a:rPr lang="en-US" altLang="zh-CN" sz="2600" i="1">
                <a:latin typeface="华文新魏" panose="02010800040101010101" pitchFamily="2" charset="-122"/>
              </a:rPr>
              <a:t>    SNAME</a:t>
            </a:r>
          </a:p>
          <a:p>
            <a:pPr lvl="1" eaLnBrk="1" hangingPunct="1">
              <a:spcBef>
                <a:spcPct val="10000"/>
              </a:spcBef>
              <a:buFontTx/>
              <a:buNone/>
            </a:pPr>
            <a:r>
              <a:rPr lang="en-US" altLang="zh-CN" sz="2600" i="1">
                <a:latin typeface="华文新魏" panose="02010800040101010101" pitchFamily="2" charset="-122"/>
              </a:rPr>
              <a:t>     </a:t>
            </a:r>
            <a:r>
              <a:rPr lang="en-US" altLang="zh-CN" sz="2600" b="1" i="1">
                <a:latin typeface="华文新魏" panose="02010800040101010101" pitchFamily="2" charset="-122"/>
              </a:rPr>
              <a:t>from</a:t>
            </a:r>
            <a:r>
              <a:rPr lang="en-US" altLang="zh-CN" sz="2600" i="1">
                <a:latin typeface="华文新魏" panose="02010800040101010101" pitchFamily="2" charset="-122"/>
              </a:rPr>
              <a:t>     S</a:t>
            </a:r>
          </a:p>
          <a:p>
            <a:pPr lvl="1" eaLnBrk="1" hangingPunct="1">
              <a:spcBef>
                <a:spcPct val="10000"/>
              </a:spcBef>
              <a:buFontTx/>
              <a:buNone/>
            </a:pPr>
            <a:r>
              <a:rPr lang="en-US" altLang="zh-CN" sz="2600" i="1">
                <a:latin typeface="华文新魏" panose="02010800040101010101" pitchFamily="2" charset="-122"/>
              </a:rPr>
              <a:t>     </a:t>
            </a:r>
            <a:r>
              <a:rPr lang="en-US" altLang="zh-CN" sz="2600" b="1" i="1">
                <a:latin typeface="华文新魏" panose="02010800040101010101" pitchFamily="2" charset="-122"/>
              </a:rPr>
              <a:t>where</a:t>
            </a:r>
            <a:r>
              <a:rPr lang="en-US" altLang="zh-CN" sz="2600" i="1">
                <a:latin typeface="华文新魏" panose="02010800040101010101" pitchFamily="2" charset="-122"/>
              </a:rPr>
              <a:t>    S#  NOT IN </a:t>
            </a:r>
          </a:p>
          <a:p>
            <a:pPr lvl="1" eaLnBrk="1" hangingPunct="1">
              <a:spcBef>
                <a:spcPct val="10000"/>
              </a:spcBef>
              <a:buFontTx/>
              <a:buNone/>
            </a:pPr>
            <a:r>
              <a:rPr lang="en-US" altLang="zh-CN" sz="2600" b="1" i="1">
                <a:latin typeface="华文新魏" panose="02010800040101010101" pitchFamily="2" charset="-122"/>
              </a:rPr>
              <a:t>			</a:t>
            </a:r>
            <a:r>
              <a:rPr lang="zh-CN" altLang="en-US" sz="2600" i="1">
                <a:latin typeface="华文新魏" panose="02010800040101010101" pitchFamily="2" charset="-122"/>
              </a:rPr>
              <a:t>（</a:t>
            </a:r>
            <a:r>
              <a:rPr lang="en-US" altLang="zh-CN" sz="2600" b="1" i="1">
                <a:latin typeface="华文新魏" panose="02010800040101010101" pitchFamily="2" charset="-122"/>
              </a:rPr>
              <a:t>select</a:t>
            </a:r>
            <a:r>
              <a:rPr lang="en-US" altLang="zh-CN" sz="2600" i="1">
                <a:latin typeface="华文新魏" panose="02010800040101010101" pitchFamily="2" charset="-122"/>
              </a:rPr>
              <a:t>    S#</a:t>
            </a:r>
          </a:p>
          <a:p>
            <a:pPr lvl="1" eaLnBrk="1" hangingPunct="1">
              <a:spcBef>
                <a:spcPct val="10000"/>
              </a:spcBef>
              <a:buFontTx/>
              <a:buNone/>
            </a:pPr>
            <a:r>
              <a:rPr lang="en-US" altLang="zh-CN" sz="2600" i="1">
                <a:latin typeface="华文新魏" panose="02010800040101010101" pitchFamily="2" charset="-122"/>
              </a:rPr>
              <a:t>			   </a:t>
            </a:r>
            <a:r>
              <a:rPr lang="en-US" altLang="zh-CN" sz="2600" b="1" i="1">
                <a:latin typeface="华文新魏" panose="02010800040101010101" pitchFamily="2" charset="-122"/>
              </a:rPr>
              <a:t>from</a:t>
            </a:r>
            <a:r>
              <a:rPr lang="en-US" altLang="zh-CN" sz="2600" i="1">
                <a:latin typeface="华文新魏" panose="02010800040101010101" pitchFamily="2" charset="-122"/>
              </a:rPr>
              <a:t>      C,S</a:t>
            </a:r>
          </a:p>
          <a:p>
            <a:pPr lvl="1" eaLnBrk="1" hangingPunct="1">
              <a:spcBef>
                <a:spcPct val="10000"/>
              </a:spcBef>
              <a:buFontTx/>
              <a:buNone/>
            </a:pPr>
            <a:r>
              <a:rPr lang="en-US" altLang="zh-CN" sz="2600" i="1">
                <a:latin typeface="华文新魏" panose="02010800040101010101" pitchFamily="2" charset="-122"/>
              </a:rPr>
              <a:t>   		   </a:t>
            </a:r>
            <a:r>
              <a:rPr lang="en-US" altLang="zh-CN" sz="2600" b="1" i="1">
                <a:latin typeface="华文新魏" panose="02010800040101010101" pitchFamily="2" charset="-122"/>
              </a:rPr>
              <a:t>where</a:t>
            </a:r>
            <a:r>
              <a:rPr lang="en-US" altLang="zh-CN" sz="2600" i="1">
                <a:latin typeface="华文新魏" panose="02010800040101010101" pitchFamily="2" charset="-122"/>
              </a:rPr>
              <a:t>  (S#,C#)   NOT IN </a:t>
            </a:r>
          </a:p>
          <a:p>
            <a:pPr lvl="1" eaLnBrk="1" hangingPunct="1">
              <a:spcBef>
                <a:spcPct val="10000"/>
              </a:spcBef>
              <a:buFontTx/>
              <a:buNone/>
            </a:pPr>
            <a:r>
              <a:rPr lang="en-US" altLang="zh-CN" sz="2600" b="1" i="1">
                <a:latin typeface="华文新魏" panose="02010800040101010101" pitchFamily="2" charset="-122"/>
              </a:rPr>
              <a:t>				</a:t>
            </a:r>
            <a:r>
              <a:rPr lang="zh-CN" altLang="en-US" sz="2600" i="1">
                <a:latin typeface="华文新魏" panose="02010800040101010101" pitchFamily="2" charset="-122"/>
              </a:rPr>
              <a:t>（</a:t>
            </a:r>
            <a:r>
              <a:rPr lang="en-US" altLang="zh-CN" sz="2600" b="1" i="1">
                <a:latin typeface="华文新魏" panose="02010800040101010101" pitchFamily="2" charset="-122"/>
              </a:rPr>
              <a:t>select</a:t>
            </a:r>
            <a:r>
              <a:rPr lang="en-US" altLang="zh-CN" sz="2600" i="1">
                <a:latin typeface="华文新魏" panose="02010800040101010101" pitchFamily="2" charset="-122"/>
              </a:rPr>
              <a:t>     S#,c#</a:t>
            </a:r>
          </a:p>
          <a:p>
            <a:pPr lvl="1" eaLnBrk="1" hangingPunct="1">
              <a:spcBef>
                <a:spcPct val="10000"/>
              </a:spcBef>
              <a:buFontTx/>
              <a:buNone/>
            </a:pPr>
            <a:r>
              <a:rPr lang="en-US" altLang="zh-CN" sz="2600" i="1">
                <a:latin typeface="华文新魏" panose="02010800040101010101" pitchFamily="2" charset="-122"/>
              </a:rPr>
              <a:t>				   </a:t>
            </a:r>
            <a:r>
              <a:rPr lang="en-US" altLang="zh-CN" sz="2600" b="1" i="1">
                <a:latin typeface="华文新魏" panose="02010800040101010101" pitchFamily="2" charset="-122"/>
              </a:rPr>
              <a:t>from</a:t>
            </a:r>
            <a:r>
              <a:rPr lang="en-US" altLang="zh-CN" sz="2600" i="1">
                <a:latin typeface="华文新魏" panose="02010800040101010101" pitchFamily="2" charset="-122"/>
              </a:rPr>
              <a:t>      SC</a:t>
            </a:r>
            <a:r>
              <a:rPr lang="zh-CN" altLang="en-US" sz="2600" i="1">
                <a:latin typeface="华文新魏" panose="02010800040101010101" pitchFamily="2" charset="-122"/>
              </a:rPr>
              <a:t>）</a:t>
            </a:r>
            <a:endParaRPr lang="zh-CN" altLang="en-US" i="1">
              <a:latin typeface="华文新魏" panose="02010800040101010101" pitchFamily="2" charset="-122"/>
            </a:endParaRPr>
          </a:p>
        </p:txBody>
      </p:sp>
      <p:sp>
        <p:nvSpPr>
          <p:cNvPr id="162819" name="Text Box 1027"/>
          <p:cNvSpPr txBox="1">
            <a:spLocks noChangeArrowheads="1"/>
          </p:cNvSpPr>
          <p:nvPr/>
        </p:nvSpPr>
        <p:spPr bwMode="auto">
          <a:xfrm>
            <a:off x="5562600" y="2136775"/>
            <a:ext cx="3200400" cy="1677988"/>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a:spAutoFit/>
            <a:flatTx/>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lnSpc>
                <a:spcPct val="95000"/>
              </a:lnSpc>
              <a:spcBef>
                <a:spcPct val="20000"/>
              </a:spcBef>
              <a:buClr>
                <a:schemeClr val="bg2"/>
              </a:buClr>
              <a:buSzPct val="50000"/>
              <a:buFont typeface="Monotype Sorts"/>
              <a:buNone/>
            </a:pPr>
            <a:r>
              <a:rPr lang="zh-CN" altLang="en-US" sz="2000">
                <a:solidFill>
                  <a:schemeClr val="bg2"/>
                </a:solidFill>
                <a:latin typeface="华文新魏" panose="02010800040101010101" pitchFamily="2" charset="-122"/>
                <a:ea typeface="华文新魏" panose="02010800040101010101" pitchFamily="2" charset="-122"/>
              </a:rPr>
              <a:t>任意课程，所求学生选之</a:t>
            </a:r>
          </a:p>
          <a:p>
            <a:pPr eaLnBrk="1" hangingPunct="1">
              <a:lnSpc>
                <a:spcPct val="95000"/>
              </a:lnSpc>
              <a:spcBef>
                <a:spcPct val="20000"/>
              </a:spcBef>
              <a:buClr>
                <a:schemeClr val="bg2"/>
              </a:buClr>
              <a:buSzPct val="50000"/>
              <a:buFont typeface="Monotype Sorts"/>
              <a:buNone/>
            </a:pPr>
            <a:r>
              <a:rPr lang="zh-CN" altLang="en-US" sz="2000" b="1">
                <a:solidFill>
                  <a:schemeClr val="folHlink"/>
                </a:solidFill>
                <a:latin typeface="华文新魏" panose="02010800040101010101" pitchFamily="2" charset="-122"/>
                <a:ea typeface="华文新魏" panose="02010800040101010101" pitchFamily="2" charset="-122"/>
                <a:sym typeface="Symbol" panose="05050102010706020507" pitchFamily="18" charset="2"/>
              </a:rPr>
              <a:t>  </a:t>
            </a:r>
            <a:endParaRPr lang="zh-CN" altLang="en-US" sz="2000" b="1">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just" eaLnBrk="1" hangingPunct="1">
              <a:lnSpc>
                <a:spcPct val="95000"/>
              </a:lnSpc>
              <a:spcBef>
                <a:spcPct val="20000"/>
              </a:spcBef>
              <a:buClr>
                <a:schemeClr val="bg2"/>
              </a:buClr>
              <a:buSzPct val="50000"/>
              <a:buFont typeface="Monotype Sorts"/>
              <a:buNone/>
            </a:pPr>
            <a:r>
              <a:rPr lang="zh-CN" altLang="en-US" sz="2000">
                <a:solidFill>
                  <a:schemeClr val="bg2"/>
                </a:solidFill>
                <a:latin typeface="华文新魏" panose="02010800040101010101" pitchFamily="2" charset="-122"/>
                <a:ea typeface="华文新魏" panose="02010800040101010101" pitchFamily="2" charset="-122"/>
              </a:rPr>
              <a:t>所求学生不在如下集合中：学生学号与任一课程的组合不全包含在</a:t>
            </a:r>
            <a:r>
              <a:rPr lang="en-US" altLang="zh-CN" sz="2000">
                <a:solidFill>
                  <a:schemeClr val="bg2"/>
                </a:solidFill>
                <a:latin typeface="华文新魏" panose="02010800040101010101" pitchFamily="2" charset="-122"/>
                <a:ea typeface="华文新魏" panose="02010800040101010101" pitchFamily="2" charset="-122"/>
              </a:rPr>
              <a:t>SC</a:t>
            </a:r>
          </a:p>
        </p:txBody>
      </p:sp>
      <p:sp>
        <p:nvSpPr>
          <p:cNvPr id="128007" name="Rectangle 1028"/>
          <p:cNvSpPr>
            <a:spLocks noGrp="1" noChangeArrowheads="1"/>
          </p:cNvSpPr>
          <p:nvPr>
            <p:ph type="title"/>
          </p:nvPr>
        </p:nvSpPr>
        <p:spPr>
          <a:xfrm>
            <a:off x="352425" y="166688"/>
            <a:ext cx="8486775" cy="704850"/>
          </a:xfrm>
        </p:spPr>
        <p:txBody>
          <a:bodyPr anchor="ctr"/>
          <a:lstStyle/>
          <a:p>
            <a:pPr eaLnBrk="1" hangingPunct="1">
              <a:defRPr/>
            </a:pPr>
            <a:r>
              <a:rPr lang="en-US" altLang="zh-CN" dirty="0" err="1"/>
              <a:t>sql</a:t>
            </a:r>
            <a:r>
              <a:rPr lang="zh-CN" altLang="en-US" dirty="0"/>
              <a:t>中</a:t>
            </a:r>
            <a:r>
              <a:rPr lang="zh-CN" altLang="en-US" dirty="0">
                <a:latin typeface="Times New Roman" pitchFamily="18" charset="0"/>
              </a:rPr>
              <a:t>“</a:t>
            </a:r>
            <a:r>
              <a:rPr lang="zh-CN" altLang="en-US" dirty="0"/>
              <a:t>全部</a:t>
            </a:r>
            <a:r>
              <a:rPr lang="zh-CN" altLang="en-US" dirty="0">
                <a:latin typeface="Times New Roman" pitchFamily="18" charset="0"/>
              </a:rPr>
              <a:t>”</a:t>
            </a:r>
            <a:r>
              <a:rPr lang="zh-CN" altLang="en-US" dirty="0"/>
              <a:t>概念的处理</a:t>
            </a:r>
            <a:r>
              <a:rPr lang="en-US" altLang="zh-CN" dirty="0"/>
              <a:t>-3</a:t>
            </a:r>
            <a:endParaRPr lang="zh-CN" altLang="en-US" dirty="0"/>
          </a:p>
        </p:txBody>
      </p:sp>
    </p:spTree>
    <p:extLst>
      <p:ext uri="{BB962C8B-B14F-4D97-AF65-F5344CB8AC3E}">
        <p14:creationId xmlns:p14="http://schemas.microsoft.com/office/powerpoint/2010/main" val="23320841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9525"/>
            <a:ext cx="8077200" cy="609600"/>
          </a:xfrm>
        </p:spPr>
        <p:txBody>
          <a:bodyPr/>
          <a:lstStyle/>
          <a:p>
            <a:pPr>
              <a:defRPr/>
            </a:pPr>
            <a:r>
              <a:rPr lang="en-US" altLang="zh-CN" dirty="0">
                <a:ea typeface="宋体" charset="-122"/>
              </a:rPr>
              <a:t>4</a:t>
            </a:r>
            <a:r>
              <a:rPr lang="zh-CN" altLang="en-US" dirty="0">
                <a:ea typeface="宋体" charset="-122"/>
              </a:rPr>
              <a:t>测试是否有重复的元组</a:t>
            </a:r>
            <a:endParaRPr lang="en-US" altLang="zh-CN" dirty="0">
              <a:ea typeface="宋体" charset="-122"/>
            </a:endParaRPr>
          </a:p>
        </p:txBody>
      </p:sp>
      <p:sp>
        <p:nvSpPr>
          <p:cNvPr id="163843" name="Rectangle 3"/>
          <p:cNvSpPr>
            <a:spLocks noGrp="1" noChangeArrowheads="1"/>
          </p:cNvSpPr>
          <p:nvPr>
            <p:ph type="body" idx="1"/>
          </p:nvPr>
        </p:nvSpPr>
        <p:spPr>
          <a:xfrm>
            <a:off x="814388" y="987552"/>
            <a:ext cx="7891462" cy="5650992"/>
          </a:xfrm>
        </p:spPr>
        <p:txBody>
          <a:bodyPr/>
          <a:lstStyle/>
          <a:p>
            <a:pPr>
              <a:tabLst>
                <a:tab pos="803275" algn="l"/>
                <a:tab pos="1547813" algn="l"/>
              </a:tabLst>
            </a:pPr>
            <a:r>
              <a:rPr lang="en-US" altLang="zh-CN" sz="2000" b="1" dirty="0">
                <a:solidFill>
                  <a:srgbClr val="000099"/>
                </a:solidFill>
              </a:rPr>
              <a:t>unique</a:t>
            </a:r>
            <a:r>
              <a:rPr lang="en-US" altLang="zh-CN" sz="2000" dirty="0"/>
              <a:t> </a:t>
            </a:r>
            <a:r>
              <a:rPr lang="zh-CN" altLang="en-US" sz="2000" dirty="0"/>
              <a:t>结构测试一个子查询的结果中是否有重复的元组 </a:t>
            </a:r>
            <a:endParaRPr lang="en-US" altLang="zh-CN" sz="2000" dirty="0"/>
          </a:p>
          <a:p>
            <a:pPr lvl="1">
              <a:tabLst>
                <a:tab pos="803275" algn="l"/>
                <a:tab pos="1547813" algn="l"/>
              </a:tabLst>
            </a:pPr>
            <a:r>
              <a:rPr lang="zh-CN" altLang="en-US" sz="2000" dirty="0"/>
              <a:t>（在空集中其值为“</a:t>
            </a:r>
            <a:r>
              <a:rPr lang="en-US" altLang="zh-CN" sz="2000" dirty="0"/>
              <a:t>true</a:t>
            </a:r>
            <a:r>
              <a:rPr lang="zh-CN" altLang="en-US" sz="2000" dirty="0"/>
              <a:t>”）</a:t>
            </a:r>
            <a:endParaRPr lang="en-US" altLang="zh-CN" sz="2000" dirty="0"/>
          </a:p>
          <a:p>
            <a:pPr>
              <a:tabLst>
                <a:tab pos="803275" algn="l"/>
                <a:tab pos="1547813" algn="l"/>
              </a:tabLst>
            </a:pPr>
            <a:r>
              <a:rPr lang="zh-CN" altLang="en-US" sz="2000" dirty="0"/>
              <a:t>找出所有在</a:t>
            </a:r>
            <a:r>
              <a:rPr lang="en-US" altLang="zh-CN" sz="2000" dirty="0"/>
              <a:t>2009</a:t>
            </a:r>
            <a:r>
              <a:rPr lang="zh-CN" altLang="en-US" sz="2000" dirty="0"/>
              <a:t>年最多开设一次的课程</a:t>
            </a:r>
            <a:endParaRPr lang="en-US" altLang="zh-CN" sz="2000" dirty="0"/>
          </a:p>
          <a:p>
            <a:pPr lvl="1">
              <a:buFont typeface="Monotype Sorts"/>
              <a:buNone/>
              <a:tabLst>
                <a:tab pos="803275" algn="l"/>
                <a:tab pos="1547813" algn="l"/>
              </a:tabLst>
            </a:pPr>
            <a:r>
              <a:rPr lang="en-US" altLang="zh-CN" sz="2000" b="1" dirty="0"/>
              <a:t>select </a:t>
            </a:r>
            <a:r>
              <a:rPr lang="en-US" altLang="zh-CN" sz="2000" i="1" dirty="0" err="1"/>
              <a:t>T</a:t>
            </a:r>
            <a:r>
              <a:rPr lang="en-US" altLang="zh-CN" sz="2000" dirty="0" err="1"/>
              <a:t>.</a:t>
            </a:r>
            <a:r>
              <a:rPr lang="en-US" altLang="zh-CN" sz="2000" i="1" dirty="0" err="1"/>
              <a:t>course_id</a:t>
            </a:r>
            <a:r>
              <a:rPr lang="en-US" altLang="zh-CN" sz="2000" i="1" dirty="0"/>
              <a:t/>
            </a:r>
            <a:br>
              <a:rPr lang="en-US" altLang="zh-CN" sz="2000" i="1" dirty="0"/>
            </a:br>
            <a:r>
              <a:rPr lang="en-US" altLang="zh-CN" sz="2000" b="1" dirty="0"/>
              <a:t>from </a:t>
            </a:r>
            <a:r>
              <a:rPr lang="en-US" altLang="zh-CN" sz="2000" i="1" dirty="0"/>
              <a:t>course </a:t>
            </a:r>
            <a:r>
              <a:rPr lang="en-US" altLang="zh-CN" sz="2000" b="1" dirty="0"/>
              <a:t>as </a:t>
            </a:r>
            <a:r>
              <a:rPr lang="en-US" altLang="zh-CN" sz="2000" i="1" dirty="0"/>
              <a:t>T</a:t>
            </a:r>
            <a:br>
              <a:rPr lang="en-US" altLang="zh-CN" sz="2000" i="1" dirty="0"/>
            </a:br>
            <a:r>
              <a:rPr lang="en-US" altLang="zh-CN" sz="2000" b="1" dirty="0"/>
              <a:t>where unique </a:t>
            </a:r>
            <a:r>
              <a:rPr lang="en-US" altLang="zh-CN" sz="2000" dirty="0"/>
              <a:t>(</a:t>
            </a:r>
            <a:r>
              <a:rPr lang="en-US" altLang="zh-CN" sz="2000" b="1" dirty="0"/>
              <a:t>select </a:t>
            </a:r>
            <a:r>
              <a:rPr lang="en-US" altLang="zh-CN" sz="2000" i="1" dirty="0" err="1"/>
              <a:t>R</a:t>
            </a:r>
            <a:r>
              <a:rPr lang="en-US" altLang="zh-CN" sz="2000" dirty="0" err="1"/>
              <a:t>.</a:t>
            </a:r>
            <a:r>
              <a:rPr lang="en-US" altLang="zh-CN" sz="2000" i="1" dirty="0" err="1"/>
              <a:t>course_id</a:t>
            </a:r>
            <a:r>
              <a:rPr lang="en-US" altLang="zh-CN" sz="2000" i="1" dirty="0"/>
              <a:t/>
            </a:r>
            <a:br>
              <a:rPr lang="en-US" altLang="zh-CN" sz="2000" i="1" dirty="0"/>
            </a:br>
            <a:r>
              <a:rPr lang="en-US" altLang="zh-CN" sz="2000" i="1" dirty="0"/>
              <a:t>              </a:t>
            </a:r>
            <a:r>
              <a:rPr lang="en-US" altLang="zh-CN" sz="2000" b="1" dirty="0"/>
              <a:t>from </a:t>
            </a:r>
            <a:r>
              <a:rPr lang="en-US" altLang="zh-CN" sz="2000" i="1" dirty="0"/>
              <a:t>section </a:t>
            </a:r>
            <a:r>
              <a:rPr lang="en-US" altLang="zh-CN" sz="2000" b="1" dirty="0"/>
              <a:t>as </a:t>
            </a:r>
            <a:r>
              <a:rPr lang="en-US" altLang="zh-CN" sz="2000" i="1" dirty="0"/>
              <a:t>R</a:t>
            </a:r>
            <a:br>
              <a:rPr lang="en-US" altLang="zh-CN" sz="2000" i="1" dirty="0"/>
            </a:br>
            <a:r>
              <a:rPr lang="en-US" altLang="zh-CN" sz="2000" i="1" dirty="0"/>
              <a:t>              </a:t>
            </a:r>
            <a:r>
              <a:rPr lang="en-US" altLang="zh-CN" sz="2000" b="1" dirty="0"/>
              <a:t>where </a:t>
            </a:r>
            <a:r>
              <a:rPr lang="en-US" altLang="zh-CN" sz="2000" i="1" dirty="0" err="1"/>
              <a:t>T</a:t>
            </a:r>
            <a:r>
              <a:rPr lang="en-US" altLang="zh-CN" sz="2000" dirty="0" err="1"/>
              <a:t>.</a:t>
            </a:r>
            <a:r>
              <a:rPr lang="en-US" altLang="zh-CN" sz="2000" i="1" dirty="0" err="1"/>
              <a:t>course_id</a:t>
            </a:r>
            <a:r>
              <a:rPr lang="en-US" altLang="zh-CN" sz="2000" dirty="0"/>
              <a:t>= </a:t>
            </a:r>
            <a:r>
              <a:rPr lang="en-US" altLang="zh-CN" sz="2000" i="1" dirty="0" err="1"/>
              <a:t>R</a:t>
            </a:r>
            <a:r>
              <a:rPr lang="en-US" altLang="zh-CN" sz="2000" dirty="0" err="1"/>
              <a:t>.</a:t>
            </a:r>
            <a:r>
              <a:rPr lang="en-US" altLang="zh-CN" sz="2000" i="1" dirty="0" err="1"/>
              <a:t>course_id</a:t>
            </a:r>
            <a:r>
              <a:rPr lang="en-US" altLang="zh-CN" sz="2000" i="1" dirty="0"/>
              <a:t> </a:t>
            </a:r>
            <a:br>
              <a:rPr lang="en-US" altLang="zh-CN" sz="2000" i="1" dirty="0"/>
            </a:br>
            <a:r>
              <a:rPr lang="en-US" altLang="zh-CN" sz="2000" i="1" dirty="0"/>
              <a:t>                   </a:t>
            </a:r>
            <a:r>
              <a:rPr lang="en-US" altLang="zh-CN" sz="2000" b="1" dirty="0"/>
              <a:t>and </a:t>
            </a:r>
            <a:r>
              <a:rPr lang="en-US" altLang="zh-CN" sz="2000" i="1" dirty="0" err="1"/>
              <a:t>R</a:t>
            </a:r>
            <a:r>
              <a:rPr lang="en-US" altLang="zh-CN" sz="2000" dirty="0" err="1"/>
              <a:t>.</a:t>
            </a:r>
            <a:r>
              <a:rPr lang="en-US" altLang="zh-CN" sz="2000" i="1" dirty="0" err="1"/>
              <a:t>year</a:t>
            </a:r>
            <a:r>
              <a:rPr lang="en-US" altLang="zh-CN" sz="2000" i="1" dirty="0"/>
              <a:t> </a:t>
            </a:r>
            <a:r>
              <a:rPr lang="en-US" altLang="zh-CN" sz="2000" dirty="0"/>
              <a:t>= 2009);</a:t>
            </a:r>
          </a:p>
          <a:p>
            <a:pPr>
              <a:tabLst>
                <a:tab pos="803275" algn="l"/>
                <a:tab pos="1547813" algn="l"/>
              </a:tabLst>
            </a:pPr>
            <a:r>
              <a:rPr lang="zh-CN" altLang="en-US" sz="2000" dirty="0"/>
              <a:t>找出</a:t>
            </a:r>
            <a:r>
              <a:rPr lang="zh-CN" altLang="en-US" sz="2000" dirty="0">
                <a:cs typeface="+mn-cs"/>
              </a:rPr>
              <a:t>所有</a:t>
            </a:r>
            <a:r>
              <a:rPr lang="zh-CN" altLang="en-US" sz="2000" dirty="0"/>
              <a:t>在</a:t>
            </a:r>
            <a:r>
              <a:rPr lang="en-US" altLang="zh-CN" sz="2000" dirty="0"/>
              <a:t>2009</a:t>
            </a:r>
            <a:r>
              <a:rPr lang="zh-CN" altLang="en-US" sz="2000" dirty="0"/>
              <a:t>年最少开设两次的课程</a:t>
            </a:r>
            <a:endParaRPr lang="en-US" altLang="zh-CN" sz="2000" dirty="0"/>
          </a:p>
          <a:p>
            <a:pPr lvl="1">
              <a:buNone/>
              <a:tabLst>
                <a:tab pos="803275" algn="l"/>
                <a:tab pos="1547813" algn="l"/>
              </a:tabLst>
            </a:pPr>
            <a:r>
              <a:rPr lang="en-US" altLang="zh-CN" sz="2000" b="1" dirty="0"/>
              <a:t>select </a:t>
            </a:r>
            <a:r>
              <a:rPr lang="en-US" altLang="zh-CN" sz="2000" i="1" dirty="0" err="1"/>
              <a:t>T</a:t>
            </a:r>
            <a:r>
              <a:rPr lang="en-US" altLang="zh-CN" sz="2000" dirty="0" err="1"/>
              <a:t>.</a:t>
            </a:r>
            <a:r>
              <a:rPr lang="en-US" altLang="zh-CN" sz="2000" i="1" dirty="0" err="1"/>
              <a:t>course_id</a:t>
            </a:r>
            <a:r>
              <a:rPr lang="en-US" altLang="zh-CN" sz="2000" i="1" dirty="0"/>
              <a:t/>
            </a:r>
            <a:br>
              <a:rPr lang="en-US" altLang="zh-CN" sz="2000" i="1" dirty="0"/>
            </a:br>
            <a:r>
              <a:rPr lang="en-US" altLang="zh-CN" sz="2000" b="1" dirty="0"/>
              <a:t>from </a:t>
            </a:r>
            <a:r>
              <a:rPr lang="en-US" altLang="zh-CN" sz="2000" i="1" dirty="0"/>
              <a:t>course </a:t>
            </a:r>
            <a:r>
              <a:rPr lang="en-US" altLang="zh-CN" sz="2000" b="1" dirty="0"/>
              <a:t>as </a:t>
            </a:r>
            <a:r>
              <a:rPr lang="en-US" altLang="zh-CN" sz="2000" i="1" dirty="0"/>
              <a:t>T</a:t>
            </a:r>
            <a:br>
              <a:rPr lang="en-US" altLang="zh-CN" sz="2000" i="1" dirty="0"/>
            </a:br>
            <a:r>
              <a:rPr lang="en-US" altLang="zh-CN" sz="2000" b="1" dirty="0"/>
              <a:t>where not unique </a:t>
            </a:r>
            <a:r>
              <a:rPr lang="en-US" altLang="zh-CN" sz="2000" dirty="0"/>
              <a:t>(</a:t>
            </a:r>
            <a:r>
              <a:rPr lang="en-US" altLang="zh-CN" sz="2000" b="1" dirty="0"/>
              <a:t>select </a:t>
            </a:r>
            <a:r>
              <a:rPr lang="en-US" altLang="zh-CN" sz="2000" i="1" dirty="0" err="1"/>
              <a:t>R</a:t>
            </a:r>
            <a:r>
              <a:rPr lang="en-US" altLang="zh-CN" sz="2000" dirty="0" err="1"/>
              <a:t>.</a:t>
            </a:r>
            <a:r>
              <a:rPr lang="en-US" altLang="zh-CN" sz="2000" i="1" dirty="0" err="1"/>
              <a:t>course_id</a:t>
            </a:r>
            <a:r>
              <a:rPr lang="en-US" altLang="zh-CN" sz="2000" i="1" dirty="0"/>
              <a:t/>
            </a:r>
            <a:br>
              <a:rPr lang="en-US" altLang="zh-CN" sz="2000" i="1" dirty="0"/>
            </a:br>
            <a:r>
              <a:rPr lang="en-US" altLang="zh-CN" sz="2000" i="1" dirty="0"/>
              <a:t>              </a:t>
            </a:r>
            <a:r>
              <a:rPr lang="en-US" altLang="zh-CN" sz="2000" b="1" dirty="0"/>
              <a:t>from </a:t>
            </a:r>
            <a:r>
              <a:rPr lang="en-US" altLang="zh-CN" sz="2000" i="1" dirty="0"/>
              <a:t>section </a:t>
            </a:r>
            <a:r>
              <a:rPr lang="en-US" altLang="zh-CN" sz="2000" b="1" dirty="0"/>
              <a:t>as </a:t>
            </a:r>
            <a:r>
              <a:rPr lang="en-US" altLang="zh-CN" sz="2000" i="1" dirty="0"/>
              <a:t>R</a:t>
            </a:r>
            <a:br>
              <a:rPr lang="en-US" altLang="zh-CN" sz="2000" i="1" dirty="0"/>
            </a:br>
            <a:r>
              <a:rPr lang="en-US" altLang="zh-CN" sz="2000" i="1" dirty="0"/>
              <a:t>              </a:t>
            </a:r>
            <a:r>
              <a:rPr lang="en-US" altLang="zh-CN" sz="2000" b="1" dirty="0"/>
              <a:t>where </a:t>
            </a:r>
            <a:r>
              <a:rPr lang="en-US" altLang="zh-CN" sz="2000" i="1" dirty="0" err="1"/>
              <a:t>T</a:t>
            </a:r>
            <a:r>
              <a:rPr lang="en-US" altLang="zh-CN" sz="2000" dirty="0" err="1"/>
              <a:t>.</a:t>
            </a:r>
            <a:r>
              <a:rPr lang="en-US" altLang="zh-CN" sz="2000" i="1" dirty="0" err="1"/>
              <a:t>course_id</a:t>
            </a:r>
            <a:r>
              <a:rPr lang="en-US" altLang="zh-CN" sz="2000" dirty="0"/>
              <a:t>= </a:t>
            </a:r>
            <a:r>
              <a:rPr lang="en-US" altLang="zh-CN" sz="2000" i="1" dirty="0" err="1"/>
              <a:t>R</a:t>
            </a:r>
            <a:r>
              <a:rPr lang="en-US" altLang="zh-CN" sz="2000" dirty="0" err="1"/>
              <a:t>.</a:t>
            </a:r>
            <a:r>
              <a:rPr lang="en-US" altLang="zh-CN" sz="2000" i="1" dirty="0" err="1"/>
              <a:t>course_id</a:t>
            </a:r>
            <a:r>
              <a:rPr lang="en-US" altLang="zh-CN" sz="2000" i="1" dirty="0"/>
              <a:t> </a:t>
            </a:r>
            <a:br>
              <a:rPr lang="en-US" altLang="zh-CN" sz="2000" i="1" dirty="0"/>
            </a:br>
            <a:r>
              <a:rPr lang="en-US" altLang="zh-CN" sz="2000" i="1" dirty="0"/>
              <a:t>                   </a:t>
            </a:r>
            <a:r>
              <a:rPr lang="en-US" altLang="zh-CN" sz="2000" b="1" dirty="0"/>
              <a:t>and </a:t>
            </a:r>
            <a:r>
              <a:rPr lang="en-US" altLang="zh-CN" sz="2000" i="1" dirty="0" err="1"/>
              <a:t>R</a:t>
            </a:r>
            <a:r>
              <a:rPr lang="en-US" altLang="zh-CN" sz="2000" dirty="0" err="1"/>
              <a:t>.</a:t>
            </a:r>
            <a:r>
              <a:rPr lang="en-US" altLang="zh-CN" sz="2000" i="1" dirty="0" err="1"/>
              <a:t>year</a:t>
            </a:r>
            <a:r>
              <a:rPr lang="en-US" altLang="zh-CN" sz="2000" i="1" dirty="0"/>
              <a:t> </a:t>
            </a:r>
            <a:r>
              <a:rPr lang="en-US" altLang="zh-CN" sz="2000" dirty="0"/>
              <a:t>= 2009);</a:t>
            </a:r>
          </a:p>
          <a:p>
            <a:pPr lvl="1">
              <a:buFont typeface="Monotype Sorts"/>
              <a:buNone/>
              <a:tabLst>
                <a:tab pos="803275" algn="l"/>
                <a:tab pos="1547813" algn="l"/>
              </a:tabLst>
            </a:pPr>
            <a:endParaRPr lang="en-US" altLang="zh-CN" sz="2000" dirty="0"/>
          </a:p>
        </p:txBody>
      </p:sp>
    </p:spTree>
    <p:custDataLst>
      <p:tags r:id="rId1"/>
    </p:custDataLst>
    <p:extLst>
      <p:ext uri="{BB962C8B-B14F-4D97-AF65-F5344CB8AC3E}">
        <p14:creationId xmlns:p14="http://schemas.microsoft.com/office/powerpoint/2010/main" val="155132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altLang="zh-CN" dirty="0">
                <a:ea typeface="宋体" charset="-122"/>
              </a:rPr>
              <a:t>from</a:t>
            </a:r>
            <a:r>
              <a:rPr lang="zh-CN" altLang="en-US" dirty="0">
                <a:ea typeface="宋体" charset="-122"/>
              </a:rPr>
              <a:t>子句中的子查询</a:t>
            </a:r>
            <a:endParaRPr lang="en-US" altLang="zh-CN" dirty="0">
              <a:ea typeface="宋体" charset="-122"/>
            </a:endParaRPr>
          </a:p>
        </p:txBody>
      </p:sp>
      <p:sp>
        <p:nvSpPr>
          <p:cNvPr id="165891" name="Rectangle 3"/>
          <p:cNvSpPr>
            <a:spLocks noGrp="1" noChangeArrowheads="1"/>
          </p:cNvSpPr>
          <p:nvPr>
            <p:ph type="body" idx="1"/>
          </p:nvPr>
        </p:nvSpPr>
        <p:spPr>
          <a:xfrm>
            <a:off x="404813" y="1014413"/>
            <a:ext cx="8489950" cy="4876800"/>
          </a:xfrm>
        </p:spPr>
        <p:txBody>
          <a:bodyPr/>
          <a:lstStyle/>
          <a:p>
            <a:pPr>
              <a:tabLst>
                <a:tab pos="1146175" algn="l"/>
                <a:tab pos="1608138" algn="l"/>
                <a:tab pos="1711325" algn="l"/>
              </a:tabLst>
            </a:pPr>
            <a:r>
              <a:rPr lang="en-US" altLang="zh-CN" sz="2000"/>
              <a:t>SQL </a:t>
            </a:r>
            <a:r>
              <a:rPr lang="zh-CN" altLang="en-US" sz="2000"/>
              <a:t>允许在</a:t>
            </a:r>
            <a:r>
              <a:rPr lang="en-US" altLang="zh-CN" sz="2000" b="1"/>
              <a:t>from</a:t>
            </a:r>
            <a:r>
              <a:rPr lang="zh-CN" altLang="en-US" sz="2000"/>
              <a:t>子句中使用子查询表达式 </a:t>
            </a:r>
            <a:endParaRPr lang="en-US" altLang="zh-CN"/>
          </a:p>
          <a:p>
            <a:pPr>
              <a:tabLst>
                <a:tab pos="1146175" algn="l"/>
                <a:tab pos="1608138" algn="l"/>
                <a:tab pos="1711325" algn="l"/>
              </a:tabLst>
            </a:pPr>
            <a:r>
              <a:rPr lang="zh-CN" altLang="en-US" sz="2000"/>
              <a:t>找出系平均工资超过</a:t>
            </a:r>
            <a:r>
              <a:rPr lang="en-US" altLang="zh-CN" sz="2000"/>
              <a:t>42000</a:t>
            </a:r>
            <a:r>
              <a:rPr lang="zh-CN" altLang="en-US" sz="2000"/>
              <a:t>美元的那些系中教师的平均工资 </a:t>
            </a:r>
            <a:endParaRPr lang="en-US" altLang="zh-CN"/>
          </a:p>
          <a:p>
            <a:pPr lvl="1">
              <a:buFont typeface="Monotype Sorts"/>
              <a:buNone/>
              <a:tabLst>
                <a:tab pos="1146175" algn="l"/>
                <a:tab pos="1608138" algn="l"/>
                <a:tab pos="1711325" algn="l"/>
              </a:tabLst>
            </a:pPr>
            <a:r>
              <a:rPr lang="en-US" altLang="zh-CN" b="1"/>
              <a:t>    </a:t>
            </a:r>
            <a:r>
              <a:rPr lang="en-US" altLang="zh-CN" sz="2000" b="1"/>
              <a:t>select </a:t>
            </a:r>
            <a:r>
              <a:rPr lang="en-US" altLang="zh-CN" sz="2000" i="1"/>
              <a:t>dept_name</a:t>
            </a:r>
            <a:r>
              <a:rPr lang="en-US" altLang="zh-CN" sz="2000"/>
              <a:t>, </a:t>
            </a:r>
            <a:r>
              <a:rPr lang="en-US" altLang="zh-CN" sz="2000" i="1"/>
              <a:t>avg_salary</a:t>
            </a:r>
            <a:br>
              <a:rPr lang="en-US" altLang="zh-CN" sz="2000" i="1"/>
            </a:br>
            <a:r>
              <a:rPr lang="en-US" altLang="zh-CN" sz="2000" b="1"/>
              <a:t>from </a:t>
            </a:r>
            <a:r>
              <a:rPr lang="en-US" altLang="zh-CN" sz="2000"/>
              <a:t>(</a:t>
            </a:r>
            <a:r>
              <a:rPr lang="en-US" altLang="zh-CN" sz="2000" b="1"/>
              <a:t>select </a:t>
            </a:r>
            <a:r>
              <a:rPr lang="en-US" altLang="zh-CN" sz="2000" i="1"/>
              <a:t>dept_name</a:t>
            </a:r>
            <a:r>
              <a:rPr lang="en-US" altLang="zh-CN" sz="2000"/>
              <a:t>, </a:t>
            </a:r>
            <a:r>
              <a:rPr lang="en-US" altLang="zh-CN" sz="2000" b="1"/>
              <a:t>avg </a:t>
            </a:r>
            <a:r>
              <a:rPr lang="en-US" altLang="zh-CN" sz="2000"/>
              <a:t>(</a:t>
            </a:r>
            <a:r>
              <a:rPr lang="en-US" altLang="zh-CN" sz="2000" i="1"/>
              <a:t>salary</a:t>
            </a:r>
            <a:r>
              <a:rPr lang="en-US" altLang="zh-CN" sz="2000"/>
              <a:t>) </a:t>
            </a:r>
            <a:r>
              <a:rPr lang="en-US" altLang="zh-CN" sz="2000" b="1"/>
              <a:t>as </a:t>
            </a:r>
            <a:r>
              <a:rPr lang="en-US" altLang="zh-CN" sz="2000" i="1"/>
              <a:t>avg_salary</a:t>
            </a:r>
            <a:br>
              <a:rPr lang="en-US" altLang="zh-CN" sz="2000" i="1"/>
            </a:br>
            <a:r>
              <a:rPr lang="en-US" altLang="zh-CN" sz="2000" i="1"/>
              <a:t>       </a:t>
            </a:r>
            <a:r>
              <a:rPr lang="en-US" altLang="zh-CN" sz="2000" b="1"/>
              <a:t>from </a:t>
            </a:r>
            <a:r>
              <a:rPr lang="en-US" altLang="zh-CN" sz="2000" i="1"/>
              <a:t>instructor</a:t>
            </a:r>
            <a:br>
              <a:rPr lang="en-US" altLang="zh-CN" sz="2000" i="1"/>
            </a:br>
            <a:r>
              <a:rPr lang="en-US" altLang="zh-CN" sz="2000" i="1"/>
              <a:t>        </a:t>
            </a:r>
            <a:r>
              <a:rPr lang="en-US" altLang="zh-CN" sz="2000" b="1"/>
              <a:t>group by </a:t>
            </a:r>
            <a:r>
              <a:rPr lang="en-US" altLang="zh-CN" sz="2000" i="1"/>
              <a:t>dept_name</a:t>
            </a:r>
            <a:r>
              <a:rPr lang="en-US" altLang="zh-CN" sz="2000"/>
              <a:t>)</a:t>
            </a:r>
            <a:br>
              <a:rPr lang="en-US" altLang="zh-CN" sz="2000"/>
            </a:br>
            <a:r>
              <a:rPr lang="en-US" altLang="zh-CN" sz="2000" b="1"/>
              <a:t>where </a:t>
            </a:r>
            <a:r>
              <a:rPr lang="en-US" altLang="zh-CN" sz="2000" i="1"/>
              <a:t>avg_salary </a:t>
            </a:r>
            <a:r>
              <a:rPr lang="en-US" altLang="zh-CN" sz="2000"/>
              <a:t>&gt; 42000;</a:t>
            </a:r>
            <a:endParaRPr lang="en-US" altLang="zh-CN"/>
          </a:p>
          <a:p>
            <a:pPr>
              <a:tabLst>
                <a:tab pos="1146175" algn="l"/>
                <a:tab pos="1608138" algn="l"/>
                <a:tab pos="1711325" algn="l"/>
              </a:tabLst>
            </a:pPr>
            <a:r>
              <a:rPr lang="zh-CN" altLang="en-US" sz="2000"/>
              <a:t>注意我们并不需要使用</a:t>
            </a:r>
            <a:r>
              <a:rPr lang="en-US" altLang="zh-CN" sz="2000" b="1"/>
              <a:t>having </a:t>
            </a:r>
            <a:r>
              <a:rPr lang="zh-CN" altLang="en-US" sz="2000"/>
              <a:t>子句</a:t>
            </a:r>
            <a:endParaRPr lang="en-US" altLang="zh-CN"/>
          </a:p>
          <a:p>
            <a:pPr>
              <a:tabLst>
                <a:tab pos="1146175" algn="l"/>
                <a:tab pos="1608138" algn="l"/>
                <a:tab pos="1711325" algn="l"/>
              </a:tabLst>
            </a:pPr>
            <a:r>
              <a:rPr lang="zh-CN" altLang="en-US" sz="2000"/>
              <a:t>另一个表达上述查询的方式</a:t>
            </a:r>
            <a:endParaRPr lang="en-US" altLang="zh-CN"/>
          </a:p>
          <a:p>
            <a:pPr lvl="1">
              <a:buFont typeface="Monotype Sorts"/>
              <a:buNone/>
              <a:tabLst>
                <a:tab pos="1146175" algn="l"/>
                <a:tab pos="1608138" algn="l"/>
                <a:tab pos="1711325" algn="l"/>
              </a:tabLst>
            </a:pPr>
            <a:r>
              <a:rPr lang="en-US" altLang="zh-CN" b="1"/>
              <a:t>    </a:t>
            </a:r>
            <a:r>
              <a:rPr lang="en-US" altLang="zh-CN" sz="2000" b="1"/>
              <a:t>select </a:t>
            </a:r>
            <a:r>
              <a:rPr lang="en-US" altLang="zh-CN" sz="2000" i="1"/>
              <a:t>dept_name</a:t>
            </a:r>
            <a:r>
              <a:rPr lang="en-US" altLang="zh-CN" sz="2000"/>
              <a:t>, </a:t>
            </a:r>
            <a:r>
              <a:rPr lang="en-US" altLang="zh-CN" sz="2000" i="1"/>
              <a:t>avg_salary</a:t>
            </a:r>
            <a:br>
              <a:rPr lang="en-US" altLang="zh-CN" sz="2000" i="1"/>
            </a:br>
            <a:r>
              <a:rPr lang="en-US" altLang="zh-CN" sz="2000" b="1"/>
              <a:t>from </a:t>
            </a:r>
            <a:r>
              <a:rPr lang="en-US" altLang="zh-CN" sz="2000"/>
              <a:t>(</a:t>
            </a:r>
            <a:r>
              <a:rPr lang="en-US" altLang="zh-CN" sz="2000" b="1"/>
              <a:t>select </a:t>
            </a:r>
            <a:r>
              <a:rPr lang="en-US" altLang="zh-CN" sz="2000" i="1"/>
              <a:t>dept_name</a:t>
            </a:r>
            <a:r>
              <a:rPr lang="en-US" altLang="zh-CN" sz="2000"/>
              <a:t>, </a:t>
            </a:r>
            <a:r>
              <a:rPr lang="en-US" altLang="zh-CN" sz="2000" b="1"/>
              <a:t>avg </a:t>
            </a:r>
            <a:r>
              <a:rPr lang="en-US" altLang="zh-CN" sz="2000"/>
              <a:t>(</a:t>
            </a:r>
            <a:r>
              <a:rPr lang="en-US" altLang="zh-CN" sz="2000" i="1"/>
              <a:t>salary</a:t>
            </a:r>
            <a:r>
              <a:rPr lang="en-US" altLang="zh-CN" sz="2000"/>
              <a:t>) </a:t>
            </a:r>
            <a:r>
              <a:rPr lang="en-US" altLang="zh-CN" sz="2000" i="1"/>
              <a:t/>
            </a:r>
            <a:br>
              <a:rPr lang="en-US" altLang="zh-CN" sz="2000" i="1"/>
            </a:br>
            <a:r>
              <a:rPr lang="en-US" altLang="zh-CN" sz="2000" i="1"/>
              <a:t>      </a:t>
            </a:r>
            <a:r>
              <a:rPr lang="en-US" altLang="zh-CN" sz="2000" b="1"/>
              <a:t>from </a:t>
            </a:r>
            <a:r>
              <a:rPr lang="en-US" altLang="zh-CN" sz="2000" i="1"/>
              <a:t>instructor</a:t>
            </a:r>
            <a:br>
              <a:rPr lang="en-US" altLang="zh-CN" sz="2000" i="1"/>
            </a:br>
            <a:r>
              <a:rPr lang="en-US" altLang="zh-CN" sz="2000" i="1"/>
              <a:t>      </a:t>
            </a:r>
            <a:r>
              <a:rPr lang="en-US" altLang="zh-CN" sz="2000" b="1"/>
              <a:t>group by </a:t>
            </a:r>
            <a:r>
              <a:rPr lang="en-US" altLang="zh-CN" sz="2000" i="1"/>
              <a:t>dept_name</a:t>
            </a:r>
            <a:r>
              <a:rPr lang="en-US" altLang="zh-CN" sz="2000"/>
              <a:t>)</a:t>
            </a:r>
            <a:r>
              <a:rPr lang="en-US" altLang="zh-CN"/>
              <a:t> </a:t>
            </a:r>
            <a:r>
              <a:rPr lang="en-US" altLang="zh-CN" sz="2000" b="1"/>
              <a:t/>
            </a:r>
            <a:br>
              <a:rPr lang="en-US" altLang="zh-CN" sz="2000" b="1"/>
            </a:br>
            <a:r>
              <a:rPr lang="en-US" altLang="zh-CN" sz="2000" b="1"/>
              <a:t>      as </a:t>
            </a:r>
            <a:r>
              <a:rPr lang="en-US" altLang="zh-CN" sz="2000" i="1"/>
              <a:t>dept_avg </a:t>
            </a:r>
            <a:r>
              <a:rPr lang="en-US" altLang="zh-CN" sz="2000"/>
              <a:t>(</a:t>
            </a:r>
            <a:r>
              <a:rPr lang="en-US" altLang="zh-CN" sz="2000" i="1"/>
              <a:t>dept_name</a:t>
            </a:r>
            <a:r>
              <a:rPr lang="en-US" altLang="zh-CN" sz="2000"/>
              <a:t>,</a:t>
            </a:r>
            <a:r>
              <a:rPr lang="en-US" altLang="zh-CN"/>
              <a:t> </a:t>
            </a:r>
            <a:r>
              <a:rPr lang="en-US" altLang="zh-CN" sz="2000"/>
              <a:t> </a:t>
            </a:r>
            <a:r>
              <a:rPr lang="en-US" altLang="zh-CN" sz="2000" i="1"/>
              <a:t>avg_salary</a:t>
            </a:r>
            <a:r>
              <a:rPr lang="en-US" altLang="zh-CN" sz="2000"/>
              <a:t>)</a:t>
            </a:r>
            <a:br>
              <a:rPr lang="en-US" altLang="zh-CN" sz="2000"/>
            </a:br>
            <a:r>
              <a:rPr lang="en-US" altLang="zh-CN"/>
              <a:t> </a:t>
            </a:r>
            <a:r>
              <a:rPr lang="en-US" altLang="zh-CN" sz="2000" b="1"/>
              <a:t>where </a:t>
            </a:r>
            <a:r>
              <a:rPr lang="en-US" altLang="zh-CN" sz="2000" i="1"/>
              <a:t>avg_salary </a:t>
            </a:r>
            <a:r>
              <a:rPr lang="en-US" altLang="zh-CN" sz="2000"/>
              <a:t>&gt; 42000;</a:t>
            </a:r>
            <a:r>
              <a:rPr lang="en-US" altLang="zh-CN"/>
              <a:t>  </a:t>
            </a:r>
            <a:endParaRPr lang="en-US" altLang="zh-CN" sz="2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altLang="zh-CN" dirty="0">
                <a:ea typeface="宋体" charset="-122"/>
              </a:rPr>
              <a:t>from</a:t>
            </a:r>
            <a:r>
              <a:rPr lang="zh-CN" altLang="en-US" dirty="0">
                <a:ea typeface="宋体" charset="-122"/>
              </a:rPr>
              <a:t>子句中的子查询（续）</a:t>
            </a:r>
            <a:endParaRPr lang="en-US" altLang="zh-CN" dirty="0">
              <a:ea typeface="宋体" charset="-122"/>
            </a:endParaRPr>
          </a:p>
        </p:txBody>
      </p:sp>
      <p:sp>
        <p:nvSpPr>
          <p:cNvPr id="167939" name="Rectangle 3"/>
          <p:cNvSpPr>
            <a:spLocks noGrp="1" noChangeArrowheads="1"/>
          </p:cNvSpPr>
          <p:nvPr>
            <p:ph type="body" idx="1"/>
          </p:nvPr>
        </p:nvSpPr>
        <p:spPr/>
        <p:txBody>
          <a:bodyPr/>
          <a:lstStyle/>
          <a:p>
            <a:r>
              <a:rPr lang="zh-CN" altLang="en-US" sz="2000"/>
              <a:t>另一个表达上述查询的方式：</a:t>
            </a:r>
            <a:r>
              <a:rPr lang="en-US" altLang="zh-CN" sz="2000" b="1">
                <a:solidFill>
                  <a:srgbClr val="000099"/>
                </a:solidFill>
              </a:rPr>
              <a:t>lateral</a:t>
            </a:r>
            <a:r>
              <a:rPr lang="en-US" altLang="zh-CN" sz="2000"/>
              <a:t> </a:t>
            </a:r>
            <a:r>
              <a:rPr lang="zh-CN" altLang="en-US" sz="2000"/>
              <a:t>子句</a:t>
            </a:r>
            <a:endParaRPr lang="en-US" altLang="zh-CN"/>
          </a:p>
          <a:p>
            <a:pPr lvl="1">
              <a:buFont typeface="Monotype Sorts"/>
              <a:buNone/>
            </a:pPr>
            <a:r>
              <a:rPr lang="en-US" altLang="zh-CN" b="1"/>
              <a:t>     </a:t>
            </a:r>
            <a:r>
              <a:rPr lang="en-US" altLang="zh-CN" sz="2000" b="1"/>
              <a:t>select </a:t>
            </a:r>
            <a:r>
              <a:rPr lang="en-US" altLang="zh-CN" sz="2000" i="1"/>
              <a:t>name</a:t>
            </a:r>
            <a:r>
              <a:rPr lang="en-US" altLang="zh-CN" sz="2000"/>
              <a:t>, </a:t>
            </a:r>
            <a:r>
              <a:rPr lang="en-US" altLang="zh-CN" sz="2000" i="1"/>
              <a:t>salary</a:t>
            </a:r>
            <a:r>
              <a:rPr lang="en-US" altLang="zh-CN" sz="2000"/>
              <a:t>, </a:t>
            </a:r>
            <a:r>
              <a:rPr lang="en-US" altLang="zh-CN" sz="2000" i="1"/>
              <a:t>avg_salary</a:t>
            </a:r>
            <a:br>
              <a:rPr lang="en-US" altLang="zh-CN" sz="2000" i="1"/>
            </a:br>
            <a:r>
              <a:rPr lang="en-US" altLang="zh-CN" sz="2000" b="1"/>
              <a:t>from </a:t>
            </a:r>
            <a:r>
              <a:rPr lang="en-US" altLang="zh-CN" sz="2000" i="1"/>
              <a:t>instructor I1</a:t>
            </a:r>
            <a:r>
              <a:rPr lang="en-US" altLang="zh-CN" sz="2000"/>
              <a:t>,</a:t>
            </a:r>
            <a:r>
              <a:rPr lang="en-US" altLang="zh-CN"/>
              <a:t> </a:t>
            </a:r>
            <a:r>
              <a:rPr lang="en-US" altLang="zh-CN" sz="2000"/>
              <a:t/>
            </a:r>
            <a:br>
              <a:rPr lang="en-US" altLang="zh-CN" sz="2000"/>
            </a:br>
            <a:r>
              <a:rPr lang="en-US" altLang="zh-CN" sz="2000" b="1"/>
              <a:t>lateral </a:t>
            </a:r>
            <a:r>
              <a:rPr lang="en-US" altLang="zh-CN" sz="2000"/>
              <a:t>(</a:t>
            </a:r>
            <a:r>
              <a:rPr lang="en-US" altLang="zh-CN" sz="2000" b="1"/>
              <a:t>select avg</a:t>
            </a:r>
            <a:r>
              <a:rPr lang="en-US" altLang="zh-CN" sz="2000"/>
              <a:t>(</a:t>
            </a:r>
            <a:r>
              <a:rPr lang="en-US" altLang="zh-CN" sz="2000" i="1"/>
              <a:t>salary</a:t>
            </a:r>
            <a:r>
              <a:rPr lang="en-US" altLang="zh-CN" sz="2000"/>
              <a:t>) as </a:t>
            </a:r>
            <a:r>
              <a:rPr lang="en-US" altLang="zh-CN" sz="2000" i="1"/>
              <a:t>avg_salary</a:t>
            </a:r>
            <a:r>
              <a:rPr lang="en-US" altLang="zh-CN" i="1"/>
              <a:t/>
            </a:r>
            <a:br>
              <a:rPr lang="en-US" altLang="zh-CN" i="1"/>
            </a:br>
            <a:r>
              <a:rPr lang="en-US" altLang="zh-CN" i="1"/>
              <a:t>           </a:t>
            </a:r>
            <a:r>
              <a:rPr lang="en-US" altLang="zh-CN" sz="2000" b="1"/>
              <a:t>from </a:t>
            </a:r>
            <a:r>
              <a:rPr lang="en-US" altLang="zh-CN" sz="2000" i="1"/>
              <a:t>instructor I2</a:t>
            </a:r>
            <a:r>
              <a:rPr lang="en-US" altLang="zh-CN" i="1"/>
              <a:t/>
            </a:r>
            <a:br>
              <a:rPr lang="en-US" altLang="zh-CN" i="1"/>
            </a:br>
            <a:r>
              <a:rPr lang="en-US" altLang="zh-CN" i="1"/>
              <a:t>           </a:t>
            </a:r>
            <a:r>
              <a:rPr lang="en-US" altLang="zh-CN" sz="2000" b="1"/>
              <a:t>where </a:t>
            </a:r>
            <a:r>
              <a:rPr lang="en-US" altLang="zh-CN" sz="2000" i="1"/>
              <a:t>I2</a:t>
            </a:r>
            <a:r>
              <a:rPr lang="en-US" altLang="zh-CN" sz="2000"/>
              <a:t>.</a:t>
            </a:r>
            <a:r>
              <a:rPr lang="en-US" altLang="zh-CN" sz="2000" i="1"/>
              <a:t>dept_name</a:t>
            </a:r>
            <a:r>
              <a:rPr lang="en-US" altLang="zh-CN" sz="2000"/>
              <a:t>= </a:t>
            </a:r>
            <a:r>
              <a:rPr lang="en-US" altLang="zh-CN" sz="2000" i="1"/>
              <a:t>I1</a:t>
            </a:r>
            <a:r>
              <a:rPr lang="en-US" altLang="zh-CN" sz="2000"/>
              <a:t>.</a:t>
            </a:r>
            <a:r>
              <a:rPr lang="en-US" altLang="zh-CN" sz="2000" i="1"/>
              <a:t>dept_name</a:t>
            </a:r>
            <a:r>
              <a:rPr lang="en-US" altLang="zh-CN" sz="2000"/>
              <a:t>);</a:t>
            </a:r>
            <a:endParaRPr lang="en-US" altLang="zh-CN"/>
          </a:p>
          <a:p>
            <a:r>
              <a:rPr lang="en-US" altLang="zh-CN" sz="2000"/>
              <a:t>Lateral </a:t>
            </a:r>
            <a:r>
              <a:rPr lang="zh-CN" altLang="en-US" sz="2000"/>
              <a:t>子句允许 </a:t>
            </a:r>
            <a:r>
              <a:rPr lang="en-US" altLang="zh-CN" sz="2000"/>
              <a:t>from </a:t>
            </a:r>
            <a:r>
              <a:rPr lang="zh-CN" altLang="en-US" sz="2000"/>
              <a:t>子句中后面的部分</a:t>
            </a:r>
            <a:r>
              <a:rPr lang="en-US" altLang="zh-CN" sz="2000"/>
              <a:t> </a:t>
            </a:r>
            <a:r>
              <a:rPr lang="zh-CN" altLang="en-US" sz="2000"/>
              <a:t>（在关键词 </a:t>
            </a:r>
            <a:r>
              <a:rPr lang="en-US" altLang="zh-CN" sz="2000"/>
              <a:t>lateral </a:t>
            </a:r>
            <a:r>
              <a:rPr lang="zh-CN" altLang="en-US" sz="2000"/>
              <a:t>后面的）访问前面部分的相关变量 </a:t>
            </a:r>
            <a:endParaRPr lang="en-US" altLang="zh-CN" sz="2000"/>
          </a:p>
          <a:p>
            <a:r>
              <a:rPr lang="zh-CN" altLang="en-US" sz="2000"/>
              <a:t>注：</a:t>
            </a:r>
            <a:r>
              <a:rPr lang="en-US" altLang="zh-CN" sz="2000"/>
              <a:t>lateral </a:t>
            </a:r>
            <a:r>
              <a:rPr lang="zh-CN" altLang="en-US" sz="2000"/>
              <a:t>是 </a:t>
            </a:r>
            <a:r>
              <a:rPr lang="en-US" altLang="zh-CN" sz="2000"/>
              <a:t>SQL </a:t>
            </a:r>
            <a:r>
              <a:rPr lang="zh-CN" altLang="en-US" sz="2000"/>
              <a:t>标准的一部分，但是许多数据库系统并不支持它，一些数据库（例如 </a:t>
            </a:r>
            <a:r>
              <a:rPr lang="en-US" altLang="zh-CN" sz="2000"/>
              <a:t>SQL Server</a:t>
            </a:r>
            <a:r>
              <a:rPr lang="zh-CN" altLang="en-US" sz="2000"/>
              <a:t>）提供了替代它的语法 </a:t>
            </a:r>
          </a:p>
          <a:p>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altLang="zh-CN" dirty="0">
                <a:ea typeface="宋体" charset="-122"/>
              </a:rPr>
              <a:t>from</a:t>
            </a:r>
            <a:r>
              <a:rPr lang="zh-CN" altLang="en-US" dirty="0">
                <a:ea typeface="宋体" charset="-122"/>
              </a:rPr>
              <a:t>子句中的子查询（续）</a:t>
            </a:r>
            <a:endParaRPr lang="en-US" altLang="zh-CN" dirty="0">
              <a:ea typeface="宋体" charset="-122"/>
            </a:endParaRPr>
          </a:p>
        </p:txBody>
      </p:sp>
      <p:sp>
        <p:nvSpPr>
          <p:cNvPr id="168963" name="Rectangle 3"/>
          <p:cNvSpPr>
            <a:spLocks noGrp="1" noChangeArrowheads="1"/>
          </p:cNvSpPr>
          <p:nvPr>
            <p:ph type="body" idx="1"/>
          </p:nvPr>
        </p:nvSpPr>
        <p:spPr/>
        <p:txBody>
          <a:bodyPr/>
          <a:lstStyle/>
          <a:p>
            <a:r>
              <a:rPr lang="zh-CN" altLang="en-US" sz="2000"/>
              <a:t>另一个表达上述查询的方式：</a:t>
            </a:r>
            <a:r>
              <a:rPr lang="en-US" altLang="zh-CN" sz="2000" b="1">
                <a:solidFill>
                  <a:srgbClr val="000099"/>
                </a:solidFill>
              </a:rPr>
              <a:t>lateral</a:t>
            </a:r>
            <a:r>
              <a:rPr lang="en-US" altLang="zh-CN" sz="2000"/>
              <a:t> </a:t>
            </a:r>
            <a:r>
              <a:rPr lang="zh-CN" altLang="en-US" sz="2000"/>
              <a:t>子句</a:t>
            </a:r>
            <a:endParaRPr lang="en-US" altLang="zh-CN"/>
          </a:p>
          <a:p>
            <a:pPr lvl="1">
              <a:buFont typeface="Monotype Sorts"/>
              <a:buNone/>
            </a:pPr>
            <a:r>
              <a:rPr lang="en-US" altLang="zh-CN" b="1"/>
              <a:t>     </a:t>
            </a:r>
            <a:r>
              <a:rPr lang="en-US" altLang="zh-CN" sz="2000" b="1"/>
              <a:t>select </a:t>
            </a:r>
            <a:r>
              <a:rPr lang="en-US" altLang="zh-CN" sz="2000" i="1"/>
              <a:t>name</a:t>
            </a:r>
            <a:r>
              <a:rPr lang="en-US" altLang="zh-CN" sz="2000"/>
              <a:t>, </a:t>
            </a:r>
            <a:r>
              <a:rPr lang="en-US" altLang="zh-CN" sz="2000" i="1"/>
              <a:t>salary</a:t>
            </a:r>
            <a:r>
              <a:rPr lang="en-US" altLang="zh-CN" sz="2000"/>
              <a:t>, </a:t>
            </a:r>
            <a:r>
              <a:rPr lang="en-US" altLang="zh-CN" sz="2000" i="1"/>
              <a:t>avg_salary</a:t>
            </a:r>
            <a:br>
              <a:rPr lang="en-US" altLang="zh-CN" sz="2000" i="1"/>
            </a:br>
            <a:r>
              <a:rPr lang="en-US" altLang="zh-CN" sz="2000" b="1"/>
              <a:t>from </a:t>
            </a:r>
            <a:r>
              <a:rPr lang="en-US" altLang="zh-CN" sz="2000" i="1"/>
              <a:t>instructor I1</a:t>
            </a:r>
            <a:r>
              <a:rPr lang="en-US" altLang="zh-CN" sz="2000"/>
              <a:t>,</a:t>
            </a:r>
            <a:r>
              <a:rPr lang="en-US" altLang="zh-CN"/>
              <a:t> </a:t>
            </a:r>
            <a:r>
              <a:rPr lang="en-US" altLang="zh-CN" sz="2000"/>
              <a:t/>
            </a:r>
            <a:br>
              <a:rPr lang="en-US" altLang="zh-CN" sz="2000"/>
            </a:br>
            <a:r>
              <a:rPr lang="en-US" altLang="zh-CN" sz="2000" b="1"/>
              <a:t>lateral </a:t>
            </a:r>
            <a:r>
              <a:rPr lang="en-US" altLang="zh-CN" sz="2000"/>
              <a:t>(</a:t>
            </a:r>
            <a:r>
              <a:rPr lang="en-US" altLang="zh-CN" sz="2000" b="1"/>
              <a:t>select avg</a:t>
            </a:r>
            <a:r>
              <a:rPr lang="en-US" altLang="zh-CN" sz="2000"/>
              <a:t>(</a:t>
            </a:r>
            <a:r>
              <a:rPr lang="en-US" altLang="zh-CN" sz="2000" i="1"/>
              <a:t>salary</a:t>
            </a:r>
            <a:r>
              <a:rPr lang="en-US" altLang="zh-CN" sz="2000"/>
              <a:t>) as </a:t>
            </a:r>
            <a:r>
              <a:rPr lang="en-US" altLang="zh-CN" sz="2000" i="1"/>
              <a:t>avg_salary</a:t>
            </a:r>
            <a:r>
              <a:rPr lang="en-US" altLang="zh-CN" i="1"/>
              <a:t/>
            </a:r>
            <a:br>
              <a:rPr lang="en-US" altLang="zh-CN" i="1"/>
            </a:br>
            <a:r>
              <a:rPr lang="en-US" altLang="zh-CN" i="1"/>
              <a:t>           </a:t>
            </a:r>
            <a:r>
              <a:rPr lang="en-US" altLang="zh-CN" sz="2000" b="1"/>
              <a:t>from </a:t>
            </a:r>
            <a:r>
              <a:rPr lang="en-US" altLang="zh-CN" sz="2000" i="1"/>
              <a:t>instructor I2</a:t>
            </a:r>
            <a:r>
              <a:rPr lang="en-US" altLang="zh-CN" i="1"/>
              <a:t/>
            </a:r>
            <a:br>
              <a:rPr lang="en-US" altLang="zh-CN" i="1"/>
            </a:br>
            <a:r>
              <a:rPr lang="en-US" altLang="zh-CN" i="1"/>
              <a:t>           </a:t>
            </a:r>
            <a:r>
              <a:rPr lang="en-US" altLang="zh-CN" sz="2000" b="1"/>
              <a:t>where </a:t>
            </a:r>
            <a:r>
              <a:rPr lang="en-US" altLang="zh-CN" sz="2000" i="1"/>
              <a:t>I2</a:t>
            </a:r>
            <a:r>
              <a:rPr lang="en-US" altLang="zh-CN" sz="2000"/>
              <a:t>.</a:t>
            </a:r>
            <a:r>
              <a:rPr lang="en-US" altLang="zh-CN" sz="2000" i="1"/>
              <a:t>dept_name</a:t>
            </a:r>
            <a:r>
              <a:rPr lang="en-US" altLang="zh-CN" sz="2000"/>
              <a:t>= </a:t>
            </a:r>
            <a:r>
              <a:rPr lang="en-US" altLang="zh-CN" sz="2000" i="1"/>
              <a:t>I1</a:t>
            </a:r>
            <a:r>
              <a:rPr lang="en-US" altLang="zh-CN" sz="2000"/>
              <a:t>.</a:t>
            </a:r>
            <a:r>
              <a:rPr lang="en-US" altLang="zh-CN" sz="2000" i="1"/>
              <a:t>dept_name</a:t>
            </a:r>
            <a:r>
              <a:rPr lang="en-US" altLang="zh-CN" sz="2000"/>
              <a:t>);</a:t>
            </a:r>
            <a:endParaRPr lang="en-US" altLang="zh-CN"/>
          </a:p>
          <a:p>
            <a:endParaRPr lang="en-US" altLang="zh-CN"/>
          </a:p>
          <a:p>
            <a:endParaRPr lang="en-US" altLang="zh-CN"/>
          </a:p>
          <a:p>
            <a:r>
              <a:rPr lang="en-US" altLang="zh-CN" b="1"/>
              <a:t>select </a:t>
            </a:r>
            <a:r>
              <a:rPr lang="en-US" altLang="zh-CN" i="1"/>
              <a:t>name</a:t>
            </a:r>
            <a:r>
              <a:rPr lang="en-US" altLang="zh-CN"/>
              <a:t>, </a:t>
            </a:r>
            <a:r>
              <a:rPr lang="en-US" altLang="zh-CN" i="1"/>
              <a:t>salary</a:t>
            </a:r>
            <a:r>
              <a:rPr lang="en-US" altLang="zh-CN"/>
              <a:t>, </a:t>
            </a:r>
            <a:r>
              <a:rPr lang="en-US" altLang="zh-CN" i="1"/>
              <a:t>avg_salary </a:t>
            </a:r>
            <a:br>
              <a:rPr lang="en-US" altLang="zh-CN" i="1"/>
            </a:br>
            <a:r>
              <a:rPr lang="en-US" altLang="zh-CN" b="1"/>
              <a:t>from </a:t>
            </a:r>
            <a:r>
              <a:rPr lang="en-US" altLang="zh-CN" i="1"/>
              <a:t>instructor ,</a:t>
            </a:r>
            <a:r>
              <a:rPr lang="en-US" altLang="zh-CN"/>
              <a:t>(</a:t>
            </a:r>
            <a:r>
              <a:rPr lang="en-US" altLang="zh-CN" b="1"/>
              <a:t>select </a:t>
            </a:r>
            <a:r>
              <a:rPr lang="en-US" altLang="zh-CN" i="1"/>
              <a:t>dept_name</a:t>
            </a:r>
            <a:r>
              <a:rPr lang="en-US" altLang="zh-CN"/>
              <a:t>, </a:t>
            </a:r>
            <a:r>
              <a:rPr lang="en-US" altLang="zh-CN" b="1"/>
              <a:t>avg </a:t>
            </a:r>
            <a:r>
              <a:rPr lang="en-US" altLang="zh-CN"/>
              <a:t>(</a:t>
            </a:r>
            <a:r>
              <a:rPr lang="en-US" altLang="zh-CN" i="1"/>
              <a:t>salary</a:t>
            </a:r>
            <a:r>
              <a:rPr lang="en-US" altLang="zh-CN"/>
              <a:t>) </a:t>
            </a:r>
          </a:p>
          <a:p>
            <a:pPr lvl="4">
              <a:buFontTx/>
              <a:buNone/>
            </a:pPr>
            <a:r>
              <a:rPr lang="en-US" altLang="zh-CN" b="1"/>
              <a:t>from </a:t>
            </a:r>
            <a:r>
              <a:rPr lang="en-US" altLang="zh-CN" i="1"/>
              <a:t>instructor</a:t>
            </a:r>
            <a:br>
              <a:rPr lang="en-US" altLang="zh-CN" i="1"/>
            </a:br>
            <a:r>
              <a:rPr lang="en-US" altLang="zh-CN" b="1"/>
              <a:t>group by </a:t>
            </a:r>
            <a:r>
              <a:rPr lang="en-US" altLang="zh-CN" i="1"/>
              <a:t>dept_name</a:t>
            </a:r>
            <a:r>
              <a:rPr lang="en-US" altLang="zh-CN"/>
              <a:t>)</a:t>
            </a:r>
          </a:p>
          <a:p>
            <a:pPr lvl="4">
              <a:buFontTx/>
              <a:buNone/>
            </a:pPr>
            <a:r>
              <a:rPr lang="en-US" altLang="zh-CN" b="1"/>
              <a:t>as </a:t>
            </a:r>
            <a:r>
              <a:rPr lang="en-US" altLang="zh-CN" i="1"/>
              <a:t>dept_avg </a:t>
            </a:r>
            <a:r>
              <a:rPr lang="en-US" altLang="zh-CN"/>
              <a:t>(</a:t>
            </a:r>
            <a:r>
              <a:rPr lang="en-US" altLang="zh-CN" i="1"/>
              <a:t>dept_name</a:t>
            </a:r>
            <a:r>
              <a:rPr lang="en-US" altLang="zh-CN"/>
              <a:t>,  </a:t>
            </a:r>
            <a:r>
              <a:rPr lang="en-US" altLang="zh-CN" i="1"/>
              <a:t>avg_salary</a:t>
            </a:r>
            <a:r>
              <a:rPr lang="en-US" altLang="zh-CN"/>
              <a:t>)</a:t>
            </a:r>
          </a:p>
          <a:p>
            <a:pPr lvl="4">
              <a:buFontTx/>
              <a:buNone/>
            </a:pPr>
            <a:r>
              <a:rPr lang="en-US" altLang="zh-CN"/>
              <a:t>Where </a:t>
            </a:r>
            <a:r>
              <a:rPr lang="en-US" altLang="zh-CN" i="1"/>
              <a:t>instructor </a:t>
            </a:r>
            <a:r>
              <a:rPr lang="en-US" altLang="zh-CN"/>
              <a:t>.</a:t>
            </a:r>
            <a:r>
              <a:rPr lang="en-US" altLang="zh-CN" i="1"/>
              <a:t>dept_name = dept_avg</a:t>
            </a:r>
            <a:r>
              <a:rPr lang="en-US" altLang="zh-CN"/>
              <a:t>.</a:t>
            </a:r>
            <a:r>
              <a:rPr lang="en-US" altLang="zh-CN" i="1"/>
              <a:t>dept_name</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dirty="0">
                <a:ea typeface="宋体" charset="-122"/>
              </a:rPr>
              <a:t>其他一些关系的定义</a:t>
            </a:r>
            <a:endParaRPr lang="en-US" altLang="zh-CN" dirty="0">
              <a:ea typeface="宋体" charset="-122"/>
            </a:endParaRPr>
          </a:p>
        </p:txBody>
      </p:sp>
      <p:sp>
        <p:nvSpPr>
          <p:cNvPr id="23555" name="AutoShape 3"/>
          <p:cNvSpPr>
            <a:spLocks noGrp="1" noChangeAspect="1" noChangeArrowheads="1"/>
          </p:cNvSpPr>
          <p:nvPr>
            <p:ph type="body" idx="1"/>
          </p:nvPr>
        </p:nvSpPr>
        <p:spPr>
          <a:xfrm>
            <a:off x="476250" y="823913"/>
            <a:ext cx="8350250" cy="5767387"/>
          </a:xfrm>
        </p:spPr>
        <p:txBody>
          <a:bodyPr/>
          <a:lstStyle/>
          <a:p>
            <a:pPr>
              <a:lnSpc>
                <a:spcPct val="150000"/>
              </a:lnSpc>
            </a:pPr>
            <a:r>
              <a:rPr lang="en-US" altLang="zh-CN" b="1" dirty="0"/>
              <a:t>create table</a:t>
            </a:r>
            <a:r>
              <a:rPr lang="en-US" altLang="zh-CN" dirty="0"/>
              <a:t> </a:t>
            </a:r>
            <a:r>
              <a:rPr lang="en-US" altLang="zh-CN" i="1" dirty="0"/>
              <a:t>takes</a:t>
            </a:r>
            <a:r>
              <a:rPr lang="en-US" altLang="zh-CN" dirty="0"/>
              <a:t> (</a:t>
            </a:r>
            <a:br>
              <a:rPr lang="en-US" altLang="zh-CN" dirty="0"/>
            </a:br>
            <a:r>
              <a:rPr lang="en-US" altLang="zh-CN" dirty="0"/>
              <a:t>        </a:t>
            </a:r>
            <a:r>
              <a:rPr lang="en-US" altLang="zh-CN" i="1" dirty="0"/>
              <a:t>ID</a:t>
            </a:r>
            <a:r>
              <a:rPr lang="en-US" altLang="zh-CN" dirty="0"/>
              <a:t>       </a:t>
            </a:r>
            <a:r>
              <a:rPr lang="en-US" altLang="zh-CN" b="1" dirty="0"/>
              <a:t>varchar</a:t>
            </a:r>
            <a:r>
              <a:rPr lang="en-US" altLang="zh-CN" dirty="0"/>
              <a:t>(5),</a:t>
            </a:r>
            <a:br>
              <a:rPr lang="en-US" altLang="zh-CN" dirty="0"/>
            </a:br>
            <a:r>
              <a:rPr lang="en-US" altLang="zh-CN" dirty="0"/>
              <a:t>        </a:t>
            </a:r>
            <a:r>
              <a:rPr lang="en-US" altLang="zh-CN" i="1" dirty="0" err="1"/>
              <a:t>course_id</a:t>
            </a:r>
            <a:r>
              <a:rPr lang="en-US" altLang="zh-CN" dirty="0"/>
              <a:t>       </a:t>
            </a:r>
            <a:r>
              <a:rPr lang="en-US" altLang="zh-CN" b="1" dirty="0"/>
              <a:t>varchar</a:t>
            </a:r>
            <a:r>
              <a:rPr lang="en-US" altLang="zh-CN" dirty="0"/>
              <a:t>(8),</a:t>
            </a:r>
            <a:br>
              <a:rPr lang="en-US" altLang="zh-CN" dirty="0"/>
            </a:br>
            <a:r>
              <a:rPr lang="en-US" altLang="zh-CN" dirty="0"/>
              <a:t>        </a:t>
            </a:r>
            <a:r>
              <a:rPr lang="en-US" altLang="zh-CN" i="1" dirty="0" err="1"/>
              <a:t>sec_id</a:t>
            </a:r>
            <a:r>
              <a:rPr lang="en-US" altLang="zh-CN" dirty="0"/>
              <a:t>            </a:t>
            </a:r>
            <a:r>
              <a:rPr lang="en-US" altLang="zh-CN" b="1" dirty="0"/>
              <a:t>varchar</a:t>
            </a:r>
            <a:r>
              <a:rPr lang="en-US" altLang="zh-CN" dirty="0"/>
              <a:t>(8),</a:t>
            </a:r>
            <a:br>
              <a:rPr lang="en-US" altLang="zh-CN" dirty="0"/>
            </a:br>
            <a:r>
              <a:rPr lang="en-US" altLang="zh-CN" dirty="0"/>
              <a:t>        </a:t>
            </a:r>
            <a:r>
              <a:rPr lang="en-US" altLang="zh-CN" i="1" dirty="0"/>
              <a:t>semester</a:t>
            </a:r>
            <a:r>
              <a:rPr lang="en-US" altLang="zh-CN" dirty="0"/>
              <a:t>        </a:t>
            </a:r>
            <a:r>
              <a:rPr lang="en-US" altLang="zh-CN" b="1" dirty="0"/>
              <a:t>varchar</a:t>
            </a:r>
            <a:r>
              <a:rPr lang="en-US" altLang="zh-CN" dirty="0"/>
              <a:t>(6),</a:t>
            </a:r>
            <a:br>
              <a:rPr lang="en-US" altLang="zh-CN" dirty="0"/>
            </a:br>
            <a:r>
              <a:rPr lang="en-US" altLang="zh-CN" dirty="0"/>
              <a:t>        </a:t>
            </a:r>
            <a:r>
              <a:rPr lang="en-US" altLang="zh-CN" i="1" dirty="0"/>
              <a:t>year</a:t>
            </a:r>
            <a:r>
              <a:rPr lang="en-US" altLang="zh-CN" dirty="0"/>
              <a:t>                </a:t>
            </a:r>
            <a:r>
              <a:rPr lang="en-US" altLang="zh-CN" b="1" dirty="0"/>
              <a:t>numeric</a:t>
            </a:r>
            <a:r>
              <a:rPr lang="en-US" altLang="zh-CN" dirty="0"/>
              <a:t>(4,0),</a:t>
            </a:r>
            <a:br>
              <a:rPr lang="en-US" altLang="zh-CN" dirty="0"/>
            </a:br>
            <a:r>
              <a:rPr lang="en-US" altLang="zh-CN" dirty="0"/>
              <a:t>        </a:t>
            </a:r>
            <a:r>
              <a:rPr lang="en-US" altLang="zh-CN" i="1" dirty="0"/>
              <a:t>grade</a:t>
            </a:r>
            <a:r>
              <a:rPr lang="en-US" altLang="zh-CN" dirty="0"/>
              <a:t>              </a:t>
            </a:r>
            <a:r>
              <a:rPr lang="en-US" altLang="zh-CN" b="1" dirty="0"/>
              <a:t>varchar</a:t>
            </a:r>
            <a:r>
              <a:rPr lang="en-US" altLang="zh-CN" dirty="0"/>
              <a:t>(2),</a:t>
            </a:r>
            <a:br>
              <a:rPr lang="en-US" altLang="zh-CN" dirty="0"/>
            </a:br>
            <a:r>
              <a:rPr lang="en-US" altLang="zh-CN" dirty="0"/>
              <a:t>        </a:t>
            </a:r>
            <a:r>
              <a:rPr lang="en-US" altLang="zh-CN" b="1" dirty="0"/>
              <a:t>primary key </a:t>
            </a:r>
            <a:r>
              <a:rPr lang="en-US" altLang="zh-CN" i="1" dirty="0"/>
              <a:t>(ID, </a:t>
            </a:r>
            <a:r>
              <a:rPr lang="en-US" altLang="zh-CN" i="1" dirty="0" err="1"/>
              <a:t>course_id</a:t>
            </a:r>
            <a:r>
              <a:rPr lang="en-US" altLang="zh-CN" i="1" dirty="0"/>
              <a:t>, </a:t>
            </a:r>
            <a:r>
              <a:rPr lang="en-US" altLang="zh-CN" i="1" dirty="0" err="1"/>
              <a:t>sec_id</a:t>
            </a:r>
            <a:r>
              <a:rPr lang="en-US" altLang="zh-CN" i="1" dirty="0"/>
              <a:t>, semester, year),</a:t>
            </a:r>
            <a:r>
              <a:rPr lang="en-US" altLang="zh-CN" b="1" dirty="0"/>
              <a:t/>
            </a:r>
            <a:br>
              <a:rPr lang="en-US" altLang="zh-CN" b="1" dirty="0"/>
            </a:br>
            <a:r>
              <a:rPr lang="en-US" altLang="zh-CN" dirty="0"/>
              <a:t>        </a:t>
            </a:r>
            <a:r>
              <a:rPr lang="en-US" altLang="zh-CN" b="1" dirty="0"/>
              <a:t>foreign key </a:t>
            </a:r>
            <a:r>
              <a:rPr lang="en-US" altLang="zh-CN" dirty="0"/>
              <a:t>(</a:t>
            </a:r>
            <a:r>
              <a:rPr lang="en-US" altLang="zh-CN" i="1" dirty="0"/>
              <a:t>ID</a:t>
            </a:r>
            <a:r>
              <a:rPr lang="en-US" altLang="zh-CN" dirty="0"/>
              <a:t>) </a:t>
            </a:r>
            <a:r>
              <a:rPr lang="en-US" altLang="zh-CN" b="1" dirty="0"/>
              <a:t>references </a:t>
            </a:r>
            <a:r>
              <a:rPr lang="en-US" altLang="zh-CN" b="1" i="1" dirty="0"/>
              <a:t> </a:t>
            </a:r>
            <a:r>
              <a:rPr lang="en-US" altLang="zh-CN" i="1" dirty="0"/>
              <a:t>student,</a:t>
            </a:r>
            <a:r>
              <a:rPr lang="en-US" altLang="zh-CN" dirty="0"/>
              <a:t/>
            </a:r>
            <a:br>
              <a:rPr lang="en-US" altLang="zh-CN" dirty="0"/>
            </a:br>
            <a:r>
              <a:rPr lang="en-US" altLang="zh-CN" dirty="0"/>
              <a:t>        </a:t>
            </a:r>
            <a:r>
              <a:rPr lang="en-US" altLang="zh-CN" b="1" dirty="0"/>
              <a:t>foreign key </a:t>
            </a:r>
            <a:r>
              <a:rPr lang="en-US" altLang="zh-CN" dirty="0"/>
              <a:t>(</a:t>
            </a:r>
            <a:r>
              <a:rPr lang="en-US" altLang="zh-CN" i="1" dirty="0" err="1"/>
              <a:t>course_id</a:t>
            </a:r>
            <a:r>
              <a:rPr lang="en-US" altLang="zh-CN" i="1" dirty="0"/>
              <a:t>, </a:t>
            </a:r>
            <a:r>
              <a:rPr lang="en-US" altLang="zh-CN" i="1" dirty="0" err="1"/>
              <a:t>sec_id</a:t>
            </a:r>
            <a:r>
              <a:rPr lang="en-US" altLang="zh-CN" i="1" dirty="0"/>
              <a:t>, semester, year</a:t>
            </a:r>
            <a:r>
              <a:rPr lang="en-US" altLang="zh-CN" dirty="0"/>
              <a:t>) </a:t>
            </a:r>
            <a:r>
              <a:rPr lang="en-US" altLang="zh-CN" b="1" dirty="0"/>
              <a:t>references </a:t>
            </a:r>
            <a:r>
              <a:rPr lang="en-US" altLang="zh-CN" i="1" dirty="0"/>
              <a:t>section</a:t>
            </a:r>
            <a:r>
              <a:rPr lang="en-US" altLang="zh-CN" dirty="0"/>
              <a:t> );</a:t>
            </a:r>
          </a:p>
          <a:p>
            <a:pPr lvl="1">
              <a:lnSpc>
                <a:spcPct val="150000"/>
              </a:lnSpc>
            </a:pPr>
            <a:r>
              <a:rPr lang="zh-CN" altLang="en-US" sz="2000" dirty="0"/>
              <a:t>注意：</a:t>
            </a:r>
            <a:r>
              <a:rPr lang="en-US" altLang="zh-CN" sz="2000" dirty="0"/>
              <a:t> </a:t>
            </a:r>
            <a:r>
              <a:rPr lang="en-US" altLang="zh-CN" sz="2000" i="1" dirty="0" err="1"/>
              <a:t>sec_id</a:t>
            </a:r>
            <a:r>
              <a:rPr lang="en-US" altLang="zh-CN" sz="2000" dirty="0"/>
              <a:t> </a:t>
            </a:r>
            <a:r>
              <a:rPr lang="zh-CN" altLang="en-US" sz="2000" dirty="0"/>
              <a:t>可以从主码上删除，以确保一个学生不能在同一学期的同一门课程的两个课程段内都被注册 </a:t>
            </a:r>
            <a:endParaRPr lang="en-US" altLang="zh-CN" sz="2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zh-CN" dirty="0">
                <a:ea typeface="宋体" charset="-122"/>
              </a:rPr>
              <a:t>with </a:t>
            </a:r>
            <a:r>
              <a:rPr lang="zh-CN" altLang="en-US" dirty="0">
                <a:ea typeface="宋体" charset="-122"/>
              </a:rPr>
              <a:t>子句</a:t>
            </a:r>
            <a:endParaRPr lang="en-US" altLang="zh-CN" dirty="0">
              <a:ea typeface="宋体" charset="-122"/>
            </a:endParaRPr>
          </a:p>
        </p:txBody>
      </p:sp>
      <p:sp>
        <p:nvSpPr>
          <p:cNvPr id="169987" name="Rectangle 3"/>
          <p:cNvSpPr>
            <a:spLocks noGrp="1" noChangeArrowheads="1"/>
          </p:cNvSpPr>
          <p:nvPr>
            <p:ph type="body" idx="1"/>
          </p:nvPr>
        </p:nvSpPr>
        <p:spPr>
          <a:xfrm>
            <a:off x="739775" y="1106488"/>
            <a:ext cx="7661275" cy="4903787"/>
          </a:xfrm>
        </p:spPr>
        <p:txBody>
          <a:bodyPr/>
          <a:lstStyle/>
          <a:p>
            <a:r>
              <a:rPr lang="en-US" altLang="zh-CN" sz="2000" b="1">
                <a:solidFill>
                  <a:srgbClr val="000099"/>
                </a:solidFill>
              </a:rPr>
              <a:t>with</a:t>
            </a:r>
            <a:r>
              <a:rPr lang="en-US" altLang="zh-CN" sz="2000"/>
              <a:t> </a:t>
            </a:r>
            <a:r>
              <a:rPr lang="zh-CN" altLang="en-US" sz="2000"/>
              <a:t>子句提供了定义</a:t>
            </a:r>
            <a:r>
              <a:rPr lang="zh-CN" altLang="en-US" sz="2000" b="1"/>
              <a:t>临时关系</a:t>
            </a:r>
            <a:r>
              <a:rPr lang="zh-CN" altLang="en-US" sz="2000"/>
              <a:t>的方法，这个定义只对包含 </a:t>
            </a:r>
            <a:r>
              <a:rPr lang="en-US" altLang="zh-CN" sz="2000"/>
              <a:t>with </a:t>
            </a:r>
            <a:r>
              <a:rPr lang="zh-CN" altLang="en-US" sz="2000"/>
              <a:t>子句的查询有效 </a:t>
            </a:r>
            <a:endParaRPr lang="en-US" altLang="zh-CN" sz="2000"/>
          </a:p>
          <a:p>
            <a:r>
              <a:rPr lang="zh-CN" altLang="en-US" sz="2000"/>
              <a:t>找出具有最大预算值的系</a:t>
            </a:r>
            <a:r>
              <a:rPr lang="en-US" altLang="zh-CN" sz="2000"/>
              <a:t/>
            </a:r>
            <a:br>
              <a:rPr lang="en-US" altLang="zh-CN" sz="2000"/>
            </a:br>
            <a:r>
              <a:rPr lang="en-US" altLang="zh-CN" sz="2000" b="1"/>
              <a:t/>
            </a:r>
            <a:br>
              <a:rPr lang="en-US" altLang="zh-CN" sz="2000" b="1"/>
            </a:br>
            <a:r>
              <a:rPr lang="en-US" altLang="zh-CN" sz="2000" b="1"/>
              <a:t>     with </a:t>
            </a:r>
            <a:r>
              <a:rPr lang="en-US" altLang="zh-CN" sz="2000" i="1"/>
              <a:t>max_budget </a:t>
            </a:r>
            <a:r>
              <a:rPr lang="en-US" altLang="zh-CN" sz="2000"/>
              <a:t>(</a:t>
            </a:r>
            <a:r>
              <a:rPr lang="en-US" altLang="zh-CN" sz="2000" i="1"/>
              <a:t>value</a:t>
            </a:r>
            <a:r>
              <a:rPr lang="en-US" altLang="zh-CN" sz="2000"/>
              <a:t>) </a:t>
            </a:r>
            <a:r>
              <a:rPr lang="en-US" altLang="zh-CN" sz="2000" b="1"/>
              <a:t>as </a:t>
            </a:r>
            <a:br>
              <a:rPr lang="en-US" altLang="zh-CN" sz="2000" b="1"/>
            </a:br>
            <a:r>
              <a:rPr lang="en-US" altLang="zh-CN" sz="2000" b="1"/>
              <a:t>         </a:t>
            </a:r>
            <a:r>
              <a:rPr lang="en-US" altLang="zh-CN" sz="2000"/>
              <a:t>(</a:t>
            </a:r>
            <a:r>
              <a:rPr lang="en-US" altLang="zh-CN" sz="2000" b="1"/>
              <a:t>select max</a:t>
            </a:r>
            <a:r>
              <a:rPr lang="en-US" altLang="zh-CN" sz="2000"/>
              <a:t>(</a:t>
            </a:r>
            <a:r>
              <a:rPr lang="en-US" altLang="zh-CN" sz="2000" i="1"/>
              <a:t>budget</a:t>
            </a:r>
            <a:r>
              <a:rPr lang="en-US" altLang="zh-CN" sz="2000"/>
              <a:t>)</a:t>
            </a:r>
            <a:br>
              <a:rPr lang="en-US" altLang="zh-CN" sz="2000"/>
            </a:br>
            <a:r>
              <a:rPr lang="en-US" altLang="zh-CN" sz="2000"/>
              <a:t>           </a:t>
            </a:r>
            <a:r>
              <a:rPr lang="en-US" altLang="zh-CN" sz="2000" b="1"/>
              <a:t>from </a:t>
            </a:r>
            <a:r>
              <a:rPr lang="en-US" altLang="zh-CN" sz="2000" i="1"/>
              <a:t>department</a:t>
            </a:r>
            <a:r>
              <a:rPr lang="en-US" altLang="zh-CN" sz="2000"/>
              <a:t>)</a:t>
            </a:r>
            <a:br>
              <a:rPr lang="en-US" altLang="zh-CN" sz="2000"/>
            </a:br>
            <a:r>
              <a:rPr lang="en-US" altLang="zh-CN" sz="2000"/>
              <a:t>     </a:t>
            </a:r>
            <a:r>
              <a:rPr lang="en-US" altLang="zh-CN" sz="2000" b="1"/>
              <a:t>select </a:t>
            </a:r>
            <a:r>
              <a:rPr lang="en-US" altLang="zh-CN" sz="2000" i="1"/>
              <a:t>budget</a:t>
            </a:r>
            <a:br>
              <a:rPr lang="en-US" altLang="zh-CN" sz="2000" i="1"/>
            </a:br>
            <a:r>
              <a:rPr lang="en-US" altLang="zh-CN" sz="2000" i="1"/>
              <a:t>     </a:t>
            </a:r>
            <a:r>
              <a:rPr lang="en-US" altLang="zh-CN" sz="2000" b="1"/>
              <a:t>from </a:t>
            </a:r>
            <a:r>
              <a:rPr lang="en-US" altLang="zh-CN" sz="2000" i="1"/>
              <a:t>department</a:t>
            </a:r>
            <a:r>
              <a:rPr lang="en-US" altLang="zh-CN" sz="2000"/>
              <a:t>, </a:t>
            </a:r>
            <a:r>
              <a:rPr lang="en-US" altLang="zh-CN" sz="2000" i="1"/>
              <a:t>max_budget</a:t>
            </a:r>
            <a:br>
              <a:rPr lang="en-US" altLang="zh-CN" sz="2000" i="1"/>
            </a:br>
            <a:r>
              <a:rPr lang="en-US" altLang="zh-CN" sz="2000" i="1"/>
              <a:t>     </a:t>
            </a:r>
            <a:r>
              <a:rPr lang="en-US" altLang="zh-CN" sz="2000" b="1"/>
              <a:t>where </a:t>
            </a:r>
            <a:r>
              <a:rPr lang="en-US" altLang="zh-CN" sz="2000" i="1"/>
              <a:t>department</a:t>
            </a:r>
            <a:r>
              <a:rPr lang="en-US" altLang="zh-CN" sz="2000"/>
              <a:t>.</a:t>
            </a:r>
            <a:r>
              <a:rPr lang="en-US" altLang="zh-CN" sz="2000" i="1"/>
              <a:t>budget </a:t>
            </a:r>
            <a:r>
              <a:rPr lang="en-US" altLang="zh-CN" sz="2000"/>
              <a:t>= </a:t>
            </a:r>
            <a:r>
              <a:rPr lang="en-US" altLang="zh-CN" sz="2000" i="1"/>
              <a:t>max_budget.value</a:t>
            </a:r>
            <a:r>
              <a:rPr lang="en-US" altLang="zh-CN" sz="2000"/>
              <a:t>;</a:t>
            </a:r>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zh-CN" altLang="en-US" dirty="0">
                <a:ea typeface="宋体" charset="-122"/>
              </a:rPr>
              <a:t>使用</a:t>
            </a:r>
            <a:r>
              <a:rPr lang="en-US" altLang="zh-CN" dirty="0">
                <a:ea typeface="宋体" charset="-122"/>
              </a:rPr>
              <a:t>with</a:t>
            </a:r>
            <a:r>
              <a:rPr lang="zh-CN" altLang="en-US" dirty="0">
                <a:ea typeface="宋体" charset="-122"/>
              </a:rPr>
              <a:t>子句的复杂查询</a:t>
            </a:r>
            <a:endParaRPr lang="en-US" altLang="zh-CN" dirty="0">
              <a:ea typeface="宋体" charset="-122"/>
            </a:endParaRPr>
          </a:p>
        </p:txBody>
      </p:sp>
      <p:sp>
        <p:nvSpPr>
          <p:cNvPr id="172035" name="Rectangle 3"/>
          <p:cNvSpPr>
            <a:spLocks noGrp="1" noChangeArrowheads="1"/>
          </p:cNvSpPr>
          <p:nvPr>
            <p:ph type="body" idx="1"/>
          </p:nvPr>
        </p:nvSpPr>
        <p:spPr>
          <a:xfrm>
            <a:off x="814388" y="1147763"/>
            <a:ext cx="7921625" cy="1920875"/>
          </a:xfrm>
        </p:spPr>
        <p:txBody>
          <a:bodyPr/>
          <a:lstStyle/>
          <a:p>
            <a:r>
              <a:rPr lang="en-US" altLang="zh-CN" sz="2000"/>
              <a:t>with </a:t>
            </a:r>
            <a:r>
              <a:rPr lang="zh-CN" altLang="en-US" sz="2000"/>
              <a:t>子句在写复杂查询时非常有用 </a:t>
            </a:r>
            <a:endParaRPr lang="en-US" altLang="zh-CN" sz="2000"/>
          </a:p>
          <a:p>
            <a:r>
              <a:rPr lang="zh-CN" altLang="en-US" sz="2000"/>
              <a:t>被大多数的数据库系统支持，有较小的语法变化 </a:t>
            </a:r>
            <a:endParaRPr lang="en-US" altLang="zh-CN" sz="2000"/>
          </a:p>
          <a:p>
            <a:endParaRPr lang="en-US" altLang="zh-CN" sz="2000"/>
          </a:p>
          <a:p>
            <a:r>
              <a:rPr lang="zh-CN" altLang="en-US" sz="2000"/>
              <a:t>找出所有工资总额大于所有系平均工资总额的系</a:t>
            </a:r>
            <a:endParaRPr lang="en-US" altLang="zh-CN" sz="2000"/>
          </a:p>
        </p:txBody>
      </p:sp>
      <p:sp>
        <p:nvSpPr>
          <p:cNvPr id="463876" name="Text Box 4"/>
          <p:cNvSpPr txBox="1">
            <a:spLocks noChangeArrowheads="1"/>
          </p:cNvSpPr>
          <p:nvPr/>
        </p:nvSpPr>
        <p:spPr bwMode="auto">
          <a:xfrm>
            <a:off x="1055688" y="30638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with </a:t>
            </a:r>
            <a:r>
              <a:rPr kumimoji="0" lang="en-US" altLang="zh-CN" sz="2000" i="1">
                <a:latin typeface="Helvetica" panose="020B0604020202020204" pitchFamily="34" charset="0"/>
              </a:rPr>
              <a:t>dept _total </a:t>
            </a:r>
            <a:r>
              <a:rPr kumimoji="0" lang="en-US" altLang="zh-CN" sz="2000">
                <a:latin typeface="Helvetica" panose="020B0604020202020204" pitchFamily="34" charset="0"/>
              </a:rPr>
              <a:t>(</a:t>
            </a:r>
            <a:r>
              <a:rPr kumimoji="0" lang="en-US" altLang="zh-CN" sz="2000" i="1">
                <a:latin typeface="Helvetica" panose="020B0604020202020204" pitchFamily="34" charset="0"/>
              </a:rPr>
              <a:t>dept_name</a:t>
            </a:r>
            <a:r>
              <a:rPr kumimoji="0" lang="en-US" altLang="zh-CN" sz="2000">
                <a:latin typeface="Helvetica" panose="020B0604020202020204" pitchFamily="34" charset="0"/>
              </a:rPr>
              <a:t>, </a:t>
            </a:r>
            <a:r>
              <a:rPr kumimoji="0" lang="en-US" altLang="zh-CN" sz="2000" i="1">
                <a:latin typeface="Helvetica" panose="020B0604020202020204" pitchFamily="34" charset="0"/>
              </a:rPr>
              <a:t>value</a:t>
            </a:r>
            <a:r>
              <a:rPr kumimoji="0" lang="en-US" altLang="zh-CN" sz="2000">
                <a:latin typeface="Helvetica" panose="020B0604020202020204" pitchFamily="34" charset="0"/>
              </a:rPr>
              <a:t>) </a:t>
            </a:r>
            <a:r>
              <a:rPr kumimoji="0" lang="en-US" altLang="zh-CN" sz="2000" b="1">
                <a:latin typeface="Helvetica" panose="020B0604020202020204" pitchFamily="34" charset="0"/>
              </a:rPr>
              <a:t>as</a:t>
            </a:r>
          </a:p>
          <a:p>
            <a:pPr>
              <a:spcBef>
                <a:spcPct val="0"/>
              </a:spcBef>
              <a:buClrTx/>
              <a:buSzTx/>
              <a:buFontTx/>
              <a:buNone/>
            </a:pPr>
            <a:r>
              <a:rPr kumimoji="0" lang="en-US" altLang="zh-CN" sz="2000">
                <a:latin typeface="Helvetica" panose="020B0604020202020204" pitchFamily="34" charset="0"/>
              </a:rPr>
              <a:t>        (</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dept_name</a:t>
            </a:r>
            <a:r>
              <a:rPr kumimoji="0" lang="en-US" altLang="zh-CN" sz="2000">
                <a:latin typeface="Helvetica" panose="020B0604020202020204" pitchFamily="34" charset="0"/>
              </a:rPr>
              <a:t>, </a:t>
            </a:r>
            <a:r>
              <a:rPr kumimoji="0" lang="en-US" altLang="zh-CN" sz="2000" b="1">
                <a:latin typeface="Helvetica" panose="020B0604020202020204" pitchFamily="34" charset="0"/>
              </a:rPr>
              <a:t>sum</a:t>
            </a:r>
            <a:r>
              <a:rPr kumimoji="0" lang="en-US" altLang="zh-CN" sz="2000">
                <a:latin typeface="Helvetica" panose="020B0604020202020204" pitchFamily="34" charset="0"/>
              </a:rPr>
              <a:t>(</a:t>
            </a:r>
            <a:r>
              <a:rPr kumimoji="0" lang="en-US" altLang="zh-CN" sz="2000" i="1">
                <a:latin typeface="Helvetica" panose="020B0604020202020204" pitchFamily="34" charset="0"/>
              </a:rPr>
              <a:t>salary</a:t>
            </a:r>
            <a:r>
              <a:rPr kumimoji="0" lang="en-US" altLang="zh-CN" sz="2000">
                <a:latin typeface="Helvetica" panose="020B0604020202020204" pitchFamily="34" charset="0"/>
              </a:rPr>
              <a:t>)</a:t>
            </a:r>
          </a:p>
          <a:p>
            <a:pPr>
              <a:spcBef>
                <a:spcPct val="0"/>
              </a:spcBef>
              <a:buClrTx/>
              <a:buSzTx/>
              <a:buFontTx/>
              <a:buNone/>
            </a:pPr>
            <a:r>
              <a:rPr kumimoji="0" lang="en-US" altLang="zh-CN" sz="2000" b="1">
                <a:latin typeface="Helvetica" panose="020B0604020202020204" pitchFamily="34" charset="0"/>
              </a:rPr>
              <a:t>         from </a:t>
            </a:r>
            <a:r>
              <a:rPr kumimoji="0" lang="en-US" altLang="zh-CN" sz="2000" i="1">
                <a:latin typeface="Helvetica" panose="020B0604020202020204" pitchFamily="34" charset="0"/>
              </a:rPr>
              <a:t>instructor</a:t>
            </a:r>
          </a:p>
          <a:p>
            <a:pPr>
              <a:spcBef>
                <a:spcPct val="0"/>
              </a:spcBef>
              <a:buClrTx/>
              <a:buSzTx/>
              <a:buFontTx/>
              <a:buNone/>
            </a:pPr>
            <a:r>
              <a:rPr kumimoji="0" lang="en-US" altLang="zh-CN" sz="2000" b="1">
                <a:latin typeface="Helvetica" panose="020B0604020202020204" pitchFamily="34" charset="0"/>
              </a:rPr>
              <a:t>         group by </a:t>
            </a:r>
            <a:r>
              <a:rPr kumimoji="0" lang="en-US" altLang="zh-CN" sz="2000" i="1">
                <a:latin typeface="Helvetica" panose="020B0604020202020204" pitchFamily="34" charset="0"/>
              </a:rPr>
              <a:t>dept_name</a:t>
            </a:r>
            <a:r>
              <a:rPr kumimoji="0" lang="en-US" altLang="zh-CN" sz="2000">
                <a:latin typeface="Helvetica" panose="020B0604020202020204" pitchFamily="34" charset="0"/>
              </a:rPr>
              <a:t>),</a:t>
            </a:r>
          </a:p>
          <a:p>
            <a:pPr>
              <a:spcBef>
                <a:spcPct val="0"/>
              </a:spcBef>
              <a:buClrTx/>
              <a:buSzTx/>
              <a:buFontTx/>
              <a:buNone/>
            </a:pPr>
            <a:r>
              <a:rPr kumimoji="0" lang="en-US" altLang="zh-CN" sz="2000" i="1">
                <a:latin typeface="Helvetica" panose="020B0604020202020204" pitchFamily="34" charset="0"/>
              </a:rPr>
              <a:t>dept_total_avg</a:t>
            </a:r>
            <a:r>
              <a:rPr kumimoji="0" lang="en-US" altLang="zh-CN" sz="2000">
                <a:latin typeface="Helvetica" panose="020B0604020202020204" pitchFamily="34" charset="0"/>
              </a:rPr>
              <a:t>(</a:t>
            </a:r>
            <a:r>
              <a:rPr kumimoji="0" lang="en-US" altLang="zh-CN" sz="2000" i="1">
                <a:latin typeface="Helvetica" panose="020B0604020202020204" pitchFamily="34" charset="0"/>
              </a:rPr>
              <a:t>value</a:t>
            </a:r>
            <a:r>
              <a:rPr kumimoji="0" lang="en-US" altLang="zh-CN" sz="2000">
                <a:latin typeface="Helvetica" panose="020B0604020202020204" pitchFamily="34" charset="0"/>
              </a:rPr>
              <a:t>) </a:t>
            </a:r>
            <a:r>
              <a:rPr kumimoji="0" lang="en-US" altLang="zh-CN" sz="2000" b="1">
                <a:latin typeface="Helvetica" panose="020B0604020202020204" pitchFamily="34" charset="0"/>
              </a:rPr>
              <a:t>as</a:t>
            </a:r>
          </a:p>
          <a:p>
            <a:pPr>
              <a:spcBef>
                <a:spcPct val="0"/>
              </a:spcBef>
              <a:buClrTx/>
              <a:buSzTx/>
              <a:buFontTx/>
              <a:buNone/>
            </a:pPr>
            <a:r>
              <a:rPr kumimoji="0" lang="en-US" altLang="zh-CN" sz="2000">
                <a:latin typeface="Helvetica" panose="020B0604020202020204" pitchFamily="34" charset="0"/>
              </a:rPr>
              <a:t>       (</a:t>
            </a:r>
            <a:r>
              <a:rPr kumimoji="0" lang="en-US" altLang="zh-CN" sz="2000" b="1">
                <a:latin typeface="Helvetica" panose="020B0604020202020204" pitchFamily="34" charset="0"/>
              </a:rPr>
              <a:t>select avg</a:t>
            </a:r>
            <a:r>
              <a:rPr kumimoji="0" lang="en-US" altLang="zh-CN" sz="2000">
                <a:latin typeface="Helvetica" panose="020B0604020202020204" pitchFamily="34" charset="0"/>
              </a:rPr>
              <a:t>(</a:t>
            </a:r>
            <a:r>
              <a:rPr kumimoji="0" lang="en-US" altLang="zh-CN" sz="2000" i="1">
                <a:latin typeface="Helvetica" panose="020B0604020202020204" pitchFamily="34" charset="0"/>
              </a:rPr>
              <a:t>value</a:t>
            </a:r>
            <a:r>
              <a:rPr kumimoji="0" lang="en-US" altLang="zh-CN" sz="2000">
                <a:latin typeface="Helvetica" panose="020B0604020202020204" pitchFamily="34" charset="0"/>
              </a:rPr>
              <a:t>)</a:t>
            </a:r>
          </a:p>
          <a:p>
            <a:pPr>
              <a:spcBef>
                <a:spcPct val="0"/>
              </a:spcBef>
              <a:buClrTx/>
              <a:buSzTx/>
              <a:buFontTx/>
              <a:buNone/>
            </a:pPr>
            <a:r>
              <a:rPr kumimoji="0" lang="en-US" altLang="zh-CN" sz="2000" b="1">
                <a:latin typeface="Helvetica" panose="020B0604020202020204" pitchFamily="34" charset="0"/>
              </a:rPr>
              <a:t>       from </a:t>
            </a:r>
            <a:r>
              <a:rPr kumimoji="0" lang="en-US" altLang="zh-CN" sz="2000" i="1">
                <a:latin typeface="Helvetica" panose="020B0604020202020204" pitchFamily="34" charset="0"/>
              </a:rPr>
              <a:t>dept_total</a:t>
            </a:r>
            <a:r>
              <a:rPr kumimoji="0" lang="en-US" altLang="zh-CN" sz="2000">
                <a:latin typeface="Helvetica" panose="020B0604020202020204" pitchFamily="34" charset="0"/>
              </a:rPr>
              <a:t>)</a:t>
            </a:r>
          </a:p>
          <a:p>
            <a:pPr>
              <a:spcBef>
                <a:spcPct val="0"/>
              </a:spcBef>
              <a:buClrTx/>
              <a:buSzTx/>
              <a:buFontTx/>
              <a:buNone/>
            </a:pPr>
            <a:r>
              <a:rPr kumimoji="0" lang="en-US" altLang="zh-CN" sz="2000" b="1">
                <a:latin typeface="Helvetica" panose="020B0604020202020204" pitchFamily="34" charset="0"/>
              </a:rPr>
              <a:t>select </a:t>
            </a:r>
            <a:r>
              <a:rPr kumimoji="0" lang="en-US" altLang="zh-CN" sz="2000" i="1">
                <a:latin typeface="Helvetica" panose="020B0604020202020204" pitchFamily="34" charset="0"/>
              </a:rPr>
              <a:t>dept_name</a:t>
            </a: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dept_total</a:t>
            </a:r>
            <a:r>
              <a:rPr kumimoji="0" lang="en-US" altLang="zh-CN" sz="2000">
                <a:latin typeface="Helvetica" panose="020B0604020202020204" pitchFamily="34" charset="0"/>
              </a:rPr>
              <a:t>, </a:t>
            </a:r>
            <a:r>
              <a:rPr kumimoji="0" lang="en-US" altLang="zh-CN" sz="2000" i="1">
                <a:latin typeface="Helvetica" panose="020B0604020202020204" pitchFamily="34" charset="0"/>
              </a:rPr>
              <a:t>dept_total_avg</a:t>
            </a: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dept_total.value </a:t>
            </a:r>
            <a:r>
              <a:rPr kumimoji="0" lang="en-US" altLang="zh-CN" sz="2000">
                <a:latin typeface="Helvetica" panose="020B0604020202020204" pitchFamily="34" charset="0"/>
              </a:rPr>
              <a:t>&gt;= </a:t>
            </a:r>
            <a:r>
              <a:rPr kumimoji="0" lang="en-US" altLang="zh-CN" sz="2000" i="1">
                <a:latin typeface="Helvetica" panose="020B0604020202020204" pitchFamily="34" charset="0"/>
              </a:rPr>
              <a:t>dept_total_avg.value</a:t>
            </a:r>
            <a:r>
              <a:rPr kumimoji="0" lang="en-US" altLang="zh-CN" sz="2000">
                <a:latin typeface="Helvetica"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zh-CN" altLang="en-US" dirty="0">
                <a:ea typeface="宋体" charset="-122"/>
              </a:rPr>
              <a:t>标量子查询</a:t>
            </a:r>
            <a:endParaRPr lang="en-US" altLang="zh-CN" dirty="0">
              <a:ea typeface="宋体" charset="-122"/>
            </a:endParaRPr>
          </a:p>
        </p:txBody>
      </p:sp>
      <p:sp>
        <p:nvSpPr>
          <p:cNvPr id="65539" name="Rectangle 3"/>
          <p:cNvSpPr>
            <a:spLocks noGrp="1" noChangeArrowheads="1"/>
          </p:cNvSpPr>
          <p:nvPr>
            <p:ph type="body" idx="1"/>
          </p:nvPr>
        </p:nvSpPr>
        <p:spPr>
          <a:xfrm>
            <a:off x="814388" y="1093788"/>
            <a:ext cx="8329612" cy="4903787"/>
          </a:xfrm>
        </p:spPr>
        <p:txBody>
          <a:bodyPr/>
          <a:lstStyle/>
          <a:p>
            <a:pPr>
              <a:buFont typeface="Monotype Sorts" pitchFamily="2" charset="2"/>
              <a:buChar char="n"/>
              <a:defRPr/>
            </a:pPr>
            <a:r>
              <a:rPr lang="zh-CN" altLang="en-US" sz="2000" dirty="0"/>
              <a:t>标量子查询只返回包含单个属性的单个元组</a:t>
            </a:r>
            <a:endParaRPr lang="en-US" altLang="zh-CN" sz="2000" dirty="0"/>
          </a:p>
          <a:p>
            <a:pPr>
              <a:buFont typeface="Monotype Sorts" pitchFamily="2" charset="2"/>
              <a:buChar char="n"/>
              <a:defRPr/>
            </a:pPr>
            <a:r>
              <a:rPr lang="zh-CN" altLang="en-US" sz="2000" dirty="0"/>
              <a:t>示例：</a:t>
            </a:r>
            <a:r>
              <a:rPr lang="en-US" altLang="zh-CN" sz="2000" dirty="0"/>
              <a:t>   </a:t>
            </a:r>
            <a:r>
              <a:rPr lang="en-US" altLang="zh-CN" sz="2000" b="1" dirty="0"/>
              <a:t>select </a:t>
            </a:r>
            <a:r>
              <a:rPr lang="en-US" altLang="zh-CN" sz="2000" i="1" dirty="0" err="1"/>
              <a:t>dept_name</a:t>
            </a:r>
            <a:r>
              <a:rPr lang="en-US" altLang="zh-CN" sz="2000" dirty="0"/>
              <a:t>, </a:t>
            </a:r>
            <a:br>
              <a:rPr lang="en-US" altLang="zh-CN" sz="2000" dirty="0"/>
            </a:br>
            <a:r>
              <a:rPr lang="en-US" altLang="zh-CN" sz="2000" dirty="0"/>
              <a:t>            (</a:t>
            </a:r>
            <a:r>
              <a:rPr lang="en-US" altLang="zh-CN" sz="2000" b="1" dirty="0"/>
              <a:t>select count</a:t>
            </a:r>
            <a:r>
              <a:rPr lang="en-US" altLang="zh-CN" sz="2000" dirty="0"/>
              <a:t>(*) </a:t>
            </a:r>
            <a:br>
              <a:rPr lang="en-US" altLang="zh-CN" sz="2000" dirty="0"/>
            </a:br>
            <a:r>
              <a:rPr lang="en-US" altLang="zh-CN" sz="2000" dirty="0"/>
              <a:t>             </a:t>
            </a:r>
            <a:r>
              <a:rPr lang="en-US" altLang="zh-CN" sz="2000" b="1" dirty="0"/>
              <a:t>from </a:t>
            </a:r>
            <a:r>
              <a:rPr lang="en-US" altLang="zh-CN" sz="2000" i="1" dirty="0"/>
              <a:t>instructor </a:t>
            </a:r>
            <a:br>
              <a:rPr lang="en-US" altLang="zh-CN" sz="2000" i="1" dirty="0"/>
            </a:br>
            <a:r>
              <a:rPr lang="en-US" altLang="zh-CN" sz="2000" i="1" dirty="0"/>
              <a:t>            </a:t>
            </a:r>
            <a:r>
              <a:rPr lang="en-US" altLang="zh-CN" sz="2000" b="1" dirty="0"/>
              <a:t>where </a:t>
            </a:r>
            <a:r>
              <a:rPr lang="en-US" altLang="zh-CN" sz="2000" i="1" dirty="0" err="1"/>
              <a:t>department</a:t>
            </a:r>
            <a:r>
              <a:rPr lang="en-US" altLang="zh-CN" sz="2000" dirty="0" err="1"/>
              <a:t>.</a:t>
            </a:r>
            <a:r>
              <a:rPr lang="en-US" altLang="zh-CN" sz="2000" i="1" dirty="0" err="1"/>
              <a:t>dept_name</a:t>
            </a:r>
            <a:r>
              <a:rPr lang="en-US" altLang="zh-CN" sz="2000" dirty="0"/>
              <a:t>= </a:t>
            </a:r>
            <a:r>
              <a:rPr lang="en-US" altLang="zh-CN" sz="2000" i="1" dirty="0" err="1"/>
              <a:t>instructor</a:t>
            </a:r>
            <a:r>
              <a:rPr lang="en-US" altLang="zh-CN" sz="2000" dirty="0" err="1"/>
              <a:t>.</a:t>
            </a:r>
            <a:r>
              <a:rPr lang="en-US" altLang="zh-CN" sz="2000" i="1" dirty="0" err="1"/>
              <a:t>dept_name</a:t>
            </a:r>
            <a:r>
              <a:rPr lang="en-US" altLang="zh-CN" sz="2000" dirty="0"/>
              <a:t>)</a:t>
            </a:r>
            <a:br>
              <a:rPr lang="en-US" altLang="zh-CN" sz="2000" dirty="0"/>
            </a:br>
            <a:r>
              <a:rPr lang="en-US" altLang="zh-CN" sz="2000" dirty="0"/>
              <a:t>             </a:t>
            </a:r>
            <a:r>
              <a:rPr lang="en-US" altLang="zh-CN" sz="2000" b="1" dirty="0"/>
              <a:t>as </a:t>
            </a:r>
            <a:r>
              <a:rPr lang="en-US" altLang="zh-CN" sz="2000" i="1" dirty="0" err="1"/>
              <a:t>num_instructors</a:t>
            </a:r>
            <a:r>
              <a:rPr lang="en-US" altLang="zh-CN" sz="2000" i="1" dirty="0"/>
              <a:t/>
            </a:r>
            <a:br>
              <a:rPr lang="en-US" altLang="zh-CN" sz="2000" i="1" dirty="0"/>
            </a:br>
            <a:r>
              <a:rPr lang="en-US" altLang="zh-CN" sz="2000" i="1" dirty="0"/>
              <a:t>         </a:t>
            </a:r>
            <a:r>
              <a:rPr lang="en-US" altLang="zh-CN" sz="2000" b="1" dirty="0"/>
              <a:t>from </a:t>
            </a:r>
            <a:r>
              <a:rPr lang="en-US" altLang="zh-CN" sz="2000" i="1" dirty="0"/>
              <a:t>department</a:t>
            </a:r>
            <a:r>
              <a:rPr lang="en-US" altLang="zh-CN" sz="2000" dirty="0"/>
              <a:t>;</a:t>
            </a:r>
          </a:p>
          <a:p>
            <a:pPr>
              <a:buFont typeface="Monotype Sorts" pitchFamily="2" charset="2"/>
              <a:buChar char="n"/>
              <a:defRPr/>
            </a:pPr>
            <a:endParaRPr lang="en-US" altLang="zh-CN" sz="2000" dirty="0"/>
          </a:p>
          <a:p>
            <a:pPr>
              <a:buFont typeface="Monotype Sorts" pitchFamily="2" charset="2"/>
              <a:buChar char="n"/>
              <a:defRPr/>
            </a:pPr>
            <a:r>
              <a:rPr lang="zh-CN" altLang="en-US" sz="2000" dirty="0"/>
              <a:t>示例：  </a:t>
            </a:r>
            <a:r>
              <a:rPr lang="en-US" altLang="zh-CN" sz="2000" b="1" dirty="0"/>
              <a:t>select </a:t>
            </a:r>
            <a:r>
              <a:rPr lang="en-US" altLang="zh-CN" sz="2000" i="1" dirty="0"/>
              <a:t>name</a:t>
            </a:r>
            <a:br>
              <a:rPr lang="en-US" altLang="zh-CN" sz="2000" i="1" dirty="0"/>
            </a:br>
            <a:r>
              <a:rPr lang="en-US" altLang="zh-CN" sz="2000" i="1" dirty="0"/>
              <a:t>        </a:t>
            </a:r>
            <a:r>
              <a:rPr lang="en-US" altLang="zh-CN" sz="2000" b="1" dirty="0"/>
              <a:t>from </a:t>
            </a:r>
            <a:r>
              <a:rPr lang="en-US" altLang="zh-CN" sz="2000" i="1" dirty="0"/>
              <a:t>instructor</a:t>
            </a:r>
            <a:br>
              <a:rPr lang="en-US" altLang="zh-CN" sz="2000" i="1" dirty="0"/>
            </a:br>
            <a:r>
              <a:rPr lang="en-US" altLang="zh-CN" sz="2000" i="1" dirty="0"/>
              <a:t>        </a:t>
            </a:r>
            <a:r>
              <a:rPr lang="en-US" altLang="zh-CN" sz="2000" b="1" dirty="0"/>
              <a:t>where</a:t>
            </a:r>
            <a:r>
              <a:rPr lang="en-US" altLang="zh-CN" sz="2000" i="1" dirty="0"/>
              <a:t>  salary * 10 &gt; </a:t>
            </a:r>
            <a:r>
              <a:rPr lang="en-US" altLang="zh-CN" sz="2000" dirty="0"/>
              <a:t/>
            </a:r>
            <a:br>
              <a:rPr lang="en-US" altLang="zh-CN" sz="2000" dirty="0"/>
            </a:br>
            <a:r>
              <a:rPr lang="en-US" altLang="zh-CN" sz="2000" dirty="0"/>
              <a:t>          (</a:t>
            </a:r>
            <a:r>
              <a:rPr lang="en-US" altLang="zh-CN" sz="2000" b="1" dirty="0"/>
              <a:t>select </a:t>
            </a:r>
            <a:r>
              <a:rPr lang="en-US" altLang="zh-CN" sz="2000" i="1" dirty="0"/>
              <a:t>budget</a:t>
            </a:r>
          </a:p>
          <a:p>
            <a:pPr marL="0" indent="0">
              <a:buFont typeface="Monotype Sorts" pitchFamily="2" charset="2"/>
              <a:buNone/>
              <a:defRPr/>
            </a:pPr>
            <a:r>
              <a:rPr lang="en-US" altLang="zh-CN" sz="2000" i="1" dirty="0"/>
              <a:t>            </a:t>
            </a:r>
            <a:r>
              <a:rPr lang="en-US" altLang="zh-CN" sz="2000" dirty="0"/>
              <a:t> </a:t>
            </a:r>
            <a:r>
              <a:rPr lang="en-US" altLang="zh-CN" sz="2000" b="1" dirty="0"/>
              <a:t>from </a:t>
            </a:r>
            <a:r>
              <a:rPr lang="en-US" altLang="zh-CN" sz="2000" i="1" dirty="0"/>
              <a:t>department </a:t>
            </a:r>
            <a:br>
              <a:rPr lang="en-US" altLang="zh-CN" sz="2000" i="1" dirty="0"/>
            </a:br>
            <a:r>
              <a:rPr lang="en-US" altLang="zh-CN" sz="2000" i="1" dirty="0"/>
              <a:t>             </a:t>
            </a:r>
            <a:r>
              <a:rPr lang="en-US" altLang="zh-CN" sz="2000" b="1" dirty="0"/>
              <a:t>where </a:t>
            </a:r>
            <a:r>
              <a:rPr lang="en-US" altLang="zh-CN" sz="2000" i="1" dirty="0" err="1"/>
              <a:t>department</a:t>
            </a:r>
            <a:r>
              <a:rPr lang="en-US" altLang="zh-CN" sz="2000" dirty="0" err="1"/>
              <a:t>.</a:t>
            </a:r>
            <a:r>
              <a:rPr lang="en-US" altLang="zh-CN" sz="2000" i="1" dirty="0" err="1"/>
              <a:t>dept_name</a:t>
            </a:r>
            <a:r>
              <a:rPr lang="en-US" altLang="zh-CN" sz="2000" i="1" dirty="0"/>
              <a:t> </a:t>
            </a:r>
            <a:r>
              <a:rPr lang="en-US" altLang="zh-CN" sz="2000" dirty="0"/>
              <a:t>= </a:t>
            </a:r>
            <a:r>
              <a:rPr lang="en-US" altLang="zh-CN" sz="2000" i="1" dirty="0" err="1"/>
              <a:t>instructor</a:t>
            </a:r>
            <a:r>
              <a:rPr lang="en-US" altLang="zh-CN" sz="2000" dirty="0" err="1"/>
              <a:t>.</a:t>
            </a:r>
            <a:r>
              <a:rPr lang="en-US" altLang="zh-CN" sz="2000" i="1" dirty="0" err="1"/>
              <a:t>dept_name</a:t>
            </a:r>
            <a:r>
              <a:rPr lang="en-US" altLang="zh-CN" sz="2000" dirty="0"/>
              <a:t>)</a:t>
            </a:r>
            <a:br>
              <a:rPr lang="en-US" altLang="zh-CN" sz="2000" dirty="0"/>
            </a:br>
            <a:r>
              <a:rPr lang="en-US" altLang="zh-CN" sz="2000" dirty="0"/>
              <a:t>        </a:t>
            </a:r>
            <a:endParaRPr lang="en-US" altLang="zh-CN" sz="2000" i="1" dirty="0"/>
          </a:p>
          <a:p>
            <a:pPr>
              <a:buFont typeface="Monotype Sorts" pitchFamily="2" charset="2"/>
              <a:buChar char="n"/>
              <a:defRPr/>
            </a:pPr>
            <a:r>
              <a:rPr lang="zh-CN" altLang="en-US" sz="2000" dirty="0"/>
              <a:t>如果子查询的结果返回多个元组，则会产生运行错误</a:t>
            </a:r>
            <a:endParaRPr lang="en-US" altLang="zh-CN" sz="2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a:defRPr/>
            </a:pPr>
            <a:r>
              <a:rPr lang="zh-CN" altLang="en-US" dirty="0">
                <a:ea typeface="宋体" charset="-122"/>
              </a:rPr>
              <a:t>数据库的修改</a:t>
            </a:r>
            <a:endParaRPr lang="en-US" altLang="zh-CN" dirty="0">
              <a:ea typeface="宋体" charset="-122"/>
            </a:endParaRPr>
          </a:p>
        </p:txBody>
      </p:sp>
      <p:sp>
        <p:nvSpPr>
          <p:cNvPr id="175107" name="Rectangle 3"/>
          <p:cNvSpPr>
            <a:spLocks noGrp="1" noChangeArrowheads="1"/>
          </p:cNvSpPr>
          <p:nvPr>
            <p:ph type="body" idx="1"/>
          </p:nvPr>
        </p:nvSpPr>
        <p:spPr/>
        <p:txBody>
          <a:bodyPr/>
          <a:lstStyle/>
          <a:p>
            <a:r>
              <a:rPr lang="zh-CN" altLang="en-US" sz="2400"/>
              <a:t>从一个给定的关系中删除元组   </a:t>
            </a:r>
            <a:r>
              <a:rPr lang="en-US" altLang="zh-CN" sz="2400"/>
              <a:t>delete from</a:t>
            </a:r>
          </a:p>
          <a:p>
            <a:r>
              <a:rPr lang="zh-CN" altLang="en-US" sz="2400"/>
              <a:t>向一个给定的关系插入新的元组   </a:t>
            </a:r>
            <a:r>
              <a:rPr lang="en-US" altLang="zh-CN" sz="2400"/>
              <a:t>insert into</a:t>
            </a:r>
          </a:p>
          <a:p>
            <a:r>
              <a:rPr lang="zh-CN" altLang="en-US" sz="2400"/>
              <a:t>将一个给定的关系的一些元组的值更新   </a:t>
            </a:r>
            <a:r>
              <a:rPr lang="en-US" altLang="zh-CN" sz="2400"/>
              <a:t>update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Rectangle 2"/>
          <p:cNvSpPr>
            <a:spLocks noGrp="1" noChangeArrowheads="1"/>
          </p:cNvSpPr>
          <p:nvPr>
            <p:ph type="title"/>
          </p:nvPr>
        </p:nvSpPr>
        <p:spPr>
          <a:xfrm>
            <a:off x="685800" y="228600"/>
            <a:ext cx="7772400" cy="762000"/>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删除</a:t>
            </a:r>
            <a:endParaRPr lang="zh-CN" altLang="en-US" dirty="0"/>
          </a:p>
        </p:txBody>
      </p:sp>
      <p:sp>
        <p:nvSpPr>
          <p:cNvPr id="176131" name="Rectangle 3"/>
          <p:cNvSpPr>
            <a:spLocks noGrp="1" noChangeArrowheads="1"/>
          </p:cNvSpPr>
          <p:nvPr>
            <p:ph type="body" idx="1"/>
          </p:nvPr>
        </p:nvSpPr>
        <p:spPr>
          <a:xfrm>
            <a:off x="796925" y="1219200"/>
            <a:ext cx="7700963" cy="5486400"/>
          </a:xfrm>
        </p:spPr>
        <p:txBody>
          <a:bodyPr/>
          <a:lstStyle/>
          <a:p>
            <a:pPr eaLnBrk="1" hangingPunct="1"/>
            <a:r>
              <a:rPr lang="zh-CN" altLang="en-US" sz="2800">
                <a:latin typeface="华文新魏" panose="02010800040101010101" pitchFamily="2" charset="-122"/>
              </a:rPr>
              <a:t>命令</a:t>
            </a:r>
          </a:p>
          <a:p>
            <a:pPr lvl="1" algn="ctr" eaLnBrk="1" hangingPunct="1">
              <a:buFontTx/>
              <a:buNone/>
            </a:pPr>
            <a:r>
              <a:rPr lang="en-US" altLang="zh-CN" sz="2400" b="1" i="1">
                <a:solidFill>
                  <a:srgbClr val="FF3300"/>
                </a:solidFill>
                <a:latin typeface="华文新魏" panose="02010800040101010101" pitchFamily="2" charset="-122"/>
              </a:rPr>
              <a:t>delete   from</a:t>
            </a:r>
            <a:r>
              <a:rPr lang="en-US" altLang="zh-CN" sz="2400">
                <a:latin typeface="华文新魏" panose="02010800040101010101" pitchFamily="2" charset="-122"/>
              </a:rPr>
              <a:t>   </a:t>
            </a:r>
            <a:r>
              <a:rPr lang="zh-CN" altLang="en-US" sz="2400">
                <a:latin typeface="华文新魏" panose="02010800040101010101" pitchFamily="2" charset="-122"/>
              </a:rPr>
              <a:t>表名  </a:t>
            </a:r>
            <a:r>
              <a:rPr lang="en-US" altLang="en-US" sz="2400">
                <a:latin typeface="华文新魏" panose="02010800040101010101" pitchFamily="2" charset="-122"/>
              </a:rPr>
              <a:t>[</a:t>
            </a:r>
            <a:r>
              <a:rPr lang="en-US" altLang="zh-CN" sz="2400" b="1" i="1">
                <a:solidFill>
                  <a:srgbClr val="FF3300"/>
                </a:solidFill>
                <a:latin typeface="华文新魏" panose="02010800040101010101" pitchFamily="2" charset="-122"/>
              </a:rPr>
              <a:t>where</a:t>
            </a:r>
            <a:r>
              <a:rPr lang="en-US" altLang="zh-CN" sz="2400">
                <a:latin typeface="华文新魏" panose="02010800040101010101" pitchFamily="2" charset="-122"/>
              </a:rPr>
              <a:t>  </a:t>
            </a:r>
            <a:r>
              <a:rPr lang="zh-CN" altLang="en-US" sz="2400">
                <a:latin typeface="华文新魏" panose="02010800040101010101" pitchFamily="2" charset="-122"/>
              </a:rPr>
              <a:t>条件表达式</a:t>
            </a:r>
            <a:r>
              <a:rPr lang="en-US" altLang="zh-CN" sz="2400">
                <a:latin typeface="华文新魏" panose="02010800040101010101" pitchFamily="2" charset="-122"/>
              </a:rPr>
              <a:t>]</a:t>
            </a:r>
          </a:p>
          <a:p>
            <a:pPr lvl="1" eaLnBrk="1" hangingPunct="1">
              <a:spcBef>
                <a:spcPct val="55000"/>
              </a:spcBef>
              <a:buFontTx/>
              <a:buNone/>
            </a:pPr>
            <a:r>
              <a:rPr lang="en-US" altLang="zh-CN" sz="2400">
                <a:latin typeface="华文新魏" panose="02010800040101010101" pitchFamily="2" charset="-122"/>
              </a:rPr>
              <a:t>	</a:t>
            </a:r>
            <a:r>
              <a:rPr lang="zh-CN" altLang="en-US" sz="2400">
                <a:latin typeface="华文新魏" panose="02010800040101010101" pitchFamily="2" charset="-122"/>
              </a:rPr>
              <a:t>从表中删除符合条件的元组，如果没有</a:t>
            </a:r>
            <a:r>
              <a:rPr lang="en-US" altLang="zh-CN" sz="2400">
                <a:latin typeface="华文新魏" panose="02010800040101010101" pitchFamily="2" charset="-122"/>
              </a:rPr>
              <a:t>where</a:t>
            </a:r>
            <a:r>
              <a:rPr lang="zh-CN" altLang="en-US" sz="2400">
                <a:latin typeface="华文新魏" panose="02010800040101010101" pitchFamily="2" charset="-122"/>
              </a:rPr>
              <a:t>语句，则删除所有元组</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33338"/>
            <a:ext cx="8077200" cy="609600"/>
          </a:xfrm>
        </p:spPr>
        <p:txBody>
          <a:bodyPr/>
          <a:lstStyle/>
          <a:p>
            <a:pPr>
              <a:defRPr/>
            </a:pPr>
            <a:r>
              <a:rPr lang="zh-CN" altLang="en-US" dirty="0">
                <a:ea typeface="宋体" charset="-122"/>
              </a:rPr>
              <a:t>数据库的修改</a:t>
            </a:r>
            <a:r>
              <a:rPr lang="en-US" altLang="zh-CN" dirty="0">
                <a:ea typeface="宋体" charset="-122"/>
              </a:rPr>
              <a:t>– </a:t>
            </a:r>
            <a:r>
              <a:rPr lang="zh-CN" altLang="en-US" dirty="0">
                <a:ea typeface="宋体" charset="-122"/>
              </a:rPr>
              <a:t>删除</a:t>
            </a:r>
            <a:endParaRPr lang="en-US" altLang="zh-CN" dirty="0">
              <a:ea typeface="宋体" charset="-122"/>
            </a:endParaRPr>
          </a:p>
        </p:txBody>
      </p:sp>
      <p:sp>
        <p:nvSpPr>
          <p:cNvPr id="177155" name="Rectangle 3"/>
          <p:cNvSpPr>
            <a:spLocks noGrp="1" noChangeArrowheads="1"/>
          </p:cNvSpPr>
          <p:nvPr>
            <p:ph type="body" idx="1"/>
          </p:nvPr>
        </p:nvSpPr>
        <p:spPr>
          <a:xfrm>
            <a:off x="739775" y="1106488"/>
            <a:ext cx="7747000" cy="5175250"/>
          </a:xfrm>
        </p:spPr>
        <p:txBody>
          <a:bodyPr/>
          <a:lstStyle/>
          <a:p>
            <a:pPr>
              <a:tabLst>
                <a:tab pos="1652588" algn="l"/>
                <a:tab pos="2633663" algn="l"/>
              </a:tabLst>
            </a:pPr>
            <a:r>
              <a:rPr lang="zh-CN" altLang="en-US" sz="2000"/>
              <a:t>删除 </a:t>
            </a:r>
            <a:r>
              <a:rPr lang="en-US" altLang="zh-CN" sz="2000" i="1"/>
              <a:t>instructors </a:t>
            </a:r>
            <a:r>
              <a:rPr lang="zh-CN" altLang="en-US" sz="2000"/>
              <a:t>关系中的所有元组</a:t>
            </a:r>
            <a:endParaRPr lang="en-US" altLang="zh-CN"/>
          </a:p>
          <a:p>
            <a:pPr>
              <a:buFont typeface="Monotype Sorts"/>
              <a:buNone/>
              <a:tabLst>
                <a:tab pos="1652588" algn="l"/>
                <a:tab pos="2633663" algn="l"/>
              </a:tabLst>
            </a:pPr>
            <a:r>
              <a:rPr lang="en-US" altLang="zh-CN"/>
              <a:t>		</a:t>
            </a:r>
            <a:r>
              <a:rPr lang="en-US" altLang="zh-CN" sz="2000" b="1"/>
              <a:t>delete from </a:t>
            </a:r>
            <a:r>
              <a:rPr lang="en-US" altLang="zh-CN" sz="2000" i="1"/>
              <a:t>instructor</a:t>
            </a:r>
            <a:r>
              <a:rPr lang="en-US" altLang="zh-CN">
                <a:latin typeface="Century Gothic" panose="020B0502020202020204" pitchFamily="34" charset="0"/>
              </a:rPr>
              <a:t> </a:t>
            </a:r>
          </a:p>
          <a:p>
            <a:pPr>
              <a:buFont typeface="Monotype Sorts"/>
              <a:buNone/>
              <a:tabLst>
                <a:tab pos="1652588" algn="l"/>
                <a:tab pos="2633663" algn="l"/>
              </a:tabLst>
            </a:pPr>
            <a:endParaRPr lang="en-US" altLang="zh-CN">
              <a:latin typeface="Century Gothic" panose="020B0502020202020204" pitchFamily="34" charset="0"/>
            </a:endParaRPr>
          </a:p>
          <a:p>
            <a:pPr>
              <a:tabLst>
                <a:tab pos="1652588" algn="l"/>
                <a:tab pos="2633663" algn="l"/>
              </a:tabLst>
            </a:pPr>
            <a:r>
              <a:rPr lang="zh-CN" altLang="en-US" sz="2000"/>
              <a:t>从 </a:t>
            </a:r>
            <a:r>
              <a:rPr lang="en-US" altLang="zh-CN" sz="2000" i="1"/>
              <a:t>instructors </a:t>
            </a:r>
            <a:r>
              <a:rPr lang="zh-CN" altLang="en-US" sz="2000"/>
              <a:t>关系中删除与 </a:t>
            </a:r>
            <a:r>
              <a:rPr lang="en-US" altLang="zh-CN" sz="2000"/>
              <a:t>Finance </a:t>
            </a:r>
            <a:r>
              <a:rPr lang="zh-CN" altLang="en-US" sz="2000"/>
              <a:t>系教师相关的所有元组</a:t>
            </a:r>
            <a:r>
              <a:rPr lang="en-US" altLang="zh-CN" sz="2000"/>
              <a:t/>
            </a:r>
            <a:br>
              <a:rPr lang="en-US" altLang="zh-CN" sz="2000"/>
            </a:br>
            <a:r>
              <a:rPr lang="en-US" altLang="zh-CN" sz="2000"/>
              <a:t>          </a:t>
            </a:r>
            <a:r>
              <a:rPr lang="en-US" altLang="zh-CN" sz="2000" b="1"/>
              <a:t>delete from </a:t>
            </a:r>
            <a:r>
              <a:rPr lang="en-US" altLang="zh-CN" sz="2000" i="1"/>
              <a:t>instructor</a:t>
            </a:r>
            <a:br>
              <a:rPr lang="en-US" altLang="zh-CN" sz="2000" i="1"/>
            </a:br>
            <a:r>
              <a:rPr lang="en-US" altLang="zh-CN" sz="2000" i="1"/>
              <a:t>            </a:t>
            </a:r>
            <a:r>
              <a:rPr lang="en-US" altLang="zh-CN" sz="2000" b="1"/>
              <a:t>where </a:t>
            </a:r>
            <a:r>
              <a:rPr lang="en-US" altLang="zh-CN" sz="2000" i="1"/>
              <a:t>dept_name</a:t>
            </a:r>
            <a:r>
              <a:rPr lang="en-US" altLang="zh-CN" sz="2000"/>
              <a:t>= ’Finance’;</a:t>
            </a:r>
            <a:endParaRPr lang="en-US" altLang="zh-CN"/>
          </a:p>
          <a:p>
            <a:pPr>
              <a:tabLst>
                <a:tab pos="1652588" algn="l"/>
                <a:tab pos="2633663" algn="l"/>
              </a:tabLst>
            </a:pPr>
            <a:endParaRPr lang="en-US" altLang="zh-CN" sz="2000"/>
          </a:p>
          <a:p>
            <a:pPr>
              <a:tabLst>
                <a:tab pos="1652588" algn="l"/>
                <a:tab pos="2633663" algn="l"/>
              </a:tabLst>
            </a:pPr>
            <a:r>
              <a:rPr lang="zh-CN" altLang="en-US" sz="2000"/>
              <a:t>从 </a:t>
            </a:r>
            <a:r>
              <a:rPr lang="en-US" altLang="zh-CN" sz="2000" i="1"/>
              <a:t>instructor </a:t>
            </a:r>
            <a:r>
              <a:rPr lang="zh-CN" altLang="en-US" sz="2000"/>
              <a:t>关系中删除在位于 </a:t>
            </a:r>
            <a:r>
              <a:rPr lang="en-US" altLang="zh-CN" sz="2000"/>
              <a:t>Watson </a:t>
            </a:r>
            <a:r>
              <a:rPr lang="zh-CN" altLang="en-US" sz="2000"/>
              <a:t>大楼的系工作的教师元组</a:t>
            </a:r>
            <a:endParaRPr lang="en-US" altLang="zh-CN"/>
          </a:p>
          <a:p>
            <a:pPr>
              <a:buFont typeface="Monotype Sorts"/>
              <a:buNone/>
              <a:tabLst>
                <a:tab pos="1652588" algn="l"/>
                <a:tab pos="2633663" algn="l"/>
              </a:tabLst>
            </a:pPr>
            <a:r>
              <a:rPr lang="en-US" altLang="zh-CN" b="1"/>
              <a:t>		</a:t>
            </a:r>
            <a:r>
              <a:rPr lang="en-US" altLang="zh-CN" sz="2000" b="1"/>
              <a:t>delete from </a:t>
            </a:r>
            <a:r>
              <a:rPr lang="en-US" altLang="zh-CN" sz="2000" i="1"/>
              <a:t>instructor</a:t>
            </a:r>
            <a:br>
              <a:rPr lang="en-US" altLang="zh-CN" sz="2000" i="1"/>
            </a:br>
            <a:r>
              <a:rPr lang="en-US" altLang="zh-CN" sz="2000" i="1"/>
              <a:t>             </a:t>
            </a:r>
            <a:r>
              <a:rPr lang="en-US" altLang="zh-CN" sz="2000" b="1"/>
              <a:t>where </a:t>
            </a:r>
            <a:r>
              <a:rPr lang="en-US" altLang="zh-CN" sz="2000" i="1"/>
              <a:t>dept_name </a:t>
            </a:r>
            <a:r>
              <a:rPr lang="en-US" altLang="zh-CN" sz="2000" b="1"/>
              <a:t>in </a:t>
            </a:r>
            <a:r>
              <a:rPr lang="en-US" altLang="zh-CN" sz="2000"/>
              <a:t>(</a:t>
            </a:r>
            <a:r>
              <a:rPr lang="en-US" altLang="zh-CN" sz="2000" b="1"/>
              <a:t>select </a:t>
            </a:r>
            <a:r>
              <a:rPr lang="en-US" altLang="zh-CN" sz="2000" i="1"/>
              <a:t>dept_name</a:t>
            </a:r>
            <a:br>
              <a:rPr lang="en-US" altLang="zh-CN" sz="2000" i="1"/>
            </a:br>
            <a:r>
              <a:rPr lang="en-US" altLang="zh-CN" sz="2000" i="1"/>
              <a:t>               </a:t>
            </a:r>
            <a:r>
              <a:rPr lang="en-US" altLang="zh-CN" sz="2000" b="1"/>
              <a:t>from </a:t>
            </a:r>
            <a:r>
              <a:rPr lang="en-US" altLang="zh-CN" sz="2000" i="1"/>
              <a:t>department</a:t>
            </a:r>
            <a:br>
              <a:rPr lang="en-US" altLang="zh-CN" sz="2000" i="1"/>
            </a:br>
            <a:r>
              <a:rPr lang="en-US" altLang="zh-CN" sz="2000" i="1"/>
              <a:t>               </a:t>
            </a:r>
            <a:r>
              <a:rPr lang="en-US" altLang="zh-CN" sz="2000" b="1"/>
              <a:t>where </a:t>
            </a:r>
            <a:r>
              <a:rPr lang="en-US" altLang="zh-CN" sz="2000" i="1"/>
              <a:t>building </a:t>
            </a:r>
            <a:r>
              <a:rPr lang="en-US" altLang="zh-CN" sz="2000"/>
              <a:t>= ’Watson’);</a:t>
            </a:r>
            <a:endParaRPr lang="en-US" altLang="zh-CN"/>
          </a:p>
          <a:p>
            <a:pPr>
              <a:tabLst>
                <a:tab pos="1652588" algn="l"/>
                <a:tab pos="2633663" algn="l"/>
              </a:tabLst>
            </a:pPr>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a:defRPr/>
            </a:pPr>
            <a:r>
              <a:rPr lang="zh-CN" altLang="en-US" dirty="0">
                <a:ea typeface="宋体" charset="-122"/>
              </a:rPr>
              <a:t>删除（续）</a:t>
            </a:r>
            <a:endParaRPr lang="en-US" altLang="zh-CN" dirty="0">
              <a:ea typeface="宋体" charset="-122"/>
            </a:endParaRPr>
          </a:p>
        </p:txBody>
      </p:sp>
      <p:sp>
        <p:nvSpPr>
          <p:cNvPr id="179203" name="Rectangle 3"/>
          <p:cNvSpPr>
            <a:spLocks noGrp="1" noChangeArrowheads="1"/>
          </p:cNvSpPr>
          <p:nvPr>
            <p:ph type="body" idx="1"/>
          </p:nvPr>
        </p:nvSpPr>
        <p:spPr>
          <a:xfrm>
            <a:off x="576263" y="1079500"/>
            <a:ext cx="7661275" cy="1268413"/>
          </a:xfrm>
        </p:spPr>
        <p:txBody>
          <a:bodyPr/>
          <a:lstStyle/>
          <a:p>
            <a:pPr>
              <a:tabLst>
                <a:tab pos="1370013" algn="l"/>
                <a:tab pos="3140075" algn="l"/>
              </a:tabLst>
            </a:pPr>
            <a:r>
              <a:rPr lang="zh-CN" altLang="en-US" sz="2000"/>
              <a:t>删除工资低于大学平均工资的教师记录</a:t>
            </a:r>
            <a:endParaRPr lang="en-US" altLang="zh-CN"/>
          </a:p>
        </p:txBody>
      </p:sp>
      <p:sp>
        <p:nvSpPr>
          <p:cNvPr id="468996" name="Text Box 4"/>
          <p:cNvSpPr txBox="1">
            <a:spLocks noChangeArrowheads="1"/>
          </p:cNvSpPr>
          <p:nvPr/>
        </p:nvSpPr>
        <p:spPr bwMode="auto">
          <a:xfrm>
            <a:off x="920750" y="2160588"/>
            <a:ext cx="7415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000" b="1">
                <a:latin typeface="Helvetica" panose="020B0604020202020204" pitchFamily="34" charset="0"/>
              </a:rPr>
              <a:t>delete from </a:t>
            </a:r>
            <a:r>
              <a:rPr lang="en-US" altLang="zh-CN" sz="2000" i="1">
                <a:latin typeface="Helvetica" panose="020B0604020202020204" pitchFamily="34" charset="0"/>
              </a:rPr>
              <a:t>instructor</a:t>
            </a:r>
          </a:p>
          <a:p>
            <a:pPr>
              <a:spcBef>
                <a:spcPct val="0"/>
              </a:spcBef>
              <a:buClrTx/>
              <a:buSzTx/>
              <a:buFontTx/>
              <a:buNone/>
            </a:pPr>
            <a:r>
              <a:rPr lang="en-US" altLang="zh-CN" sz="2000" b="1">
                <a:latin typeface="Helvetica" panose="020B0604020202020204" pitchFamily="34" charset="0"/>
              </a:rPr>
              <a:t>where </a:t>
            </a:r>
            <a:r>
              <a:rPr lang="en-US" altLang="zh-CN" sz="2000" i="1">
                <a:latin typeface="Helvetica" panose="020B0604020202020204" pitchFamily="34" charset="0"/>
              </a:rPr>
              <a:t>salary</a:t>
            </a:r>
            <a:r>
              <a:rPr lang="en-US" altLang="zh-CN" sz="2000">
                <a:latin typeface="Helvetica" panose="020B0604020202020204" pitchFamily="34" charset="0"/>
              </a:rPr>
              <a:t>&lt; (</a:t>
            </a:r>
            <a:r>
              <a:rPr lang="en-US" altLang="zh-CN" sz="2000" b="1">
                <a:latin typeface="Helvetica" panose="020B0604020202020204" pitchFamily="34" charset="0"/>
              </a:rPr>
              <a:t>select avg </a:t>
            </a:r>
            <a:r>
              <a:rPr lang="en-US" altLang="zh-CN" sz="2000">
                <a:latin typeface="Helvetica" panose="020B0604020202020204" pitchFamily="34" charset="0"/>
              </a:rPr>
              <a:t>(</a:t>
            </a:r>
            <a:r>
              <a:rPr lang="en-US" altLang="zh-CN" sz="2000" i="1">
                <a:latin typeface="Helvetica" panose="020B0604020202020204" pitchFamily="34" charset="0"/>
              </a:rPr>
              <a:t>salary</a:t>
            </a:r>
            <a:r>
              <a:rPr lang="en-US" altLang="zh-CN" sz="2000">
                <a:latin typeface="Helvetica" panose="020B0604020202020204" pitchFamily="34" charset="0"/>
              </a:rPr>
              <a:t>) </a:t>
            </a:r>
            <a:r>
              <a:rPr lang="en-US" altLang="zh-CN" sz="2000" b="1">
                <a:latin typeface="Helvetica" panose="020B0604020202020204" pitchFamily="34" charset="0"/>
              </a:rPr>
              <a:t>from </a:t>
            </a:r>
            <a:r>
              <a:rPr lang="en-US" altLang="zh-CN" sz="2000" i="1">
                <a:latin typeface="Helvetica" panose="020B0604020202020204" pitchFamily="34" charset="0"/>
              </a:rPr>
              <a:t>instructor</a:t>
            </a:r>
            <a:r>
              <a:rPr lang="en-US" altLang="zh-CN" sz="2000">
                <a:latin typeface="Helvetica" panose="020B0604020202020204" pitchFamily="34" charset="0"/>
              </a:rPr>
              <a:t>);</a:t>
            </a:r>
          </a:p>
        </p:txBody>
      </p:sp>
      <p:sp>
        <p:nvSpPr>
          <p:cNvPr id="468997" name="Text Box 5"/>
          <p:cNvSpPr txBox="1">
            <a:spLocks noChangeArrowheads="1"/>
          </p:cNvSpPr>
          <p:nvPr/>
        </p:nvSpPr>
        <p:spPr bwMode="auto">
          <a:xfrm>
            <a:off x="385763" y="3490913"/>
            <a:ext cx="837247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93750" indent="-3365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a:buClr>
                <a:schemeClr val="bg2"/>
              </a:buClr>
            </a:pPr>
            <a:r>
              <a:rPr lang="zh-CN" altLang="en-US" sz="2000">
                <a:latin typeface="Helvetica" panose="020B0604020202020204" pitchFamily="34" charset="0"/>
              </a:rPr>
              <a:t>问题：随着我们从关系中删除元组，工资的平均值会发生变化 </a:t>
            </a:r>
            <a:endParaRPr lang="en-US" altLang="zh-CN" sz="1800">
              <a:latin typeface="Helvetica" panose="020B0604020202020204" pitchFamily="34" charset="0"/>
            </a:endParaRPr>
          </a:p>
          <a:p>
            <a:pPr lvl="1">
              <a:buClr>
                <a:schemeClr val="bg2"/>
              </a:buClr>
            </a:pPr>
            <a:r>
              <a:rPr lang="en-US" altLang="zh-CN" sz="2000">
                <a:latin typeface="Helvetica" panose="020B0604020202020204" pitchFamily="34" charset="0"/>
              </a:rPr>
              <a:t>SQL</a:t>
            </a:r>
            <a:r>
              <a:rPr lang="zh-CN" altLang="en-US" sz="2000">
                <a:latin typeface="Helvetica" panose="020B0604020202020204" pitchFamily="34" charset="0"/>
              </a:rPr>
              <a:t>中使用的解决方案：</a:t>
            </a:r>
            <a:endParaRPr lang="en-US" altLang="zh-CN" sz="1800">
              <a:latin typeface="Helvetica" panose="020B0604020202020204" pitchFamily="34" charset="0"/>
            </a:endParaRPr>
          </a:p>
          <a:p>
            <a:pPr lvl="1">
              <a:buClr>
                <a:srgbClr val="CC6600"/>
              </a:buClr>
              <a:buSzPct val="105000"/>
              <a:buFontTx/>
              <a:buNone/>
            </a:pPr>
            <a:r>
              <a:rPr lang="en-US" altLang="zh-CN" sz="1800">
                <a:latin typeface="Helvetica" panose="020B0604020202020204" pitchFamily="34" charset="0"/>
              </a:rPr>
              <a:t>       </a:t>
            </a:r>
            <a:r>
              <a:rPr lang="en-US" altLang="zh-CN" sz="2000">
                <a:latin typeface="Helvetica" panose="020B0604020202020204" pitchFamily="34" charset="0"/>
              </a:rPr>
              <a:t>1. </a:t>
            </a:r>
            <a:r>
              <a:rPr lang="zh-CN" altLang="en-US" sz="2000">
                <a:latin typeface="Helvetica" panose="020B0604020202020204" pitchFamily="34" charset="0"/>
              </a:rPr>
              <a:t>首先，计算平均工资</a:t>
            </a:r>
            <a:r>
              <a:rPr lang="en-US" altLang="zh-CN" sz="2000" b="1">
                <a:latin typeface="Helvetica" panose="020B0604020202020204" pitchFamily="34" charset="0"/>
              </a:rPr>
              <a:t>avg </a:t>
            </a:r>
            <a:r>
              <a:rPr lang="en-US" altLang="zh-CN" sz="2000">
                <a:latin typeface="Helvetica" panose="020B0604020202020204" pitchFamily="34" charset="0"/>
              </a:rPr>
              <a:t>(</a:t>
            </a:r>
            <a:r>
              <a:rPr lang="en-US" altLang="zh-CN" sz="2000" i="1">
                <a:latin typeface="Helvetica" panose="020B0604020202020204" pitchFamily="34" charset="0"/>
              </a:rPr>
              <a:t>salary</a:t>
            </a:r>
            <a:r>
              <a:rPr lang="en-US" altLang="zh-CN" sz="2000">
                <a:latin typeface="Helvetica" panose="020B0604020202020204" pitchFamily="34" charset="0"/>
              </a:rPr>
              <a:t>)</a:t>
            </a:r>
            <a:r>
              <a:rPr lang="zh-CN" altLang="en-US" sz="2000">
                <a:latin typeface="Helvetica" panose="020B0604020202020204" pitchFamily="34" charset="0"/>
              </a:rPr>
              <a:t>并找到所有要删除的元组 </a:t>
            </a:r>
            <a:endParaRPr lang="en-US" altLang="zh-CN" sz="1800">
              <a:latin typeface="Helvetica" panose="020B0604020202020204" pitchFamily="34" charset="0"/>
            </a:endParaRPr>
          </a:p>
          <a:p>
            <a:pPr lvl="1">
              <a:buClr>
                <a:srgbClr val="CC6600"/>
              </a:buClr>
              <a:buSzPct val="105000"/>
              <a:buFontTx/>
              <a:buNone/>
            </a:pPr>
            <a:r>
              <a:rPr lang="en-US" altLang="zh-CN" sz="1800">
                <a:latin typeface="Helvetica" panose="020B0604020202020204" pitchFamily="34" charset="0"/>
              </a:rPr>
              <a:t>       </a:t>
            </a:r>
            <a:r>
              <a:rPr lang="en-US" altLang="zh-CN" sz="2000">
                <a:latin typeface="Helvetica" panose="020B0604020202020204" pitchFamily="34" charset="0"/>
              </a:rPr>
              <a:t>2. </a:t>
            </a:r>
            <a:r>
              <a:rPr lang="zh-CN" altLang="en-US" sz="2000">
                <a:latin typeface="Helvetica" panose="020B0604020202020204" pitchFamily="34" charset="0"/>
              </a:rPr>
              <a:t>然后，删除所有刚才找到的元组（不用对剩下的元组重新计算</a:t>
            </a:r>
            <a:r>
              <a:rPr lang="en-US" altLang="zh-CN" sz="2000" b="1">
                <a:latin typeface="Helvetica" panose="020B0604020202020204" pitchFamily="34" charset="0"/>
              </a:rPr>
              <a:t>avg</a:t>
            </a:r>
            <a:r>
              <a:rPr lang="en-US" altLang="zh-CN" sz="2000">
                <a:latin typeface="Helvetica" panose="020B0604020202020204" pitchFamily="34" charset="0"/>
              </a:rPr>
              <a:t> </a:t>
            </a:r>
            <a:r>
              <a:rPr lang="zh-CN" altLang="en-US" sz="2000">
                <a:latin typeface="Helvetica" panose="020B0604020202020204" pitchFamily="34" charset="0"/>
              </a:rPr>
              <a:t>） </a:t>
            </a:r>
            <a:endParaRPr kumimoji="0" lang="en-US" altLang="zh-CN"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89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8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autoUpdateAnimBg="0"/>
      <p:bldP spid="46899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Rectangle 2"/>
          <p:cNvSpPr>
            <a:spLocks noGrp="1" noChangeArrowheads="1"/>
          </p:cNvSpPr>
          <p:nvPr>
            <p:ph type="title"/>
          </p:nvPr>
        </p:nvSpPr>
        <p:spPr>
          <a:xfrm>
            <a:off x="685800" y="228600"/>
            <a:ext cx="7772400" cy="762000"/>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插入</a:t>
            </a:r>
            <a:endParaRPr lang="zh-CN" altLang="en-US" dirty="0"/>
          </a:p>
        </p:txBody>
      </p:sp>
      <p:sp>
        <p:nvSpPr>
          <p:cNvPr id="181251" name="Rectangle 3"/>
          <p:cNvSpPr>
            <a:spLocks noGrp="1" noChangeArrowheads="1"/>
          </p:cNvSpPr>
          <p:nvPr>
            <p:ph type="body" idx="1"/>
          </p:nvPr>
        </p:nvSpPr>
        <p:spPr>
          <a:xfrm>
            <a:off x="1355725" y="1219200"/>
            <a:ext cx="6369050" cy="5486400"/>
          </a:xfrm>
        </p:spPr>
        <p:txBody>
          <a:bodyPr/>
          <a:lstStyle/>
          <a:p>
            <a:pPr eaLnBrk="1" hangingPunct="1"/>
            <a:r>
              <a:rPr lang="zh-CN" altLang="en-US" sz="2400">
                <a:latin typeface="华文新魏" panose="02010800040101010101" pitchFamily="2" charset="-122"/>
              </a:rPr>
              <a:t>命令</a:t>
            </a:r>
          </a:p>
          <a:p>
            <a:pPr algn="ctr" eaLnBrk="1" hangingPunct="1">
              <a:lnSpc>
                <a:spcPct val="150000"/>
              </a:lnSpc>
              <a:spcBef>
                <a:spcPct val="10000"/>
              </a:spcBef>
              <a:buFont typeface="Wingdings" panose="05000000000000000000" pitchFamily="2" charset="2"/>
              <a:buNone/>
            </a:pPr>
            <a:r>
              <a:rPr lang="en-US" altLang="zh-CN" sz="2000">
                <a:solidFill>
                  <a:srgbClr val="FF3300"/>
                </a:solidFill>
                <a:latin typeface="华文新魏" panose="02010800040101010101" pitchFamily="2" charset="-122"/>
              </a:rPr>
              <a:t>insert  into</a:t>
            </a:r>
            <a:r>
              <a:rPr lang="en-US" altLang="zh-CN" sz="2000">
                <a:latin typeface="华文新魏" panose="02010800040101010101" pitchFamily="2" charset="-122"/>
              </a:rPr>
              <a:t>   </a:t>
            </a:r>
            <a:r>
              <a:rPr lang="zh-CN" altLang="en-US" sz="2000">
                <a:latin typeface="华文新魏" panose="02010800040101010101" pitchFamily="2" charset="-122"/>
              </a:rPr>
              <a:t>表名  </a:t>
            </a:r>
            <a:r>
              <a:rPr lang="en-US" altLang="zh-CN" sz="2000">
                <a:latin typeface="华文新魏" panose="02010800040101010101" pitchFamily="2" charset="-122"/>
              </a:rPr>
              <a:t>[</a:t>
            </a:r>
            <a:r>
              <a:rPr lang="zh-CN" altLang="en-US" sz="2000">
                <a:latin typeface="华文新魏" panose="02010800040101010101" pitchFamily="2" charset="-122"/>
              </a:rPr>
              <a:t>（列名</a:t>
            </a:r>
            <a:r>
              <a:rPr lang="en-US" altLang="zh-CN" sz="2000">
                <a:latin typeface="华文新魏" panose="02010800040101010101" pitchFamily="2" charset="-122"/>
              </a:rPr>
              <a:t>[</a:t>
            </a:r>
            <a:r>
              <a:rPr lang="zh-CN" altLang="en-US" sz="2000">
                <a:latin typeface="华文新魏" panose="02010800040101010101" pitchFamily="2" charset="-122"/>
              </a:rPr>
              <a:t>，列名</a:t>
            </a:r>
            <a:r>
              <a:rPr lang="en-US" altLang="zh-CN" sz="2000">
                <a:latin typeface="华文新魏" panose="02010800040101010101" pitchFamily="2" charset="-122"/>
              </a:rPr>
              <a:t>]</a:t>
            </a:r>
            <a:r>
              <a:rPr lang="en-US" altLang="zh-CN" sz="2000">
                <a:latin typeface="Times New Roman" panose="02020603050405020304" pitchFamily="18" charset="0"/>
              </a:rPr>
              <a:t>…</a:t>
            </a:r>
            <a:r>
              <a:rPr lang="en-US" altLang="zh-CN" sz="2000">
                <a:latin typeface="华文新魏" panose="02010800040101010101" pitchFamily="2" charset="-122"/>
              </a:rPr>
              <a:t>)]</a:t>
            </a:r>
          </a:p>
          <a:p>
            <a:pPr algn="ctr" eaLnBrk="1" hangingPunct="1">
              <a:lnSpc>
                <a:spcPct val="150000"/>
              </a:lnSpc>
              <a:spcBef>
                <a:spcPct val="10000"/>
              </a:spcBef>
              <a:buFont typeface="Wingdings" panose="05000000000000000000" pitchFamily="2" charset="2"/>
              <a:buNone/>
            </a:pPr>
            <a:r>
              <a:rPr lang="en-US" altLang="zh-CN" sz="2000">
                <a:solidFill>
                  <a:srgbClr val="FF3300"/>
                </a:solidFill>
                <a:latin typeface="华文新魏" panose="02010800040101010101" pitchFamily="2" charset="-122"/>
              </a:rPr>
              <a:t>values </a:t>
            </a:r>
            <a:r>
              <a:rPr lang="en-US" altLang="zh-CN" sz="2000">
                <a:latin typeface="华文新魏" panose="02010800040101010101" pitchFamily="2" charset="-122"/>
              </a:rPr>
              <a:t>   </a:t>
            </a:r>
            <a:r>
              <a:rPr lang="zh-CN" altLang="en-US" sz="2000">
                <a:latin typeface="华文新魏" panose="02010800040101010101" pitchFamily="2" charset="-122"/>
              </a:rPr>
              <a:t>（值 </a:t>
            </a:r>
            <a:r>
              <a:rPr lang="en-US" altLang="zh-CN" sz="2000">
                <a:latin typeface="华文新魏" panose="02010800040101010101" pitchFamily="2" charset="-122"/>
              </a:rPr>
              <a:t>[</a:t>
            </a:r>
            <a:r>
              <a:rPr lang="zh-CN" altLang="en-US" sz="2000">
                <a:latin typeface="华文新魏" panose="02010800040101010101" pitchFamily="2" charset="-122"/>
              </a:rPr>
              <a:t>，值</a:t>
            </a:r>
            <a:r>
              <a:rPr lang="en-US" altLang="zh-CN" sz="2000">
                <a:latin typeface="华文新魏" panose="02010800040101010101" pitchFamily="2" charset="-122"/>
              </a:rPr>
              <a:t>]</a:t>
            </a:r>
            <a:r>
              <a:rPr lang="en-US" altLang="zh-CN" sz="2000">
                <a:latin typeface="Times New Roman" panose="02020603050405020304" pitchFamily="18" charset="0"/>
              </a:rPr>
              <a:t>…</a:t>
            </a:r>
            <a:r>
              <a:rPr lang="zh-CN" altLang="en-US" sz="2000">
                <a:latin typeface="华文新魏" panose="02010800040101010101" pitchFamily="2" charset="-122"/>
              </a:rPr>
              <a:t>）</a:t>
            </a:r>
            <a:endParaRPr lang="zh-CN" altLang="en-US" sz="4000">
              <a:latin typeface="华文新魏" panose="02010800040101010101" pitchFamily="2" charset="-122"/>
            </a:endParaRPr>
          </a:p>
          <a:p>
            <a:pPr algn="ctr" eaLnBrk="1" hangingPunct="1">
              <a:lnSpc>
                <a:spcPct val="150000"/>
              </a:lnSpc>
              <a:spcBef>
                <a:spcPct val="10000"/>
              </a:spcBef>
              <a:buFont typeface="Wingdings" panose="05000000000000000000" pitchFamily="2" charset="2"/>
              <a:buNone/>
            </a:pPr>
            <a:r>
              <a:rPr lang="zh-CN" altLang="en-US" sz="2000">
                <a:latin typeface="华文新魏" panose="02010800040101010101" pitchFamily="2" charset="-122"/>
              </a:rPr>
              <a:t>插入一条指定好值的元组</a:t>
            </a:r>
            <a:endParaRPr lang="zh-CN" altLang="en-US" sz="2000" b="1">
              <a:latin typeface="华文新魏" panose="02010800040101010101" pitchFamily="2" charset="-122"/>
            </a:endParaRPr>
          </a:p>
          <a:p>
            <a:pPr algn="ctr" eaLnBrk="1" hangingPunct="1">
              <a:lnSpc>
                <a:spcPct val="150000"/>
              </a:lnSpc>
              <a:spcBef>
                <a:spcPct val="10000"/>
              </a:spcBef>
              <a:buFont typeface="Wingdings" panose="05000000000000000000" pitchFamily="2" charset="2"/>
              <a:buNone/>
            </a:pPr>
            <a:endParaRPr lang="en-US" altLang="zh-CN" sz="2000">
              <a:solidFill>
                <a:srgbClr val="FF3300"/>
              </a:solidFill>
              <a:latin typeface="华文新魏" panose="02010800040101010101" pitchFamily="2" charset="-122"/>
            </a:endParaRPr>
          </a:p>
          <a:p>
            <a:pPr algn="ctr" eaLnBrk="1" hangingPunct="1">
              <a:lnSpc>
                <a:spcPct val="150000"/>
              </a:lnSpc>
              <a:spcBef>
                <a:spcPct val="10000"/>
              </a:spcBef>
              <a:buFont typeface="Wingdings" panose="05000000000000000000" pitchFamily="2" charset="2"/>
              <a:buNone/>
            </a:pPr>
            <a:endParaRPr lang="en-US" altLang="zh-CN" sz="2000">
              <a:solidFill>
                <a:srgbClr val="FF3300"/>
              </a:solidFill>
              <a:latin typeface="华文新魏" panose="02010800040101010101" pitchFamily="2" charset="-122"/>
            </a:endParaRPr>
          </a:p>
          <a:p>
            <a:pPr algn="ctr" eaLnBrk="1" hangingPunct="1">
              <a:lnSpc>
                <a:spcPct val="150000"/>
              </a:lnSpc>
              <a:spcBef>
                <a:spcPct val="10000"/>
              </a:spcBef>
              <a:buFont typeface="Wingdings" panose="05000000000000000000" pitchFamily="2" charset="2"/>
              <a:buNone/>
            </a:pPr>
            <a:r>
              <a:rPr lang="en-US" altLang="zh-CN" sz="2000">
                <a:solidFill>
                  <a:srgbClr val="FF3300"/>
                </a:solidFill>
                <a:latin typeface="华文新魏" panose="02010800040101010101" pitchFamily="2" charset="-122"/>
              </a:rPr>
              <a:t>insert  into</a:t>
            </a:r>
            <a:r>
              <a:rPr lang="en-US" altLang="zh-CN" sz="2000">
                <a:latin typeface="华文新魏" panose="02010800040101010101" pitchFamily="2" charset="-122"/>
              </a:rPr>
              <a:t>   </a:t>
            </a:r>
            <a:r>
              <a:rPr lang="zh-CN" altLang="en-US" sz="2000">
                <a:latin typeface="华文新魏" panose="02010800040101010101" pitchFamily="2" charset="-122"/>
              </a:rPr>
              <a:t>表名  </a:t>
            </a:r>
            <a:r>
              <a:rPr lang="en-US" altLang="zh-CN" sz="2000">
                <a:latin typeface="华文新魏" panose="02010800040101010101" pitchFamily="2" charset="-122"/>
              </a:rPr>
              <a:t>[</a:t>
            </a:r>
            <a:r>
              <a:rPr lang="zh-CN" altLang="en-US" sz="2000">
                <a:latin typeface="华文新魏" panose="02010800040101010101" pitchFamily="2" charset="-122"/>
              </a:rPr>
              <a:t>（列名</a:t>
            </a:r>
            <a:r>
              <a:rPr lang="en-US" altLang="zh-CN" sz="2000">
                <a:latin typeface="华文新魏" panose="02010800040101010101" pitchFamily="2" charset="-122"/>
              </a:rPr>
              <a:t>[</a:t>
            </a:r>
            <a:r>
              <a:rPr lang="zh-CN" altLang="en-US" sz="2000">
                <a:latin typeface="华文新魏" panose="02010800040101010101" pitchFamily="2" charset="-122"/>
              </a:rPr>
              <a:t>，列名</a:t>
            </a:r>
            <a:r>
              <a:rPr lang="en-US" altLang="zh-CN" sz="2000">
                <a:latin typeface="华文新魏" panose="02010800040101010101" pitchFamily="2" charset="-122"/>
              </a:rPr>
              <a:t>]</a:t>
            </a:r>
            <a:r>
              <a:rPr lang="en-US" altLang="zh-CN" sz="2000">
                <a:latin typeface="Times New Roman" panose="02020603050405020304" pitchFamily="18" charset="0"/>
              </a:rPr>
              <a:t>…</a:t>
            </a:r>
            <a:r>
              <a:rPr lang="en-US" altLang="zh-CN" sz="2000">
                <a:latin typeface="华文新魏" panose="02010800040101010101" pitchFamily="2" charset="-122"/>
              </a:rPr>
              <a:t>)]</a:t>
            </a:r>
          </a:p>
          <a:p>
            <a:pPr algn="ctr" eaLnBrk="1" hangingPunct="1">
              <a:lnSpc>
                <a:spcPct val="150000"/>
              </a:lnSpc>
              <a:spcBef>
                <a:spcPct val="10000"/>
              </a:spcBef>
              <a:buFont typeface="Wingdings" panose="05000000000000000000" pitchFamily="2" charset="2"/>
              <a:buNone/>
            </a:pPr>
            <a:r>
              <a:rPr lang="zh-CN" altLang="en-US" sz="2000">
                <a:latin typeface="华文新魏" panose="02010800040101010101" pitchFamily="2" charset="-122"/>
              </a:rPr>
              <a:t>（子查询）</a:t>
            </a:r>
            <a:endParaRPr lang="zh-CN" altLang="en-US" sz="4000">
              <a:latin typeface="华文新魏" panose="02010800040101010101" pitchFamily="2" charset="-122"/>
            </a:endParaRPr>
          </a:p>
          <a:p>
            <a:pPr algn="ctr" eaLnBrk="1" hangingPunct="1">
              <a:lnSpc>
                <a:spcPct val="150000"/>
              </a:lnSpc>
              <a:spcBef>
                <a:spcPct val="10000"/>
              </a:spcBef>
              <a:buFont typeface="Wingdings" panose="05000000000000000000" pitchFamily="2" charset="2"/>
              <a:buNone/>
            </a:pPr>
            <a:r>
              <a:rPr lang="zh-CN" altLang="en-US" sz="2000">
                <a:latin typeface="华文新魏" panose="02010800040101010101" pitchFamily="2" charset="-122"/>
              </a:rPr>
              <a:t>插入子查询结果中的若干条元组</a:t>
            </a:r>
            <a:endParaRPr lang="zh-CN" altLang="en-US" sz="4000">
              <a:latin typeface="华文新魏" panose="0201080004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插入</a:t>
            </a:r>
            <a:endParaRPr lang="zh-CN" altLang="en-US" dirty="0"/>
          </a:p>
        </p:txBody>
      </p:sp>
      <p:sp>
        <p:nvSpPr>
          <p:cNvPr id="182275" name="Rectangle 3"/>
          <p:cNvSpPr>
            <a:spLocks noGrp="1" noChangeArrowheads="1"/>
          </p:cNvSpPr>
          <p:nvPr>
            <p:ph type="body" idx="1"/>
          </p:nvPr>
        </p:nvSpPr>
        <p:spPr/>
        <p:txBody>
          <a:bodyPr/>
          <a:lstStyle/>
          <a:p>
            <a:pPr eaLnBrk="1" hangingPunct="1">
              <a:lnSpc>
                <a:spcPct val="90000"/>
              </a:lnSpc>
            </a:pPr>
            <a:r>
              <a:rPr lang="en-US" altLang="zh-CN" sz="2400">
                <a:latin typeface="华文新魏" panose="02010800040101010101" pitchFamily="2" charset="-122"/>
              </a:rPr>
              <a:t>INTO</a:t>
            </a:r>
            <a:r>
              <a:rPr lang="zh-CN" altLang="en-US" sz="2400">
                <a:latin typeface="华文新魏" panose="02010800040101010101" pitchFamily="2" charset="-122"/>
              </a:rPr>
              <a:t>子句</a:t>
            </a:r>
          </a:p>
          <a:p>
            <a:pPr lvl="1" eaLnBrk="1" hangingPunct="1">
              <a:lnSpc>
                <a:spcPct val="90000"/>
              </a:lnSpc>
            </a:pPr>
            <a:r>
              <a:rPr lang="zh-CN" altLang="en-US" sz="2000">
                <a:latin typeface="华文新魏" panose="02010800040101010101" pitchFamily="2" charset="-122"/>
              </a:rPr>
              <a:t>指定要插入数据的表名及属性列</a:t>
            </a:r>
          </a:p>
          <a:p>
            <a:pPr lvl="1" eaLnBrk="1" hangingPunct="1">
              <a:lnSpc>
                <a:spcPct val="90000"/>
              </a:lnSpc>
            </a:pPr>
            <a:r>
              <a:rPr lang="zh-CN" altLang="en-US" sz="2000">
                <a:latin typeface="华文新魏" panose="02010800040101010101" pitchFamily="2" charset="-122"/>
              </a:rPr>
              <a:t>属性列的顺序可与表定义中的顺序不一致</a:t>
            </a:r>
          </a:p>
          <a:p>
            <a:pPr lvl="1" eaLnBrk="1" hangingPunct="1">
              <a:lnSpc>
                <a:spcPct val="90000"/>
              </a:lnSpc>
            </a:pPr>
            <a:r>
              <a:rPr lang="zh-CN" altLang="en-US" sz="2000">
                <a:latin typeface="华文新魏" panose="02010800040101010101" pitchFamily="2" charset="-122"/>
              </a:rPr>
              <a:t>没有指定属性列：表示要插入的是一条完整的元组，且属性列属性与表定义中的顺序一致</a:t>
            </a:r>
          </a:p>
          <a:p>
            <a:pPr lvl="1" eaLnBrk="1" hangingPunct="1">
              <a:lnSpc>
                <a:spcPct val="90000"/>
              </a:lnSpc>
            </a:pPr>
            <a:r>
              <a:rPr lang="zh-CN" altLang="en-US" sz="2000">
                <a:latin typeface="华文新魏" panose="02010800040101010101" pitchFamily="2" charset="-122"/>
              </a:rPr>
              <a:t>指定部分属性列：插入的元组在其余属性列上取空值</a:t>
            </a:r>
          </a:p>
          <a:p>
            <a:pPr eaLnBrk="1" hangingPunct="1">
              <a:lnSpc>
                <a:spcPct val="90000"/>
              </a:lnSpc>
            </a:pPr>
            <a:r>
              <a:rPr lang="zh-CN" altLang="en-US">
                <a:latin typeface="华文新魏" panose="02010800040101010101" pitchFamily="2" charset="-122"/>
              </a:rPr>
              <a:t> </a:t>
            </a:r>
            <a:r>
              <a:rPr lang="en-US" altLang="zh-CN" sz="2400">
                <a:latin typeface="华文新魏" panose="02010800040101010101" pitchFamily="2" charset="-122"/>
              </a:rPr>
              <a:t>VALUES</a:t>
            </a:r>
            <a:r>
              <a:rPr lang="zh-CN" altLang="en-US" sz="2400">
                <a:latin typeface="华文新魏" panose="02010800040101010101" pitchFamily="2" charset="-122"/>
              </a:rPr>
              <a:t>子句</a:t>
            </a:r>
            <a:endParaRPr lang="zh-CN" altLang="en-US">
              <a:latin typeface="华文新魏" panose="02010800040101010101" pitchFamily="2" charset="-122"/>
            </a:endParaRPr>
          </a:p>
          <a:p>
            <a:pPr lvl="1" eaLnBrk="1" hangingPunct="1">
              <a:lnSpc>
                <a:spcPct val="90000"/>
              </a:lnSpc>
            </a:pPr>
            <a:r>
              <a:rPr lang="zh-CN" altLang="en-US" sz="1600">
                <a:latin typeface="华文新魏" panose="02010800040101010101" pitchFamily="2" charset="-122"/>
              </a:rPr>
              <a:t> </a:t>
            </a:r>
            <a:r>
              <a:rPr lang="zh-CN" altLang="en-US" sz="2000">
                <a:latin typeface="华文新魏" panose="02010800040101010101" pitchFamily="2" charset="-122"/>
              </a:rPr>
              <a:t>提供的值必须与</a:t>
            </a:r>
            <a:r>
              <a:rPr lang="en-US" altLang="zh-CN" sz="2000">
                <a:latin typeface="华文新魏" panose="02010800040101010101" pitchFamily="2" charset="-122"/>
              </a:rPr>
              <a:t>INTO</a:t>
            </a:r>
            <a:r>
              <a:rPr lang="zh-CN" altLang="en-US" sz="2000">
                <a:latin typeface="华文新魏" panose="02010800040101010101" pitchFamily="2" charset="-122"/>
              </a:rPr>
              <a:t>子句匹配</a:t>
            </a:r>
          </a:p>
          <a:p>
            <a:pPr lvl="2" eaLnBrk="1" hangingPunct="1">
              <a:lnSpc>
                <a:spcPct val="90000"/>
              </a:lnSpc>
            </a:pPr>
            <a:r>
              <a:rPr lang="zh-CN" altLang="en-US" sz="2000">
                <a:latin typeface="华文新魏" panose="02010800040101010101" pitchFamily="2" charset="-122"/>
              </a:rPr>
              <a:t>值的个数</a:t>
            </a:r>
          </a:p>
          <a:p>
            <a:pPr lvl="2" eaLnBrk="1" hangingPunct="1">
              <a:lnSpc>
                <a:spcPct val="90000"/>
              </a:lnSpc>
            </a:pPr>
            <a:r>
              <a:rPr lang="zh-CN" altLang="en-US" sz="2000">
                <a:latin typeface="华文新魏" panose="02010800040101010101" pitchFamily="2" charset="-122"/>
              </a:rPr>
              <a:t>值的类型</a:t>
            </a:r>
          </a:p>
          <a:p>
            <a:pPr eaLnBrk="1" hangingPunct="1">
              <a:lnSpc>
                <a:spcPct val="90000"/>
              </a:lnSpc>
            </a:pPr>
            <a:r>
              <a:rPr lang="zh-CN" altLang="en-US" sz="2000">
                <a:latin typeface="华文新魏" panose="02010800040101010101" pitchFamily="2" charset="-122"/>
              </a:rPr>
              <a:t>子查询</a:t>
            </a:r>
          </a:p>
          <a:p>
            <a:pPr lvl="1" eaLnBrk="1" hangingPunct="1">
              <a:lnSpc>
                <a:spcPct val="90000"/>
              </a:lnSpc>
            </a:pPr>
            <a:r>
              <a:rPr lang="en-US" altLang="zh-CN" sz="2000">
                <a:latin typeface="华文新魏" panose="02010800040101010101" pitchFamily="2" charset="-122"/>
              </a:rPr>
              <a:t>SELECT</a:t>
            </a:r>
            <a:r>
              <a:rPr lang="zh-CN" altLang="en-US" sz="2000">
                <a:latin typeface="华文新魏" panose="02010800040101010101" pitchFamily="2" charset="-122"/>
              </a:rPr>
              <a:t>子句目标列必须与</a:t>
            </a:r>
            <a:r>
              <a:rPr lang="en-US" altLang="zh-CN" sz="2000">
                <a:latin typeface="华文新魏" panose="02010800040101010101" pitchFamily="2" charset="-122"/>
              </a:rPr>
              <a:t>INTO</a:t>
            </a:r>
            <a:r>
              <a:rPr lang="zh-CN" altLang="en-US" sz="2000">
                <a:latin typeface="华文新魏" panose="02010800040101010101" pitchFamily="2" charset="-122"/>
              </a:rPr>
              <a:t>子句匹配</a:t>
            </a:r>
          </a:p>
          <a:p>
            <a:pPr lvl="2" eaLnBrk="1" hangingPunct="1">
              <a:lnSpc>
                <a:spcPct val="90000"/>
              </a:lnSpc>
            </a:pPr>
            <a:r>
              <a:rPr lang="zh-CN" altLang="en-US" sz="2000">
                <a:latin typeface="华文新魏" panose="02010800040101010101" pitchFamily="2" charset="-122"/>
              </a:rPr>
              <a:t>值的个数</a:t>
            </a:r>
          </a:p>
          <a:p>
            <a:pPr lvl="2" eaLnBrk="1" hangingPunct="1">
              <a:lnSpc>
                <a:spcPct val="90000"/>
              </a:lnSpc>
            </a:pPr>
            <a:r>
              <a:rPr lang="zh-CN" altLang="en-US" sz="2000">
                <a:latin typeface="华文新魏" panose="02010800040101010101" pitchFamily="2" charset="-122"/>
              </a:rPr>
              <a:t>值的类型</a:t>
            </a:r>
            <a:endParaRPr lang="zh-CN" altLang="en-US">
              <a:latin typeface="华文新魏" panose="0201080004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177800"/>
            <a:ext cx="8077200" cy="457200"/>
          </a:xfrm>
        </p:spPr>
        <p:txBody>
          <a:bodyPr/>
          <a:lstStyle/>
          <a:p>
            <a:pPr>
              <a:defRPr/>
            </a:pPr>
            <a:r>
              <a:rPr lang="zh-CN" altLang="en-US" dirty="0">
                <a:ea typeface="宋体" charset="-122"/>
              </a:rPr>
              <a:t>数据库的修改</a:t>
            </a:r>
            <a:r>
              <a:rPr lang="en-US" altLang="zh-CN" dirty="0">
                <a:ea typeface="宋体" charset="-122"/>
              </a:rPr>
              <a:t>– </a:t>
            </a:r>
            <a:r>
              <a:rPr lang="zh-CN" altLang="en-US" dirty="0">
                <a:ea typeface="宋体" charset="-122"/>
              </a:rPr>
              <a:t>插入</a:t>
            </a:r>
            <a:endParaRPr lang="en-US" altLang="zh-CN" dirty="0">
              <a:ea typeface="宋体" charset="-122"/>
            </a:endParaRPr>
          </a:p>
        </p:txBody>
      </p:sp>
      <p:sp>
        <p:nvSpPr>
          <p:cNvPr id="183299" name="Rectangle 3"/>
          <p:cNvSpPr>
            <a:spLocks noGrp="1" noChangeArrowheads="1"/>
          </p:cNvSpPr>
          <p:nvPr>
            <p:ph type="body" idx="1"/>
          </p:nvPr>
        </p:nvSpPr>
        <p:spPr>
          <a:xfrm>
            <a:off x="157163" y="1106488"/>
            <a:ext cx="9066212" cy="4876800"/>
          </a:xfrm>
        </p:spPr>
        <p:txBody>
          <a:bodyPr/>
          <a:lstStyle/>
          <a:p>
            <a:pPr>
              <a:tabLst>
                <a:tab pos="1204913" algn="l"/>
                <a:tab pos="1890713" algn="l"/>
              </a:tabLst>
            </a:pPr>
            <a:r>
              <a:rPr lang="zh-CN" altLang="en-US" sz="2000"/>
              <a:t>向 </a:t>
            </a:r>
            <a:r>
              <a:rPr lang="en-US" altLang="zh-CN" sz="2000" i="1"/>
              <a:t>course </a:t>
            </a:r>
            <a:r>
              <a:rPr lang="zh-CN" altLang="en-US" sz="2000"/>
              <a:t>关系中插入新元组</a:t>
            </a:r>
            <a:endParaRPr lang="en-US" altLang="zh-CN"/>
          </a:p>
          <a:p>
            <a:pPr>
              <a:buFont typeface="Monotype Sorts"/>
              <a:buNone/>
              <a:tabLst>
                <a:tab pos="1204913" algn="l"/>
                <a:tab pos="1890713" algn="l"/>
              </a:tabLst>
            </a:pPr>
            <a:r>
              <a:rPr lang="en-US" altLang="zh-CN" b="1"/>
              <a:t>	   </a:t>
            </a:r>
            <a:r>
              <a:rPr lang="en-US" altLang="zh-CN" sz="2000" b="1"/>
              <a:t>insert into </a:t>
            </a:r>
            <a:r>
              <a:rPr lang="en-US" altLang="zh-CN" sz="2000" i="1"/>
              <a:t>course</a:t>
            </a:r>
            <a:br>
              <a:rPr lang="en-US" altLang="zh-CN" sz="2000" i="1"/>
            </a:br>
            <a:r>
              <a:rPr lang="en-US" altLang="zh-CN" sz="2000" i="1"/>
              <a:t>     </a:t>
            </a:r>
            <a:r>
              <a:rPr lang="en-US" altLang="zh-CN" sz="2000" b="1"/>
              <a:t>values </a:t>
            </a:r>
            <a:r>
              <a:rPr lang="en-US" altLang="zh-CN" sz="2000"/>
              <a:t>(</a:t>
            </a:r>
            <a:r>
              <a:rPr lang="zh-CN" altLang="en-US" sz="2000"/>
              <a:t>‘</a:t>
            </a:r>
            <a:r>
              <a:rPr lang="en-US" altLang="zh-CN" sz="2000"/>
              <a:t>CS-437’,</a:t>
            </a:r>
            <a:r>
              <a:rPr lang="zh-CN" altLang="en-US" sz="2000"/>
              <a:t>‘</a:t>
            </a:r>
            <a:r>
              <a:rPr lang="en-US" altLang="zh-CN" sz="2000"/>
              <a:t>Database Systems’,</a:t>
            </a:r>
            <a:r>
              <a:rPr lang="zh-CN" altLang="en-US" sz="2000"/>
              <a:t>‘</a:t>
            </a:r>
            <a:r>
              <a:rPr lang="en-US" altLang="zh-CN" sz="2000"/>
              <a:t>Comp. Sci.’, 4);</a:t>
            </a:r>
            <a:endParaRPr lang="en-US" altLang="zh-CN"/>
          </a:p>
          <a:p>
            <a:pPr>
              <a:buFont typeface="Monotype Sorts"/>
              <a:buNone/>
              <a:tabLst>
                <a:tab pos="1204913" algn="l"/>
                <a:tab pos="1890713" algn="l"/>
              </a:tabLst>
            </a:pPr>
            <a:endParaRPr lang="en-US" altLang="zh-CN"/>
          </a:p>
          <a:p>
            <a:pPr>
              <a:tabLst>
                <a:tab pos="1204913" algn="l"/>
                <a:tab pos="1890713" algn="l"/>
              </a:tabLst>
            </a:pPr>
            <a:r>
              <a:rPr lang="zh-CN" altLang="en-US" sz="2000"/>
              <a:t>等价的可写为</a:t>
            </a:r>
            <a:r>
              <a:rPr lang="en-US" altLang="zh-CN" sz="2000"/>
              <a:t/>
            </a:r>
            <a:br>
              <a:rPr lang="en-US" altLang="zh-CN" sz="2000"/>
            </a:br>
            <a:r>
              <a:rPr lang="en-US" altLang="zh-CN" sz="2000"/>
              <a:t>    </a:t>
            </a:r>
            <a:r>
              <a:rPr lang="en-US" altLang="zh-CN" sz="2000" b="1"/>
              <a:t>insert into </a:t>
            </a:r>
            <a:r>
              <a:rPr lang="en-US" altLang="zh-CN" sz="2000" i="1"/>
              <a:t>course </a:t>
            </a:r>
            <a:r>
              <a:rPr lang="en-US" altLang="zh-CN" sz="2000"/>
              <a:t>(</a:t>
            </a:r>
            <a:r>
              <a:rPr lang="en-US" altLang="zh-CN" sz="2000" i="1"/>
              <a:t>course_id</a:t>
            </a:r>
            <a:r>
              <a:rPr lang="en-US" altLang="zh-CN" sz="2000"/>
              <a:t>, </a:t>
            </a:r>
            <a:r>
              <a:rPr lang="en-US" altLang="zh-CN" sz="2000" i="1"/>
              <a:t>title</a:t>
            </a:r>
            <a:r>
              <a:rPr lang="en-US" altLang="zh-CN" sz="2000"/>
              <a:t>, </a:t>
            </a:r>
            <a:r>
              <a:rPr lang="en-US" altLang="zh-CN" sz="2000" i="1"/>
              <a:t>dept_name</a:t>
            </a:r>
            <a:r>
              <a:rPr lang="en-US" altLang="zh-CN" sz="2000"/>
              <a:t>, </a:t>
            </a:r>
            <a:r>
              <a:rPr lang="en-US" altLang="zh-CN" sz="2000" i="1"/>
              <a:t>credits</a:t>
            </a:r>
            <a:r>
              <a:rPr lang="en-US" altLang="zh-CN" sz="2000"/>
              <a:t>)</a:t>
            </a:r>
            <a:br>
              <a:rPr lang="en-US" altLang="zh-CN" sz="2000"/>
            </a:br>
            <a:r>
              <a:rPr lang="en-US" altLang="zh-CN" sz="2000"/>
              <a:t>      </a:t>
            </a:r>
            <a:r>
              <a:rPr lang="en-US" altLang="zh-CN" sz="2000" b="1"/>
              <a:t>values </a:t>
            </a:r>
            <a:r>
              <a:rPr lang="en-US" altLang="zh-CN" sz="2000"/>
              <a:t>(</a:t>
            </a:r>
            <a:r>
              <a:rPr lang="zh-CN" altLang="en-US" sz="2000"/>
              <a:t>‘</a:t>
            </a:r>
            <a:r>
              <a:rPr lang="en-US" altLang="zh-CN" sz="2000"/>
              <a:t>CS-437’, </a:t>
            </a:r>
            <a:r>
              <a:rPr lang="zh-CN" altLang="en-US" sz="2000"/>
              <a:t>‘</a:t>
            </a:r>
            <a:r>
              <a:rPr lang="en-US" altLang="zh-CN" sz="2000"/>
              <a:t>Database Systems’, </a:t>
            </a:r>
            <a:r>
              <a:rPr lang="zh-CN" altLang="en-US" sz="2000"/>
              <a:t>‘</a:t>
            </a:r>
            <a:r>
              <a:rPr lang="en-US" altLang="zh-CN" sz="2000"/>
              <a:t>Comp. Sci.’, 4);</a:t>
            </a:r>
            <a:endParaRPr lang="en-US" altLang="zh-CN"/>
          </a:p>
          <a:p>
            <a:pPr>
              <a:buFont typeface="Monotype Sorts"/>
              <a:buNone/>
              <a:tabLst>
                <a:tab pos="1204913" algn="l"/>
                <a:tab pos="1890713" algn="l"/>
              </a:tabLst>
            </a:pPr>
            <a:endParaRPr lang="en-US" altLang="zh-CN"/>
          </a:p>
          <a:p>
            <a:pPr>
              <a:tabLst>
                <a:tab pos="1204913" algn="l"/>
                <a:tab pos="1890713" algn="l"/>
              </a:tabLst>
            </a:pPr>
            <a:r>
              <a:rPr lang="zh-CN" altLang="en-US" sz="2000"/>
              <a:t>向 </a:t>
            </a:r>
            <a:r>
              <a:rPr lang="en-US" altLang="zh-CN" sz="2000" i="1"/>
              <a:t>student </a:t>
            </a:r>
            <a:r>
              <a:rPr lang="zh-CN" altLang="en-US" sz="2000"/>
              <a:t>关系中插入新元组，并将</a:t>
            </a:r>
            <a:r>
              <a:rPr lang="en-US" altLang="zh-CN" sz="2000" i="1"/>
              <a:t>tot_creds </a:t>
            </a:r>
            <a:r>
              <a:rPr lang="zh-CN" altLang="en-US" sz="2000"/>
              <a:t>属性设置为</a:t>
            </a:r>
            <a:r>
              <a:rPr lang="en-US" altLang="zh-CN" sz="2000"/>
              <a:t>null</a:t>
            </a:r>
          </a:p>
          <a:p>
            <a:pPr>
              <a:buFont typeface="Monotype Sorts"/>
              <a:buNone/>
              <a:tabLst>
                <a:tab pos="1204913" algn="l"/>
                <a:tab pos="1890713" algn="l"/>
              </a:tabLst>
            </a:pPr>
            <a:r>
              <a:rPr lang="en-US" altLang="zh-CN" b="1"/>
              <a:t>	     </a:t>
            </a:r>
            <a:r>
              <a:rPr lang="en-US" altLang="zh-CN" sz="2000" b="1"/>
              <a:t>insert into </a:t>
            </a:r>
            <a:r>
              <a:rPr lang="en-US" altLang="zh-CN" sz="2000" i="1"/>
              <a:t>student</a:t>
            </a:r>
            <a:br>
              <a:rPr lang="en-US" altLang="zh-CN" sz="2000" i="1"/>
            </a:br>
            <a:r>
              <a:rPr lang="en-US" altLang="zh-CN" sz="2000" i="1"/>
              <a:t>         </a:t>
            </a:r>
            <a:r>
              <a:rPr lang="en-US" altLang="zh-CN" sz="2000" b="1"/>
              <a:t>values </a:t>
            </a:r>
            <a:r>
              <a:rPr lang="en-US" altLang="zh-CN" sz="2000"/>
              <a:t>(</a:t>
            </a:r>
            <a:r>
              <a:rPr lang="zh-CN" altLang="en-US" sz="2000"/>
              <a:t>‘</a:t>
            </a:r>
            <a:r>
              <a:rPr lang="en-US" altLang="zh-CN" sz="2000"/>
              <a:t>3003’, </a:t>
            </a:r>
            <a:r>
              <a:rPr lang="zh-CN" altLang="en-US" sz="2000"/>
              <a:t>‘</a:t>
            </a:r>
            <a:r>
              <a:rPr lang="en-US" altLang="zh-CN" sz="2000"/>
              <a:t>Green’, </a:t>
            </a:r>
            <a:r>
              <a:rPr lang="zh-CN" altLang="en-US" sz="2000"/>
              <a:t>‘</a:t>
            </a:r>
            <a:r>
              <a:rPr lang="en-US" altLang="zh-CN" sz="2000"/>
              <a:t>Finance’, </a:t>
            </a:r>
            <a:r>
              <a:rPr lang="en-US" altLang="zh-CN" sz="2000" i="1"/>
              <a:t>null</a:t>
            </a:r>
            <a:r>
              <a:rPr lang="en-US" altLang="zh-CN" sz="2000"/>
              <a:t>);</a:t>
            </a:r>
            <a:endParaRPr lang="en-US" altLang="zh-CN"/>
          </a:p>
          <a:p>
            <a:pPr>
              <a:buFont typeface="Monotype Sorts"/>
              <a:buNone/>
              <a:tabLst>
                <a:tab pos="1204913" algn="l"/>
                <a:tab pos="1890713" algn="l"/>
              </a:tabLst>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zh-CN" altLang="en-US" dirty="0">
                <a:ea typeface="宋体" charset="-122"/>
              </a:rPr>
              <a:t>其他一些关系的定义</a:t>
            </a:r>
            <a:endParaRPr lang="en-US" altLang="zh-CN" dirty="0">
              <a:ea typeface="宋体" charset="-122"/>
            </a:endParaRPr>
          </a:p>
        </p:txBody>
      </p:sp>
      <p:sp>
        <p:nvSpPr>
          <p:cNvPr id="24579" name="Rectangle 3"/>
          <p:cNvSpPr>
            <a:spLocks noGrp="1" noChangeArrowheads="1"/>
          </p:cNvSpPr>
          <p:nvPr>
            <p:ph type="body" idx="1"/>
          </p:nvPr>
        </p:nvSpPr>
        <p:spPr>
          <a:xfrm>
            <a:off x="788988" y="908050"/>
            <a:ext cx="7661275" cy="4903788"/>
          </a:xfrm>
        </p:spPr>
        <p:txBody>
          <a:bodyPr/>
          <a:lstStyle/>
          <a:p>
            <a:pPr>
              <a:lnSpc>
                <a:spcPct val="150000"/>
              </a:lnSpc>
            </a:pPr>
            <a:r>
              <a:rPr lang="en-US" altLang="zh-CN" sz="2000" b="1" dirty="0"/>
              <a:t>create table</a:t>
            </a:r>
            <a:r>
              <a:rPr lang="en-US" altLang="zh-CN" sz="2000" dirty="0"/>
              <a:t> </a:t>
            </a:r>
            <a:r>
              <a:rPr lang="en-US" altLang="zh-CN" sz="2000" i="1" dirty="0"/>
              <a:t>course</a:t>
            </a:r>
            <a:r>
              <a:rPr lang="en-US" altLang="zh-CN" sz="2000" dirty="0"/>
              <a:t> (</a:t>
            </a:r>
            <a:br>
              <a:rPr lang="en-US" altLang="zh-CN" sz="2000" dirty="0"/>
            </a:br>
            <a:r>
              <a:rPr lang="en-US" altLang="zh-CN" sz="2000" dirty="0"/>
              <a:t>        </a:t>
            </a:r>
            <a:r>
              <a:rPr lang="en-US" altLang="zh-CN" sz="2000" i="1" dirty="0" err="1"/>
              <a:t>course_id</a:t>
            </a:r>
            <a:r>
              <a:rPr lang="en-US" altLang="zh-CN" sz="2000" dirty="0"/>
              <a:t>        </a:t>
            </a:r>
            <a:r>
              <a:rPr lang="en-US" altLang="zh-CN" sz="2000" b="1" dirty="0"/>
              <a:t>varchar</a:t>
            </a:r>
            <a:r>
              <a:rPr lang="en-US" altLang="zh-CN" sz="2000" dirty="0"/>
              <a:t>(8) </a:t>
            </a:r>
            <a:r>
              <a:rPr lang="en-US" altLang="zh-CN" sz="2000" b="1" dirty="0"/>
              <a:t>primary key</a:t>
            </a:r>
            <a:r>
              <a:rPr lang="en-US" altLang="zh-CN" sz="2000" dirty="0"/>
              <a:t>,</a:t>
            </a:r>
            <a:br>
              <a:rPr lang="en-US" altLang="zh-CN" sz="2000" dirty="0"/>
            </a:br>
            <a:r>
              <a:rPr lang="en-US" altLang="zh-CN" sz="2000" dirty="0"/>
              <a:t>        </a:t>
            </a:r>
            <a:r>
              <a:rPr lang="en-US" altLang="zh-CN" sz="2000" i="1" dirty="0"/>
              <a:t>title</a:t>
            </a:r>
            <a:r>
              <a:rPr lang="en-US" altLang="zh-CN" sz="2000" dirty="0"/>
              <a:t>                  </a:t>
            </a:r>
            <a:r>
              <a:rPr lang="en-US" altLang="zh-CN" sz="2000" b="1" dirty="0"/>
              <a:t>varchar(</a:t>
            </a:r>
            <a:r>
              <a:rPr lang="en-US" altLang="zh-CN" sz="2000" dirty="0"/>
              <a:t>50),</a:t>
            </a:r>
            <a:br>
              <a:rPr lang="en-US" altLang="zh-CN" sz="2000" dirty="0"/>
            </a:br>
            <a:r>
              <a:rPr lang="en-US" altLang="zh-CN" sz="2000" dirty="0"/>
              <a:t>        </a:t>
            </a:r>
            <a:r>
              <a:rPr lang="en-US" altLang="zh-CN" sz="2000" i="1" dirty="0" err="1"/>
              <a:t>dept_name</a:t>
            </a:r>
            <a:r>
              <a:rPr lang="en-US" altLang="zh-CN" sz="2000" dirty="0"/>
              <a:t>      </a:t>
            </a:r>
            <a:r>
              <a:rPr lang="en-US" altLang="zh-CN" sz="2000" b="1" dirty="0"/>
              <a:t>varchar</a:t>
            </a:r>
            <a:r>
              <a:rPr lang="en-US" altLang="zh-CN" sz="2000" dirty="0"/>
              <a:t>(20),</a:t>
            </a:r>
            <a:br>
              <a:rPr lang="en-US" altLang="zh-CN" sz="2000" dirty="0"/>
            </a:br>
            <a:r>
              <a:rPr lang="en-US" altLang="zh-CN" sz="2000" dirty="0"/>
              <a:t>        </a:t>
            </a:r>
            <a:r>
              <a:rPr lang="en-US" altLang="zh-CN" sz="2000" i="1" dirty="0"/>
              <a:t>credits</a:t>
            </a:r>
            <a:r>
              <a:rPr lang="en-US" altLang="zh-CN" sz="2000" dirty="0"/>
              <a:t>             </a:t>
            </a:r>
            <a:r>
              <a:rPr lang="en-US" altLang="zh-CN" sz="2000" b="1" dirty="0"/>
              <a:t>numeric</a:t>
            </a:r>
            <a:r>
              <a:rPr lang="en-US" altLang="zh-CN" sz="2000" dirty="0"/>
              <a:t>(2,0),</a:t>
            </a:r>
            <a:br>
              <a:rPr lang="en-US" altLang="zh-CN" sz="2000" dirty="0"/>
            </a:br>
            <a:r>
              <a:rPr lang="en-US" altLang="zh-CN" sz="2000" dirty="0"/>
              <a:t>        </a:t>
            </a:r>
            <a:r>
              <a:rPr lang="en-US" altLang="zh-CN" sz="2000" b="1" dirty="0"/>
              <a:t>foreign key </a:t>
            </a:r>
            <a:r>
              <a:rPr lang="en-US" altLang="zh-CN" sz="2000" i="1" dirty="0"/>
              <a:t>(</a:t>
            </a:r>
            <a:r>
              <a:rPr lang="en-US" altLang="zh-CN" sz="2000" i="1" dirty="0" err="1"/>
              <a:t>dept_name</a:t>
            </a:r>
            <a:r>
              <a:rPr lang="en-US" altLang="zh-CN" sz="2000" dirty="0"/>
              <a:t>) </a:t>
            </a:r>
            <a:r>
              <a:rPr lang="en-US" altLang="zh-CN" sz="2000" b="1" dirty="0"/>
              <a:t>references </a:t>
            </a:r>
            <a:r>
              <a:rPr lang="en-US" altLang="zh-CN" sz="2000" i="1" dirty="0"/>
              <a:t>department</a:t>
            </a:r>
            <a:r>
              <a:rPr kumimoji="0" lang="en-US" altLang="zh-CN" sz="2000" i="1" dirty="0"/>
              <a:t>) </a:t>
            </a:r>
            <a:r>
              <a:rPr lang="en-US" altLang="zh-CN" sz="2000" dirty="0"/>
              <a:t>);</a:t>
            </a:r>
          </a:p>
          <a:p>
            <a:pPr lvl="1">
              <a:lnSpc>
                <a:spcPct val="150000"/>
              </a:lnSpc>
            </a:pPr>
            <a:r>
              <a:rPr lang="zh-CN" altLang="en-US" sz="2000" dirty="0"/>
              <a:t>可以像上面的例子一样，将主码的声明和属性的声明放在一起 </a:t>
            </a:r>
            <a:endParaRPr lang="en-US" altLang="zh-CN"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03200"/>
            <a:ext cx="8058150" cy="457200"/>
          </a:xfrm>
        </p:spPr>
        <p:txBody>
          <a:bodyPr/>
          <a:lstStyle/>
          <a:p>
            <a:pPr>
              <a:defRPr/>
            </a:pPr>
            <a:r>
              <a:rPr lang="zh-CN" altLang="en-US" dirty="0">
                <a:ea typeface="宋体" charset="-122"/>
              </a:rPr>
              <a:t>插入（续）</a:t>
            </a:r>
            <a:endParaRPr lang="en-US" altLang="zh-CN" dirty="0">
              <a:ea typeface="宋体" charset="-122"/>
            </a:endParaRPr>
          </a:p>
        </p:txBody>
      </p:sp>
      <p:sp>
        <p:nvSpPr>
          <p:cNvPr id="185347" name="Rectangle 3"/>
          <p:cNvSpPr>
            <a:spLocks noGrp="1" noChangeArrowheads="1"/>
          </p:cNvSpPr>
          <p:nvPr>
            <p:ph type="body" idx="1"/>
          </p:nvPr>
        </p:nvSpPr>
        <p:spPr>
          <a:xfrm>
            <a:off x="739775" y="1106488"/>
            <a:ext cx="8115300" cy="5270500"/>
          </a:xfrm>
        </p:spPr>
        <p:txBody>
          <a:bodyPr/>
          <a:lstStyle/>
          <a:p>
            <a:pPr>
              <a:tabLst>
                <a:tab pos="908050" algn="l"/>
              </a:tabLst>
            </a:pPr>
            <a:r>
              <a:rPr lang="zh-CN" altLang="en-US" sz="2000"/>
              <a:t>将</a:t>
            </a:r>
            <a:r>
              <a:rPr lang="en-US" altLang="zh-CN" sz="2000" i="1"/>
              <a:t>instructor</a:t>
            </a:r>
            <a:r>
              <a:rPr lang="en-US" altLang="zh-CN" sz="2000"/>
              <a:t> </a:t>
            </a:r>
            <a:r>
              <a:rPr lang="zh-CN" altLang="en-US" sz="2000"/>
              <a:t>关系中的所有元组插入到</a:t>
            </a:r>
            <a:r>
              <a:rPr lang="en-US" altLang="zh-CN" sz="2000" i="1"/>
              <a:t>student </a:t>
            </a:r>
            <a:r>
              <a:rPr lang="zh-CN" altLang="en-US" sz="2000"/>
              <a:t>关系里，并将属性</a:t>
            </a:r>
            <a:r>
              <a:rPr lang="en-US" altLang="zh-CN" sz="2000"/>
              <a:t>tol_</a:t>
            </a:r>
            <a:r>
              <a:rPr lang="en-US" altLang="zh-CN" sz="2000" i="1"/>
              <a:t>credits</a:t>
            </a:r>
            <a:r>
              <a:rPr lang="zh-CN" altLang="en-US" sz="2000"/>
              <a:t>设置为</a:t>
            </a:r>
            <a:r>
              <a:rPr lang="en-US" altLang="zh-CN" sz="2000"/>
              <a:t>0</a:t>
            </a:r>
            <a:endParaRPr lang="en-US" altLang="zh-CN"/>
          </a:p>
          <a:p>
            <a:pPr>
              <a:buFont typeface="Monotype Sorts"/>
              <a:buNone/>
              <a:tabLst>
                <a:tab pos="908050" algn="l"/>
              </a:tabLst>
            </a:pPr>
            <a:r>
              <a:rPr lang="en-US" altLang="zh-CN"/>
              <a:t>	    </a:t>
            </a:r>
            <a:r>
              <a:rPr lang="en-US" altLang="zh-CN" sz="2000" b="1"/>
              <a:t>insert into </a:t>
            </a:r>
            <a:r>
              <a:rPr lang="en-US" altLang="zh-CN" sz="2000" i="1"/>
              <a:t>student</a:t>
            </a:r>
            <a:br>
              <a:rPr lang="en-US" altLang="zh-CN" sz="2000" i="1"/>
            </a:br>
            <a:r>
              <a:rPr lang="en-US" altLang="zh-CN" sz="2000" i="1"/>
              <a:t>	</a:t>
            </a:r>
            <a:r>
              <a:rPr lang="en-US" altLang="zh-CN" sz="2000" b="1"/>
              <a:t>select </a:t>
            </a:r>
            <a:r>
              <a:rPr lang="en-US" altLang="zh-CN" sz="2000" i="1"/>
              <a:t>ID, name, dept_name, 0</a:t>
            </a:r>
            <a:br>
              <a:rPr lang="en-US" altLang="zh-CN" sz="2000" i="1"/>
            </a:br>
            <a:r>
              <a:rPr lang="en-US" altLang="zh-CN" sz="2000" i="1"/>
              <a:t>         </a:t>
            </a:r>
            <a:r>
              <a:rPr lang="en-US" altLang="zh-CN" sz="2000" b="1"/>
              <a:t>from </a:t>
            </a:r>
            <a:r>
              <a:rPr lang="en-US" altLang="zh-CN" sz="2000" i="1"/>
              <a:t>  instructor</a:t>
            </a:r>
            <a:endParaRPr lang="en-US" altLang="zh-CN" i="1"/>
          </a:p>
          <a:p>
            <a:pPr>
              <a:tabLst>
                <a:tab pos="908050" algn="l"/>
              </a:tabLst>
            </a:pPr>
            <a:endParaRPr lang="en-US" altLang="zh-CN" sz="2000" b="1"/>
          </a:p>
          <a:p>
            <a:pPr>
              <a:tabLst>
                <a:tab pos="908050" algn="l"/>
              </a:tabLst>
            </a:pPr>
            <a:r>
              <a:rPr lang="en-US" altLang="zh-CN" sz="2000" b="1"/>
              <a:t>select from where</a:t>
            </a:r>
            <a:r>
              <a:rPr lang="en-US" altLang="zh-CN" sz="2000"/>
              <a:t> </a:t>
            </a:r>
            <a:r>
              <a:rPr lang="zh-CN" altLang="en-US" sz="2000"/>
              <a:t>语句在它的结果被插入到相应的关系之前就完成了评估 否则，像这样的查询</a:t>
            </a:r>
            <a:r>
              <a:rPr lang="en-US" altLang="zh-CN" sz="2000"/>
              <a:t> </a:t>
            </a:r>
            <a:br>
              <a:rPr lang="en-US" altLang="zh-CN" sz="2000"/>
            </a:br>
            <a:r>
              <a:rPr lang="en-US" altLang="zh-CN" sz="2000"/>
              <a:t>	</a:t>
            </a:r>
            <a:r>
              <a:rPr lang="en-US" altLang="zh-CN" sz="2000" b="1"/>
              <a:t>insert into</a:t>
            </a:r>
            <a:r>
              <a:rPr lang="en-US" altLang="zh-CN" sz="2000"/>
              <a:t> </a:t>
            </a:r>
            <a:r>
              <a:rPr lang="en-US" altLang="zh-CN" sz="2000" i="1"/>
              <a:t>table</a:t>
            </a:r>
            <a:r>
              <a:rPr lang="en-US" altLang="zh-CN" sz="2000"/>
              <a:t>1 </a:t>
            </a:r>
            <a:r>
              <a:rPr lang="en-US" altLang="zh-CN" sz="2000" b="1"/>
              <a:t>select</a:t>
            </a:r>
            <a:r>
              <a:rPr lang="en-US" altLang="zh-CN" sz="2000"/>
              <a:t> * </a:t>
            </a:r>
            <a:r>
              <a:rPr lang="en-US" altLang="zh-CN" sz="2000" b="1"/>
              <a:t>from</a:t>
            </a:r>
            <a:r>
              <a:rPr lang="en-US" altLang="zh-CN" sz="2000"/>
              <a:t> </a:t>
            </a:r>
            <a:r>
              <a:rPr lang="en-US" altLang="zh-CN" sz="2000" i="1"/>
              <a:t>table</a:t>
            </a:r>
            <a:r>
              <a:rPr lang="en-US" altLang="zh-CN" sz="2000"/>
              <a:t>1</a:t>
            </a:r>
            <a:br>
              <a:rPr lang="en-US" altLang="zh-CN" sz="2000"/>
            </a:br>
            <a:r>
              <a:rPr lang="zh-CN" altLang="en-US" sz="2000"/>
              <a:t>如果</a:t>
            </a:r>
            <a:r>
              <a:rPr lang="en-US" altLang="zh-CN" sz="2000" i="1"/>
              <a:t>table1</a:t>
            </a:r>
            <a:r>
              <a:rPr lang="zh-CN" altLang="en-US" sz="2000"/>
              <a:t>没有主码的话，会出现问题 </a:t>
            </a:r>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87395" name="Rectangle 3"/>
          <p:cNvSpPr>
            <a:spLocks noGrp="1" noChangeArrowheads="1"/>
          </p:cNvSpPr>
          <p:nvPr>
            <p:ph type="body" idx="1"/>
          </p:nvPr>
        </p:nvSpPr>
        <p:spPr>
          <a:xfrm>
            <a:off x="987425" y="1295400"/>
            <a:ext cx="7210425" cy="5410200"/>
          </a:xfrm>
        </p:spPr>
        <p:txBody>
          <a:bodyPr/>
          <a:lstStyle/>
          <a:p>
            <a:pPr eaLnBrk="1" hangingPunct="1"/>
            <a:r>
              <a:rPr lang="zh-CN" altLang="en-US" sz="2400" dirty="0">
                <a:latin typeface="华文新魏" panose="02010800040101010101" pitchFamily="2" charset="-122"/>
              </a:rPr>
              <a:t>命令</a:t>
            </a:r>
          </a:p>
          <a:p>
            <a:pPr lvl="1" eaLnBrk="1" hangingPunct="1">
              <a:buFontTx/>
              <a:buNone/>
            </a:pPr>
            <a:r>
              <a:rPr lang="en-US" altLang="en-US" b="1" dirty="0">
                <a:solidFill>
                  <a:srgbClr val="FF3300"/>
                </a:solidFill>
                <a:latin typeface="华文新魏" panose="02010800040101010101" pitchFamily="2" charset="-122"/>
              </a:rPr>
              <a:t>			</a:t>
            </a:r>
          </a:p>
          <a:p>
            <a:pPr lvl="1" eaLnBrk="1" hangingPunct="1">
              <a:buFontTx/>
              <a:buNone/>
            </a:pPr>
            <a:r>
              <a:rPr lang="en-US" altLang="zh-CN" sz="2000" b="1" dirty="0">
                <a:solidFill>
                  <a:srgbClr val="FF3300"/>
                </a:solidFill>
                <a:latin typeface="华文新魏" panose="02010800040101010101" pitchFamily="2" charset="-122"/>
              </a:rPr>
              <a:t>                update   </a:t>
            </a:r>
            <a:r>
              <a:rPr lang="zh-CN" altLang="en-US" sz="2000" dirty="0">
                <a:latin typeface="华文新魏" panose="02010800040101010101" pitchFamily="2" charset="-122"/>
              </a:rPr>
              <a:t>表名  </a:t>
            </a:r>
          </a:p>
          <a:p>
            <a:pPr lvl="1" eaLnBrk="1" hangingPunct="1">
              <a:buFontTx/>
              <a:buNone/>
            </a:pPr>
            <a:r>
              <a:rPr lang="en-US" altLang="en-US" sz="2000" dirty="0">
                <a:latin typeface="华文新魏" panose="02010800040101010101" pitchFamily="2" charset="-122"/>
              </a:rPr>
              <a:t>			</a:t>
            </a:r>
            <a:r>
              <a:rPr lang="en-US" altLang="zh-CN" sz="2000" b="1" dirty="0">
                <a:solidFill>
                  <a:srgbClr val="FF3300"/>
                </a:solidFill>
                <a:latin typeface="华文新魏" panose="02010800040101010101" pitchFamily="2" charset="-122"/>
              </a:rPr>
              <a:t>set</a:t>
            </a:r>
            <a:r>
              <a:rPr lang="en-US" altLang="zh-CN" sz="2000" dirty="0">
                <a:latin typeface="华文新魏" panose="02010800040101010101" pitchFamily="2" charset="-122"/>
              </a:rPr>
              <a:t>    </a:t>
            </a:r>
            <a:r>
              <a:rPr lang="zh-CN" altLang="en-US" sz="2000" dirty="0">
                <a:latin typeface="华文新魏" panose="02010800040101010101" pitchFamily="2" charset="-122"/>
              </a:rPr>
              <a:t>列名 </a:t>
            </a:r>
            <a:r>
              <a:rPr lang="en-US" altLang="zh-CN" sz="2000" dirty="0">
                <a:latin typeface="华文新魏" panose="02010800040101010101" pitchFamily="2" charset="-122"/>
              </a:rPr>
              <a:t>= </a:t>
            </a:r>
            <a:r>
              <a:rPr lang="zh-CN" altLang="en-US" sz="2000" dirty="0">
                <a:latin typeface="华文新魏" panose="02010800040101010101" pitchFamily="2" charset="-122"/>
              </a:rPr>
              <a:t>表达式 </a:t>
            </a:r>
            <a:r>
              <a:rPr lang="en-US" altLang="zh-CN" sz="2000" dirty="0">
                <a:latin typeface="华文新魏" panose="02010800040101010101" pitchFamily="2" charset="-122"/>
              </a:rPr>
              <a:t>| </a:t>
            </a:r>
            <a:r>
              <a:rPr lang="zh-CN" altLang="en-US" sz="2000" dirty="0">
                <a:latin typeface="华文新魏" panose="02010800040101010101" pitchFamily="2" charset="-122"/>
              </a:rPr>
              <a:t>子查询</a:t>
            </a:r>
          </a:p>
          <a:p>
            <a:pPr lvl="1" eaLnBrk="1" hangingPunct="1">
              <a:buNone/>
            </a:pPr>
            <a:r>
              <a:rPr lang="zh-CN" altLang="en-US" sz="2000" dirty="0">
                <a:latin typeface="华文新魏" panose="02010800040101010101" pitchFamily="2" charset="-122"/>
              </a:rPr>
              <a:t>			      </a:t>
            </a:r>
            <a:r>
              <a:rPr lang="en-US" altLang="zh-CN" sz="2000" dirty="0">
                <a:latin typeface="华文新魏" panose="02010800040101010101" pitchFamily="2" charset="-122"/>
              </a:rPr>
              <a:t>[</a:t>
            </a:r>
            <a:r>
              <a:rPr lang="zh-CN" altLang="en-US" sz="2000" dirty="0">
                <a:latin typeface="华文新魏" panose="02010800040101010101" pitchFamily="2" charset="-122"/>
              </a:rPr>
              <a:t>，列名 </a:t>
            </a:r>
            <a:r>
              <a:rPr lang="en-US" altLang="zh-CN" sz="2000" dirty="0">
                <a:latin typeface="华文新魏" panose="02010800040101010101" pitchFamily="2" charset="-122"/>
              </a:rPr>
              <a:t>= </a:t>
            </a:r>
            <a:r>
              <a:rPr lang="zh-CN" altLang="en-US" sz="2000" dirty="0">
                <a:latin typeface="华文新魏" panose="02010800040101010101" pitchFamily="2" charset="-122"/>
              </a:rPr>
              <a:t>表达式 </a:t>
            </a:r>
            <a:r>
              <a:rPr lang="en-US" altLang="zh-CN" sz="2000" dirty="0">
                <a:latin typeface="华文新魏" panose="02010800040101010101" pitchFamily="2" charset="-122"/>
              </a:rPr>
              <a:t>| </a:t>
            </a:r>
            <a:r>
              <a:rPr lang="zh-CN" altLang="en-US" sz="2000" dirty="0">
                <a:latin typeface="华文新魏" panose="02010800040101010101" pitchFamily="2" charset="-122"/>
              </a:rPr>
              <a:t>子查询 </a:t>
            </a:r>
            <a:r>
              <a:rPr lang="en-US" altLang="zh-CN" sz="2000" dirty="0">
                <a:latin typeface="华文新魏" panose="02010800040101010101" pitchFamily="2" charset="-122"/>
              </a:rPr>
              <a:t>]</a:t>
            </a:r>
            <a:r>
              <a:rPr lang="en-US" altLang="zh-CN" sz="2000" dirty="0">
                <a:latin typeface="Times New Roman" panose="02020603050405020304" pitchFamily="18" charset="0"/>
              </a:rPr>
              <a:t> </a:t>
            </a:r>
            <a:r>
              <a:rPr lang="en-US" altLang="zh-CN" sz="2000" dirty="0">
                <a:latin typeface="华文新魏" panose="02010800040101010101" pitchFamily="2" charset="-122"/>
              </a:rPr>
              <a:t>	</a:t>
            </a:r>
          </a:p>
          <a:p>
            <a:pPr lvl="1" eaLnBrk="1" hangingPunct="1">
              <a:buNone/>
            </a:pPr>
            <a:r>
              <a:rPr lang="en-US" altLang="zh-CN" sz="2000" dirty="0">
                <a:latin typeface="华文新魏" panose="02010800040101010101" pitchFamily="2" charset="-122"/>
              </a:rPr>
              <a:t>			      [</a:t>
            </a:r>
            <a:r>
              <a:rPr lang="zh-CN" altLang="en-US" sz="2000" dirty="0">
                <a:latin typeface="华文新魏" panose="02010800040101010101" pitchFamily="2" charset="-122"/>
              </a:rPr>
              <a:t>，列名 </a:t>
            </a:r>
            <a:r>
              <a:rPr lang="en-US" altLang="zh-CN" sz="2000" dirty="0">
                <a:latin typeface="华文新魏" panose="02010800040101010101" pitchFamily="2" charset="-122"/>
              </a:rPr>
              <a:t>= </a:t>
            </a:r>
            <a:r>
              <a:rPr lang="zh-CN" altLang="en-US" sz="2000" dirty="0">
                <a:latin typeface="华文新魏" panose="02010800040101010101" pitchFamily="2" charset="-122"/>
              </a:rPr>
              <a:t>表达式 </a:t>
            </a:r>
            <a:r>
              <a:rPr lang="en-US" altLang="zh-CN" sz="2000" dirty="0">
                <a:latin typeface="华文新魏" panose="02010800040101010101" pitchFamily="2" charset="-122"/>
              </a:rPr>
              <a:t>| </a:t>
            </a:r>
            <a:r>
              <a:rPr lang="zh-CN" altLang="en-US" sz="2000" dirty="0">
                <a:latin typeface="华文新魏" panose="02010800040101010101" pitchFamily="2" charset="-122"/>
              </a:rPr>
              <a:t>子查询 </a:t>
            </a:r>
            <a:r>
              <a:rPr lang="en-US" altLang="zh-CN" sz="2000" dirty="0">
                <a:latin typeface="华文新魏" panose="02010800040101010101" pitchFamily="2" charset="-122"/>
              </a:rPr>
              <a:t>]……          		[</a:t>
            </a:r>
            <a:r>
              <a:rPr lang="en-US" altLang="zh-CN" sz="2000" b="1" dirty="0">
                <a:solidFill>
                  <a:srgbClr val="FF3300"/>
                </a:solidFill>
                <a:latin typeface="华文新魏" panose="02010800040101010101" pitchFamily="2" charset="-122"/>
              </a:rPr>
              <a:t>where</a:t>
            </a:r>
            <a:r>
              <a:rPr lang="en-US" altLang="zh-CN" sz="2000" dirty="0">
                <a:latin typeface="华文新魏" panose="02010800040101010101" pitchFamily="2" charset="-122"/>
              </a:rPr>
              <a:t>  </a:t>
            </a:r>
            <a:r>
              <a:rPr lang="zh-CN" altLang="en-US" sz="2000" dirty="0">
                <a:latin typeface="华文新魏" panose="02010800040101010101" pitchFamily="2" charset="-122"/>
              </a:rPr>
              <a:t>条件表达式</a:t>
            </a:r>
            <a:r>
              <a:rPr lang="en-US" altLang="zh-CN" sz="2000" dirty="0">
                <a:latin typeface="华文新魏" panose="02010800040101010101" pitchFamily="2" charset="-122"/>
              </a:rPr>
              <a:t>]</a:t>
            </a:r>
          </a:p>
          <a:p>
            <a:pPr lvl="1" eaLnBrk="1" hangingPunct="1">
              <a:buFontTx/>
              <a:buNone/>
            </a:pPr>
            <a:r>
              <a:rPr lang="zh-CN" altLang="en-US" sz="2000" dirty="0">
                <a:latin typeface="华文新魏" panose="02010800040101010101" pitchFamily="2" charset="-122"/>
              </a:rPr>
              <a:t>指定对哪些列进行更新，以及更新后的值是什么</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7"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88419" name="Rectangle 3"/>
          <p:cNvSpPr>
            <a:spLocks noGrp="1" noChangeArrowheads="1"/>
          </p:cNvSpPr>
          <p:nvPr>
            <p:ph type="body" idx="1"/>
          </p:nvPr>
        </p:nvSpPr>
        <p:spPr>
          <a:xfrm>
            <a:off x="993775" y="1200150"/>
            <a:ext cx="7756525" cy="5410200"/>
          </a:xfrm>
        </p:spPr>
        <p:txBody>
          <a:bodyPr/>
          <a:lstStyle/>
          <a:p>
            <a:pPr eaLnBrk="1" hangingPunct="1"/>
            <a:r>
              <a:rPr lang="zh-CN" altLang="en-US" sz="2400">
                <a:latin typeface="华文新魏" panose="02010800040101010101" pitchFamily="2" charset="-122"/>
              </a:rPr>
              <a:t>示例</a:t>
            </a:r>
          </a:p>
          <a:p>
            <a:pPr lvl="1" eaLnBrk="1" hangingPunct="1"/>
            <a:r>
              <a:rPr lang="zh-CN" altLang="en-US" sz="2000">
                <a:latin typeface="华文新魏" panose="02010800040101010101" pitchFamily="2" charset="-122"/>
              </a:rPr>
              <a:t>老师工资上调</a:t>
            </a:r>
            <a:r>
              <a:rPr lang="en-US" altLang="zh-CN" sz="2000">
                <a:latin typeface="华文新魏" panose="02010800040101010101" pitchFamily="2" charset="-122"/>
              </a:rPr>
              <a:t>5%</a:t>
            </a:r>
          </a:p>
          <a:p>
            <a:pPr lvl="1" eaLnBrk="1" hangingPunct="1">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update</a:t>
            </a:r>
            <a:r>
              <a:rPr lang="en-US" altLang="zh-CN" sz="2000" i="1">
                <a:latin typeface="华文新魏" panose="02010800040101010101" pitchFamily="2" charset="-122"/>
              </a:rPr>
              <a:t>  PROF</a:t>
            </a:r>
          </a:p>
          <a:p>
            <a:pPr lvl="1" eaLnBrk="1" hangingPunct="1">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set</a:t>
            </a:r>
            <a:r>
              <a:rPr lang="en-US" altLang="zh-CN" sz="2000" i="1">
                <a:latin typeface="华文新魏" panose="02010800040101010101" pitchFamily="2" charset="-122"/>
              </a:rPr>
              <a:t>    SAL = SAL * 1.05</a:t>
            </a:r>
            <a:endParaRPr lang="en-US" altLang="zh-CN" sz="2000">
              <a:latin typeface="华文新魏" panose="0201080004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89443" name="Rectangle 3"/>
          <p:cNvSpPr>
            <a:spLocks noGrp="1" noChangeArrowheads="1"/>
          </p:cNvSpPr>
          <p:nvPr>
            <p:ph type="body" idx="1"/>
          </p:nvPr>
        </p:nvSpPr>
        <p:spPr>
          <a:xfrm>
            <a:off x="1954213" y="1093788"/>
            <a:ext cx="6521450" cy="4903787"/>
          </a:xfrm>
        </p:spPr>
        <p:txBody>
          <a:bodyPr/>
          <a:lstStyle/>
          <a:p>
            <a:pPr eaLnBrk="1" hangingPunct="1"/>
            <a:r>
              <a:rPr lang="zh-CN" altLang="en-US" sz="2400">
                <a:latin typeface="华文新魏" panose="02010800040101010101" pitchFamily="2" charset="-122"/>
              </a:rPr>
              <a:t>将</a:t>
            </a:r>
            <a:r>
              <a:rPr lang="en-US" altLang="zh-CN" sz="2400">
                <a:latin typeface="华文新魏" panose="02010800040101010101" pitchFamily="2" charset="-122"/>
              </a:rPr>
              <a:t>d1</a:t>
            </a:r>
            <a:r>
              <a:rPr lang="zh-CN" altLang="en-US" sz="2400">
                <a:latin typeface="华文新魏" panose="02010800040101010101" pitchFamily="2" charset="-122"/>
              </a:rPr>
              <a:t>系的学生的年龄增加</a:t>
            </a:r>
            <a:r>
              <a:rPr lang="en-US" altLang="zh-CN" sz="2400">
                <a:latin typeface="华文新魏" panose="02010800040101010101" pitchFamily="2" charset="-122"/>
              </a:rPr>
              <a:t>1</a:t>
            </a:r>
            <a:r>
              <a:rPr lang="zh-CN" altLang="en-US" sz="2400">
                <a:latin typeface="华文新魏" panose="02010800040101010101" pitchFamily="2" charset="-122"/>
              </a:rPr>
              <a:t>岁</a:t>
            </a:r>
          </a:p>
          <a:p>
            <a:pPr eaLnBrk="1" hangingPunct="1">
              <a:buFont typeface="Wingdings" panose="05000000000000000000" pitchFamily="2" charset="2"/>
              <a:buNone/>
            </a:pPr>
            <a:r>
              <a:rPr lang="zh-CN" altLang="en-US" sz="2400">
                <a:latin typeface="华文新魏" panose="02010800040101010101" pitchFamily="2" charset="-122"/>
              </a:rPr>
              <a:t>         </a:t>
            </a:r>
            <a:r>
              <a:rPr lang="en-US" altLang="zh-CN" sz="2000">
                <a:latin typeface="华文新魏" panose="02010800040101010101" pitchFamily="2" charset="-122"/>
              </a:rPr>
              <a:t>UPDATE Student</a:t>
            </a:r>
          </a:p>
          <a:p>
            <a:pPr eaLnBrk="1" hangingPunct="1">
              <a:buFont typeface="Wingdings" panose="05000000000000000000" pitchFamily="2" charset="2"/>
              <a:buNone/>
            </a:pPr>
            <a:r>
              <a:rPr lang="en-US" altLang="zh-CN" sz="2000">
                <a:latin typeface="华文新魏" panose="02010800040101010101" pitchFamily="2" charset="-122"/>
              </a:rPr>
              <a:t>         SET Sage= Sage+1</a:t>
            </a:r>
          </a:p>
          <a:p>
            <a:pPr eaLnBrk="1" hangingPunct="1">
              <a:buFont typeface="Wingdings" panose="05000000000000000000" pitchFamily="2" charset="2"/>
              <a:buNone/>
            </a:pPr>
            <a:r>
              <a:rPr lang="en-US" altLang="zh-CN" sz="2000">
                <a:latin typeface="华文新魏" panose="02010800040101010101" pitchFamily="2" charset="-122"/>
              </a:rPr>
              <a:t>         WHERE dno=</a:t>
            </a:r>
            <a:r>
              <a:rPr lang="en-US" altLang="zh-CN" sz="2000">
                <a:latin typeface="Times New Roman" panose="02020603050405020304" pitchFamily="18" charset="0"/>
              </a:rPr>
              <a:t>‘</a:t>
            </a:r>
            <a:r>
              <a:rPr lang="en-US" altLang="zh-CN" sz="2000">
                <a:latin typeface="华文新魏" panose="02010800040101010101" pitchFamily="2" charset="-122"/>
              </a:rPr>
              <a:t>d1</a:t>
            </a:r>
            <a:r>
              <a:rPr lang="en-US" altLang="zh-CN" sz="2000">
                <a:latin typeface="Times New Roman" panose="02020603050405020304" pitchFamily="18" charset="0"/>
              </a:rPr>
              <a:t>’</a:t>
            </a:r>
            <a:endParaRPr lang="en-US" altLang="zh-CN" sz="2000">
              <a:latin typeface="华文新魏" panose="0201080004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90467" name="Rectangle 3"/>
          <p:cNvSpPr>
            <a:spLocks noGrp="1" noChangeArrowheads="1"/>
          </p:cNvSpPr>
          <p:nvPr>
            <p:ph type="body" idx="1"/>
          </p:nvPr>
        </p:nvSpPr>
        <p:spPr>
          <a:xfrm>
            <a:off x="814388" y="1093788"/>
            <a:ext cx="7661275" cy="6119812"/>
          </a:xfrm>
        </p:spPr>
        <p:txBody>
          <a:bodyPr/>
          <a:lstStyle/>
          <a:p>
            <a:pPr eaLnBrk="1" hangingPunct="1"/>
            <a:r>
              <a:rPr lang="zh-CN" altLang="en-US" sz="2400">
                <a:latin typeface="华文新魏" panose="02010800040101010101" pitchFamily="2" charset="-122"/>
              </a:rPr>
              <a:t>将</a:t>
            </a:r>
            <a:r>
              <a:rPr lang="en-US" altLang="zh-CN" sz="2400">
                <a:latin typeface="华文新魏" panose="02010800040101010101" pitchFamily="2" charset="-122"/>
              </a:rPr>
              <a:t>d1</a:t>
            </a:r>
            <a:r>
              <a:rPr lang="zh-CN" altLang="en-US" sz="2400">
                <a:latin typeface="华文新魏" panose="02010800040101010101" pitchFamily="2" charset="-122"/>
              </a:rPr>
              <a:t>系全体学生的成绩置零</a:t>
            </a:r>
          </a:p>
          <a:p>
            <a:pPr lvl="2" eaLnBrk="1" hangingPunct="1">
              <a:buFont typeface="Wingdings" panose="05000000000000000000" pitchFamily="2" charset="2"/>
              <a:buNone/>
            </a:pPr>
            <a:r>
              <a:rPr lang="zh-CN" altLang="en-US" sz="2000">
                <a:latin typeface="华文新魏" panose="02010800040101010101" pitchFamily="2" charset="-122"/>
              </a:rPr>
              <a:t>        </a:t>
            </a:r>
            <a:r>
              <a:rPr lang="en-US" altLang="zh-CN" sz="2000">
                <a:latin typeface="华文新魏" panose="02010800040101010101" pitchFamily="2" charset="-122"/>
              </a:rPr>
              <a:t>UPDATE SC</a:t>
            </a:r>
          </a:p>
          <a:p>
            <a:pPr lvl="2" eaLnBrk="1" hangingPunct="1">
              <a:buFont typeface="Wingdings" panose="05000000000000000000" pitchFamily="2" charset="2"/>
              <a:buNone/>
            </a:pPr>
            <a:r>
              <a:rPr lang="en-US" altLang="zh-CN" sz="2000">
                <a:latin typeface="华文新魏" panose="02010800040101010101" pitchFamily="2" charset="-122"/>
              </a:rPr>
              <a:t>        SET  Score=0</a:t>
            </a:r>
          </a:p>
          <a:p>
            <a:pPr lvl="2" eaLnBrk="1" hangingPunct="1">
              <a:buFont typeface="Wingdings" panose="05000000000000000000" pitchFamily="2" charset="2"/>
              <a:buNone/>
            </a:pPr>
            <a:r>
              <a:rPr lang="en-US" altLang="zh-CN" sz="2000">
                <a:latin typeface="华文新魏" panose="02010800040101010101" pitchFamily="2" charset="-122"/>
              </a:rPr>
              <a:t>        WHERE 'd1'=</a:t>
            </a:r>
          </a:p>
          <a:p>
            <a:pPr lvl="2" eaLnBrk="1" hangingPunct="1">
              <a:buFont typeface="Wingdings" panose="05000000000000000000" pitchFamily="2" charset="2"/>
              <a:buNone/>
            </a:pPr>
            <a:r>
              <a:rPr lang="en-US" altLang="zh-CN" sz="2000">
                <a:latin typeface="华文新魏" panose="02010800040101010101" pitchFamily="2" charset="-122"/>
              </a:rPr>
              <a:t>              (SELETE dno</a:t>
            </a:r>
          </a:p>
          <a:p>
            <a:pPr lvl="2" eaLnBrk="1" hangingPunct="1">
              <a:buFont typeface="Wingdings" panose="05000000000000000000" pitchFamily="2" charset="2"/>
              <a:buNone/>
            </a:pPr>
            <a:r>
              <a:rPr lang="en-US" altLang="zh-CN" sz="2000">
                <a:latin typeface="华文新魏" panose="02010800040101010101" pitchFamily="2" charset="-122"/>
              </a:rPr>
              <a:t>               FROM  S</a:t>
            </a:r>
          </a:p>
          <a:p>
            <a:pPr lvl="2" eaLnBrk="1" hangingPunct="1">
              <a:buFont typeface="Wingdings" panose="05000000000000000000" pitchFamily="2" charset="2"/>
              <a:buNone/>
            </a:pPr>
            <a:r>
              <a:rPr lang="en-US" altLang="zh-CN" sz="2000">
                <a:latin typeface="华文新魏" panose="02010800040101010101" pitchFamily="2" charset="-122"/>
              </a:rPr>
              <a:t>               WHERE  S.Sno = SC.Sno)</a:t>
            </a:r>
          </a:p>
          <a:p>
            <a:pPr lvl="2" eaLnBrk="1" hangingPunct="1">
              <a:buFont typeface="Wingdings" panose="05000000000000000000" pitchFamily="2" charset="2"/>
              <a:buNone/>
            </a:pPr>
            <a:endParaRPr lang="en-US" altLang="zh-CN" sz="2000">
              <a:latin typeface="华文新魏" panose="0201080004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91491" name="Rectangle 3"/>
          <p:cNvSpPr>
            <a:spLocks noGrp="1" noChangeArrowheads="1"/>
          </p:cNvSpPr>
          <p:nvPr>
            <p:ph type="body" idx="1"/>
          </p:nvPr>
        </p:nvSpPr>
        <p:spPr/>
        <p:txBody>
          <a:bodyPr/>
          <a:lstStyle/>
          <a:p>
            <a:pPr eaLnBrk="1" hangingPunct="1"/>
            <a:r>
              <a:rPr lang="zh-CN" altLang="en-US" sz="2400">
                <a:latin typeface="华文新魏" panose="02010800040101010101" pitchFamily="2" charset="-122"/>
              </a:rPr>
              <a:t>将</a:t>
            </a:r>
            <a:r>
              <a:rPr lang="en-US" altLang="zh-CN" sz="2400">
                <a:latin typeface="华文新魏" panose="02010800040101010101" pitchFamily="2" charset="-122"/>
              </a:rPr>
              <a:t>d1</a:t>
            </a:r>
            <a:r>
              <a:rPr lang="zh-CN" altLang="en-US" sz="2400">
                <a:latin typeface="华文新魏" panose="02010800040101010101" pitchFamily="2" charset="-122"/>
              </a:rPr>
              <a:t>系全体学生的成绩置零</a:t>
            </a:r>
          </a:p>
          <a:p>
            <a:pPr lvl="2" eaLnBrk="1" hangingPunct="1">
              <a:buFont typeface="Wingdings" panose="05000000000000000000" pitchFamily="2" charset="2"/>
              <a:buNone/>
            </a:pPr>
            <a:r>
              <a:rPr lang="zh-CN" altLang="en-US" sz="2000">
                <a:latin typeface="华文新魏" panose="02010800040101010101" pitchFamily="2" charset="-122"/>
              </a:rPr>
              <a:t>        </a:t>
            </a:r>
            <a:r>
              <a:rPr lang="en-US" altLang="zh-CN" sz="2000">
                <a:latin typeface="华文新魏" panose="02010800040101010101" pitchFamily="2" charset="-122"/>
              </a:rPr>
              <a:t>UPDATE SC</a:t>
            </a:r>
          </a:p>
          <a:p>
            <a:pPr lvl="2" eaLnBrk="1" hangingPunct="1">
              <a:buFont typeface="Wingdings" panose="05000000000000000000" pitchFamily="2" charset="2"/>
              <a:buNone/>
            </a:pPr>
            <a:r>
              <a:rPr lang="en-US" altLang="zh-CN" sz="2000">
                <a:latin typeface="华文新魏" panose="02010800040101010101" pitchFamily="2" charset="-122"/>
              </a:rPr>
              <a:t>        SET  Score=0</a:t>
            </a:r>
          </a:p>
          <a:p>
            <a:pPr lvl="2" eaLnBrk="1" hangingPunct="1">
              <a:buFont typeface="Wingdings" panose="05000000000000000000" pitchFamily="2" charset="2"/>
              <a:buNone/>
            </a:pPr>
            <a:r>
              <a:rPr lang="en-US" altLang="zh-CN" sz="2000">
                <a:latin typeface="华文新魏" panose="02010800040101010101" pitchFamily="2" charset="-122"/>
              </a:rPr>
              <a:t>        WHERE sno in    (SELETE sno</a:t>
            </a:r>
          </a:p>
          <a:p>
            <a:pPr lvl="2" eaLnBrk="1" hangingPunct="1">
              <a:buFont typeface="Wingdings" panose="05000000000000000000" pitchFamily="2" charset="2"/>
              <a:buNone/>
            </a:pPr>
            <a:r>
              <a:rPr lang="en-US" altLang="zh-CN" sz="2000">
                <a:latin typeface="华文新魏" panose="02010800040101010101" pitchFamily="2" charset="-122"/>
              </a:rPr>
              <a:t>               FROM  S</a:t>
            </a:r>
          </a:p>
          <a:p>
            <a:pPr lvl="2" eaLnBrk="1" hangingPunct="1">
              <a:buFont typeface="Wingdings" panose="05000000000000000000" pitchFamily="2" charset="2"/>
              <a:buNone/>
            </a:pPr>
            <a:r>
              <a:rPr lang="en-US" altLang="zh-CN" sz="2000">
                <a:latin typeface="华文新魏" panose="02010800040101010101" pitchFamily="2" charset="-122"/>
              </a:rPr>
              <a:t>               WHERE  dno = ‘d1’)</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92515" name="Rectangle 3"/>
          <p:cNvSpPr>
            <a:spLocks noGrp="1" noChangeArrowheads="1"/>
          </p:cNvSpPr>
          <p:nvPr>
            <p:ph type="body" idx="1"/>
          </p:nvPr>
        </p:nvSpPr>
        <p:spPr>
          <a:xfrm>
            <a:off x="1119188" y="1295400"/>
            <a:ext cx="7835900" cy="5410200"/>
          </a:xfrm>
        </p:spPr>
        <p:txBody>
          <a:bodyPr/>
          <a:lstStyle/>
          <a:p>
            <a:pPr indent="-285750" eaLnBrk="1" hangingPunct="1">
              <a:buFont typeface="Wingdings" panose="05000000000000000000" pitchFamily="2" charset="2"/>
              <a:buChar char="n"/>
            </a:pPr>
            <a:r>
              <a:rPr lang="zh-CN" altLang="en-US" sz="2400">
                <a:latin typeface="华文新魏" panose="02010800040101010101" pitchFamily="2" charset="-122"/>
              </a:rPr>
              <a:t>将</a:t>
            </a:r>
            <a:r>
              <a:rPr lang="en-US" altLang="zh-CN" sz="2400">
                <a:latin typeface="华文新魏" panose="02010800040101010101" pitchFamily="2" charset="-122"/>
              </a:rPr>
              <a:t>D01</a:t>
            </a:r>
            <a:r>
              <a:rPr lang="zh-CN" altLang="en-US" sz="2400">
                <a:latin typeface="华文新魏" panose="02010800040101010101" pitchFamily="2" charset="-122"/>
              </a:rPr>
              <a:t>系系主任的工资改为该系的平均工资</a:t>
            </a:r>
          </a:p>
          <a:p>
            <a:pPr lvl="1" eaLnBrk="1" hangingPunct="1">
              <a:lnSpc>
                <a:spcPct val="120000"/>
              </a:lnSpc>
              <a:buFontTx/>
              <a:buNone/>
            </a:pPr>
            <a:r>
              <a:rPr lang="zh-CN" altLang="en-US" sz="2400" b="1" i="1">
                <a:latin typeface="华文新魏" panose="02010800040101010101" pitchFamily="2" charset="-122"/>
              </a:rPr>
              <a:t>	</a:t>
            </a:r>
            <a:r>
              <a:rPr lang="en-US" altLang="zh-CN" sz="2000" b="1" i="1">
                <a:latin typeface="华文新魏" panose="02010800040101010101" pitchFamily="2" charset="-122"/>
              </a:rPr>
              <a:t>update</a:t>
            </a:r>
            <a:r>
              <a:rPr lang="en-US" altLang="zh-CN" sz="2000" i="1">
                <a:latin typeface="华文新魏" panose="02010800040101010101" pitchFamily="2" charset="-122"/>
              </a:rPr>
              <a:t>  PROF</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set</a:t>
            </a:r>
            <a:r>
              <a:rPr lang="en-US" altLang="zh-CN" sz="2000" i="1">
                <a:latin typeface="华文新魏" panose="02010800040101010101" pitchFamily="2" charset="-122"/>
              </a:rPr>
              <a:t>    SAL =  (</a:t>
            </a:r>
            <a:r>
              <a:rPr lang="en-US" altLang="zh-CN" sz="2000" b="1" i="1">
                <a:latin typeface="华文新魏" panose="02010800040101010101" pitchFamily="2" charset="-122"/>
              </a:rPr>
              <a:t>select</a:t>
            </a:r>
            <a:r>
              <a:rPr lang="en-US" altLang="zh-CN" sz="2000" i="1">
                <a:latin typeface="华文新魏" panose="02010800040101010101" pitchFamily="2" charset="-122"/>
              </a:rPr>
              <a:t>  </a:t>
            </a:r>
            <a:r>
              <a:rPr lang="en-US" altLang="zh-CN" sz="2000" b="1" i="1">
                <a:latin typeface="华文新魏" panose="02010800040101010101" pitchFamily="2" charset="-122"/>
              </a:rPr>
              <a:t>avg</a:t>
            </a:r>
            <a:r>
              <a:rPr lang="en-US" altLang="zh-CN" sz="2000" i="1">
                <a:latin typeface="华文新魏" panose="02010800040101010101" pitchFamily="2" charset="-122"/>
              </a:rPr>
              <a:t>(SAL)</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PROF				</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DNO = D01)</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PNO = (</a:t>
            </a:r>
            <a:r>
              <a:rPr lang="en-US" altLang="zh-CN" sz="2000" b="1" i="1">
                <a:latin typeface="华文新魏" panose="02010800040101010101" pitchFamily="2" charset="-122"/>
              </a:rPr>
              <a:t>select</a:t>
            </a:r>
            <a:r>
              <a:rPr lang="en-US" altLang="zh-CN" sz="2000" i="1">
                <a:latin typeface="华文新魏" panose="02010800040101010101" pitchFamily="2" charset="-122"/>
              </a:rPr>
              <a:t>  DEAN</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DEPT				</a:t>
            </a:r>
          </a:p>
          <a:p>
            <a:pPr lvl="1"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DNO = D01)</a:t>
            </a:r>
            <a:endParaRPr lang="en-US" altLang="zh-CN" sz="2000">
              <a:latin typeface="华文新魏" panose="0201080004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93539" name="Rectangle 3"/>
          <p:cNvSpPr>
            <a:spLocks noGrp="1" noChangeArrowheads="1"/>
          </p:cNvSpPr>
          <p:nvPr>
            <p:ph type="body" idx="1"/>
          </p:nvPr>
        </p:nvSpPr>
        <p:spPr>
          <a:xfrm>
            <a:off x="1039813" y="1311275"/>
            <a:ext cx="7300912" cy="5410200"/>
          </a:xfrm>
        </p:spPr>
        <p:txBody>
          <a:bodyPr/>
          <a:lstStyle/>
          <a:p>
            <a:pPr eaLnBrk="1" hangingPunct="1"/>
            <a:r>
              <a:rPr lang="zh-CN" altLang="en-US" sz="2400">
                <a:latin typeface="华文新魏" panose="02010800040101010101" pitchFamily="2" charset="-122"/>
              </a:rPr>
              <a:t>当</a:t>
            </a:r>
            <a:r>
              <a:rPr lang="en-US" altLang="zh-CN" sz="2400">
                <a:latin typeface="华文新魏" panose="02010800040101010101" pitchFamily="2" charset="-122"/>
              </a:rPr>
              <a:t>C1</a:t>
            </a:r>
            <a:r>
              <a:rPr lang="zh-CN" altLang="en-US" sz="2400">
                <a:latin typeface="华文新魏" panose="02010800040101010101" pitchFamily="2" charset="-122"/>
              </a:rPr>
              <a:t>课程的成绩小于该课程的平均成绩时，将该成绩提高</a:t>
            </a:r>
            <a:r>
              <a:rPr lang="en-US" altLang="zh-CN" sz="2400">
                <a:latin typeface="华文新魏" panose="02010800040101010101" pitchFamily="2" charset="-122"/>
              </a:rPr>
              <a:t>5%</a:t>
            </a:r>
          </a:p>
          <a:p>
            <a:pPr lvl="2" eaLnBrk="1" hangingPunct="1">
              <a:lnSpc>
                <a:spcPct val="120000"/>
              </a:lnSpc>
              <a:buFontTx/>
              <a:buNone/>
            </a:pPr>
            <a:r>
              <a:rPr lang="en-US" altLang="zh-CN" sz="2400" b="1" i="1">
                <a:latin typeface="华文新魏" panose="02010800040101010101" pitchFamily="2" charset="-122"/>
              </a:rPr>
              <a:t>	</a:t>
            </a:r>
            <a:r>
              <a:rPr lang="en-US" altLang="zh-CN" sz="2000" b="1" i="1">
                <a:latin typeface="华文新魏" panose="02010800040101010101" pitchFamily="2" charset="-122"/>
              </a:rPr>
              <a:t>update</a:t>
            </a:r>
            <a:r>
              <a:rPr lang="en-US" altLang="zh-CN" sz="2000" i="1">
                <a:latin typeface="华文新魏" panose="02010800040101010101" pitchFamily="2" charset="-122"/>
              </a:rPr>
              <a:t>  SC</a:t>
            </a:r>
          </a:p>
          <a:p>
            <a:pPr lvl="2"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set</a:t>
            </a:r>
            <a:r>
              <a:rPr lang="en-US" altLang="zh-CN" sz="2000" i="1">
                <a:latin typeface="华文新魏" panose="02010800040101010101" pitchFamily="2" charset="-122"/>
              </a:rPr>
              <a:t>    GRADE = GRADE * 1.05 </a:t>
            </a:r>
          </a:p>
          <a:p>
            <a:pPr lvl="2"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C# = C1</a:t>
            </a:r>
          </a:p>
          <a:p>
            <a:pPr lvl="2"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and</a:t>
            </a:r>
            <a:r>
              <a:rPr lang="en-US" altLang="zh-CN" sz="2000" i="1">
                <a:latin typeface="华文新魏" panose="02010800040101010101" pitchFamily="2" charset="-122"/>
              </a:rPr>
              <a:t> GRADE &lt; (</a:t>
            </a:r>
            <a:r>
              <a:rPr lang="en-US" altLang="zh-CN" sz="2000" b="1" i="1">
                <a:latin typeface="华文新魏" panose="02010800040101010101" pitchFamily="2" charset="-122"/>
              </a:rPr>
              <a:t>select</a:t>
            </a:r>
            <a:r>
              <a:rPr lang="en-US" altLang="zh-CN" sz="2000" i="1">
                <a:latin typeface="华文新魏" panose="02010800040101010101" pitchFamily="2" charset="-122"/>
              </a:rPr>
              <a:t>  </a:t>
            </a:r>
            <a:r>
              <a:rPr lang="en-US" altLang="zh-CN" sz="2000" b="1" i="1">
                <a:latin typeface="华文新魏" panose="02010800040101010101" pitchFamily="2" charset="-122"/>
              </a:rPr>
              <a:t>avg</a:t>
            </a:r>
            <a:r>
              <a:rPr lang="en-US" altLang="zh-CN" sz="2000" i="1">
                <a:latin typeface="华文新魏" panose="02010800040101010101" pitchFamily="2" charset="-122"/>
              </a:rPr>
              <a:t>(GRADE)</a:t>
            </a:r>
          </a:p>
          <a:p>
            <a:pPr lvl="2"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from</a:t>
            </a:r>
            <a:r>
              <a:rPr lang="en-US" altLang="zh-CN" sz="2000" i="1">
                <a:latin typeface="华文新魏" panose="02010800040101010101" pitchFamily="2" charset="-122"/>
              </a:rPr>
              <a:t>   SC</a:t>
            </a:r>
          </a:p>
          <a:p>
            <a:pPr lvl="2" eaLnBrk="1" hangingPunct="1">
              <a:lnSpc>
                <a:spcPct val="120000"/>
              </a:lnSpc>
              <a:buFontTx/>
              <a:buNone/>
            </a:pPr>
            <a:r>
              <a:rPr lang="en-US" altLang="zh-CN" sz="2000" i="1">
                <a:latin typeface="华文新魏" panose="02010800040101010101" pitchFamily="2" charset="-122"/>
              </a:rPr>
              <a:t>				   </a:t>
            </a:r>
            <a:r>
              <a:rPr lang="en-US" altLang="zh-CN" sz="2000" b="1" i="1">
                <a:latin typeface="华文新魏" panose="02010800040101010101" pitchFamily="2" charset="-122"/>
              </a:rPr>
              <a:t>where</a:t>
            </a:r>
            <a:r>
              <a:rPr lang="en-US" altLang="zh-CN" sz="2000" i="1">
                <a:latin typeface="华文新魏" panose="02010800040101010101" pitchFamily="2" charset="-122"/>
              </a:rPr>
              <a:t> C# = C1)</a:t>
            </a:r>
            <a:endParaRPr lang="en-US" altLang="zh-CN" sz="2000">
              <a:latin typeface="华文新魏" panose="0201080004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zh-CN" altLang="en-US" dirty="0"/>
          </a:p>
        </p:txBody>
      </p:sp>
      <p:sp>
        <p:nvSpPr>
          <p:cNvPr id="194563" name="Rectangle 3"/>
          <p:cNvSpPr>
            <a:spLocks noGrp="1" noChangeArrowheads="1"/>
          </p:cNvSpPr>
          <p:nvPr>
            <p:ph type="body" idx="1"/>
          </p:nvPr>
        </p:nvSpPr>
        <p:spPr>
          <a:xfrm>
            <a:off x="1812925" y="1093788"/>
            <a:ext cx="6662738" cy="4903787"/>
          </a:xfrm>
        </p:spPr>
        <p:txBody>
          <a:bodyPr/>
          <a:lstStyle/>
          <a:p>
            <a:pPr eaLnBrk="1" hangingPunct="1"/>
            <a:r>
              <a:rPr lang="zh-CN" altLang="en-US" sz="2400">
                <a:latin typeface="华文新魏" panose="02010800040101010101" pitchFamily="2" charset="-122"/>
              </a:rPr>
              <a:t>将所有学生成绩置为空</a:t>
            </a:r>
          </a:p>
          <a:p>
            <a:pPr lvl="3" eaLnBrk="1" hangingPunct="1">
              <a:buFont typeface="Wingdings" panose="05000000000000000000" pitchFamily="2" charset="2"/>
              <a:buNone/>
            </a:pPr>
            <a:endParaRPr lang="en-US" altLang="zh-CN" sz="2000">
              <a:latin typeface="华文新魏" panose="02010800040101010101" pitchFamily="2" charset="-122"/>
            </a:endParaRPr>
          </a:p>
          <a:p>
            <a:pPr lvl="3" eaLnBrk="1" hangingPunct="1">
              <a:buFont typeface="Wingdings" panose="05000000000000000000" pitchFamily="2" charset="2"/>
              <a:buNone/>
            </a:pPr>
            <a:r>
              <a:rPr lang="en-US" altLang="zh-CN" sz="2000">
                <a:latin typeface="华文新魏" panose="02010800040101010101" pitchFamily="2" charset="-122"/>
              </a:rPr>
              <a:t>Update sc</a:t>
            </a:r>
          </a:p>
          <a:p>
            <a:pPr lvl="3" eaLnBrk="1" hangingPunct="1">
              <a:buFont typeface="Wingdings" panose="05000000000000000000" pitchFamily="2" charset="2"/>
              <a:buNone/>
            </a:pPr>
            <a:r>
              <a:rPr lang="en-US" altLang="zh-CN" sz="2000">
                <a:latin typeface="华文新魏" panose="02010800040101010101" pitchFamily="2" charset="-122"/>
              </a:rPr>
              <a:t>   set score=null;</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38100"/>
            <a:ext cx="8077200" cy="609600"/>
          </a:xfrm>
        </p:spPr>
        <p:txBody>
          <a:bodyPr/>
          <a:lstStyle/>
          <a:p>
            <a:pPr>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en-US" altLang="zh-CN" dirty="0">
              <a:ea typeface="宋体" charset="-122"/>
            </a:endParaRPr>
          </a:p>
        </p:txBody>
      </p:sp>
      <p:sp>
        <p:nvSpPr>
          <p:cNvPr id="195587" name="Rectangle 3"/>
          <p:cNvSpPr>
            <a:spLocks noGrp="1" noChangeArrowheads="1"/>
          </p:cNvSpPr>
          <p:nvPr>
            <p:ph type="body" idx="1"/>
          </p:nvPr>
        </p:nvSpPr>
        <p:spPr>
          <a:xfrm>
            <a:off x="739775" y="1106488"/>
            <a:ext cx="7848600" cy="4876800"/>
          </a:xfrm>
        </p:spPr>
        <p:txBody>
          <a:bodyPr/>
          <a:lstStyle/>
          <a:p>
            <a:pPr>
              <a:tabLst>
                <a:tab pos="2336800" algn="l"/>
              </a:tabLst>
            </a:pPr>
            <a:r>
              <a:rPr lang="zh-CN" altLang="en-US" sz="2000"/>
              <a:t>给工资超过</a:t>
            </a:r>
            <a:r>
              <a:rPr lang="en-US" altLang="zh-CN" sz="2000">
                <a:sym typeface="Symbol" panose="05050102010706020507" pitchFamily="18" charset="2"/>
              </a:rPr>
              <a:t>100000</a:t>
            </a:r>
            <a:r>
              <a:rPr lang="zh-CN" altLang="en-US" sz="2000">
                <a:sym typeface="Symbol" panose="05050102010706020507" pitchFamily="18" charset="2"/>
              </a:rPr>
              <a:t>美元的教师涨</a:t>
            </a:r>
            <a:r>
              <a:rPr lang="en-US" altLang="zh-CN" sz="2000">
                <a:sym typeface="Symbol" panose="05050102010706020507" pitchFamily="18" charset="2"/>
              </a:rPr>
              <a:t>3%</a:t>
            </a:r>
            <a:r>
              <a:rPr lang="zh-CN" altLang="en-US" sz="2000">
                <a:sym typeface="Symbol" panose="05050102010706020507" pitchFamily="18" charset="2"/>
              </a:rPr>
              <a:t>的工资，其余教师涨</a:t>
            </a:r>
            <a:r>
              <a:rPr lang="en-US" altLang="zh-CN" sz="2000">
                <a:sym typeface="Symbol" panose="05050102010706020507" pitchFamily="18" charset="2"/>
              </a:rPr>
              <a:t>5%</a:t>
            </a:r>
            <a:endParaRPr lang="en-US" altLang="zh-CN" sz="2000"/>
          </a:p>
          <a:p>
            <a:pPr lvl="1">
              <a:tabLst>
                <a:tab pos="2336800" algn="l"/>
              </a:tabLst>
            </a:pPr>
            <a:r>
              <a:rPr lang="zh-CN" altLang="en-US" sz="2000"/>
              <a:t>写两个</a:t>
            </a:r>
            <a:r>
              <a:rPr lang="en-US" altLang="zh-CN" sz="2000" b="1"/>
              <a:t>update </a:t>
            </a:r>
            <a:r>
              <a:rPr lang="zh-CN" altLang="en-US" sz="2000"/>
              <a:t>语句：</a:t>
            </a:r>
            <a:endParaRPr lang="en-US" altLang="zh-CN" sz="2000"/>
          </a:p>
          <a:p>
            <a:pPr lvl="1">
              <a:buFont typeface="Monotype Sorts"/>
              <a:buNone/>
              <a:tabLst>
                <a:tab pos="2336800" algn="l"/>
              </a:tabLst>
            </a:pPr>
            <a:r>
              <a:rPr lang="en-US" altLang="zh-CN" sz="2000"/>
              <a:t>	           </a:t>
            </a:r>
            <a:r>
              <a:rPr lang="en-US" altLang="zh-CN" sz="2000" b="1">
                <a:sym typeface="Symbol" panose="05050102010706020507" pitchFamily="18" charset="2"/>
              </a:rPr>
              <a:t>update </a:t>
            </a:r>
            <a:r>
              <a:rPr lang="en-US" altLang="zh-CN" sz="2000" i="1">
                <a:sym typeface="Symbol" panose="05050102010706020507" pitchFamily="18" charset="2"/>
              </a:rPr>
              <a:t>instructor</a:t>
            </a:r>
            <a:br>
              <a:rPr lang="en-US" altLang="zh-CN" sz="2000" i="1">
                <a:sym typeface="Symbol" panose="05050102010706020507" pitchFamily="18" charset="2"/>
              </a:rPr>
            </a:br>
            <a:r>
              <a:rPr lang="en-US" altLang="zh-CN" sz="2000" i="1">
                <a:sym typeface="Symbol" panose="05050102010706020507" pitchFamily="18" charset="2"/>
              </a:rPr>
              <a:t>               </a:t>
            </a:r>
            <a:r>
              <a:rPr lang="en-US" altLang="zh-CN" sz="2000" b="1">
                <a:sym typeface="Symbol" panose="05050102010706020507" pitchFamily="18" charset="2"/>
              </a:rPr>
              <a:t>set </a:t>
            </a:r>
            <a:r>
              <a:rPr lang="en-US" altLang="zh-CN" sz="2000" i="1">
                <a:sym typeface="Symbol" panose="05050102010706020507" pitchFamily="18" charset="2"/>
              </a:rPr>
              <a:t>salary </a:t>
            </a:r>
            <a:r>
              <a:rPr lang="en-US" altLang="zh-CN" sz="2000">
                <a:sym typeface="Symbol" panose="05050102010706020507" pitchFamily="18" charset="2"/>
              </a:rPr>
              <a:t>= </a:t>
            </a:r>
            <a:r>
              <a:rPr lang="en-US" altLang="zh-CN" sz="2000" i="1">
                <a:sym typeface="Symbol" panose="05050102010706020507" pitchFamily="18" charset="2"/>
              </a:rPr>
              <a:t>salary </a:t>
            </a:r>
            <a:r>
              <a:rPr lang="en-US" altLang="zh-CN" sz="2000">
                <a:sym typeface="Symbol" panose="05050102010706020507" pitchFamily="18" charset="2"/>
              </a:rPr>
              <a:t>* 1.03</a:t>
            </a:r>
            <a:br>
              <a:rPr lang="en-US" altLang="zh-CN" sz="2000">
                <a:sym typeface="Symbol" panose="05050102010706020507" pitchFamily="18" charset="2"/>
              </a:rPr>
            </a:br>
            <a:r>
              <a:rPr lang="en-US" altLang="zh-CN" sz="2000">
                <a:sym typeface="Symbol" panose="05050102010706020507" pitchFamily="18" charset="2"/>
              </a:rPr>
              <a:t>               </a:t>
            </a:r>
            <a:r>
              <a:rPr lang="en-US" altLang="zh-CN" sz="2000" b="1">
                <a:sym typeface="Symbol" panose="05050102010706020507" pitchFamily="18" charset="2"/>
              </a:rPr>
              <a:t>where </a:t>
            </a:r>
            <a:r>
              <a:rPr lang="en-US" altLang="zh-CN" sz="2000" i="1">
                <a:sym typeface="Symbol" panose="05050102010706020507" pitchFamily="18" charset="2"/>
              </a:rPr>
              <a:t>salary </a:t>
            </a:r>
            <a:r>
              <a:rPr lang="en-US" altLang="zh-CN" sz="2000">
                <a:sym typeface="Symbol" panose="05050102010706020507" pitchFamily="18" charset="2"/>
              </a:rPr>
              <a:t>&gt; 100000;</a:t>
            </a:r>
            <a:br>
              <a:rPr lang="en-US" altLang="zh-CN" sz="2000">
                <a:sym typeface="Symbol" panose="05050102010706020507" pitchFamily="18" charset="2"/>
              </a:rPr>
            </a:br>
            <a:r>
              <a:rPr lang="en-US" altLang="zh-CN" sz="2000">
                <a:sym typeface="Symbol" panose="05050102010706020507" pitchFamily="18" charset="2"/>
              </a:rPr>
              <a:t>           </a:t>
            </a:r>
            <a:r>
              <a:rPr lang="en-US" altLang="zh-CN" sz="2000" b="1">
                <a:sym typeface="Symbol" panose="05050102010706020507" pitchFamily="18" charset="2"/>
              </a:rPr>
              <a:t>update </a:t>
            </a:r>
            <a:r>
              <a:rPr lang="en-US" altLang="zh-CN" sz="2000" i="1">
                <a:sym typeface="Symbol" panose="05050102010706020507" pitchFamily="18" charset="2"/>
              </a:rPr>
              <a:t>instructor</a:t>
            </a:r>
            <a:br>
              <a:rPr lang="en-US" altLang="zh-CN" sz="2000" i="1">
                <a:sym typeface="Symbol" panose="05050102010706020507" pitchFamily="18" charset="2"/>
              </a:rPr>
            </a:br>
            <a:r>
              <a:rPr lang="en-US" altLang="zh-CN" sz="2000" i="1">
                <a:sym typeface="Symbol" panose="05050102010706020507" pitchFamily="18" charset="2"/>
              </a:rPr>
              <a:t>                </a:t>
            </a:r>
            <a:r>
              <a:rPr lang="en-US" altLang="zh-CN" sz="2000" b="1">
                <a:sym typeface="Symbol" panose="05050102010706020507" pitchFamily="18" charset="2"/>
              </a:rPr>
              <a:t>set </a:t>
            </a:r>
            <a:r>
              <a:rPr lang="en-US" altLang="zh-CN" sz="2000" i="1">
                <a:sym typeface="Symbol" panose="05050102010706020507" pitchFamily="18" charset="2"/>
              </a:rPr>
              <a:t>salary </a:t>
            </a:r>
            <a:r>
              <a:rPr lang="en-US" altLang="zh-CN" sz="2000">
                <a:sym typeface="Symbol" panose="05050102010706020507" pitchFamily="18" charset="2"/>
              </a:rPr>
              <a:t>= </a:t>
            </a:r>
            <a:r>
              <a:rPr lang="en-US" altLang="zh-CN" sz="2000" i="1">
                <a:sym typeface="Symbol" panose="05050102010706020507" pitchFamily="18" charset="2"/>
              </a:rPr>
              <a:t>salary </a:t>
            </a:r>
            <a:r>
              <a:rPr lang="en-US" altLang="zh-CN" sz="2000">
                <a:sym typeface="Symbol" panose="05050102010706020507" pitchFamily="18" charset="2"/>
              </a:rPr>
              <a:t>* 1.05</a:t>
            </a:r>
            <a:br>
              <a:rPr lang="en-US" altLang="zh-CN" sz="2000">
                <a:sym typeface="Symbol" panose="05050102010706020507" pitchFamily="18" charset="2"/>
              </a:rPr>
            </a:br>
            <a:r>
              <a:rPr lang="en-US" altLang="zh-CN" sz="2000">
                <a:sym typeface="Symbol" panose="05050102010706020507" pitchFamily="18" charset="2"/>
              </a:rPr>
              <a:t>                </a:t>
            </a:r>
            <a:r>
              <a:rPr lang="en-US" altLang="zh-CN" sz="2000" b="1">
                <a:sym typeface="Symbol" panose="05050102010706020507" pitchFamily="18" charset="2"/>
              </a:rPr>
              <a:t>where </a:t>
            </a:r>
            <a:r>
              <a:rPr lang="en-US" altLang="zh-CN" sz="2000" i="1">
                <a:sym typeface="Symbol" panose="05050102010706020507" pitchFamily="18" charset="2"/>
              </a:rPr>
              <a:t>salary </a:t>
            </a:r>
            <a:r>
              <a:rPr lang="en-US" altLang="zh-CN" sz="2000">
                <a:sym typeface="Symbol" panose="05050102010706020507" pitchFamily="18" charset="2"/>
              </a:rPr>
              <a:t>&lt;= 100000;</a:t>
            </a:r>
          </a:p>
          <a:p>
            <a:pPr lvl="1">
              <a:tabLst>
                <a:tab pos="2336800" algn="l"/>
              </a:tabLst>
            </a:pPr>
            <a:r>
              <a:rPr lang="zh-CN" altLang="en-US" sz="2000">
                <a:sym typeface="Symbol" panose="05050102010706020507" pitchFamily="18" charset="2"/>
              </a:rPr>
              <a:t>顺序很重要</a:t>
            </a:r>
            <a:endParaRPr lang="en-US" altLang="zh-CN" sz="2000">
              <a:sym typeface="Symbol" panose="05050102010706020507" pitchFamily="18" charset="2"/>
            </a:endParaRPr>
          </a:p>
          <a:p>
            <a:pPr lvl="1">
              <a:tabLst>
                <a:tab pos="2336800" algn="l"/>
              </a:tabLst>
            </a:pPr>
            <a:r>
              <a:rPr lang="zh-CN" altLang="en-US" sz="2000">
                <a:sym typeface="Symbol" panose="05050102010706020507" pitchFamily="18" charset="2"/>
              </a:rPr>
              <a:t>如果用</a:t>
            </a:r>
            <a:r>
              <a:rPr lang="en-US" altLang="zh-CN" sz="2000" b="1">
                <a:sym typeface="Symbol" panose="05050102010706020507" pitchFamily="18" charset="2"/>
              </a:rPr>
              <a:t>case</a:t>
            </a:r>
            <a:r>
              <a:rPr lang="zh-CN" altLang="en-US" sz="2000">
                <a:sym typeface="Symbol" panose="05050102010706020507" pitchFamily="18" charset="2"/>
              </a:rPr>
              <a:t>语句的话，效果会更好（下一张幻灯片）</a:t>
            </a:r>
            <a:endParaRPr lang="en-US" altLang="zh-CN" sz="2000">
              <a:sym typeface="Symbol" panose="05050102010706020507"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F03628"/>
              </a:solidFill>
              <a:effectLst/>
              <a:uLnTx/>
              <a:uFillTx/>
              <a:latin typeface="+mn-lt"/>
              <a:ea typeface="宋体" panose="02010600030101010101" pitchFamily="2" charset="-122"/>
              <a:cs typeface="宋体" panose="02010600030101010101" pitchFamily="2" charset="-122"/>
            </a:endParaRPr>
          </a:p>
        </p:txBody>
      </p:sp>
      <p:sp>
        <p:nvSpPr>
          <p:cNvPr id="47108" name="Rectangle 3"/>
          <p:cNvSpPr>
            <a:spLocks noGrp="1"/>
          </p:cNvSpPr>
          <p:nvPr>
            <p:ph idx="1"/>
          </p:nvPr>
        </p:nvSpPr>
        <p:spPr>
          <a:xfrm>
            <a:off x="457200" y="1343608"/>
            <a:ext cx="8534400" cy="4495800"/>
          </a:xfrm>
          <a:ln/>
        </p:spPr>
        <p:txBody>
          <a:bodyPr vert="horz" wrap="square" lIns="91440" tIns="45720" rIns="91440" bIns="45720" anchor="t" anchorCtr="0"/>
          <a:lstStyle/>
          <a:p>
            <a:pPr eaLnBrk="1" hangingPunct="1">
              <a:buNone/>
            </a:pPr>
            <a:r>
              <a:rPr lang="en-US" altLang="zh-CN" dirty="0"/>
              <a:t>	DROP TABLE &lt;</a:t>
            </a:r>
            <a:r>
              <a:rPr lang="zh-CN" altLang="en-US" dirty="0"/>
              <a:t>表名</a:t>
            </a:r>
            <a:r>
              <a:rPr lang="en-US" altLang="zh-CN" dirty="0"/>
              <a:t>&gt;</a:t>
            </a:r>
            <a:r>
              <a:rPr lang="zh-CN" altLang="en-US" dirty="0"/>
              <a:t>［</a:t>
            </a:r>
            <a:r>
              <a:rPr lang="en-US" altLang="zh-CN" dirty="0"/>
              <a:t>RESTRICT| CASCADE</a:t>
            </a:r>
            <a:r>
              <a:rPr lang="zh-CN" altLang="en-US" dirty="0"/>
              <a:t>］；</a:t>
            </a:r>
            <a:endParaRPr lang="en-US" altLang="zh-CN" dirty="0"/>
          </a:p>
          <a:p>
            <a:pPr eaLnBrk="1" hangingPunct="1">
              <a:buFont typeface="Wingdings" panose="05000000000000000000" pitchFamily="2" charset="2"/>
              <a:buChar char="n"/>
            </a:pPr>
            <a:r>
              <a:rPr lang="en-US" altLang="zh-CN" dirty="0"/>
              <a:t>RESTRICT</a:t>
            </a:r>
            <a:r>
              <a:rPr lang="zh-CN" altLang="en-US" dirty="0"/>
              <a:t>：删除表是有限制的。</a:t>
            </a:r>
            <a:endParaRPr lang="en-US" altLang="zh-CN" dirty="0"/>
          </a:p>
          <a:p>
            <a:pPr lvl="1" eaLnBrk="1" hangingPunct="1">
              <a:lnSpc>
                <a:spcPct val="150000"/>
              </a:lnSpc>
              <a:buFont typeface="Wingdings" panose="05000000000000000000" pitchFamily="2" charset="2"/>
              <a:buChar char="Ø"/>
            </a:pPr>
            <a:r>
              <a:rPr lang="zh-CN" altLang="en-US" dirty="0"/>
              <a:t>欲删除的基本表不能被其他表的约束所引用</a:t>
            </a:r>
            <a:endParaRPr lang="en-US" altLang="zh-CN" dirty="0"/>
          </a:p>
          <a:p>
            <a:pPr lvl="1" eaLnBrk="1" hangingPunct="1">
              <a:lnSpc>
                <a:spcPct val="150000"/>
              </a:lnSpc>
              <a:buFont typeface="Wingdings" panose="05000000000000000000" pitchFamily="2" charset="2"/>
              <a:buChar char="Ø"/>
            </a:pPr>
            <a:r>
              <a:rPr lang="zh-CN" altLang="en-US" dirty="0"/>
              <a:t>如果存在依赖该表的对象，则此表不能被删除</a:t>
            </a:r>
            <a:endParaRPr lang="en-US" altLang="zh-CN" dirty="0"/>
          </a:p>
          <a:p>
            <a:pPr eaLnBrk="1" hangingPunct="1">
              <a:lnSpc>
                <a:spcPct val="150000"/>
              </a:lnSpc>
              <a:buFont typeface="Wingdings" panose="05000000000000000000" pitchFamily="2" charset="2"/>
              <a:buChar char="n"/>
            </a:pPr>
            <a:r>
              <a:rPr lang="en-US" altLang="zh-CN" dirty="0"/>
              <a:t>CASCADE</a:t>
            </a:r>
            <a:r>
              <a:rPr lang="zh-CN" altLang="en-US" dirty="0"/>
              <a:t>：删除该表没有限制。</a:t>
            </a:r>
            <a:endParaRPr lang="en-US" altLang="zh-CN" dirty="0"/>
          </a:p>
          <a:p>
            <a:pPr lvl="1" eaLnBrk="1" hangingPunct="1">
              <a:lnSpc>
                <a:spcPct val="150000"/>
              </a:lnSpc>
              <a:buFont typeface="Wingdings" panose="05000000000000000000" pitchFamily="2" charset="2"/>
              <a:buChar char="Ø"/>
            </a:pPr>
            <a:r>
              <a:rPr lang="zh-CN" altLang="en-US" dirty="0"/>
              <a:t>在删除基本表的同时，相关的依赖对象一起删除</a:t>
            </a:r>
            <a:r>
              <a:rPr lang="en-US" altLang="zh-CN" dirty="0"/>
              <a:t> </a:t>
            </a:r>
          </a:p>
        </p:txBody>
      </p:sp>
      <p:sp>
        <p:nvSpPr>
          <p:cNvPr id="7" name="Rectangle 2">
            <a:extLst>
              <a:ext uri="{FF2B5EF4-FFF2-40B4-BE49-F238E27FC236}">
                <a16:creationId xmlns:a16="http://schemas.microsoft.com/office/drawing/2014/main" id="{DF8B9F72-A417-497D-BE69-A34E6322402F}"/>
              </a:ext>
            </a:extLst>
          </p:cNvPr>
          <p:cNvSpPr txBox="1">
            <a:spLocks noChangeArrowheads="1"/>
          </p:cNvSpPr>
          <p:nvPr/>
        </p:nvSpPr>
        <p:spPr bwMode="auto">
          <a:xfrm>
            <a:off x="5334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a:defRPr/>
            </a:pPr>
            <a:r>
              <a:rPr lang="zh-CN" altLang="en-US" kern="0" dirty="0">
                <a:ea typeface="宋体" charset="-122"/>
              </a:rPr>
              <a:t>删除和更改表结构</a:t>
            </a:r>
            <a:endParaRPr lang="en-US" altLang="zh-CN" kern="0" dirty="0">
              <a:ea typeface="宋体"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1066800" y="-4763"/>
            <a:ext cx="8077200" cy="609601"/>
          </a:xfrm>
        </p:spPr>
        <p:txBody>
          <a:bodyPr/>
          <a:lstStyle/>
          <a:p>
            <a:pPr>
              <a:defRPr/>
            </a:pPr>
            <a:r>
              <a:rPr lang="zh-CN" altLang="en-US" dirty="0">
                <a:ea typeface="宋体" charset="-122"/>
              </a:rPr>
              <a:t>为条件更新使用</a:t>
            </a:r>
            <a:r>
              <a:rPr lang="en-US" altLang="zh-CN" dirty="0">
                <a:ea typeface="宋体" charset="-122"/>
              </a:rPr>
              <a:t>Case</a:t>
            </a:r>
            <a:r>
              <a:rPr lang="zh-CN" altLang="en-US" dirty="0">
                <a:ea typeface="宋体" charset="-122"/>
              </a:rPr>
              <a:t>语句</a:t>
            </a:r>
            <a:endParaRPr lang="en-US" altLang="zh-CN" dirty="0">
              <a:ea typeface="宋体" charset="-122"/>
            </a:endParaRPr>
          </a:p>
        </p:txBody>
      </p:sp>
      <p:sp>
        <p:nvSpPr>
          <p:cNvPr id="197635" name="Rectangle 3"/>
          <p:cNvSpPr>
            <a:spLocks noGrp="1" noChangeArrowheads="1"/>
          </p:cNvSpPr>
          <p:nvPr>
            <p:ph type="body" idx="1"/>
          </p:nvPr>
        </p:nvSpPr>
        <p:spPr>
          <a:xfrm>
            <a:off x="814388" y="1093788"/>
            <a:ext cx="8329612" cy="4903787"/>
          </a:xfrm>
        </p:spPr>
        <p:txBody>
          <a:bodyPr/>
          <a:lstStyle/>
          <a:p>
            <a:r>
              <a:rPr lang="zh-CN" altLang="en-US" sz="2000"/>
              <a:t>和前一个一样的查询，但是使用了</a:t>
            </a:r>
            <a:r>
              <a:rPr lang="en-US" altLang="zh-CN" sz="2000"/>
              <a:t>case </a:t>
            </a:r>
            <a:r>
              <a:rPr lang="zh-CN" altLang="en-US" sz="2000"/>
              <a:t>语句</a:t>
            </a:r>
            <a:endParaRPr lang="en-US" altLang="zh-CN"/>
          </a:p>
          <a:p>
            <a:pPr>
              <a:buFont typeface="Monotype Sorts"/>
              <a:buNone/>
            </a:pPr>
            <a:r>
              <a:rPr lang="en-US" altLang="zh-CN"/>
              <a:t>		 </a:t>
            </a:r>
            <a:r>
              <a:rPr lang="en-US" altLang="zh-CN" sz="2000" b="1"/>
              <a:t>update </a:t>
            </a:r>
            <a:r>
              <a:rPr lang="en-US" altLang="zh-CN" sz="2000" i="1"/>
              <a:t>instructor</a:t>
            </a:r>
            <a:br>
              <a:rPr lang="en-US" altLang="zh-CN" sz="2000" i="1"/>
            </a:br>
            <a:r>
              <a:rPr lang="en-US" altLang="zh-CN" sz="2000" i="1"/>
              <a:t>         </a:t>
            </a:r>
            <a:r>
              <a:rPr lang="en-US" altLang="zh-CN" sz="2000" b="1"/>
              <a:t>set </a:t>
            </a:r>
            <a:r>
              <a:rPr lang="en-US" altLang="zh-CN" sz="2000" i="1"/>
              <a:t>salary </a:t>
            </a:r>
            <a:r>
              <a:rPr lang="en-US" altLang="zh-CN" sz="2000"/>
              <a:t>= </a:t>
            </a:r>
            <a:r>
              <a:rPr lang="en-US" altLang="zh-CN" sz="2000" b="1"/>
              <a:t>case</a:t>
            </a:r>
            <a:br>
              <a:rPr lang="en-US" altLang="zh-CN" sz="2000" b="1"/>
            </a:br>
            <a:r>
              <a:rPr lang="en-US" altLang="zh-CN" sz="2000" b="1"/>
              <a:t>                    when </a:t>
            </a:r>
            <a:r>
              <a:rPr lang="en-US" altLang="zh-CN" sz="2000" i="1"/>
              <a:t>salary </a:t>
            </a:r>
            <a:r>
              <a:rPr lang="en-US" altLang="zh-CN" sz="2000"/>
              <a:t>&lt;= 100000 </a:t>
            </a:r>
            <a:r>
              <a:rPr lang="en-US" altLang="zh-CN" sz="2000" b="1"/>
              <a:t>then </a:t>
            </a:r>
            <a:r>
              <a:rPr lang="en-US" altLang="zh-CN" sz="2000" i="1"/>
              <a:t>salary </a:t>
            </a:r>
            <a:r>
              <a:rPr lang="en-US" altLang="zh-CN" sz="2000"/>
              <a:t>* 1.05</a:t>
            </a:r>
            <a:br>
              <a:rPr lang="en-US" altLang="zh-CN" sz="2000"/>
            </a:br>
            <a:r>
              <a:rPr lang="en-US" altLang="zh-CN" sz="2000"/>
              <a:t>                    </a:t>
            </a:r>
            <a:r>
              <a:rPr lang="en-US" altLang="zh-CN" sz="2000" b="1"/>
              <a:t>else </a:t>
            </a:r>
            <a:r>
              <a:rPr lang="en-US" altLang="zh-CN" sz="2000" i="1"/>
              <a:t>salary </a:t>
            </a:r>
            <a:r>
              <a:rPr lang="en-US" altLang="zh-CN" sz="2000"/>
              <a:t>* 1.03</a:t>
            </a:r>
            <a:br>
              <a:rPr lang="en-US" altLang="zh-CN" sz="2000"/>
            </a:br>
            <a:r>
              <a:rPr lang="en-US" altLang="zh-CN" sz="2000"/>
              <a:t>                    </a:t>
            </a:r>
            <a:r>
              <a:rPr lang="en-US" altLang="zh-CN" sz="2000" b="1"/>
              <a:t>end</a:t>
            </a:r>
            <a:endParaRPr lang="en-US" altLang="zh-CN"/>
          </a:p>
          <a:p>
            <a:pPr>
              <a:buFont typeface="Monotype Sorts"/>
              <a:buNone/>
            </a:pPr>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zh-CN" altLang="en-US" dirty="0">
                <a:ea typeface="宋体" charset="-122"/>
              </a:rPr>
              <a:t>使用标量子查询的更新</a:t>
            </a:r>
            <a:endParaRPr lang="en-US" altLang="zh-CN" dirty="0">
              <a:ea typeface="宋体" charset="-122"/>
            </a:endParaRPr>
          </a:p>
        </p:txBody>
      </p:sp>
      <p:sp>
        <p:nvSpPr>
          <p:cNvPr id="199683" name="Rectangle 3"/>
          <p:cNvSpPr>
            <a:spLocks noGrp="1" noChangeArrowheads="1"/>
          </p:cNvSpPr>
          <p:nvPr>
            <p:ph type="body" idx="1"/>
          </p:nvPr>
        </p:nvSpPr>
        <p:spPr>
          <a:xfrm>
            <a:off x="814388" y="1093788"/>
            <a:ext cx="8020050" cy="4903787"/>
          </a:xfrm>
        </p:spPr>
        <p:txBody>
          <a:bodyPr/>
          <a:lstStyle/>
          <a:p>
            <a:r>
              <a:rPr lang="zh-CN" altLang="en-US" sz="2000"/>
              <a:t>为关系 </a:t>
            </a:r>
            <a:r>
              <a:rPr lang="en-US" altLang="zh-CN" sz="2000" i="1"/>
              <a:t>student </a:t>
            </a:r>
            <a:r>
              <a:rPr lang="zh-CN" altLang="en-US" sz="2000"/>
              <a:t>重新计算并更新 </a:t>
            </a:r>
            <a:r>
              <a:rPr lang="en-US" altLang="zh-CN" sz="2000" i="1"/>
              <a:t>tot_cred </a:t>
            </a:r>
            <a:r>
              <a:rPr lang="zh-CN" altLang="en-US" sz="2000"/>
              <a:t>属性的值</a:t>
            </a:r>
            <a:endParaRPr lang="en-US" altLang="zh-CN"/>
          </a:p>
          <a:p>
            <a:pPr>
              <a:buFont typeface="Monotype Sorts"/>
              <a:buNone/>
            </a:pPr>
            <a:r>
              <a:rPr lang="en-US" altLang="zh-CN" b="1"/>
              <a:t>       </a:t>
            </a:r>
            <a:r>
              <a:rPr lang="en-US" altLang="zh-CN" sz="2000" b="1"/>
              <a:t>update </a:t>
            </a:r>
            <a:r>
              <a:rPr lang="en-US" altLang="zh-CN" sz="2000" i="1"/>
              <a:t>student S </a:t>
            </a:r>
            <a:br>
              <a:rPr lang="en-US" altLang="zh-CN" sz="2000" i="1"/>
            </a:br>
            <a:r>
              <a:rPr lang="en-US" altLang="zh-CN" sz="2000" i="1"/>
              <a:t>     </a:t>
            </a:r>
            <a:r>
              <a:rPr lang="en-US" altLang="zh-CN" sz="2000" b="1"/>
              <a:t>set </a:t>
            </a:r>
            <a:r>
              <a:rPr lang="en-US" altLang="zh-CN" sz="2000" i="1"/>
              <a:t>tot_cred </a:t>
            </a:r>
            <a:r>
              <a:rPr lang="en-US" altLang="zh-CN" sz="2000"/>
              <a:t>= ( </a:t>
            </a:r>
            <a:r>
              <a:rPr lang="en-US" altLang="zh-CN" sz="2000" b="1"/>
              <a:t>select sum</a:t>
            </a:r>
            <a:r>
              <a:rPr lang="en-US" altLang="zh-CN" sz="2000"/>
              <a:t>(</a:t>
            </a:r>
            <a:r>
              <a:rPr lang="en-US" altLang="zh-CN" sz="2000" i="1"/>
              <a:t>credits</a:t>
            </a:r>
            <a:r>
              <a:rPr lang="en-US" altLang="zh-CN" sz="2000"/>
              <a:t>)</a:t>
            </a:r>
            <a:br>
              <a:rPr lang="en-US" altLang="zh-CN" sz="2000"/>
            </a:br>
            <a:r>
              <a:rPr lang="en-US" altLang="zh-CN" sz="2000"/>
              <a:t>                   </a:t>
            </a:r>
            <a:r>
              <a:rPr lang="en-US" altLang="zh-CN" sz="2000" b="1"/>
              <a:t>from </a:t>
            </a:r>
            <a:r>
              <a:rPr lang="en-US" altLang="zh-CN" sz="2000" i="1"/>
              <a:t>takes </a:t>
            </a:r>
            <a:r>
              <a:rPr lang="en-US" altLang="zh-CN" sz="2000" b="1"/>
              <a:t>natural join </a:t>
            </a:r>
            <a:r>
              <a:rPr lang="en-US" altLang="zh-CN" sz="2000" i="1"/>
              <a:t>course</a:t>
            </a:r>
            <a:br>
              <a:rPr lang="en-US" altLang="zh-CN" sz="2000" i="1"/>
            </a:br>
            <a:r>
              <a:rPr lang="en-US" altLang="zh-CN" sz="2000" i="1"/>
              <a:t>                   </a:t>
            </a:r>
            <a:r>
              <a:rPr lang="en-US" altLang="zh-CN" sz="2000" b="1"/>
              <a:t>where </a:t>
            </a:r>
            <a:r>
              <a:rPr lang="en-US" altLang="zh-CN" sz="2000" i="1"/>
              <a:t>S</a:t>
            </a:r>
            <a:r>
              <a:rPr lang="en-US" altLang="zh-CN" sz="2000"/>
              <a:t>.</a:t>
            </a:r>
            <a:r>
              <a:rPr lang="en-US" altLang="zh-CN" sz="2000" i="1"/>
              <a:t>ID</a:t>
            </a:r>
            <a:r>
              <a:rPr lang="en-US" altLang="zh-CN" sz="2000"/>
              <a:t>= </a:t>
            </a:r>
            <a:r>
              <a:rPr lang="en-US" altLang="zh-CN" sz="2000" i="1"/>
              <a:t>takes</a:t>
            </a:r>
            <a:r>
              <a:rPr lang="en-US" altLang="zh-CN" sz="2000"/>
              <a:t>.</a:t>
            </a:r>
            <a:r>
              <a:rPr lang="en-US" altLang="zh-CN" sz="2000" i="1"/>
              <a:t>ID </a:t>
            </a:r>
            <a:r>
              <a:rPr lang="en-US" altLang="zh-CN" sz="2000" b="1"/>
              <a:t>and </a:t>
            </a:r>
            <a:br>
              <a:rPr lang="en-US" altLang="zh-CN" sz="2000" b="1"/>
            </a:br>
            <a:r>
              <a:rPr lang="en-US" altLang="zh-CN" sz="2000" b="1"/>
              <a:t>                        </a:t>
            </a:r>
            <a:r>
              <a:rPr lang="en-US" altLang="zh-CN" sz="2000" i="1"/>
              <a:t>takes</a:t>
            </a:r>
            <a:r>
              <a:rPr lang="en-US" altLang="zh-CN" sz="2000"/>
              <a:t>.</a:t>
            </a:r>
            <a:r>
              <a:rPr lang="en-US" altLang="zh-CN" sz="2000" i="1"/>
              <a:t>grade </a:t>
            </a:r>
            <a:r>
              <a:rPr lang="en-US" altLang="zh-CN" sz="2000"/>
              <a:t>&lt;&gt; ’F’ </a:t>
            </a:r>
            <a:r>
              <a:rPr lang="en-US" altLang="zh-CN" sz="2000" b="1"/>
              <a:t>and</a:t>
            </a:r>
            <a:br>
              <a:rPr lang="en-US" altLang="zh-CN" sz="2000" b="1"/>
            </a:br>
            <a:r>
              <a:rPr lang="en-US" altLang="zh-CN" sz="2000" b="1"/>
              <a:t>                        </a:t>
            </a:r>
            <a:r>
              <a:rPr lang="en-US" altLang="zh-CN" sz="2000" i="1"/>
              <a:t>takes</a:t>
            </a:r>
            <a:r>
              <a:rPr lang="en-US" altLang="zh-CN" sz="2000"/>
              <a:t>.</a:t>
            </a:r>
            <a:r>
              <a:rPr lang="en-US" altLang="zh-CN" sz="2000" i="1"/>
              <a:t>grade </a:t>
            </a:r>
            <a:r>
              <a:rPr lang="en-US" altLang="zh-CN" sz="2000" b="1"/>
              <a:t>is not null</a:t>
            </a:r>
            <a:r>
              <a:rPr lang="en-US" altLang="zh-CN" sz="2000"/>
              <a:t>);</a:t>
            </a:r>
            <a:endParaRPr lang="en-US" altLang="zh-CN"/>
          </a:p>
          <a:p>
            <a:r>
              <a:rPr lang="zh-CN" altLang="en-US" sz="2000"/>
              <a:t>如果一个学生没有成功学完任何一个课程，则将其</a:t>
            </a:r>
            <a:r>
              <a:rPr lang="en-US" altLang="zh-CN" sz="2000" i="1"/>
              <a:t>tot_creds</a:t>
            </a:r>
            <a:r>
              <a:rPr lang="en-US" altLang="zh-CN" sz="2000"/>
              <a:t> </a:t>
            </a:r>
            <a:r>
              <a:rPr lang="zh-CN" altLang="en-US" sz="2000"/>
              <a:t>属性设为空 </a:t>
            </a:r>
            <a:endParaRPr lang="en-US" altLang="zh-CN"/>
          </a:p>
          <a:p>
            <a:r>
              <a:rPr lang="zh-CN" altLang="en-US" sz="2000"/>
              <a:t>不使用</a:t>
            </a:r>
            <a:r>
              <a:rPr lang="en-US" altLang="zh-CN" sz="2000" b="1"/>
              <a:t>sum</a:t>
            </a:r>
            <a:r>
              <a:rPr lang="en-US" altLang="zh-CN" sz="2000"/>
              <a:t>(</a:t>
            </a:r>
            <a:r>
              <a:rPr lang="en-US" altLang="zh-CN" sz="2000" i="1"/>
              <a:t>credits</a:t>
            </a:r>
            <a:r>
              <a:rPr lang="en-US" altLang="zh-CN" sz="2000"/>
              <a:t>)</a:t>
            </a:r>
            <a:r>
              <a:rPr lang="zh-CN" altLang="en-US" sz="2000"/>
              <a:t>，而是使用：</a:t>
            </a:r>
            <a:endParaRPr lang="en-US" altLang="zh-CN"/>
          </a:p>
          <a:p>
            <a:pPr>
              <a:buFont typeface="Monotype Sorts"/>
              <a:buNone/>
            </a:pPr>
            <a:r>
              <a:rPr lang="en-US" altLang="zh-CN" b="1"/>
              <a:t>           </a:t>
            </a:r>
            <a:r>
              <a:rPr lang="en-US" altLang="zh-CN" sz="2000" b="1"/>
              <a:t>case </a:t>
            </a:r>
            <a:br>
              <a:rPr lang="en-US" altLang="zh-CN" sz="2000" b="1"/>
            </a:br>
            <a:r>
              <a:rPr lang="en-US" altLang="zh-CN" sz="2000" b="1"/>
              <a:t>          when sum</a:t>
            </a:r>
            <a:r>
              <a:rPr lang="en-US" altLang="zh-CN" sz="2000"/>
              <a:t>(</a:t>
            </a:r>
            <a:r>
              <a:rPr lang="en-US" altLang="zh-CN" sz="2000" i="1"/>
              <a:t>credits</a:t>
            </a:r>
            <a:r>
              <a:rPr lang="en-US" altLang="zh-CN" sz="2000"/>
              <a:t>) </a:t>
            </a:r>
            <a:r>
              <a:rPr lang="en-US" altLang="zh-CN" sz="2000" b="1"/>
              <a:t>is not null then sum</a:t>
            </a:r>
            <a:r>
              <a:rPr lang="en-US" altLang="zh-CN" sz="2000"/>
              <a:t>(</a:t>
            </a:r>
            <a:r>
              <a:rPr lang="en-US" altLang="zh-CN" sz="2000" i="1"/>
              <a:t>credits</a:t>
            </a:r>
            <a:r>
              <a:rPr lang="en-US" altLang="zh-CN" sz="2000"/>
              <a:t>)</a:t>
            </a:r>
            <a:br>
              <a:rPr lang="en-US" altLang="zh-CN" sz="2000"/>
            </a:br>
            <a:r>
              <a:rPr lang="en-US" altLang="zh-CN" sz="2000"/>
              <a:t>               </a:t>
            </a:r>
            <a:r>
              <a:rPr lang="en-US" altLang="zh-CN" sz="2000" b="1"/>
              <a:t>else </a:t>
            </a:r>
            <a:r>
              <a:rPr lang="en-US" altLang="zh-CN" sz="2000"/>
              <a:t>0</a:t>
            </a:r>
            <a:br>
              <a:rPr lang="en-US" altLang="zh-CN" sz="2000"/>
            </a:br>
            <a:r>
              <a:rPr lang="en-US" altLang="zh-CN" sz="2000"/>
              <a:t>               </a:t>
            </a:r>
            <a:r>
              <a:rPr lang="en-US" altLang="zh-CN" sz="2000" b="1"/>
              <a:t>end</a:t>
            </a:r>
            <a:endParaRPr lang="en-US" altLang="zh-CN"/>
          </a:p>
          <a:p>
            <a:pPr>
              <a:buFont typeface="Monotype Sorts"/>
              <a:buNone/>
            </a:pPr>
            <a:endParaRPr lang="en-US" altLang="zh-CN"/>
          </a:p>
          <a:p>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2"/>
          <p:cNvSpPr>
            <a:spLocks noGrp="1" noChangeArrowheads="1"/>
          </p:cNvSpPr>
          <p:nvPr>
            <p:ph type="title"/>
          </p:nvPr>
        </p:nvSpPr>
        <p:spPr/>
        <p:txBody>
          <a:bodyPr/>
          <a:lstStyle/>
          <a:p>
            <a:pPr eaLnBrk="1" hangingPunct="1">
              <a:defRPr/>
            </a:pPr>
            <a:r>
              <a:rPr lang="zh-CN" altLang="en-US" dirty="0">
                <a:ea typeface="宋体" charset="-122"/>
              </a:rPr>
              <a:t>数据库的修改</a:t>
            </a:r>
            <a:r>
              <a:rPr lang="en-US" altLang="zh-CN" dirty="0">
                <a:ea typeface="宋体" charset="-122"/>
              </a:rPr>
              <a:t>– </a:t>
            </a:r>
            <a:r>
              <a:rPr lang="zh-CN" altLang="en-US" dirty="0">
                <a:ea typeface="宋体" charset="-122"/>
              </a:rPr>
              <a:t>更新</a:t>
            </a:r>
            <a:endParaRPr lang="en-US" altLang="zh-CN" dirty="0"/>
          </a:p>
        </p:txBody>
      </p:sp>
      <p:sp>
        <p:nvSpPr>
          <p:cNvPr id="180230" name="Rectangle 3"/>
          <p:cNvSpPr>
            <a:spLocks noGrp="1" noChangeArrowheads="1"/>
          </p:cNvSpPr>
          <p:nvPr>
            <p:ph type="body" sz="half" idx="1"/>
          </p:nvPr>
        </p:nvSpPr>
        <p:spPr>
          <a:xfrm>
            <a:off x="468313" y="1227138"/>
            <a:ext cx="6765925" cy="5081587"/>
          </a:xfrm>
        </p:spPr>
        <p:txBody>
          <a:bodyPr/>
          <a:lstStyle/>
          <a:p>
            <a:pPr eaLnBrk="1" hangingPunct="1">
              <a:lnSpc>
                <a:spcPct val="80000"/>
              </a:lnSpc>
              <a:buFont typeface="Monotype Sorts" pitchFamily="2" charset="2"/>
              <a:buChar char="n"/>
              <a:defRPr/>
            </a:pPr>
            <a:r>
              <a:rPr lang="en-US" altLang="zh-CN" sz="2400" dirty="0">
                <a:latin typeface="华文新魏" pitchFamily="2" charset="-122"/>
              </a:rPr>
              <a:t>update</a:t>
            </a:r>
            <a:r>
              <a:rPr lang="zh-CN" altLang="en-US" sz="2400" dirty="0">
                <a:latin typeface="华文新魏" pitchFamily="2" charset="-122"/>
              </a:rPr>
              <a:t>：格式</a:t>
            </a:r>
            <a:r>
              <a:rPr lang="en-US" altLang="zh-CN" sz="2400" dirty="0">
                <a:latin typeface="华文新魏" pitchFamily="2" charset="-122"/>
              </a:rPr>
              <a:t>2</a:t>
            </a:r>
          </a:p>
          <a:p>
            <a:pPr eaLnBrk="1" hangingPunct="1">
              <a:lnSpc>
                <a:spcPct val="80000"/>
              </a:lnSpc>
              <a:buFont typeface="Wingdings" pitchFamily="2" charset="2"/>
              <a:buNone/>
              <a:defRPr/>
            </a:pPr>
            <a:r>
              <a:rPr lang="en-US" altLang="zh-CN" sz="2400" dirty="0">
                <a:latin typeface="华文新魏" pitchFamily="2" charset="-122"/>
              </a:rPr>
              <a:t>	update r </a:t>
            </a:r>
          </a:p>
          <a:p>
            <a:pPr eaLnBrk="1" hangingPunct="1">
              <a:lnSpc>
                <a:spcPct val="80000"/>
              </a:lnSpc>
              <a:buFont typeface="Wingdings" pitchFamily="2" charset="2"/>
              <a:buNone/>
              <a:defRPr/>
            </a:pPr>
            <a:r>
              <a:rPr lang="en-US" altLang="zh-CN" sz="2400" dirty="0">
                <a:latin typeface="华文新魏" pitchFamily="2" charset="-122"/>
              </a:rPr>
              <a:t>		set (A</a:t>
            </a:r>
            <a:r>
              <a:rPr lang="en-US" altLang="zh-CN" sz="2400" baseline="-25000" dirty="0">
                <a:latin typeface="华文新魏" pitchFamily="2" charset="-122"/>
              </a:rPr>
              <a:t>1</a:t>
            </a:r>
            <a:r>
              <a:rPr lang="en-US" altLang="zh-CN" sz="2400" dirty="0">
                <a:latin typeface="华文新魏" pitchFamily="2" charset="-122"/>
              </a:rPr>
              <a:t>,A</a:t>
            </a:r>
            <a:r>
              <a:rPr lang="en-US" altLang="zh-CN" sz="2400" baseline="-25000" dirty="0">
                <a:latin typeface="华文新魏" pitchFamily="2" charset="-122"/>
              </a:rPr>
              <a:t>2</a:t>
            </a:r>
            <a:r>
              <a:rPr lang="en-US" altLang="zh-CN" sz="2400" dirty="0">
                <a:latin typeface="华文新魏" pitchFamily="2" charset="-122"/>
              </a:rPr>
              <a:t>,</a:t>
            </a:r>
            <a:r>
              <a:rPr lang="en-US" altLang="zh-CN" sz="2400" dirty="0">
                <a:latin typeface="Times New Roman" pitchFamily="18" charset="0"/>
              </a:rPr>
              <a:t>…</a:t>
            </a:r>
            <a:r>
              <a:rPr lang="en-US" altLang="zh-CN" sz="2400" dirty="0">
                <a:latin typeface="华文新魏" pitchFamily="2" charset="-122"/>
              </a:rPr>
              <a:t>)=(select </a:t>
            </a:r>
            <a:r>
              <a:rPr lang="en-US" altLang="zh-CN" sz="2400" dirty="0">
                <a:latin typeface="Times New Roman" pitchFamily="18" charset="0"/>
              </a:rPr>
              <a:t>…</a:t>
            </a:r>
            <a:r>
              <a:rPr lang="en-US" altLang="zh-CN" sz="2400" dirty="0">
                <a:latin typeface="华文新魏" pitchFamily="2" charset="-122"/>
              </a:rPr>
              <a:t>)</a:t>
            </a:r>
          </a:p>
          <a:p>
            <a:pPr eaLnBrk="1" hangingPunct="1">
              <a:lnSpc>
                <a:spcPct val="80000"/>
              </a:lnSpc>
              <a:buFont typeface="Wingdings" pitchFamily="2" charset="2"/>
              <a:buNone/>
              <a:defRPr/>
            </a:pPr>
            <a:r>
              <a:rPr lang="en-US" altLang="zh-CN" sz="2400" dirty="0">
                <a:latin typeface="华文新魏" pitchFamily="2" charset="-122"/>
              </a:rPr>
              <a:t>		where p;</a:t>
            </a:r>
          </a:p>
          <a:p>
            <a:pPr eaLnBrk="1" hangingPunct="1">
              <a:lnSpc>
                <a:spcPct val="80000"/>
              </a:lnSpc>
              <a:buFont typeface="Monotype Sorts" pitchFamily="2" charset="2"/>
              <a:buChar char="n"/>
              <a:defRPr/>
            </a:pPr>
            <a:r>
              <a:rPr lang="zh-CN" altLang="en-US" sz="2400" dirty="0">
                <a:latin typeface="华文新魏" pitchFamily="2" charset="-122"/>
              </a:rPr>
              <a:t>示例：把</a:t>
            </a:r>
            <a:r>
              <a:rPr lang="en-US" altLang="zh-CN" sz="2400" dirty="0" err="1">
                <a:latin typeface="华文新魏" pitchFamily="2" charset="-122"/>
              </a:rPr>
              <a:t>sc</a:t>
            </a:r>
            <a:r>
              <a:rPr lang="zh-CN" altLang="en-US" sz="2400" dirty="0">
                <a:latin typeface="华文新魏" pitchFamily="2" charset="-122"/>
              </a:rPr>
              <a:t>的成绩计算后放入</a:t>
            </a:r>
            <a:r>
              <a:rPr lang="en-US" altLang="zh-CN" sz="2400" dirty="0" err="1">
                <a:latin typeface="华文新魏" pitchFamily="2" charset="-122"/>
              </a:rPr>
              <a:t>tj</a:t>
            </a:r>
            <a:endParaRPr lang="en-US" altLang="zh-CN" sz="2400" dirty="0">
              <a:latin typeface="华文新魏" pitchFamily="2" charset="-122"/>
            </a:endParaRPr>
          </a:p>
          <a:p>
            <a:pPr lvl="1" eaLnBrk="1" hangingPunct="1">
              <a:lnSpc>
                <a:spcPct val="80000"/>
              </a:lnSpc>
              <a:buFont typeface="Wingdings" pitchFamily="2" charset="2"/>
              <a:buNone/>
              <a:defRPr/>
            </a:pPr>
            <a:r>
              <a:rPr lang="en-US" altLang="zh-CN" sz="2400" dirty="0">
                <a:latin typeface="华文新魏" pitchFamily="2" charset="-122"/>
              </a:rPr>
              <a:t>   update </a:t>
            </a:r>
            <a:r>
              <a:rPr lang="en-US" altLang="zh-CN" sz="2400" dirty="0" err="1">
                <a:latin typeface="华文新魏" pitchFamily="2" charset="-122"/>
              </a:rPr>
              <a:t>tj</a:t>
            </a:r>
            <a:endParaRPr lang="en-US" altLang="zh-CN" sz="2400" dirty="0">
              <a:latin typeface="华文新魏" pitchFamily="2" charset="-122"/>
            </a:endParaRPr>
          </a:p>
          <a:p>
            <a:pPr lvl="1" eaLnBrk="1" hangingPunct="1">
              <a:lnSpc>
                <a:spcPct val="80000"/>
              </a:lnSpc>
              <a:buFont typeface="Wingdings" pitchFamily="2" charset="2"/>
              <a:buNone/>
              <a:defRPr/>
            </a:pPr>
            <a:r>
              <a:rPr lang="en-US" altLang="zh-CN" sz="2400" dirty="0">
                <a:latin typeface="华文新魏" pitchFamily="2" charset="-122"/>
              </a:rPr>
              <a:t>	set (</a:t>
            </a:r>
            <a:r>
              <a:rPr lang="en-US" altLang="zh-CN" sz="2400" dirty="0" err="1">
                <a:latin typeface="华文新魏" pitchFamily="2" charset="-122"/>
              </a:rPr>
              <a:t>avg_s</a:t>
            </a:r>
            <a:r>
              <a:rPr lang="en-US" altLang="zh-CN" sz="2400" dirty="0">
                <a:latin typeface="华文新魏" pitchFamily="2" charset="-122"/>
              </a:rPr>
              <a:t>, </a:t>
            </a:r>
            <a:r>
              <a:rPr lang="en-US" altLang="zh-CN" sz="2400" dirty="0" err="1">
                <a:latin typeface="华文新魏" pitchFamily="2" charset="-122"/>
              </a:rPr>
              <a:t>sum_s</a:t>
            </a:r>
            <a:r>
              <a:rPr lang="en-US" altLang="zh-CN" sz="2400" dirty="0">
                <a:latin typeface="华文新魏" pitchFamily="2" charset="-122"/>
              </a:rPr>
              <a:t>)=</a:t>
            </a:r>
          </a:p>
          <a:p>
            <a:pPr lvl="1" eaLnBrk="1" hangingPunct="1">
              <a:lnSpc>
                <a:spcPct val="80000"/>
              </a:lnSpc>
              <a:buFont typeface="Wingdings" pitchFamily="2" charset="2"/>
              <a:buNone/>
              <a:defRPr/>
            </a:pPr>
            <a:r>
              <a:rPr lang="en-US" altLang="zh-CN" sz="2400" dirty="0">
                <a:latin typeface="华文新魏" pitchFamily="2" charset="-122"/>
              </a:rPr>
              <a:t>         (select </a:t>
            </a:r>
            <a:r>
              <a:rPr lang="en-US" altLang="zh-CN" sz="2400" dirty="0" err="1">
                <a:latin typeface="华文新魏" pitchFamily="2" charset="-122"/>
              </a:rPr>
              <a:t>avg</a:t>
            </a:r>
            <a:r>
              <a:rPr lang="en-US" altLang="zh-CN" sz="2400" dirty="0">
                <a:latin typeface="华文新魏" pitchFamily="2" charset="-122"/>
              </a:rPr>
              <a:t>(score), sum(score)</a:t>
            </a:r>
          </a:p>
          <a:p>
            <a:pPr lvl="1" eaLnBrk="1" hangingPunct="1">
              <a:lnSpc>
                <a:spcPct val="80000"/>
              </a:lnSpc>
              <a:buFont typeface="Wingdings" pitchFamily="2" charset="2"/>
              <a:buNone/>
              <a:defRPr/>
            </a:pPr>
            <a:r>
              <a:rPr lang="en-US" altLang="zh-CN" sz="2400" dirty="0">
                <a:latin typeface="华文新魏" pitchFamily="2" charset="-122"/>
              </a:rPr>
              <a:t>          from </a:t>
            </a:r>
            <a:r>
              <a:rPr lang="en-US" altLang="zh-CN" sz="2400" dirty="0" err="1">
                <a:latin typeface="华文新魏" pitchFamily="2" charset="-122"/>
              </a:rPr>
              <a:t>sc</a:t>
            </a:r>
            <a:endParaRPr lang="en-US" altLang="zh-CN" sz="2400" dirty="0">
              <a:latin typeface="华文新魏" pitchFamily="2" charset="-122"/>
            </a:endParaRPr>
          </a:p>
          <a:p>
            <a:pPr lvl="1" eaLnBrk="1" hangingPunct="1">
              <a:lnSpc>
                <a:spcPct val="80000"/>
              </a:lnSpc>
              <a:buFont typeface="Wingdings" pitchFamily="2" charset="2"/>
              <a:buNone/>
              <a:defRPr/>
            </a:pPr>
            <a:r>
              <a:rPr lang="en-US" altLang="zh-CN" sz="2400" dirty="0">
                <a:latin typeface="华文新魏" pitchFamily="2" charset="-122"/>
              </a:rPr>
              <a:t>           where </a:t>
            </a:r>
            <a:r>
              <a:rPr lang="en-US" altLang="zh-CN" sz="2400" dirty="0" err="1">
                <a:latin typeface="华文新魏" pitchFamily="2" charset="-122"/>
              </a:rPr>
              <a:t>sno</a:t>
            </a:r>
            <a:r>
              <a:rPr lang="en-US" altLang="zh-CN" sz="2400" dirty="0">
                <a:latin typeface="华文新魏" pitchFamily="2" charset="-122"/>
              </a:rPr>
              <a:t>=</a:t>
            </a:r>
            <a:r>
              <a:rPr lang="en-US" altLang="zh-CN" sz="2400" dirty="0" err="1">
                <a:latin typeface="华文新魏" pitchFamily="2" charset="-122"/>
              </a:rPr>
              <a:t>tj.sno</a:t>
            </a:r>
            <a:r>
              <a:rPr lang="en-US" altLang="zh-CN" sz="2400" dirty="0">
                <a:latin typeface="华文新魏" pitchFamily="2" charset="-122"/>
              </a:rPr>
              <a:t>);</a:t>
            </a:r>
          </a:p>
          <a:p>
            <a:pPr marL="0" indent="0" eaLnBrk="1" hangingPunct="1">
              <a:lnSpc>
                <a:spcPct val="80000"/>
              </a:lnSpc>
              <a:buFont typeface="Monotype Sorts" pitchFamily="2" charset="2"/>
              <a:buNone/>
              <a:defRPr/>
            </a:pPr>
            <a:endParaRPr lang="en-US" altLang="zh-CN" sz="2400" dirty="0">
              <a:latin typeface="华文新魏" pitchFamily="2" charset="-122"/>
            </a:endParaRPr>
          </a:p>
        </p:txBody>
      </p:sp>
      <p:graphicFrame>
        <p:nvGraphicFramePr>
          <p:cNvPr id="540676" name="Group 4"/>
          <p:cNvGraphicFramePr>
            <a:graphicFrameLocks noGrp="1"/>
          </p:cNvGraphicFramePr>
          <p:nvPr>
            <p:ph sz="quarter" idx="2"/>
          </p:nvPr>
        </p:nvGraphicFramePr>
        <p:xfrm>
          <a:off x="6305550" y="1371600"/>
          <a:ext cx="2838450" cy="2451102"/>
        </p:xfrm>
        <a:graphic>
          <a:graphicData uri="http://schemas.openxmlformats.org/drawingml/2006/table">
            <a:tbl>
              <a:tblPr/>
              <a:tblGrid>
                <a:gridCol w="560638">
                  <a:extLst>
                    <a:ext uri="{9D8B030D-6E8A-4147-A177-3AD203B41FA5}">
                      <a16:colId xmlns:a16="http://schemas.microsoft.com/office/drawing/2014/main" val="20000"/>
                    </a:ext>
                  </a:extLst>
                </a:gridCol>
                <a:gridCol w="731651">
                  <a:extLst>
                    <a:ext uri="{9D8B030D-6E8A-4147-A177-3AD203B41FA5}">
                      <a16:colId xmlns:a16="http://schemas.microsoft.com/office/drawing/2014/main" val="20001"/>
                    </a:ext>
                  </a:extLst>
                </a:gridCol>
                <a:gridCol w="920292">
                  <a:extLst>
                    <a:ext uri="{9D8B030D-6E8A-4147-A177-3AD203B41FA5}">
                      <a16:colId xmlns:a16="http://schemas.microsoft.com/office/drawing/2014/main" val="20002"/>
                    </a:ext>
                  </a:extLst>
                </a:gridCol>
                <a:gridCol w="625869">
                  <a:extLst>
                    <a:ext uri="{9D8B030D-6E8A-4147-A177-3AD203B41FA5}">
                      <a16:colId xmlns:a16="http://schemas.microsoft.com/office/drawing/2014/main" val="20003"/>
                    </a:ext>
                  </a:extLst>
                </a:gridCol>
              </a:tblGrid>
              <a:tr h="3952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sc</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marL="91461" marR="91461"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marL="91461" marR="91461"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marL="91461" marR="9146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Score</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CN" sz="1700" b="0" i="0" u="none" strike="noStrike" cap="none" normalizeH="0" baseline="0" dirty="0">
                        <a:ln>
                          <a:noFill/>
                        </a:ln>
                        <a:solidFill>
                          <a:schemeClr val="accent2"/>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0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84</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CN" sz="1700" b="0" i="0" u="none" strike="noStrike" cap="none" normalizeH="0" baseline="0" dirty="0">
                        <a:ln>
                          <a:noFill/>
                        </a:ln>
                        <a:solidFill>
                          <a:schemeClr val="accent2"/>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1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CN" sz="1700" b="0" i="0" u="none" strike="noStrike" cap="none" normalizeH="0" baseline="0" dirty="0">
                        <a:ln>
                          <a:noFill/>
                        </a:ln>
                        <a:solidFill>
                          <a:schemeClr val="bg2"/>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0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60</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CN" sz="1700" b="0" i="0" u="none" strike="noStrike" cap="none" normalizeH="0" baseline="0" dirty="0">
                        <a:ln>
                          <a:noFill/>
                        </a:ln>
                        <a:solidFill>
                          <a:schemeClr val="accent2"/>
                        </a:solidFill>
                        <a:effectLst/>
                        <a:latin typeface="Times New Roman" pitchFamily="18" charset="0"/>
                        <a:ea typeface="宋体" pitchFamily="2" charset="-122"/>
                        <a:cs typeface="Times New Roman" pitchFamily="18" charset="0"/>
                      </a:endParaRPr>
                    </a:p>
                  </a:txBody>
                  <a:tcPr marL="91461" marR="91461" horzOverflow="overflow">
                    <a:lnL w="12700" cap="flat" cmpd="sng" algn="ctr">
                      <a:solidFill>
                        <a:schemeClr val="bg2"/>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40721" name="Group 49"/>
          <p:cNvGraphicFramePr>
            <a:graphicFrameLocks noGrp="1"/>
          </p:cNvGraphicFramePr>
          <p:nvPr>
            <p:ph sz="quarter" idx="3"/>
          </p:nvPr>
        </p:nvGraphicFramePr>
        <p:xfrm>
          <a:off x="6381750" y="3952875"/>
          <a:ext cx="2320925" cy="2054225"/>
        </p:xfrm>
        <a:graphic>
          <a:graphicData uri="http://schemas.openxmlformats.org/drawingml/2006/table">
            <a:tbl>
              <a:tblPr/>
              <a:tblGrid>
                <a:gridCol w="588455">
                  <a:extLst>
                    <a:ext uri="{9D8B030D-6E8A-4147-A177-3AD203B41FA5}">
                      <a16:colId xmlns:a16="http://schemas.microsoft.com/office/drawing/2014/main" val="20000"/>
                    </a:ext>
                  </a:extLst>
                </a:gridCol>
                <a:gridCol w="767550">
                  <a:extLst>
                    <a:ext uri="{9D8B030D-6E8A-4147-A177-3AD203B41FA5}">
                      <a16:colId xmlns:a16="http://schemas.microsoft.com/office/drawing/2014/main" val="20001"/>
                    </a:ext>
                  </a:extLst>
                </a:gridCol>
                <a:gridCol w="964920">
                  <a:extLst>
                    <a:ext uri="{9D8B030D-6E8A-4147-A177-3AD203B41FA5}">
                      <a16:colId xmlns:a16="http://schemas.microsoft.com/office/drawing/2014/main" val="20002"/>
                    </a:ext>
                  </a:extLst>
                </a:gridCol>
              </a:tblGrid>
              <a:tr h="40238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tj</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marL="91435" marR="91435" marT="45729" marB="45729"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dirty="0">
                        <a:ln>
                          <a:noFill/>
                        </a:ln>
                        <a:solidFill>
                          <a:schemeClr val="bg2"/>
                        </a:solidFill>
                        <a:effectLst/>
                        <a:latin typeface="Tahoma" pitchFamily="34" charset="0"/>
                        <a:ea typeface="华文新魏" pitchFamily="2" charset="-122"/>
                      </a:endParaRPr>
                    </a:p>
                  </a:txBody>
                  <a:tcPr marL="91435" marR="91435" marT="45729" marB="45729"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avg_s</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sum_s</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S1</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82</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164</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3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S2</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70</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70</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23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60</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60</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35" marR="91435" marT="45729" marB="4572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F03628"/>
              </a:solidFill>
              <a:effectLst/>
              <a:uLnTx/>
              <a:uFillTx/>
              <a:latin typeface="+mn-lt"/>
              <a:ea typeface="宋体" panose="02010600030101010101" pitchFamily="2" charset="-122"/>
              <a:cs typeface="宋体" panose="02010600030101010101" pitchFamily="2" charset="-122"/>
            </a:endParaRPr>
          </a:p>
        </p:txBody>
      </p:sp>
      <p:sp>
        <p:nvSpPr>
          <p:cNvPr id="49156" name="Rectangle 3"/>
          <p:cNvSpPr>
            <a:spLocks noGrp="1"/>
          </p:cNvSpPr>
          <p:nvPr>
            <p:ph idx="1"/>
          </p:nvPr>
        </p:nvSpPr>
        <p:spPr>
          <a:ln/>
        </p:spPr>
        <p:txBody>
          <a:bodyPr vert="horz" wrap="square" lIns="91440" tIns="45720" rIns="91440" bIns="45720" anchor="t" anchorCtr="0"/>
          <a:lstStyle/>
          <a:p>
            <a:pPr eaLnBrk="1" hangingPunct="1">
              <a:lnSpc>
                <a:spcPct val="80000"/>
              </a:lnSpc>
              <a:buNone/>
            </a:pPr>
            <a:r>
              <a:rPr lang="zh-CN" altLang="en-US" sz="2400" dirty="0"/>
              <a:t>若表上建有视图，选择</a:t>
            </a:r>
            <a:r>
              <a:rPr lang="en-US" altLang="zh-CN" sz="2400" dirty="0"/>
              <a:t>RESTRICT</a:t>
            </a:r>
            <a:r>
              <a:rPr lang="zh-CN" altLang="en-US" sz="2400" dirty="0"/>
              <a:t>时表不能删除</a:t>
            </a:r>
            <a:r>
              <a:rPr lang="en-US" altLang="zh-CN" sz="2400" dirty="0"/>
              <a:t>	</a:t>
            </a:r>
          </a:p>
          <a:p>
            <a:pPr eaLnBrk="1" hangingPunct="1">
              <a:lnSpc>
                <a:spcPct val="80000"/>
              </a:lnSpc>
              <a:buNone/>
            </a:pPr>
            <a:r>
              <a:rPr lang="en-US" altLang="zh-CN" sz="2200" dirty="0"/>
              <a:t>    CREATE VIEW IS_Student      </a:t>
            </a:r>
          </a:p>
          <a:p>
            <a:pPr eaLnBrk="1" hangingPunct="1">
              <a:lnSpc>
                <a:spcPct val="80000"/>
              </a:lnSpc>
              <a:buNone/>
            </a:pPr>
            <a:r>
              <a:rPr lang="en-US" altLang="zh-CN" sz="2200" dirty="0"/>
              <a:t>	AS </a:t>
            </a:r>
          </a:p>
          <a:p>
            <a:pPr eaLnBrk="1" hangingPunct="1">
              <a:lnSpc>
                <a:spcPct val="80000"/>
              </a:lnSpc>
              <a:buNone/>
            </a:pPr>
            <a:r>
              <a:rPr lang="en-US" altLang="zh-CN" sz="2200" dirty="0"/>
              <a:t>	    SELECT Sno</a:t>
            </a:r>
            <a:r>
              <a:rPr lang="zh-CN" altLang="en-US" sz="2200" dirty="0"/>
              <a:t>，</a:t>
            </a:r>
            <a:r>
              <a:rPr lang="en-US" altLang="zh-CN" sz="2200" dirty="0"/>
              <a:t>Sname</a:t>
            </a:r>
            <a:r>
              <a:rPr lang="zh-CN" altLang="en-US" sz="2200" dirty="0"/>
              <a:t>，</a:t>
            </a:r>
            <a:r>
              <a:rPr lang="en-US" altLang="zh-CN" sz="2200" dirty="0"/>
              <a:t>Sage</a:t>
            </a:r>
          </a:p>
          <a:p>
            <a:pPr eaLnBrk="1" hangingPunct="1">
              <a:lnSpc>
                <a:spcPct val="80000"/>
              </a:lnSpc>
              <a:buNone/>
            </a:pPr>
            <a:r>
              <a:rPr lang="en-US" altLang="zh-CN" sz="2200" dirty="0"/>
              <a:t>	    FROM  Student</a:t>
            </a:r>
          </a:p>
          <a:p>
            <a:pPr eaLnBrk="1" hangingPunct="1">
              <a:lnSpc>
                <a:spcPct val="80000"/>
              </a:lnSpc>
              <a:buNone/>
            </a:pPr>
            <a:r>
              <a:rPr lang="en-US" altLang="zh-CN" sz="2200" dirty="0"/>
              <a:t>    	    WHERE Sdept='IS'</a:t>
            </a:r>
            <a:r>
              <a:rPr lang="zh-CN" altLang="en-US" sz="2200" dirty="0"/>
              <a:t>；</a:t>
            </a:r>
            <a:endParaRPr lang="en-US" altLang="zh-CN" sz="2200" dirty="0"/>
          </a:p>
          <a:p>
            <a:pPr eaLnBrk="1" hangingPunct="1">
              <a:lnSpc>
                <a:spcPct val="80000"/>
              </a:lnSpc>
              <a:buNone/>
            </a:pPr>
            <a:endParaRPr lang="en-US" altLang="zh-CN" sz="2200" dirty="0"/>
          </a:p>
          <a:p>
            <a:pPr eaLnBrk="1" hangingPunct="1">
              <a:lnSpc>
                <a:spcPct val="80000"/>
              </a:lnSpc>
              <a:buNone/>
            </a:pPr>
            <a:r>
              <a:rPr lang="en-US" altLang="zh-CN" sz="2200" dirty="0"/>
              <a:t>	    DROP TABLE Student RESTRICT;   </a:t>
            </a:r>
          </a:p>
          <a:p>
            <a:pPr eaLnBrk="1" hangingPunct="1">
              <a:lnSpc>
                <a:spcPct val="80000"/>
              </a:lnSpc>
              <a:buNone/>
            </a:pPr>
            <a:r>
              <a:rPr lang="en-US" altLang="zh-CN" sz="2200" dirty="0"/>
              <a:t>          --</a:t>
            </a:r>
            <a:r>
              <a:rPr lang="en-US" altLang="zh-CN" sz="2200" b="1" dirty="0">
                <a:solidFill>
                  <a:srgbClr val="FF00FF"/>
                </a:solidFill>
              </a:rPr>
              <a:t>ERROR</a:t>
            </a:r>
            <a:r>
              <a:rPr lang="en-US" altLang="zh-CN" sz="2200" dirty="0"/>
              <a:t>: cannot drop table Student because other objects depend on it</a:t>
            </a:r>
          </a:p>
          <a:p>
            <a:pPr eaLnBrk="1" hangingPunct="1">
              <a:lnSpc>
                <a:spcPct val="80000"/>
              </a:lnSpc>
              <a:buNone/>
            </a:pPr>
            <a:r>
              <a:rPr lang="en-US" altLang="zh-CN" sz="2400" dirty="0"/>
              <a:t>	</a:t>
            </a:r>
          </a:p>
        </p:txBody>
      </p:sp>
      <p:sp>
        <p:nvSpPr>
          <p:cNvPr id="7" name="Rectangle 2">
            <a:extLst>
              <a:ext uri="{FF2B5EF4-FFF2-40B4-BE49-F238E27FC236}">
                <a16:creationId xmlns:a16="http://schemas.microsoft.com/office/drawing/2014/main" id="{DEDE7094-EC90-4557-9DD5-DF9D553BD1D7}"/>
              </a:ext>
            </a:extLst>
          </p:cNvPr>
          <p:cNvSpPr txBox="1">
            <a:spLocks noChangeArrowheads="1"/>
          </p:cNvSpPr>
          <p:nvPr/>
        </p:nvSpPr>
        <p:spPr bwMode="auto">
          <a:xfrm>
            <a:off x="5334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a:defRPr/>
            </a:pPr>
            <a:r>
              <a:rPr lang="zh-CN" altLang="en-US" kern="0" dirty="0">
                <a:ea typeface="宋体" charset="-122"/>
              </a:rPr>
              <a:t>删除和更改表结构</a:t>
            </a:r>
            <a:endParaRPr lang="en-US" altLang="zh-CN" kern="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zh-CN" altLang="en-US" dirty="0">
                <a:ea typeface="宋体" charset="-122"/>
              </a:rPr>
              <a:t>删除和更改表结构</a:t>
            </a:r>
            <a:endParaRPr lang="en-US" altLang="zh-CN" dirty="0">
              <a:ea typeface="宋体" charset="-122"/>
            </a:endParaRPr>
          </a:p>
        </p:txBody>
      </p:sp>
      <p:sp>
        <p:nvSpPr>
          <p:cNvPr id="16387" name="Rectangle 3"/>
          <p:cNvSpPr>
            <a:spLocks noGrp="1" noChangeArrowheads="1"/>
          </p:cNvSpPr>
          <p:nvPr>
            <p:ph type="body" idx="1"/>
          </p:nvPr>
        </p:nvSpPr>
        <p:spPr>
          <a:xfrm>
            <a:off x="739775" y="1106488"/>
            <a:ext cx="7385050" cy="5159375"/>
          </a:xfrm>
        </p:spPr>
        <p:txBody>
          <a:bodyPr/>
          <a:lstStyle/>
          <a:p>
            <a:pPr>
              <a:lnSpc>
                <a:spcPct val="150000"/>
              </a:lnSpc>
              <a:tabLst>
                <a:tab pos="2232025" algn="l"/>
              </a:tabLst>
              <a:defRPr/>
            </a:pPr>
            <a:r>
              <a:rPr lang="en-US" altLang="zh-CN" sz="2000" b="1" dirty="0">
                <a:solidFill>
                  <a:srgbClr val="000099"/>
                </a:solidFill>
              </a:rPr>
              <a:t>drop table </a:t>
            </a:r>
            <a:r>
              <a:rPr lang="en-US" altLang="zh-CN" sz="2000" i="1" dirty="0"/>
              <a:t>student </a:t>
            </a:r>
            <a:r>
              <a:rPr lang="en-US" altLang="zh-CN" sz="2000" dirty="0"/>
              <a:t>CASCADE</a:t>
            </a:r>
            <a:endParaRPr lang="en-US" altLang="zh-CN" sz="2000" b="1" dirty="0">
              <a:solidFill>
                <a:srgbClr val="000099"/>
              </a:solidFill>
            </a:endParaRPr>
          </a:p>
          <a:p>
            <a:pPr lvl="1">
              <a:lnSpc>
                <a:spcPct val="150000"/>
              </a:lnSpc>
              <a:tabLst>
                <a:tab pos="2232025" algn="l"/>
              </a:tabLst>
              <a:defRPr/>
            </a:pPr>
            <a:r>
              <a:rPr lang="zh-CN" altLang="en-US" sz="2000" dirty="0"/>
              <a:t>删除表和它的内容</a:t>
            </a:r>
            <a:endParaRPr lang="en-US" altLang="zh-CN" sz="2000" dirty="0"/>
          </a:p>
          <a:p>
            <a:pPr lvl="1">
              <a:lnSpc>
                <a:spcPct val="150000"/>
              </a:lnSpc>
              <a:tabLst>
                <a:tab pos="2232025" algn="l"/>
              </a:tabLst>
              <a:defRPr/>
            </a:pPr>
            <a:r>
              <a:rPr lang="en-US" altLang="zh-CN" sz="2000" dirty="0">
                <a:solidFill>
                  <a:schemeClr val="tx2"/>
                </a:solidFill>
                <a:effectLst>
                  <a:outerShdw blurRad="38100" dist="38100" dir="2700000" algn="tl">
                    <a:srgbClr val="000000">
                      <a:alpha val="43137"/>
                    </a:srgbClr>
                  </a:outerShdw>
                </a:effectLst>
              </a:rPr>
              <a:t>DANGER</a:t>
            </a:r>
            <a:r>
              <a:rPr lang="zh-CN" altLang="en-US" sz="2000" dirty="0">
                <a:solidFill>
                  <a:schemeClr val="tx2"/>
                </a:solidFill>
                <a:effectLst>
                  <a:outerShdw blurRad="38100" dist="38100" dir="2700000" algn="tl">
                    <a:srgbClr val="000000">
                      <a:alpha val="43137"/>
                    </a:srgbClr>
                  </a:outerShdw>
                </a:effectLst>
              </a:rPr>
              <a:t>！！</a:t>
            </a:r>
            <a:endParaRPr lang="en-US" altLang="zh-CN" sz="2000" dirty="0">
              <a:solidFill>
                <a:schemeClr val="tx2"/>
              </a:solidFill>
              <a:effectLst>
                <a:outerShdw blurRad="38100" dist="38100" dir="2700000" algn="tl">
                  <a:srgbClr val="000000">
                    <a:alpha val="43137"/>
                  </a:srgbClr>
                </a:outerShdw>
              </a:effectLst>
            </a:endParaRPr>
          </a:p>
          <a:p>
            <a:pPr lvl="2">
              <a:lnSpc>
                <a:spcPct val="150000"/>
              </a:lnSpc>
              <a:tabLst>
                <a:tab pos="2232025" algn="l"/>
              </a:tabLst>
              <a:defRPr/>
            </a:pPr>
            <a:r>
              <a:rPr lang="zh-CN" altLang="en-US" sz="1600" dirty="0">
                <a:solidFill>
                  <a:schemeClr val="tx2"/>
                </a:solidFill>
                <a:latin typeface="Monotype Corsiva" panose="03010101010201010101" pitchFamily="66" charset="0"/>
              </a:rPr>
              <a:t>撤消基本表后，基本表的定义、表中数据、索引都被删除，由此表导出的视图将无法继续使用</a:t>
            </a:r>
            <a:endParaRPr lang="en-US" altLang="zh-CN" sz="2000" dirty="0"/>
          </a:p>
          <a:p>
            <a:pPr>
              <a:lnSpc>
                <a:spcPct val="150000"/>
              </a:lnSpc>
              <a:tabLst>
                <a:tab pos="2232025" algn="l"/>
              </a:tabLst>
              <a:defRPr/>
            </a:pPr>
            <a:r>
              <a:rPr lang="en-US" altLang="zh-CN" sz="2000" b="1" dirty="0">
                <a:solidFill>
                  <a:srgbClr val="000099"/>
                </a:solidFill>
              </a:rPr>
              <a:t>delete from </a:t>
            </a:r>
            <a:r>
              <a:rPr lang="en-US" altLang="zh-CN" sz="2000" i="1" dirty="0"/>
              <a:t>student</a:t>
            </a:r>
          </a:p>
          <a:p>
            <a:pPr lvl="1">
              <a:lnSpc>
                <a:spcPct val="150000"/>
              </a:lnSpc>
              <a:tabLst>
                <a:tab pos="2232025" algn="l"/>
              </a:tabLst>
              <a:defRPr/>
            </a:pPr>
            <a:r>
              <a:rPr lang="zh-CN" altLang="en-US" sz="2000" dirty="0"/>
              <a:t>删除表中的内容，但是保留表</a:t>
            </a:r>
            <a:endParaRPr lang="en-US" altLang="zh-CN" sz="2000" dirty="0"/>
          </a:p>
          <a:p>
            <a:pPr lvl="2">
              <a:lnSpc>
                <a:spcPct val="150000"/>
              </a:lnSpc>
              <a:tabLst>
                <a:tab pos="2232025" algn="l"/>
              </a:tabLst>
              <a:defRPr/>
            </a:pP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zh-CN" altLang="en-US" dirty="0">
                <a:ea typeface="宋体" charset="-122"/>
              </a:rPr>
              <a:t>删除和更改表结构</a:t>
            </a:r>
            <a:endParaRPr lang="en-US" altLang="zh-CN" dirty="0">
              <a:ea typeface="宋体" charset="-122"/>
            </a:endParaRPr>
          </a:p>
        </p:txBody>
      </p:sp>
      <p:sp>
        <p:nvSpPr>
          <p:cNvPr id="27651" name="Rectangle 3"/>
          <p:cNvSpPr>
            <a:spLocks noGrp="1" noChangeArrowheads="1"/>
          </p:cNvSpPr>
          <p:nvPr>
            <p:ph type="body" idx="1"/>
          </p:nvPr>
        </p:nvSpPr>
        <p:spPr>
          <a:xfrm>
            <a:off x="739775" y="1106488"/>
            <a:ext cx="7385050" cy="5159375"/>
          </a:xfrm>
        </p:spPr>
        <p:txBody>
          <a:bodyPr/>
          <a:lstStyle/>
          <a:p>
            <a:pPr>
              <a:lnSpc>
                <a:spcPct val="150000"/>
              </a:lnSpc>
              <a:tabLst>
                <a:tab pos="2232025" algn="l"/>
              </a:tabLst>
            </a:pPr>
            <a:r>
              <a:rPr lang="en-US" altLang="zh-CN" sz="2000" b="1">
                <a:solidFill>
                  <a:srgbClr val="000099"/>
                </a:solidFill>
              </a:rPr>
              <a:t>alter table</a:t>
            </a:r>
            <a:r>
              <a:rPr lang="en-US" altLang="zh-CN"/>
              <a:t> </a:t>
            </a:r>
          </a:p>
          <a:p>
            <a:pPr lvl="1">
              <a:lnSpc>
                <a:spcPct val="150000"/>
              </a:lnSpc>
              <a:tabLst>
                <a:tab pos="2232025" algn="l"/>
              </a:tabLst>
            </a:pPr>
            <a:r>
              <a:rPr lang="en-US" altLang="zh-CN" sz="2000" b="1"/>
              <a:t>alter table </a:t>
            </a:r>
            <a:r>
              <a:rPr lang="en-US" altLang="zh-CN" sz="2000" i="1"/>
              <a:t>r </a:t>
            </a:r>
            <a:r>
              <a:rPr lang="en-US" altLang="zh-CN" sz="2000" b="1"/>
              <a:t>add </a:t>
            </a:r>
            <a:r>
              <a:rPr lang="en-US" altLang="zh-CN" sz="2000" i="1"/>
              <a:t>A D</a:t>
            </a:r>
            <a:endParaRPr lang="en-US" altLang="zh-CN" i="1"/>
          </a:p>
          <a:p>
            <a:pPr lvl="2">
              <a:lnSpc>
                <a:spcPct val="150000"/>
              </a:lnSpc>
              <a:tabLst>
                <a:tab pos="2232025" algn="l"/>
              </a:tabLst>
            </a:pPr>
            <a:r>
              <a:rPr lang="zh-CN" altLang="en-US"/>
              <a:t>属性</a:t>
            </a:r>
            <a:r>
              <a:rPr lang="en-US" altLang="zh-CN" i="1"/>
              <a:t>A</a:t>
            </a:r>
            <a:r>
              <a:rPr lang="zh-CN" altLang="en-US"/>
              <a:t>是关系 </a:t>
            </a:r>
            <a:r>
              <a:rPr lang="en-US" altLang="zh-CN" i="1"/>
              <a:t>r </a:t>
            </a:r>
            <a:r>
              <a:rPr lang="zh-CN" altLang="en-US"/>
              <a:t>将要增加的属性，</a:t>
            </a:r>
            <a:r>
              <a:rPr lang="en-US" altLang="zh-CN" i="1"/>
              <a:t>D</a:t>
            </a:r>
            <a:r>
              <a:rPr lang="en-US" altLang="zh-CN"/>
              <a:t> </a:t>
            </a:r>
            <a:r>
              <a:rPr lang="zh-CN" altLang="en-US"/>
              <a:t>是</a:t>
            </a:r>
            <a:r>
              <a:rPr lang="en-US" altLang="zh-CN" i="1"/>
              <a:t>A</a:t>
            </a:r>
            <a:r>
              <a:rPr lang="zh-CN" altLang="en-US"/>
              <a:t>的域</a:t>
            </a:r>
            <a:r>
              <a:rPr lang="zh-CN" altLang="en-US" i="1"/>
              <a:t> </a:t>
            </a:r>
            <a:endParaRPr lang="en-US" altLang="zh-CN" sz="1600"/>
          </a:p>
          <a:p>
            <a:pPr lvl="2">
              <a:lnSpc>
                <a:spcPct val="150000"/>
              </a:lnSpc>
              <a:tabLst>
                <a:tab pos="2232025" algn="l"/>
              </a:tabLst>
            </a:pPr>
            <a:r>
              <a:rPr lang="zh-CN" altLang="en-US"/>
              <a:t>对于关系 </a:t>
            </a:r>
            <a:r>
              <a:rPr lang="en-US" altLang="zh-CN" i="1"/>
              <a:t>r </a:t>
            </a:r>
            <a:r>
              <a:rPr lang="zh-CN" altLang="en-US"/>
              <a:t>中的所有元组，在新增加的属性上的取值都为 </a:t>
            </a:r>
            <a:r>
              <a:rPr lang="en-US" altLang="zh-CN" i="1"/>
              <a:t>null</a:t>
            </a:r>
            <a:r>
              <a:rPr lang="en-US" altLang="zh-CN"/>
              <a:t> </a:t>
            </a:r>
            <a:r>
              <a:rPr lang="zh-CN" altLang="en-US"/>
              <a:t> </a:t>
            </a:r>
            <a:endParaRPr lang="en-US" altLang="zh-CN" sz="1600"/>
          </a:p>
          <a:p>
            <a:pPr lvl="1">
              <a:lnSpc>
                <a:spcPct val="150000"/>
              </a:lnSpc>
              <a:tabLst>
                <a:tab pos="2232025" algn="l"/>
              </a:tabLst>
            </a:pPr>
            <a:r>
              <a:rPr lang="en-US" altLang="zh-CN" sz="2000" b="1"/>
              <a:t>alter table </a:t>
            </a:r>
            <a:r>
              <a:rPr lang="en-US" altLang="zh-CN" sz="2000" i="1"/>
              <a:t>r</a:t>
            </a:r>
            <a:r>
              <a:rPr lang="en-US" altLang="zh-CN" sz="2000" b="1"/>
              <a:t> drop</a:t>
            </a:r>
            <a:r>
              <a:rPr lang="en-US" altLang="zh-CN" sz="2000" i="1"/>
              <a:t> A</a:t>
            </a:r>
            <a:r>
              <a:rPr lang="en-US" altLang="zh-CN" i="1"/>
              <a:t>     </a:t>
            </a:r>
          </a:p>
          <a:p>
            <a:pPr lvl="2">
              <a:lnSpc>
                <a:spcPct val="150000"/>
              </a:lnSpc>
              <a:tabLst>
                <a:tab pos="2232025" algn="l"/>
              </a:tabLst>
            </a:pPr>
            <a:r>
              <a:rPr lang="zh-CN" altLang="en-US"/>
              <a:t>其中 </a:t>
            </a:r>
            <a:r>
              <a:rPr lang="en-US" altLang="zh-CN" i="1"/>
              <a:t>A </a:t>
            </a:r>
            <a:r>
              <a:rPr lang="zh-CN" altLang="en-US"/>
              <a:t>是关系 </a:t>
            </a:r>
            <a:r>
              <a:rPr lang="en-US" altLang="zh-CN" i="1"/>
              <a:t>r </a:t>
            </a:r>
            <a:r>
              <a:rPr lang="zh-CN" altLang="en-US"/>
              <a:t>的一个属性名 </a:t>
            </a:r>
            <a:endParaRPr lang="en-US" altLang="zh-CN" sz="1600" i="1"/>
          </a:p>
          <a:p>
            <a:pPr lvl="2">
              <a:lnSpc>
                <a:spcPct val="150000"/>
              </a:lnSpc>
              <a:tabLst>
                <a:tab pos="2232025" algn="l"/>
              </a:tabLst>
            </a:pPr>
            <a:r>
              <a:rPr lang="zh-CN" altLang="en-US"/>
              <a:t>许多数据库不支持删除属性的操作 </a:t>
            </a:r>
            <a:endParaRPr lang="en-US" altLang="zh-CN"/>
          </a:p>
          <a:p>
            <a:pPr lvl="1">
              <a:lnSpc>
                <a:spcPct val="150000"/>
              </a:lnSpc>
              <a:tabLst>
                <a:tab pos="2232025" algn="l"/>
              </a:tabLst>
            </a:pPr>
            <a:r>
              <a:rPr lang="en-US" altLang="zh-CN" sz="2000" b="1"/>
              <a:t>alter table </a:t>
            </a:r>
            <a:r>
              <a:rPr lang="en-US" altLang="zh-CN" sz="2000" i="1"/>
              <a:t>r</a:t>
            </a:r>
            <a:r>
              <a:rPr lang="en-US" altLang="zh-CN" sz="2000" b="1"/>
              <a:t> modify </a:t>
            </a:r>
            <a:r>
              <a:rPr lang="en-US" altLang="zh-CN" sz="2000" i="1"/>
              <a:t>A     </a:t>
            </a:r>
          </a:p>
          <a:p>
            <a:pPr lvl="2">
              <a:lnSpc>
                <a:spcPct val="150000"/>
              </a:lnSpc>
              <a:tabLst>
                <a:tab pos="2232025" algn="l"/>
              </a:tabLst>
            </a:pP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zh-CN" altLang="en-US" dirty="0">
                <a:ea typeface="宋体" charset="-122"/>
              </a:rPr>
              <a:t>删除和更改表结构</a:t>
            </a:r>
            <a:endParaRPr lang="zh-CN" altLang="en-US" dirty="0"/>
          </a:p>
        </p:txBody>
      </p:sp>
      <p:sp>
        <p:nvSpPr>
          <p:cNvPr id="29699" name="Rectangle 3"/>
          <p:cNvSpPr>
            <a:spLocks noGrp="1" noChangeArrowheads="1"/>
          </p:cNvSpPr>
          <p:nvPr>
            <p:ph type="body" idx="1"/>
          </p:nvPr>
        </p:nvSpPr>
        <p:spPr>
          <a:xfrm>
            <a:off x="685800" y="1371600"/>
            <a:ext cx="7772400" cy="3352800"/>
          </a:xfrm>
        </p:spPr>
        <p:txBody>
          <a:bodyPr/>
          <a:lstStyle/>
          <a:p>
            <a:pPr lvl="1" eaLnBrk="1" hangingPunct="1">
              <a:lnSpc>
                <a:spcPct val="110000"/>
              </a:lnSpc>
            </a:pPr>
            <a:r>
              <a:rPr lang="zh-CN" altLang="en-US" sz="2400" dirty="0">
                <a:latin typeface="华文新魏" panose="02010800040101010101" pitchFamily="2" charset="-122"/>
              </a:rPr>
              <a:t>示例</a:t>
            </a:r>
          </a:p>
          <a:p>
            <a:pPr lvl="1" eaLnBrk="1" hangingPunct="1">
              <a:lnSpc>
                <a:spcPct val="110000"/>
              </a:lnSpc>
              <a:buFontTx/>
              <a:buNone/>
            </a:pPr>
            <a:r>
              <a:rPr lang="en-US" altLang="zh-CN" sz="2400" b="1" i="1" dirty="0">
                <a:latin typeface="华文新魏" panose="02010800040101010101" pitchFamily="2" charset="-122"/>
              </a:rPr>
              <a:t>alter  table</a:t>
            </a:r>
            <a:r>
              <a:rPr lang="en-US" altLang="zh-CN" sz="2400" i="1" dirty="0">
                <a:latin typeface="华文新魏" panose="02010800040101010101" pitchFamily="2" charset="-122"/>
              </a:rPr>
              <a:t>  PROF</a:t>
            </a:r>
          </a:p>
          <a:p>
            <a:pPr lvl="1" eaLnBrk="1" hangingPunct="1">
              <a:lnSpc>
                <a:spcPct val="110000"/>
              </a:lnSpc>
              <a:buFontTx/>
              <a:buNone/>
            </a:pPr>
            <a:r>
              <a:rPr lang="en-US" altLang="zh-CN" sz="2400" i="1" dirty="0">
                <a:latin typeface="华文新魏" panose="02010800040101010101" pitchFamily="2" charset="-122"/>
              </a:rPr>
              <a:t>		</a:t>
            </a:r>
            <a:r>
              <a:rPr lang="en-US" altLang="zh-CN" sz="2400" b="1" i="1" dirty="0">
                <a:latin typeface="华文新魏" panose="02010800040101010101" pitchFamily="2" charset="-122"/>
              </a:rPr>
              <a:t>add </a:t>
            </a:r>
            <a:r>
              <a:rPr lang="en-US" altLang="zh-CN" sz="2400" i="1" dirty="0">
                <a:latin typeface="华文新魏" panose="02010800040101010101" pitchFamily="2" charset="-122"/>
              </a:rPr>
              <a:t>   LOCATION     char(30)</a:t>
            </a:r>
            <a:r>
              <a:rPr lang="zh-CN" altLang="en-US" sz="2400" i="1" dirty="0">
                <a:latin typeface="华文新魏" panose="02010800040101010101" pitchFamily="2" charset="-122"/>
              </a:rPr>
              <a:t>；</a:t>
            </a:r>
          </a:p>
          <a:p>
            <a:pPr eaLnBrk="1" hangingPunct="1">
              <a:buFont typeface="Wingdings" panose="05000000000000000000" pitchFamily="2" charset="2"/>
              <a:buNone/>
            </a:pPr>
            <a:endParaRPr lang="zh-CN" altLang="en-US" sz="2400" dirty="0">
              <a:latin typeface="华文新魏" panose="02010800040101010101" pitchFamily="2" charset="-122"/>
            </a:endParaRPr>
          </a:p>
          <a:p>
            <a:pPr eaLnBrk="1" hangingPunct="1">
              <a:buFont typeface="Wingdings" panose="05000000000000000000" pitchFamily="2" charset="2"/>
              <a:buNone/>
            </a:pPr>
            <a:r>
              <a:rPr lang="zh-CN" altLang="en-US" sz="2400" b="1" i="1" dirty="0">
                <a:latin typeface="华文新魏" panose="02010800040101010101" pitchFamily="2" charset="-122"/>
              </a:rPr>
              <a:t>	</a:t>
            </a:r>
            <a:r>
              <a:rPr lang="en-US" altLang="zh-CN" sz="2400" b="1" i="1" dirty="0">
                <a:latin typeface="华文新魏" panose="02010800040101010101" pitchFamily="2" charset="-122"/>
              </a:rPr>
              <a:t>alter  table</a:t>
            </a:r>
            <a:r>
              <a:rPr lang="en-US" altLang="zh-CN" sz="2400" i="1" dirty="0">
                <a:latin typeface="华文新魏" panose="02010800040101010101" pitchFamily="2" charset="-122"/>
              </a:rPr>
              <a:t> Student </a:t>
            </a:r>
          </a:p>
          <a:p>
            <a:pPr eaLnBrk="1" hangingPunct="1">
              <a:buFont typeface="Wingdings" panose="05000000000000000000" pitchFamily="2" charset="2"/>
              <a:buNone/>
            </a:pPr>
            <a:r>
              <a:rPr lang="en-US" altLang="zh-CN" sz="2400" i="1" dirty="0">
                <a:latin typeface="华文新魏" panose="02010800040101010101" pitchFamily="2" charset="-122"/>
              </a:rPr>
              <a:t>			</a:t>
            </a:r>
            <a:r>
              <a:rPr lang="en-US" altLang="zh-CN" sz="2400" b="1" i="1" dirty="0">
                <a:latin typeface="华文新魏" panose="02010800040101010101" pitchFamily="2" charset="-122"/>
              </a:rPr>
              <a:t>MODIFY </a:t>
            </a:r>
            <a:r>
              <a:rPr lang="en-US" altLang="zh-CN" sz="2400" i="1" dirty="0">
                <a:latin typeface="华文新魏" panose="02010800040101010101" pitchFamily="2" charset="-122"/>
              </a:rPr>
              <a:t>name</a:t>
            </a:r>
            <a:r>
              <a:rPr lang="en-US" altLang="zh-CN" sz="2400" b="1" i="1" dirty="0">
                <a:latin typeface="华文新魏" panose="02010800040101010101" pitchFamily="2" charset="-122"/>
              </a:rPr>
              <a:t>  </a:t>
            </a:r>
            <a:r>
              <a:rPr lang="en-US" altLang="zh-CN" sz="2400" i="1" dirty="0">
                <a:latin typeface="华文新魏" panose="02010800040101010101" pitchFamily="2" charset="-122"/>
              </a:rPr>
              <a:t>varchar2</a:t>
            </a:r>
            <a:r>
              <a:rPr lang="zh-CN" altLang="en-US" sz="2400" i="1" dirty="0">
                <a:latin typeface="华文新魏" panose="02010800040101010101" pitchFamily="2" charset="-122"/>
              </a:rPr>
              <a:t>（</a:t>
            </a:r>
            <a:r>
              <a:rPr lang="en-US" altLang="zh-CN" sz="2400" i="1" dirty="0">
                <a:latin typeface="华文新魏" panose="02010800040101010101" pitchFamily="2" charset="-122"/>
              </a:rPr>
              <a:t>30</a:t>
            </a:r>
            <a:r>
              <a:rPr lang="zh-CN" altLang="en-US" sz="2400" i="1" dirty="0">
                <a:latin typeface="华文新魏" panose="02010800040101010101" pitchFamily="2" charset="-122"/>
              </a:rPr>
              <a:t>）</a:t>
            </a:r>
            <a:r>
              <a:rPr lang="zh-CN" altLang="en-US" sz="2400" b="1" i="1" dirty="0">
                <a:latin typeface="华文新魏" panose="02010800040101010101" pitchFamily="2" charset="-122"/>
              </a:rPr>
              <a:t>；</a:t>
            </a:r>
          </a:p>
          <a:p>
            <a:pPr eaLnBrk="1" hangingPunct="1">
              <a:buFont typeface="Wingdings" panose="05000000000000000000" pitchFamily="2" charset="2"/>
              <a:buNone/>
            </a:pPr>
            <a:endParaRPr lang="zh-CN" altLang="en-US" sz="2400" b="1" i="1" dirty="0">
              <a:latin typeface="华文新魏" panose="02010800040101010101" pitchFamily="2" charset="-122"/>
            </a:endParaRPr>
          </a:p>
          <a:p>
            <a:pPr eaLnBrk="1" hangingPunct="1">
              <a:buFont typeface="Wingdings" panose="05000000000000000000" pitchFamily="2" charset="2"/>
              <a:buNone/>
            </a:pPr>
            <a:endParaRPr lang="zh-CN" altLang="en-US" sz="2400" b="1" i="1" dirty="0">
              <a:latin typeface="华文新魏" panose="02010800040101010101" pitchFamily="2" charset="-122"/>
            </a:endParaRPr>
          </a:p>
          <a:p>
            <a:pPr eaLnBrk="1" hangingPunct="1">
              <a:buFont typeface="Wingdings" panose="05000000000000000000" pitchFamily="2" charset="2"/>
              <a:buNone/>
            </a:pPr>
            <a:endParaRPr lang="en-US" altLang="zh-CN" sz="2400" b="1" i="1" dirty="0">
              <a:latin typeface="华文新魏" panose="02010800040101010101" pitchFamily="2" charset="-122"/>
            </a:endParaRPr>
          </a:p>
        </p:txBody>
      </p:sp>
      <p:sp>
        <p:nvSpPr>
          <p:cNvPr id="395268" name="Text Box 4"/>
          <p:cNvSpPr txBox="1">
            <a:spLocks noChangeArrowheads="1"/>
          </p:cNvSpPr>
          <p:nvPr/>
        </p:nvSpPr>
        <p:spPr bwMode="auto">
          <a:xfrm>
            <a:off x="504825" y="5184775"/>
            <a:ext cx="82613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Pct val="60000"/>
              <a:buFontTx/>
              <a:buNone/>
            </a:pPr>
            <a:r>
              <a:rPr lang="en-US" altLang="zh-CN" sz="2400" b="1" i="1" dirty="0">
                <a:solidFill>
                  <a:srgbClr val="FF3300"/>
                </a:solidFill>
                <a:latin typeface="华文新魏" panose="02010800040101010101" pitchFamily="2" charset="-122"/>
                <a:ea typeface="华文新魏" panose="02010800040101010101" pitchFamily="2" charset="-122"/>
              </a:rPr>
              <a:t>Alter table </a:t>
            </a:r>
            <a:r>
              <a:rPr lang="en-US" altLang="zh-CN" sz="2400" i="1" dirty="0">
                <a:solidFill>
                  <a:srgbClr val="FF3300"/>
                </a:solidFill>
                <a:latin typeface="华文新魏" panose="02010800040101010101" pitchFamily="2" charset="-122"/>
                <a:ea typeface="华文新魏" panose="02010800040101010101" pitchFamily="2" charset="-122"/>
              </a:rPr>
              <a:t>PROF </a:t>
            </a:r>
          </a:p>
          <a:p>
            <a:pPr>
              <a:spcBef>
                <a:spcPct val="50000"/>
              </a:spcBef>
              <a:buClrTx/>
              <a:buSzPct val="60000"/>
              <a:buFontTx/>
              <a:buNone/>
            </a:pPr>
            <a:r>
              <a:rPr lang="en-US" altLang="zh-CN" sz="2400" b="1" i="1" dirty="0">
                <a:solidFill>
                  <a:srgbClr val="FF3300"/>
                </a:solidFill>
                <a:latin typeface="华文新魏" panose="02010800040101010101" pitchFamily="2" charset="-122"/>
                <a:ea typeface="华文新魏" panose="02010800040101010101" pitchFamily="2" charset="-122"/>
              </a:rPr>
              <a:t>       add </a:t>
            </a:r>
            <a:r>
              <a:rPr lang="en-US" altLang="zh-CN" sz="2400" i="1" dirty="0">
                <a:solidFill>
                  <a:srgbClr val="FF3300"/>
                </a:solidFill>
                <a:latin typeface="华文新魏" panose="02010800040101010101" pitchFamily="2" charset="-122"/>
                <a:ea typeface="华文新魏" panose="02010800040101010101" pitchFamily="2" charset="-122"/>
              </a:rPr>
              <a:t>LOCATION char </a:t>
            </a:r>
            <a:r>
              <a:rPr lang="zh-CN" altLang="en-US" sz="2400" i="1" dirty="0">
                <a:solidFill>
                  <a:srgbClr val="FF3300"/>
                </a:solidFill>
                <a:latin typeface="华文新魏" panose="02010800040101010101" pitchFamily="2" charset="-122"/>
                <a:ea typeface="华文新魏" panose="02010800040101010101" pitchFamily="2" charset="-122"/>
              </a:rPr>
              <a:t>（</a:t>
            </a:r>
            <a:r>
              <a:rPr lang="en-US" altLang="zh-CN" sz="2400" i="1" dirty="0">
                <a:solidFill>
                  <a:srgbClr val="FF3300"/>
                </a:solidFill>
                <a:latin typeface="华文新魏" panose="02010800040101010101" pitchFamily="2" charset="-122"/>
                <a:ea typeface="华文新魏" panose="02010800040101010101" pitchFamily="2" charset="-122"/>
              </a:rPr>
              <a:t>30</a:t>
            </a:r>
            <a:r>
              <a:rPr lang="zh-CN" altLang="en-US" sz="2400" i="1" dirty="0">
                <a:solidFill>
                  <a:srgbClr val="FF3300"/>
                </a:solidFill>
                <a:latin typeface="华文新魏" panose="02010800040101010101" pitchFamily="2" charset="-122"/>
                <a:ea typeface="华文新魏" panose="02010800040101010101" pitchFamily="2" charset="-122"/>
              </a:rPr>
              <a:t>） </a:t>
            </a:r>
            <a:r>
              <a:rPr lang="en-US" altLang="zh-CN" sz="2400" b="1" i="1" dirty="0">
                <a:solidFill>
                  <a:srgbClr val="FF3300"/>
                </a:solidFill>
                <a:latin typeface="华文新魏" panose="02010800040101010101" pitchFamily="2" charset="-122"/>
                <a:ea typeface="华文新魏" panose="02010800040101010101" pitchFamily="2" charset="-122"/>
              </a:rPr>
              <a:t>not null</a:t>
            </a:r>
            <a:r>
              <a:rPr lang="zh-CN" altLang="en-US" sz="2400" b="1" i="1" dirty="0">
                <a:solidFill>
                  <a:srgbClr val="FF3300"/>
                </a:solidFill>
                <a:latin typeface="华文新魏" panose="02010800040101010101" pitchFamily="2" charset="-122"/>
                <a:ea typeface="华文新魏" panose="02010800040101010101" pitchFamily="2" charset="-122"/>
              </a:rPr>
              <a:t>；</a:t>
            </a:r>
            <a:endParaRPr lang="zh-CN" altLang="en-US" sz="2400" b="1" dirty="0">
              <a:solidFill>
                <a:srgbClr val="FF33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5268"/>
                                        </p:tgtEl>
                                        <p:attrNameLst>
                                          <p:attrName>style.visibility</p:attrName>
                                        </p:attrNameLst>
                                      </p:cBhvr>
                                      <p:to>
                                        <p:strVal val="visible"/>
                                      </p:to>
                                    </p:set>
                                    <p:anim calcmode="lin" valueType="num">
                                      <p:cBhvr>
                                        <p:cTn id="7" dur="500" fill="hold"/>
                                        <p:tgtEl>
                                          <p:spTgt spid="395268"/>
                                        </p:tgtEl>
                                        <p:attrNameLst>
                                          <p:attrName>ppt_w</p:attrName>
                                        </p:attrNameLst>
                                      </p:cBhvr>
                                      <p:tavLst>
                                        <p:tav tm="0">
                                          <p:val>
                                            <p:fltVal val="0"/>
                                          </p:val>
                                        </p:tav>
                                        <p:tav tm="100000">
                                          <p:val>
                                            <p:strVal val="#ppt_w"/>
                                          </p:val>
                                        </p:tav>
                                      </p:tavLst>
                                    </p:anim>
                                    <p:anim calcmode="lin" valueType="num">
                                      <p:cBhvr>
                                        <p:cTn id="8" dur="500" fill="hold"/>
                                        <p:tgtEl>
                                          <p:spTgt spid="3952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29700" name="Rectangle 2"/>
          <p:cNvSpPr>
            <a:spLocks noGrp="1" noChangeArrowheads="1"/>
          </p:cNvSpPr>
          <p:nvPr>
            <p:ph type="title"/>
          </p:nvPr>
        </p:nvSpPr>
        <p:spPr/>
        <p:txBody>
          <a:bodyPr/>
          <a:lstStyle/>
          <a:p>
            <a:pPr eaLnBrk="1" hangingPunct="1">
              <a:defRPr/>
            </a:pPr>
            <a:r>
              <a:rPr lang="zh-CN" altLang="en-US" dirty="0">
                <a:ea typeface="宋体" charset="-122"/>
              </a:rPr>
              <a:t>删除和更改表结构</a:t>
            </a:r>
            <a:endParaRPr lang="zh-CN" altLang="en-US" dirty="0">
              <a:effectLst/>
            </a:endParaRPr>
          </a:p>
        </p:txBody>
      </p:sp>
      <p:sp>
        <p:nvSpPr>
          <p:cNvPr id="30725" name="Rectangle 3"/>
          <p:cNvSpPr>
            <a:spLocks noGrp="1" noChangeArrowheads="1"/>
          </p:cNvSpPr>
          <p:nvPr>
            <p:ph idx="1"/>
          </p:nvPr>
        </p:nvSpPr>
        <p:spPr/>
        <p:txBody>
          <a:bodyPr/>
          <a:lstStyle/>
          <a:p>
            <a:pPr eaLnBrk="1" hangingPunct="1">
              <a:lnSpc>
                <a:spcPct val="150000"/>
              </a:lnSpc>
            </a:pPr>
            <a:r>
              <a:rPr lang="zh-CN" altLang="en-US" sz="2800"/>
              <a:t>删除表中的约束</a:t>
            </a:r>
          </a:p>
          <a:p>
            <a:pPr eaLnBrk="1" hangingPunct="1">
              <a:lnSpc>
                <a:spcPct val="150000"/>
              </a:lnSpc>
              <a:buFont typeface="Wingdings" panose="05000000000000000000" pitchFamily="2" charset="2"/>
              <a:buNone/>
            </a:pPr>
            <a:r>
              <a:rPr lang="en-US" altLang="zh-CN" sz="2400" b="1" i="1"/>
              <a:t>alter table </a:t>
            </a:r>
            <a:r>
              <a:rPr lang="zh-CN" altLang="en-US" sz="2400" i="1"/>
              <a:t>表名</a:t>
            </a:r>
            <a:r>
              <a:rPr lang="zh-CN" altLang="en-US" sz="2400" b="1" i="1"/>
              <a:t> </a:t>
            </a:r>
            <a:r>
              <a:rPr lang="en-US" altLang="zh-CN" sz="2400" b="1" i="1"/>
              <a:t>drop constraint </a:t>
            </a:r>
            <a:r>
              <a:rPr lang="zh-CN" altLang="en-US" sz="2400" i="1"/>
              <a:t>约束名</a:t>
            </a:r>
          </a:p>
          <a:p>
            <a:pPr eaLnBrk="1" hangingPunct="1">
              <a:lnSpc>
                <a:spcPct val="150000"/>
              </a:lnSpc>
              <a:buFont typeface="Wingdings" panose="05000000000000000000" pitchFamily="2" charset="2"/>
              <a:buNone/>
            </a:pPr>
            <a:endParaRPr lang="zh-CN" altLang="en-US" sz="2400" i="1"/>
          </a:p>
          <a:p>
            <a:pPr eaLnBrk="1" hangingPunct="1">
              <a:lnSpc>
                <a:spcPct val="150000"/>
              </a:lnSpc>
              <a:buFont typeface="Wingdings" panose="05000000000000000000" pitchFamily="2" charset="2"/>
              <a:buNone/>
            </a:pPr>
            <a:r>
              <a:rPr lang="en-US" altLang="zh-CN" sz="2400" b="1" i="1"/>
              <a:t>alter table </a:t>
            </a:r>
            <a:r>
              <a:rPr lang="en-US" altLang="zh-CN" sz="2400" i="1"/>
              <a:t>S</a:t>
            </a:r>
            <a:r>
              <a:rPr lang="en-US" altLang="zh-CN" sz="2400" b="1" i="1"/>
              <a:t> drop constraint </a:t>
            </a:r>
            <a:r>
              <a:rPr lang="en-US" altLang="zh-CN" sz="2400" i="1"/>
              <a:t>pk_s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pPr>
              <a:defRPr/>
            </a:pPr>
            <a:r>
              <a:rPr lang="zh-CN" altLang="en-US" dirty="0"/>
              <a:t>提纲</a:t>
            </a:r>
            <a:endParaRPr lang="en-US" altLang="zh-CN" dirty="0"/>
          </a:p>
        </p:txBody>
      </p:sp>
      <p:sp>
        <p:nvSpPr>
          <p:cNvPr id="8195" name="Rectangle 3"/>
          <p:cNvSpPr>
            <a:spLocks noGrp="1" noChangeArrowheads="1"/>
          </p:cNvSpPr>
          <p:nvPr>
            <p:ph type="body" idx="1"/>
          </p:nvPr>
        </p:nvSpPr>
        <p:spPr>
          <a:xfrm>
            <a:off x="809625" y="1104900"/>
            <a:ext cx="7413625" cy="4732338"/>
          </a:xfrm>
          <a:noFill/>
        </p:spPr>
        <p:txBody>
          <a:bodyPr lIns="90488" tIns="44450" rIns="90488" bIns="44450"/>
          <a:lstStyle/>
          <a:p>
            <a:pPr>
              <a:buFont typeface="Wingdings" panose="05000000000000000000" pitchFamily="2" charset="2"/>
              <a:buChar char="n"/>
            </a:pPr>
            <a:r>
              <a:rPr lang="en-US" altLang="zh-CN" sz="2000" dirty="0"/>
              <a:t>3.1  SQL</a:t>
            </a:r>
            <a:r>
              <a:rPr lang="zh-CN" altLang="en-US" sz="2000" dirty="0"/>
              <a:t>查询语言概览</a:t>
            </a:r>
            <a:endParaRPr lang="en-US" altLang="zh-CN" dirty="0"/>
          </a:p>
          <a:p>
            <a:pPr>
              <a:buFont typeface="Wingdings" panose="05000000000000000000" pitchFamily="2" charset="2"/>
              <a:buChar char="n"/>
            </a:pPr>
            <a:r>
              <a:rPr lang="en-US" altLang="zh-CN" sz="2000" dirty="0"/>
              <a:t>3.2  </a:t>
            </a:r>
            <a:r>
              <a:rPr lang="zh-CN" altLang="en-US" sz="2000" dirty="0"/>
              <a:t>数据定义</a:t>
            </a:r>
            <a:endParaRPr lang="en-US" altLang="zh-CN" dirty="0"/>
          </a:p>
          <a:p>
            <a:pPr>
              <a:buFont typeface="Wingdings" panose="05000000000000000000" pitchFamily="2" charset="2"/>
              <a:buChar char="n"/>
            </a:pPr>
            <a:r>
              <a:rPr lang="en-US" altLang="zh-CN" sz="2000" dirty="0"/>
              <a:t>3.3  SQL</a:t>
            </a:r>
            <a:r>
              <a:rPr lang="zh-CN" altLang="en-US" sz="2000" dirty="0"/>
              <a:t>查询的基本结构</a:t>
            </a:r>
            <a:endParaRPr lang="en-US" altLang="zh-CN" dirty="0"/>
          </a:p>
          <a:p>
            <a:pPr>
              <a:buFont typeface="Wingdings" panose="05000000000000000000" pitchFamily="2" charset="2"/>
              <a:buChar char="n"/>
            </a:pPr>
            <a:r>
              <a:rPr lang="en-US" altLang="zh-CN" sz="2000" dirty="0"/>
              <a:t>3.4  </a:t>
            </a:r>
            <a:r>
              <a:rPr lang="zh-CN" altLang="en-US" sz="2000" dirty="0"/>
              <a:t>附加的基本运算</a:t>
            </a:r>
            <a:endParaRPr lang="en-US" altLang="zh-CN" dirty="0"/>
          </a:p>
          <a:p>
            <a:pPr>
              <a:buFont typeface="Wingdings" panose="05000000000000000000" pitchFamily="2" charset="2"/>
              <a:buChar char="n"/>
            </a:pPr>
            <a:r>
              <a:rPr lang="en-US" altLang="zh-CN" sz="2000" dirty="0"/>
              <a:t>3.5  </a:t>
            </a:r>
            <a:r>
              <a:rPr lang="zh-CN" altLang="en-US" sz="2000" dirty="0"/>
              <a:t>集合运算</a:t>
            </a:r>
            <a:endParaRPr lang="en-US" altLang="zh-CN" dirty="0"/>
          </a:p>
          <a:p>
            <a:pPr>
              <a:buFont typeface="Wingdings" panose="05000000000000000000" pitchFamily="2" charset="2"/>
              <a:buChar char="n"/>
            </a:pPr>
            <a:r>
              <a:rPr lang="en-US" altLang="zh-CN" sz="2000" dirty="0"/>
              <a:t>3.6  </a:t>
            </a:r>
            <a:r>
              <a:rPr lang="zh-CN" altLang="en-US" sz="2000" dirty="0"/>
              <a:t>空值</a:t>
            </a:r>
            <a:endParaRPr lang="en-US" altLang="zh-CN" dirty="0"/>
          </a:p>
          <a:p>
            <a:pPr>
              <a:buFont typeface="Wingdings" panose="05000000000000000000" pitchFamily="2" charset="2"/>
              <a:buChar char="n"/>
            </a:pPr>
            <a:r>
              <a:rPr lang="en-US" altLang="zh-CN" sz="2000" dirty="0"/>
              <a:t>3.7  </a:t>
            </a:r>
            <a:r>
              <a:rPr lang="zh-CN" altLang="en-US" sz="2000" dirty="0"/>
              <a:t>聚集函数</a:t>
            </a:r>
            <a:endParaRPr lang="en-US" altLang="zh-CN" dirty="0"/>
          </a:p>
          <a:p>
            <a:pPr>
              <a:buFont typeface="Wingdings" panose="05000000000000000000" pitchFamily="2" charset="2"/>
              <a:buChar char="n"/>
            </a:pPr>
            <a:r>
              <a:rPr lang="en-US" altLang="zh-CN" sz="2000" dirty="0"/>
              <a:t>3.8  </a:t>
            </a:r>
            <a:r>
              <a:rPr lang="zh-CN" altLang="en-US" sz="2000" dirty="0"/>
              <a:t>嵌套子查询</a:t>
            </a:r>
            <a:endParaRPr lang="en-US" altLang="zh-CN" dirty="0"/>
          </a:p>
          <a:p>
            <a:pPr>
              <a:buFont typeface="Wingdings" panose="05000000000000000000" pitchFamily="2" charset="2"/>
              <a:buChar char="n"/>
            </a:pPr>
            <a:r>
              <a:rPr lang="en-US" altLang="zh-CN" sz="2000" dirty="0"/>
              <a:t>3.9  </a:t>
            </a:r>
            <a:r>
              <a:rPr lang="zh-CN" altLang="en-US" sz="2000" dirty="0"/>
              <a:t>数据库的修改</a:t>
            </a:r>
            <a:endParaRPr lang="en-US" altLang="zh-CN"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defRPr/>
            </a:pPr>
            <a:r>
              <a:rPr lang="en-US" altLang="zh-CN"/>
              <a:t>11.10</a:t>
            </a:r>
            <a:r>
              <a:rPr lang="zh-CN" altLang="en-US"/>
              <a:t>索引的定义</a:t>
            </a:r>
          </a:p>
        </p:txBody>
      </p:sp>
      <p:sp>
        <p:nvSpPr>
          <p:cNvPr id="31747" name="Rectangle 3"/>
          <p:cNvSpPr>
            <a:spLocks noGrp="1" noChangeArrowheads="1"/>
          </p:cNvSpPr>
          <p:nvPr>
            <p:ph type="body" idx="1"/>
          </p:nvPr>
        </p:nvSpPr>
        <p:spPr/>
        <p:txBody>
          <a:bodyPr/>
          <a:lstStyle/>
          <a:p>
            <a:pPr eaLnBrk="1" hangingPunct="1"/>
            <a:r>
              <a:rPr lang="zh-CN" altLang="en-US" sz="2400"/>
              <a:t>建立索引是加快查询速度的有效手段</a:t>
            </a:r>
          </a:p>
          <a:p>
            <a:pPr eaLnBrk="1" hangingPunct="1"/>
            <a:r>
              <a:rPr lang="zh-CN" altLang="en-US" sz="2400"/>
              <a:t>建立索引</a:t>
            </a:r>
          </a:p>
          <a:p>
            <a:pPr lvl="1" eaLnBrk="1" hangingPunct="1"/>
            <a:r>
              <a:rPr lang="en-US" altLang="zh-CN" sz="2000"/>
              <a:t>DBA</a:t>
            </a:r>
            <a:r>
              <a:rPr lang="zh-CN" altLang="en-US" sz="2000"/>
              <a:t>或表的属主（即建立表的人）根据需要建立</a:t>
            </a:r>
          </a:p>
          <a:p>
            <a:pPr lvl="1" eaLnBrk="1" hangingPunct="1"/>
            <a:r>
              <a:rPr lang="zh-CN" altLang="en-US" sz="2000"/>
              <a:t>有些</a:t>
            </a:r>
            <a:r>
              <a:rPr lang="en-US" altLang="zh-CN" sz="2000"/>
              <a:t>DBMS</a:t>
            </a:r>
            <a:r>
              <a:rPr lang="zh-CN" altLang="en-US" sz="2000"/>
              <a:t>自动建立以下列上的索引</a:t>
            </a:r>
          </a:p>
          <a:p>
            <a:pPr lvl="2" eaLnBrk="1" hangingPunct="1"/>
            <a:r>
              <a:rPr lang="zh-CN" altLang="en-US"/>
              <a:t> </a:t>
            </a:r>
            <a:r>
              <a:rPr lang="en-US" altLang="zh-CN" sz="1600"/>
              <a:t>PRIMARY  KEY</a:t>
            </a:r>
          </a:p>
          <a:p>
            <a:pPr lvl="2" eaLnBrk="1" hangingPunct="1"/>
            <a:r>
              <a:rPr lang="en-US" altLang="zh-CN" sz="1600"/>
              <a:t> UNIQUE</a:t>
            </a:r>
            <a:endParaRPr lang="en-US" altLang="zh-CN"/>
          </a:p>
          <a:p>
            <a:pPr eaLnBrk="1" hangingPunct="1"/>
            <a:r>
              <a:rPr lang="zh-CN" altLang="en-US" sz="2400"/>
              <a:t>维护索引</a:t>
            </a:r>
          </a:p>
          <a:p>
            <a:pPr lvl="1" eaLnBrk="1" hangingPunct="1"/>
            <a:r>
              <a:rPr lang="zh-CN" altLang="en-US" sz="2000"/>
              <a:t> </a:t>
            </a:r>
            <a:r>
              <a:rPr lang="en-US" altLang="zh-CN" sz="2000"/>
              <a:t>DBMS</a:t>
            </a:r>
            <a:r>
              <a:rPr lang="zh-CN" altLang="en-US" sz="2000"/>
              <a:t>自动完成 </a:t>
            </a:r>
          </a:p>
          <a:p>
            <a:pPr eaLnBrk="1" hangingPunct="1"/>
            <a:r>
              <a:rPr lang="zh-CN" altLang="en-US" sz="2400"/>
              <a:t>使用索引</a:t>
            </a:r>
          </a:p>
          <a:p>
            <a:pPr lvl="1" eaLnBrk="1" hangingPunct="1"/>
            <a:r>
              <a:rPr lang="zh-CN" altLang="en-US" sz="2000"/>
              <a:t> </a:t>
            </a:r>
            <a:r>
              <a:rPr lang="en-US" altLang="zh-CN" sz="2000"/>
              <a:t>DBMS</a:t>
            </a:r>
            <a:r>
              <a:rPr lang="zh-CN" altLang="en-US" sz="2000"/>
              <a:t>自动选择是否使用索引以及使用哪些索引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1026"/>
          <p:cNvSpPr>
            <a:spLocks noGrp="1" noChangeArrowheads="1"/>
          </p:cNvSpPr>
          <p:nvPr>
            <p:ph type="title"/>
          </p:nvPr>
        </p:nvSpPr>
        <p:spPr>
          <a:xfrm>
            <a:off x="352425" y="152400"/>
            <a:ext cx="8486775" cy="838200"/>
          </a:xfrm>
        </p:spPr>
        <p:txBody>
          <a:bodyPr/>
          <a:lstStyle/>
          <a:p>
            <a:pPr eaLnBrk="1" hangingPunct="1">
              <a:defRPr/>
            </a:pPr>
            <a:r>
              <a:rPr lang="en-US" altLang="zh-CN"/>
              <a:t>11.10</a:t>
            </a:r>
            <a:r>
              <a:rPr lang="zh-CN" altLang="en-US"/>
              <a:t>索引的定义</a:t>
            </a:r>
          </a:p>
        </p:txBody>
      </p:sp>
      <p:sp>
        <p:nvSpPr>
          <p:cNvPr id="32771" name="Rectangle 1027"/>
          <p:cNvSpPr>
            <a:spLocks noGrp="1" noChangeArrowheads="1"/>
          </p:cNvSpPr>
          <p:nvPr>
            <p:ph type="body" idx="1"/>
          </p:nvPr>
        </p:nvSpPr>
        <p:spPr>
          <a:xfrm>
            <a:off x="152400" y="1219200"/>
            <a:ext cx="8839200" cy="5562600"/>
          </a:xfrm>
        </p:spPr>
        <p:txBody>
          <a:bodyPr/>
          <a:lstStyle/>
          <a:p>
            <a:pPr eaLnBrk="1" hangingPunct="1"/>
            <a:r>
              <a:rPr lang="zh-CN" altLang="en-US" sz="2400" dirty="0">
                <a:latin typeface="华文新魏" panose="02010800040101010101" pitchFamily="2" charset="-122"/>
              </a:rPr>
              <a:t>索引的定义</a:t>
            </a:r>
          </a:p>
          <a:p>
            <a:pPr lvl="1" eaLnBrk="1" hangingPunct="1"/>
            <a:r>
              <a:rPr lang="zh-CN" altLang="en-US" sz="2400" dirty="0">
                <a:latin typeface="华文新魏" panose="02010800040101010101" pitchFamily="2" charset="-122"/>
              </a:rPr>
              <a:t>格式</a:t>
            </a:r>
          </a:p>
          <a:p>
            <a:pPr lvl="1" eaLnBrk="1" hangingPunct="1">
              <a:buFontTx/>
              <a:buNone/>
            </a:pPr>
            <a:r>
              <a:rPr lang="en-US" altLang="zh-CN" b="1" i="1" dirty="0">
                <a:solidFill>
                  <a:srgbClr val="FF3300"/>
                </a:solidFill>
                <a:latin typeface="华文新魏" panose="02010800040101010101" pitchFamily="2" charset="-122"/>
              </a:rPr>
              <a:t>create </a:t>
            </a:r>
            <a:r>
              <a:rPr lang="en-US" altLang="zh-CN" sz="2600" dirty="0">
                <a:latin typeface="华文新魏" panose="02010800040101010101" pitchFamily="2" charset="-122"/>
              </a:rPr>
              <a:t> [</a:t>
            </a:r>
            <a:r>
              <a:rPr lang="en-US" altLang="zh-CN" b="1" i="1" dirty="0">
                <a:solidFill>
                  <a:srgbClr val="FF3300"/>
                </a:solidFill>
                <a:latin typeface="华文新魏" panose="02010800040101010101" pitchFamily="2" charset="-122"/>
              </a:rPr>
              <a:t>unique</a:t>
            </a:r>
            <a:r>
              <a:rPr lang="en-US" altLang="zh-CN" sz="2600" dirty="0">
                <a:latin typeface="华文新魏" panose="02010800040101010101" pitchFamily="2" charset="-122"/>
              </a:rPr>
              <a:t>/</a:t>
            </a:r>
            <a:r>
              <a:rPr lang="en-US" altLang="zh-CN" sz="2600" b="1" i="1" dirty="0">
                <a:solidFill>
                  <a:srgbClr val="FF3300"/>
                </a:solidFill>
                <a:latin typeface="华文新魏" panose="02010800040101010101" pitchFamily="2" charset="-122"/>
              </a:rPr>
              <a:t>distinct</a:t>
            </a:r>
            <a:r>
              <a:rPr lang="en-US" altLang="zh-CN" sz="2600" dirty="0">
                <a:latin typeface="华文新魏" panose="02010800040101010101" pitchFamily="2" charset="-122"/>
              </a:rPr>
              <a:t>]  [</a:t>
            </a:r>
            <a:r>
              <a:rPr lang="en-US" altLang="zh-CN" sz="2600" b="1" i="1" dirty="0">
                <a:solidFill>
                  <a:srgbClr val="FF3300"/>
                </a:solidFill>
                <a:latin typeface="华文新魏" panose="02010800040101010101" pitchFamily="2" charset="-122"/>
              </a:rPr>
              <a:t>cluster</a:t>
            </a:r>
            <a:r>
              <a:rPr lang="en-US" altLang="zh-CN" sz="2600" dirty="0">
                <a:latin typeface="华文新魏" panose="02010800040101010101" pitchFamily="2" charset="-122"/>
              </a:rPr>
              <a:t>]  </a:t>
            </a:r>
            <a:r>
              <a:rPr lang="en-US" altLang="zh-CN" sz="2600" b="1" i="1" dirty="0">
                <a:solidFill>
                  <a:srgbClr val="FF3300"/>
                </a:solidFill>
                <a:latin typeface="华文新魏" panose="02010800040101010101" pitchFamily="2" charset="-122"/>
              </a:rPr>
              <a:t>index</a:t>
            </a:r>
            <a:r>
              <a:rPr lang="en-US" altLang="zh-CN" sz="2600" b="1" i="1" dirty="0">
                <a:latin typeface="华文新魏" panose="02010800040101010101" pitchFamily="2" charset="-122"/>
              </a:rPr>
              <a:t> </a:t>
            </a:r>
            <a:r>
              <a:rPr lang="en-US" altLang="zh-CN" sz="2600" dirty="0">
                <a:latin typeface="华文新魏" panose="02010800040101010101" pitchFamily="2" charset="-122"/>
              </a:rPr>
              <a:t> </a:t>
            </a:r>
            <a:r>
              <a:rPr lang="zh-CN" altLang="en-US" sz="2600" dirty="0">
                <a:latin typeface="华文新魏" panose="02010800040101010101" pitchFamily="2" charset="-122"/>
              </a:rPr>
              <a:t>索引名</a:t>
            </a:r>
          </a:p>
          <a:p>
            <a:pPr lvl="1" algn="ctr" eaLnBrk="1" hangingPunct="1">
              <a:buFontTx/>
              <a:buNone/>
            </a:pPr>
            <a:r>
              <a:rPr lang="en-US" altLang="zh-CN" b="1" i="1" dirty="0">
                <a:solidFill>
                  <a:srgbClr val="FF3300"/>
                </a:solidFill>
                <a:latin typeface="华文新魏" panose="02010800040101010101" pitchFamily="2" charset="-122"/>
              </a:rPr>
              <a:t>on </a:t>
            </a:r>
            <a:r>
              <a:rPr lang="en-US" altLang="zh-CN" sz="2600" dirty="0">
                <a:latin typeface="华文新魏" panose="02010800040101010101" pitchFamily="2" charset="-122"/>
              </a:rPr>
              <a:t> </a:t>
            </a:r>
            <a:r>
              <a:rPr lang="zh-CN" altLang="en-US" sz="2600" dirty="0">
                <a:latin typeface="华文新魏" panose="02010800040101010101" pitchFamily="2" charset="-122"/>
              </a:rPr>
              <a:t>表名 </a:t>
            </a:r>
            <a:r>
              <a:rPr lang="en-US" altLang="zh-CN" sz="2600" dirty="0">
                <a:latin typeface="华文新魏" panose="02010800040101010101" pitchFamily="2" charset="-122"/>
              </a:rPr>
              <a:t>(</a:t>
            </a:r>
            <a:r>
              <a:rPr lang="zh-CN" altLang="en-US" sz="2600" dirty="0">
                <a:latin typeface="华文新魏" panose="02010800040101010101" pitchFamily="2" charset="-122"/>
              </a:rPr>
              <a:t>列名 </a:t>
            </a:r>
            <a:r>
              <a:rPr lang="en-US" altLang="zh-CN" sz="2600" dirty="0">
                <a:latin typeface="华文新魏" panose="02010800040101010101" pitchFamily="2" charset="-122"/>
              </a:rPr>
              <a:t>[</a:t>
            </a:r>
            <a:r>
              <a:rPr lang="en-US" altLang="zh-CN" sz="2600" b="1" i="1" dirty="0" err="1">
                <a:solidFill>
                  <a:srgbClr val="FF3300"/>
                </a:solidFill>
                <a:latin typeface="华文新魏" panose="02010800040101010101" pitchFamily="2" charset="-122"/>
              </a:rPr>
              <a:t>a</a:t>
            </a:r>
            <a:r>
              <a:rPr lang="en-US" altLang="zh-CN" b="1" i="1" dirty="0" err="1">
                <a:solidFill>
                  <a:srgbClr val="FF3300"/>
                </a:solidFill>
                <a:latin typeface="华文新魏" panose="02010800040101010101" pitchFamily="2" charset="-122"/>
              </a:rPr>
              <a:t>sc</a:t>
            </a:r>
            <a:r>
              <a:rPr lang="en-US" altLang="zh-CN" sz="2600" dirty="0">
                <a:latin typeface="华文新魏" panose="02010800040101010101" pitchFamily="2" charset="-122"/>
              </a:rPr>
              <a:t>/</a:t>
            </a:r>
            <a:r>
              <a:rPr lang="en-US" altLang="zh-CN" sz="2600" b="1" i="1" dirty="0" err="1">
                <a:solidFill>
                  <a:srgbClr val="FF3300"/>
                </a:solidFill>
                <a:latin typeface="华文新魏" panose="02010800040101010101" pitchFamily="2" charset="-122"/>
              </a:rPr>
              <a:t>desc</a:t>
            </a:r>
            <a:r>
              <a:rPr lang="en-US" altLang="zh-CN" sz="2600" dirty="0">
                <a:latin typeface="华文新魏" panose="02010800040101010101" pitchFamily="2" charset="-122"/>
              </a:rPr>
              <a:t>]  [ , </a:t>
            </a:r>
            <a:r>
              <a:rPr lang="zh-CN" altLang="en-US" sz="2600" dirty="0">
                <a:latin typeface="华文新魏" panose="02010800040101010101" pitchFamily="2" charset="-122"/>
              </a:rPr>
              <a:t>列名</a:t>
            </a:r>
            <a:r>
              <a:rPr lang="en-US" altLang="zh-CN" sz="2600" b="1" u="sng" dirty="0" err="1">
                <a:solidFill>
                  <a:srgbClr val="FF3300"/>
                </a:solidFill>
                <a:latin typeface="华文新魏" panose="02010800040101010101" pitchFamily="2" charset="-122"/>
              </a:rPr>
              <a:t>asc</a:t>
            </a:r>
            <a:r>
              <a:rPr lang="en-US" altLang="zh-CN" sz="2600" dirty="0">
                <a:latin typeface="华文新魏" panose="02010800040101010101" pitchFamily="2" charset="-122"/>
              </a:rPr>
              <a:t>/</a:t>
            </a:r>
            <a:r>
              <a:rPr lang="en-US" altLang="zh-CN" sz="2600" b="1" i="1" dirty="0" err="1">
                <a:solidFill>
                  <a:srgbClr val="FF3300"/>
                </a:solidFill>
                <a:latin typeface="华文新魏" panose="02010800040101010101" pitchFamily="2" charset="-122"/>
              </a:rPr>
              <a:t>desc</a:t>
            </a:r>
            <a:r>
              <a:rPr lang="en-US" altLang="zh-CN" sz="2600" dirty="0">
                <a:latin typeface="华文新魏" panose="02010800040101010101" pitchFamily="2" charset="-122"/>
              </a:rPr>
              <a:t>]]</a:t>
            </a:r>
            <a:r>
              <a:rPr lang="en-US" altLang="zh-CN" sz="2600" dirty="0">
                <a:latin typeface="Times New Roman" panose="02020603050405020304" pitchFamily="18" charset="0"/>
              </a:rPr>
              <a:t>…</a:t>
            </a:r>
            <a:r>
              <a:rPr lang="en-US" altLang="zh-CN" sz="2600" dirty="0">
                <a:latin typeface="华文新魏" panose="02010800040101010101" pitchFamily="2" charset="-122"/>
              </a:rPr>
              <a:t>)</a:t>
            </a:r>
          </a:p>
          <a:p>
            <a:pPr lvl="1" eaLnBrk="1" hangingPunct="1">
              <a:lnSpc>
                <a:spcPct val="150000"/>
              </a:lnSpc>
              <a:buFontTx/>
              <a:buNone/>
            </a:pPr>
            <a:r>
              <a:rPr lang="en-US" altLang="zh-CN" sz="2000" dirty="0">
                <a:latin typeface="华文新魏" panose="02010800040101010101" pitchFamily="2" charset="-122"/>
              </a:rPr>
              <a:t>     </a:t>
            </a:r>
            <a:r>
              <a:rPr lang="en-US" altLang="zh-CN" sz="2000" b="1" dirty="0">
                <a:latin typeface="华文新魏" panose="02010800040101010101" pitchFamily="2" charset="-122"/>
              </a:rPr>
              <a:t>unique</a:t>
            </a:r>
            <a:r>
              <a:rPr lang="zh-CN" altLang="en-US" sz="2000" b="1" dirty="0">
                <a:latin typeface="华文新魏" panose="02010800040101010101" pitchFamily="2" charset="-122"/>
              </a:rPr>
              <a:t>（</a:t>
            </a:r>
            <a:r>
              <a:rPr lang="en-US" altLang="zh-CN" sz="2000" b="1" dirty="0">
                <a:latin typeface="华文新魏" panose="02010800040101010101" pitchFamily="2" charset="-122"/>
              </a:rPr>
              <a:t>distinct</a:t>
            </a:r>
            <a:r>
              <a:rPr lang="zh-CN" altLang="en-US" sz="2000" b="1" dirty="0">
                <a:latin typeface="华文新魏" panose="02010800040101010101" pitchFamily="2" charset="-122"/>
              </a:rPr>
              <a:t>）：</a:t>
            </a:r>
            <a:r>
              <a:rPr lang="zh-CN" altLang="en-US" sz="2000" dirty="0">
                <a:latin typeface="华文新魏" panose="02010800040101010101" pitchFamily="2" charset="-122"/>
              </a:rPr>
              <a:t>唯一性索引，不允许表中不同的行在索引列上取相同值。若已有相同值存在，则系统给出相关信息，不建此索引。系统并拒绝违背唯一性的插入、更新</a:t>
            </a:r>
          </a:p>
          <a:p>
            <a:pPr lvl="1" eaLnBrk="1" hangingPunct="1">
              <a:lnSpc>
                <a:spcPct val="150000"/>
              </a:lnSpc>
              <a:buFontTx/>
              <a:buNone/>
            </a:pPr>
            <a:r>
              <a:rPr lang="zh-CN" altLang="en-US" sz="2000" b="1" dirty="0">
                <a:latin typeface="华文新魏" panose="02010800040101010101" pitchFamily="2" charset="-122"/>
              </a:rPr>
              <a:t>     </a:t>
            </a:r>
            <a:r>
              <a:rPr lang="en-US" altLang="zh-CN" sz="2000" b="1" dirty="0">
                <a:latin typeface="华文新魏" panose="02010800040101010101" pitchFamily="2" charset="-122"/>
              </a:rPr>
              <a:t>cluster</a:t>
            </a:r>
            <a:r>
              <a:rPr lang="zh-CN" altLang="en-US" sz="2000" b="1" dirty="0">
                <a:latin typeface="华文新魏" panose="02010800040101010101" pitchFamily="2" charset="-122"/>
              </a:rPr>
              <a:t>：</a:t>
            </a:r>
            <a:r>
              <a:rPr lang="zh-CN" altLang="en-US" sz="2000" dirty="0">
                <a:latin typeface="华文新魏" panose="02010800040101010101" pitchFamily="2" charset="-122"/>
              </a:rPr>
              <a:t>聚集索引，表中元组按索引项的值排序并物理地聚集在一起。一个基本表上只能建一个聚集索引，</a:t>
            </a:r>
            <a:r>
              <a:rPr lang="zh-CN" altLang="en-US" sz="2000" dirty="0"/>
              <a:t>在最经常查询的列上建立聚簇索引以提高查询效率，经常更新的列不宜建立聚簇索引</a:t>
            </a:r>
            <a:endParaRPr lang="zh-CN" altLang="en-US" sz="2000" dirty="0">
              <a:latin typeface="华文新魏" panose="02010800040101010101" pitchFamily="2" charset="-122"/>
            </a:endParaRPr>
          </a:p>
          <a:p>
            <a:pPr lvl="1" eaLnBrk="1" hangingPunct="1">
              <a:lnSpc>
                <a:spcPct val="150000"/>
              </a:lnSpc>
              <a:buFontTx/>
              <a:buNone/>
            </a:pPr>
            <a:r>
              <a:rPr lang="zh-CN" altLang="en-US" sz="2000" b="1" dirty="0">
                <a:latin typeface="华文新魏" panose="02010800040101010101" pitchFamily="2" charset="-122"/>
              </a:rPr>
              <a:t>    </a:t>
            </a:r>
            <a:r>
              <a:rPr lang="zh-CN" altLang="en-US" sz="2000" dirty="0">
                <a:latin typeface="华文新魏" panose="02010800040101010101" pitchFamily="2" charset="-122"/>
              </a:rPr>
              <a:t>  </a:t>
            </a:r>
            <a:r>
              <a:rPr lang="en-US" altLang="zh-CN" sz="2000" b="1" dirty="0" err="1">
                <a:latin typeface="华文新魏" panose="02010800040101010101" pitchFamily="2" charset="-122"/>
              </a:rPr>
              <a:t>asc</a:t>
            </a:r>
            <a:r>
              <a:rPr lang="en-US" altLang="zh-CN" sz="2000" b="1" dirty="0">
                <a:latin typeface="华文新魏" panose="02010800040101010101" pitchFamily="2" charset="-122"/>
              </a:rPr>
              <a:t>/</a:t>
            </a:r>
            <a:r>
              <a:rPr lang="en-US" altLang="zh-CN" sz="2000" b="1" dirty="0" err="1">
                <a:latin typeface="华文新魏" panose="02010800040101010101" pitchFamily="2" charset="-122"/>
              </a:rPr>
              <a:t>desc</a:t>
            </a:r>
            <a:r>
              <a:rPr lang="zh-CN" altLang="en-US" sz="2000" b="1" dirty="0">
                <a:latin typeface="华文新魏" panose="02010800040101010101" pitchFamily="2" charset="-122"/>
              </a:rPr>
              <a:t>：</a:t>
            </a:r>
            <a:r>
              <a:rPr lang="zh-CN" altLang="en-US" sz="2000" dirty="0">
                <a:latin typeface="华文新魏" panose="02010800040101010101" pitchFamily="2" charset="-122"/>
              </a:rPr>
              <a:t>索引表中索引值的排序次序，缺省为</a:t>
            </a:r>
            <a:r>
              <a:rPr lang="en-US" altLang="zh-CN" sz="2000" dirty="0" err="1">
                <a:latin typeface="华文新魏" panose="02010800040101010101" pitchFamily="2" charset="-122"/>
              </a:rPr>
              <a:t>asc</a:t>
            </a:r>
            <a:endParaRPr lang="en-US" altLang="zh-CN" sz="2000" dirty="0">
              <a:latin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352425" y="166688"/>
            <a:ext cx="8486775" cy="846137"/>
          </a:xfrm>
        </p:spPr>
        <p:txBody>
          <a:bodyPr/>
          <a:lstStyle/>
          <a:p>
            <a:pPr eaLnBrk="1" hangingPunct="1">
              <a:defRPr/>
            </a:pPr>
            <a:r>
              <a:rPr lang="en-US" altLang="zh-CN"/>
              <a:t>11.10</a:t>
            </a:r>
            <a:r>
              <a:rPr lang="zh-CN" altLang="en-US"/>
              <a:t>索引的定义</a:t>
            </a:r>
          </a:p>
        </p:txBody>
      </p:sp>
      <p:sp>
        <p:nvSpPr>
          <p:cNvPr id="364547" name="Rectangle 3"/>
          <p:cNvSpPr>
            <a:spLocks noGrp="1" noChangeArrowheads="1"/>
          </p:cNvSpPr>
          <p:nvPr>
            <p:ph type="body" idx="1"/>
          </p:nvPr>
        </p:nvSpPr>
        <p:spPr>
          <a:xfrm>
            <a:off x="641350" y="1295400"/>
            <a:ext cx="8319770" cy="5410200"/>
          </a:xfrm>
        </p:spPr>
        <p:txBody>
          <a:bodyPr/>
          <a:lstStyle/>
          <a:p>
            <a:pPr eaLnBrk="1" hangingPunct="1">
              <a:lnSpc>
                <a:spcPct val="95000"/>
              </a:lnSpc>
              <a:buFont typeface="Monotype Sorts" charset="2"/>
              <a:buChar char="n"/>
              <a:defRPr/>
            </a:pPr>
            <a:r>
              <a:rPr lang="zh-CN" altLang="en-US" sz="2800" dirty="0">
                <a:latin typeface="华文新魏" pitchFamily="2" charset="-122"/>
              </a:rPr>
              <a:t>示例：</a:t>
            </a:r>
            <a:endParaRPr lang="en-US" altLang="zh-CN" sz="2800" dirty="0">
              <a:latin typeface="华文新魏" pitchFamily="2" charset="-122"/>
            </a:endParaRPr>
          </a:p>
          <a:p>
            <a:pPr marL="0" indent="0" eaLnBrk="1" hangingPunct="1">
              <a:lnSpc>
                <a:spcPct val="95000"/>
              </a:lnSpc>
              <a:buNone/>
              <a:defRPr/>
            </a:pPr>
            <a:r>
              <a:rPr lang="zh-CN" altLang="en-US" sz="3600" b="1" i="1" dirty="0">
                <a:latin typeface="华文新魏" pitchFamily="2" charset="-122"/>
              </a:rPr>
              <a:t>   </a:t>
            </a:r>
            <a:r>
              <a:rPr lang="en-US" altLang="zh-CN" sz="2400" b="1" i="1" dirty="0">
                <a:latin typeface="华文新魏" pitchFamily="2" charset="-122"/>
              </a:rPr>
              <a:t>create  cluster  index</a:t>
            </a:r>
            <a:r>
              <a:rPr lang="en-US" altLang="zh-CN" sz="2400" dirty="0">
                <a:latin typeface="华文新魏" pitchFamily="2" charset="-122"/>
              </a:rPr>
              <a:t>   </a:t>
            </a:r>
            <a:r>
              <a:rPr lang="en-US" altLang="zh-CN" sz="2400" dirty="0" err="1">
                <a:latin typeface="华文新魏" pitchFamily="2" charset="-122"/>
              </a:rPr>
              <a:t>i</a:t>
            </a:r>
            <a:r>
              <a:rPr lang="en-US" altLang="zh-CN" sz="2400" dirty="0">
                <a:latin typeface="华文新魏" pitchFamily="2" charset="-122"/>
              </a:rPr>
              <a:t>-index  </a:t>
            </a:r>
            <a:r>
              <a:rPr lang="en-US" altLang="zh-CN" sz="2400" i="1" dirty="0">
                <a:latin typeface="华文新魏" pitchFamily="2" charset="-122"/>
              </a:rPr>
              <a:t>on</a:t>
            </a:r>
            <a:r>
              <a:rPr lang="en-US" altLang="zh-CN" sz="2400" dirty="0">
                <a:latin typeface="华文新魏" pitchFamily="2" charset="-122"/>
              </a:rPr>
              <a:t> instructor(</a:t>
            </a:r>
            <a:r>
              <a:rPr lang="en-US" altLang="zh-CN" sz="2400" dirty="0" err="1">
                <a:latin typeface="华文新魏" pitchFamily="2" charset="-122"/>
              </a:rPr>
              <a:t>dept_name</a:t>
            </a:r>
            <a:r>
              <a:rPr lang="en-US" altLang="zh-CN" sz="2400" dirty="0">
                <a:latin typeface="华文新魏" pitchFamily="2" charset="-122"/>
              </a:rPr>
              <a:t>)</a:t>
            </a:r>
            <a:endParaRPr lang="zh-CN" altLang="en-US" sz="2400" dirty="0">
              <a:latin typeface="华文新魏" pitchFamily="2" charset="-122"/>
            </a:endParaRPr>
          </a:p>
          <a:p>
            <a:pPr eaLnBrk="1" hangingPunct="1">
              <a:lnSpc>
                <a:spcPct val="95000"/>
              </a:lnSpc>
              <a:buFont typeface="Monotype Sorts" charset="2"/>
              <a:buChar char="n"/>
              <a:defRPr/>
            </a:pPr>
            <a:endParaRPr lang="en-US" altLang="zh-CN" sz="2400" dirty="0">
              <a:latin typeface="华文新魏" pitchFamily="2" charset="-122"/>
            </a:endParaRPr>
          </a:p>
          <a:p>
            <a:pPr eaLnBrk="1" hangingPunct="1">
              <a:lnSpc>
                <a:spcPct val="95000"/>
              </a:lnSpc>
              <a:buFont typeface="Monotype Sorts" charset="2"/>
              <a:buChar char="n"/>
              <a:defRPr/>
            </a:pPr>
            <a:endParaRPr lang="en-US" altLang="zh-CN" dirty="0">
              <a:latin typeface="华文新魏" pitchFamily="2" charset="-122"/>
            </a:endParaRPr>
          </a:p>
          <a:p>
            <a:pPr eaLnBrk="1" hangingPunct="1">
              <a:lnSpc>
                <a:spcPct val="95000"/>
              </a:lnSpc>
              <a:buFont typeface="Monotype Sorts" charset="2"/>
              <a:buChar char="n"/>
              <a:defRPr/>
            </a:pPr>
            <a:endParaRPr lang="zh-CN" altLang="en-US" sz="2000" dirty="0">
              <a:solidFill>
                <a:srgbClr val="FF3300"/>
              </a:solidFill>
              <a:latin typeface="华文新魏" pitchFamily="2" charset="-122"/>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 y="2837434"/>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70" y="1934274"/>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05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176338"/>
            <a:ext cx="8891587"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115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352425" y="166688"/>
            <a:ext cx="8486775" cy="846137"/>
          </a:xfrm>
        </p:spPr>
        <p:txBody>
          <a:bodyPr/>
          <a:lstStyle/>
          <a:p>
            <a:pPr eaLnBrk="1" hangingPunct="1">
              <a:defRPr/>
            </a:pPr>
            <a:r>
              <a:rPr lang="en-US" altLang="zh-CN" dirty="0"/>
              <a:t>11.10</a:t>
            </a:r>
            <a:r>
              <a:rPr lang="zh-CN" altLang="en-US" dirty="0"/>
              <a:t>索引的定义</a:t>
            </a:r>
          </a:p>
        </p:txBody>
      </p:sp>
      <p:sp>
        <p:nvSpPr>
          <p:cNvPr id="364547" name="Rectangle 3"/>
          <p:cNvSpPr>
            <a:spLocks noGrp="1" noChangeArrowheads="1"/>
          </p:cNvSpPr>
          <p:nvPr>
            <p:ph type="body" idx="1"/>
          </p:nvPr>
        </p:nvSpPr>
        <p:spPr>
          <a:xfrm>
            <a:off x="641350" y="1295400"/>
            <a:ext cx="7981950" cy="5410200"/>
          </a:xfrm>
        </p:spPr>
        <p:txBody>
          <a:bodyPr/>
          <a:lstStyle/>
          <a:p>
            <a:pPr eaLnBrk="1" hangingPunct="1">
              <a:lnSpc>
                <a:spcPct val="95000"/>
              </a:lnSpc>
              <a:buFont typeface="Monotype Sorts" charset="2"/>
              <a:buChar char="n"/>
              <a:defRPr/>
            </a:pPr>
            <a:endParaRPr lang="en-US" altLang="zh-CN" sz="2400" dirty="0">
              <a:latin typeface="华文新魏" pitchFamily="2" charset="-122"/>
            </a:endParaRPr>
          </a:p>
          <a:p>
            <a:pPr eaLnBrk="1" hangingPunct="1">
              <a:lnSpc>
                <a:spcPct val="95000"/>
              </a:lnSpc>
              <a:buFont typeface="Monotype Sorts" charset="2"/>
              <a:buChar char="n"/>
              <a:defRPr/>
            </a:pPr>
            <a:endParaRPr lang="en-US" altLang="zh-CN" dirty="0">
              <a:latin typeface="华文新魏" pitchFamily="2" charset="-122"/>
            </a:endParaRPr>
          </a:p>
          <a:p>
            <a:pPr eaLnBrk="1" hangingPunct="1">
              <a:lnSpc>
                <a:spcPct val="95000"/>
              </a:lnSpc>
              <a:buFont typeface="Monotype Sorts" charset="2"/>
              <a:buChar char="n"/>
              <a:defRPr/>
            </a:pPr>
            <a:r>
              <a:rPr lang="zh-CN" altLang="en-US" sz="2800" dirty="0">
                <a:latin typeface="华文新魏" pitchFamily="2" charset="-122"/>
              </a:rPr>
              <a:t>索引的删除</a:t>
            </a:r>
          </a:p>
          <a:p>
            <a:pPr lvl="1" eaLnBrk="1" hangingPunct="1">
              <a:lnSpc>
                <a:spcPct val="95000"/>
              </a:lnSpc>
              <a:buFont typeface="Monotype Sorts" charset="2"/>
              <a:buChar char="l"/>
              <a:defRPr/>
            </a:pPr>
            <a:r>
              <a:rPr lang="zh-CN" altLang="en-US" sz="2000" dirty="0">
                <a:latin typeface="华文新魏" pitchFamily="2" charset="-122"/>
              </a:rPr>
              <a:t>格式</a:t>
            </a:r>
          </a:p>
          <a:p>
            <a:pPr lvl="1" eaLnBrk="1" hangingPunct="1">
              <a:lnSpc>
                <a:spcPct val="95000"/>
              </a:lnSpc>
              <a:buFontTx/>
              <a:buNone/>
              <a:defRPr/>
            </a:pPr>
            <a:r>
              <a:rPr lang="zh-CN" altLang="en-US" sz="2000" b="1" i="1" dirty="0">
                <a:solidFill>
                  <a:srgbClr val="FF3300"/>
                </a:solidFill>
                <a:effectLst>
                  <a:outerShdw blurRad="38100" dist="38100" dir="2700000" algn="tl">
                    <a:srgbClr val="C0C0C0"/>
                  </a:outerShdw>
                </a:effectLst>
                <a:latin typeface="华文新魏" pitchFamily="2" charset="-122"/>
              </a:rPr>
              <a:t>                             </a:t>
            </a:r>
            <a:r>
              <a:rPr lang="en-US" altLang="zh-CN" sz="2000" b="1" i="1" dirty="0">
                <a:solidFill>
                  <a:srgbClr val="FF3300"/>
                </a:solidFill>
                <a:latin typeface="华文新魏" pitchFamily="2" charset="-122"/>
              </a:rPr>
              <a:t>drop  index</a:t>
            </a:r>
            <a:r>
              <a:rPr lang="en-US" altLang="zh-CN" sz="2000" dirty="0">
                <a:solidFill>
                  <a:srgbClr val="FF3300"/>
                </a:solidFill>
                <a:latin typeface="华文新魏" pitchFamily="2" charset="-122"/>
              </a:rPr>
              <a:t>   </a:t>
            </a:r>
            <a:r>
              <a:rPr lang="zh-CN" altLang="en-US" sz="2000" dirty="0">
                <a:latin typeface="华文新魏" pitchFamily="2" charset="-122"/>
              </a:rPr>
              <a:t>索引名</a:t>
            </a:r>
            <a:endParaRPr lang="en-US" altLang="zh-CN" sz="2000" dirty="0">
              <a:latin typeface="华文新魏" pitchFamily="2" charset="-122"/>
            </a:endParaRPr>
          </a:p>
          <a:p>
            <a:pPr lvl="1" eaLnBrk="1" hangingPunct="1">
              <a:buNone/>
            </a:pPr>
            <a:r>
              <a:rPr lang="zh-CN" altLang="en-US" sz="2000" dirty="0"/>
              <a:t>删除索引时，系统会从数据字典中删去有关该索引的描述。</a:t>
            </a:r>
            <a:endParaRPr lang="zh-CN" altLang="en-US" sz="2000" dirty="0">
              <a:solidFill>
                <a:srgbClr val="FF3300"/>
              </a:solidFill>
              <a:latin typeface="华文新魏" pitchFamily="2" charset="-122"/>
            </a:endParaRPr>
          </a:p>
        </p:txBody>
      </p:sp>
    </p:spTree>
    <p:extLst>
      <p:ext uri="{BB962C8B-B14F-4D97-AF65-F5344CB8AC3E}">
        <p14:creationId xmlns:p14="http://schemas.microsoft.com/office/powerpoint/2010/main" val="420997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52425" y="166688"/>
            <a:ext cx="8486775" cy="846137"/>
          </a:xfrm>
        </p:spPr>
        <p:txBody>
          <a:bodyPr/>
          <a:lstStyle/>
          <a:p>
            <a:pPr eaLnBrk="1" hangingPunct="1">
              <a:defRPr/>
            </a:pPr>
            <a:r>
              <a:rPr lang="en-US" altLang="zh-CN"/>
              <a:t>11.10</a:t>
            </a:r>
            <a:r>
              <a:rPr lang="zh-CN" altLang="en-US"/>
              <a:t>索引的定义</a:t>
            </a:r>
          </a:p>
        </p:txBody>
      </p:sp>
      <p:sp>
        <p:nvSpPr>
          <p:cNvPr id="34819" name="Rectangle 3"/>
          <p:cNvSpPr>
            <a:spLocks noGrp="1" noChangeArrowheads="1"/>
          </p:cNvSpPr>
          <p:nvPr>
            <p:ph type="body" idx="1"/>
          </p:nvPr>
        </p:nvSpPr>
        <p:spPr>
          <a:xfrm>
            <a:off x="152400" y="1295400"/>
            <a:ext cx="8802688" cy="5410200"/>
          </a:xfrm>
        </p:spPr>
        <p:txBody>
          <a:bodyPr/>
          <a:lstStyle/>
          <a:p>
            <a:pPr eaLnBrk="1" hangingPunct="1">
              <a:lnSpc>
                <a:spcPct val="150000"/>
              </a:lnSpc>
            </a:pPr>
            <a:r>
              <a:rPr lang="zh-CN" altLang="en-US" sz="2400"/>
              <a:t>索引的有关说明</a:t>
            </a:r>
          </a:p>
          <a:p>
            <a:pPr lvl="1" eaLnBrk="1" hangingPunct="1">
              <a:lnSpc>
                <a:spcPct val="150000"/>
              </a:lnSpc>
              <a:spcBef>
                <a:spcPct val="40000"/>
              </a:spcBef>
            </a:pPr>
            <a:r>
              <a:rPr lang="zh-CN" altLang="en-US" sz="2000"/>
              <a:t>可以动态地定义索引，即可以随时建立和删除索引</a:t>
            </a:r>
          </a:p>
          <a:p>
            <a:pPr lvl="1" eaLnBrk="1" hangingPunct="1">
              <a:lnSpc>
                <a:spcPct val="150000"/>
              </a:lnSpc>
              <a:spcBef>
                <a:spcPct val="40000"/>
              </a:spcBef>
            </a:pPr>
            <a:r>
              <a:rPr lang="zh-CN" altLang="en-US" sz="2000"/>
              <a:t>不允许用户在数据操作中引用索引。索引如何使用完全由系统决定，这支持了数据的物理独立性</a:t>
            </a:r>
          </a:p>
          <a:p>
            <a:pPr lvl="1" eaLnBrk="1" hangingPunct="1">
              <a:lnSpc>
                <a:spcPct val="150000"/>
              </a:lnSpc>
              <a:spcBef>
                <a:spcPct val="40000"/>
              </a:spcBef>
            </a:pPr>
            <a:r>
              <a:rPr lang="zh-CN" altLang="en-US" sz="2000"/>
              <a:t>应该在使用频率高的、经常用于连接的列上建索引</a:t>
            </a:r>
          </a:p>
          <a:p>
            <a:pPr lvl="1" eaLnBrk="1" hangingPunct="1">
              <a:lnSpc>
                <a:spcPct val="150000"/>
              </a:lnSpc>
              <a:spcBef>
                <a:spcPct val="40000"/>
              </a:spcBef>
            </a:pPr>
            <a:r>
              <a:rPr lang="zh-CN" altLang="en-US" sz="2000"/>
              <a:t>一个表上可建多个索引。索引可以提高查询效率，但索引过多耗费空间，且降低了插入、删除、更新的效率</a:t>
            </a:r>
          </a:p>
          <a:p>
            <a:pPr eaLnBrk="1" hangingPunct="1">
              <a:lnSpc>
                <a:spcPct val="150000"/>
              </a:lnSpc>
            </a:pPr>
            <a:endParaRPr lang="en-US" altLang="zh-CN"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35844" name="Rectangle 2"/>
          <p:cNvSpPr>
            <a:spLocks noGrp="1" noChangeArrowheads="1"/>
          </p:cNvSpPr>
          <p:nvPr>
            <p:ph type="title"/>
          </p:nvPr>
        </p:nvSpPr>
        <p:spPr>
          <a:xfrm>
            <a:off x="352425" y="449263"/>
            <a:ext cx="8486775" cy="563562"/>
          </a:xfrm>
        </p:spPr>
        <p:txBody>
          <a:bodyPr/>
          <a:lstStyle/>
          <a:p>
            <a:pPr eaLnBrk="1" hangingPunct="1"/>
            <a:r>
              <a:rPr lang="en-US" altLang="zh-CN">
                <a:effectLst/>
              </a:rPr>
              <a:t>SQL</a:t>
            </a:r>
            <a:r>
              <a:rPr lang="zh-CN" altLang="en-US">
                <a:effectLst/>
              </a:rPr>
              <a:t>数据查询功能</a:t>
            </a:r>
          </a:p>
        </p:txBody>
      </p:sp>
      <p:sp>
        <p:nvSpPr>
          <p:cNvPr id="35845" name="Rectangle 3"/>
          <p:cNvSpPr>
            <a:spLocks noGrp="1" noChangeArrowheads="1"/>
          </p:cNvSpPr>
          <p:nvPr>
            <p:ph idx="1"/>
          </p:nvPr>
        </p:nvSpPr>
        <p:spPr>
          <a:xfrm>
            <a:off x="1362075" y="1265238"/>
            <a:ext cx="3302000" cy="4787900"/>
          </a:xfrm>
        </p:spPr>
        <p:txBody>
          <a:bodyPr/>
          <a:lstStyle/>
          <a:p>
            <a:pPr eaLnBrk="1" hangingPunct="1">
              <a:lnSpc>
                <a:spcPct val="150000"/>
              </a:lnSpc>
            </a:pPr>
            <a:r>
              <a:rPr lang="en-US" altLang="zh-CN">
                <a:latin typeface="华文新魏" panose="02010800040101010101" pitchFamily="2" charset="-122"/>
              </a:rPr>
              <a:t>SQL</a:t>
            </a:r>
            <a:r>
              <a:rPr lang="zh-CN" altLang="en-US">
                <a:latin typeface="华文新魏" panose="02010800040101010101" pitchFamily="2" charset="-122"/>
              </a:rPr>
              <a:t>数据查询基本结构</a:t>
            </a:r>
          </a:p>
          <a:p>
            <a:pPr eaLnBrk="1" hangingPunct="1">
              <a:lnSpc>
                <a:spcPct val="150000"/>
              </a:lnSpc>
            </a:pPr>
            <a:r>
              <a:rPr lang="en-US" altLang="zh-CN">
                <a:latin typeface="华文新魏" panose="02010800040101010101" pitchFamily="2" charset="-122"/>
              </a:rPr>
              <a:t>select</a:t>
            </a:r>
            <a:r>
              <a:rPr lang="zh-CN" altLang="en-US">
                <a:latin typeface="华文新魏" panose="02010800040101010101" pitchFamily="2" charset="-122"/>
              </a:rPr>
              <a:t>子句</a:t>
            </a:r>
          </a:p>
          <a:p>
            <a:pPr eaLnBrk="1" hangingPunct="1">
              <a:lnSpc>
                <a:spcPct val="150000"/>
              </a:lnSpc>
            </a:pPr>
            <a:r>
              <a:rPr lang="zh-CN" altLang="en-US">
                <a:latin typeface="华文新魏" panose="02010800040101010101" pitchFamily="2" charset="-122"/>
              </a:rPr>
              <a:t>重复元组的处理</a:t>
            </a:r>
          </a:p>
          <a:p>
            <a:pPr eaLnBrk="1" hangingPunct="1">
              <a:lnSpc>
                <a:spcPct val="150000"/>
              </a:lnSpc>
            </a:pPr>
            <a:r>
              <a:rPr lang="en-US" altLang="zh-CN">
                <a:latin typeface="华文新魏" panose="02010800040101010101" pitchFamily="2" charset="-122"/>
              </a:rPr>
              <a:t>from</a:t>
            </a:r>
            <a:r>
              <a:rPr lang="zh-CN" altLang="en-US">
                <a:latin typeface="华文新魏" panose="02010800040101010101" pitchFamily="2" charset="-122"/>
              </a:rPr>
              <a:t>子句</a:t>
            </a:r>
          </a:p>
          <a:p>
            <a:pPr eaLnBrk="1" hangingPunct="1">
              <a:lnSpc>
                <a:spcPct val="150000"/>
              </a:lnSpc>
            </a:pPr>
            <a:r>
              <a:rPr lang="en-US" altLang="zh-CN">
                <a:latin typeface="华文新魏" panose="02010800040101010101" pitchFamily="2" charset="-122"/>
              </a:rPr>
              <a:t>where</a:t>
            </a:r>
            <a:r>
              <a:rPr lang="zh-CN" altLang="en-US">
                <a:latin typeface="华文新魏" panose="02010800040101010101" pitchFamily="2" charset="-122"/>
              </a:rPr>
              <a:t>子句</a:t>
            </a:r>
          </a:p>
          <a:p>
            <a:pPr eaLnBrk="1" hangingPunct="1">
              <a:lnSpc>
                <a:spcPct val="150000"/>
              </a:lnSpc>
            </a:pPr>
            <a:r>
              <a:rPr lang="zh-CN" altLang="en-US">
                <a:latin typeface="华文新魏" panose="02010800040101010101" pitchFamily="2" charset="-122"/>
              </a:rPr>
              <a:t>更名运算</a:t>
            </a:r>
          </a:p>
          <a:p>
            <a:pPr eaLnBrk="1" hangingPunct="1">
              <a:lnSpc>
                <a:spcPct val="150000"/>
              </a:lnSpc>
            </a:pPr>
            <a:r>
              <a:rPr lang="zh-CN" altLang="en-US">
                <a:latin typeface="华文新魏" panose="02010800040101010101" pitchFamily="2" charset="-122"/>
              </a:rPr>
              <a:t>字符串操作</a:t>
            </a:r>
          </a:p>
          <a:p>
            <a:pPr eaLnBrk="1" hangingPunct="1">
              <a:lnSpc>
                <a:spcPct val="150000"/>
              </a:lnSpc>
            </a:pPr>
            <a:r>
              <a:rPr lang="zh-CN" altLang="en-US">
                <a:latin typeface="华文新魏" panose="02010800040101010101" pitchFamily="2" charset="-122"/>
              </a:rPr>
              <a:t>元组显示顺序</a:t>
            </a:r>
          </a:p>
          <a:p>
            <a:pPr eaLnBrk="1" hangingPunct="1">
              <a:lnSpc>
                <a:spcPct val="150000"/>
              </a:lnSpc>
            </a:pPr>
            <a:r>
              <a:rPr lang="zh-CN" altLang="en-US">
                <a:latin typeface="华文新魏" panose="02010800040101010101" pitchFamily="2" charset="-122"/>
              </a:rPr>
              <a:t>集合操作</a:t>
            </a:r>
            <a:endParaRPr lang="en-US" altLang="zh-CN">
              <a:latin typeface="华文新魏" panose="02010800040101010101" pitchFamily="2" charset="-122"/>
            </a:endParaRPr>
          </a:p>
          <a:p>
            <a:pPr eaLnBrk="1" hangingPunct="1">
              <a:lnSpc>
                <a:spcPct val="150000"/>
              </a:lnSpc>
            </a:pPr>
            <a:endParaRPr lang="zh-CN" altLang="en-US">
              <a:latin typeface="华文新魏" panose="02010800040101010101" pitchFamily="2" charset="-122"/>
            </a:endParaRPr>
          </a:p>
        </p:txBody>
      </p:sp>
      <p:sp>
        <p:nvSpPr>
          <p:cNvPr id="6" name="Rectangle 3"/>
          <p:cNvSpPr txBox="1">
            <a:spLocks noChangeArrowheads="1"/>
          </p:cNvSpPr>
          <p:nvPr/>
        </p:nvSpPr>
        <p:spPr bwMode="auto">
          <a:xfrm>
            <a:off x="5105400" y="1295400"/>
            <a:ext cx="38893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eaLnBrk="1" hangingPunct="1">
              <a:lnSpc>
                <a:spcPct val="150000"/>
              </a:lnSpc>
              <a:defRPr/>
            </a:pPr>
            <a:r>
              <a:rPr lang="zh-CN" altLang="en-US" sz="1800" kern="0" dirty="0"/>
              <a:t>分组和聚集函数</a:t>
            </a:r>
          </a:p>
          <a:p>
            <a:pPr eaLnBrk="1" hangingPunct="1">
              <a:lnSpc>
                <a:spcPct val="150000"/>
              </a:lnSpc>
              <a:defRPr/>
            </a:pPr>
            <a:r>
              <a:rPr lang="zh-CN" altLang="en-US" sz="1800" kern="0" dirty="0"/>
              <a:t>空值</a:t>
            </a:r>
          </a:p>
          <a:p>
            <a:pPr eaLnBrk="1" hangingPunct="1">
              <a:lnSpc>
                <a:spcPct val="150000"/>
              </a:lnSpc>
              <a:defRPr/>
            </a:pPr>
            <a:r>
              <a:rPr lang="zh-CN" altLang="en-US" sz="1800" kern="0" dirty="0"/>
              <a:t>嵌套子查询</a:t>
            </a:r>
          </a:p>
          <a:p>
            <a:pPr eaLnBrk="1" hangingPunct="1">
              <a:lnSpc>
                <a:spcPct val="150000"/>
              </a:lnSpc>
              <a:defRPr/>
            </a:pPr>
            <a:r>
              <a:rPr lang="zh-CN" altLang="en-US" sz="1800" kern="0" dirty="0"/>
              <a:t>派生关系</a:t>
            </a:r>
          </a:p>
          <a:p>
            <a:pPr eaLnBrk="1" hangingPunct="1">
              <a:lnSpc>
                <a:spcPct val="150000"/>
              </a:lnSpc>
              <a:defRPr/>
            </a:pPr>
            <a:r>
              <a:rPr lang="zh-CN" altLang="en-US" sz="1800" kern="0" dirty="0"/>
              <a:t>视图</a:t>
            </a:r>
          </a:p>
          <a:p>
            <a:pPr eaLnBrk="1" hangingPunct="1">
              <a:lnSpc>
                <a:spcPct val="150000"/>
              </a:lnSpc>
              <a:defRPr/>
            </a:pPr>
            <a:r>
              <a:rPr lang="zh-CN" altLang="en-US" sz="1800" kern="0" dirty="0"/>
              <a:t>关系的连接</a:t>
            </a:r>
          </a:p>
          <a:p>
            <a:pPr eaLnBrk="1" hangingPunct="1">
              <a:lnSpc>
                <a:spcPct val="150000"/>
              </a:lnSpc>
              <a:defRPr/>
            </a:pPr>
            <a:endParaRPr lang="zh-CN" altLang="en-US" sz="1800" kern="0" dirty="0">
              <a:latin typeface="华文新魏"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pPr>
              <a:defRPr/>
            </a:pPr>
            <a:r>
              <a:rPr lang="zh-CN" altLang="en-US" dirty="0">
                <a:ea typeface="宋体" charset="-122"/>
              </a:rPr>
              <a:t>基本查询结构</a:t>
            </a:r>
            <a:endParaRPr lang="en-US" altLang="zh-CN" dirty="0">
              <a:ea typeface="宋体" charset="-122"/>
            </a:endParaRPr>
          </a:p>
        </p:txBody>
      </p:sp>
      <p:sp>
        <p:nvSpPr>
          <p:cNvPr id="15363" name="Rectangle 3"/>
          <p:cNvSpPr>
            <a:spLocks noGrp="1" noChangeArrowheads="1"/>
          </p:cNvSpPr>
          <p:nvPr>
            <p:ph type="body" idx="1"/>
          </p:nvPr>
        </p:nvSpPr>
        <p:spPr>
          <a:xfrm>
            <a:off x="739775" y="1106488"/>
            <a:ext cx="7640638" cy="4881562"/>
          </a:xfrm>
        </p:spPr>
        <p:txBody>
          <a:bodyPr lIns="90488" tIns="44450" rIns="90488" bIns="44450"/>
          <a:lstStyle/>
          <a:p>
            <a:pPr>
              <a:lnSpc>
                <a:spcPct val="150000"/>
              </a:lnSpc>
              <a:buFont typeface="Monotype Sorts" charset="2"/>
              <a:buChar char="n"/>
              <a:tabLst>
                <a:tab pos="2055813" algn="l"/>
              </a:tabLst>
              <a:defRPr/>
            </a:pPr>
            <a:r>
              <a:rPr lang="en-US" altLang="zh-CN" sz="2000" dirty="0">
                <a:ea typeface="宋体" charset="-122"/>
              </a:rPr>
              <a:t>SQL</a:t>
            </a:r>
            <a:r>
              <a:rPr lang="zh-CN" altLang="en-US" sz="2000" dirty="0">
                <a:ea typeface="宋体" charset="-122"/>
              </a:rPr>
              <a:t>的</a:t>
            </a:r>
            <a:r>
              <a:rPr lang="zh-CN" altLang="en-US" sz="2000" b="1" dirty="0">
                <a:solidFill>
                  <a:srgbClr val="000099"/>
                </a:solidFill>
                <a:ea typeface="宋体" charset="-122"/>
              </a:rPr>
              <a:t>数据操纵语言</a:t>
            </a:r>
            <a:r>
              <a:rPr lang="en-US" altLang="zh-CN" sz="2000" b="1" dirty="0">
                <a:solidFill>
                  <a:srgbClr val="000099"/>
                </a:solidFill>
                <a:ea typeface="宋体" charset="-122"/>
              </a:rPr>
              <a:t> </a:t>
            </a:r>
            <a:r>
              <a:rPr lang="zh-CN" altLang="en-US" sz="2000" b="1" dirty="0">
                <a:solidFill>
                  <a:srgbClr val="000099"/>
                </a:solidFill>
                <a:ea typeface="宋体" charset="-122"/>
              </a:rPr>
              <a:t>（</a:t>
            </a:r>
            <a:r>
              <a:rPr lang="en-US" altLang="zh-CN" sz="2000" b="1" dirty="0">
                <a:solidFill>
                  <a:srgbClr val="000099"/>
                </a:solidFill>
                <a:ea typeface="宋体" charset="-122"/>
              </a:rPr>
              <a:t>DML</a:t>
            </a:r>
            <a:r>
              <a:rPr lang="zh-CN" altLang="en-US" sz="2000" b="1" dirty="0">
                <a:solidFill>
                  <a:srgbClr val="000099"/>
                </a:solidFill>
                <a:ea typeface="宋体" charset="-122"/>
              </a:rPr>
              <a:t>）</a:t>
            </a:r>
            <a:r>
              <a:rPr lang="en-US" altLang="zh-CN" sz="2000" dirty="0">
                <a:ea typeface="宋体" charset="-122"/>
              </a:rPr>
              <a:t> </a:t>
            </a:r>
            <a:r>
              <a:rPr lang="zh-CN" altLang="en-US" sz="2000" dirty="0">
                <a:ea typeface="宋体" charset="-122"/>
              </a:rPr>
              <a:t>提供从数据库中查询信息，以及在数据库中插入元组、删除元组、修改元组的能力 </a:t>
            </a:r>
            <a:endParaRPr lang="en-US" altLang="zh-CN" sz="2000" dirty="0">
              <a:ea typeface="宋体" charset="-122"/>
            </a:endParaRPr>
          </a:p>
          <a:p>
            <a:pPr>
              <a:lnSpc>
                <a:spcPct val="150000"/>
              </a:lnSpc>
              <a:buFont typeface="Monotype Sorts" charset="2"/>
              <a:buChar char="n"/>
              <a:tabLst>
                <a:tab pos="2055813" algn="l"/>
              </a:tabLst>
              <a:defRPr/>
            </a:pPr>
            <a:r>
              <a:rPr lang="zh-CN" altLang="en-US" sz="2000" dirty="0">
                <a:ea typeface="宋体" charset="-122"/>
              </a:rPr>
              <a:t>一个典型的 </a:t>
            </a:r>
            <a:r>
              <a:rPr lang="en-US" altLang="zh-CN" sz="2000" dirty="0">
                <a:ea typeface="宋体" charset="-122"/>
              </a:rPr>
              <a:t>SQL </a:t>
            </a:r>
            <a:r>
              <a:rPr lang="zh-CN" altLang="en-US" sz="2000" dirty="0">
                <a:ea typeface="宋体" charset="-122"/>
              </a:rPr>
              <a:t>查询形式：</a:t>
            </a:r>
            <a:r>
              <a:rPr lang="en-US" altLang="zh-CN" sz="2000" dirty="0">
                <a:ea typeface="宋体" charset="-122"/>
              </a:rPr>
              <a:t/>
            </a:r>
            <a:br>
              <a:rPr lang="en-US" altLang="zh-CN" sz="2000" dirty="0">
                <a:ea typeface="宋体" charset="-122"/>
              </a:rPr>
            </a:br>
            <a:r>
              <a:rPr lang="en-US" altLang="zh-CN" dirty="0">
                <a:ea typeface="宋体" charset="-122"/>
              </a:rPr>
              <a:t>	</a:t>
            </a:r>
            <a:r>
              <a:rPr lang="en-US" altLang="zh-CN" b="1" dirty="0">
                <a:ea typeface="宋体" charset="-122"/>
              </a:rPr>
              <a:t>select </a:t>
            </a:r>
            <a:r>
              <a:rPr lang="en-US" altLang="zh-CN" i="1" dirty="0">
                <a:ea typeface="宋体" charset="-122"/>
              </a:rPr>
              <a:t>A</a:t>
            </a:r>
            <a:r>
              <a:rPr lang="en-US" altLang="zh-CN" baseline="-25000" dirty="0">
                <a:ea typeface="宋体" charset="-122"/>
              </a:rPr>
              <a:t>1</a:t>
            </a:r>
            <a:r>
              <a:rPr lang="en-US" altLang="zh-CN" dirty="0">
                <a:ea typeface="宋体" charset="-122"/>
              </a:rPr>
              <a:t>, </a:t>
            </a:r>
            <a:r>
              <a:rPr lang="en-US" altLang="zh-CN" i="1" dirty="0">
                <a:ea typeface="宋体" charset="-122"/>
              </a:rPr>
              <a:t>A</a:t>
            </a:r>
            <a:r>
              <a:rPr lang="en-US" altLang="zh-CN" baseline="-25000" dirty="0">
                <a:ea typeface="宋体" charset="-122"/>
              </a:rPr>
              <a:t>2</a:t>
            </a:r>
            <a:r>
              <a:rPr lang="en-US" altLang="zh-CN" dirty="0">
                <a:ea typeface="宋体" charset="-122"/>
              </a:rPr>
              <a:t>, ..., </a:t>
            </a:r>
            <a:r>
              <a:rPr lang="en-US" altLang="zh-CN" i="1" dirty="0">
                <a:ea typeface="宋体" charset="-122"/>
              </a:rPr>
              <a:t>A</a:t>
            </a:r>
            <a:r>
              <a:rPr lang="en-US" altLang="zh-CN" i="1" baseline="-25000" dirty="0">
                <a:ea typeface="宋体" charset="-122"/>
              </a:rPr>
              <a:t>n</a:t>
            </a:r>
            <a:r>
              <a:rPr lang="en-US" altLang="zh-CN" dirty="0">
                <a:ea typeface="宋体" charset="-122"/>
              </a:rPr>
              <a:t/>
            </a:r>
            <a:br>
              <a:rPr lang="en-US" altLang="zh-CN" dirty="0">
                <a:ea typeface="宋体" charset="-122"/>
              </a:rPr>
            </a:br>
            <a:r>
              <a:rPr lang="en-US" altLang="zh-CN" dirty="0">
                <a:ea typeface="宋体" charset="-122"/>
              </a:rPr>
              <a:t>	</a:t>
            </a:r>
            <a:r>
              <a:rPr lang="en-US" altLang="zh-CN" b="1" dirty="0">
                <a:ea typeface="宋体" charset="-122"/>
              </a:rPr>
              <a:t>from</a:t>
            </a:r>
            <a:r>
              <a:rPr lang="en-US" altLang="zh-CN" dirty="0">
                <a:ea typeface="宋体" charset="-122"/>
              </a:rPr>
              <a:t> </a:t>
            </a:r>
            <a:r>
              <a:rPr lang="en-US" altLang="zh-CN" i="1" dirty="0">
                <a:ea typeface="宋体" charset="-122"/>
              </a:rPr>
              <a:t>r</a:t>
            </a:r>
            <a:r>
              <a:rPr lang="en-US" altLang="zh-CN" baseline="-25000" dirty="0">
                <a:ea typeface="宋体" charset="-122"/>
              </a:rPr>
              <a:t>1</a:t>
            </a:r>
            <a:r>
              <a:rPr lang="en-US" altLang="zh-CN" dirty="0">
                <a:ea typeface="宋体" charset="-122"/>
              </a:rPr>
              <a:t>, </a:t>
            </a:r>
            <a:r>
              <a:rPr lang="en-US" altLang="zh-CN" i="1" dirty="0">
                <a:ea typeface="宋体" charset="-122"/>
              </a:rPr>
              <a:t>r</a:t>
            </a:r>
            <a:r>
              <a:rPr lang="en-US" altLang="zh-CN" baseline="-25000" dirty="0">
                <a:ea typeface="宋体" charset="-122"/>
              </a:rPr>
              <a:t>2</a:t>
            </a:r>
            <a:r>
              <a:rPr lang="en-US" altLang="zh-CN" dirty="0">
                <a:ea typeface="宋体" charset="-122"/>
              </a:rPr>
              <a:t>, ..., </a:t>
            </a:r>
            <a:r>
              <a:rPr lang="en-US" altLang="zh-CN" i="1" dirty="0" err="1">
                <a:ea typeface="宋体" charset="-122"/>
              </a:rPr>
              <a:t>r</a:t>
            </a:r>
            <a:r>
              <a:rPr lang="en-US" altLang="zh-CN" i="1" baseline="-25000" dirty="0" err="1">
                <a:ea typeface="宋体" charset="-122"/>
              </a:rPr>
              <a:t>m</a:t>
            </a:r>
            <a:r>
              <a:rPr lang="en-US" altLang="zh-CN" dirty="0">
                <a:ea typeface="宋体" charset="-122"/>
              </a:rPr>
              <a:t/>
            </a:r>
            <a:br>
              <a:rPr lang="en-US" altLang="zh-CN" dirty="0">
                <a:ea typeface="宋体" charset="-122"/>
              </a:rPr>
            </a:br>
            <a:r>
              <a:rPr lang="en-US" altLang="zh-CN" dirty="0">
                <a:ea typeface="宋体" charset="-122"/>
              </a:rPr>
              <a:t>	</a:t>
            </a:r>
            <a:r>
              <a:rPr lang="en-US" altLang="zh-CN" b="1" dirty="0">
                <a:ea typeface="宋体" charset="-122"/>
              </a:rPr>
              <a:t>where </a:t>
            </a:r>
            <a:r>
              <a:rPr lang="en-US" altLang="zh-CN" i="1" dirty="0">
                <a:ea typeface="宋体" charset="-122"/>
              </a:rPr>
              <a:t>P</a:t>
            </a:r>
            <a:endParaRPr lang="en-US" altLang="zh-CN" dirty="0">
              <a:ea typeface="宋体" charset="-122"/>
            </a:endParaRPr>
          </a:p>
          <a:p>
            <a:pPr lvl="1">
              <a:lnSpc>
                <a:spcPct val="150000"/>
              </a:lnSpc>
              <a:buSzPct val="90000"/>
              <a:buFont typeface="Monotype Sorts" charset="2"/>
              <a:buChar char="l"/>
              <a:tabLst>
                <a:tab pos="2055813" algn="l"/>
              </a:tabLst>
              <a:defRPr/>
            </a:pPr>
            <a:r>
              <a:rPr lang="en-US" altLang="zh-CN" i="1" dirty="0">
                <a:ea typeface="宋体" charset="-122"/>
              </a:rPr>
              <a:t>A</a:t>
            </a:r>
            <a:r>
              <a:rPr lang="en-US" altLang="zh-CN" i="1" baseline="-25000" dirty="0">
                <a:ea typeface="宋体" charset="-122"/>
              </a:rPr>
              <a:t>i   </a:t>
            </a:r>
            <a:r>
              <a:rPr lang="zh-CN" altLang="en-US" dirty="0">
                <a:ea typeface="宋体" charset="-122"/>
                <a:cs typeface="+mn-cs"/>
              </a:rPr>
              <a:t>表示一个属性</a:t>
            </a:r>
            <a:endParaRPr lang="en-US" altLang="zh-CN" dirty="0">
              <a:ea typeface="宋体" charset="-122"/>
              <a:cs typeface="+mn-cs"/>
            </a:endParaRPr>
          </a:p>
          <a:p>
            <a:pPr lvl="1">
              <a:lnSpc>
                <a:spcPct val="150000"/>
              </a:lnSpc>
              <a:buSzPct val="90000"/>
              <a:buFont typeface="Monotype Sorts" charset="2"/>
              <a:buChar char="l"/>
              <a:tabLst>
                <a:tab pos="2055813" algn="l"/>
              </a:tabLst>
              <a:defRPr/>
            </a:pPr>
            <a:r>
              <a:rPr lang="en-US" altLang="zh-CN" i="1" dirty="0" err="1">
                <a:ea typeface="宋体" charset="-122"/>
              </a:rPr>
              <a:t>R</a:t>
            </a:r>
            <a:r>
              <a:rPr lang="en-US" altLang="zh-CN" i="1" baseline="-25000" dirty="0" err="1">
                <a:ea typeface="宋体" charset="-122"/>
              </a:rPr>
              <a:t>i</a:t>
            </a:r>
            <a:r>
              <a:rPr lang="en-US" altLang="zh-CN" i="1" baseline="-25000" dirty="0">
                <a:ea typeface="宋体" charset="-122"/>
              </a:rPr>
              <a:t> </a:t>
            </a:r>
            <a:r>
              <a:rPr lang="en-US" altLang="zh-CN" dirty="0">
                <a:ea typeface="宋体" charset="-122"/>
              </a:rPr>
              <a:t> </a:t>
            </a:r>
            <a:r>
              <a:rPr lang="zh-CN" altLang="en-US" dirty="0">
                <a:ea typeface="宋体" charset="-122"/>
              </a:rPr>
              <a:t>表示一个关系</a:t>
            </a:r>
            <a:endParaRPr lang="en-US" altLang="zh-CN" sz="1600" dirty="0">
              <a:ea typeface="宋体" charset="-122"/>
            </a:endParaRPr>
          </a:p>
          <a:p>
            <a:pPr lvl="1">
              <a:lnSpc>
                <a:spcPct val="150000"/>
              </a:lnSpc>
              <a:buSzPct val="90000"/>
              <a:buFont typeface="Monotype Sorts" charset="2"/>
              <a:buChar char="l"/>
              <a:tabLst>
                <a:tab pos="2055813" algn="l"/>
              </a:tabLst>
              <a:defRPr/>
            </a:pPr>
            <a:r>
              <a:rPr lang="en-US" altLang="zh-CN" i="1" dirty="0">
                <a:ea typeface="宋体" charset="-122"/>
              </a:rPr>
              <a:t>P</a:t>
            </a:r>
            <a:r>
              <a:rPr lang="en-US" altLang="zh-CN" dirty="0">
                <a:ea typeface="宋体" charset="-122"/>
              </a:rPr>
              <a:t>  </a:t>
            </a:r>
            <a:r>
              <a:rPr lang="zh-CN" altLang="en-US" dirty="0">
                <a:ea typeface="宋体" charset="-122"/>
              </a:rPr>
              <a:t>是一个谓词</a:t>
            </a:r>
            <a:endParaRPr lang="en-US" altLang="zh-CN" sz="1600" dirty="0">
              <a:ea typeface="宋体" charset="-122"/>
            </a:endParaRPr>
          </a:p>
          <a:p>
            <a:pPr>
              <a:lnSpc>
                <a:spcPct val="150000"/>
              </a:lnSpc>
              <a:buFont typeface="Monotype Sorts" charset="2"/>
              <a:buChar char="n"/>
              <a:tabLst>
                <a:tab pos="2055813" algn="l"/>
              </a:tabLst>
              <a:defRPr/>
            </a:pPr>
            <a:r>
              <a:rPr lang="en-US" altLang="zh-CN" sz="2000" dirty="0">
                <a:ea typeface="宋体" charset="-122"/>
              </a:rPr>
              <a:t>SQL </a:t>
            </a:r>
            <a:r>
              <a:rPr lang="zh-CN" altLang="en-US" sz="2000" dirty="0">
                <a:ea typeface="宋体" charset="-122"/>
              </a:rPr>
              <a:t>查询的结果是一个关系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select</a:t>
            </a:r>
            <a:r>
              <a:rPr lang="zh-CN" altLang="en-US" dirty="0">
                <a:ea typeface="宋体" charset="-122"/>
              </a:rPr>
              <a:t>子句</a:t>
            </a:r>
            <a:endParaRPr lang="en-US" altLang="zh-CN" dirty="0">
              <a:ea typeface="宋体" charset="-122"/>
            </a:endParaRPr>
          </a:p>
        </p:txBody>
      </p:sp>
      <p:sp>
        <p:nvSpPr>
          <p:cNvPr id="38915" name="Rectangle 3"/>
          <p:cNvSpPr>
            <a:spLocks noGrp="1" noChangeArrowheads="1"/>
          </p:cNvSpPr>
          <p:nvPr>
            <p:ph type="body" idx="1"/>
          </p:nvPr>
        </p:nvSpPr>
        <p:spPr>
          <a:xfrm>
            <a:off x="739775" y="1106488"/>
            <a:ext cx="8066088" cy="5165725"/>
          </a:xfrm>
          <a:noFill/>
        </p:spPr>
        <p:txBody>
          <a:bodyPr lIns="90488" tIns="44450" rIns="90488" bIns="44450"/>
          <a:lstStyle/>
          <a:p>
            <a:pPr>
              <a:lnSpc>
                <a:spcPct val="150000"/>
              </a:lnSpc>
              <a:tabLst>
                <a:tab pos="2055813" algn="l"/>
              </a:tabLst>
            </a:pPr>
            <a:r>
              <a:rPr lang="en-US" altLang="zh-CN" sz="2000" b="1"/>
              <a:t>select </a:t>
            </a:r>
            <a:r>
              <a:rPr lang="zh-CN" altLang="en-US" sz="2000"/>
              <a:t>子句用于列出查询结果中所需要的属性</a:t>
            </a:r>
            <a:endParaRPr lang="en-US" altLang="zh-CN" sz="2000"/>
          </a:p>
          <a:p>
            <a:pPr lvl="1">
              <a:lnSpc>
                <a:spcPct val="150000"/>
              </a:lnSpc>
              <a:tabLst>
                <a:tab pos="2055813" algn="l"/>
              </a:tabLst>
            </a:pPr>
            <a:r>
              <a:rPr lang="zh-CN" altLang="en-US" sz="2000"/>
              <a:t>与关系代数中的投影运算相对应</a:t>
            </a:r>
          </a:p>
          <a:p>
            <a:pPr>
              <a:lnSpc>
                <a:spcPct val="150000"/>
              </a:lnSpc>
              <a:tabLst>
                <a:tab pos="2055813" algn="l"/>
              </a:tabLst>
            </a:pPr>
            <a:r>
              <a:rPr lang="zh-CN" altLang="en-US" sz="2000"/>
              <a:t>示例： 找出所有教师的名字</a:t>
            </a:r>
            <a:r>
              <a:rPr lang="en-US" altLang="zh-CN" sz="2000"/>
              <a:t/>
            </a:r>
            <a:br>
              <a:rPr lang="en-US" altLang="zh-CN" sz="2000"/>
            </a:br>
            <a:r>
              <a:rPr lang="en-US" altLang="zh-CN" sz="2000"/>
              <a:t>		</a:t>
            </a:r>
            <a:r>
              <a:rPr lang="en-US" altLang="zh-CN" sz="2000" b="1"/>
              <a:t>select </a:t>
            </a:r>
            <a:r>
              <a:rPr lang="en-US" altLang="zh-CN" sz="2000" i="1"/>
              <a:t>name</a:t>
            </a:r>
            <a:r>
              <a:rPr lang="en-US" altLang="zh-CN" sz="2000"/>
              <a:t/>
            </a:r>
            <a:br>
              <a:rPr lang="en-US" altLang="zh-CN" sz="2000"/>
            </a:br>
            <a:r>
              <a:rPr lang="en-US" altLang="zh-CN" sz="2000"/>
              <a:t>		</a:t>
            </a:r>
            <a:r>
              <a:rPr lang="en-US" altLang="zh-CN" sz="2000" b="1"/>
              <a:t>from </a:t>
            </a:r>
            <a:r>
              <a:rPr lang="en-US" altLang="zh-CN" sz="2000" i="1"/>
              <a:t>instructor</a:t>
            </a:r>
          </a:p>
          <a:p>
            <a:pPr>
              <a:lnSpc>
                <a:spcPct val="150000"/>
              </a:lnSpc>
              <a:tabLst>
                <a:tab pos="2055813" algn="l"/>
              </a:tabLst>
            </a:pPr>
            <a:r>
              <a:rPr lang="zh-CN" altLang="en-US" sz="2000"/>
              <a:t>注：</a:t>
            </a:r>
            <a:r>
              <a:rPr lang="en-US" altLang="zh-CN" sz="2000"/>
              <a:t>  SQL </a:t>
            </a:r>
            <a:r>
              <a:rPr lang="zh-CN" altLang="en-US" sz="2000"/>
              <a:t>中的标识符大小写不敏感（即既可以使用大写字母，也可以使用小写字母）</a:t>
            </a:r>
            <a:endParaRPr lang="en-US" altLang="zh-CN" sz="2000"/>
          </a:p>
          <a:p>
            <a:pPr lvl="1">
              <a:lnSpc>
                <a:spcPct val="150000"/>
              </a:lnSpc>
              <a:tabLst>
                <a:tab pos="2055813" algn="l"/>
              </a:tabLst>
            </a:pPr>
            <a:r>
              <a:rPr lang="zh-CN" altLang="en-US" sz="2000"/>
              <a:t>示例： </a:t>
            </a:r>
            <a:r>
              <a:rPr lang="en-US" altLang="zh-CN" sz="2000" i="1"/>
              <a:t>Name</a:t>
            </a:r>
            <a:r>
              <a:rPr lang="en-US" altLang="zh-CN" sz="2000"/>
              <a:t> ≡ </a:t>
            </a:r>
            <a:r>
              <a:rPr lang="en-US" altLang="zh-CN" sz="2000" i="1"/>
              <a:t>NAME</a:t>
            </a:r>
            <a:r>
              <a:rPr lang="en-US" altLang="zh-CN" sz="2000"/>
              <a:t> ≡ </a:t>
            </a:r>
            <a:r>
              <a:rPr lang="en-US" altLang="zh-CN" sz="2000" i="1"/>
              <a:t>name</a:t>
            </a:r>
          </a:p>
          <a:p>
            <a:pPr lvl="1">
              <a:lnSpc>
                <a:spcPct val="150000"/>
              </a:lnSpc>
              <a:tabLst>
                <a:tab pos="2055813" algn="l"/>
              </a:tabLst>
            </a:pPr>
            <a:r>
              <a:rPr lang="zh-CN" altLang="en-US" sz="2000"/>
              <a:t>本页中加粗的字有些人使用大写的形式（即</a:t>
            </a:r>
            <a:r>
              <a:rPr lang="en-US" altLang="zh-CN" sz="2000"/>
              <a:t>SELECT</a:t>
            </a:r>
            <a:r>
              <a:rPr lang="zh-CN" altLang="en-US" sz="2000"/>
              <a:t>） </a:t>
            </a:r>
            <a:endParaRPr lang="en-US" altLang="zh-CN" sz="200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a:defRPr/>
            </a:pPr>
            <a:r>
              <a:rPr lang="en-US" altLang="zh-CN" dirty="0">
                <a:latin typeface="宋体" charset="-122"/>
                <a:ea typeface="宋体" charset="-122"/>
              </a:rPr>
              <a:t>3.1  SQL</a:t>
            </a:r>
            <a:r>
              <a:rPr lang="zh-CN" altLang="en-US" dirty="0">
                <a:latin typeface="宋体" charset="-122"/>
                <a:ea typeface="宋体" charset="-122"/>
              </a:rPr>
              <a:t>查询语言概览</a:t>
            </a:r>
            <a:endParaRPr lang="en-US" altLang="zh-CN" dirty="0">
              <a:ea typeface="宋体" charset="-122"/>
            </a:endParaRPr>
          </a:p>
        </p:txBody>
      </p:sp>
      <p:sp>
        <p:nvSpPr>
          <p:cNvPr id="10243" name="Rectangle 3"/>
          <p:cNvSpPr>
            <a:spLocks noGrp="1" noChangeArrowheads="1"/>
          </p:cNvSpPr>
          <p:nvPr>
            <p:ph type="body" idx="1"/>
          </p:nvPr>
        </p:nvSpPr>
        <p:spPr/>
        <p:txBody>
          <a:bodyPr/>
          <a:lstStyle/>
          <a:p>
            <a:pPr>
              <a:buFont typeface="Wingdings" panose="05000000000000000000" pitchFamily="2" charset="2"/>
              <a:buChar char="n"/>
            </a:pPr>
            <a:r>
              <a:rPr lang="en-US" altLang="zh-CN" sz="2400" dirty="0"/>
              <a:t>IBM Sequel </a:t>
            </a:r>
            <a:r>
              <a:rPr lang="zh-CN" altLang="en-US" sz="2400" dirty="0"/>
              <a:t>语言是由</a:t>
            </a:r>
            <a:r>
              <a:rPr lang="en-US" altLang="zh-CN" sz="2400" dirty="0"/>
              <a:t>IBM San Jose </a:t>
            </a:r>
            <a:r>
              <a:rPr lang="zh-CN" altLang="en-US" sz="2400" dirty="0"/>
              <a:t>研究实验室开发的，当时作为 </a:t>
            </a:r>
            <a:r>
              <a:rPr lang="en-US" altLang="zh-CN" sz="2400" dirty="0"/>
              <a:t>System R </a:t>
            </a:r>
            <a:r>
              <a:rPr lang="zh-CN" altLang="en-US" sz="2400" dirty="0"/>
              <a:t>项目的一部分 </a:t>
            </a:r>
            <a:endParaRPr lang="en-US" altLang="zh-CN" sz="2000" dirty="0"/>
          </a:p>
          <a:p>
            <a:pPr>
              <a:buFont typeface="Wingdings" panose="05000000000000000000" pitchFamily="2" charset="2"/>
              <a:buChar char="n"/>
            </a:pPr>
            <a:r>
              <a:rPr lang="zh-CN" altLang="en-US" sz="2400" dirty="0"/>
              <a:t>后来更名为：</a:t>
            </a:r>
            <a:r>
              <a:rPr lang="en-US" altLang="zh-CN" sz="2400" dirty="0"/>
              <a:t>Structured Query Language (SQL)</a:t>
            </a:r>
            <a:endParaRPr lang="en-US" altLang="zh-CN" sz="2000" dirty="0"/>
          </a:p>
          <a:p>
            <a:pPr>
              <a:buFont typeface="Wingdings" panose="05000000000000000000" pitchFamily="2" charset="2"/>
              <a:buChar char="n"/>
            </a:pPr>
            <a:r>
              <a:rPr lang="en-US" altLang="zh-CN" sz="2400" dirty="0"/>
              <a:t>ANSI</a:t>
            </a:r>
            <a:r>
              <a:rPr lang="zh-CN" altLang="en-US" sz="2400" dirty="0"/>
              <a:t>和</a:t>
            </a:r>
            <a:r>
              <a:rPr lang="en-US" altLang="zh-CN" sz="2400" dirty="0"/>
              <a:t>ISO</a:t>
            </a:r>
            <a:r>
              <a:rPr lang="zh-CN" altLang="en-US" sz="2400" dirty="0"/>
              <a:t>的</a:t>
            </a:r>
            <a:r>
              <a:rPr lang="en-US" altLang="zh-CN" sz="2400" dirty="0"/>
              <a:t>SQL</a:t>
            </a:r>
            <a:r>
              <a:rPr lang="zh-CN" altLang="en-US" sz="2400" dirty="0"/>
              <a:t>标准</a:t>
            </a:r>
            <a:r>
              <a:rPr lang="en-US" altLang="zh-CN" sz="2400" dirty="0"/>
              <a:t>:</a:t>
            </a:r>
            <a:endParaRPr lang="en-US" altLang="zh-CN" sz="2000" dirty="0"/>
          </a:p>
          <a:p>
            <a:pPr lvl="1">
              <a:buFont typeface="Wingdings" panose="05000000000000000000" pitchFamily="2" charset="2"/>
              <a:buChar char="n"/>
            </a:pPr>
            <a:r>
              <a:rPr lang="en-US" altLang="zh-CN" dirty="0"/>
              <a:t>SQL-86, SQL-89, SQL-92 </a:t>
            </a:r>
          </a:p>
          <a:p>
            <a:pPr lvl="1">
              <a:buFont typeface="Wingdings" panose="05000000000000000000" pitchFamily="2" charset="2"/>
              <a:buChar char="n"/>
            </a:pPr>
            <a:r>
              <a:rPr lang="en-US" altLang="zh-CN" dirty="0"/>
              <a:t>SQL:1999, SQL:2003, SQL:2008</a:t>
            </a:r>
          </a:p>
          <a:p>
            <a:pPr>
              <a:buFont typeface="Wingdings" panose="05000000000000000000" pitchFamily="2" charset="2"/>
              <a:buChar char="n"/>
            </a:pPr>
            <a:r>
              <a:rPr lang="zh-CN" altLang="en-US" sz="2400" dirty="0"/>
              <a:t>商用系统支持</a:t>
            </a:r>
            <a:r>
              <a:rPr lang="en-US" altLang="zh-CN" sz="2400" dirty="0"/>
              <a:t>SQL-92</a:t>
            </a:r>
            <a:r>
              <a:rPr lang="zh-CN" altLang="en-US" sz="2400" dirty="0"/>
              <a:t>的大部分（不是全部）特性，并且支持后续的扩充标准中部分的扩充特性，以及系统特殊的自有特性 </a:t>
            </a:r>
            <a:endParaRPr lang="en-US" altLang="zh-CN" sz="2000" dirty="0"/>
          </a:p>
          <a:p>
            <a:pPr lvl="1">
              <a:buFont typeface="Wingdings" panose="05000000000000000000" pitchFamily="2" charset="2"/>
              <a:buChar char="n"/>
            </a:pPr>
            <a:r>
              <a:rPr lang="zh-CN" altLang="en-US" sz="2000" dirty="0">
                <a:solidFill>
                  <a:schemeClr val="tx2"/>
                </a:solidFill>
              </a:rPr>
              <a:t>不是所有的示例都能够在你的特定系统上运行</a:t>
            </a:r>
            <a:r>
              <a:rPr lang="zh-CN" altLang="en-US" sz="2400" dirty="0">
                <a:solidFill>
                  <a:schemeClr val="tx2"/>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select </a:t>
            </a:r>
            <a:r>
              <a:rPr lang="zh-CN" altLang="en-US" dirty="0">
                <a:ea typeface="宋体" charset="-122"/>
              </a:rPr>
              <a:t>子句（续）</a:t>
            </a:r>
            <a:endParaRPr lang="en-US" altLang="zh-CN" dirty="0">
              <a:ea typeface="宋体" charset="-122"/>
            </a:endParaRPr>
          </a:p>
        </p:txBody>
      </p:sp>
      <p:sp>
        <p:nvSpPr>
          <p:cNvPr id="40963" name="Rectangle 3"/>
          <p:cNvSpPr>
            <a:spLocks noGrp="1" noChangeArrowheads="1"/>
          </p:cNvSpPr>
          <p:nvPr>
            <p:ph type="body" idx="1"/>
          </p:nvPr>
        </p:nvSpPr>
        <p:spPr>
          <a:xfrm>
            <a:off x="739775" y="1106488"/>
            <a:ext cx="7848600" cy="4876800"/>
          </a:xfrm>
          <a:noFill/>
        </p:spPr>
        <p:txBody>
          <a:bodyPr lIns="90488" tIns="44450" rIns="90488" bIns="44450"/>
          <a:lstStyle/>
          <a:p>
            <a:pPr>
              <a:lnSpc>
                <a:spcPct val="150000"/>
              </a:lnSpc>
              <a:tabLst>
                <a:tab pos="2055813" algn="l"/>
              </a:tabLst>
            </a:pPr>
            <a:r>
              <a:rPr lang="en-US" altLang="zh-CN" sz="2000"/>
              <a:t>SQL </a:t>
            </a:r>
            <a:r>
              <a:rPr lang="zh-CN" altLang="en-US" sz="2000"/>
              <a:t>允许在关系和查询结果中保留重复的元组 </a:t>
            </a:r>
            <a:endParaRPr lang="en-US" altLang="zh-CN"/>
          </a:p>
          <a:p>
            <a:pPr>
              <a:lnSpc>
                <a:spcPct val="150000"/>
              </a:lnSpc>
              <a:tabLst>
                <a:tab pos="2055813" algn="l"/>
              </a:tabLst>
            </a:pPr>
            <a:r>
              <a:rPr lang="zh-CN" altLang="en-US" sz="2000"/>
              <a:t>强制去重，需要在 </a:t>
            </a:r>
            <a:r>
              <a:rPr lang="en-US" altLang="zh-CN" sz="2000"/>
              <a:t>select </a:t>
            </a:r>
            <a:r>
              <a:rPr lang="zh-CN" altLang="en-US" sz="2000"/>
              <a:t>之后使用关键字 </a:t>
            </a:r>
            <a:r>
              <a:rPr lang="en-US" altLang="zh-CN" sz="2000" b="1">
                <a:solidFill>
                  <a:srgbClr val="000099"/>
                </a:solidFill>
              </a:rPr>
              <a:t>distinct </a:t>
            </a:r>
            <a:r>
              <a:rPr lang="zh-CN" altLang="en-US" sz="2000" b="1"/>
              <a:t> </a:t>
            </a:r>
            <a:endParaRPr lang="en-US" altLang="zh-CN" b="1"/>
          </a:p>
          <a:p>
            <a:pPr>
              <a:lnSpc>
                <a:spcPct val="150000"/>
              </a:lnSpc>
              <a:tabLst>
                <a:tab pos="2055813" algn="l"/>
              </a:tabLst>
            </a:pPr>
            <a:r>
              <a:rPr lang="zh-CN" altLang="en-US" sz="2000"/>
              <a:t>找出所有教师所在的系名，并去除重复</a:t>
            </a:r>
            <a:endParaRPr lang="en-US" altLang="zh-CN"/>
          </a:p>
          <a:p>
            <a:pPr>
              <a:lnSpc>
                <a:spcPct val="150000"/>
              </a:lnSpc>
              <a:buFont typeface="Monotype Sorts"/>
              <a:buNone/>
              <a:tabLst>
                <a:tab pos="2055813" algn="l"/>
              </a:tabLst>
            </a:pPr>
            <a:r>
              <a:rPr lang="en-US" altLang="zh-CN"/>
              <a:t>		</a:t>
            </a:r>
            <a:r>
              <a:rPr lang="en-US" altLang="zh-CN" sz="2000" b="1"/>
              <a:t>select distinct </a:t>
            </a:r>
            <a:r>
              <a:rPr lang="en-US" altLang="zh-CN" sz="2000" i="1"/>
              <a:t>dept_name</a:t>
            </a:r>
            <a:r>
              <a:rPr lang="en-US" altLang="zh-CN" sz="2000"/>
              <a:t/>
            </a:r>
            <a:br>
              <a:rPr lang="en-US" altLang="zh-CN" sz="2000"/>
            </a:br>
            <a:r>
              <a:rPr lang="en-US" altLang="zh-CN" sz="2000"/>
              <a:t>	</a:t>
            </a:r>
            <a:r>
              <a:rPr lang="en-US" altLang="zh-CN" sz="2000" b="1"/>
              <a:t>from </a:t>
            </a:r>
            <a:r>
              <a:rPr lang="en-US" altLang="zh-CN" sz="2000" i="1"/>
              <a:t>instructor</a:t>
            </a:r>
            <a:endParaRPr lang="en-US" altLang="zh-CN" i="1"/>
          </a:p>
          <a:p>
            <a:pPr>
              <a:lnSpc>
                <a:spcPct val="150000"/>
              </a:lnSpc>
              <a:tabLst>
                <a:tab pos="2055813" algn="l"/>
              </a:tabLst>
            </a:pPr>
            <a:r>
              <a:rPr lang="zh-CN" altLang="en-US" sz="2000"/>
              <a:t>关键词</a:t>
            </a:r>
            <a:r>
              <a:rPr lang="en-US" altLang="zh-CN" sz="2000" b="1"/>
              <a:t>all </a:t>
            </a:r>
            <a:r>
              <a:rPr lang="zh-CN" altLang="en-US" sz="2000"/>
              <a:t>显式指明不去除重复 </a:t>
            </a:r>
            <a:r>
              <a:rPr lang="en-US" altLang="zh-CN"/>
              <a:t/>
            </a:r>
            <a:br>
              <a:rPr lang="en-US" altLang="zh-CN"/>
            </a:br>
            <a:r>
              <a:rPr lang="en-US" altLang="zh-CN"/>
              <a:t>	</a:t>
            </a:r>
            <a:r>
              <a:rPr lang="en-US" altLang="zh-CN" sz="2000" b="1"/>
              <a:t>select all</a:t>
            </a:r>
            <a:r>
              <a:rPr lang="en-US" altLang="zh-CN" sz="2000"/>
              <a:t> </a:t>
            </a:r>
            <a:r>
              <a:rPr lang="en-US" altLang="zh-CN" sz="2000" i="1"/>
              <a:t>dept_name</a:t>
            </a:r>
            <a:br>
              <a:rPr lang="en-US" altLang="zh-CN" sz="2000" i="1"/>
            </a:br>
            <a:r>
              <a:rPr lang="en-US" altLang="zh-CN" sz="2000" i="1"/>
              <a:t>	</a:t>
            </a:r>
            <a:r>
              <a:rPr lang="en-US" altLang="zh-CN" sz="2000" b="1"/>
              <a:t>from </a:t>
            </a:r>
            <a:r>
              <a:rPr lang="en-US" altLang="zh-CN" sz="2000" i="1"/>
              <a:t>instructor</a:t>
            </a:r>
            <a:endParaRPr lang="en-US" altLang="zh-CN" i="1"/>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select </a:t>
            </a:r>
            <a:r>
              <a:rPr lang="zh-CN" altLang="en-US" dirty="0">
                <a:ea typeface="宋体" charset="-122"/>
              </a:rPr>
              <a:t>子句（续）</a:t>
            </a:r>
            <a:endParaRPr lang="en-US" altLang="zh-CN" dirty="0">
              <a:ea typeface="宋体" charset="-122"/>
            </a:endParaRPr>
          </a:p>
        </p:txBody>
      </p:sp>
      <p:sp>
        <p:nvSpPr>
          <p:cNvPr id="43011" name="Rectangle 3"/>
          <p:cNvSpPr>
            <a:spLocks noGrp="1" noChangeArrowheads="1"/>
          </p:cNvSpPr>
          <p:nvPr>
            <p:ph type="body" idx="1"/>
          </p:nvPr>
        </p:nvSpPr>
        <p:spPr>
          <a:xfrm>
            <a:off x="739775" y="1106488"/>
            <a:ext cx="7848600" cy="4876800"/>
          </a:xfrm>
          <a:noFill/>
        </p:spPr>
        <p:txBody>
          <a:bodyPr lIns="90488" tIns="44450" rIns="90488" bIns="44450"/>
          <a:lstStyle/>
          <a:p>
            <a:pPr>
              <a:lnSpc>
                <a:spcPct val="150000"/>
              </a:lnSpc>
              <a:tabLst>
                <a:tab pos="2055813" algn="l"/>
              </a:tabLst>
            </a:pPr>
            <a:r>
              <a:rPr lang="en-US" altLang="zh-CN" sz="2000"/>
              <a:t>select</a:t>
            </a:r>
            <a:r>
              <a:rPr lang="zh-CN" altLang="en-US" sz="2000"/>
              <a:t>子句中的星号代表“所有属性”</a:t>
            </a:r>
            <a:endParaRPr lang="en-US" altLang="zh-CN"/>
          </a:p>
          <a:p>
            <a:pPr>
              <a:lnSpc>
                <a:spcPct val="150000"/>
              </a:lnSpc>
              <a:buFont typeface="Monotype Sorts"/>
              <a:buNone/>
              <a:tabLst>
                <a:tab pos="2055813" algn="l"/>
              </a:tabLst>
            </a:pPr>
            <a:r>
              <a:rPr lang="en-US" altLang="zh-CN" b="1"/>
              <a:t>			</a:t>
            </a:r>
            <a:r>
              <a:rPr lang="en-US" altLang="zh-CN" sz="2000" b="1"/>
              <a:t>select </a:t>
            </a:r>
            <a:r>
              <a:rPr lang="en-US" altLang="zh-CN" sz="2000"/>
              <a:t>*</a:t>
            </a:r>
            <a:br>
              <a:rPr lang="en-US" altLang="zh-CN" sz="2000"/>
            </a:br>
            <a:r>
              <a:rPr lang="en-US" altLang="zh-CN" sz="2000"/>
              <a:t>		</a:t>
            </a:r>
            <a:r>
              <a:rPr lang="en-US" altLang="zh-CN" sz="2000" b="1"/>
              <a:t>from </a:t>
            </a:r>
            <a:r>
              <a:rPr lang="en-US" altLang="zh-CN" sz="2000" i="1"/>
              <a:t>instructor</a:t>
            </a:r>
            <a:endParaRPr lang="en-US" altLang="zh-CN" i="1"/>
          </a:p>
          <a:p>
            <a:pPr>
              <a:lnSpc>
                <a:spcPct val="150000"/>
              </a:lnSpc>
              <a:tabLst>
                <a:tab pos="2055813" algn="l"/>
              </a:tabLst>
            </a:pPr>
            <a:r>
              <a:rPr lang="en-US" altLang="zh-CN" sz="2000" b="1">
                <a:solidFill>
                  <a:srgbClr val="000099"/>
                </a:solidFill>
              </a:rPr>
              <a:t>select</a:t>
            </a:r>
            <a:r>
              <a:rPr lang="en-US" altLang="zh-CN" sz="2000"/>
              <a:t> </a:t>
            </a:r>
            <a:r>
              <a:rPr lang="zh-CN" altLang="en-US" sz="2000"/>
              <a:t>子句可含有包含</a:t>
            </a:r>
            <a:r>
              <a:rPr lang="en-US" altLang="zh-CN" sz="2000"/>
              <a:t>+</a:t>
            </a:r>
            <a:r>
              <a:rPr lang="zh-CN" altLang="en-US" sz="2000"/>
              <a:t>、</a:t>
            </a:r>
            <a:r>
              <a:rPr lang="en-US" altLang="zh-CN" sz="2000"/>
              <a:t> –</a:t>
            </a:r>
            <a:r>
              <a:rPr lang="zh-CN" altLang="en-US" sz="2000"/>
              <a:t>、</a:t>
            </a:r>
            <a:r>
              <a:rPr lang="en-US" altLang="zh-CN" sz="2000"/>
              <a:t> *</a:t>
            </a:r>
            <a:r>
              <a:rPr lang="zh-CN" altLang="en-US" sz="2000"/>
              <a:t>、</a:t>
            </a:r>
            <a:r>
              <a:rPr lang="en-US" altLang="zh-CN" sz="2000"/>
              <a:t>/</a:t>
            </a:r>
            <a:r>
              <a:rPr lang="zh-CN" altLang="en-US" sz="2000"/>
              <a:t>运算符的算术表达式，运算对象可以是常量或元组的属性 </a:t>
            </a:r>
            <a:endParaRPr lang="en-US" altLang="zh-CN"/>
          </a:p>
          <a:p>
            <a:pPr>
              <a:lnSpc>
                <a:spcPct val="150000"/>
              </a:lnSpc>
              <a:tabLst>
                <a:tab pos="2055813" algn="l"/>
              </a:tabLst>
            </a:pPr>
            <a:r>
              <a:rPr lang="zh-CN" altLang="en-US" sz="2000"/>
              <a:t>查询：</a:t>
            </a:r>
            <a:r>
              <a:rPr lang="en-US" altLang="zh-CN"/>
              <a:t> </a:t>
            </a:r>
          </a:p>
          <a:p>
            <a:pPr>
              <a:lnSpc>
                <a:spcPct val="150000"/>
              </a:lnSpc>
              <a:buFont typeface="Monotype Sorts"/>
              <a:buNone/>
              <a:tabLst>
                <a:tab pos="2055813" algn="l"/>
              </a:tabLst>
            </a:pPr>
            <a:r>
              <a:rPr lang="en-US" altLang="zh-CN" b="1"/>
              <a:t>	                   </a:t>
            </a:r>
            <a:r>
              <a:rPr lang="en-US" altLang="zh-CN" sz="2000" b="1"/>
              <a:t>select</a:t>
            </a:r>
            <a:r>
              <a:rPr lang="en-US" altLang="zh-CN" sz="2000"/>
              <a:t> </a:t>
            </a:r>
            <a:r>
              <a:rPr lang="en-US" altLang="zh-CN" sz="2000" i="1"/>
              <a:t>ID, name, salary/12</a:t>
            </a:r>
            <a:r>
              <a:rPr lang="en-US" altLang="zh-CN" sz="2000"/>
              <a:t/>
            </a:r>
            <a:br>
              <a:rPr lang="en-US" altLang="zh-CN" sz="2000"/>
            </a:br>
            <a:r>
              <a:rPr lang="en-US" altLang="zh-CN" sz="2000"/>
              <a:t>                  </a:t>
            </a:r>
            <a:r>
              <a:rPr lang="en-US" altLang="zh-CN" sz="2000" b="1"/>
              <a:t>from </a:t>
            </a:r>
            <a:r>
              <a:rPr lang="en-US" altLang="zh-CN" sz="2000" i="1"/>
              <a:t>instructor</a:t>
            </a:r>
            <a:endParaRPr lang="en-US" altLang="zh-CN" i="1"/>
          </a:p>
          <a:p>
            <a:pPr>
              <a:lnSpc>
                <a:spcPct val="150000"/>
              </a:lnSpc>
              <a:buFont typeface="Monotype Sorts"/>
              <a:buNone/>
              <a:tabLst>
                <a:tab pos="2055813" algn="l"/>
              </a:tabLst>
            </a:pPr>
            <a:r>
              <a:rPr lang="en-US" altLang="zh-CN" i="1"/>
              <a:t>	</a:t>
            </a:r>
            <a:r>
              <a:rPr lang="zh-CN" altLang="en-US" sz="2000"/>
              <a:t>会返回一个与</a:t>
            </a:r>
            <a:r>
              <a:rPr lang="en-US" altLang="zh-CN" sz="2000" i="1"/>
              <a:t>instructor </a:t>
            </a:r>
            <a:r>
              <a:rPr lang="zh-CN" altLang="en-US" sz="2000"/>
              <a:t>一样的关系，只是属性</a:t>
            </a:r>
            <a:r>
              <a:rPr lang="en-US" altLang="zh-CN" sz="2000" i="1"/>
              <a:t>salary</a:t>
            </a:r>
            <a:r>
              <a:rPr lang="zh-CN" altLang="en-US" sz="2000"/>
              <a:t>的值变为原来的</a:t>
            </a:r>
            <a:r>
              <a:rPr lang="en-US" altLang="zh-CN" sz="2000"/>
              <a:t>1/12</a:t>
            </a:r>
            <a:r>
              <a:rPr lang="zh-CN" altLang="en-US" sz="2000"/>
              <a:t> </a:t>
            </a:r>
            <a:endParaRPr lang="en-US" altLang="zh-CN" sz="20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C81D18-8A94-4A7F-B906-7891A5EFC951}"/>
              </a:ext>
            </a:extLst>
          </p:cNvPr>
          <p:cNvSpPr>
            <a:spLocks noGrp="1" noChangeArrowheads="1"/>
          </p:cNvSpPr>
          <p:nvPr>
            <p:ph type="title"/>
          </p:nvPr>
        </p:nvSpPr>
        <p:spPr>
          <a:xfrm>
            <a:off x="768350" y="117475"/>
            <a:ext cx="8077200" cy="609600"/>
          </a:xfrm>
        </p:spPr>
        <p:txBody>
          <a:bodyPr lIns="90488" tIns="44450" rIns="90488" bIns="44450" anchor="ctr"/>
          <a:lstStyle/>
          <a:p>
            <a:pPr>
              <a:defRPr/>
            </a:pPr>
            <a:r>
              <a:rPr lang="en-US" altLang="zh-CN" dirty="0">
                <a:ea typeface="宋体" charset="-122"/>
              </a:rPr>
              <a:t>select </a:t>
            </a:r>
            <a:r>
              <a:rPr lang="zh-CN" altLang="en-US" dirty="0">
                <a:ea typeface="宋体" charset="-122"/>
              </a:rPr>
              <a:t>子句（续）</a:t>
            </a:r>
            <a:endParaRPr lang="en-US" altLang="zh-CN" dirty="0">
              <a:ea typeface="宋体" charset="-122"/>
            </a:endParaRPr>
          </a:p>
        </p:txBody>
      </p:sp>
      <p:sp>
        <p:nvSpPr>
          <p:cNvPr id="5" name="Rectangle 3">
            <a:extLst>
              <a:ext uri="{FF2B5EF4-FFF2-40B4-BE49-F238E27FC236}">
                <a16:creationId xmlns:a16="http://schemas.microsoft.com/office/drawing/2014/main" id="{B075FF69-148A-4A45-AE85-4C0E03F8C5FD}"/>
              </a:ext>
            </a:extLst>
          </p:cNvPr>
          <p:cNvSpPr>
            <a:spLocks noGrp="1"/>
          </p:cNvSpPr>
          <p:nvPr>
            <p:ph idx="1"/>
          </p:nvPr>
        </p:nvSpPr>
        <p:spPr>
          <a:prstGeom prst="rect">
            <a:avLst/>
          </a:prstGeom>
          <a:noFill/>
          <a:ln w="9525">
            <a:noFill/>
          </a:ln>
        </p:spPr>
        <p:txBody>
          <a:bodyPr vert="horz" wrap="square" lIns="91440" tIns="45720" rIns="91440" bIns="45720" anchor="t" anchorCtr="0"/>
          <a:lstStyle>
            <a:lvl1pPr marL="342900" indent="-342900" algn="l" rtl="0" fontAlgn="base">
              <a:spcBef>
                <a:spcPct val="20000"/>
              </a:spcBef>
              <a:spcAft>
                <a:spcPct val="0"/>
              </a:spcAft>
              <a:buClr>
                <a:schemeClr val="hlink"/>
              </a:buClr>
              <a:buFont typeface="Wingdings" panose="05000000000000000000" pitchFamily="2" charset="2"/>
              <a:buChar char="v"/>
              <a:defRPr kumimoji="1" sz="2800">
                <a:solidFill>
                  <a:schemeClr val="tx1"/>
                </a:solidFill>
                <a:latin typeface="+mn-lt"/>
                <a:ea typeface="+mn-ea"/>
                <a:cs typeface="宋体" panose="02010600030101010101" pitchFamily="2" charset="-122"/>
              </a:defRPr>
            </a:lvl1pPr>
            <a:lvl2pPr marL="742950" indent="-285750" algn="l" rtl="0" fontAlgn="base">
              <a:spcBef>
                <a:spcPct val="20000"/>
              </a:spcBef>
              <a:spcAft>
                <a:spcPct val="0"/>
              </a:spcAft>
              <a:buClr>
                <a:schemeClr val="accent1"/>
              </a:buClr>
              <a:buFont typeface="Wingdings" panose="05000000000000000000"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Char char="•"/>
              <a:defRPr kumimoji="1" sz="22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40000"/>
              </a:lnSpc>
            </a:pPr>
            <a:r>
              <a:rPr lang="en-US" altLang="zh-CN" sz="2400" dirty="0"/>
              <a:t>SELECT</a:t>
            </a:r>
            <a:r>
              <a:rPr lang="zh-CN" altLang="en-US" sz="2400" dirty="0"/>
              <a:t>子句的</a:t>
            </a:r>
            <a:r>
              <a:rPr lang="en-US" altLang="zh-CN" sz="2400" dirty="0"/>
              <a:t>&lt;</a:t>
            </a:r>
            <a:r>
              <a:rPr lang="zh-CN" altLang="en-US" sz="2400" dirty="0"/>
              <a:t>目标列表达式</a:t>
            </a:r>
            <a:r>
              <a:rPr lang="en-US" altLang="zh-CN" sz="2400" dirty="0"/>
              <a:t>&gt;</a:t>
            </a:r>
            <a:r>
              <a:rPr lang="zh-CN" altLang="en-US" sz="2400" dirty="0"/>
              <a:t>可以为：</a:t>
            </a:r>
            <a:endParaRPr lang="en-US" altLang="zh-CN" sz="2400" dirty="0"/>
          </a:p>
          <a:p>
            <a:pPr lvl="1" algn="just" eaLnBrk="1" hangingPunct="1">
              <a:lnSpc>
                <a:spcPct val="160000"/>
              </a:lnSpc>
            </a:pPr>
            <a:r>
              <a:rPr lang="zh-CN" altLang="en-US" sz="2200" dirty="0"/>
              <a:t>算术表达式</a:t>
            </a:r>
            <a:endParaRPr lang="en-US" altLang="zh-CN" sz="2200" dirty="0"/>
          </a:p>
          <a:p>
            <a:pPr lvl="1" algn="just" eaLnBrk="1" hangingPunct="1">
              <a:lnSpc>
                <a:spcPct val="160000"/>
              </a:lnSpc>
            </a:pPr>
            <a:r>
              <a:rPr lang="zh-CN" altLang="en-US" sz="2200" dirty="0"/>
              <a:t>字符串常量</a:t>
            </a:r>
            <a:endParaRPr lang="en-US" altLang="zh-CN" sz="2200" dirty="0"/>
          </a:p>
          <a:p>
            <a:pPr lvl="1" algn="just" eaLnBrk="1" hangingPunct="1">
              <a:lnSpc>
                <a:spcPct val="160000"/>
              </a:lnSpc>
            </a:pPr>
            <a:r>
              <a:rPr lang="zh-CN" altLang="en-US" sz="2200" dirty="0"/>
              <a:t>函数</a:t>
            </a:r>
            <a:endParaRPr lang="en-US" altLang="zh-CN" sz="2200" dirty="0"/>
          </a:p>
          <a:p>
            <a:pPr lvl="1" algn="just" eaLnBrk="1" hangingPunct="1">
              <a:lnSpc>
                <a:spcPct val="160000"/>
              </a:lnSpc>
            </a:pPr>
            <a:r>
              <a:rPr lang="zh-CN" altLang="en-US" sz="2200" dirty="0"/>
              <a:t>列别名</a:t>
            </a:r>
            <a:r>
              <a:rPr lang="en-US" altLang="zh-CN" sz="2200" dirty="0"/>
              <a:t> </a:t>
            </a:r>
          </a:p>
        </p:txBody>
      </p:sp>
    </p:spTree>
    <p:extLst>
      <p:ext uri="{BB962C8B-B14F-4D97-AF65-F5344CB8AC3E}">
        <p14:creationId xmlns:p14="http://schemas.microsoft.com/office/powerpoint/2010/main" val="348573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FA875-3029-40F2-8EF4-84627CFE3740}"/>
              </a:ext>
            </a:extLst>
          </p:cNvPr>
          <p:cNvSpPr>
            <a:spLocks noGrp="1" noChangeArrowheads="1"/>
          </p:cNvSpPr>
          <p:nvPr>
            <p:ph type="title"/>
          </p:nvPr>
        </p:nvSpPr>
        <p:spPr>
          <a:xfrm>
            <a:off x="768350" y="117475"/>
            <a:ext cx="8077200" cy="609600"/>
          </a:xfrm>
        </p:spPr>
        <p:txBody>
          <a:bodyPr lIns="90488" tIns="44450" rIns="90488" bIns="44450" anchor="ctr"/>
          <a:lstStyle/>
          <a:p>
            <a:pPr>
              <a:defRPr/>
            </a:pPr>
            <a:r>
              <a:rPr lang="en-US" altLang="zh-CN" dirty="0">
                <a:ea typeface="宋体" charset="-122"/>
              </a:rPr>
              <a:t>select </a:t>
            </a:r>
            <a:r>
              <a:rPr lang="zh-CN" altLang="en-US" dirty="0">
                <a:ea typeface="宋体" charset="-122"/>
              </a:rPr>
              <a:t>子句（续）</a:t>
            </a:r>
            <a:endParaRPr lang="en-US" altLang="zh-CN" dirty="0">
              <a:ea typeface="宋体" charset="-122"/>
            </a:endParaRPr>
          </a:p>
        </p:txBody>
      </p:sp>
      <p:sp>
        <p:nvSpPr>
          <p:cNvPr id="5" name="Rectangle 3">
            <a:extLst>
              <a:ext uri="{FF2B5EF4-FFF2-40B4-BE49-F238E27FC236}">
                <a16:creationId xmlns:a16="http://schemas.microsoft.com/office/drawing/2014/main" id="{C905992F-DBA4-4296-B3A1-FD384185ABDC}"/>
              </a:ext>
            </a:extLst>
          </p:cNvPr>
          <p:cNvSpPr>
            <a:spLocks noGrp="1"/>
          </p:cNvSpPr>
          <p:nvPr>
            <p:ph idx="1"/>
          </p:nvPr>
        </p:nvSpPr>
        <p:spPr>
          <a:prstGeom prst="rect">
            <a:avLst/>
          </a:prstGeom>
          <a:noFill/>
          <a:ln w="9525">
            <a:noFill/>
          </a:ln>
        </p:spPr>
        <p:txBody>
          <a:bodyPr vert="horz" wrap="square" lIns="91440" tIns="45720" rIns="91440" bIns="45720" anchor="t" anchorCtr="0"/>
          <a:lstStyle>
            <a:lvl1pPr marL="342900" indent="-342900" algn="l" rtl="0" fontAlgn="base">
              <a:spcBef>
                <a:spcPct val="20000"/>
              </a:spcBef>
              <a:spcAft>
                <a:spcPct val="0"/>
              </a:spcAft>
              <a:buClr>
                <a:schemeClr val="hlink"/>
              </a:buClr>
              <a:buFont typeface="Wingdings" panose="05000000000000000000" pitchFamily="2" charset="2"/>
              <a:buChar char="v"/>
              <a:defRPr kumimoji="1" sz="2800">
                <a:solidFill>
                  <a:schemeClr val="tx1"/>
                </a:solidFill>
                <a:latin typeface="+mn-lt"/>
                <a:ea typeface="+mn-ea"/>
                <a:cs typeface="宋体" panose="02010600030101010101" pitchFamily="2" charset="-122"/>
              </a:defRPr>
            </a:lvl1pPr>
            <a:lvl2pPr marL="742950" indent="-285750" algn="l" rtl="0" fontAlgn="base">
              <a:spcBef>
                <a:spcPct val="20000"/>
              </a:spcBef>
              <a:spcAft>
                <a:spcPct val="0"/>
              </a:spcAft>
              <a:buClr>
                <a:schemeClr val="accent1"/>
              </a:buClr>
              <a:buFont typeface="Wingdings" panose="05000000000000000000"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Char char="•"/>
              <a:defRPr kumimoji="1" sz="22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90000"/>
              </a:lnSpc>
              <a:buNone/>
            </a:pPr>
            <a:r>
              <a:rPr lang="zh-CN" altLang="en-US" sz="2400" dirty="0"/>
              <a:t>查全体学生的姓名及其出生年份。</a:t>
            </a:r>
            <a:endParaRPr lang="en-US" altLang="zh-CN" sz="2400" dirty="0"/>
          </a:p>
          <a:p>
            <a:pPr lvl="1" algn="just" eaLnBrk="1" hangingPunct="1">
              <a:lnSpc>
                <a:spcPct val="90000"/>
              </a:lnSpc>
              <a:buNone/>
            </a:pPr>
            <a:r>
              <a:rPr lang="en-US" altLang="zh-CN" sz="2000" dirty="0"/>
              <a:t>SELECT Sname</a:t>
            </a:r>
            <a:r>
              <a:rPr lang="zh-CN" altLang="en-US" sz="2000" dirty="0"/>
              <a:t>，</a:t>
            </a:r>
            <a:r>
              <a:rPr lang="en-US" altLang="zh-CN" sz="2000" dirty="0"/>
              <a:t>2021-Sage    /*</a:t>
            </a:r>
            <a:r>
              <a:rPr lang="zh-CN" altLang="en-US" sz="2000" dirty="0"/>
              <a:t>假定当年的年份为</a:t>
            </a:r>
            <a:r>
              <a:rPr lang="en-US" altLang="zh-CN" sz="2000" dirty="0"/>
              <a:t>2021</a:t>
            </a:r>
            <a:r>
              <a:rPr lang="zh-CN" altLang="en-US" sz="2000" dirty="0"/>
              <a:t>年</a:t>
            </a:r>
            <a:r>
              <a:rPr lang="en-US" altLang="zh-CN" sz="2000" dirty="0"/>
              <a:t>*/</a:t>
            </a:r>
          </a:p>
          <a:p>
            <a:pPr lvl="1" algn="just" eaLnBrk="1" hangingPunct="1">
              <a:lnSpc>
                <a:spcPct val="90000"/>
              </a:lnSpc>
              <a:buNone/>
            </a:pPr>
            <a:r>
              <a:rPr lang="en-US" altLang="zh-CN" sz="2000" dirty="0"/>
              <a:t>FROM Student</a:t>
            </a:r>
            <a:r>
              <a:rPr lang="zh-CN" altLang="en-US" sz="2000" dirty="0"/>
              <a:t>；</a:t>
            </a:r>
            <a:endParaRPr lang="en-US" altLang="zh-CN" sz="2000" dirty="0"/>
          </a:p>
          <a:p>
            <a:pPr lvl="1" algn="just" eaLnBrk="1" hangingPunct="1">
              <a:lnSpc>
                <a:spcPct val="90000"/>
              </a:lnSpc>
              <a:buNone/>
            </a:pPr>
            <a:r>
              <a:rPr lang="en-US" altLang="zh-CN" sz="2000" dirty="0">
                <a:latin typeface="Courier New" panose="02070309020205020404" pitchFamily="49" charset="0"/>
              </a:rPr>
              <a:t> </a:t>
            </a:r>
            <a:endParaRPr lang="en-US" altLang="zh-CN" sz="2000" dirty="0"/>
          </a:p>
          <a:p>
            <a:pPr lvl="1" algn="just" eaLnBrk="1" hangingPunct="1">
              <a:lnSpc>
                <a:spcPct val="90000"/>
              </a:lnSpc>
              <a:buNone/>
            </a:pPr>
            <a:r>
              <a:rPr lang="zh-CN" altLang="en-US" sz="2000" b="1" dirty="0"/>
              <a:t>输出结果：</a:t>
            </a:r>
            <a:endParaRPr lang="en-US" altLang="zh-CN" sz="2000" b="1" dirty="0"/>
          </a:p>
          <a:p>
            <a:pPr algn="just" eaLnBrk="1" hangingPunct="1">
              <a:lnSpc>
                <a:spcPct val="90000"/>
              </a:lnSpc>
              <a:buNone/>
            </a:pPr>
            <a:r>
              <a:rPr lang="en-US" altLang="zh-CN" sz="2400" dirty="0"/>
              <a:t>              </a:t>
            </a:r>
            <a:r>
              <a:rPr lang="en-US" altLang="zh-CN" sz="2400" dirty="0" err="1"/>
              <a:t>Sname</a:t>
            </a:r>
            <a:r>
              <a:rPr lang="en-US" altLang="zh-CN" sz="2400" dirty="0"/>
              <a:t>   2021-Sage</a:t>
            </a:r>
          </a:p>
          <a:p>
            <a:pPr algn="just" eaLnBrk="1" hangingPunct="1">
              <a:lnSpc>
                <a:spcPct val="90000"/>
              </a:lnSpc>
              <a:buNone/>
            </a:pPr>
            <a:r>
              <a:rPr lang="en-US" altLang="zh-CN" sz="2400" dirty="0"/>
              <a:t>             </a:t>
            </a:r>
          </a:p>
          <a:p>
            <a:pPr algn="just" eaLnBrk="1" hangingPunct="1">
              <a:lnSpc>
                <a:spcPct val="90000"/>
              </a:lnSpc>
              <a:buNone/>
            </a:pPr>
            <a:r>
              <a:rPr lang="en-US" altLang="zh-CN" sz="2400" dirty="0"/>
              <a:t>               </a:t>
            </a:r>
            <a:r>
              <a:rPr lang="zh-CN" altLang="en-US" sz="2400" dirty="0"/>
              <a:t>李勇</a:t>
            </a:r>
            <a:r>
              <a:rPr lang="en-US" altLang="zh-CN" sz="2400" dirty="0"/>
              <a:t>    	2000</a:t>
            </a:r>
          </a:p>
          <a:p>
            <a:pPr algn="just" eaLnBrk="1" hangingPunct="1">
              <a:lnSpc>
                <a:spcPct val="90000"/>
              </a:lnSpc>
              <a:buNone/>
            </a:pPr>
            <a:r>
              <a:rPr lang="en-US" altLang="zh-CN" sz="2400" dirty="0"/>
              <a:t>               </a:t>
            </a:r>
            <a:r>
              <a:rPr lang="zh-CN" altLang="en-US" sz="2400" dirty="0"/>
              <a:t>刘晨</a:t>
            </a:r>
            <a:r>
              <a:rPr lang="en-US" altLang="zh-CN" sz="2400" dirty="0"/>
              <a:t>    	2000</a:t>
            </a:r>
          </a:p>
          <a:p>
            <a:pPr algn="just" eaLnBrk="1" hangingPunct="1">
              <a:lnSpc>
                <a:spcPct val="90000"/>
              </a:lnSpc>
              <a:buNone/>
            </a:pPr>
            <a:r>
              <a:rPr lang="en-US" altLang="zh-CN" sz="2400" dirty="0"/>
              <a:t>               </a:t>
            </a:r>
            <a:r>
              <a:rPr lang="zh-CN" altLang="en-US" sz="2400" dirty="0"/>
              <a:t>王敏</a:t>
            </a:r>
            <a:r>
              <a:rPr lang="en-US" altLang="zh-CN" sz="2400" dirty="0"/>
              <a:t>    	2001</a:t>
            </a:r>
          </a:p>
          <a:p>
            <a:pPr eaLnBrk="1" hangingPunct="1">
              <a:lnSpc>
                <a:spcPct val="90000"/>
              </a:lnSpc>
              <a:buNone/>
            </a:pPr>
            <a:r>
              <a:rPr lang="en-US" altLang="zh-CN" sz="2400" dirty="0"/>
              <a:t>               </a:t>
            </a:r>
            <a:r>
              <a:rPr lang="zh-CN" altLang="en-US" sz="2400" dirty="0"/>
              <a:t>张立</a:t>
            </a:r>
            <a:r>
              <a:rPr lang="en-US" altLang="zh-CN" sz="2400" dirty="0"/>
              <a:t>    	2001 </a:t>
            </a:r>
          </a:p>
        </p:txBody>
      </p:sp>
    </p:spTree>
    <p:extLst>
      <p:ext uri="{BB962C8B-B14F-4D97-AF65-F5344CB8AC3E}">
        <p14:creationId xmlns:p14="http://schemas.microsoft.com/office/powerpoint/2010/main" val="1686823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FA875-3029-40F2-8EF4-84627CFE3740}"/>
              </a:ext>
            </a:extLst>
          </p:cNvPr>
          <p:cNvSpPr>
            <a:spLocks noGrp="1" noChangeArrowheads="1"/>
          </p:cNvSpPr>
          <p:nvPr>
            <p:ph type="title"/>
          </p:nvPr>
        </p:nvSpPr>
        <p:spPr>
          <a:xfrm>
            <a:off x="768350" y="117475"/>
            <a:ext cx="8077200" cy="609600"/>
          </a:xfrm>
        </p:spPr>
        <p:txBody>
          <a:bodyPr lIns="90488" tIns="44450" rIns="90488" bIns="44450" anchor="ctr"/>
          <a:lstStyle/>
          <a:p>
            <a:pPr>
              <a:defRPr/>
            </a:pPr>
            <a:r>
              <a:rPr lang="en-US" altLang="zh-CN" dirty="0">
                <a:ea typeface="宋体" charset="-122"/>
              </a:rPr>
              <a:t>select </a:t>
            </a:r>
            <a:r>
              <a:rPr lang="zh-CN" altLang="en-US" dirty="0">
                <a:ea typeface="宋体" charset="-122"/>
              </a:rPr>
              <a:t>子句（续）</a:t>
            </a:r>
            <a:endParaRPr lang="en-US" altLang="zh-CN" dirty="0">
              <a:ea typeface="宋体" charset="-122"/>
            </a:endParaRPr>
          </a:p>
        </p:txBody>
      </p:sp>
      <p:sp>
        <p:nvSpPr>
          <p:cNvPr id="6" name="Rectangle 3">
            <a:extLst>
              <a:ext uri="{FF2B5EF4-FFF2-40B4-BE49-F238E27FC236}">
                <a16:creationId xmlns:a16="http://schemas.microsoft.com/office/drawing/2014/main" id="{C8CC6C9E-663C-4697-8BBD-7FFE822BAB74}"/>
              </a:ext>
            </a:extLst>
          </p:cNvPr>
          <p:cNvSpPr>
            <a:spLocks noGrp="1"/>
          </p:cNvSpPr>
          <p:nvPr>
            <p:ph idx="1"/>
          </p:nvPr>
        </p:nvSpPr>
        <p:spPr>
          <a:prstGeom prst="rect">
            <a:avLst/>
          </a:prstGeom>
          <a:noFill/>
          <a:ln w="9525">
            <a:noFill/>
          </a:ln>
        </p:spPr>
        <p:txBody>
          <a:bodyPr vert="horz" wrap="square" lIns="91440" tIns="45720" rIns="91440" bIns="45720" anchor="t" anchorCtr="0"/>
          <a:lstStyle>
            <a:lvl1pPr marL="342900" indent="-342900" algn="l" rtl="0" fontAlgn="base">
              <a:spcBef>
                <a:spcPct val="20000"/>
              </a:spcBef>
              <a:spcAft>
                <a:spcPct val="0"/>
              </a:spcAft>
              <a:buClr>
                <a:schemeClr val="hlink"/>
              </a:buClr>
              <a:buFont typeface="Wingdings" panose="05000000000000000000" pitchFamily="2" charset="2"/>
              <a:buChar char="v"/>
              <a:defRPr kumimoji="1" sz="2800">
                <a:solidFill>
                  <a:schemeClr val="tx1"/>
                </a:solidFill>
                <a:latin typeface="+mn-lt"/>
                <a:ea typeface="+mn-ea"/>
                <a:cs typeface="宋体" panose="02010600030101010101" pitchFamily="2" charset="-122"/>
              </a:defRPr>
            </a:lvl1pPr>
            <a:lvl2pPr marL="742950" indent="-285750" algn="l" rtl="0" fontAlgn="base">
              <a:spcBef>
                <a:spcPct val="20000"/>
              </a:spcBef>
              <a:spcAft>
                <a:spcPct val="0"/>
              </a:spcAft>
              <a:buClr>
                <a:schemeClr val="accent1"/>
              </a:buClr>
              <a:buFont typeface="Wingdings" panose="05000000000000000000" pitchFamily="2" charset="2"/>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Char char="•"/>
              <a:defRPr kumimoji="1" sz="22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80000"/>
              </a:lnSpc>
              <a:buNone/>
            </a:pPr>
            <a:r>
              <a:rPr lang="zh-CN" altLang="en-US" sz="2400" dirty="0"/>
              <a:t>查询全体学生的姓名、出生年份和所有系，要求用小写</a:t>
            </a:r>
            <a:endParaRPr lang="en-US" altLang="zh-CN" sz="2400" dirty="0"/>
          </a:p>
          <a:p>
            <a:pPr algn="just" eaLnBrk="1" hangingPunct="1">
              <a:lnSpc>
                <a:spcPct val="80000"/>
              </a:lnSpc>
              <a:buNone/>
            </a:pPr>
            <a:r>
              <a:rPr lang="zh-CN" altLang="en-US" sz="2400" dirty="0"/>
              <a:t>字母表示所有系名</a:t>
            </a:r>
            <a:endParaRPr lang="en-US" altLang="zh-CN" sz="2400" dirty="0"/>
          </a:p>
          <a:p>
            <a:pPr algn="just" eaLnBrk="1" hangingPunct="1">
              <a:lnSpc>
                <a:spcPct val="80000"/>
              </a:lnSpc>
              <a:buNone/>
            </a:pPr>
            <a:endParaRPr lang="en-US" altLang="zh-CN" sz="2400" dirty="0"/>
          </a:p>
          <a:p>
            <a:pPr lvl="1" algn="just" eaLnBrk="1" hangingPunct="1">
              <a:lnSpc>
                <a:spcPct val="80000"/>
              </a:lnSpc>
              <a:buNone/>
            </a:pPr>
            <a:r>
              <a:rPr lang="en-US" altLang="zh-CN" sz="2000" dirty="0"/>
              <a:t>SELECT Sname</a:t>
            </a:r>
            <a:r>
              <a:rPr lang="zh-CN" altLang="en-US" sz="2000" dirty="0"/>
              <a:t>，</a:t>
            </a:r>
            <a:r>
              <a:rPr lang="zh-CN" altLang="en-US" sz="2000" dirty="0">
                <a:latin typeface="Courier New" panose="02070309020205020404" pitchFamily="49" charset="0"/>
              </a:rPr>
              <a:t>‘</a:t>
            </a:r>
            <a:r>
              <a:rPr lang="en-US" altLang="zh-CN" sz="2000" dirty="0"/>
              <a:t>Year of Birth: ‘</a:t>
            </a:r>
            <a:r>
              <a:rPr lang="zh-CN" altLang="en-US" sz="2000" dirty="0"/>
              <a:t>，</a:t>
            </a:r>
            <a:r>
              <a:rPr lang="en-US" altLang="zh-CN" sz="2000" dirty="0"/>
              <a:t>2021-Sage</a:t>
            </a:r>
            <a:r>
              <a:rPr lang="zh-CN" altLang="en-US" sz="2000" dirty="0"/>
              <a:t>，</a:t>
            </a:r>
            <a:endParaRPr lang="en-US" altLang="zh-CN" sz="2000" dirty="0"/>
          </a:p>
          <a:p>
            <a:pPr lvl="1" algn="just" eaLnBrk="1" hangingPunct="1">
              <a:lnSpc>
                <a:spcPct val="80000"/>
              </a:lnSpc>
              <a:buNone/>
            </a:pPr>
            <a:r>
              <a:rPr lang="en-US" altLang="zh-CN" sz="2000" dirty="0"/>
              <a:t>               ISLOWER(Sdept)</a:t>
            </a:r>
          </a:p>
          <a:p>
            <a:pPr lvl="1" eaLnBrk="1" hangingPunct="1">
              <a:lnSpc>
                <a:spcPct val="80000"/>
              </a:lnSpc>
              <a:buNone/>
            </a:pPr>
            <a:r>
              <a:rPr lang="en-US" altLang="zh-CN" sz="2000" dirty="0"/>
              <a:t>FROM Student</a:t>
            </a:r>
            <a:r>
              <a:rPr lang="zh-CN" altLang="en-US" sz="2000" dirty="0"/>
              <a:t>；</a:t>
            </a:r>
            <a:endParaRPr lang="en-US" altLang="zh-CN" sz="2000" dirty="0"/>
          </a:p>
          <a:p>
            <a:pPr lvl="1" eaLnBrk="1" hangingPunct="1">
              <a:lnSpc>
                <a:spcPct val="80000"/>
              </a:lnSpc>
              <a:buNone/>
            </a:pPr>
            <a:endParaRPr lang="en-US" altLang="zh-CN" sz="2000" dirty="0"/>
          </a:p>
          <a:p>
            <a:pPr lvl="1" eaLnBrk="1" hangingPunct="1">
              <a:lnSpc>
                <a:spcPct val="80000"/>
              </a:lnSpc>
              <a:buNone/>
            </a:pPr>
            <a:r>
              <a:rPr lang="zh-CN" altLang="en-US" sz="2000" b="1" dirty="0"/>
              <a:t>输出结果：</a:t>
            </a:r>
            <a:endParaRPr lang="en-US" altLang="zh-CN" sz="2000" b="1" dirty="0"/>
          </a:p>
          <a:p>
            <a:pPr lvl="1" algn="just" eaLnBrk="1" hangingPunct="1">
              <a:lnSpc>
                <a:spcPct val="80000"/>
              </a:lnSpc>
              <a:buNone/>
            </a:pPr>
            <a:r>
              <a:rPr lang="en-US" altLang="zh-CN" sz="1800" dirty="0"/>
              <a:t> Sname   'Year of Birth:'  2021-Sage   ISLOWER(Sdept)</a:t>
            </a:r>
          </a:p>
          <a:p>
            <a:pPr lvl="1" algn="just" eaLnBrk="1" hangingPunct="1">
              <a:lnSpc>
                <a:spcPct val="80000"/>
              </a:lnSpc>
              <a:buNone/>
            </a:pPr>
            <a:r>
              <a:rPr lang="en-US" altLang="zh-CN" sz="1800" dirty="0"/>
              <a:t> </a:t>
            </a:r>
          </a:p>
          <a:p>
            <a:pPr lvl="1" algn="just" eaLnBrk="1" hangingPunct="1">
              <a:lnSpc>
                <a:spcPct val="80000"/>
              </a:lnSpc>
              <a:buNone/>
            </a:pPr>
            <a:r>
              <a:rPr lang="en-US" altLang="zh-CN" sz="1800" dirty="0"/>
              <a:t>      </a:t>
            </a:r>
            <a:r>
              <a:rPr lang="zh-CN" altLang="en-US" sz="1800" dirty="0"/>
              <a:t>李勇</a:t>
            </a:r>
            <a:r>
              <a:rPr lang="en-US" altLang="zh-CN" sz="1800" dirty="0"/>
              <a:t>    Year of Birth:    2000       	cs</a:t>
            </a:r>
          </a:p>
          <a:p>
            <a:pPr lvl="1" algn="just" eaLnBrk="1" hangingPunct="1">
              <a:lnSpc>
                <a:spcPct val="80000"/>
              </a:lnSpc>
              <a:buNone/>
            </a:pPr>
            <a:r>
              <a:rPr lang="en-US" altLang="zh-CN" sz="1800" dirty="0"/>
              <a:t>      </a:t>
            </a:r>
            <a:r>
              <a:rPr lang="zh-CN" altLang="en-US" sz="1800" dirty="0"/>
              <a:t>刘晨</a:t>
            </a:r>
            <a:r>
              <a:rPr lang="en-US" altLang="zh-CN" sz="1800" dirty="0"/>
              <a:t>    Year of Birth:    2000       	is</a:t>
            </a:r>
          </a:p>
          <a:p>
            <a:pPr lvl="1" algn="just" eaLnBrk="1" hangingPunct="1">
              <a:lnSpc>
                <a:spcPct val="80000"/>
              </a:lnSpc>
              <a:buNone/>
            </a:pPr>
            <a:r>
              <a:rPr lang="en-US" altLang="zh-CN" sz="1800" dirty="0"/>
              <a:t>      </a:t>
            </a:r>
            <a:r>
              <a:rPr lang="zh-CN" altLang="en-US" sz="1800" dirty="0"/>
              <a:t>王敏</a:t>
            </a:r>
            <a:r>
              <a:rPr lang="en-US" altLang="zh-CN" sz="1800" dirty="0"/>
              <a:t>    Year of Birth:    2001       	ma</a:t>
            </a:r>
          </a:p>
          <a:p>
            <a:pPr lvl="1" algn="just" eaLnBrk="1" hangingPunct="1">
              <a:lnSpc>
                <a:spcPct val="80000"/>
              </a:lnSpc>
              <a:buNone/>
            </a:pPr>
            <a:r>
              <a:rPr lang="en-US" altLang="zh-CN" sz="1800" dirty="0"/>
              <a:t>      </a:t>
            </a:r>
            <a:r>
              <a:rPr lang="zh-CN" altLang="en-US" sz="1800" dirty="0"/>
              <a:t>张立</a:t>
            </a:r>
            <a:r>
              <a:rPr lang="en-US" altLang="zh-CN" sz="1800" dirty="0"/>
              <a:t>    Year of Birth:    2001      	is </a:t>
            </a:r>
          </a:p>
        </p:txBody>
      </p:sp>
    </p:spTree>
    <p:extLst>
      <p:ext uri="{BB962C8B-B14F-4D97-AF65-F5344CB8AC3E}">
        <p14:creationId xmlns:p14="http://schemas.microsoft.com/office/powerpoint/2010/main" val="1362438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where</a:t>
            </a:r>
            <a:r>
              <a:rPr lang="zh-CN" altLang="en-US" dirty="0">
                <a:ea typeface="宋体" charset="-122"/>
              </a:rPr>
              <a:t>子句</a:t>
            </a:r>
            <a:endParaRPr lang="en-US" altLang="zh-CN" dirty="0">
              <a:ea typeface="宋体" charset="-122"/>
            </a:endParaRPr>
          </a:p>
        </p:txBody>
      </p:sp>
      <p:sp>
        <p:nvSpPr>
          <p:cNvPr id="45059" name="Rectangle 3"/>
          <p:cNvSpPr>
            <a:spLocks noGrp="1" noChangeArrowheads="1"/>
          </p:cNvSpPr>
          <p:nvPr>
            <p:ph type="body" idx="1"/>
          </p:nvPr>
        </p:nvSpPr>
        <p:spPr>
          <a:xfrm>
            <a:off x="739775" y="1106488"/>
            <a:ext cx="7848600" cy="4876800"/>
          </a:xfrm>
          <a:noFill/>
        </p:spPr>
        <p:txBody>
          <a:bodyPr lIns="90488" tIns="44450" rIns="90488" bIns="44450"/>
          <a:lstStyle/>
          <a:p>
            <a:pPr>
              <a:tabLst>
                <a:tab pos="1311275" algn="l"/>
              </a:tabLst>
            </a:pPr>
            <a:r>
              <a:rPr lang="en-US" altLang="zh-CN" sz="2000" b="1" dirty="0">
                <a:solidFill>
                  <a:srgbClr val="000099"/>
                </a:solidFill>
              </a:rPr>
              <a:t>where</a:t>
            </a:r>
            <a:r>
              <a:rPr lang="en-US" altLang="zh-CN" sz="2000" b="1" dirty="0"/>
              <a:t> </a:t>
            </a:r>
            <a:r>
              <a:rPr lang="zh-CN" altLang="en-US" sz="2000" dirty="0"/>
              <a:t>子句指定查询结果必须满足的条件</a:t>
            </a:r>
            <a:endParaRPr lang="en-US" altLang="zh-CN" sz="2000" dirty="0"/>
          </a:p>
          <a:p>
            <a:pPr lvl="1">
              <a:tabLst>
                <a:tab pos="1311275" algn="l"/>
              </a:tabLst>
            </a:pPr>
            <a:r>
              <a:rPr lang="zh-CN" altLang="en-US" sz="2000" dirty="0"/>
              <a:t>与关系代数中的选择谓词相对应 </a:t>
            </a:r>
            <a:endParaRPr lang="en-US" altLang="zh-CN" sz="2000" dirty="0"/>
          </a:p>
          <a:p>
            <a:pPr>
              <a:tabLst>
                <a:tab pos="1311275" algn="l"/>
              </a:tabLst>
            </a:pPr>
            <a:r>
              <a:rPr lang="zh-CN" altLang="en-US" sz="2000" dirty="0"/>
              <a:t>找出所有在</a:t>
            </a:r>
            <a:r>
              <a:rPr lang="en-US" altLang="zh-CN" sz="2000" dirty="0"/>
              <a:t>Computer Science</a:t>
            </a:r>
            <a:r>
              <a:rPr lang="zh-CN" altLang="en-US" sz="2000" dirty="0"/>
              <a:t>系并且工资超过</a:t>
            </a:r>
            <a:r>
              <a:rPr lang="en-US" altLang="zh-CN" sz="2000" dirty="0"/>
              <a:t>80000</a:t>
            </a:r>
            <a:r>
              <a:rPr lang="zh-CN" altLang="en-US" sz="2000" dirty="0"/>
              <a:t>美元的教师的姓名</a:t>
            </a:r>
            <a:endParaRPr lang="en-US" altLang="zh-CN" sz="2000" dirty="0"/>
          </a:p>
          <a:p>
            <a:pPr>
              <a:buFont typeface="Monotype Sorts"/>
              <a:buNone/>
              <a:tabLst>
                <a:tab pos="1311275" algn="l"/>
              </a:tabLst>
            </a:pPr>
            <a:r>
              <a:rPr lang="en-US" altLang="zh-CN" sz="2000" b="1" dirty="0"/>
              <a:t>		select </a:t>
            </a:r>
            <a:r>
              <a:rPr lang="en-US" altLang="zh-CN" sz="2000" i="1" dirty="0"/>
              <a:t>name</a:t>
            </a:r>
            <a:br>
              <a:rPr lang="en-US" altLang="zh-CN" sz="2000" i="1" dirty="0"/>
            </a:br>
            <a:r>
              <a:rPr lang="en-US" altLang="zh-CN" sz="2000" i="1" dirty="0"/>
              <a:t>	</a:t>
            </a:r>
            <a:r>
              <a:rPr lang="en-US" altLang="zh-CN" sz="2000" b="1" dirty="0"/>
              <a:t>from </a:t>
            </a:r>
            <a:r>
              <a:rPr lang="en-US" altLang="zh-CN" sz="2000" i="1" dirty="0"/>
              <a:t>instructor</a:t>
            </a:r>
            <a:br>
              <a:rPr lang="en-US" altLang="zh-CN" sz="2000" i="1" dirty="0"/>
            </a:br>
            <a:r>
              <a:rPr lang="en-US" altLang="zh-CN" sz="2000" i="1" dirty="0"/>
              <a:t>	</a:t>
            </a:r>
            <a:r>
              <a:rPr lang="en-US" altLang="zh-CN" sz="2000" b="1" dirty="0"/>
              <a:t>where </a:t>
            </a:r>
            <a:r>
              <a:rPr lang="en-US" altLang="zh-CN" sz="2000" i="1" dirty="0" err="1"/>
              <a:t>dept_name</a:t>
            </a:r>
            <a:r>
              <a:rPr lang="en-US" altLang="zh-CN" sz="2000" i="1" dirty="0"/>
              <a:t> =‘</a:t>
            </a:r>
            <a:r>
              <a:rPr lang="en-US" altLang="zh-CN" sz="2000" dirty="0"/>
              <a:t>Comp. Sci.'</a:t>
            </a:r>
            <a:r>
              <a:rPr lang="en-US" altLang="zh-CN" sz="2000" i="1" dirty="0"/>
              <a:t> </a:t>
            </a:r>
            <a:r>
              <a:rPr lang="en-US" altLang="zh-CN" sz="2000" b="1" dirty="0"/>
              <a:t>and </a:t>
            </a:r>
            <a:r>
              <a:rPr lang="en-US" altLang="zh-CN" sz="2000" i="1" dirty="0"/>
              <a:t>salary </a:t>
            </a:r>
            <a:r>
              <a:rPr lang="en-US" altLang="zh-CN" sz="2000" dirty="0"/>
              <a:t>&gt; 80000</a:t>
            </a:r>
          </a:p>
          <a:p>
            <a:pPr>
              <a:tabLst>
                <a:tab pos="1311275" algn="l"/>
              </a:tabLst>
            </a:pPr>
            <a:r>
              <a:rPr lang="zh-CN" altLang="en-US" sz="2000" dirty="0"/>
              <a:t>比较结果可以使用逻辑连词 </a:t>
            </a:r>
            <a:r>
              <a:rPr lang="en-US" altLang="zh-CN" sz="2000" b="1" dirty="0"/>
              <a:t>and</a:t>
            </a:r>
            <a:r>
              <a:rPr lang="zh-CN" altLang="en-US" sz="2000" dirty="0"/>
              <a:t>，</a:t>
            </a:r>
            <a:r>
              <a:rPr lang="en-US" altLang="zh-CN" sz="2000" b="1" dirty="0"/>
              <a:t>or</a:t>
            </a:r>
            <a:r>
              <a:rPr lang="en-US" altLang="zh-CN" sz="2000" dirty="0"/>
              <a:t> </a:t>
            </a:r>
            <a:r>
              <a:rPr lang="zh-CN" altLang="en-US" sz="2000" dirty="0"/>
              <a:t>和 </a:t>
            </a:r>
            <a:r>
              <a:rPr lang="en-US" altLang="zh-CN" sz="2000" b="1" dirty="0"/>
              <a:t>not </a:t>
            </a:r>
            <a:r>
              <a:rPr lang="zh-CN" altLang="en-US" sz="2000" dirty="0"/>
              <a:t>连接 </a:t>
            </a:r>
            <a:endParaRPr lang="en-US" altLang="zh-CN" sz="2000" dirty="0"/>
          </a:p>
          <a:p>
            <a:pPr>
              <a:tabLst>
                <a:tab pos="1311275" algn="l"/>
              </a:tabLst>
            </a:pPr>
            <a:r>
              <a:rPr lang="zh-CN" altLang="en-US" sz="2000" dirty="0"/>
              <a:t>比较符号可以用在算术表达式中</a:t>
            </a:r>
            <a:endParaRPr lang="en-US" altLang="zh-CN" sz="2000" dirty="0"/>
          </a:p>
          <a:p>
            <a:pPr marL="0" indent="0">
              <a:buNone/>
              <a:tabLst>
                <a:tab pos="1311275" algn="l"/>
              </a:tabLst>
            </a:pPr>
            <a:r>
              <a:rPr lang="zh-CN" altLang="en-US" sz="2000" dirty="0"/>
              <a:t> </a:t>
            </a:r>
            <a:endParaRPr lang="en-US" altLang="zh-CN" sz="2000"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52425" y="166688"/>
            <a:ext cx="8486775" cy="846137"/>
          </a:xfrm>
        </p:spPr>
        <p:txBody>
          <a:bodyPr/>
          <a:lstStyle/>
          <a:p>
            <a:pPr eaLnBrk="1" hangingPunct="1">
              <a:defRPr/>
            </a:pPr>
            <a:r>
              <a:rPr lang="en-US" altLang="zh-CN" dirty="0"/>
              <a:t>where</a:t>
            </a:r>
            <a:r>
              <a:rPr lang="zh-CN" altLang="en-US" dirty="0"/>
              <a:t>子句</a:t>
            </a:r>
          </a:p>
        </p:txBody>
      </p:sp>
      <p:sp>
        <p:nvSpPr>
          <p:cNvPr id="47107" name="Rectangle 3"/>
          <p:cNvSpPr>
            <a:spLocks noGrp="1" noChangeArrowheads="1"/>
          </p:cNvSpPr>
          <p:nvPr>
            <p:ph type="body" idx="1"/>
          </p:nvPr>
        </p:nvSpPr>
        <p:spPr>
          <a:xfrm>
            <a:off x="766763" y="1219200"/>
            <a:ext cx="7588250" cy="5089525"/>
          </a:xfrm>
        </p:spPr>
        <p:txBody>
          <a:bodyPr/>
          <a:lstStyle/>
          <a:p>
            <a:pPr eaLnBrk="1" hangingPunct="1">
              <a:lnSpc>
                <a:spcPct val="115000"/>
              </a:lnSpc>
            </a:pPr>
            <a:r>
              <a:rPr lang="zh-CN" altLang="en-US" sz="2800">
                <a:latin typeface="华文新魏" panose="02010800040101010101" pitchFamily="2" charset="-122"/>
              </a:rPr>
              <a:t>语法成分</a:t>
            </a:r>
          </a:p>
          <a:p>
            <a:pPr lvl="1" eaLnBrk="1" hangingPunct="1">
              <a:lnSpc>
                <a:spcPct val="115000"/>
              </a:lnSpc>
            </a:pPr>
            <a:r>
              <a:rPr lang="zh-CN" altLang="en-US" sz="2400">
                <a:latin typeface="华文新魏" panose="02010800040101010101" pitchFamily="2" charset="-122"/>
              </a:rPr>
              <a:t>逻辑运算符</a:t>
            </a:r>
          </a:p>
          <a:p>
            <a:pPr lvl="2" eaLnBrk="1" hangingPunct="1">
              <a:lnSpc>
                <a:spcPct val="115000"/>
              </a:lnSpc>
            </a:pPr>
            <a:r>
              <a:rPr lang="en-US" altLang="zh-CN">
                <a:solidFill>
                  <a:srgbClr val="FF3300"/>
                </a:solidFill>
                <a:latin typeface="华文新魏" panose="02010800040101010101" pitchFamily="2" charset="-122"/>
              </a:rPr>
              <a:t>and</a:t>
            </a:r>
            <a:r>
              <a:rPr lang="zh-CN" altLang="en-US">
                <a:latin typeface="华文新魏" panose="02010800040101010101" pitchFamily="2" charset="-122"/>
              </a:rPr>
              <a:t>，</a:t>
            </a:r>
            <a:r>
              <a:rPr lang="en-US" altLang="zh-CN">
                <a:solidFill>
                  <a:srgbClr val="FF3300"/>
                </a:solidFill>
                <a:latin typeface="华文新魏" panose="02010800040101010101" pitchFamily="2" charset="-122"/>
              </a:rPr>
              <a:t>or</a:t>
            </a:r>
            <a:r>
              <a:rPr lang="zh-CN" altLang="en-US">
                <a:latin typeface="华文新魏" panose="02010800040101010101" pitchFamily="2" charset="-122"/>
              </a:rPr>
              <a:t>，</a:t>
            </a:r>
            <a:r>
              <a:rPr lang="en-US" altLang="zh-CN">
                <a:solidFill>
                  <a:srgbClr val="FF3300"/>
                </a:solidFill>
                <a:latin typeface="华文新魏" panose="02010800040101010101" pitchFamily="2" charset="-122"/>
              </a:rPr>
              <a:t>not</a:t>
            </a:r>
          </a:p>
          <a:p>
            <a:pPr lvl="2" eaLnBrk="1" hangingPunct="1">
              <a:lnSpc>
                <a:spcPct val="115000"/>
              </a:lnSpc>
            </a:pPr>
            <a:r>
              <a:rPr lang="zh-CN" altLang="en-US">
                <a:solidFill>
                  <a:srgbClr val="FF3300"/>
                </a:solidFill>
                <a:latin typeface="华文新魏" panose="02010800040101010101" pitchFamily="2" charset="-122"/>
              </a:rPr>
              <a:t>不使用┑∧ ∨，不支持</a:t>
            </a:r>
            <a:r>
              <a:rPr lang="zh-CN" altLang="en-US">
                <a:solidFill>
                  <a:srgbClr val="FF3300"/>
                </a:solidFill>
                <a:latin typeface="华文新魏" panose="02010800040101010101" pitchFamily="2" charset="-122"/>
                <a:sym typeface="Symbol" panose="05050102010706020507" pitchFamily="18" charset="2"/>
              </a:rPr>
              <a:t></a:t>
            </a:r>
            <a:endParaRPr lang="zh-CN" altLang="en-US">
              <a:solidFill>
                <a:srgbClr val="FF3300"/>
              </a:solidFill>
              <a:latin typeface="华文新魏" panose="02010800040101010101" pitchFamily="2" charset="-122"/>
            </a:endParaRPr>
          </a:p>
          <a:p>
            <a:pPr lvl="1" eaLnBrk="1" hangingPunct="1">
              <a:lnSpc>
                <a:spcPct val="115000"/>
              </a:lnSpc>
            </a:pPr>
            <a:r>
              <a:rPr lang="zh-CN" altLang="en-US" sz="2400">
                <a:latin typeface="华文新魏" panose="02010800040101010101" pitchFamily="2" charset="-122"/>
              </a:rPr>
              <a:t>比较运算符</a:t>
            </a:r>
          </a:p>
          <a:p>
            <a:pPr lvl="2" eaLnBrk="1" hangingPunct="1">
              <a:lnSpc>
                <a:spcPct val="115000"/>
              </a:lnSpc>
            </a:pPr>
            <a:r>
              <a:rPr lang="zh-CN" altLang="en-US" b="1">
                <a:solidFill>
                  <a:srgbClr val="FF3300"/>
                </a:solidFill>
                <a:latin typeface="华文新魏" panose="02010800040101010101" pitchFamily="2" charset="-122"/>
                <a:sym typeface="Symbol" panose="05050102010706020507" pitchFamily="18" charset="2"/>
              </a:rPr>
              <a:t></a:t>
            </a:r>
            <a:r>
              <a:rPr lang="zh-CN" altLang="en-US">
                <a:latin typeface="华文新魏" panose="02010800040101010101" pitchFamily="2" charset="-122"/>
              </a:rPr>
              <a:t>、</a:t>
            </a:r>
            <a:r>
              <a:rPr lang="zh-CN" altLang="en-US" b="1">
                <a:solidFill>
                  <a:srgbClr val="FF3300"/>
                </a:solidFill>
                <a:latin typeface="华文新魏" panose="02010800040101010101" pitchFamily="2" charset="-122"/>
                <a:sym typeface="Symbol" panose="05050102010706020507" pitchFamily="18" charset="2"/>
              </a:rPr>
              <a:t> </a:t>
            </a:r>
            <a:r>
              <a:rPr lang="zh-CN" altLang="en-US">
                <a:latin typeface="华文新魏" panose="02010800040101010101" pitchFamily="2" charset="-122"/>
              </a:rPr>
              <a:t>、</a:t>
            </a:r>
            <a:r>
              <a:rPr lang="zh-CN" altLang="en-US" b="1">
                <a:solidFill>
                  <a:srgbClr val="FF3300"/>
                </a:solidFill>
                <a:latin typeface="华文新魏" panose="02010800040101010101" pitchFamily="2" charset="-122"/>
                <a:sym typeface="Symbol" panose="05050102010706020507" pitchFamily="18" charset="2"/>
              </a:rPr>
              <a:t></a:t>
            </a:r>
            <a:r>
              <a:rPr lang="zh-CN" altLang="en-US">
                <a:latin typeface="华文新魏" panose="02010800040101010101" pitchFamily="2" charset="-122"/>
              </a:rPr>
              <a:t>、</a:t>
            </a:r>
            <a:r>
              <a:rPr lang="zh-CN" altLang="en-US" b="1">
                <a:solidFill>
                  <a:srgbClr val="FF3300"/>
                </a:solidFill>
                <a:latin typeface="华文新魏" panose="02010800040101010101" pitchFamily="2" charset="-122"/>
                <a:sym typeface="Symbol" panose="05050102010706020507" pitchFamily="18" charset="2"/>
              </a:rPr>
              <a:t></a:t>
            </a:r>
            <a:r>
              <a:rPr lang="zh-CN" altLang="en-US">
                <a:latin typeface="华文新魏" panose="02010800040101010101" pitchFamily="2" charset="-122"/>
              </a:rPr>
              <a:t>、</a:t>
            </a:r>
            <a:r>
              <a:rPr lang="en-US" altLang="zh-CN">
                <a:solidFill>
                  <a:srgbClr val="FF3300"/>
                </a:solidFill>
                <a:latin typeface="华文新魏" panose="02010800040101010101" pitchFamily="2" charset="-122"/>
                <a:sym typeface="Symbol" panose="05050102010706020507" pitchFamily="18" charset="2"/>
              </a:rPr>
              <a:t>=</a:t>
            </a:r>
            <a:r>
              <a:rPr lang="zh-CN" altLang="en-US">
                <a:latin typeface="华文新魏" panose="02010800040101010101" pitchFamily="2" charset="-122"/>
              </a:rPr>
              <a:t>、</a:t>
            </a:r>
            <a:r>
              <a:rPr lang="zh-CN" altLang="en-US" b="1">
                <a:solidFill>
                  <a:srgbClr val="FF3300"/>
                </a:solidFill>
                <a:latin typeface="华文新魏" panose="02010800040101010101" pitchFamily="2" charset="-122"/>
                <a:sym typeface="Symbol" panose="05050102010706020507" pitchFamily="18" charset="2"/>
              </a:rPr>
              <a:t>  </a:t>
            </a:r>
            <a:endParaRPr lang="zh-CN" altLang="en-US">
              <a:latin typeface="华文新魏" panose="02010800040101010101" pitchFamily="2" charset="-122"/>
            </a:endParaRPr>
          </a:p>
          <a:p>
            <a:pPr lvl="1" eaLnBrk="1" hangingPunct="1">
              <a:lnSpc>
                <a:spcPct val="115000"/>
              </a:lnSpc>
            </a:pPr>
            <a:r>
              <a:rPr lang="en-US" altLang="zh-CN" sz="2400">
                <a:latin typeface="华文新魏" panose="02010800040101010101" pitchFamily="2" charset="-122"/>
              </a:rPr>
              <a:t>between</a:t>
            </a:r>
            <a:r>
              <a:rPr lang="zh-CN" altLang="en-US" sz="2400">
                <a:latin typeface="华文新魏" panose="02010800040101010101" pitchFamily="2" charset="-122"/>
              </a:rPr>
              <a:t>条件</a:t>
            </a:r>
          </a:p>
          <a:p>
            <a:pPr lvl="2" eaLnBrk="1" hangingPunct="1">
              <a:lnSpc>
                <a:spcPct val="115000"/>
              </a:lnSpc>
            </a:pPr>
            <a:r>
              <a:rPr lang="zh-CN" altLang="en-US">
                <a:latin typeface="华文新魏" panose="02010800040101010101" pitchFamily="2" charset="-122"/>
              </a:rPr>
              <a:t>判断表达式的值是否在某范围内</a:t>
            </a:r>
          </a:p>
          <a:p>
            <a:pPr lvl="2" eaLnBrk="1" hangingPunct="1"/>
            <a:r>
              <a:rPr lang="en-US" altLang="zh-CN">
                <a:latin typeface="华文新魏" panose="02010800040101010101" pitchFamily="2" charset="-122"/>
              </a:rPr>
              <a:t>age between 18 and 20 ≡ age</a:t>
            </a:r>
            <a:r>
              <a:rPr lang="en-US" altLang="zh-CN">
                <a:latin typeface="华文新魏" panose="02010800040101010101" pitchFamily="2" charset="-122"/>
                <a:sym typeface="Symbol" panose="05050102010706020507" pitchFamily="18" charset="2"/>
              </a:rPr>
              <a:t>[18,20]</a:t>
            </a:r>
          </a:p>
          <a:p>
            <a:pPr lvl="2" eaLnBrk="1" hangingPunct="1"/>
            <a:r>
              <a:rPr lang="en-US" altLang="zh-CN">
                <a:latin typeface="华文新魏" panose="02010800040101010101" pitchFamily="2" charset="-122"/>
              </a:rPr>
              <a:t>Not between… and…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48132" name="Rectangle 2"/>
          <p:cNvSpPr>
            <a:spLocks noGrp="1" noChangeArrowheads="1"/>
          </p:cNvSpPr>
          <p:nvPr>
            <p:ph type="title"/>
          </p:nvPr>
        </p:nvSpPr>
        <p:spPr>
          <a:xfrm>
            <a:off x="352425" y="166688"/>
            <a:ext cx="8486775" cy="846137"/>
          </a:xfrm>
        </p:spPr>
        <p:txBody>
          <a:bodyPr/>
          <a:lstStyle/>
          <a:p>
            <a:pPr eaLnBrk="1" hangingPunct="1"/>
            <a:r>
              <a:rPr lang="en-US" altLang="zh-CN">
                <a:effectLst/>
              </a:rPr>
              <a:t>where</a:t>
            </a:r>
            <a:r>
              <a:rPr lang="zh-CN" altLang="en-US">
                <a:effectLst/>
              </a:rPr>
              <a:t>子句</a:t>
            </a:r>
          </a:p>
        </p:txBody>
      </p:sp>
      <p:sp>
        <p:nvSpPr>
          <p:cNvPr id="48133" name="Rectangle 3"/>
          <p:cNvSpPr>
            <a:spLocks noGrp="1" noChangeArrowheads="1"/>
          </p:cNvSpPr>
          <p:nvPr>
            <p:ph idx="1"/>
          </p:nvPr>
        </p:nvSpPr>
        <p:spPr>
          <a:xfrm>
            <a:off x="152400" y="1219200"/>
            <a:ext cx="8802688" cy="696913"/>
          </a:xfrm>
        </p:spPr>
        <p:txBody>
          <a:bodyPr/>
          <a:lstStyle/>
          <a:p>
            <a:pPr eaLnBrk="1" hangingPunct="1">
              <a:lnSpc>
                <a:spcPct val="115000"/>
              </a:lnSpc>
            </a:pPr>
            <a:r>
              <a:rPr lang="zh-CN" altLang="en-US" sz="2400"/>
              <a:t>常用查询条件</a:t>
            </a:r>
          </a:p>
        </p:txBody>
      </p:sp>
      <p:graphicFrame>
        <p:nvGraphicFramePr>
          <p:cNvPr id="6" name="表格 5"/>
          <p:cNvGraphicFramePr>
            <a:graphicFrameLocks noGrp="1"/>
          </p:cNvGraphicFramePr>
          <p:nvPr/>
        </p:nvGraphicFramePr>
        <p:xfrm>
          <a:off x="755650" y="1844675"/>
          <a:ext cx="7777163" cy="4394200"/>
        </p:xfrm>
        <a:graphic>
          <a:graphicData uri="http://schemas.openxmlformats.org/drawingml/2006/table">
            <a:tbl>
              <a:tblPr/>
              <a:tblGrid>
                <a:gridCol w="1627188">
                  <a:extLst>
                    <a:ext uri="{9D8B030D-6E8A-4147-A177-3AD203B41FA5}">
                      <a16:colId xmlns:a16="http://schemas.microsoft.com/office/drawing/2014/main" val="4217775184"/>
                    </a:ext>
                  </a:extLst>
                </a:gridCol>
                <a:gridCol w="6149975">
                  <a:extLst>
                    <a:ext uri="{9D8B030D-6E8A-4147-A177-3AD203B41FA5}">
                      <a16:colId xmlns:a16="http://schemas.microsoft.com/office/drawing/2014/main" val="3431176283"/>
                    </a:ext>
                  </a:extLst>
                </a:gridCol>
              </a:tblGrid>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查询条件</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谓词</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3714201"/>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比较运算</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&gt;</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&lt;</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&lt;&gt;</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&gt;=</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&lt;=</a:t>
                      </a:r>
                      <a:endPar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31587"/>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逻辑运算</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and </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or </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not</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8526633"/>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确定范围</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between … and …</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not between …and …</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01554"/>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确定集合</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in</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not in</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87124"/>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判定空集合</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exists</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not exists</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074105"/>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字符匹配</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like</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not like</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607008"/>
                  </a:ext>
                </a:extLst>
              </a:tr>
              <a:tr h="549275">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空值</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is null</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is not null</a:t>
                      </a:r>
                    </a:p>
                  </a:txBody>
                  <a:tcPr marL="6350" marR="6350" marT="635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693499"/>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from</a:t>
            </a:r>
            <a:r>
              <a:rPr lang="zh-CN" altLang="en-US" dirty="0">
                <a:ea typeface="宋体" charset="-122"/>
              </a:rPr>
              <a:t>子句</a:t>
            </a:r>
            <a:endParaRPr lang="en-US" altLang="zh-CN" dirty="0">
              <a:ea typeface="宋体" charset="-122"/>
            </a:endParaRPr>
          </a:p>
        </p:txBody>
      </p:sp>
      <p:sp>
        <p:nvSpPr>
          <p:cNvPr id="49155" name="Rectangle 3"/>
          <p:cNvSpPr>
            <a:spLocks noGrp="1" noChangeArrowheads="1"/>
          </p:cNvSpPr>
          <p:nvPr>
            <p:ph type="body" idx="1"/>
          </p:nvPr>
        </p:nvSpPr>
        <p:spPr>
          <a:xfrm>
            <a:off x="617538" y="1106488"/>
            <a:ext cx="7970837" cy="5024437"/>
          </a:xfrm>
          <a:noFill/>
        </p:spPr>
        <p:txBody>
          <a:bodyPr lIns="90488" tIns="44450" rIns="90488" bIns="44450"/>
          <a:lstStyle/>
          <a:p>
            <a:pPr>
              <a:tabLst>
                <a:tab pos="635000" algn="l"/>
                <a:tab pos="2403475" algn="l"/>
              </a:tabLst>
            </a:pPr>
            <a:r>
              <a:rPr lang="en-US" altLang="zh-CN" sz="2400" b="1">
                <a:solidFill>
                  <a:srgbClr val="000099"/>
                </a:solidFill>
              </a:rPr>
              <a:t>from</a:t>
            </a:r>
            <a:r>
              <a:rPr lang="en-US" altLang="zh-CN" sz="2400" b="1"/>
              <a:t> </a:t>
            </a:r>
            <a:r>
              <a:rPr lang="zh-CN" altLang="en-US" sz="2400"/>
              <a:t>子句列出了查询中包含的关系 </a:t>
            </a:r>
            <a:endParaRPr lang="en-US" altLang="zh-CN" sz="2000"/>
          </a:p>
          <a:p>
            <a:pPr lvl="1">
              <a:tabLst>
                <a:tab pos="635000" algn="l"/>
                <a:tab pos="2403475" algn="l"/>
              </a:tabLst>
            </a:pPr>
            <a:r>
              <a:rPr lang="zh-CN" altLang="en-US" sz="2400"/>
              <a:t>与关系代数中的笛卡儿积运算相对应 </a:t>
            </a:r>
          </a:p>
          <a:p>
            <a:pPr>
              <a:tabLst>
                <a:tab pos="635000" algn="l"/>
                <a:tab pos="2403475" algn="l"/>
              </a:tabLst>
            </a:pPr>
            <a:r>
              <a:rPr lang="zh-CN" altLang="en-US" sz="2400"/>
              <a:t>求笛卡儿积</a:t>
            </a:r>
            <a:r>
              <a:rPr lang="en-US" altLang="zh-CN" sz="2400" i="1"/>
              <a:t>instructor X teaches</a:t>
            </a:r>
            <a:endParaRPr lang="en-US" altLang="zh-CN" sz="2000"/>
          </a:p>
          <a:p>
            <a:pPr>
              <a:buFont typeface="Monotype Sorts"/>
              <a:buNone/>
              <a:tabLst>
                <a:tab pos="635000" algn="l"/>
                <a:tab pos="2403475" algn="l"/>
              </a:tabLst>
            </a:pPr>
            <a:r>
              <a:rPr lang="en-US" altLang="zh-CN" sz="2000" b="1"/>
              <a:t>			</a:t>
            </a:r>
            <a:r>
              <a:rPr lang="en-US" altLang="zh-CN" sz="2400" b="1"/>
              <a:t>select </a:t>
            </a:r>
            <a:r>
              <a:rPr lang="en-US" altLang="zh-CN" sz="2400">
                <a:latin typeface="Symbol" panose="05050102010706020507" pitchFamily="18" charset="2"/>
              </a:rPr>
              <a:t></a:t>
            </a:r>
            <a:r>
              <a:rPr lang="en-US" altLang="zh-CN" sz="2400"/>
              <a:t/>
            </a:r>
            <a:br>
              <a:rPr lang="en-US" altLang="zh-CN" sz="2400"/>
            </a:br>
            <a:r>
              <a:rPr lang="en-US" altLang="zh-CN" sz="2400"/>
              <a:t>		</a:t>
            </a:r>
            <a:r>
              <a:rPr lang="en-US" altLang="zh-CN" sz="2400" b="1"/>
              <a:t>from </a:t>
            </a:r>
            <a:r>
              <a:rPr lang="en-US" altLang="zh-CN" sz="2400" i="1"/>
              <a:t>instructor, teaches</a:t>
            </a:r>
            <a:endParaRPr lang="en-US" altLang="zh-CN" sz="2000" i="1"/>
          </a:p>
          <a:p>
            <a:pPr lvl="1">
              <a:tabLst>
                <a:tab pos="635000" algn="l"/>
                <a:tab pos="2403475" algn="l"/>
              </a:tabLst>
            </a:pPr>
            <a:r>
              <a:rPr lang="zh-CN" altLang="en-US" sz="2400"/>
              <a:t>产生所有的</a:t>
            </a:r>
            <a:r>
              <a:rPr lang="en-US" altLang="zh-CN" sz="2400"/>
              <a:t>instructor – teaches </a:t>
            </a:r>
            <a:r>
              <a:rPr lang="zh-CN" altLang="en-US" sz="2400"/>
              <a:t>对，包含着两个关系的所有属性 </a:t>
            </a:r>
            <a:endParaRPr lang="en-US" altLang="zh-CN" sz="2000"/>
          </a:p>
          <a:p>
            <a:pPr>
              <a:tabLst>
                <a:tab pos="635000" algn="l"/>
                <a:tab pos="2403475" algn="l"/>
              </a:tabLst>
            </a:pPr>
            <a:r>
              <a:rPr lang="zh-CN" altLang="en-US" sz="2400"/>
              <a:t>笛卡儿积不是经常被直接使用，它在使用时经常与</a:t>
            </a:r>
            <a:r>
              <a:rPr lang="en-US" altLang="zh-CN" sz="2400"/>
              <a:t>where</a:t>
            </a:r>
            <a:r>
              <a:rPr lang="zh-CN" altLang="en-US" sz="2400"/>
              <a:t>子句（关系代数中的选择操作）一起使用 </a:t>
            </a:r>
            <a:endParaRPr lang="en-US" altLang="zh-CN" sz="2000"/>
          </a:p>
          <a:p>
            <a:pPr>
              <a:buFont typeface="Monotype Sorts"/>
              <a:buNone/>
              <a:tabLst>
                <a:tab pos="635000" algn="l"/>
                <a:tab pos="2403475" algn="l"/>
              </a:tabLst>
            </a:pPr>
            <a:r>
              <a:rPr lang="en-US" altLang="zh-CN" sz="2000" i="1"/>
              <a:t>	</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zh-CN" altLang="en-US" dirty="0">
                <a:ea typeface="宋体" charset="-122"/>
              </a:rPr>
              <a:t>笛卡儿积：</a:t>
            </a:r>
            <a:r>
              <a:rPr lang="en-US" altLang="zh-CN" i="1" dirty="0">
                <a:ea typeface="宋体" charset="-122"/>
              </a:rPr>
              <a:t>instructor X teaches</a:t>
            </a:r>
          </a:p>
        </p:txBody>
      </p:sp>
      <p:sp>
        <p:nvSpPr>
          <p:cNvPr id="51203" name="Rectangle 3"/>
          <p:cNvSpPr>
            <a:spLocks noGrp="1" noChangeArrowheads="1"/>
          </p:cNvSpPr>
          <p:nvPr>
            <p:ph type="body" idx="1"/>
          </p:nvPr>
        </p:nvSpPr>
        <p:spPr/>
        <p:txBody>
          <a:bodyPr/>
          <a:lstStyle/>
          <a:p>
            <a:endParaRPr lang="zh-CN" altLang="zh-CN"/>
          </a:p>
        </p:txBody>
      </p:sp>
      <p:pic>
        <p:nvPicPr>
          <p:cNvPr id="51204"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b="56506"/>
          <a:stretch>
            <a:fillRect/>
          </a:stretch>
        </p:blipFill>
        <p:spPr bwMode="auto">
          <a:xfrm>
            <a:off x="4721225" y="1049338"/>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txBox="1">
            <a:spLocks noChangeArrowheads="1"/>
          </p:cNvSpPr>
          <p:nvPr/>
        </p:nvSpPr>
        <p:spPr bwMode="auto">
          <a:xfrm>
            <a:off x="2043113" y="671513"/>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i="1">
                <a:latin typeface="Helvetica" panose="020B0604020202020204" pitchFamily="34" charset="0"/>
              </a:rPr>
              <a:t>instructor</a:t>
            </a:r>
          </a:p>
        </p:txBody>
      </p:sp>
      <p:sp>
        <p:nvSpPr>
          <p:cNvPr id="51206" name="Text Box 7"/>
          <p:cNvSpPr txBox="1">
            <a:spLocks noChangeArrowheads="1"/>
          </p:cNvSpPr>
          <p:nvPr/>
        </p:nvSpPr>
        <p:spPr bwMode="auto">
          <a:xfrm>
            <a:off x="6383338" y="71437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i="1">
                <a:latin typeface="Helvetica" panose="020B0604020202020204" pitchFamily="34" charset="0"/>
              </a:rPr>
              <a:t>teaches</a:t>
            </a:r>
          </a:p>
        </p:txBody>
      </p:sp>
      <p:pic>
        <p:nvPicPr>
          <p:cNvPr id="51207" name="Picture 8" descr="2"/>
          <p:cNvPicPr>
            <a:picLocks noChangeAspect="1" noChangeArrowheads="1"/>
          </p:cNvPicPr>
          <p:nvPr/>
        </p:nvPicPr>
        <p:blipFill>
          <a:blip r:embed="rId3">
            <a:extLst>
              <a:ext uri="{28A0092B-C50C-407E-A947-70E740481C1C}">
                <a14:useLocalDpi xmlns:a14="http://schemas.microsoft.com/office/drawing/2010/main" val="0"/>
              </a:ext>
            </a:extLst>
          </a:blip>
          <a:srcRect b="50357"/>
          <a:stretch>
            <a:fillRect/>
          </a:stretch>
        </p:blipFill>
        <p:spPr bwMode="auto">
          <a:xfrm>
            <a:off x="530225" y="1047750"/>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2689225"/>
            <a:ext cx="7381875"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7"/>
          <p:cNvSpPr>
            <a:spLocks noChangeArrowheads="1"/>
          </p:cNvSpPr>
          <p:nvPr/>
        </p:nvSpPr>
        <p:spPr bwMode="auto">
          <a:xfrm>
            <a:off x="2362200" y="5486400"/>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0"/>
              </a:spcBef>
              <a:buClrTx/>
              <a:buSzTx/>
              <a:buFontTx/>
              <a:buNone/>
            </a:pPr>
            <a:endParaRPr lang="zh-CN" altLang="en-US" sz="3200">
              <a:solidFill>
                <a:schemeClr val="bg2"/>
              </a:solidFill>
              <a:latin typeface="华文新魏" panose="02010800040101010101" pitchFamily="2" charset="-122"/>
              <a:ea typeface="华文新魏" panose="02010800040101010101" pitchFamily="2" charset="-122"/>
            </a:endParaRPr>
          </a:p>
        </p:txBody>
      </p:sp>
      <p:grpSp>
        <p:nvGrpSpPr>
          <p:cNvPr id="3" name="Group 35"/>
          <p:cNvGrpSpPr>
            <a:grpSpLocks/>
          </p:cNvGrpSpPr>
          <p:nvPr/>
        </p:nvGrpSpPr>
        <p:grpSpPr bwMode="auto">
          <a:xfrm>
            <a:off x="211138" y="1524000"/>
            <a:ext cx="8628062" cy="4019550"/>
            <a:chOff x="133" y="1138"/>
            <a:chExt cx="5435" cy="2775"/>
          </a:xfrm>
          <a:solidFill>
            <a:srgbClr val="FFC000"/>
          </a:solidFill>
        </p:grpSpPr>
        <p:sp>
          <p:nvSpPr>
            <p:cNvPr id="7176" name="Rectangle 3"/>
            <p:cNvSpPr>
              <a:spLocks noChangeArrowheads="1"/>
            </p:cNvSpPr>
            <p:nvPr/>
          </p:nvSpPr>
          <p:spPr bwMode="auto">
            <a:xfrm>
              <a:off x="1325" y="1138"/>
              <a:ext cx="582"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用户</a:t>
              </a:r>
              <a:r>
                <a:rPr lang="en-US" altLang="zh-CN">
                  <a:solidFill>
                    <a:schemeClr val="bg2"/>
                  </a:solidFill>
                  <a:latin typeface="华文新魏" pitchFamily="2" charset="-122"/>
                </a:rPr>
                <a:t>1</a:t>
              </a:r>
            </a:p>
          </p:txBody>
        </p:sp>
        <p:sp>
          <p:nvSpPr>
            <p:cNvPr id="7177" name="Rectangle 4"/>
            <p:cNvSpPr>
              <a:spLocks noChangeArrowheads="1"/>
            </p:cNvSpPr>
            <p:nvPr/>
          </p:nvSpPr>
          <p:spPr bwMode="auto">
            <a:xfrm>
              <a:off x="2365" y="1138"/>
              <a:ext cx="615"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dirty="0">
                  <a:solidFill>
                    <a:schemeClr val="bg2"/>
                  </a:solidFill>
                  <a:latin typeface="华文新魏" pitchFamily="2" charset="-122"/>
                </a:rPr>
                <a:t>用户</a:t>
              </a:r>
              <a:r>
                <a:rPr lang="en-US" altLang="zh-CN" dirty="0">
                  <a:solidFill>
                    <a:schemeClr val="bg2"/>
                  </a:solidFill>
                  <a:latin typeface="华文新魏" pitchFamily="2" charset="-122"/>
                </a:rPr>
                <a:t>2</a:t>
              </a:r>
            </a:p>
          </p:txBody>
        </p:sp>
        <p:sp>
          <p:nvSpPr>
            <p:cNvPr id="7178" name="Rectangle 5"/>
            <p:cNvSpPr>
              <a:spLocks noChangeArrowheads="1"/>
            </p:cNvSpPr>
            <p:nvPr/>
          </p:nvSpPr>
          <p:spPr bwMode="auto">
            <a:xfrm>
              <a:off x="4477" y="1138"/>
              <a:ext cx="615"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用户</a:t>
              </a:r>
              <a:r>
                <a:rPr lang="en-US" altLang="zh-CN">
                  <a:solidFill>
                    <a:schemeClr val="bg2"/>
                  </a:solidFill>
                  <a:latin typeface="华文新魏" pitchFamily="2" charset="-122"/>
                </a:rPr>
                <a:t>4</a:t>
              </a:r>
            </a:p>
          </p:txBody>
        </p:sp>
        <p:sp>
          <p:nvSpPr>
            <p:cNvPr id="7179" name="Rectangle 6"/>
            <p:cNvSpPr>
              <a:spLocks noChangeArrowheads="1"/>
            </p:cNvSpPr>
            <p:nvPr/>
          </p:nvSpPr>
          <p:spPr bwMode="auto">
            <a:xfrm>
              <a:off x="2655" y="1858"/>
              <a:ext cx="708"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视图</a:t>
              </a:r>
              <a:r>
                <a:rPr lang="en-US" altLang="zh-CN">
                  <a:solidFill>
                    <a:schemeClr val="bg2"/>
                  </a:solidFill>
                  <a:latin typeface="华文新魏" pitchFamily="2" charset="-122"/>
                </a:rPr>
                <a:t>V1</a:t>
              </a:r>
            </a:p>
          </p:txBody>
        </p:sp>
        <p:sp>
          <p:nvSpPr>
            <p:cNvPr id="7180" name="Rectangle 7"/>
            <p:cNvSpPr>
              <a:spLocks noChangeArrowheads="1"/>
            </p:cNvSpPr>
            <p:nvPr/>
          </p:nvSpPr>
          <p:spPr bwMode="auto">
            <a:xfrm>
              <a:off x="3935" y="1858"/>
              <a:ext cx="741"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视图</a:t>
              </a:r>
              <a:r>
                <a:rPr lang="en-US" altLang="zh-CN">
                  <a:solidFill>
                    <a:schemeClr val="bg2"/>
                  </a:solidFill>
                  <a:latin typeface="华文新魏" pitchFamily="2" charset="-122"/>
                </a:rPr>
                <a:t>V2</a:t>
              </a:r>
            </a:p>
          </p:txBody>
        </p:sp>
        <p:sp>
          <p:nvSpPr>
            <p:cNvPr id="7181" name="Rectangle 8"/>
            <p:cNvSpPr>
              <a:spLocks noChangeArrowheads="1"/>
            </p:cNvSpPr>
            <p:nvPr/>
          </p:nvSpPr>
          <p:spPr bwMode="auto">
            <a:xfrm>
              <a:off x="3421" y="1138"/>
              <a:ext cx="615"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用户</a:t>
              </a:r>
              <a:r>
                <a:rPr lang="en-US" altLang="zh-CN">
                  <a:solidFill>
                    <a:schemeClr val="bg2"/>
                  </a:solidFill>
                  <a:latin typeface="华文新魏" pitchFamily="2" charset="-122"/>
                </a:rPr>
                <a:t>3</a:t>
              </a:r>
            </a:p>
          </p:txBody>
        </p:sp>
        <p:sp>
          <p:nvSpPr>
            <p:cNvPr id="7182" name="Rectangle 9"/>
            <p:cNvSpPr>
              <a:spLocks noChangeArrowheads="1"/>
            </p:cNvSpPr>
            <p:nvPr/>
          </p:nvSpPr>
          <p:spPr bwMode="auto">
            <a:xfrm>
              <a:off x="896" y="2530"/>
              <a:ext cx="887"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基本表</a:t>
              </a:r>
              <a:r>
                <a:rPr lang="en-US" altLang="zh-CN">
                  <a:solidFill>
                    <a:schemeClr val="bg2"/>
                  </a:solidFill>
                  <a:latin typeface="华文新魏" pitchFamily="2" charset="-122"/>
                </a:rPr>
                <a:t>B1</a:t>
              </a:r>
            </a:p>
          </p:txBody>
        </p:sp>
        <p:sp>
          <p:nvSpPr>
            <p:cNvPr id="7183" name="Rectangle 10"/>
            <p:cNvSpPr>
              <a:spLocks noChangeArrowheads="1"/>
            </p:cNvSpPr>
            <p:nvPr/>
          </p:nvSpPr>
          <p:spPr bwMode="auto">
            <a:xfrm>
              <a:off x="2115" y="2530"/>
              <a:ext cx="920"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基本表</a:t>
              </a:r>
              <a:r>
                <a:rPr lang="en-US" altLang="zh-CN">
                  <a:solidFill>
                    <a:schemeClr val="bg2"/>
                  </a:solidFill>
                  <a:latin typeface="华文新魏" pitchFamily="2" charset="-122"/>
                </a:rPr>
                <a:t>B2</a:t>
              </a:r>
            </a:p>
          </p:txBody>
        </p:sp>
        <p:sp>
          <p:nvSpPr>
            <p:cNvPr id="7184" name="Rectangle 11"/>
            <p:cNvSpPr>
              <a:spLocks noChangeArrowheads="1"/>
            </p:cNvSpPr>
            <p:nvPr/>
          </p:nvSpPr>
          <p:spPr bwMode="auto">
            <a:xfrm>
              <a:off x="4566" y="2530"/>
              <a:ext cx="920"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基本表</a:t>
              </a:r>
              <a:r>
                <a:rPr lang="en-US" altLang="zh-CN">
                  <a:solidFill>
                    <a:schemeClr val="bg2"/>
                  </a:solidFill>
                  <a:latin typeface="华文新魏" pitchFamily="2" charset="-122"/>
                </a:rPr>
                <a:t>B4</a:t>
              </a:r>
            </a:p>
          </p:txBody>
        </p:sp>
        <p:sp>
          <p:nvSpPr>
            <p:cNvPr id="7185" name="Rectangle 12"/>
            <p:cNvSpPr>
              <a:spLocks noChangeArrowheads="1"/>
            </p:cNvSpPr>
            <p:nvPr/>
          </p:nvSpPr>
          <p:spPr bwMode="auto">
            <a:xfrm>
              <a:off x="3318" y="2530"/>
              <a:ext cx="920" cy="322"/>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基本表</a:t>
              </a:r>
              <a:r>
                <a:rPr lang="en-US" altLang="zh-CN">
                  <a:solidFill>
                    <a:schemeClr val="bg2"/>
                  </a:solidFill>
                  <a:latin typeface="华文新魏" pitchFamily="2" charset="-122"/>
                </a:rPr>
                <a:t>B3</a:t>
              </a:r>
            </a:p>
          </p:txBody>
        </p:sp>
        <p:sp>
          <p:nvSpPr>
            <p:cNvPr id="7186" name="Rectangle 13"/>
            <p:cNvSpPr>
              <a:spLocks noChangeArrowheads="1"/>
            </p:cNvSpPr>
            <p:nvPr/>
          </p:nvSpPr>
          <p:spPr bwMode="auto">
            <a:xfrm>
              <a:off x="814" y="3107"/>
              <a:ext cx="1049" cy="323"/>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存储文件</a:t>
              </a:r>
              <a:r>
                <a:rPr lang="en-US" altLang="zh-CN">
                  <a:solidFill>
                    <a:schemeClr val="bg2"/>
                  </a:solidFill>
                  <a:latin typeface="华文新魏" pitchFamily="2" charset="-122"/>
                </a:rPr>
                <a:t>S1</a:t>
              </a:r>
            </a:p>
          </p:txBody>
        </p:sp>
        <p:sp>
          <p:nvSpPr>
            <p:cNvPr id="7187" name="Rectangle 14"/>
            <p:cNvSpPr>
              <a:spLocks noChangeArrowheads="1"/>
            </p:cNvSpPr>
            <p:nvPr/>
          </p:nvSpPr>
          <p:spPr bwMode="auto">
            <a:xfrm>
              <a:off x="2035" y="3107"/>
              <a:ext cx="1082" cy="323"/>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存储文件</a:t>
              </a:r>
              <a:r>
                <a:rPr lang="en-US" altLang="zh-CN">
                  <a:solidFill>
                    <a:schemeClr val="bg2"/>
                  </a:solidFill>
                  <a:latin typeface="华文新魏" pitchFamily="2" charset="-122"/>
                </a:rPr>
                <a:t>S2</a:t>
              </a:r>
            </a:p>
          </p:txBody>
        </p:sp>
        <p:sp>
          <p:nvSpPr>
            <p:cNvPr id="7188" name="Rectangle 15"/>
            <p:cNvSpPr>
              <a:spLocks noChangeArrowheads="1"/>
            </p:cNvSpPr>
            <p:nvPr/>
          </p:nvSpPr>
          <p:spPr bwMode="auto">
            <a:xfrm>
              <a:off x="4486" y="3107"/>
              <a:ext cx="1082" cy="323"/>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存储文件</a:t>
              </a:r>
              <a:r>
                <a:rPr lang="en-US" altLang="zh-CN">
                  <a:solidFill>
                    <a:schemeClr val="bg2"/>
                  </a:solidFill>
                  <a:latin typeface="华文新魏" pitchFamily="2" charset="-122"/>
                </a:rPr>
                <a:t>S4</a:t>
              </a:r>
            </a:p>
          </p:txBody>
        </p:sp>
        <p:sp>
          <p:nvSpPr>
            <p:cNvPr id="7189" name="Rectangle 16"/>
            <p:cNvSpPr>
              <a:spLocks noChangeArrowheads="1"/>
            </p:cNvSpPr>
            <p:nvPr/>
          </p:nvSpPr>
          <p:spPr bwMode="auto">
            <a:xfrm>
              <a:off x="3238" y="3107"/>
              <a:ext cx="1082" cy="323"/>
            </a:xfrm>
            <a:prstGeom prst="rect">
              <a:avLst/>
            </a:prstGeom>
            <a:grpFill/>
            <a:ln w="9525">
              <a:solidFill>
                <a:schemeClr val="bg2"/>
              </a:solidFill>
              <a:miter lim="800000"/>
              <a:headEnd/>
              <a:tailEnd/>
            </a:ln>
          </p:spPr>
          <p:txBody>
            <a:bodyPr wrap="none" anchor="ct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zh-CN" altLang="en-US">
                  <a:solidFill>
                    <a:schemeClr val="bg2"/>
                  </a:solidFill>
                  <a:latin typeface="华文新魏" pitchFamily="2" charset="-122"/>
                </a:rPr>
                <a:t>存储文件</a:t>
              </a:r>
              <a:r>
                <a:rPr lang="en-US" altLang="zh-CN">
                  <a:solidFill>
                    <a:schemeClr val="bg2"/>
                  </a:solidFill>
                  <a:latin typeface="华文新魏" pitchFamily="2" charset="-122"/>
                </a:rPr>
                <a:t>S3</a:t>
              </a:r>
            </a:p>
          </p:txBody>
        </p:sp>
        <p:sp>
          <p:nvSpPr>
            <p:cNvPr id="7190" name="AutoShape 18"/>
            <p:cNvSpPr>
              <a:spLocks noChangeArrowheads="1"/>
            </p:cNvSpPr>
            <p:nvPr/>
          </p:nvSpPr>
          <p:spPr bwMode="auto">
            <a:xfrm>
              <a:off x="216" y="1150"/>
              <a:ext cx="768" cy="298"/>
            </a:xfrm>
            <a:prstGeom prst="wedgeRoundRectCallout">
              <a:avLst>
                <a:gd name="adj1" fmla="val 85028"/>
                <a:gd name="adj2" fmla="val 20588"/>
                <a:gd name="adj3" fmla="val 16667"/>
              </a:avLst>
            </a:prstGeom>
            <a:grpFill/>
            <a:ln w="9525">
              <a:solidFill>
                <a:schemeClr val="bg2"/>
              </a:solidFill>
              <a:miter lim="800000"/>
              <a:headEnd/>
              <a:tailEnd/>
            </a:ln>
          </p:spPr>
          <p:txBody>
            <a:bodyPr wrap="non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en-US" altLang="zh-CN" sz="2000">
                  <a:solidFill>
                    <a:schemeClr val="bg2"/>
                  </a:solidFill>
                  <a:latin typeface="华文新魏" pitchFamily="2" charset="-122"/>
                </a:rPr>
                <a:t>SQL</a:t>
              </a:r>
              <a:r>
                <a:rPr lang="zh-CN" altLang="en-US" sz="2000">
                  <a:solidFill>
                    <a:schemeClr val="bg2"/>
                  </a:solidFill>
                  <a:latin typeface="华文新魏" pitchFamily="2" charset="-122"/>
                </a:rPr>
                <a:t>用户</a:t>
              </a:r>
            </a:p>
          </p:txBody>
        </p:sp>
        <p:sp>
          <p:nvSpPr>
            <p:cNvPr id="7191" name="AutoShape 19"/>
            <p:cNvSpPr>
              <a:spLocks noChangeArrowheads="1"/>
            </p:cNvSpPr>
            <p:nvPr/>
          </p:nvSpPr>
          <p:spPr bwMode="auto">
            <a:xfrm>
              <a:off x="350" y="1791"/>
              <a:ext cx="549" cy="298"/>
            </a:xfrm>
            <a:prstGeom prst="wedgeRoundRectCallout">
              <a:avLst>
                <a:gd name="adj1" fmla="val 206250"/>
                <a:gd name="adj2" fmla="val 38236"/>
                <a:gd name="adj3" fmla="val 16667"/>
              </a:avLst>
            </a:prstGeom>
            <a:grpFill/>
            <a:ln w="9525">
              <a:solidFill>
                <a:schemeClr val="bg2"/>
              </a:solidFill>
              <a:miter lim="800000"/>
              <a:headEnd/>
              <a:tailEnd/>
            </a:ln>
          </p:spPr>
          <p:txBody>
            <a:bodyPr wrap="non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en-US" altLang="zh-CN" sz="2000">
                  <a:solidFill>
                    <a:schemeClr val="bg2"/>
                  </a:solidFill>
                  <a:latin typeface="华文新魏" pitchFamily="2" charset="-122"/>
                </a:rPr>
                <a:t>VIEW</a:t>
              </a:r>
            </a:p>
          </p:txBody>
        </p:sp>
        <p:sp>
          <p:nvSpPr>
            <p:cNvPr id="7192" name="AutoShape 20"/>
            <p:cNvSpPr>
              <a:spLocks noChangeArrowheads="1"/>
            </p:cNvSpPr>
            <p:nvPr/>
          </p:nvSpPr>
          <p:spPr bwMode="auto">
            <a:xfrm>
              <a:off x="240" y="2159"/>
              <a:ext cx="912" cy="299"/>
            </a:xfrm>
            <a:prstGeom prst="wedgeRoundRectCallout">
              <a:avLst>
                <a:gd name="adj1" fmla="val 62718"/>
                <a:gd name="adj2" fmla="val 83088"/>
                <a:gd name="adj3" fmla="val 16667"/>
              </a:avLst>
            </a:prstGeom>
            <a:grpFill/>
            <a:ln w="9525">
              <a:solidFill>
                <a:schemeClr val="bg2"/>
              </a:solidFill>
              <a:miter lim="800000"/>
              <a:headEnd/>
              <a:tailEnd/>
            </a:ln>
          </p:spPr>
          <p:txBody>
            <a:bodyP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en-US" altLang="zh-CN" sz="2000">
                  <a:solidFill>
                    <a:schemeClr val="bg2"/>
                  </a:solidFill>
                  <a:latin typeface="华文新魏" pitchFamily="2" charset="-122"/>
                </a:rPr>
                <a:t>Base Table</a:t>
              </a:r>
            </a:p>
          </p:txBody>
        </p:sp>
        <p:sp>
          <p:nvSpPr>
            <p:cNvPr id="7193" name="AutoShape 21"/>
            <p:cNvSpPr>
              <a:spLocks noChangeArrowheads="1"/>
            </p:cNvSpPr>
            <p:nvPr/>
          </p:nvSpPr>
          <p:spPr bwMode="auto">
            <a:xfrm>
              <a:off x="133" y="3615"/>
              <a:ext cx="875" cy="298"/>
            </a:xfrm>
            <a:prstGeom prst="wedgeRoundRectCallout">
              <a:avLst>
                <a:gd name="adj1" fmla="val 95944"/>
                <a:gd name="adj2" fmla="val -109926"/>
                <a:gd name="adj3" fmla="val 16667"/>
              </a:avLst>
            </a:prstGeom>
            <a:grpFill/>
            <a:ln w="9525">
              <a:solidFill>
                <a:schemeClr val="bg2"/>
              </a:solidFill>
              <a:miter lim="800000"/>
              <a:headEnd/>
              <a:tailEnd/>
            </a:ln>
          </p:spPr>
          <p:txBody>
            <a:bodyPr wrap="non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defRPr/>
              </a:pPr>
              <a:r>
                <a:rPr lang="en-US" altLang="zh-CN" sz="2000">
                  <a:solidFill>
                    <a:schemeClr val="bg2"/>
                  </a:solidFill>
                  <a:latin typeface="华文新魏" pitchFamily="2" charset="-122"/>
                </a:rPr>
                <a:t>Stored file</a:t>
              </a:r>
            </a:p>
          </p:txBody>
        </p:sp>
        <p:sp>
          <p:nvSpPr>
            <p:cNvPr id="7194" name="Line 22"/>
            <p:cNvSpPr>
              <a:spLocks noChangeShapeType="1"/>
            </p:cNvSpPr>
            <p:nvPr/>
          </p:nvSpPr>
          <p:spPr bwMode="auto">
            <a:xfrm flipH="1">
              <a:off x="1487" y="1439"/>
              <a:ext cx="193" cy="1104"/>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195" name="Line 23"/>
            <p:cNvSpPr>
              <a:spLocks noChangeShapeType="1"/>
            </p:cNvSpPr>
            <p:nvPr/>
          </p:nvSpPr>
          <p:spPr bwMode="auto">
            <a:xfrm flipH="1">
              <a:off x="1632" y="1439"/>
              <a:ext cx="1056" cy="1104"/>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196" name="Line 24"/>
            <p:cNvSpPr>
              <a:spLocks noChangeShapeType="1"/>
            </p:cNvSpPr>
            <p:nvPr/>
          </p:nvSpPr>
          <p:spPr bwMode="auto">
            <a:xfrm>
              <a:off x="2879" y="1439"/>
              <a:ext cx="145" cy="433"/>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197" name="Line 25"/>
            <p:cNvSpPr>
              <a:spLocks noChangeShapeType="1"/>
            </p:cNvSpPr>
            <p:nvPr/>
          </p:nvSpPr>
          <p:spPr bwMode="auto">
            <a:xfrm>
              <a:off x="3744" y="1440"/>
              <a:ext cx="480" cy="432"/>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198" name="Line 26"/>
            <p:cNvSpPr>
              <a:spLocks noChangeShapeType="1"/>
            </p:cNvSpPr>
            <p:nvPr/>
          </p:nvSpPr>
          <p:spPr bwMode="auto">
            <a:xfrm flipH="1">
              <a:off x="4416" y="1440"/>
              <a:ext cx="336" cy="432"/>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199" name="Line 27"/>
            <p:cNvSpPr>
              <a:spLocks noChangeShapeType="1"/>
            </p:cNvSpPr>
            <p:nvPr/>
          </p:nvSpPr>
          <p:spPr bwMode="auto">
            <a:xfrm flipH="1">
              <a:off x="2592" y="2160"/>
              <a:ext cx="288" cy="384"/>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0" name="Line 28"/>
            <p:cNvSpPr>
              <a:spLocks noChangeShapeType="1"/>
            </p:cNvSpPr>
            <p:nvPr/>
          </p:nvSpPr>
          <p:spPr bwMode="auto">
            <a:xfrm flipH="1">
              <a:off x="3840" y="2160"/>
              <a:ext cx="432" cy="384"/>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1" name="Line 29"/>
            <p:cNvSpPr>
              <a:spLocks noChangeShapeType="1"/>
            </p:cNvSpPr>
            <p:nvPr/>
          </p:nvSpPr>
          <p:spPr bwMode="auto">
            <a:xfrm>
              <a:off x="4512" y="2160"/>
              <a:ext cx="480" cy="384"/>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2" name="Line 30"/>
            <p:cNvSpPr>
              <a:spLocks noChangeShapeType="1"/>
            </p:cNvSpPr>
            <p:nvPr/>
          </p:nvSpPr>
          <p:spPr bwMode="auto">
            <a:xfrm>
              <a:off x="1344" y="2832"/>
              <a:ext cx="0" cy="288"/>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3" name="Line 31"/>
            <p:cNvSpPr>
              <a:spLocks noChangeShapeType="1"/>
            </p:cNvSpPr>
            <p:nvPr/>
          </p:nvSpPr>
          <p:spPr bwMode="auto">
            <a:xfrm>
              <a:off x="2592" y="2832"/>
              <a:ext cx="0" cy="288"/>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4" name="Line 32"/>
            <p:cNvSpPr>
              <a:spLocks noChangeShapeType="1"/>
            </p:cNvSpPr>
            <p:nvPr/>
          </p:nvSpPr>
          <p:spPr bwMode="auto">
            <a:xfrm>
              <a:off x="3744" y="2832"/>
              <a:ext cx="0" cy="288"/>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5" name="Line 33"/>
            <p:cNvSpPr>
              <a:spLocks noChangeShapeType="1"/>
            </p:cNvSpPr>
            <p:nvPr/>
          </p:nvSpPr>
          <p:spPr bwMode="auto">
            <a:xfrm>
              <a:off x="5040" y="2832"/>
              <a:ext cx="0" cy="288"/>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sp>
          <p:nvSpPr>
            <p:cNvPr id="7206" name="Line 34"/>
            <p:cNvSpPr>
              <a:spLocks noChangeShapeType="1"/>
            </p:cNvSpPr>
            <p:nvPr/>
          </p:nvSpPr>
          <p:spPr bwMode="auto">
            <a:xfrm>
              <a:off x="3984" y="2832"/>
              <a:ext cx="864" cy="288"/>
            </a:xfrm>
            <a:prstGeom prst="line">
              <a:avLst/>
            </a:prstGeom>
            <a:grpFill/>
            <a:ln w="9525">
              <a:solidFill>
                <a:schemeClr val="bg2"/>
              </a:solidFill>
              <a:round/>
              <a:headEnd type="triangle" w="med" len="med"/>
              <a:tailEnd type="triangle" w="med" len="med"/>
            </a:ln>
            <a:extLst/>
          </p:spPr>
          <p:txBody>
            <a:bodyPr wrap="none"/>
            <a:lstStyle/>
            <a:p>
              <a:pPr>
                <a:defRPr/>
              </a:pPr>
              <a:endParaRPr lang="zh-CN" altLang="en-US">
                <a:latin typeface="Helvetica" charset="0"/>
              </a:endParaRPr>
            </a:p>
          </p:txBody>
        </p:sp>
      </p:grpSp>
      <p:sp>
        <p:nvSpPr>
          <p:cNvPr id="2" name="标题 1"/>
          <p:cNvSpPr>
            <a:spLocks noGrp="1"/>
          </p:cNvSpPr>
          <p:nvPr>
            <p:ph type="title"/>
          </p:nvPr>
        </p:nvSpPr>
        <p:spPr/>
        <p:txBody>
          <a:bodyPr/>
          <a:lstStyle/>
          <a:p>
            <a:pPr>
              <a:defRPr/>
            </a:pPr>
            <a:r>
              <a:rPr lang="en-US" altLang="zh-CN" dirty="0"/>
              <a:t>SQL</a:t>
            </a:r>
            <a:r>
              <a:rPr lang="zh-CN" altLang="en-US" dirty="0"/>
              <a:t>数据库体系结构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1"/>
          <p:cNvGrpSpPr>
            <a:grpSpLocks/>
          </p:cNvGrpSpPr>
          <p:nvPr/>
        </p:nvGrpSpPr>
        <p:grpSpPr bwMode="auto">
          <a:xfrm>
            <a:off x="1343025" y="4516438"/>
            <a:ext cx="6288088" cy="2163762"/>
            <a:chOff x="1102" y="3005"/>
            <a:chExt cx="3281" cy="1171"/>
          </a:xfrm>
        </p:grpSpPr>
        <p:pic>
          <p:nvPicPr>
            <p:cNvPr id="52229" name="Picture 3" descr="allFigures.pdf"/>
            <p:cNvPicPr preferRelativeResize="0">
              <a:picLocks noChangeAspect="1"/>
            </p:cNvPicPr>
            <p:nvPr/>
          </p:nvPicPr>
          <p:blipFill>
            <a:blip r:embed="rId2">
              <a:extLst>
                <a:ext uri="{28A0092B-C50C-407E-A947-70E740481C1C}">
                  <a14:useLocalDpi xmlns:a14="http://schemas.microsoft.com/office/drawing/2010/main" val="0"/>
                </a:ext>
              </a:extLst>
            </a:blip>
            <a:srcRect l="3632" t="24237" r="40164" b="45265"/>
            <a:stretch>
              <a:fillRect/>
            </a:stretch>
          </p:blipFill>
          <p:spPr bwMode="auto">
            <a:xfrm>
              <a:off x="1102" y="3030"/>
              <a:ext cx="3276" cy="10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2230" name="Picture 3" descr="allFigures.pdf"/>
            <p:cNvPicPr preferRelativeResize="0">
              <a:picLocks noChangeAspect="1"/>
            </p:cNvPicPr>
            <p:nvPr/>
          </p:nvPicPr>
          <p:blipFill>
            <a:blip r:embed="rId2">
              <a:extLst>
                <a:ext uri="{28A0092B-C50C-407E-A947-70E740481C1C}">
                  <a14:useLocalDpi xmlns:a14="http://schemas.microsoft.com/office/drawing/2010/main" val="0"/>
                </a:ext>
              </a:extLst>
            </a:blip>
            <a:srcRect l="3688" t="24071" r="40073" b="45082"/>
            <a:stretch>
              <a:fillRect/>
            </a:stretch>
          </p:blipFill>
          <p:spPr bwMode="auto">
            <a:xfrm>
              <a:off x="1105" y="3024"/>
              <a:ext cx="3278" cy="10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2231" name="Rectangle 7"/>
            <p:cNvSpPr>
              <a:spLocks noChangeArrowheads="1"/>
            </p:cNvSpPr>
            <p:nvPr/>
          </p:nvSpPr>
          <p:spPr bwMode="auto">
            <a:xfrm>
              <a:off x="2266" y="3005"/>
              <a:ext cx="931"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52232" name="Rectangle 8"/>
            <p:cNvSpPr>
              <a:spLocks noChangeArrowheads="1"/>
            </p:cNvSpPr>
            <p:nvPr/>
          </p:nvSpPr>
          <p:spPr bwMode="auto">
            <a:xfrm>
              <a:off x="1843" y="3322"/>
              <a:ext cx="1911" cy="8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52233" name="Rectangle 10"/>
            <p:cNvSpPr>
              <a:spLocks noChangeArrowheads="1"/>
            </p:cNvSpPr>
            <p:nvPr/>
          </p:nvSpPr>
          <p:spPr bwMode="auto">
            <a:xfrm>
              <a:off x="1842" y="3322"/>
              <a:ext cx="1912" cy="8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grpSp>
      <p:sp>
        <p:nvSpPr>
          <p:cNvPr id="401410" name="Rectangle 2"/>
          <p:cNvSpPr>
            <a:spLocks noGrp="1" noChangeArrowheads="1"/>
          </p:cNvSpPr>
          <p:nvPr>
            <p:ph type="title"/>
          </p:nvPr>
        </p:nvSpPr>
        <p:spPr/>
        <p:txBody>
          <a:bodyPr/>
          <a:lstStyle/>
          <a:p>
            <a:pPr>
              <a:defRPr/>
            </a:pPr>
            <a:r>
              <a:rPr lang="zh-CN" altLang="en-US" dirty="0">
                <a:ea typeface="宋体" charset="-122"/>
              </a:rPr>
              <a:t>连接</a:t>
            </a:r>
            <a:endParaRPr lang="en-US" altLang="zh-CN" dirty="0">
              <a:ea typeface="宋体" charset="-122"/>
            </a:endParaRPr>
          </a:p>
        </p:txBody>
      </p:sp>
      <p:sp>
        <p:nvSpPr>
          <p:cNvPr id="52228" name="Rectangle 3"/>
          <p:cNvSpPr>
            <a:spLocks noGrp="1" noChangeArrowheads="1"/>
          </p:cNvSpPr>
          <p:nvPr>
            <p:ph type="body" idx="1"/>
          </p:nvPr>
        </p:nvSpPr>
        <p:spPr>
          <a:xfrm>
            <a:off x="814388" y="987425"/>
            <a:ext cx="7996237" cy="4979988"/>
          </a:xfrm>
        </p:spPr>
        <p:txBody>
          <a:bodyPr/>
          <a:lstStyle/>
          <a:p>
            <a:r>
              <a:rPr lang="zh-CN" altLang="en-US"/>
              <a:t>对于大学中所有讲授课程的教师，找出他们的姓名以及所讲授课程的标识 </a:t>
            </a:r>
            <a:endParaRPr kumimoji="0" lang="en-US" altLang="zh-CN" sz="1600"/>
          </a:p>
          <a:p>
            <a:pPr>
              <a:buFont typeface="Monotype Sorts"/>
              <a:buNone/>
            </a:pPr>
            <a:r>
              <a:rPr lang="en-US" altLang="zh-CN" sz="1600" b="1"/>
              <a:t>		  </a:t>
            </a:r>
            <a:r>
              <a:rPr lang="en-US" altLang="zh-CN" b="1"/>
              <a:t>select </a:t>
            </a:r>
            <a:r>
              <a:rPr lang="en-US" altLang="zh-CN" i="1"/>
              <a:t>name, course_id</a:t>
            </a:r>
            <a:br>
              <a:rPr lang="en-US" altLang="zh-CN" i="1"/>
            </a:br>
            <a:r>
              <a:rPr lang="en-US" altLang="zh-CN" i="1"/>
              <a:t>          </a:t>
            </a:r>
            <a:r>
              <a:rPr lang="en-US" altLang="zh-CN" b="1"/>
              <a:t>from </a:t>
            </a:r>
            <a:r>
              <a:rPr lang="en-US" altLang="zh-CN" i="1"/>
              <a:t>instructor, teaches</a:t>
            </a:r>
            <a:br>
              <a:rPr lang="en-US" altLang="zh-CN" i="1"/>
            </a:br>
            <a:r>
              <a:rPr lang="en-US" altLang="zh-CN" i="1"/>
              <a:t>          </a:t>
            </a:r>
            <a:r>
              <a:rPr lang="en-US" altLang="zh-CN" b="1"/>
              <a:t>where  </a:t>
            </a:r>
            <a:r>
              <a:rPr lang="en-US" altLang="zh-CN" b="1" i="1"/>
              <a:t> </a:t>
            </a:r>
            <a:r>
              <a:rPr lang="en-US" altLang="zh-CN" i="1"/>
              <a:t>instructor.ID = teaches.ID</a:t>
            </a:r>
            <a:endParaRPr lang="en-US" altLang="zh-CN" sz="1600" i="1"/>
          </a:p>
          <a:p>
            <a:r>
              <a:rPr lang="zh-CN" altLang="en-US"/>
              <a:t>找出</a:t>
            </a:r>
            <a:r>
              <a:rPr lang="en-US" altLang="zh-CN"/>
              <a:t>Computer Science </a:t>
            </a:r>
            <a:r>
              <a:rPr lang="zh-CN" altLang="en-US"/>
              <a:t>系的</a:t>
            </a:r>
            <a:r>
              <a:rPr lang="en-US" altLang="zh-CN"/>
              <a:t>course ID, semester, year </a:t>
            </a:r>
            <a:r>
              <a:rPr lang="zh-CN" altLang="en-US"/>
              <a:t>和每门课程的</a:t>
            </a:r>
            <a:r>
              <a:rPr lang="en-US" altLang="zh-CN"/>
              <a:t>title</a:t>
            </a:r>
            <a:endParaRPr lang="en-US" altLang="zh-CN" sz="1600"/>
          </a:p>
          <a:p>
            <a:pPr>
              <a:buFont typeface="Monotype Sorts"/>
              <a:buNone/>
            </a:pPr>
            <a:r>
              <a:rPr lang="en-US" altLang="zh-CN" sz="1600" b="1"/>
              <a:t>		</a:t>
            </a:r>
            <a:r>
              <a:rPr lang="en-US" altLang="zh-CN" b="1"/>
              <a:t>select </a:t>
            </a:r>
            <a:r>
              <a:rPr lang="en-US" altLang="zh-CN" i="1"/>
              <a:t>section.course_id, semester, year, title</a:t>
            </a:r>
            <a:br>
              <a:rPr lang="en-US" altLang="zh-CN" i="1"/>
            </a:br>
            <a:r>
              <a:rPr lang="en-US" altLang="zh-CN" i="1"/>
              <a:t>          </a:t>
            </a:r>
            <a:r>
              <a:rPr lang="en-US" altLang="zh-CN" b="1"/>
              <a:t>from </a:t>
            </a:r>
            <a:r>
              <a:rPr lang="en-US" altLang="zh-CN" i="1"/>
              <a:t>section, course</a:t>
            </a:r>
            <a:br>
              <a:rPr lang="en-US" altLang="zh-CN" i="1"/>
            </a:br>
            <a:r>
              <a:rPr lang="en-US" altLang="zh-CN" i="1"/>
              <a:t>          </a:t>
            </a:r>
            <a:r>
              <a:rPr lang="en-US" altLang="zh-CN" b="1"/>
              <a:t>where  </a:t>
            </a:r>
            <a:r>
              <a:rPr lang="en-US" altLang="zh-CN" b="1" i="1"/>
              <a:t> </a:t>
            </a:r>
            <a:r>
              <a:rPr lang="en-US" altLang="zh-CN" i="1"/>
              <a:t>section.course_id = course.course_id  </a:t>
            </a:r>
            <a:r>
              <a:rPr lang="en-US" altLang="zh-CN" b="1"/>
              <a:t>and</a:t>
            </a:r>
            <a:br>
              <a:rPr lang="en-US" altLang="zh-CN" b="1"/>
            </a:br>
            <a:r>
              <a:rPr lang="en-US" altLang="zh-CN" b="1"/>
              <a:t>                         </a:t>
            </a:r>
            <a:r>
              <a:rPr lang="en-US" altLang="zh-CN" i="1"/>
              <a:t>dept_name =</a:t>
            </a:r>
            <a:r>
              <a:rPr lang="en-US" altLang="zh-CN"/>
              <a:t> ‘Comp. Sci.'</a:t>
            </a:r>
            <a:r>
              <a:rPr lang="en-US" altLang="zh-CN" sz="16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800" b="0">
                <a:effectLst/>
              </a:rPr>
              <a:t>连接查询及执行过程</a:t>
            </a:r>
          </a:p>
        </p:txBody>
      </p:sp>
      <p:sp>
        <p:nvSpPr>
          <p:cNvPr id="53251"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sz="2400">
                <a:latin typeface="华文新魏" panose="02010800040101010101" pitchFamily="2" charset="-122"/>
              </a:rPr>
              <a:t>同时涉及多个表的查询称为连接查询</a:t>
            </a:r>
          </a:p>
          <a:p>
            <a:pPr eaLnBrk="1" hangingPunct="1">
              <a:lnSpc>
                <a:spcPct val="150000"/>
              </a:lnSpc>
              <a:buFont typeface="Wingdings" panose="05000000000000000000" pitchFamily="2" charset="2"/>
              <a:buNone/>
            </a:pPr>
            <a:r>
              <a:rPr lang="zh-CN" altLang="en-US" sz="2400">
                <a:latin typeface="华文新魏" panose="02010800040101010101" pitchFamily="2" charset="-122"/>
              </a:rPr>
              <a:t>用来连接两个表的条件称为连接条件或连接谓词 </a:t>
            </a:r>
          </a:p>
          <a:p>
            <a:pPr eaLnBrk="1" hangingPunct="1">
              <a:lnSpc>
                <a:spcPct val="150000"/>
              </a:lnSpc>
              <a:buFont typeface="Wingdings" panose="05000000000000000000" pitchFamily="2" charset="2"/>
              <a:buNone/>
            </a:pPr>
            <a:r>
              <a:rPr lang="zh-CN" altLang="en-US" sz="2400">
                <a:latin typeface="华文新魏" panose="02010800040101010101" pitchFamily="2" charset="-122"/>
              </a:rPr>
              <a:t>一般格式：</a:t>
            </a:r>
          </a:p>
          <a:p>
            <a:pPr eaLnBrk="1" hangingPunct="1">
              <a:lnSpc>
                <a:spcPct val="150000"/>
              </a:lnSpc>
            </a:pPr>
            <a:r>
              <a:rPr lang="en-US" altLang="zh-CN" sz="2000">
                <a:latin typeface="华文新魏" panose="02010800040101010101" pitchFamily="2" charset="-122"/>
              </a:rPr>
              <a:t>[&lt;</a:t>
            </a:r>
            <a:r>
              <a:rPr lang="zh-CN" altLang="en-US" sz="2000">
                <a:latin typeface="华文新魏" panose="02010800040101010101" pitchFamily="2" charset="-122"/>
              </a:rPr>
              <a:t>表名</a:t>
            </a:r>
            <a:r>
              <a:rPr lang="en-US" altLang="zh-CN" sz="2000">
                <a:latin typeface="华文新魏" panose="02010800040101010101" pitchFamily="2" charset="-122"/>
              </a:rPr>
              <a:t>1&gt;.]&lt;</a:t>
            </a:r>
            <a:r>
              <a:rPr lang="zh-CN" altLang="en-US" sz="2000">
                <a:latin typeface="华文新魏" panose="02010800040101010101" pitchFamily="2" charset="-122"/>
              </a:rPr>
              <a:t>列名</a:t>
            </a:r>
            <a:r>
              <a:rPr lang="en-US" altLang="zh-CN" sz="2000">
                <a:latin typeface="华文新魏" panose="02010800040101010101" pitchFamily="2" charset="-122"/>
              </a:rPr>
              <a:t>1&gt;  </a:t>
            </a:r>
            <a:r>
              <a:rPr lang="en-US" altLang="zh-CN" sz="2000">
                <a:solidFill>
                  <a:srgbClr val="FF3300"/>
                </a:solidFill>
                <a:latin typeface="华文新魏" panose="02010800040101010101" pitchFamily="2" charset="-122"/>
              </a:rPr>
              <a:t>&lt;</a:t>
            </a:r>
            <a:r>
              <a:rPr lang="zh-CN" altLang="en-US" sz="2000">
                <a:solidFill>
                  <a:srgbClr val="FF3300"/>
                </a:solidFill>
                <a:latin typeface="华文新魏" panose="02010800040101010101" pitchFamily="2" charset="-122"/>
              </a:rPr>
              <a:t>比较运算符</a:t>
            </a:r>
            <a:r>
              <a:rPr lang="en-US" altLang="zh-CN" sz="2400">
                <a:latin typeface="华文新魏" panose="02010800040101010101" pitchFamily="2" charset="-122"/>
              </a:rPr>
              <a:t>&gt;  </a:t>
            </a:r>
            <a:r>
              <a:rPr lang="en-US" altLang="zh-CN" sz="2000">
                <a:latin typeface="华文新魏" panose="02010800040101010101" pitchFamily="2" charset="-122"/>
              </a:rPr>
              <a:t>[&lt;</a:t>
            </a:r>
            <a:r>
              <a:rPr lang="zh-CN" altLang="en-US" sz="2000">
                <a:latin typeface="华文新魏" panose="02010800040101010101" pitchFamily="2" charset="-122"/>
              </a:rPr>
              <a:t>表名</a:t>
            </a:r>
            <a:r>
              <a:rPr lang="en-US" altLang="zh-CN" sz="2000">
                <a:latin typeface="华文新魏" panose="02010800040101010101" pitchFamily="2" charset="-122"/>
              </a:rPr>
              <a:t>2&gt;.]&lt;</a:t>
            </a:r>
            <a:r>
              <a:rPr lang="zh-CN" altLang="en-US" sz="2000">
                <a:latin typeface="华文新魏" panose="02010800040101010101" pitchFamily="2" charset="-122"/>
              </a:rPr>
              <a:t>列名</a:t>
            </a:r>
            <a:r>
              <a:rPr lang="en-US" altLang="zh-CN" sz="2000">
                <a:latin typeface="华文新魏" panose="02010800040101010101" pitchFamily="2" charset="-122"/>
              </a:rPr>
              <a:t>2&gt;</a:t>
            </a:r>
          </a:p>
          <a:p>
            <a:pPr lvl="1" eaLnBrk="1" hangingPunct="1">
              <a:lnSpc>
                <a:spcPct val="150000"/>
              </a:lnSpc>
              <a:buFontTx/>
              <a:buNone/>
            </a:pPr>
            <a:r>
              <a:rPr lang="en-US" altLang="zh-CN">
                <a:latin typeface="华文新魏" panose="02010800040101010101" pitchFamily="2" charset="-122"/>
              </a:rPr>
              <a:t>   </a:t>
            </a:r>
            <a:r>
              <a:rPr lang="zh-CN" altLang="en-US">
                <a:latin typeface="华文新魏" panose="02010800040101010101" pitchFamily="2" charset="-122"/>
              </a:rPr>
              <a:t>比较运算符：</a:t>
            </a:r>
            <a:r>
              <a:rPr lang="en-US" altLang="zh-CN">
                <a:latin typeface="华文新魏" panose="02010800040101010101" pitchFamily="2" charset="-122"/>
              </a:rPr>
              <a:t>=</a:t>
            </a:r>
            <a:r>
              <a:rPr lang="zh-CN" altLang="en-US">
                <a:latin typeface="华文新魏" panose="02010800040101010101" pitchFamily="2" charset="-122"/>
              </a:rPr>
              <a:t>、</a:t>
            </a:r>
            <a:r>
              <a:rPr lang="en-US" altLang="zh-CN">
                <a:latin typeface="华文新魏" panose="02010800040101010101" pitchFamily="2" charset="-122"/>
              </a:rPr>
              <a:t>&gt;</a:t>
            </a:r>
            <a:r>
              <a:rPr lang="zh-CN" altLang="en-US">
                <a:latin typeface="华文新魏" panose="02010800040101010101" pitchFamily="2" charset="-122"/>
              </a:rPr>
              <a:t>、</a:t>
            </a:r>
            <a:r>
              <a:rPr lang="en-US" altLang="zh-CN">
                <a:latin typeface="华文新魏" panose="02010800040101010101" pitchFamily="2" charset="-122"/>
              </a:rPr>
              <a:t>&lt;</a:t>
            </a:r>
            <a:r>
              <a:rPr lang="zh-CN" altLang="en-US">
                <a:latin typeface="华文新魏" panose="02010800040101010101" pitchFamily="2" charset="-122"/>
              </a:rPr>
              <a:t>、</a:t>
            </a:r>
            <a:r>
              <a:rPr lang="en-US" altLang="zh-CN">
                <a:latin typeface="华文新魏" panose="02010800040101010101" pitchFamily="2" charset="-122"/>
              </a:rPr>
              <a:t>&gt;=</a:t>
            </a:r>
            <a:r>
              <a:rPr lang="zh-CN" altLang="en-US">
                <a:latin typeface="华文新魏" panose="02010800040101010101" pitchFamily="2" charset="-122"/>
              </a:rPr>
              <a:t>、</a:t>
            </a:r>
            <a:r>
              <a:rPr lang="en-US" altLang="zh-CN">
                <a:latin typeface="华文新魏" panose="02010800040101010101" pitchFamily="2" charset="-122"/>
              </a:rPr>
              <a:t>&lt;=</a:t>
            </a:r>
            <a:r>
              <a:rPr lang="zh-CN" altLang="en-US">
                <a:latin typeface="华文新魏" panose="02010800040101010101" pitchFamily="2" charset="-122"/>
              </a:rPr>
              <a:t>、</a:t>
            </a:r>
            <a:r>
              <a:rPr lang="en-US" altLang="zh-CN">
                <a:latin typeface="华文新魏" panose="02010800040101010101" pitchFamily="2" charset="-122"/>
              </a:rPr>
              <a:t>!=</a:t>
            </a:r>
            <a:endParaRPr lang="en-US" altLang="zh-CN" sz="1400">
              <a:latin typeface="华文新魏" panose="02010800040101010101" pitchFamily="2" charset="-122"/>
            </a:endParaRPr>
          </a:p>
          <a:p>
            <a:pPr eaLnBrk="1" hangingPunct="1">
              <a:lnSpc>
                <a:spcPct val="150000"/>
              </a:lnSpc>
            </a:pPr>
            <a:r>
              <a:rPr lang="en-US" altLang="zh-CN" sz="2000">
                <a:latin typeface="华文新魏" panose="02010800040101010101" pitchFamily="2" charset="-122"/>
              </a:rPr>
              <a:t>[&lt;</a:t>
            </a:r>
            <a:r>
              <a:rPr lang="zh-CN" altLang="en-US" sz="2000">
                <a:latin typeface="华文新魏" panose="02010800040101010101" pitchFamily="2" charset="-122"/>
              </a:rPr>
              <a:t>表名</a:t>
            </a:r>
            <a:r>
              <a:rPr lang="en-US" altLang="zh-CN" sz="2000">
                <a:latin typeface="华文新魏" panose="02010800040101010101" pitchFamily="2" charset="-122"/>
              </a:rPr>
              <a:t>1&gt;.]&lt;</a:t>
            </a:r>
            <a:r>
              <a:rPr lang="zh-CN" altLang="en-US" sz="2000">
                <a:latin typeface="华文新魏" panose="02010800040101010101" pitchFamily="2" charset="-122"/>
              </a:rPr>
              <a:t>列名</a:t>
            </a:r>
            <a:r>
              <a:rPr lang="en-US" altLang="zh-CN" sz="2000">
                <a:latin typeface="华文新魏" panose="02010800040101010101" pitchFamily="2" charset="-122"/>
              </a:rPr>
              <a:t>1&gt; </a:t>
            </a:r>
            <a:r>
              <a:rPr lang="en-US" altLang="zh-CN" sz="2000">
                <a:solidFill>
                  <a:srgbClr val="FF3300"/>
                </a:solidFill>
                <a:latin typeface="华文新魏" panose="02010800040101010101" pitchFamily="2" charset="-122"/>
              </a:rPr>
              <a:t>BETWEEN</a:t>
            </a:r>
            <a:r>
              <a:rPr lang="en-US" altLang="zh-CN" sz="2000">
                <a:latin typeface="华文新魏" panose="02010800040101010101" pitchFamily="2" charset="-122"/>
              </a:rPr>
              <a:t> [&lt;</a:t>
            </a:r>
            <a:r>
              <a:rPr lang="zh-CN" altLang="en-US" sz="2000">
                <a:latin typeface="华文新魏" panose="02010800040101010101" pitchFamily="2" charset="-122"/>
              </a:rPr>
              <a:t>表名</a:t>
            </a:r>
            <a:r>
              <a:rPr lang="en-US" altLang="zh-CN" sz="2000">
                <a:latin typeface="华文新魏" panose="02010800040101010101" pitchFamily="2" charset="-122"/>
              </a:rPr>
              <a:t>2&gt;.]&lt;</a:t>
            </a:r>
            <a:r>
              <a:rPr lang="zh-CN" altLang="en-US" sz="2000">
                <a:latin typeface="华文新魏" panose="02010800040101010101" pitchFamily="2" charset="-122"/>
              </a:rPr>
              <a:t>列名</a:t>
            </a:r>
            <a:r>
              <a:rPr lang="en-US" altLang="zh-CN" sz="2000">
                <a:latin typeface="华文新魏" panose="02010800040101010101" pitchFamily="2" charset="-122"/>
              </a:rPr>
              <a:t>2&gt; </a:t>
            </a:r>
            <a:r>
              <a:rPr lang="en-US" altLang="zh-CN" sz="2000">
                <a:solidFill>
                  <a:srgbClr val="FF3300"/>
                </a:solidFill>
                <a:latin typeface="华文新魏" panose="02010800040101010101" pitchFamily="2" charset="-122"/>
              </a:rPr>
              <a:t>AND</a:t>
            </a:r>
            <a:r>
              <a:rPr lang="en-US" altLang="zh-CN" sz="2000">
                <a:latin typeface="华文新魏" panose="02010800040101010101" pitchFamily="2" charset="-122"/>
              </a:rPr>
              <a:t> [&lt;</a:t>
            </a:r>
            <a:r>
              <a:rPr lang="zh-CN" altLang="en-US" sz="2000">
                <a:latin typeface="华文新魏" panose="02010800040101010101" pitchFamily="2" charset="-122"/>
              </a:rPr>
              <a:t>表名</a:t>
            </a:r>
            <a:r>
              <a:rPr lang="en-US" altLang="zh-CN" sz="2000">
                <a:latin typeface="华文新魏" panose="02010800040101010101" pitchFamily="2" charset="-122"/>
              </a:rPr>
              <a:t>2&gt;.]&lt;</a:t>
            </a:r>
            <a:r>
              <a:rPr lang="zh-CN" altLang="en-US" sz="2000">
                <a:latin typeface="华文新魏" panose="02010800040101010101" pitchFamily="2" charset="-122"/>
              </a:rPr>
              <a:t>列名</a:t>
            </a:r>
            <a:r>
              <a:rPr lang="en-US" altLang="zh-CN" sz="2000">
                <a:latin typeface="华文新魏" panose="02010800040101010101" pitchFamily="2" charset="-122"/>
              </a:rPr>
              <a:t>3&gt;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68350" y="212725"/>
            <a:ext cx="8077200" cy="609600"/>
          </a:xfrm>
        </p:spPr>
        <p:txBody>
          <a:bodyPr/>
          <a:lstStyle/>
          <a:p>
            <a:pPr eaLnBrk="1" hangingPunct="1"/>
            <a:r>
              <a:rPr lang="zh-CN" altLang="en-US" sz="4800" b="0">
                <a:effectLst/>
              </a:rPr>
              <a:t>连接查询及执行过程</a:t>
            </a:r>
          </a:p>
        </p:txBody>
      </p:sp>
      <p:sp>
        <p:nvSpPr>
          <p:cNvPr id="54275" name="Rectangle 3"/>
          <p:cNvSpPr>
            <a:spLocks noGrp="1" noChangeArrowheads="1"/>
          </p:cNvSpPr>
          <p:nvPr>
            <p:ph type="body" idx="1"/>
          </p:nvPr>
        </p:nvSpPr>
        <p:spPr/>
        <p:txBody>
          <a:bodyPr/>
          <a:lstStyle/>
          <a:p>
            <a:pPr eaLnBrk="1" hangingPunct="1">
              <a:lnSpc>
                <a:spcPct val="120000"/>
              </a:lnSpc>
            </a:pPr>
            <a:r>
              <a:rPr lang="zh-CN" altLang="en-US" sz="2800"/>
              <a:t>连接字段</a:t>
            </a:r>
          </a:p>
          <a:p>
            <a:pPr lvl="1" eaLnBrk="1" hangingPunct="1">
              <a:lnSpc>
                <a:spcPct val="120000"/>
              </a:lnSpc>
            </a:pPr>
            <a:r>
              <a:rPr lang="zh-CN" altLang="en-US"/>
              <a:t>连接谓词中的列名称为连接字段</a:t>
            </a:r>
          </a:p>
          <a:p>
            <a:pPr lvl="1" eaLnBrk="1" hangingPunct="1">
              <a:lnSpc>
                <a:spcPct val="120000"/>
              </a:lnSpc>
            </a:pPr>
            <a:r>
              <a:rPr lang="zh-CN" altLang="en-US"/>
              <a:t>连接条件中的各连接字段类型必须是可比的，但不必是相同的</a:t>
            </a:r>
          </a:p>
          <a:p>
            <a:pPr eaLnBrk="1" hangingPunct="1"/>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8350" y="258763"/>
            <a:ext cx="8077200" cy="609600"/>
          </a:xfrm>
        </p:spPr>
        <p:txBody>
          <a:bodyPr/>
          <a:lstStyle/>
          <a:p>
            <a:pPr eaLnBrk="1" hangingPunct="1"/>
            <a:r>
              <a:rPr lang="zh-CN" altLang="en-US" sz="4800" b="0">
                <a:effectLst/>
              </a:rPr>
              <a:t>连接查询及执行过程</a:t>
            </a:r>
          </a:p>
        </p:txBody>
      </p:sp>
      <p:sp>
        <p:nvSpPr>
          <p:cNvPr id="5" name="Rectangle 3"/>
          <p:cNvSpPr txBox="1">
            <a:spLocks noChangeArrowheads="1"/>
          </p:cNvSpPr>
          <p:nvPr/>
        </p:nvSpPr>
        <p:spPr bwMode="auto">
          <a:xfrm>
            <a:off x="694817" y="1073880"/>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eaLnBrk="1" hangingPunct="1"/>
            <a:r>
              <a:rPr lang="zh-CN" altLang="en-US" sz="2000" kern="0" dirty="0">
                <a:latin typeface="华文新魏" panose="02010800040101010101" pitchFamily="2" charset="-122"/>
              </a:rPr>
              <a:t>嵌套循环法</a:t>
            </a:r>
            <a:r>
              <a:rPr lang="en-US" altLang="zh-CN" sz="2000" kern="0" dirty="0">
                <a:latin typeface="华文新魏" panose="02010800040101010101" pitchFamily="2" charset="-122"/>
              </a:rPr>
              <a:t>(NESTED-LOOP)</a:t>
            </a:r>
          </a:p>
          <a:p>
            <a:pPr lvl="1" eaLnBrk="1" hangingPunct="1"/>
            <a:r>
              <a:rPr lang="zh-CN" altLang="en-US" sz="1800" kern="0" dirty="0">
                <a:latin typeface="华文新魏" panose="02010800040101010101" pitchFamily="2" charset="-122"/>
              </a:rPr>
              <a:t>首先在表</a:t>
            </a:r>
            <a:r>
              <a:rPr lang="en-US" altLang="zh-CN" sz="1800" kern="0" dirty="0">
                <a:latin typeface="华文新魏" panose="02010800040101010101" pitchFamily="2" charset="-122"/>
              </a:rPr>
              <a:t>1</a:t>
            </a:r>
            <a:r>
              <a:rPr lang="zh-CN" altLang="en-US" sz="1800" kern="0" dirty="0">
                <a:latin typeface="华文新魏" panose="02010800040101010101" pitchFamily="2" charset="-122"/>
              </a:rPr>
              <a:t>中找到第一个元组，然后从头开始扫描表</a:t>
            </a:r>
            <a:r>
              <a:rPr lang="en-US" altLang="zh-CN" sz="1800" kern="0" dirty="0">
                <a:latin typeface="华文新魏" panose="02010800040101010101" pitchFamily="2" charset="-122"/>
              </a:rPr>
              <a:t>2</a:t>
            </a:r>
            <a:r>
              <a:rPr lang="zh-CN" altLang="en-US" sz="1800" kern="0" dirty="0">
                <a:latin typeface="华文新魏" panose="02010800040101010101" pitchFamily="2" charset="-122"/>
              </a:rPr>
              <a:t>，逐一查找满足连接件的元组，找到后就将表</a:t>
            </a:r>
            <a:r>
              <a:rPr lang="en-US" altLang="zh-CN" sz="1800" kern="0" dirty="0">
                <a:latin typeface="华文新魏" panose="02010800040101010101" pitchFamily="2" charset="-122"/>
              </a:rPr>
              <a:t>1</a:t>
            </a:r>
            <a:r>
              <a:rPr lang="zh-CN" altLang="en-US" sz="1800" kern="0" dirty="0">
                <a:latin typeface="华文新魏" panose="02010800040101010101" pitchFamily="2" charset="-122"/>
              </a:rPr>
              <a:t>中的第一个元组与该元组拼接起来，形成结果表中一个元组。</a:t>
            </a:r>
          </a:p>
          <a:p>
            <a:pPr lvl="1" eaLnBrk="1" hangingPunct="1"/>
            <a:r>
              <a:rPr lang="zh-CN" altLang="en-US" sz="1800" kern="0" dirty="0">
                <a:latin typeface="华文新魏" panose="02010800040101010101" pitchFamily="2" charset="-122"/>
              </a:rPr>
              <a:t>表</a:t>
            </a:r>
            <a:r>
              <a:rPr lang="en-US" altLang="zh-CN" sz="1800" kern="0" dirty="0">
                <a:latin typeface="华文新魏" panose="02010800040101010101" pitchFamily="2" charset="-122"/>
              </a:rPr>
              <a:t>2</a:t>
            </a:r>
            <a:r>
              <a:rPr lang="zh-CN" altLang="en-US" sz="1800" kern="0" dirty="0">
                <a:latin typeface="华文新魏" panose="02010800040101010101" pitchFamily="2" charset="-122"/>
              </a:rPr>
              <a:t>全部查找完后，再找表</a:t>
            </a:r>
            <a:r>
              <a:rPr lang="en-US" altLang="zh-CN" sz="1800" kern="0" dirty="0">
                <a:latin typeface="华文新魏" panose="02010800040101010101" pitchFamily="2" charset="-122"/>
              </a:rPr>
              <a:t>1</a:t>
            </a:r>
            <a:r>
              <a:rPr lang="zh-CN" altLang="en-US" sz="1800" kern="0" dirty="0">
                <a:latin typeface="华文新魏" panose="02010800040101010101" pitchFamily="2" charset="-122"/>
              </a:rPr>
              <a:t>中第二个元组，然后再从头开始扫描表</a:t>
            </a:r>
            <a:r>
              <a:rPr lang="en-US" altLang="zh-CN" sz="1800" kern="0" dirty="0">
                <a:latin typeface="华文新魏" panose="02010800040101010101" pitchFamily="2" charset="-122"/>
              </a:rPr>
              <a:t>2</a:t>
            </a:r>
            <a:r>
              <a:rPr lang="zh-CN" altLang="en-US" sz="1800" kern="0" dirty="0">
                <a:latin typeface="华文新魏" panose="02010800040101010101" pitchFamily="2" charset="-122"/>
              </a:rPr>
              <a:t>，逐一查找满足连接条件的元组，找到后就将表</a:t>
            </a:r>
            <a:r>
              <a:rPr lang="en-US" altLang="zh-CN" sz="1800" kern="0" dirty="0">
                <a:latin typeface="华文新魏" panose="02010800040101010101" pitchFamily="2" charset="-122"/>
              </a:rPr>
              <a:t>1</a:t>
            </a:r>
            <a:r>
              <a:rPr lang="zh-CN" altLang="en-US" sz="1800" kern="0" dirty="0">
                <a:latin typeface="华文新魏" panose="02010800040101010101" pitchFamily="2" charset="-122"/>
              </a:rPr>
              <a:t>中的第二个元组与该元组拼接起来，形成结果表中一个元组。</a:t>
            </a:r>
          </a:p>
          <a:p>
            <a:pPr lvl="1" eaLnBrk="1" hangingPunct="1"/>
            <a:r>
              <a:rPr lang="zh-CN" altLang="en-US" sz="1800" kern="0" dirty="0">
                <a:latin typeface="华文新魏" panose="02010800040101010101" pitchFamily="2" charset="-122"/>
              </a:rPr>
              <a:t>重复上述操作，直到表</a:t>
            </a:r>
            <a:r>
              <a:rPr lang="en-US" altLang="zh-CN" sz="1800" kern="0" dirty="0">
                <a:latin typeface="华文新魏" panose="02010800040101010101" pitchFamily="2" charset="-122"/>
              </a:rPr>
              <a:t>1</a:t>
            </a:r>
            <a:r>
              <a:rPr lang="zh-CN" altLang="en-US" sz="1800" kern="0" dirty="0">
                <a:latin typeface="华文新魏" panose="02010800040101010101" pitchFamily="2" charset="-122"/>
              </a:rPr>
              <a:t>中的全部元组都处理完毕</a:t>
            </a:r>
          </a:p>
        </p:txBody>
      </p:sp>
      <p:pic>
        <p:nvPicPr>
          <p:cNvPr id="6" name="Picture 4" descr="2"/>
          <p:cNvPicPr>
            <a:picLocks noChangeAspect="1" noChangeArrowheads="1"/>
          </p:cNvPicPr>
          <p:nvPr/>
        </p:nvPicPr>
        <p:blipFill rotWithShape="1">
          <a:blip r:embed="rId3">
            <a:extLst>
              <a:ext uri="{28A0092B-C50C-407E-A947-70E740481C1C}">
                <a14:useLocalDpi xmlns:a14="http://schemas.microsoft.com/office/drawing/2010/main" val="0"/>
              </a:ext>
            </a:extLst>
          </a:blip>
          <a:srcRect t="1" b="25954"/>
          <a:stretch/>
        </p:blipFill>
        <p:spPr bwMode="auto">
          <a:xfrm>
            <a:off x="4806950" y="3690366"/>
            <a:ext cx="3890963" cy="26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2"/>
          <p:cNvPicPr>
            <a:picLocks noChangeAspect="1" noChangeArrowheads="1"/>
          </p:cNvPicPr>
          <p:nvPr/>
        </p:nvPicPr>
        <p:blipFill rotWithShape="1">
          <a:blip r:embed="rId4">
            <a:extLst>
              <a:ext uri="{28A0092B-C50C-407E-A947-70E740481C1C}">
                <a14:useLocalDpi xmlns:a14="http://schemas.microsoft.com/office/drawing/2010/main" val="0"/>
              </a:ext>
            </a:extLst>
          </a:blip>
          <a:srcRect t="1" b="-1089"/>
          <a:stretch/>
        </p:blipFill>
        <p:spPr bwMode="auto">
          <a:xfrm>
            <a:off x="694817" y="3690366"/>
            <a:ext cx="3883025" cy="294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68350" y="212725"/>
            <a:ext cx="8077200" cy="609600"/>
          </a:xfrm>
        </p:spPr>
        <p:txBody>
          <a:bodyPr/>
          <a:lstStyle/>
          <a:p>
            <a:pPr eaLnBrk="1" hangingPunct="1"/>
            <a:r>
              <a:rPr lang="zh-CN" altLang="en-US" sz="4800" b="0">
                <a:effectLst/>
              </a:rPr>
              <a:t>连接查询及执行过程</a:t>
            </a:r>
          </a:p>
        </p:txBody>
      </p:sp>
      <p:sp>
        <p:nvSpPr>
          <p:cNvPr id="5" name="Rectangle 3"/>
          <p:cNvSpPr txBox="1">
            <a:spLocks noChangeArrowheads="1"/>
          </p:cNvSpPr>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eaLnBrk="1" hangingPunct="1"/>
            <a:r>
              <a:rPr lang="zh-CN" altLang="en-US" sz="2400" kern="0">
                <a:latin typeface="华文新魏" panose="02010800040101010101" pitchFamily="2" charset="-122"/>
              </a:rPr>
              <a:t>排序合并法</a:t>
            </a:r>
            <a:r>
              <a:rPr lang="en-US" altLang="zh-CN" sz="2400" kern="0">
                <a:latin typeface="华文新魏" panose="02010800040101010101" pitchFamily="2" charset="-122"/>
              </a:rPr>
              <a:t>(SORT-MERGE)</a:t>
            </a:r>
          </a:p>
          <a:p>
            <a:pPr lvl="1" eaLnBrk="1" hangingPunct="1">
              <a:lnSpc>
                <a:spcPct val="120000"/>
              </a:lnSpc>
            </a:pPr>
            <a:r>
              <a:rPr lang="zh-CN" altLang="en-US" sz="2000" kern="0">
                <a:latin typeface="华文新魏" panose="02010800040101010101" pitchFamily="2" charset="-122"/>
              </a:rPr>
              <a:t>首先按连接属性对表</a:t>
            </a:r>
            <a:r>
              <a:rPr lang="en-US" altLang="zh-CN" sz="2000" kern="0">
                <a:latin typeface="华文新魏" panose="02010800040101010101" pitchFamily="2" charset="-122"/>
              </a:rPr>
              <a:t>1</a:t>
            </a:r>
            <a:r>
              <a:rPr lang="zh-CN" altLang="en-US" sz="2000" kern="0">
                <a:latin typeface="华文新魏" panose="02010800040101010101" pitchFamily="2" charset="-122"/>
              </a:rPr>
              <a:t>和表</a:t>
            </a:r>
            <a:r>
              <a:rPr lang="en-US" altLang="zh-CN" sz="2000" kern="0">
                <a:latin typeface="华文新魏" panose="02010800040101010101" pitchFamily="2" charset="-122"/>
              </a:rPr>
              <a:t>2</a:t>
            </a:r>
            <a:r>
              <a:rPr lang="zh-CN" altLang="en-US" sz="2000" kern="0">
                <a:latin typeface="华文新魏" panose="02010800040101010101" pitchFamily="2" charset="-122"/>
              </a:rPr>
              <a:t>排序</a:t>
            </a:r>
          </a:p>
          <a:p>
            <a:pPr lvl="1" eaLnBrk="1" hangingPunct="1">
              <a:lnSpc>
                <a:spcPct val="120000"/>
              </a:lnSpc>
            </a:pPr>
            <a:r>
              <a:rPr lang="zh-CN" altLang="en-US" sz="2000" kern="0">
                <a:latin typeface="华文新魏" panose="02010800040101010101" pitchFamily="2" charset="-122"/>
              </a:rPr>
              <a:t>对表</a:t>
            </a:r>
            <a:r>
              <a:rPr lang="en-US" altLang="zh-CN" sz="2000" kern="0">
                <a:latin typeface="华文新魏" panose="02010800040101010101" pitchFamily="2" charset="-122"/>
              </a:rPr>
              <a:t>1</a:t>
            </a:r>
            <a:r>
              <a:rPr lang="zh-CN" altLang="en-US" sz="2000" kern="0">
                <a:latin typeface="华文新魏" panose="02010800040101010101" pitchFamily="2" charset="-122"/>
              </a:rPr>
              <a:t>的第一个元组，从头开始扫描表</a:t>
            </a:r>
            <a:r>
              <a:rPr lang="en-US" altLang="zh-CN" sz="2000" kern="0">
                <a:latin typeface="华文新魏" panose="02010800040101010101" pitchFamily="2" charset="-122"/>
              </a:rPr>
              <a:t>2</a:t>
            </a:r>
            <a:r>
              <a:rPr lang="zh-CN" altLang="en-US" sz="2000" kern="0">
                <a:latin typeface="华文新魏" panose="02010800040101010101" pitchFamily="2" charset="-122"/>
              </a:rPr>
              <a:t>，顺序查找满足连接条件的元组，找到后就将表</a:t>
            </a:r>
            <a:r>
              <a:rPr lang="en-US" altLang="zh-CN" sz="2000" kern="0">
                <a:latin typeface="华文新魏" panose="02010800040101010101" pitchFamily="2" charset="-122"/>
              </a:rPr>
              <a:t>1</a:t>
            </a:r>
            <a:r>
              <a:rPr lang="zh-CN" altLang="en-US" sz="2000" kern="0">
                <a:latin typeface="华文新魏" panose="02010800040101010101" pitchFamily="2" charset="-122"/>
              </a:rPr>
              <a:t>中的第一个元组与该元组拼接起来，形成结果表中一个元组。当遇到表</a:t>
            </a:r>
            <a:r>
              <a:rPr lang="en-US" altLang="zh-CN" sz="2000" kern="0">
                <a:latin typeface="华文新魏" panose="02010800040101010101" pitchFamily="2" charset="-122"/>
              </a:rPr>
              <a:t>2</a:t>
            </a:r>
            <a:r>
              <a:rPr lang="zh-CN" altLang="en-US" sz="2000" kern="0">
                <a:latin typeface="华文新魏" panose="02010800040101010101" pitchFamily="2" charset="-122"/>
              </a:rPr>
              <a:t>中第一条大于表</a:t>
            </a:r>
            <a:r>
              <a:rPr lang="en-US" altLang="zh-CN" sz="2000" kern="0">
                <a:latin typeface="华文新魏" panose="02010800040101010101" pitchFamily="2" charset="-122"/>
              </a:rPr>
              <a:t>1</a:t>
            </a:r>
            <a:r>
              <a:rPr lang="zh-CN" altLang="en-US" sz="2000" kern="0">
                <a:latin typeface="华文新魏" panose="02010800040101010101" pitchFamily="2" charset="-122"/>
              </a:rPr>
              <a:t>连接字段值的元组时，对表</a:t>
            </a:r>
            <a:r>
              <a:rPr lang="en-US" altLang="zh-CN" sz="2000" kern="0">
                <a:latin typeface="华文新魏" panose="02010800040101010101" pitchFamily="2" charset="-122"/>
              </a:rPr>
              <a:t>2</a:t>
            </a:r>
            <a:r>
              <a:rPr lang="zh-CN" altLang="en-US" sz="2000" kern="0">
                <a:latin typeface="华文新魏" panose="02010800040101010101" pitchFamily="2" charset="-122"/>
              </a:rPr>
              <a:t>的查询不再继续</a:t>
            </a:r>
          </a:p>
          <a:p>
            <a:pPr eaLnBrk="1" hangingPunct="1">
              <a:buFont typeface="Wingdings" panose="05000000000000000000" pitchFamily="2" charset="2"/>
              <a:buNone/>
            </a:pPr>
            <a:endParaRPr lang="zh-CN" altLang="en-US" sz="2000" kern="0">
              <a:latin typeface="华文新魏" panose="02010800040101010101" pitchFamily="2" charset="-122"/>
            </a:endParaRPr>
          </a:p>
          <a:p>
            <a:pPr eaLnBrk="1" hangingPunct="1"/>
            <a:endParaRPr lang="en-US" altLang="zh-CN" sz="2000" kern="0" dirty="0">
              <a:latin typeface="华文新魏" panose="02010800040101010101" pitchFamily="2" charset="-122"/>
            </a:endParaRPr>
          </a:p>
        </p:txBody>
      </p:sp>
      <p:pic>
        <p:nvPicPr>
          <p:cNvPr id="6" name="Picture 4" descr="2"/>
          <p:cNvPicPr>
            <a:picLocks noChangeAspect="1" noChangeArrowheads="1"/>
          </p:cNvPicPr>
          <p:nvPr/>
        </p:nvPicPr>
        <p:blipFill rotWithShape="1">
          <a:blip r:embed="rId2">
            <a:extLst>
              <a:ext uri="{28A0092B-C50C-407E-A947-70E740481C1C}">
                <a14:useLocalDpi xmlns:a14="http://schemas.microsoft.com/office/drawing/2010/main" val="0"/>
              </a:ext>
            </a:extLst>
          </a:blip>
          <a:srcRect t="1" b="25954"/>
          <a:stretch/>
        </p:blipFill>
        <p:spPr bwMode="auto">
          <a:xfrm>
            <a:off x="4806950" y="3690366"/>
            <a:ext cx="3890963" cy="266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2"/>
          <p:cNvPicPr>
            <a:picLocks noChangeAspect="1" noChangeArrowheads="1"/>
          </p:cNvPicPr>
          <p:nvPr/>
        </p:nvPicPr>
        <p:blipFill rotWithShape="1">
          <a:blip r:embed="rId3">
            <a:extLst>
              <a:ext uri="{28A0092B-C50C-407E-A947-70E740481C1C}">
                <a14:useLocalDpi xmlns:a14="http://schemas.microsoft.com/office/drawing/2010/main" val="0"/>
              </a:ext>
            </a:extLst>
          </a:blip>
          <a:srcRect t="1" b="-1089"/>
          <a:stretch/>
        </p:blipFill>
        <p:spPr bwMode="auto">
          <a:xfrm>
            <a:off x="694817" y="3690366"/>
            <a:ext cx="3883025" cy="294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8350" y="212725"/>
            <a:ext cx="8077200" cy="609600"/>
          </a:xfrm>
        </p:spPr>
        <p:txBody>
          <a:bodyPr/>
          <a:lstStyle/>
          <a:p>
            <a:pPr eaLnBrk="1" hangingPunct="1"/>
            <a:r>
              <a:rPr lang="zh-CN" altLang="en-US" sz="4800" b="0">
                <a:effectLst/>
              </a:rPr>
              <a:t>连接查询及执行过程</a:t>
            </a:r>
          </a:p>
        </p:txBody>
      </p:sp>
      <p:sp>
        <p:nvSpPr>
          <p:cNvPr id="58371" name="Rectangle 3"/>
          <p:cNvSpPr>
            <a:spLocks noGrp="1" noChangeArrowheads="1"/>
          </p:cNvSpPr>
          <p:nvPr>
            <p:ph type="body" idx="1"/>
          </p:nvPr>
        </p:nvSpPr>
        <p:spPr/>
        <p:txBody>
          <a:bodyPr/>
          <a:lstStyle/>
          <a:p>
            <a:pPr eaLnBrk="1" hangingPunct="1"/>
            <a:r>
              <a:rPr lang="zh-CN" altLang="en-US" sz="2800">
                <a:latin typeface="华文新魏" panose="02010800040101010101" pitchFamily="2" charset="-122"/>
              </a:rPr>
              <a:t>排序合并法</a:t>
            </a:r>
            <a:r>
              <a:rPr lang="en-US" altLang="zh-CN" sz="2800">
                <a:latin typeface="华文新魏" panose="02010800040101010101" pitchFamily="2" charset="-122"/>
              </a:rPr>
              <a:t>(SORT-MERGE)</a:t>
            </a:r>
          </a:p>
          <a:p>
            <a:pPr lvl="1" eaLnBrk="1" hangingPunct="1">
              <a:lnSpc>
                <a:spcPct val="140000"/>
              </a:lnSpc>
            </a:pPr>
            <a:r>
              <a:rPr lang="zh-CN" altLang="en-US" sz="2400">
                <a:latin typeface="华文新魏" panose="02010800040101010101" pitchFamily="2" charset="-122"/>
              </a:rPr>
              <a:t>找到表</a:t>
            </a:r>
            <a:r>
              <a:rPr lang="en-US" altLang="zh-CN" sz="2400">
                <a:latin typeface="华文新魏" panose="02010800040101010101" pitchFamily="2" charset="-122"/>
              </a:rPr>
              <a:t>1</a:t>
            </a:r>
            <a:r>
              <a:rPr lang="zh-CN" altLang="en-US" sz="2400">
                <a:latin typeface="华文新魏" panose="02010800040101010101" pitchFamily="2" charset="-122"/>
              </a:rPr>
              <a:t>的第二条元组，然后从刚才的中断点处继续顺序扫描表</a:t>
            </a:r>
            <a:r>
              <a:rPr lang="en-US" altLang="zh-CN" sz="2400">
                <a:latin typeface="华文新魏" panose="02010800040101010101" pitchFamily="2" charset="-122"/>
              </a:rPr>
              <a:t>2</a:t>
            </a:r>
            <a:r>
              <a:rPr lang="zh-CN" altLang="en-US" sz="2400">
                <a:latin typeface="华文新魏" panose="02010800040101010101" pitchFamily="2" charset="-122"/>
              </a:rPr>
              <a:t>，查找满足连接条件的元组，找到后就将表</a:t>
            </a:r>
            <a:r>
              <a:rPr lang="en-US" altLang="zh-CN" sz="2400">
                <a:latin typeface="华文新魏" panose="02010800040101010101" pitchFamily="2" charset="-122"/>
              </a:rPr>
              <a:t>1</a:t>
            </a:r>
            <a:r>
              <a:rPr lang="zh-CN" altLang="en-US" sz="2400">
                <a:latin typeface="华文新魏" panose="02010800040101010101" pitchFamily="2" charset="-122"/>
              </a:rPr>
              <a:t>中的第一个元组与该元组拼接起来，形成结果表中一个元组。直接遇到表</a:t>
            </a:r>
            <a:r>
              <a:rPr lang="en-US" altLang="zh-CN" sz="2400">
                <a:latin typeface="华文新魏" panose="02010800040101010101" pitchFamily="2" charset="-122"/>
              </a:rPr>
              <a:t>2</a:t>
            </a:r>
            <a:r>
              <a:rPr lang="zh-CN" altLang="en-US" sz="2400">
                <a:latin typeface="华文新魏" panose="02010800040101010101" pitchFamily="2" charset="-122"/>
              </a:rPr>
              <a:t>中大于表</a:t>
            </a:r>
            <a:r>
              <a:rPr lang="en-US" altLang="zh-CN" sz="2400">
                <a:latin typeface="华文新魏" panose="02010800040101010101" pitchFamily="2" charset="-122"/>
              </a:rPr>
              <a:t>1</a:t>
            </a:r>
            <a:r>
              <a:rPr lang="zh-CN" altLang="en-US" sz="2400">
                <a:latin typeface="华文新魏" panose="02010800040101010101" pitchFamily="2" charset="-122"/>
              </a:rPr>
              <a:t>连接字段值的元组时，对表</a:t>
            </a:r>
            <a:r>
              <a:rPr lang="en-US" altLang="zh-CN" sz="2400">
                <a:latin typeface="华文新魏" panose="02010800040101010101" pitchFamily="2" charset="-122"/>
              </a:rPr>
              <a:t>2</a:t>
            </a:r>
            <a:r>
              <a:rPr lang="zh-CN" altLang="en-US" sz="2400">
                <a:latin typeface="华文新魏" panose="02010800040101010101" pitchFamily="2" charset="-122"/>
              </a:rPr>
              <a:t>的查询不再继续</a:t>
            </a:r>
          </a:p>
          <a:p>
            <a:pPr lvl="1" eaLnBrk="1" hangingPunct="1">
              <a:lnSpc>
                <a:spcPct val="140000"/>
              </a:lnSpc>
            </a:pPr>
            <a:r>
              <a:rPr lang="zh-CN" altLang="en-US" sz="2400">
                <a:latin typeface="华文新魏" panose="02010800040101010101" pitchFamily="2" charset="-122"/>
              </a:rPr>
              <a:t>重复上述操作，直到表</a:t>
            </a:r>
            <a:r>
              <a:rPr lang="en-US" altLang="zh-CN" sz="2400">
                <a:latin typeface="华文新魏" panose="02010800040101010101" pitchFamily="2" charset="-122"/>
              </a:rPr>
              <a:t>1</a:t>
            </a:r>
            <a:r>
              <a:rPr lang="zh-CN" altLang="en-US" sz="2400">
                <a:latin typeface="华文新魏" panose="02010800040101010101" pitchFamily="2" charset="-122"/>
              </a:rPr>
              <a:t>或表</a:t>
            </a:r>
            <a:r>
              <a:rPr lang="en-US" altLang="zh-CN" sz="2400">
                <a:latin typeface="华文新魏" panose="02010800040101010101" pitchFamily="2" charset="-122"/>
              </a:rPr>
              <a:t>2</a:t>
            </a:r>
            <a:r>
              <a:rPr lang="zh-CN" altLang="en-US" sz="2400">
                <a:latin typeface="华文新魏" panose="02010800040101010101" pitchFamily="2" charset="-122"/>
              </a:rPr>
              <a:t>中的全部元组都处理完毕为止 </a:t>
            </a:r>
          </a:p>
          <a:p>
            <a:pPr eaLnBrk="1" hangingPunct="1"/>
            <a:endParaRPr lang="en-US" altLang="zh-CN" sz="2800">
              <a:latin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8350" y="242888"/>
            <a:ext cx="8077200" cy="609600"/>
          </a:xfrm>
        </p:spPr>
        <p:txBody>
          <a:bodyPr/>
          <a:lstStyle/>
          <a:p>
            <a:pPr eaLnBrk="1" hangingPunct="1"/>
            <a:r>
              <a:rPr lang="zh-CN" altLang="en-US" sz="4800" b="0">
                <a:effectLst/>
              </a:rPr>
              <a:t>连接查询及执行过程</a:t>
            </a:r>
          </a:p>
        </p:txBody>
      </p:sp>
      <p:sp>
        <p:nvSpPr>
          <p:cNvPr id="59395" name="Rectangle 3"/>
          <p:cNvSpPr>
            <a:spLocks noGrp="1" noChangeArrowheads="1"/>
          </p:cNvSpPr>
          <p:nvPr>
            <p:ph type="body" idx="1"/>
          </p:nvPr>
        </p:nvSpPr>
        <p:spPr/>
        <p:txBody>
          <a:bodyPr/>
          <a:lstStyle/>
          <a:p>
            <a:pPr eaLnBrk="1" hangingPunct="1"/>
            <a:r>
              <a:rPr lang="zh-CN" altLang="en-US" sz="2800">
                <a:latin typeface="华文新魏" panose="02010800040101010101" pitchFamily="2" charset="-122"/>
              </a:rPr>
              <a:t>索引连接法</a:t>
            </a:r>
            <a:r>
              <a:rPr lang="en-US" altLang="zh-CN" sz="2800">
                <a:latin typeface="华文新魏" panose="02010800040101010101" pitchFamily="2" charset="-122"/>
              </a:rPr>
              <a:t>(INDEX-JOIN)</a:t>
            </a:r>
          </a:p>
          <a:p>
            <a:pPr lvl="1" eaLnBrk="1" hangingPunct="1">
              <a:lnSpc>
                <a:spcPct val="140000"/>
              </a:lnSpc>
            </a:pPr>
            <a:r>
              <a:rPr lang="zh-CN" altLang="en-US" sz="2400">
                <a:latin typeface="华文新魏" panose="02010800040101010101" pitchFamily="2" charset="-122"/>
              </a:rPr>
              <a:t>对表</a:t>
            </a:r>
            <a:r>
              <a:rPr lang="en-US" altLang="zh-CN" sz="2400">
                <a:latin typeface="华文新魏" panose="02010800040101010101" pitchFamily="2" charset="-122"/>
              </a:rPr>
              <a:t>2</a:t>
            </a:r>
            <a:r>
              <a:rPr lang="zh-CN" altLang="en-US" sz="2400">
                <a:latin typeface="华文新魏" panose="02010800040101010101" pitchFamily="2" charset="-122"/>
              </a:rPr>
              <a:t>按连接字段建立索引</a:t>
            </a:r>
          </a:p>
          <a:p>
            <a:pPr lvl="1" eaLnBrk="1" hangingPunct="1">
              <a:lnSpc>
                <a:spcPct val="140000"/>
              </a:lnSpc>
            </a:pPr>
            <a:r>
              <a:rPr lang="zh-CN" altLang="en-US" sz="2400">
                <a:latin typeface="华文新魏" panose="02010800040101010101" pitchFamily="2" charset="-122"/>
              </a:rPr>
              <a:t>对表</a:t>
            </a:r>
            <a:r>
              <a:rPr lang="en-US" altLang="zh-CN" sz="2400">
                <a:latin typeface="华文新魏" panose="02010800040101010101" pitchFamily="2" charset="-122"/>
              </a:rPr>
              <a:t>1</a:t>
            </a:r>
            <a:r>
              <a:rPr lang="zh-CN" altLang="en-US" sz="2400">
                <a:latin typeface="华文新魏" panose="02010800040101010101" pitchFamily="2" charset="-122"/>
              </a:rPr>
              <a:t>中的每个元组，依次根据其连接字段值查询表</a:t>
            </a:r>
            <a:r>
              <a:rPr lang="en-US" altLang="zh-CN" sz="2400">
                <a:latin typeface="华文新魏" panose="02010800040101010101" pitchFamily="2" charset="-122"/>
              </a:rPr>
              <a:t>2</a:t>
            </a:r>
            <a:r>
              <a:rPr lang="zh-CN" altLang="en-US" sz="2400">
                <a:latin typeface="华文新魏" panose="02010800040101010101" pitchFamily="2" charset="-122"/>
              </a:rPr>
              <a:t>的索引，从中找到满足条件的元组，找到后就将表</a:t>
            </a:r>
            <a:r>
              <a:rPr lang="en-US" altLang="zh-CN" sz="2400">
                <a:latin typeface="华文新魏" panose="02010800040101010101" pitchFamily="2" charset="-122"/>
              </a:rPr>
              <a:t>1</a:t>
            </a:r>
            <a:r>
              <a:rPr lang="zh-CN" altLang="en-US" sz="2400">
                <a:latin typeface="华文新魏" panose="02010800040101010101" pitchFamily="2" charset="-122"/>
              </a:rPr>
              <a:t>中的第一个元组与该元组拼接起来，形成结果表中一个元组 </a:t>
            </a:r>
          </a:p>
          <a:p>
            <a:pPr eaLnBrk="1" hangingPunct="1">
              <a:buFont typeface="Wingdings" panose="05000000000000000000" pitchFamily="2" charset="2"/>
              <a:buNone/>
            </a:pPr>
            <a:endParaRPr lang="en-US" altLang="zh-CN" sz="2400">
              <a:latin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zh-CN" altLang="en-US" dirty="0">
                <a:ea typeface="宋体" charset="-122"/>
              </a:rPr>
              <a:t>自然连接</a:t>
            </a:r>
            <a:endParaRPr lang="en-US" altLang="zh-CN" dirty="0">
              <a:ea typeface="宋体" charset="-122"/>
            </a:endParaRPr>
          </a:p>
        </p:txBody>
      </p:sp>
      <p:sp>
        <p:nvSpPr>
          <p:cNvPr id="60419" name="Rectangle 3"/>
          <p:cNvSpPr>
            <a:spLocks noGrp="1" noChangeArrowheads="1"/>
          </p:cNvSpPr>
          <p:nvPr>
            <p:ph type="body" idx="1"/>
          </p:nvPr>
        </p:nvSpPr>
        <p:spPr/>
        <p:txBody>
          <a:bodyPr/>
          <a:lstStyle/>
          <a:p>
            <a:r>
              <a:rPr lang="zh-CN" altLang="en-US" sz="2000"/>
              <a:t>自然连接只考虑两个关系模式中都出现的属性上取值相同的元组对，并且相同属性的列只保留一个副本 </a:t>
            </a:r>
            <a:endParaRPr lang="en-US" altLang="zh-CN"/>
          </a:p>
          <a:p>
            <a:r>
              <a:rPr lang="en-US" altLang="zh-CN" sz="2000" b="1"/>
              <a:t>select </a:t>
            </a:r>
            <a:r>
              <a:rPr lang="en-US" altLang="zh-CN" sz="2000" i="1"/>
              <a:t>*</a:t>
            </a:r>
            <a:br>
              <a:rPr lang="en-US" altLang="zh-CN" sz="2000" i="1"/>
            </a:br>
            <a:r>
              <a:rPr lang="en-US" altLang="zh-CN" sz="2000" b="1"/>
              <a:t>from </a:t>
            </a:r>
            <a:r>
              <a:rPr lang="en-US" altLang="zh-CN" sz="2000" i="1"/>
              <a:t>instructor </a:t>
            </a:r>
            <a:r>
              <a:rPr lang="en-US" altLang="zh-CN" sz="2000" b="1"/>
              <a:t>natural join </a:t>
            </a:r>
            <a:r>
              <a:rPr lang="en-US" altLang="zh-CN" sz="2000" i="1"/>
              <a:t>teaches</a:t>
            </a:r>
            <a:r>
              <a:rPr lang="en-US" altLang="zh-CN" sz="2000"/>
              <a:t>;</a:t>
            </a:r>
            <a:endParaRPr lang="en-US" altLang="zh-CN"/>
          </a:p>
          <a:p>
            <a:endParaRPr lang="en-US" altLang="zh-CN"/>
          </a:p>
          <a:p>
            <a:endParaRPr lang="en-US" altLang="zh-CN"/>
          </a:p>
        </p:txBody>
      </p:sp>
      <p:pic>
        <p:nvPicPr>
          <p:cNvPr id="60420"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26213"/>
          <a:stretch>
            <a:fillRect/>
          </a:stretch>
        </p:blipFill>
        <p:spPr bwMode="auto">
          <a:xfrm>
            <a:off x="1173163" y="2955925"/>
            <a:ext cx="657066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zh-CN" altLang="en-US" dirty="0">
                <a:ea typeface="宋体" charset="-122"/>
              </a:rPr>
              <a:t>自然连接示例</a:t>
            </a:r>
            <a:endParaRPr lang="en-US" altLang="zh-CN" dirty="0">
              <a:ea typeface="宋体" charset="-122"/>
            </a:endParaRPr>
          </a:p>
        </p:txBody>
      </p:sp>
      <p:sp>
        <p:nvSpPr>
          <p:cNvPr id="61443" name="Rectangle 3"/>
          <p:cNvSpPr>
            <a:spLocks noGrp="1" noChangeArrowheads="1"/>
          </p:cNvSpPr>
          <p:nvPr>
            <p:ph type="body" idx="1"/>
          </p:nvPr>
        </p:nvSpPr>
        <p:spPr>
          <a:xfrm>
            <a:off x="631825" y="757238"/>
            <a:ext cx="8121650" cy="4983162"/>
          </a:xfrm>
        </p:spPr>
        <p:txBody>
          <a:bodyPr/>
          <a:lstStyle/>
          <a:p>
            <a:pPr>
              <a:buFont typeface="Monotype Sorts"/>
              <a:buNone/>
            </a:pPr>
            <a:endParaRPr lang="en-US" altLang="zh-CN"/>
          </a:p>
          <a:p>
            <a:r>
              <a:rPr lang="zh-CN" altLang="en-US" sz="2400"/>
              <a:t>列出教师的名字和他们所讲授课程的课程标识 </a:t>
            </a:r>
            <a:endParaRPr lang="en-US" altLang="zh-CN" sz="2400"/>
          </a:p>
          <a:p>
            <a:pPr>
              <a:buFont typeface="Monotype Sorts"/>
              <a:buNone/>
            </a:pPr>
            <a:r>
              <a:rPr lang="en-US" altLang="zh-CN"/>
              <a:t>      </a:t>
            </a:r>
          </a:p>
          <a:p>
            <a:pPr lvl="1"/>
            <a:r>
              <a:rPr lang="en-US" altLang="zh-CN" b="1"/>
              <a:t>select </a:t>
            </a:r>
            <a:r>
              <a:rPr lang="en-US" altLang="zh-CN" i="1"/>
              <a:t>name</a:t>
            </a:r>
            <a:r>
              <a:rPr lang="en-US" altLang="zh-CN"/>
              <a:t>, </a:t>
            </a:r>
            <a:r>
              <a:rPr lang="en-US" altLang="zh-CN" i="1"/>
              <a:t>course_id</a:t>
            </a:r>
            <a:br>
              <a:rPr lang="en-US" altLang="zh-CN" i="1"/>
            </a:br>
            <a:r>
              <a:rPr lang="en-US" altLang="zh-CN" b="1"/>
              <a:t>from </a:t>
            </a:r>
            <a:r>
              <a:rPr lang="en-US" altLang="zh-CN" i="1"/>
              <a:t>instructor, teaches</a:t>
            </a:r>
            <a:br>
              <a:rPr lang="en-US" altLang="zh-CN" i="1"/>
            </a:br>
            <a:r>
              <a:rPr lang="en-US" altLang="zh-CN" b="1"/>
              <a:t>where </a:t>
            </a:r>
            <a:r>
              <a:rPr lang="en-US" altLang="zh-CN" i="1"/>
              <a:t>instructor.ID </a:t>
            </a:r>
            <a:r>
              <a:rPr lang="en-US" altLang="zh-CN"/>
              <a:t>= </a:t>
            </a:r>
            <a:r>
              <a:rPr lang="en-US" altLang="zh-CN" i="1"/>
              <a:t>teaches.ID</a:t>
            </a:r>
            <a:r>
              <a:rPr lang="en-US" altLang="zh-CN"/>
              <a:t>;</a:t>
            </a:r>
          </a:p>
          <a:p>
            <a:pPr lvl="1">
              <a:buFont typeface="Monotype Sorts"/>
              <a:buNone/>
            </a:pPr>
            <a:endParaRPr lang="en-US" altLang="zh-CN"/>
          </a:p>
          <a:p>
            <a:pPr lvl="1"/>
            <a:r>
              <a:rPr lang="en-US" altLang="zh-CN" b="1"/>
              <a:t>select </a:t>
            </a:r>
            <a:r>
              <a:rPr lang="en-US" altLang="zh-CN" i="1"/>
              <a:t>name</a:t>
            </a:r>
            <a:r>
              <a:rPr lang="en-US" altLang="zh-CN"/>
              <a:t>,</a:t>
            </a:r>
            <a:r>
              <a:rPr lang="en-US" altLang="zh-CN" i="1"/>
              <a:t> course_id</a:t>
            </a:r>
            <a:br>
              <a:rPr lang="en-US" altLang="zh-CN" i="1"/>
            </a:br>
            <a:r>
              <a:rPr lang="en-US" altLang="zh-CN" b="1"/>
              <a:t>from </a:t>
            </a:r>
            <a:r>
              <a:rPr lang="en-US" altLang="zh-CN" i="1"/>
              <a:t>instructor </a:t>
            </a:r>
            <a:r>
              <a:rPr lang="en-US" altLang="zh-CN" b="1"/>
              <a:t>natural join </a:t>
            </a:r>
            <a:r>
              <a:rPr lang="en-US" altLang="zh-CN" i="1"/>
              <a:t>teaches</a:t>
            </a:r>
            <a:r>
              <a:rPr lang="en-US" altLang="zh-CN"/>
              <a:t>;</a:t>
            </a:r>
          </a:p>
          <a:p>
            <a:pPr>
              <a:buFont typeface="Monotype Sorts"/>
              <a:buNone/>
            </a:pP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zh-CN" altLang="en-US" dirty="0">
                <a:ea typeface="宋体" charset="-122"/>
              </a:rPr>
              <a:t>自然连接（续）</a:t>
            </a:r>
            <a:endParaRPr lang="en-US" altLang="zh-CN" dirty="0">
              <a:ea typeface="宋体" charset="-122"/>
            </a:endParaRPr>
          </a:p>
        </p:txBody>
      </p:sp>
      <p:sp>
        <p:nvSpPr>
          <p:cNvPr id="31747" name="Rectangle 3"/>
          <p:cNvSpPr>
            <a:spLocks noGrp="1" noChangeArrowheads="1"/>
          </p:cNvSpPr>
          <p:nvPr>
            <p:ph type="body" idx="1"/>
          </p:nvPr>
        </p:nvSpPr>
        <p:spPr>
          <a:xfrm>
            <a:off x="357188" y="1093788"/>
            <a:ext cx="8897937" cy="5132387"/>
          </a:xfrm>
        </p:spPr>
        <p:txBody>
          <a:bodyPr/>
          <a:lstStyle/>
          <a:p>
            <a:pPr>
              <a:buFont typeface="Monotype Sorts" pitchFamily="2" charset="2"/>
              <a:buChar char="n"/>
              <a:defRPr/>
            </a:pPr>
            <a:r>
              <a:rPr lang="zh-CN" altLang="en-US" sz="2000" dirty="0"/>
              <a:t>自然连接中的危险：注意有些属性具有相同名称，但它们实际的意义是不同的，在这种情况下，它们可能错误的被认为是相同的属性 </a:t>
            </a:r>
            <a:endParaRPr lang="en-US" altLang="zh-CN" sz="2000" dirty="0"/>
          </a:p>
          <a:p>
            <a:pPr>
              <a:buFont typeface="Monotype Sorts" pitchFamily="2" charset="2"/>
              <a:buChar char="n"/>
              <a:defRPr/>
            </a:pPr>
            <a:r>
              <a:rPr lang="zh-CN" altLang="en-US" sz="2000" dirty="0"/>
              <a:t>列出教师的名字和他们所讲授课的名称 </a:t>
            </a:r>
            <a:endParaRPr lang="en-US" altLang="zh-CN" sz="2000" dirty="0"/>
          </a:p>
          <a:p>
            <a:pPr lvl="1">
              <a:buFont typeface="Monotype Sorts" pitchFamily="2" charset="2"/>
              <a:buChar char="l"/>
              <a:defRPr/>
            </a:pPr>
            <a:r>
              <a:rPr lang="zh-CN" altLang="en-US" sz="2000" dirty="0"/>
              <a:t>错误的写法（使</a:t>
            </a:r>
            <a:r>
              <a:rPr lang="en-US" altLang="zh-CN" sz="2000" dirty="0" err="1"/>
              <a:t>course.dept_name</a:t>
            </a:r>
            <a:r>
              <a:rPr lang="en-US" altLang="zh-CN" sz="2000" dirty="0"/>
              <a:t> = </a:t>
            </a:r>
            <a:r>
              <a:rPr lang="en-US" altLang="zh-CN" sz="2000" dirty="0" err="1"/>
              <a:t>instructor.dept_name</a:t>
            </a:r>
            <a:r>
              <a:rPr lang="zh-CN" altLang="en-US" sz="2000" dirty="0"/>
              <a:t>）</a:t>
            </a:r>
            <a:endParaRPr lang="en-US" altLang="zh-CN" sz="2000" dirty="0"/>
          </a:p>
          <a:p>
            <a:pPr lvl="2">
              <a:defRPr/>
            </a:pPr>
            <a:r>
              <a:rPr lang="en-US" altLang="zh-CN" b="1" dirty="0"/>
              <a:t>select </a:t>
            </a:r>
            <a:r>
              <a:rPr lang="en-US" altLang="zh-CN" i="1" dirty="0"/>
              <a:t>name</a:t>
            </a:r>
            <a:r>
              <a:rPr lang="en-US" altLang="zh-CN" dirty="0"/>
              <a:t>, </a:t>
            </a:r>
            <a:r>
              <a:rPr lang="en-US" altLang="zh-CN" i="1" dirty="0"/>
              <a:t>title</a:t>
            </a:r>
            <a:br>
              <a:rPr lang="en-US" altLang="zh-CN" i="1" dirty="0"/>
            </a:br>
            <a:r>
              <a:rPr lang="en-US" altLang="zh-CN" b="1" dirty="0"/>
              <a:t>from </a:t>
            </a:r>
            <a:r>
              <a:rPr lang="en-US" altLang="zh-CN" i="1" dirty="0"/>
              <a:t>instructor </a:t>
            </a:r>
            <a:r>
              <a:rPr lang="en-US" altLang="zh-CN" b="1" dirty="0"/>
              <a:t>natural join </a:t>
            </a:r>
            <a:r>
              <a:rPr lang="en-US" altLang="zh-CN" i="1" dirty="0"/>
              <a:t>teaches </a:t>
            </a:r>
            <a:r>
              <a:rPr lang="en-US" altLang="zh-CN" b="1" dirty="0"/>
              <a:t>natural join </a:t>
            </a:r>
            <a:r>
              <a:rPr lang="en-US" altLang="zh-CN" i="1" dirty="0"/>
              <a:t>course</a:t>
            </a:r>
            <a:r>
              <a:rPr lang="en-US" altLang="zh-CN" dirty="0"/>
              <a:t>;</a:t>
            </a:r>
            <a:endParaRPr lang="en-US" altLang="zh-CN" sz="1600" dirty="0"/>
          </a:p>
          <a:p>
            <a:pPr lvl="1">
              <a:buFont typeface="Monotype Sorts" pitchFamily="2" charset="2"/>
              <a:buChar char="l"/>
              <a:defRPr/>
            </a:pPr>
            <a:r>
              <a:rPr lang="zh-CN" altLang="en-US" sz="2000" dirty="0"/>
              <a:t>正确的写法</a:t>
            </a:r>
            <a:endParaRPr lang="en-US" altLang="zh-CN" sz="2000" dirty="0"/>
          </a:p>
          <a:p>
            <a:pPr lvl="2">
              <a:defRPr/>
            </a:pPr>
            <a:r>
              <a:rPr lang="en-US" altLang="zh-CN" b="1" dirty="0"/>
              <a:t>select </a:t>
            </a:r>
            <a:r>
              <a:rPr lang="en-US" altLang="zh-CN" i="1" dirty="0"/>
              <a:t>name</a:t>
            </a:r>
            <a:r>
              <a:rPr lang="en-US" altLang="zh-CN" dirty="0"/>
              <a:t>, </a:t>
            </a:r>
            <a:r>
              <a:rPr lang="en-US" altLang="zh-CN" i="1" dirty="0"/>
              <a:t>title</a:t>
            </a:r>
            <a:br>
              <a:rPr lang="en-US" altLang="zh-CN" i="1" dirty="0"/>
            </a:br>
            <a:r>
              <a:rPr lang="en-US" altLang="zh-CN" b="1" dirty="0"/>
              <a:t>from </a:t>
            </a:r>
            <a:r>
              <a:rPr lang="en-US" altLang="zh-CN" i="1" dirty="0"/>
              <a:t>instructor </a:t>
            </a:r>
            <a:r>
              <a:rPr lang="en-US" altLang="zh-CN" b="1" dirty="0"/>
              <a:t>natural join </a:t>
            </a:r>
            <a:r>
              <a:rPr lang="en-US" altLang="zh-CN" i="1" dirty="0"/>
              <a:t>teaches</a:t>
            </a:r>
            <a:r>
              <a:rPr lang="en-US" altLang="zh-CN" dirty="0"/>
              <a:t>, </a:t>
            </a:r>
            <a:r>
              <a:rPr lang="en-US" altLang="zh-CN" i="1" dirty="0"/>
              <a:t>course</a:t>
            </a:r>
            <a:br>
              <a:rPr lang="en-US" altLang="zh-CN" i="1" dirty="0"/>
            </a:br>
            <a:r>
              <a:rPr lang="en-US" altLang="zh-CN" b="1" dirty="0"/>
              <a:t>where </a:t>
            </a:r>
            <a:r>
              <a:rPr lang="en-US" altLang="zh-CN" i="1" dirty="0" err="1"/>
              <a:t>teaches</a:t>
            </a:r>
            <a:r>
              <a:rPr lang="en-US" altLang="zh-CN" dirty="0" err="1"/>
              <a:t>.</a:t>
            </a:r>
            <a:r>
              <a:rPr lang="en-US" altLang="zh-CN" i="1" dirty="0" err="1"/>
              <a:t>course_id</a:t>
            </a:r>
            <a:r>
              <a:rPr lang="en-US" altLang="zh-CN" i="1" dirty="0"/>
              <a:t> </a:t>
            </a:r>
            <a:r>
              <a:rPr lang="en-US" altLang="zh-CN" dirty="0"/>
              <a:t>= </a:t>
            </a:r>
            <a:r>
              <a:rPr lang="en-US" altLang="zh-CN" i="1" dirty="0" err="1"/>
              <a:t>course</a:t>
            </a:r>
            <a:r>
              <a:rPr lang="en-US" altLang="zh-CN" dirty="0" err="1"/>
              <a:t>.</a:t>
            </a:r>
            <a:r>
              <a:rPr lang="en-US" altLang="zh-CN" i="1" dirty="0" err="1"/>
              <a:t>course_id</a:t>
            </a:r>
            <a:r>
              <a:rPr lang="en-US" altLang="zh-CN" dirty="0"/>
              <a:t>;</a:t>
            </a:r>
            <a:endParaRPr lang="en-US" altLang="zh-CN" sz="1600" dirty="0"/>
          </a:p>
          <a:p>
            <a:pPr lvl="1">
              <a:buFont typeface="Monotype Sorts" pitchFamily="2" charset="2"/>
              <a:buChar char="l"/>
              <a:defRPr/>
            </a:pPr>
            <a:r>
              <a:rPr lang="zh-CN" altLang="en-US" sz="2000" dirty="0"/>
              <a:t>另一个正确的写法</a:t>
            </a:r>
            <a:endParaRPr lang="en-US" altLang="zh-CN" sz="2000" dirty="0"/>
          </a:p>
          <a:p>
            <a:pPr lvl="2">
              <a:defRPr/>
            </a:pPr>
            <a:r>
              <a:rPr lang="en-US" altLang="zh-CN" b="1" dirty="0"/>
              <a:t>select </a:t>
            </a:r>
            <a:r>
              <a:rPr lang="en-US" altLang="zh-CN" i="1" dirty="0"/>
              <a:t>name</a:t>
            </a:r>
            <a:r>
              <a:rPr lang="en-US" altLang="zh-CN" dirty="0"/>
              <a:t>, </a:t>
            </a:r>
            <a:r>
              <a:rPr lang="en-US" altLang="zh-CN" i="1" dirty="0"/>
              <a:t>title</a:t>
            </a:r>
          </a:p>
          <a:p>
            <a:pPr marL="857250" lvl="2" indent="0">
              <a:buFont typeface="Webdings" panose="05030102010509060703" pitchFamily="18" charset="2"/>
              <a:buNone/>
              <a:defRPr/>
            </a:pPr>
            <a:r>
              <a:rPr lang="en-US" altLang="zh-CN" b="1" dirty="0"/>
              <a:t>from </a:t>
            </a:r>
            <a:r>
              <a:rPr lang="en-US" altLang="zh-CN" dirty="0"/>
              <a:t>(</a:t>
            </a:r>
            <a:r>
              <a:rPr lang="en-US" altLang="zh-CN" i="1" dirty="0"/>
              <a:t>instructor </a:t>
            </a:r>
            <a:r>
              <a:rPr lang="en-US" altLang="zh-CN" b="1" dirty="0"/>
              <a:t>natural join </a:t>
            </a:r>
            <a:r>
              <a:rPr lang="en-US" altLang="zh-CN" i="1" dirty="0"/>
              <a:t>teaches</a:t>
            </a:r>
            <a:r>
              <a:rPr lang="en-US" altLang="zh-CN" dirty="0"/>
              <a:t>)</a:t>
            </a:r>
            <a:r>
              <a:rPr lang="en-US" altLang="zh-CN" b="1" dirty="0"/>
              <a:t> join </a:t>
            </a:r>
            <a:r>
              <a:rPr lang="en-US" altLang="zh-CN" i="1" dirty="0"/>
              <a:t>course </a:t>
            </a:r>
            <a:r>
              <a:rPr lang="en-US" altLang="zh-CN" b="1" dirty="0"/>
              <a:t>using</a:t>
            </a:r>
            <a:r>
              <a:rPr lang="en-US" altLang="zh-CN" dirty="0"/>
              <a:t>(</a:t>
            </a:r>
            <a:r>
              <a:rPr lang="en-US" altLang="zh-CN" i="1" dirty="0" err="1"/>
              <a:t>course_id</a:t>
            </a:r>
            <a:r>
              <a:rPr lang="en-US" altLang="zh-CN" dirty="0"/>
              <a:t>);</a:t>
            </a:r>
            <a:endParaRPr lang="en-US" altLang="zh-CN" sz="1600" dirty="0"/>
          </a:p>
          <a:p>
            <a:pPr>
              <a:buFont typeface="Monotype Sorts" pitchFamily="2" charset="2"/>
              <a:buChar char="n"/>
              <a:defRPr/>
            </a:pPr>
            <a:endParaRPr lang="en-US"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086"/>
          <p:cNvGrpSpPr>
            <a:grpSpLocks/>
          </p:cNvGrpSpPr>
          <p:nvPr/>
        </p:nvGrpSpPr>
        <p:grpSpPr bwMode="auto">
          <a:xfrm>
            <a:off x="685800" y="1600200"/>
            <a:ext cx="7162800" cy="3581400"/>
            <a:chOff x="528" y="1248"/>
            <a:chExt cx="4800" cy="2675"/>
          </a:xfrm>
        </p:grpSpPr>
        <p:sp>
          <p:nvSpPr>
            <p:cNvPr id="13315" name="Rectangle 1087"/>
            <p:cNvSpPr>
              <a:spLocks noChangeArrowheads="1"/>
            </p:cNvSpPr>
            <p:nvPr/>
          </p:nvSpPr>
          <p:spPr bwMode="auto">
            <a:xfrm>
              <a:off x="2160" y="3384"/>
              <a:ext cx="3168" cy="53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en-US" altLang="zh-CN" sz="2400">
                  <a:solidFill>
                    <a:schemeClr val="bg2"/>
                  </a:solidFill>
                  <a:latin typeface="华文新魏" panose="02010800040101010101" pitchFamily="2" charset="-122"/>
                  <a:ea typeface="华文新魏" panose="02010800040101010101" pitchFamily="2" charset="-122"/>
                </a:rPr>
                <a:t>GRANT</a:t>
              </a:r>
              <a:r>
                <a:rPr lang="zh-CN" altLang="en-US" sz="2400">
                  <a:solidFill>
                    <a:schemeClr val="bg2"/>
                  </a:solidFill>
                  <a:latin typeface="华文新魏" panose="02010800040101010101" pitchFamily="2" charset="-122"/>
                  <a:ea typeface="华文新魏" panose="02010800040101010101" pitchFamily="2" charset="-122"/>
                </a:rPr>
                <a:t>，</a:t>
              </a:r>
              <a:r>
                <a:rPr lang="en-US" altLang="zh-CN" sz="2400">
                  <a:solidFill>
                    <a:schemeClr val="bg2"/>
                  </a:solidFill>
                  <a:latin typeface="华文新魏" panose="02010800040101010101" pitchFamily="2" charset="-122"/>
                  <a:ea typeface="华文新魏" panose="02010800040101010101" pitchFamily="2" charset="-122"/>
                </a:rPr>
                <a:t>REVOKE</a:t>
              </a:r>
            </a:p>
          </p:txBody>
        </p:sp>
        <p:sp>
          <p:nvSpPr>
            <p:cNvPr id="13316" name="Rectangle 1088"/>
            <p:cNvSpPr>
              <a:spLocks noChangeArrowheads="1"/>
            </p:cNvSpPr>
            <p:nvPr/>
          </p:nvSpPr>
          <p:spPr bwMode="auto">
            <a:xfrm>
              <a:off x="528" y="3384"/>
              <a:ext cx="1632" cy="53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zh-CN" altLang="en-US" sz="2400">
                  <a:solidFill>
                    <a:schemeClr val="bg2"/>
                  </a:solidFill>
                  <a:latin typeface="华文新魏" panose="02010800040101010101" pitchFamily="2" charset="-122"/>
                  <a:ea typeface="华文新魏" panose="02010800040101010101" pitchFamily="2" charset="-122"/>
                </a:rPr>
                <a:t>数据控制</a:t>
              </a:r>
            </a:p>
          </p:txBody>
        </p:sp>
        <p:sp>
          <p:nvSpPr>
            <p:cNvPr id="13317" name="Rectangle 1089"/>
            <p:cNvSpPr>
              <a:spLocks noChangeArrowheads="1"/>
            </p:cNvSpPr>
            <p:nvPr/>
          </p:nvSpPr>
          <p:spPr bwMode="auto">
            <a:xfrm>
              <a:off x="2160" y="2844"/>
              <a:ext cx="3168" cy="54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en-US" altLang="zh-CN" sz="2400">
                  <a:solidFill>
                    <a:schemeClr val="bg2"/>
                  </a:solidFill>
                  <a:latin typeface="华文新魏" panose="02010800040101010101" pitchFamily="2" charset="-122"/>
                  <a:ea typeface="华文新魏" panose="02010800040101010101" pitchFamily="2" charset="-122"/>
                </a:rPr>
                <a:t>INSERT</a:t>
              </a:r>
              <a:r>
                <a:rPr lang="zh-CN" altLang="en-US" sz="2400">
                  <a:solidFill>
                    <a:schemeClr val="bg2"/>
                  </a:solidFill>
                  <a:latin typeface="华文新魏" panose="02010800040101010101" pitchFamily="2" charset="-122"/>
                  <a:ea typeface="华文新魏" panose="02010800040101010101" pitchFamily="2" charset="-122"/>
                </a:rPr>
                <a:t>，</a:t>
              </a:r>
              <a:r>
                <a:rPr lang="en-US" altLang="zh-CN" sz="2400">
                  <a:solidFill>
                    <a:schemeClr val="bg2"/>
                  </a:solidFill>
                  <a:latin typeface="华文新魏" panose="02010800040101010101" pitchFamily="2" charset="-122"/>
                  <a:ea typeface="华文新魏" panose="02010800040101010101" pitchFamily="2" charset="-122"/>
                </a:rPr>
                <a:t>UPDATE</a:t>
              </a:r>
              <a:r>
                <a:rPr lang="zh-CN" altLang="en-US" sz="2400">
                  <a:solidFill>
                    <a:schemeClr val="bg2"/>
                  </a:solidFill>
                  <a:latin typeface="华文新魏" panose="02010800040101010101" pitchFamily="2" charset="-122"/>
                  <a:ea typeface="华文新魏" panose="02010800040101010101" pitchFamily="2" charset="-122"/>
                </a:rPr>
                <a:t>，</a:t>
              </a:r>
              <a:r>
                <a:rPr lang="en-US" altLang="zh-CN" sz="2400">
                  <a:solidFill>
                    <a:schemeClr val="bg2"/>
                  </a:solidFill>
                  <a:latin typeface="华文新魏" panose="02010800040101010101" pitchFamily="2" charset="-122"/>
                  <a:ea typeface="华文新魏" panose="02010800040101010101" pitchFamily="2" charset="-122"/>
                </a:rPr>
                <a:t>DELETE</a:t>
              </a:r>
            </a:p>
          </p:txBody>
        </p:sp>
        <p:sp>
          <p:nvSpPr>
            <p:cNvPr id="13318" name="Rectangle 1090"/>
            <p:cNvSpPr>
              <a:spLocks noChangeArrowheads="1"/>
            </p:cNvSpPr>
            <p:nvPr/>
          </p:nvSpPr>
          <p:spPr bwMode="auto">
            <a:xfrm>
              <a:off x="528" y="2844"/>
              <a:ext cx="1632" cy="54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zh-CN" altLang="en-US" sz="2400">
                  <a:solidFill>
                    <a:schemeClr val="bg2"/>
                  </a:solidFill>
                  <a:latin typeface="华文新魏" panose="02010800040101010101" pitchFamily="2" charset="-122"/>
                  <a:ea typeface="华文新魏" panose="02010800040101010101" pitchFamily="2" charset="-122"/>
                </a:rPr>
                <a:t>数据操纵</a:t>
              </a:r>
            </a:p>
          </p:txBody>
        </p:sp>
        <p:sp>
          <p:nvSpPr>
            <p:cNvPr id="13319" name="Rectangle 1091"/>
            <p:cNvSpPr>
              <a:spLocks noChangeArrowheads="1"/>
            </p:cNvSpPr>
            <p:nvPr/>
          </p:nvSpPr>
          <p:spPr bwMode="auto">
            <a:xfrm>
              <a:off x="2160" y="2305"/>
              <a:ext cx="3168" cy="53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en-US" altLang="zh-CN" sz="2400">
                  <a:solidFill>
                    <a:schemeClr val="bg2"/>
                  </a:solidFill>
                  <a:latin typeface="华文新魏" panose="02010800040101010101" pitchFamily="2" charset="-122"/>
                  <a:ea typeface="华文新魏" panose="02010800040101010101" pitchFamily="2" charset="-122"/>
                </a:rPr>
                <a:t>CREATE</a:t>
              </a:r>
              <a:r>
                <a:rPr lang="zh-CN" altLang="en-US" sz="2400">
                  <a:solidFill>
                    <a:schemeClr val="bg2"/>
                  </a:solidFill>
                  <a:latin typeface="华文新魏" panose="02010800040101010101" pitchFamily="2" charset="-122"/>
                  <a:ea typeface="华文新魏" panose="02010800040101010101" pitchFamily="2" charset="-122"/>
                </a:rPr>
                <a:t>，</a:t>
              </a:r>
              <a:r>
                <a:rPr lang="en-US" altLang="zh-CN" sz="2400">
                  <a:solidFill>
                    <a:schemeClr val="bg2"/>
                  </a:solidFill>
                  <a:latin typeface="华文新魏" panose="02010800040101010101" pitchFamily="2" charset="-122"/>
                  <a:ea typeface="华文新魏" panose="02010800040101010101" pitchFamily="2" charset="-122"/>
                </a:rPr>
                <a:t>ALTER</a:t>
              </a:r>
              <a:r>
                <a:rPr lang="zh-CN" altLang="en-US" sz="2400">
                  <a:solidFill>
                    <a:schemeClr val="bg2"/>
                  </a:solidFill>
                  <a:latin typeface="华文新魏" panose="02010800040101010101" pitchFamily="2" charset="-122"/>
                  <a:ea typeface="华文新魏" panose="02010800040101010101" pitchFamily="2" charset="-122"/>
                </a:rPr>
                <a:t>，</a:t>
              </a:r>
              <a:r>
                <a:rPr lang="en-US" altLang="zh-CN" sz="2400">
                  <a:solidFill>
                    <a:schemeClr val="bg2"/>
                  </a:solidFill>
                  <a:latin typeface="华文新魏" panose="02010800040101010101" pitchFamily="2" charset="-122"/>
                  <a:ea typeface="华文新魏" panose="02010800040101010101" pitchFamily="2" charset="-122"/>
                </a:rPr>
                <a:t>DROP</a:t>
              </a:r>
            </a:p>
          </p:txBody>
        </p:sp>
        <p:sp>
          <p:nvSpPr>
            <p:cNvPr id="13320" name="Rectangle 1092"/>
            <p:cNvSpPr>
              <a:spLocks noChangeArrowheads="1"/>
            </p:cNvSpPr>
            <p:nvPr/>
          </p:nvSpPr>
          <p:spPr bwMode="auto">
            <a:xfrm>
              <a:off x="528" y="2305"/>
              <a:ext cx="1632" cy="53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zh-CN" altLang="en-US" sz="2400">
                  <a:solidFill>
                    <a:schemeClr val="bg2"/>
                  </a:solidFill>
                  <a:latin typeface="华文新魏" panose="02010800040101010101" pitchFamily="2" charset="-122"/>
                  <a:ea typeface="华文新魏" panose="02010800040101010101" pitchFamily="2" charset="-122"/>
                </a:rPr>
                <a:t>数据定义</a:t>
              </a:r>
            </a:p>
          </p:txBody>
        </p:sp>
        <p:sp>
          <p:nvSpPr>
            <p:cNvPr id="13321" name="Rectangle 1093"/>
            <p:cNvSpPr>
              <a:spLocks noChangeArrowheads="1"/>
            </p:cNvSpPr>
            <p:nvPr/>
          </p:nvSpPr>
          <p:spPr bwMode="auto">
            <a:xfrm>
              <a:off x="2160" y="1768"/>
              <a:ext cx="3168" cy="53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en-US" altLang="zh-CN" sz="2400">
                  <a:solidFill>
                    <a:schemeClr val="bg2"/>
                  </a:solidFill>
                  <a:latin typeface="华文新魏" panose="02010800040101010101" pitchFamily="2" charset="-122"/>
                  <a:ea typeface="华文新魏" panose="02010800040101010101" pitchFamily="2" charset="-122"/>
                </a:rPr>
                <a:t>SELECT</a:t>
              </a:r>
            </a:p>
          </p:txBody>
        </p:sp>
        <p:sp>
          <p:nvSpPr>
            <p:cNvPr id="13322" name="Rectangle 1094"/>
            <p:cNvSpPr>
              <a:spLocks noChangeArrowheads="1"/>
            </p:cNvSpPr>
            <p:nvPr/>
          </p:nvSpPr>
          <p:spPr bwMode="auto">
            <a:xfrm>
              <a:off x="528" y="1768"/>
              <a:ext cx="1632" cy="53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zh-CN" altLang="en-US" sz="2400">
                  <a:solidFill>
                    <a:schemeClr val="bg2"/>
                  </a:solidFill>
                  <a:latin typeface="华文新魏" panose="02010800040101010101" pitchFamily="2" charset="-122"/>
                  <a:ea typeface="华文新魏" panose="02010800040101010101" pitchFamily="2" charset="-122"/>
                </a:rPr>
                <a:t>数据查询</a:t>
              </a:r>
            </a:p>
          </p:txBody>
        </p:sp>
        <p:sp>
          <p:nvSpPr>
            <p:cNvPr id="13323" name="Rectangle 1095"/>
            <p:cNvSpPr>
              <a:spLocks noChangeArrowheads="1"/>
            </p:cNvSpPr>
            <p:nvPr/>
          </p:nvSpPr>
          <p:spPr bwMode="auto">
            <a:xfrm>
              <a:off x="2160" y="1248"/>
              <a:ext cx="3168" cy="52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zh-CN" altLang="en-US" sz="2400">
                  <a:solidFill>
                    <a:schemeClr val="bg2"/>
                  </a:solidFill>
                  <a:latin typeface="华文新魏" panose="02010800040101010101" pitchFamily="2" charset="-122"/>
                  <a:ea typeface="华文新魏" panose="02010800040101010101" pitchFamily="2" charset="-122"/>
                </a:rPr>
                <a:t>操作符</a:t>
              </a:r>
            </a:p>
          </p:txBody>
        </p:sp>
        <p:sp>
          <p:nvSpPr>
            <p:cNvPr id="13324" name="Rectangle 1096"/>
            <p:cNvSpPr>
              <a:spLocks noChangeArrowheads="1"/>
            </p:cNvSpPr>
            <p:nvPr/>
          </p:nvSpPr>
          <p:spPr bwMode="auto">
            <a:xfrm>
              <a:off x="528" y="1248"/>
              <a:ext cx="1632" cy="52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fontAlgn="ctr" hangingPunct="1">
                <a:spcBef>
                  <a:spcPct val="20000"/>
                </a:spcBef>
                <a:buClr>
                  <a:schemeClr val="folHlink"/>
                </a:buClr>
                <a:buSzPct val="80000"/>
                <a:buFont typeface="Wingdings" panose="05000000000000000000" pitchFamily="2" charset="2"/>
                <a:buNone/>
              </a:pPr>
              <a:r>
                <a:rPr lang="en-US" altLang="zh-CN" sz="2400">
                  <a:solidFill>
                    <a:schemeClr val="bg2"/>
                  </a:solidFill>
                  <a:latin typeface="华文新魏" panose="02010800040101010101" pitchFamily="2" charset="-122"/>
                  <a:ea typeface="华文新魏" panose="02010800040101010101" pitchFamily="2" charset="-122"/>
                </a:rPr>
                <a:t>SQL</a:t>
              </a:r>
              <a:r>
                <a:rPr lang="zh-CN" altLang="en-US" sz="2400">
                  <a:solidFill>
                    <a:schemeClr val="bg2"/>
                  </a:solidFill>
                  <a:latin typeface="华文新魏" panose="02010800040101010101" pitchFamily="2" charset="-122"/>
                  <a:ea typeface="华文新魏" panose="02010800040101010101" pitchFamily="2" charset="-122"/>
                </a:rPr>
                <a:t>功能</a:t>
              </a:r>
            </a:p>
          </p:txBody>
        </p:sp>
        <p:sp>
          <p:nvSpPr>
            <p:cNvPr id="13325" name="Line 1097"/>
            <p:cNvSpPr>
              <a:spLocks noChangeShapeType="1"/>
            </p:cNvSpPr>
            <p:nvPr/>
          </p:nvSpPr>
          <p:spPr bwMode="auto">
            <a:xfrm>
              <a:off x="528" y="1248"/>
              <a:ext cx="48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098"/>
            <p:cNvSpPr>
              <a:spLocks noChangeShapeType="1"/>
            </p:cNvSpPr>
            <p:nvPr/>
          </p:nvSpPr>
          <p:spPr bwMode="auto">
            <a:xfrm>
              <a:off x="528" y="1768"/>
              <a:ext cx="4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099"/>
            <p:cNvSpPr>
              <a:spLocks noChangeShapeType="1"/>
            </p:cNvSpPr>
            <p:nvPr/>
          </p:nvSpPr>
          <p:spPr bwMode="auto">
            <a:xfrm>
              <a:off x="528" y="2305"/>
              <a:ext cx="4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100"/>
            <p:cNvSpPr>
              <a:spLocks noChangeShapeType="1"/>
            </p:cNvSpPr>
            <p:nvPr/>
          </p:nvSpPr>
          <p:spPr bwMode="auto">
            <a:xfrm>
              <a:off x="528" y="2844"/>
              <a:ext cx="4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101"/>
            <p:cNvSpPr>
              <a:spLocks noChangeShapeType="1"/>
            </p:cNvSpPr>
            <p:nvPr/>
          </p:nvSpPr>
          <p:spPr bwMode="auto">
            <a:xfrm>
              <a:off x="528" y="3384"/>
              <a:ext cx="48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1102"/>
            <p:cNvSpPr>
              <a:spLocks noChangeShapeType="1"/>
            </p:cNvSpPr>
            <p:nvPr/>
          </p:nvSpPr>
          <p:spPr bwMode="auto">
            <a:xfrm>
              <a:off x="528" y="3923"/>
              <a:ext cx="48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1103"/>
            <p:cNvSpPr>
              <a:spLocks noChangeShapeType="1"/>
            </p:cNvSpPr>
            <p:nvPr/>
          </p:nvSpPr>
          <p:spPr bwMode="auto">
            <a:xfrm>
              <a:off x="528" y="1248"/>
              <a:ext cx="0" cy="267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1104"/>
            <p:cNvSpPr>
              <a:spLocks noChangeShapeType="1"/>
            </p:cNvSpPr>
            <p:nvPr/>
          </p:nvSpPr>
          <p:spPr bwMode="auto">
            <a:xfrm>
              <a:off x="2160" y="1248"/>
              <a:ext cx="0" cy="267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Line 1105"/>
            <p:cNvSpPr>
              <a:spLocks noChangeShapeType="1"/>
            </p:cNvSpPr>
            <p:nvPr/>
          </p:nvSpPr>
          <p:spPr bwMode="auto">
            <a:xfrm>
              <a:off x="5328" y="1248"/>
              <a:ext cx="0" cy="267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pPr>
              <a:defRPr/>
            </a:pPr>
            <a:r>
              <a:rPr lang="zh-CN" altLang="en-US" dirty="0">
                <a:ea typeface="宋体" charset="-122"/>
              </a:rPr>
              <a:t>更名运算</a:t>
            </a:r>
            <a:endParaRPr lang="en-US" altLang="zh-CN" dirty="0">
              <a:ea typeface="宋体" charset="-122"/>
            </a:endParaRPr>
          </a:p>
        </p:txBody>
      </p:sp>
      <p:sp>
        <p:nvSpPr>
          <p:cNvPr id="64515" name="Rectangle 3"/>
          <p:cNvSpPr>
            <a:spLocks noGrp="1" noChangeArrowheads="1"/>
          </p:cNvSpPr>
          <p:nvPr>
            <p:ph type="body" idx="1"/>
          </p:nvPr>
        </p:nvSpPr>
        <p:spPr>
          <a:xfrm>
            <a:off x="419100" y="1106488"/>
            <a:ext cx="8435975" cy="5208587"/>
          </a:xfrm>
          <a:noFill/>
        </p:spPr>
        <p:txBody>
          <a:bodyPr lIns="90488" tIns="44450" rIns="90488" bIns="44450"/>
          <a:lstStyle/>
          <a:p>
            <a:pPr>
              <a:tabLst>
                <a:tab pos="2055813" algn="l"/>
              </a:tabLst>
            </a:pPr>
            <a:r>
              <a:rPr lang="en-US" altLang="zh-CN" sz="2000"/>
              <a:t>SQL </a:t>
            </a:r>
            <a:r>
              <a:rPr lang="zh-CN" altLang="en-US" sz="2000"/>
              <a:t>允许使用 </a:t>
            </a:r>
            <a:r>
              <a:rPr lang="en-US" altLang="zh-CN" sz="2000" b="1"/>
              <a:t>as</a:t>
            </a:r>
            <a:r>
              <a:rPr lang="zh-CN" altLang="en-US" sz="2000"/>
              <a:t>子句对关系和属性进行更名：</a:t>
            </a:r>
            <a:endParaRPr lang="en-US" altLang="zh-CN"/>
          </a:p>
          <a:p>
            <a:pPr>
              <a:buFont typeface="Monotype Sorts"/>
              <a:buNone/>
              <a:tabLst>
                <a:tab pos="2055813" algn="l"/>
              </a:tabLst>
            </a:pPr>
            <a:r>
              <a:rPr lang="en-US" altLang="zh-CN" i="1"/>
              <a:t>		</a:t>
            </a:r>
            <a:r>
              <a:rPr lang="en-US" altLang="zh-CN" sz="2000" i="1"/>
              <a:t>old-name </a:t>
            </a:r>
            <a:r>
              <a:rPr lang="en-US" altLang="zh-CN" sz="2000" b="1"/>
              <a:t>as</a:t>
            </a:r>
            <a:r>
              <a:rPr lang="en-US" altLang="zh-CN" sz="2000" i="1"/>
              <a:t> new-name</a:t>
            </a:r>
            <a:endParaRPr lang="en-US" altLang="zh-CN" i="1"/>
          </a:p>
          <a:p>
            <a:pPr>
              <a:tabLst>
                <a:tab pos="2055813" algn="l"/>
              </a:tabLst>
            </a:pPr>
            <a:r>
              <a:rPr lang="zh-CN" altLang="en-US" sz="2000"/>
              <a:t>示例：</a:t>
            </a:r>
            <a:r>
              <a:rPr lang="en-US" altLang="zh-CN"/>
              <a:t> </a:t>
            </a:r>
          </a:p>
          <a:p>
            <a:pPr lvl="1">
              <a:tabLst>
                <a:tab pos="2055813" algn="l"/>
              </a:tabLst>
            </a:pPr>
            <a:r>
              <a:rPr lang="en-US" altLang="zh-CN" sz="2000" b="1"/>
              <a:t>select </a:t>
            </a:r>
            <a:r>
              <a:rPr lang="en-US" altLang="zh-CN" sz="2000" i="1"/>
              <a:t>ID, name, salary/12 </a:t>
            </a:r>
            <a:r>
              <a:rPr lang="en-US" altLang="zh-CN" sz="2000" b="1"/>
              <a:t>as </a:t>
            </a:r>
            <a:r>
              <a:rPr lang="en-US" altLang="zh-CN" sz="2000" i="1"/>
              <a:t>monthly_salary</a:t>
            </a:r>
            <a:br>
              <a:rPr lang="en-US" altLang="zh-CN" sz="2000" i="1"/>
            </a:br>
            <a:r>
              <a:rPr lang="en-US" altLang="zh-CN" sz="2000" b="1"/>
              <a:t>from </a:t>
            </a:r>
            <a:r>
              <a:rPr lang="en-US" altLang="zh-CN" sz="2000" i="1"/>
              <a:t>instructor</a:t>
            </a:r>
            <a:r>
              <a:rPr lang="en-US" altLang="zh-CN"/>
              <a:t/>
            </a:r>
            <a:br>
              <a:rPr lang="en-US" altLang="zh-CN"/>
            </a:br>
            <a:endParaRPr lang="en-US" altLang="zh-CN"/>
          </a:p>
          <a:p>
            <a:pPr>
              <a:tabLst>
                <a:tab pos="2055813" algn="l"/>
              </a:tabLst>
            </a:pPr>
            <a:r>
              <a:rPr lang="zh-CN" altLang="en-US" sz="2000"/>
              <a:t>找出满足下面条件的所有教师的姓名，他们的工资至少比</a:t>
            </a:r>
            <a:r>
              <a:rPr lang="en-US" altLang="zh-CN" sz="2000" i="1">
                <a:solidFill>
                  <a:srgbClr val="000000"/>
                </a:solidFill>
              </a:rPr>
              <a:t>Computer Science</a:t>
            </a:r>
            <a:r>
              <a:rPr lang="zh-CN" altLang="en-US" sz="2000">
                <a:solidFill>
                  <a:srgbClr val="000000"/>
                </a:solidFill>
              </a:rPr>
              <a:t>系某一个教师的工资要高 </a:t>
            </a:r>
            <a:endParaRPr lang="en-US" altLang="zh-CN"/>
          </a:p>
          <a:p>
            <a:pPr lvl="1">
              <a:tabLst>
                <a:tab pos="2055813" algn="l"/>
              </a:tabLst>
            </a:pPr>
            <a:r>
              <a:rPr lang="en-US" altLang="zh-CN" sz="2000" b="1"/>
              <a:t>select distinct </a:t>
            </a:r>
            <a:r>
              <a:rPr lang="en-US" altLang="zh-CN" sz="2000" i="1"/>
              <a:t>T. name</a:t>
            </a:r>
            <a:br>
              <a:rPr lang="en-US" altLang="zh-CN" sz="2000" i="1"/>
            </a:br>
            <a:r>
              <a:rPr lang="en-US" altLang="zh-CN" sz="2000" b="1"/>
              <a:t>from </a:t>
            </a:r>
            <a:r>
              <a:rPr lang="en-US" altLang="zh-CN" sz="2000" i="1"/>
              <a:t>instructor </a:t>
            </a:r>
            <a:r>
              <a:rPr lang="en-US" altLang="zh-CN" sz="2000" b="1"/>
              <a:t>as </a:t>
            </a:r>
            <a:r>
              <a:rPr lang="en-US" altLang="zh-CN" sz="2000" i="1"/>
              <a:t>T, instructor </a:t>
            </a:r>
            <a:r>
              <a:rPr lang="en-US" altLang="zh-CN" sz="2000" b="1"/>
              <a:t>as </a:t>
            </a:r>
            <a:r>
              <a:rPr lang="en-US" altLang="zh-CN" sz="2000" i="1"/>
              <a:t>S</a:t>
            </a:r>
            <a:br>
              <a:rPr lang="en-US" altLang="zh-CN" sz="2000" i="1"/>
            </a:br>
            <a:r>
              <a:rPr lang="en-US" altLang="zh-CN" sz="2000" b="1"/>
              <a:t>where </a:t>
            </a:r>
            <a:r>
              <a:rPr lang="en-US" altLang="zh-CN" sz="2000" i="1"/>
              <a:t>T.salary &gt; S.salary </a:t>
            </a:r>
            <a:r>
              <a:rPr lang="en-US" altLang="zh-CN" sz="2000" b="1"/>
              <a:t>and </a:t>
            </a:r>
            <a:r>
              <a:rPr lang="en-US" altLang="zh-CN" sz="2000" i="1"/>
              <a:t>S.dept_name = ‘Comp. Sci.’</a:t>
            </a:r>
            <a:endParaRPr lang="en-US" altLang="zh-CN"/>
          </a:p>
          <a:p>
            <a:pPr>
              <a:tabLst>
                <a:tab pos="2055813" algn="l"/>
              </a:tabLst>
            </a:pPr>
            <a:r>
              <a:rPr lang="zh-CN" altLang="en-US" sz="2000"/>
              <a:t>关键词</a:t>
            </a:r>
            <a:r>
              <a:rPr lang="en-US" altLang="zh-CN" sz="2000" b="1"/>
              <a:t>as</a:t>
            </a:r>
            <a:r>
              <a:rPr lang="en-US" altLang="zh-CN" sz="2000"/>
              <a:t> </a:t>
            </a:r>
            <a:r>
              <a:rPr lang="zh-CN" altLang="en-US" sz="2000"/>
              <a:t>是可选的，并且可以省略 </a:t>
            </a:r>
            <a:r>
              <a:rPr lang="en-US" altLang="zh-CN" sz="2000"/>
              <a:t/>
            </a:r>
            <a:br>
              <a:rPr lang="en-US" altLang="zh-CN" sz="2000"/>
            </a:br>
            <a:r>
              <a:rPr lang="en-US" altLang="zh-CN" sz="2000"/>
              <a:t>              </a:t>
            </a:r>
            <a:r>
              <a:rPr lang="en-US" altLang="zh-CN" sz="2000" i="1"/>
              <a:t>instructor </a:t>
            </a:r>
            <a:r>
              <a:rPr lang="en-US" altLang="zh-CN" sz="2000" b="1"/>
              <a:t>as </a:t>
            </a:r>
            <a:r>
              <a:rPr lang="en-US" altLang="zh-CN" sz="2000" i="1"/>
              <a:t>T ≡ instructor</a:t>
            </a:r>
            <a:r>
              <a:rPr lang="en-US" altLang="zh-CN" sz="2000" b="1"/>
              <a:t> </a:t>
            </a:r>
            <a:r>
              <a:rPr lang="en-US" altLang="zh-CN" sz="2000" i="1"/>
              <a:t>T</a:t>
            </a:r>
          </a:p>
          <a:p>
            <a:pPr lvl="1">
              <a:tabLst>
                <a:tab pos="2055813" algn="l"/>
              </a:tabLst>
            </a:pPr>
            <a:r>
              <a:rPr lang="zh-CN" altLang="en-US" sz="2000"/>
              <a:t>在</a:t>
            </a:r>
            <a:r>
              <a:rPr lang="en-US" altLang="zh-CN" sz="2000"/>
              <a:t>Oracle </a:t>
            </a:r>
            <a:r>
              <a:rPr lang="zh-CN" altLang="en-US" sz="2000"/>
              <a:t>里，关键词</a:t>
            </a:r>
            <a:r>
              <a:rPr lang="en-US" altLang="zh-CN" sz="2000" b="1"/>
              <a:t>as </a:t>
            </a:r>
            <a:r>
              <a:rPr lang="zh-CN" altLang="en-US" sz="2000"/>
              <a:t>必须被省略 </a:t>
            </a:r>
            <a:endParaRPr lang="en-US" altLang="zh-CN" sz="200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409575" y="71438"/>
            <a:ext cx="8486775" cy="846137"/>
          </a:xfrm>
        </p:spPr>
        <p:txBody>
          <a:bodyPr/>
          <a:lstStyle/>
          <a:p>
            <a:pPr eaLnBrk="1" hangingPunct="1">
              <a:defRPr/>
            </a:pPr>
            <a:r>
              <a:rPr lang="zh-CN" altLang="en-US" dirty="0">
                <a:ea typeface="宋体" charset="-122"/>
              </a:rPr>
              <a:t>更名运算</a:t>
            </a:r>
            <a:endParaRPr lang="zh-CN" altLang="en-US" dirty="0"/>
          </a:p>
        </p:txBody>
      </p:sp>
      <p:sp>
        <p:nvSpPr>
          <p:cNvPr id="66563" name="Rectangle 3"/>
          <p:cNvSpPr>
            <a:spLocks noGrp="1" noChangeArrowheads="1"/>
          </p:cNvSpPr>
          <p:nvPr>
            <p:ph type="body" idx="1"/>
          </p:nvPr>
        </p:nvSpPr>
        <p:spPr>
          <a:xfrm>
            <a:off x="684213" y="1295400"/>
            <a:ext cx="8064500" cy="4870450"/>
          </a:xfrm>
        </p:spPr>
        <p:txBody>
          <a:bodyPr/>
          <a:lstStyle/>
          <a:p>
            <a:pPr lvl="1" eaLnBrk="1" hangingPunct="1">
              <a:lnSpc>
                <a:spcPct val="120000"/>
              </a:lnSpc>
            </a:pPr>
            <a:r>
              <a:rPr lang="zh-CN" altLang="en-US" sz="2400">
                <a:latin typeface="华文新魏" panose="02010800040101010101" pitchFamily="2" charset="-122"/>
              </a:rPr>
              <a:t>元组变量在比较同一关系中的两个元组时非常有用</a:t>
            </a:r>
          </a:p>
          <a:p>
            <a:pPr lvl="1" eaLnBrk="1" hangingPunct="1">
              <a:lnSpc>
                <a:spcPct val="120000"/>
              </a:lnSpc>
              <a:buFontTx/>
              <a:buNone/>
            </a:pPr>
            <a:r>
              <a:rPr lang="zh-CN" altLang="en-US" sz="2400">
                <a:latin typeface="华文新魏" panose="02010800040101010101" pitchFamily="2" charset="-122"/>
              </a:rPr>
              <a:t>   找出工资比所在系主任工资高的老师姓名及工资</a:t>
            </a:r>
          </a:p>
          <a:p>
            <a:pPr lvl="1" eaLnBrk="1" hangingPunct="1">
              <a:lnSpc>
                <a:spcPct val="120000"/>
              </a:lnSpc>
              <a:buFontTx/>
              <a:buNone/>
            </a:pPr>
            <a:endParaRPr lang="zh-CN" altLang="en-US" sz="2400">
              <a:latin typeface="华文新魏" panose="02010800040101010101" pitchFamily="2" charset="-122"/>
            </a:endParaRPr>
          </a:p>
          <a:p>
            <a:pPr lvl="1" eaLnBrk="1" hangingPunct="1">
              <a:lnSpc>
                <a:spcPct val="120000"/>
              </a:lnSpc>
              <a:buFontTx/>
              <a:buNone/>
            </a:pPr>
            <a:endParaRPr lang="zh-CN" altLang="en-US" sz="2400">
              <a:latin typeface="华文新魏" panose="02010800040101010101" pitchFamily="2" charset="-122"/>
            </a:endParaRPr>
          </a:p>
          <a:p>
            <a:pPr lvl="1" eaLnBrk="1" hangingPunct="1">
              <a:lnSpc>
                <a:spcPct val="120000"/>
              </a:lnSpc>
              <a:buFontTx/>
              <a:buNone/>
            </a:pPr>
            <a:endParaRPr lang="zh-CN" altLang="en-US" sz="2400">
              <a:latin typeface="华文新魏" panose="02010800040101010101" pitchFamily="2" charset="-122"/>
            </a:endParaRPr>
          </a:p>
          <a:p>
            <a:pPr lvl="1" eaLnBrk="1" hangingPunct="1">
              <a:lnSpc>
                <a:spcPct val="120000"/>
              </a:lnSpc>
              <a:buFontTx/>
              <a:buNone/>
            </a:pPr>
            <a:r>
              <a:rPr lang="zh-CN" altLang="en-US" sz="2400" i="1">
                <a:latin typeface="华文新魏" panose="02010800040101010101" pitchFamily="2" charset="-122"/>
              </a:rPr>
              <a:t> </a:t>
            </a:r>
            <a:r>
              <a:rPr lang="en-US" altLang="zh-CN" sz="2000" i="1">
                <a:latin typeface="华文新魏" panose="02010800040101010101" pitchFamily="2" charset="-122"/>
              </a:rPr>
              <a:t>select     P1.PNAME</a:t>
            </a:r>
            <a:r>
              <a:rPr lang="zh-CN" altLang="en-US" sz="2000" i="1">
                <a:latin typeface="华文新魏" panose="02010800040101010101" pitchFamily="2" charset="-122"/>
              </a:rPr>
              <a:t>，</a:t>
            </a:r>
            <a:r>
              <a:rPr lang="en-US" altLang="zh-CN" sz="2000" i="1">
                <a:latin typeface="华文新魏" panose="02010800040101010101" pitchFamily="2" charset="-122"/>
              </a:rPr>
              <a:t>P1.SAL</a:t>
            </a:r>
          </a:p>
          <a:p>
            <a:pPr lvl="1" eaLnBrk="1" hangingPunct="1">
              <a:lnSpc>
                <a:spcPct val="120000"/>
              </a:lnSpc>
              <a:buFontTx/>
              <a:buNone/>
            </a:pPr>
            <a:r>
              <a:rPr lang="en-US" altLang="zh-CN" sz="2000" i="1">
                <a:latin typeface="华文新魏" panose="02010800040101010101" pitchFamily="2" charset="-122"/>
              </a:rPr>
              <a:t>	from      PROF  as  P1</a:t>
            </a:r>
            <a:r>
              <a:rPr lang="zh-CN" altLang="en-US" sz="2000" i="1">
                <a:latin typeface="华文新魏" panose="02010800040101010101" pitchFamily="2" charset="-122"/>
              </a:rPr>
              <a:t>，</a:t>
            </a:r>
            <a:r>
              <a:rPr lang="en-US" altLang="zh-CN" sz="2000" i="1">
                <a:latin typeface="华文新魏" panose="02010800040101010101" pitchFamily="2" charset="-122"/>
              </a:rPr>
              <a:t>PROF  as  P2</a:t>
            </a:r>
            <a:r>
              <a:rPr lang="zh-CN" altLang="en-US" sz="2000" i="1">
                <a:latin typeface="华文新魏" panose="02010800040101010101" pitchFamily="2" charset="-122"/>
              </a:rPr>
              <a:t>，</a:t>
            </a:r>
            <a:r>
              <a:rPr lang="en-US" altLang="zh-CN" sz="2000" i="1">
                <a:latin typeface="华文新魏" panose="02010800040101010101" pitchFamily="2" charset="-122"/>
              </a:rPr>
              <a:t>DEPT</a:t>
            </a:r>
          </a:p>
          <a:p>
            <a:pPr lvl="1" eaLnBrk="1" hangingPunct="1">
              <a:lnSpc>
                <a:spcPct val="120000"/>
              </a:lnSpc>
              <a:buFontTx/>
              <a:buNone/>
            </a:pPr>
            <a:r>
              <a:rPr lang="en-US" altLang="zh-CN" sz="2000" i="1">
                <a:latin typeface="华文新魏" panose="02010800040101010101" pitchFamily="2" charset="-122"/>
              </a:rPr>
              <a:t>  where     P1.DNO = DEPT.DNO and     DEPT.DEAN = P2.PNO</a:t>
            </a:r>
            <a:endParaRPr lang="en-US" altLang="zh-CN" sz="2000">
              <a:latin typeface="华文新魏" panose="02010800040101010101" pitchFamily="2" charset="-122"/>
            </a:endParaRPr>
          </a:p>
          <a:p>
            <a:pPr lvl="1" eaLnBrk="1" hangingPunct="1">
              <a:lnSpc>
                <a:spcPct val="120000"/>
              </a:lnSpc>
              <a:buFontTx/>
              <a:buNone/>
            </a:pPr>
            <a:r>
              <a:rPr lang="en-US" altLang="zh-CN" sz="2000" i="1">
                <a:latin typeface="华文新魏" panose="02010800040101010101" pitchFamily="2" charset="-122"/>
              </a:rPr>
              <a:t>	 and      P1.SAL &gt; P2.SAL</a:t>
            </a:r>
            <a:r>
              <a:rPr lang="en-US" altLang="zh-CN" sz="2400" i="1">
                <a:latin typeface="华文新魏" panose="02010800040101010101" pitchFamily="2" charset="-122"/>
              </a:rPr>
              <a:t>   </a:t>
            </a:r>
          </a:p>
          <a:p>
            <a:pPr lvl="1" eaLnBrk="1" hangingPunct="1">
              <a:lnSpc>
                <a:spcPct val="120000"/>
              </a:lnSpc>
              <a:buFontTx/>
              <a:buNone/>
            </a:pPr>
            <a:r>
              <a:rPr lang="en-US" altLang="zh-CN" sz="2400">
                <a:latin typeface="华文新魏" panose="02010800040101010101" pitchFamily="2" charset="-122"/>
              </a:rPr>
              <a:t>   </a:t>
            </a:r>
          </a:p>
        </p:txBody>
      </p:sp>
      <p:sp>
        <p:nvSpPr>
          <p:cNvPr id="66564" name="Rectangle 40"/>
          <p:cNvSpPr>
            <a:spLocks noChangeArrowheads="1"/>
          </p:cNvSpPr>
          <p:nvPr/>
        </p:nvSpPr>
        <p:spPr bwMode="auto">
          <a:xfrm>
            <a:off x="2230438" y="289083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SAL</a:t>
            </a:r>
          </a:p>
        </p:txBody>
      </p:sp>
      <p:sp>
        <p:nvSpPr>
          <p:cNvPr id="66565" name="Rectangle 41"/>
          <p:cNvSpPr>
            <a:spLocks noChangeArrowheads="1"/>
          </p:cNvSpPr>
          <p:nvPr/>
        </p:nvSpPr>
        <p:spPr bwMode="auto">
          <a:xfrm>
            <a:off x="1408113" y="289083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D#</a:t>
            </a:r>
          </a:p>
        </p:txBody>
      </p:sp>
      <p:sp>
        <p:nvSpPr>
          <p:cNvPr id="66566" name="Rectangle 42"/>
          <p:cNvSpPr>
            <a:spLocks noChangeArrowheads="1"/>
          </p:cNvSpPr>
          <p:nvPr/>
        </p:nvSpPr>
        <p:spPr bwMode="auto">
          <a:xfrm>
            <a:off x="585788" y="289083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P#</a:t>
            </a:r>
          </a:p>
        </p:txBody>
      </p:sp>
      <p:sp>
        <p:nvSpPr>
          <p:cNvPr id="66567" name="Rectangle 43"/>
          <p:cNvSpPr>
            <a:spLocks noChangeArrowheads="1"/>
          </p:cNvSpPr>
          <p:nvPr/>
        </p:nvSpPr>
        <p:spPr bwMode="auto">
          <a:xfrm>
            <a:off x="2230438" y="328612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rgbClr val="FF0000"/>
                </a:solidFill>
                <a:latin typeface="Tahoma" panose="020B0604030504040204" pitchFamily="34" charset="0"/>
                <a:ea typeface="华文新魏" panose="02010800040101010101" pitchFamily="2" charset="-122"/>
              </a:rPr>
              <a:t>800</a:t>
            </a:r>
          </a:p>
        </p:txBody>
      </p:sp>
      <p:sp>
        <p:nvSpPr>
          <p:cNvPr id="66568" name="Rectangle 44"/>
          <p:cNvSpPr>
            <a:spLocks noChangeArrowheads="1"/>
          </p:cNvSpPr>
          <p:nvPr/>
        </p:nvSpPr>
        <p:spPr bwMode="auto">
          <a:xfrm>
            <a:off x="1408113" y="328612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D1</a:t>
            </a:r>
          </a:p>
        </p:txBody>
      </p:sp>
      <p:sp>
        <p:nvSpPr>
          <p:cNvPr id="66569" name="Rectangle 45"/>
          <p:cNvSpPr>
            <a:spLocks noChangeArrowheads="1"/>
          </p:cNvSpPr>
          <p:nvPr/>
        </p:nvSpPr>
        <p:spPr bwMode="auto">
          <a:xfrm>
            <a:off x="585788" y="328612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P1</a:t>
            </a:r>
          </a:p>
        </p:txBody>
      </p:sp>
      <p:sp>
        <p:nvSpPr>
          <p:cNvPr id="66570" name="Rectangle 46"/>
          <p:cNvSpPr>
            <a:spLocks noChangeArrowheads="1"/>
          </p:cNvSpPr>
          <p:nvPr/>
        </p:nvSpPr>
        <p:spPr bwMode="auto">
          <a:xfrm>
            <a:off x="2230438" y="3681413"/>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700</a:t>
            </a:r>
          </a:p>
        </p:txBody>
      </p:sp>
      <p:sp>
        <p:nvSpPr>
          <p:cNvPr id="66571" name="Rectangle 47"/>
          <p:cNvSpPr>
            <a:spLocks noChangeArrowheads="1"/>
          </p:cNvSpPr>
          <p:nvPr/>
        </p:nvSpPr>
        <p:spPr bwMode="auto">
          <a:xfrm>
            <a:off x="1408113" y="3681413"/>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D1</a:t>
            </a:r>
          </a:p>
        </p:txBody>
      </p:sp>
      <p:sp>
        <p:nvSpPr>
          <p:cNvPr id="66572" name="Rectangle 48"/>
          <p:cNvSpPr>
            <a:spLocks noChangeArrowheads="1"/>
          </p:cNvSpPr>
          <p:nvPr/>
        </p:nvSpPr>
        <p:spPr bwMode="auto">
          <a:xfrm>
            <a:off x="585788" y="3681413"/>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P2</a:t>
            </a:r>
          </a:p>
        </p:txBody>
      </p:sp>
      <p:sp>
        <p:nvSpPr>
          <p:cNvPr id="66573" name="Rectangle 49"/>
          <p:cNvSpPr>
            <a:spLocks noChangeArrowheads="1"/>
          </p:cNvSpPr>
          <p:nvPr/>
        </p:nvSpPr>
        <p:spPr bwMode="auto">
          <a:xfrm>
            <a:off x="585788" y="2487613"/>
            <a:ext cx="24669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PROF</a:t>
            </a:r>
          </a:p>
        </p:txBody>
      </p:sp>
      <p:sp>
        <p:nvSpPr>
          <p:cNvPr id="66574" name="Line 50"/>
          <p:cNvSpPr>
            <a:spLocks noChangeShapeType="1"/>
          </p:cNvSpPr>
          <p:nvPr/>
        </p:nvSpPr>
        <p:spPr bwMode="auto">
          <a:xfrm>
            <a:off x="585788" y="2487613"/>
            <a:ext cx="246697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51"/>
          <p:cNvSpPr>
            <a:spLocks noChangeShapeType="1"/>
          </p:cNvSpPr>
          <p:nvPr/>
        </p:nvSpPr>
        <p:spPr bwMode="auto">
          <a:xfrm>
            <a:off x="585788" y="2890838"/>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Line 52"/>
          <p:cNvSpPr>
            <a:spLocks noChangeShapeType="1"/>
          </p:cNvSpPr>
          <p:nvPr/>
        </p:nvSpPr>
        <p:spPr bwMode="auto">
          <a:xfrm>
            <a:off x="585788" y="4076700"/>
            <a:ext cx="246697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53"/>
          <p:cNvSpPr>
            <a:spLocks noChangeShapeType="1"/>
          </p:cNvSpPr>
          <p:nvPr/>
        </p:nvSpPr>
        <p:spPr bwMode="auto">
          <a:xfrm>
            <a:off x="585788" y="2487613"/>
            <a:ext cx="0" cy="1589087"/>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8" name="Line 54"/>
          <p:cNvSpPr>
            <a:spLocks noChangeShapeType="1"/>
          </p:cNvSpPr>
          <p:nvPr/>
        </p:nvSpPr>
        <p:spPr bwMode="auto">
          <a:xfrm>
            <a:off x="3052763" y="2487613"/>
            <a:ext cx="0" cy="1589087"/>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9" name="Line 55"/>
          <p:cNvSpPr>
            <a:spLocks noChangeShapeType="1"/>
          </p:cNvSpPr>
          <p:nvPr/>
        </p:nvSpPr>
        <p:spPr bwMode="auto">
          <a:xfrm>
            <a:off x="1408113" y="2890838"/>
            <a:ext cx="0" cy="11858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Line 56"/>
          <p:cNvSpPr>
            <a:spLocks noChangeShapeType="1"/>
          </p:cNvSpPr>
          <p:nvPr/>
        </p:nvSpPr>
        <p:spPr bwMode="auto">
          <a:xfrm>
            <a:off x="2230438" y="2890838"/>
            <a:ext cx="0" cy="11858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57"/>
          <p:cNvSpPr>
            <a:spLocks noChangeShapeType="1"/>
          </p:cNvSpPr>
          <p:nvPr/>
        </p:nvSpPr>
        <p:spPr bwMode="auto">
          <a:xfrm>
            <a:off x="585788" y="3681413"/>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Line 58"/>
          <p:cNvSpPr>
            <a:spLocks noChangeShapeType="1"/>
          </p:cNvSpPr>
          <p:nvPr/>
        </p:nvSpPr>
        <p:spPr bwMode="auto">
          <a:xfrm>
            <a:off x="585788" y="3286125"/>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6583" name="AutoShape 72"/>
          <p:cNvCxnSpPr>
            <a:cxnSpLocks noChangeShapeType="1"/>
            <a:stCxn id="66568" idx="0"/>
            <a:endCxn id="66588" idx="1"/>
          </p:cNvCxnSpPr>
          <p:nvPr/>
        </p:nvCxnSpPr>
        <p:spPr bwMode="auto">
          <a:xfrm rot="5400000" flipV="1">
            <a:off x="2496344" y="2609056"/>
            <a:ext cx="412750" cy="1766888"/>
          </a:xfrm>
          <a:prstGeom prst="curvedConnector4">
            <a:avLst>
              <a:gd name="adj1" fmla="val -55384"/>
              <a:gd name="adj2" fmla="val 61602"/>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6584" name="AutoShape 73"/>
          <p:cNvCxnSpPr>
            <a:cxnSpLocks noChangeShapeType="1"/>
          </p:cNvCxnSpPr>
          <p:nvPr/>
        </p:nvCxnSpPr>
        <p:spPr bwMode="auto">
          <a:xfrm>
            <a:off x="5572125" y="3643313"/>
            <a:ext cx="1071563" cy="214312"/>
          </a:xfrm>
          <a:prstGeom prst="curvedConnector3">
            <a:avLst>
              <a:gd name="adj1" fmla="val 50000"/>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6585" name="Rectangle 60"/>
          <p:cNvSpPr>
            <a:spLocks noChangeArrowheads="1"/>
          </p:cNvSpPr>
          <p:nvPr/>
        </p:nvSpPr>
        <p:spPr bwMode="auto">
          <a:xfrm>
            <a:off x="4830763" y="3105150"/>
            <a:ext cx="1241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DEAN</a:t>
            </a:r>
          </a:p>
        </p:txBody>
      </p:sp>
      <p:sp>
        <p:nvSpPr>
          <p:cNvPr id="66586" name="Rectangle 61"/>
          <p:cNvSpPr>
            <a:spLocks noChangeArrowheads="1"/>
          </p:cNvSpPr>
          <p:nvPr/>
        </p:nvSpPr>
        <p:spPr bwMode="auto">
          <a:xfrm>
            <a:off x="3586163" y="3105150"/>
            <a:ext cx="1244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D#</a:t>
            </a:r>
          </a:p>
        </p:txBody>
      </p:sp>
      <p:sp>
        <p:nvSpPr>
          <p:cNvPr id="66587" name="Rectangle 62"/>
          <p:cNvSpPr>
            <a:spLocks noChangeArrowheads="1"/>
          </p:cNvSpPr>
          <p:nvPr/>
        </p:nvSpPr>
        <p:spPr bwMode="auto">
          <a:xfrm>
            <a:off x="4830763" y="3500438"/>
            <a:ext cx="12414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P2</a:t>
            </a:r>
          </a:p>
        </p:txBody>
      </p:sp>
      <p:sp>
        <p:nvSpPr>
          <p:cNvPr id="66588" name="Rectangle 63"/>
          <p:cNvSpPr>
            <a:spLocks noChangeArrowheads="1"/>
          </p:cNvSpPr>
          <p:nvPr/>
        </p:nvSpPr>
        <p:spPr bwMode="auto">
          <a:xfrm>
            <a:off x="3586163" y="3500438"/>
            <a:ext cx="12446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D1</a:t>
            </a:r>
          </a:p>
        </p:txBody>
      </p:sp>
      <p:sp>
        <p:nvSpPr>
          <p:cNvPr id="66589" name="Rectangle 64"/>
          <p:cNvSpPr>
            <a:spLocks noChangeArrowheads="1"/>
          </p:cNvSpPr>
          <p:nvPr/>
        </p:nvSpPr>
        <p:spPr bwMode="auto">
          <a:xfrm>
            <a:off x="3586163" y="2709863"/>
            <a:ext cx="2486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DEPT</a:t>
            </a:r>
          </a:p>
        </p:txBody>
      </p:sp>
      <p:sp>
        <p:nvSpPr>
          <p:cNvPr id="66590" name="Line 65"/>
          <p:cNvSpPr>
            <a:spLocks noChangeShapeType="1"/>
          </p:cNvSpPr>
          <p:nvPr/>
        </p:nvSpPr>
        <p:spPr bwMode="auto">
          <a:xfrm>
            <a:off x="3586163" y="2709863"/>
            <a:ext cx="248602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1" name="Line 66"/>
          <p:cNvSpPr>
            <a:spLocks noChangeShapeType="1"/>
          </p:cNvSpPr>
          <p:nvPr/>
        </p:nvSpPr>
        <p:spPr bwMode="auto">
          <a:xfrm>
            <a:off x="3586163" y="3105150"/>
            <a:ext cx="24860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Line 67"/>
          <p:cNvSpPr>
            <a:spLocks noChangeShapeType="1"/>
          </p:cNvSpPr>
          <p:nvPr/>
        </p:nvSpPr>
        <p:spPr bwMode="auto">
          <a:xfrm>
            <a:off x="3586163" y="3895725"/>
            <a:ext cx="248602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3" name="Line 68"/>
          <p:cNvSpPr>
            <a:spLocks noChangeShapeType="1"/>
          </p:cNvSpPr>
          <p:nvPr/>
        </p:nvSpPr>
        <p:spPr bwMode="auto">
          <a:xfrm>
            <a:off x="3586163" y="2709863"/>
            <a:ext cx="0" cy="1185862"/>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4" name="Line 69"/>
          <p:cNvSpPr>
            <a:spLocks noChangeShapeType="1"/>
          </p:cNvSpPr>
          <p:nvPr/>
        </p:nvSpPr>
        <p:spPr bwMode="auto">
          <a:xfrm>
            <a:off x="6072188" y="2709863"/>
            <a:ext cx="0" cy="1185862"/>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5" name="Line 70"/>
          <p:cNvSpPr>
            <a:spLocks noChangeShapeType="1"/>
          </p:cNvSpPr>
          <p:nvPr/>
        </p:nvSpPr>
        <p:spPr bwMode="auto">
          <a:xfrm>
            <a:off x="4830763" y="3105150"/>
            <a:ext cx="0" cy="79057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71"/>
          <p:cNvSpPr>
            <a:spLocks noChangeShapeType="1"/>
          </p:cNvSpPr>
          <p:nvPr/>
        </p:nvSpPr>
        <p:spPr bwMode="auto">
          <a:xfrm>
            <a:off x="3586163" y="3500438"/>
            <a:ext cx="24860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Rectangle 40"/>
          <p:cNvSpPr>
            <a:spLocks noChangeArrowheads="1"/>
          </p:cNvSpPr>
          <p:nvPr/>
        </p:nvSpPr>
        <p:spPr bwMode="auto">
          <a:xfrm>
            <a:off x="8074025" y="2832100"/>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SAL</a:t>
            </a:r>
          </a:p>
        </p:txBody>
      </p:sp>
      <p:sp>
        <p:nvSpPr>
          <p:cNvPr id="66598" name="Rectangle 41"/>
          <p:cNvSpPr>
            <a:spLocks noChangeArrowheads="1"/>
          </p:cNvSpPr>
          <p:nvPr/>
        </p:nvSpPr>
        <p:spPr bwMode="auto">
          <a:xfrm>
            <a:off x="7251700" y="2832100"/>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D#</a:t>
            </a:r>
          </a:p>
        </p:txBody>
      </p:sp>
      <p:sp>
        <p:nvSpPr>
          <p:cNvPr id="66599" name="Rectangle 42"/>
          <p:cNvSpPr>
            <a:spLocks noChangeArrowheads="1"/>
          </p:cNvSpPr>
          <p:nvPr/>
        </p:nvSpPr>
        <p:spPr bwMode="auto">
          <a:xfrm>
            <a:off x="6429375" y="2832100"/>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P#</a:t>
            </a:r>
          </a:p>
        </p:txBody>
      </p:sp>
      <p:sp>
        <p:nvSpPr>
          <p:cNvPr id="66600" name="Rectangle 43"/>
          <p:cNvSpPr>
            <a:spLocks noChangeArrowheads="1"/>
          </p:cNvSpPr>
          <p:nvPr/>
        </p:nvSpPr>
        <p:spPr bwMode="auto">
          <a:xfrm>
            <a:off x="8074025" y="322738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800</a:t>
            </a:r>
          </a:p>
        </p:txBody>
      </p:sp>
      <p:sp>
        <p:nvSpPr>
          <p:cNvPr id="66601" name="Rectangle 44"/>
          <p:cNvSpPr>
            <a:spLocks noChangeArrowheads="1"/>
          </p:cNvSpPr>
          <p:nvPr/>
        </p:nvSpPr>
        <p:spPr bwMode="auto">
          <a:xfrm>
            <a:off x="7251700" y="322738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D1</a:t>
            </a:r>
          </a:p>
        </p:txBody>
      </p:sp>
      <p:sp>
        <p:nvSpPr>
          <p:cNvPr id="66602" name="Rectangle 45"/>
          <p:cNvSpPr>
            <a:spLocks noChangeArrowheads="1"/>
          </p:cNvSpPr>
          <p:nvPr/>
        </p:nvSpPr>
        <p:spPr bwMode="auto">
          <a:xfrm>
            <a:off x="6429375" y="3227388"/>
            <a:ext cx="822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P1</a:t>
            </a:r>
          </a:p>
        </p:txBody>
      </p:sp>
      <p:sp>
        <p:nvSpPr>
          <p:cNvPr id="66603" name="Rectangle 46"/>
          <p:cNvSpPr>
            <a:spLocks noChangeArrowheads="1"/>
          </p:cNvSpPr>
          <p:nvPr/>
        </p:nvSpPr>
        <p:spPr bwMode="auto">
          <a:xfrm>
            <a:off x="8074025" y="362267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rgbClr val="FF0000"/>
                </a:solidFill>
                <a:latin typeface="Tahoma" panose="020B0604030504040204" pitchFamily="34" charset="0"/>
                <a:ea typeface="华文新魏" panose="02010800040101010101" pitchFamily="2" charset="-122"/>
              </a:rPr>
              <a:t>700</a:t>
            </a:r>
          </a:p>
        </p:txBody>
      </p:sp>
      <p:sp>
        <p:nvSpPr>
          <p:cNvPr id="66604" name="Rectangle 47"/>
          <p:cNvSpPr>
            <a:spLocks noChangeArrowheads="1"/>
          </p:cNvSpPr>
          <p:nvPr/>
        </p:nvSpPr>
        <p:spPr bwMode="auto">
          <a:xfrm>
            <a:off x="7251700" y="362267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D1</a:t>
            </a:r>
          </a:p>
        </p:txBody>
      </p:sp>
      <p:sp>
        <p:nvSpPr>
          <p:cNvPr id="66605" name="Rectangle 48"/>
          <p:cNvSpPr>
            <a:spLocks noChangeArrowheads="1"/>
          </p:cNvSpPr>
          <p:nvPr/>
        </p:nvSpPr>
        <p:spPr bwMode="auto">
          <a:xfrm>
            <a:off x="6429375" y="3622675"/>
            <a:ext cx="8223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P2</a:t>
            </a:r>
          </a:p>
        </p:txBody>
      </p:sp>
      <p:sp>
        <p:nvSpPr>
          <p:cNvPr id="66606" name="Rectangle 49"/>
          <p:cNvSpPr>
            <a:spLocks noChangeArrowheads="1"/>
          </p:cNvSpPr>
          <p:nvPr/>
        </p:nvSpPr>
        <p:spPr bwMode="auto">
          <a:xfrm>
            <a:off x="6429375" y="2428875"/>
            <a:ext cx="24669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PROF</a:t>
            </a:r>
          </a:p>
        </p:txBody>
      </p:sp>
      <p:sp>
        <p:nvSpPr>
          <p:cNvPr id="66607" name="Line 50"/>
          <p:cNvSpPr>
            <a:spLocks noChangeShapeType="1"/>
          </p:cNvSpPr>
          <p:nvPr/>
        </p:nvSpPr>
        <p:spPr bwMode="auto">
          <a:xfrm>
            <a:off x="6429375" y="2428875"/>
            <a:ext cx="246697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Line 51"/>
          <p:cNvSpPr>
            <a:spLocks noChangeShapeType="1"/>
          </p:cNvSpPr>
          <p:nvPr/>
        </p:nvSpPr>
        <p:spPr bwMode="auto">
          <a:xfrm>
            <a:off x="6429375" y="2832100"/>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Line 52"/>
          <p:cNvSpPr>
            <a:spLocks noChangeShapeType="1"/>
          </p:cNvSpPr>
          <p:nvPr/>
        </p:nvSpPr>
        <p:spPr bwMode="auto">
          <a:xfrm>
            <a:off x="6429375" y="4017963"/>
            <a:ext cx="2466975" cy="0"/>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53"/>
          <p:cNvSpPr>
            <a:spLocks noChangeShapeType="1"/>
          </p:cNvSpPr>
          <p:nvPr/>
        </p:nvSpPr>
        <p:spPr bwMode="auto">
          <a:xfrm>
            <a:off x="6429375" y="2428875"/>
            <a:ext cx="0" cy="1589088"/>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4"/>
          <p:cNvSpPr>
            <a:spLocks noChangeShapeType="1"/>
          </p:cNvSpPr>
          <p:nvPr/>
        </p:nvSpPr>
        <p:spPr bwMode="auto">
          <a:xfrm>
            <a:off x="8896350" y="2428875"/>
            <a:ext cx="0" cy="1589088"/>
          </a:xfrm>
          <a:prstGeom prst="line">
            <a:avLst/>
          </a:prstGeom>
          <a:noFill/>
          <a:ln w="12700"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Line 55"/>
          <p:cNvSpPr>
            <a:spLocks noChangeShapeType="1"/>
          </p:cNvSpPr>
          <p:nvPr/>
        </p:nvSpPr>
        <p:spPr bwMode="auto">
          <a:xfrm>
            <a:off x="7251700" y="2832100"/>
            <a:ext cx="0" cy="118586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Line 56"/>
          <p:cNvSpPr>
            <a:spLocks noChangeShapeType="1"/>
          </p:cNvSpPr>
          <p:nvPr/>
        </p:nvSpPr>
        <p:spPr bwMode="auto">
          <a:xfrm>
            <a:off x="8074025" y="2832100"/>
            <a:ext cx="0" cy="118586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4" name="Line 57"/>
          <p:cNvSpPr>
            <a:spLocks noChangeShapeType="1"/>
          </p:cNvSpPr>
          <p:nvPr/>
        </p:nvSpPr>
        <p:spPr bwMode="auto">
          <a:xfrm>
            <a:off x="6429375" y="3622675"/>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8"/>
          <p:cNvSpPr>
            <a:spLocks noChangeShapeType="1"/>
          </p:cNvSpPr>
          <p:nvPr/>
        </p:nvSpPr>
        <p:spPr bwMode="auto">
          <a:xfrm>
            <a:off x="6429375" y="3227388"/>
            <a:ext cx="24669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更名运算</a:t>
            </a:r>
            <a:endParaRPr lang="zh-CN" altLang="en-US" dirty="0"/>
          </a:p>
        </p:txBody>
      </p:sp>
      <p:sp>
        <p:nvSpPr>
          <p:cNvPr id="67587" name="Rectangle 3"/>
          <p:cNvSpPr>
            <a:spLocks noGrp="1" noChangeArrowheads="1"/>
          </p:cNvSpPr>
          <p:nvPr>
            <p:ph type="body" idx="1"/>
          </p:nvPr>
        </p:nvSpPr>
        <p:spPr>
          <a:xfrm>
            <a:off x="684213" y="1295400"/>
            <a:ext cx="8064500" cy="4870450"/>
          </a:xfrm>
        </p:spPr>
        <p:txBody>
          <a:bodyPr/>
          <a:lstStyle/>
          <a:p>
            <a:pPr lvl="1" eaLnBrk="1" hangingPunct="1">
              <a:lnSpc>
                <a:spcPct val="120000"/>
              </a:lnSpc>
            </a:pPr>
            <a:endParaRPr lang="en-US" altLang="zh-CN" sz="2400" i="1">
              <a:latin typeface="华文新魏" panose="02010800040101010101" pitchFamily="2" charset="-122"/>
            </a:endParaRPr>
          </a:p>
          <a:p>
            <a:pPr lvl="1" eaLnBrk="1" hangingPunct="1">
              <a:lnSpc>
                <a:spcPct val="120000"/>
              </a:lnSpc>
              <a:buFontTx/>
              <a:buNone/>
            </a:pPr>
            <a:r>
              <a:rPr lang="en-US" altLang="zh-CN" sz="2400">
                <a:latin typeface="华文新魏" panose="02010800040101010101" pitchFamily="2" charset="-122"/>
              </a:rPr>
              <a:t>   </a:t>
            </a:r>
            <a:r>
              <a:rPr lang="zh-CN" altLang="en-US" sz="2400">
                <a:latin typeface="华文新魏" panose="02010800040101010101" pitchFamily="2" charset="-122"/>
              </a:rPr>
              <a:t>查询一门课的间接先行课</a:t>
            </a:r>
          </a:p>
          <a:p>
            <a:pPr lvl="1" eaLnBrk="1" hangingPunct="1">
              <a:lnSpc>
                <a:spcPct val="120000"/>
              </a:lnSpc>
              <a:buFontTx/>
              <a:buNone/>
            </a:pPr>
            <a:r>
              <a:rPr lang="zh-CN" altLang="en-US" sz="2400" i="1">
                <a:latin typeface="华文新魏" panose="02010800040101010101" pitchFamily="2" charset="-122"/>
              </a:rPr>
              <a:t>   </a:t>
            </a:r>
            <a:r>
              <a:rPr lang="en-US" altLang="zh-CN" sz="2400" i="1">
                <a:latin typeface="华文新魏" panose="02010800040101010101" pitchFamily="2" charset="-122"/>
              </a:rPr>
              <a:t>select  first.cno, second.cpno   </a:t>
            </a:r>
          </a:p>
          <a:p>
            <a:pPr lvl="1" eaLnBrk="1" hangingPunct="1">
              <a:lnSpc>
                <a:spcPct val="120000"/>
              </a:lnSpc>
              <a:buFontTx/>
              <a:buNone/>
            </a:pPr>
            <a:r>
              <a:rPr lang="en-US" altLang="zh-CN" sz="2400" i="1">
                <a:latin typeface="华文新魏" panose="02010800040101010101" pitchFamily="2" charset="-122"/>
              </a:rPr>
              <a:t>        from c first , c second</a:t>
            </a:r>
          </a:p>
          <a:p>
            <a:pPr lvl="1" eaLnBrk="1" hangingPunct="1">
              <a:lnSpc>
                <a:spcPct val="120000"/>
              </a:lnSpc>
              <a:buFontTx/>
              <a:buNone/>
            </a:pPr>
            <a:r>
              <a:rPr lang="en-US" altLang="zh-CN" sz="2400" i="1">
                <a:latin typeface="华文新魏" panose="02010800040101010101" pitchFamily="2" charset="-122"/>
              </a:rPr>
              <a:t>        where first.cpno=second.cno</a:t>
            </a:r>
            <a:endParaRPr lang="en-US" altLang="zh-CN" sz="2400">
              <a:latin typeface="华文新魏" panose="020108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zh-CN" altLang="en-US" dirty="0">
                <a:ea typeface="宋体" charset="-122"/>
              </a:rPr>
              <a:t>字符串运算</a:t>
            </a:r>
            <a:endParaRPr lang="en-US" altLang="zh-CN" dirty="0">
              <a:ea typeface="宋体" charset="-122"/>
            </a:endParaRPr>
          </a:p>
        </p:txBody>
      </p:sp>
      <p:sp>
        <p:nvSpPr>
          <p:cNvPr id="68611" name="Rectangle 3"/>
          <p:cNvSpPr>
            <a:spLocks noGrp="1" noChangeArrowheads="1"/>
          </p:cNvSpPr>
          <p:nvPr>
            <p:ph type="body" idx="1"/>
          </p:nvPr>
        </p:nvSpPr>
        <p:spPr>
          <a:xfrm>
            <a:off x="481013" y="968375"/>
            <a:ext cx="8245475" cy="5181600"/>
          </a:xfrm>
        </p:spPr>
        <p:txBody>
          <a:bodyPr/>
          <a:lstStyle/>
          <a:p>
            <a:pPr>
              <a:buFont typeface="Wingdings" panose="05000000000000000000" pitchFamily="2" charset="2"/>
              <a:buChar char="u"/>
              <a:tabLst>
                <a:tab pos="1889125" algn="l"/>
                <a:tab pos="2403475" algn="l"/>
              </a:tabLst>
            </a:pPr>
            <a:r>
              <a:rPr lang="en-US" altLang="zh-CN" sz="2000" dirty="0"/>
              <a:t>SQL</a:t>
            </a:r>
            <a:r>
              <a:rPr lang="zh-CN" altLang="en-US" sz="2000" dirty="0"/>
              <a:t>中通过字符串匹配运算符来支持在字符串上的比较，使用“</a:t>
            </a:r>
            <a:r>
              <a:rPr lang="en-US" altLang="zh-CN" sz="2000" dirty="0"/>
              <a:t>like</a:t>
            </a:r>
            <a:r>
              <a:rPr lang="zh-CN" altLang="en-US" sz="2000" dirty="0"/>
              <a:t>”操作符来实现模式匹配，使用两个特殊字符（通配符）描述模式：</a:t>
            </a:r>
            <a:endParaRPr lang="en-US" altLang="zh-CN" dirty="0"/>
          </a:p>
          <a:p>
            <a:pPr lvl="1">
              <a:buFont typeface="Wingdings" panose="05000000000000000000" pitchFamily="2" charset="2"/>
              <a:buChar char="u"/>
              <a:tabLst>
                <a:tab pos="1889125" algn="l"/>
                <a:tab pos="2403475" algn="l"/>
              </a:tabLst>
            </a:pPr>
            <a:r>
              <a:rPr lang="zh-CN" altLang="en-US" sz="2000" dirty="0"/>
              <a:t>百分号</a:t>
            </a:r>
            <a:r>
              <a:rPr lang="en-US" altLang="zh-CN" sz="2000" dirty="0"/>
              <a:t> (%)</a:t>
            </a:r>
            <a:r>
              <a:rPr lang="zh-CN" altLang="en-US" sz="2000" dirty="0"/>
              <a:t> </a:t>
            </a:r>
            <a:r>
              <a:rPr lang="en-US" altLang="zh-CN" sz="2000" dirty="0"/>
              <a:t> % </a:t>
            </a:r>
            <a:r>
              <a:rPr lang="zh-CN" altLang="en-US" sz="2000" dirty="0"/>
              <a:t>字符匹配任何子串 </a:t>
            </a:r>
            <a:endParaRPr lang="en-US" altLang="zh-CN" sz="2000" dirty="0"/>
          </a:p>
          <a:p>
            <a:pPr lvl="1">
              <a:buFont typeface="Wingdings" panose="05000000000000000000" pitchFamily="2" charset="2"/>
              <a:buChar char="u"/>
              <a:tabLst>
                <a:tab pos="1889125" algn="l"/>
                <a:tab pos="2403475" algn="l"/>
              </a:tabLst>
            </a:pPr>
            <a:r>
              <a:rPr lang="zh-CN" altLang="en-US" sz="2000" dirty="0"/>
              <a:t>下划线</a:t>
            </a:r>
            <a:r>
              <a:rPr lang="en-US" altLang="zh-CN" sz="2000" dirty="0"/>
              <a:t>(_)</a:t>
            </a:r>
            <a:r>
              <a:rPr lang="zh-CN" altLang="en-US" sz="2000" dirty="0"/>
              <a:t> </a:t>
            </a:r>
            <a:r>
              <a:rPr lang="en-US" altLang="zh-CN" sz="2000" dirty="0"/>
              <a:t> _ </a:t>
            </a:r>
            <a:r>
              <a:rPr lang="zh-CN" altLang="en-US" sz="2000" dirty="0"/>
              <a:t>字符匹配任何字符 </a:t>
            </a:r>
            <a:endParaRPr lang="en-US" altLang="zh-CN" sz="2000" dirty="0"/>
          </a:p>
          <a:p>
            <a:pPr lvl="1">
              <a:buFont typeface="Wingdings" panose="05000000000000000000" pitchFamily="2" charset="2"/>
              <a:buChar char="u"/>
              <a:tabLst>
                <a:tab pos="1889125" algn="l"/>
                <a:tab pos="2403475" algn="l"/>
              </a:tabLst>
            </a:pPr>
            <a:r>
              <a:rPr lang="en-US" altLang="zh-CN" sz="2000" dirty="0"/>
              <a:t>Like</a:t>
            </a:r>
            <a:r>
              <a:rPr lang="zh-CN" altLang="en-US" sz="2000" dirty="0"/>
              <a:t>的单向性</a:t>
            </a:r>
            <a:endParaRPr lang="en-US" altLang="zh-CN" sz="2000" dirty="0"/>
          </a:p>
          <a:p>
            <a:pPr lvl="2">
              <a:buFont typeface="Wingdings" panose="05000000000000000000" pitchFamily="2" charset="2"/>
              <a:buChar char="u"/>
              <a:tabLst>
                <a:tab pos="1889125" algn="l"/>
                <a:tab pos="2403475" algn="l"/>
              </a:tabLst>
            </a:pPr>
            <a:r>
              <a:rPr lang="zh-CN" altLang="en-US" sz="2000" dirty="0"/>
              <a:t>‘济南市山大路’ </a:t>
            </a:r>
            <a:r>
              <a:rPr lang="en-US" altLang="zh-CN" sz="2000" dirty="0"/>
              <a:t>like ‘</a:t>
            </a:r>
            <a:r>
              <a:rPr lang="zh-CN" altLang="en-US" sz="2000" dirty="0"/>
              <a:t>济南市</a:t>
            </a:r>
            <a:r>
              <a:rPr lang="en-US" altLang="zh-CN" sz="2000" dirty="0"/>
              <a:t>%’</a:t>
            </a:r>
            <a:r>
              <a:rPr lang="zh-CN" altLang="en-US" sz="2000" dirty="0"/>
              <a:t>：</a:t>
            </a:r>
            <a:r>
              <a:rPr lang="en-US" altLang="zh-CN" sz="2000" dirty="0"/>
              <a:t>true</a:t>
            </a:r>
          </a:p>
          <a:p>
            <a:pPr lvl="2">
              <a:buFont typeface="Wingdings" panose="05000000000000000000" pitchFamily="2" charset="2"/>
              <a:buChar char="u"/>
              <a:tabLst>
                <a:tab pos="1889125" algn="l"/>
                <a:tab pos="2403475" algn="l"/>
              </a:tabLst>
            </a:pPr>
            <a:r>
              <a:rPr lang="en-US" altLang="zh-CN" sz="2000" dirty="0"/>
              <a:t>‘</a:t>
            </a:r>
            <a:r>
              <a:rPr lang="zh-CN" altLang="en-US" sz="2000" dirty="0"/>
              <a:t>济南市</a:t>
            </a:r>
            <a:r>
              <a:rPr lang="en-US" altLang="zh-CN" sz="2000" dirty="0"/>
              <a:t>%’ like ‘</a:t>
            </a:r>
            <a:r>
              <a:rPr lang="zh-CN" altLang="en-US" sz="2000" dirty="0"/>
              <a:t>济南市山大路’ ：</a:t>
            </a:r>
            <a:r>
              <a:rPr lang="en-US" altLang="zh-CN" sz="2000" dirty="0"/>
              <a:t>false</a:t>
            </a:r>
          </a:p>
          <a:p>
            <a:pPr>
              <a:buFont typeface="Wingdings" panose="05000000000000000000" pitchFamily="2" charset="2"/>
              <a:buChar char="u"/>
              <a:tabLst>
                <a:tab pos="1889125" algn="l"/>
                <a:tab pos="2403475" algn="l"/>
              </a:tabLst>
            </a:pPr>
            <a:r>
              <a:rPr lang="zh-CN" altLang="en-US" sz="2000" dirty="0"/>
              <a:t>找出名字中包含“</a:t>
            </a:r>
            <a:r>
              <a:rPr lang="en-US" altLang="zh-CN" sz="2000" dirty="0" err="1"/>
              <a:t>dar</a:t>
            </a:r>
            <a:r>
              <a:rPr lang="zh-CN" altLang="en-US" sz="2000" dirty="0"/>
              <a:t>”的教师的名字 </a:t>
            </a:r>
            <a:r>
              <a:rPr lang="en-US" altLang="zh-CN" sz="2000" dirty="0"/>
              <a:t/>
            </a:r>
            <a:br>
              <a:rPr lang="en-US" altLang="zh-CN" sz="2000" dirty="0"/>
            </a:br>
            <a:r>
              <a:rPr lang="en-US" altLang="zh-CN" b="1" dirty="0"/>
              <a:t>	</a:t>
            </a:r>
            <a:r>
              <a:rPr lang="en-US" altLang="zh-CN" dirty="0"/>
              <a:t> </a:t>
            </a:r>
            <a:r>
              <a:rPr lang="en-US" altLang="zh-CN" b="1" dirty="0"/>
              <a:t>select </a:t>
            </a:r>
            <a:r>
              <a:rPr lang="en-US" altLang="zh-CN" i="1" dirty="0"/>
              <a:t>name</a:t>
            </a:r>
            <a:br>
              <a:rPr lang="en-US" altLang="zh-CN" i="1" dirty="0"/>
            </a:br>
            <a:r>
              <a:rPr lang="en-US" altLang="zh-CN" i="1" dirty="0"/>
              <a:t>	</a:t>
            </a:r>
            <a:r>
              <a:rPr lang="en-US" altLang="zh-CN" b="1" dirty="0"/>
              <a:t>from </a:t>
            </a:r>
            <a:r>
              <a:rPr lang="en-US" altLang="zh-CN" i="1" dirty="0"/>
              <a:t>instructor</a:t>
            </a:r>
            <a:br>
              <a:rPr lang="en-US" altLang="zh-CN" i="1" dirty="0"/>
            </a:br>
            <a:r>
              <a:rPr lang="en-US" altLang="zh-CN" i="1" dirty="0"/>
              <a:t>	</a:t>
            </a:r>
            <a:r>
              <a:rPr lang="en-US" altLang="zh-CN" b="1" dirty="0"/>
              <a:t>where</a:t>
            </a:r>
            <a:r>
              <a:rPr lang="en-US" altLang="zh-CN" b="1" i="1" dirty="0"/>
              <a:t> </a:t>
            </a:r>
            <a:r>
              <a:rPr lang="en-US" altLang="zh-CN" i="1" dirty="0"/>
              <a:t>name </a:t>
            </a:r>
            <a:r>
              <a:rPr lang="en-US" altLang="zh-CN" b="1" dirty="0"/>
              <a:t>like </a:t>
            </a:r>
            <a:r>
              <a:rPr lang="en-US" altLang="zh-CN" b="1" dirty="0">
                <a:latin typeface="Century Gothic" panose="020B0502020202020204" pitchFamily="34" charset="0"/>
              </a:rPr>
              <a:t>'</a:t>
            </a:r>
            <a:r>
              <a:rPr lang="en-US" altLang="zh-CN" dirty="0"/>
              <a:t>%</a:t>
            </a:r>
            <a:r>
              <a:rPr lang="en-US" altLang="zh-CN" dirty="0" err="1"/>
              <a:t>dar</a:t>
            </a:r>
            <a:r>
              <a:rPr lang="en-US" altLang="zh-CN" dirty="0"/>
              <a:t>%</a:t>
            </a:r>
            <a:r>
              <a:rPr lang="en-US" altLang="zh-CN" dirty="0">
                <a:latin typeface="Century Gothic" panose="020B0502020202020204" pitchFamily="34" charset="0"/>
              </a:rPr>
              <a:t>'</a:t>
            </a:r>
            <a:r>
              <a:rPr lang="en-US" altLang="zh-CN" sz="1600" dirty="0">
                <a:latin typeface="Century Gothic" panose="020B0502020202020204" pitchFamily="34" charset="0"/>
              </a:rPr>
              <a:t> </a:t>
            </a:r>
            <a:endParaRPr lang="en-US" altLang="zh-CN" dirty="0">
              <a:latin typeface="Century Gothic" panose="020B0502020202020204" pitchFamily="34" charset="0"/>
            </a:endParaRPr>
          </a:p>
          <a:p>
            <a:pPr>
              <a:buFont typeface="Wingdings" panose="05000000000000000000" pitchFamily="2" charset="2"/>
              <a:buChar char="u"/>
              <a:tabLst>
                <a:tab pos="1889125" algn="l"/>
                <a:tab pos="2403475" algn="l"/>
              </a:tabLst>
            </a:pPr>
            <a:r>
              <a:rPr lang="zh-CN" altLang="en-US" sz="2000" dirty="0"/>
              <a:t>匹配字符串</a:t>
            </a:r>
            <a:r>
              <a:rPr lang="en-US" altLang="zh-CN" sz="2000" dirty="0"/>
              <a:t>“100 %”</a:t>
            </a:r>
            <a:endParaRPr lang="en-US" altLang="zh-CN" dirty="0"/>
          </a:p>
          <a:p>
            <a:pPr>
              <a:buFont typeface="Wingdings" panose="05000000000000000000" pitchFamily="2" charset="2"/>
              <a:buChar char="u"/>
              <a:tabLst>
                <a:tab pos="1889125" algn="l"/>
                <a:tab pos="2403475" algn="l"/>
              </a:tabLst>
            </a:pPr>
            <a:r>
              <a:rPr lang="en-US" altLang="zh-CN" sz="1600" dirty="0"/>
              <a:t>			</a:t>
            </a:r>
            <a:r>
              <a:rPr lang="en-US" altLang="zh-CN" b="1" dirty="0"/>
              <a:t>like </a:t>
            </a:r>
            <a:r>
              <a:rPr lang="en-US" altLang="zh-CN" b="1" dirty="0">
                <a:latin typeface="Century Gothic" panose="020B0502020202020204" pitchFamily="34" charset="0"/>
              </a:rPr>
              <a:t>‘</a:t>
            </a:r>
            <a:r>
              <a:rPr lang="en-US" altLang="zh-CN" dirty="0"/>
              <a:t>100 \%</a:t>
            </a:r>
            <a:r>
              <a:rPr lang="en-US" altLang="zh-CN" dirty="0">
                <a:latin typeface="Century Gothic" panose="020B0502020202020204" pitchFamily="34" charset="0"/>
              </a:rPr>
              <a:t>' </a:t>
            </a:r>
            <a:r>
              <a:rPr lang="en-US" altLang="zh-CN" dirty="0"/>
              <a:t> </a:t>
            </a:r>
            <a:r>
              <a:rPr lang="en-US" altLang="zh-CN" b="1" dirty="0"/>
              <a:t>escape  </a:t>
            </a:r>
            <a:r>
              <a:rPr lang="en-US" altLang="zh-CN" b="1" dirty="0">
                <a:latin typeface="Century Gothic" panose="020B0502020202020204" pitchFamily="34" charset="0"/>
              </a:rPr>
              <a:t>'</a:t>
            </a:r>
            <a:r>
              <a:rPr lang="en-US" altLang="zh-CN" dirty="0"/>
              <a:t>\</a:t>
            </a:r>
            <a:r>
              <a:rPr lang="en-US" altLang="zh-CN" dirty="0">
                <a:latin typeface="Century Gothic" panose="020B0502020202020204" pitchFamily="34" charset="0"/>
              </a:rPr>
              <a:t>'</a:t>
            </a:r>
            <a:r>
              <a:rPr lang="en-US" altLang="zh-CN" sz="1600" dirty="0">
                <a:latin typeface="Century Gothic" panose="020B0502020202020204" pitchFamily="34" charset="0"/>
              </a:rPr>
              <a:t> </a:t>
            </a:r>
            <a:endParaRPr lang="en-US" altLang="zh-CN"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字符串运算</a:t>
            </a:r>
            <a:endParaRPr lang="zh-CN" altLang="en-US" dirty="0"/>
          </a:p>
        </p:txBody>
      </p:sp>
      <p:sp>
        <p:nvSpPr>
          <p:cNvPr id="70659" name="Rectangle 3"/>
          <p:cNvSpPr>
            <a:spLocks noGrp="1" noChangeArrowheads="1"/>
          </p:cNvSpPr>
          <p:nvPr>
            <p:ph type="body" idx="1"/>
          </p:nvPr>
        </p:nvSpPr>
        <p:spPr>
          <a:xfrm>
            <a:off x="614363" y="1295400"/>
            <a:ext cx="8340725" cy="4876800"/>
          </a:xfrm>
        </p:spPr>
        <p:txBody>
          <a:bodyPr/>
          <a:lstStyle/>
          <a:p>
            <a:pPr lvl="1" eaLnBrk="1" hangingPunct="1">
              <a:lnSpc>
                <a:spcPct val="90000"/>
              </a:lnSpc>
            </a:pPr>
            <a:r>
              <a:rPr lang="en-US" altLang="zh-CN" sz="2800" dirty="0">
                <a:solidFill>
                  <a:srgbClr val="FF3300"/>
                </a:solidFill>
                <a:latin typeface="华文新魏" panose="02010800040101010101" pitchFamily="2" charset="-122"/>
              </a:rPr>
              <a:t>Escape</a:t>
            </a:r>
          </a:p>
          <a:p>
            <a:pPr lvl="2" eaLnBrk="1" hangingPunct="1">
              <a:lnSpc>
                <a:spcPct val="90000"/>
              </a:lnSpc>
            </a:pPr>
            <a:r>
              <a:rPr lang="zh-CN" altLang="en-US" sz="2400" dirty="0">
                <a:latin typeface="华文新魏" panose="02010800040101010101" pitchFamily="2" charset="-122"/>
              </a:rPr>
              <a:t>定义转义字符，以去掉特殊字符的特定含义，使其被作为普通字符看待</a:t>
            </a:r>
          </a:p>
          <a:p>
            <a:pPr lvl="2" eaLnBrk="1" hangingPunct="1">
              <a:lnSpc>
                <a:spcPct val="90000"/>
              </a:lnSpc>
            </a:pPr>
            <a:r>
              <a:rPr lang="zh-CN" altLang="en-US" sz="2400" dirty="0">
                <a:latin typeface="华文新魏" panose="02010800040101010101" pitchFamily="2" charset="-122"/>
              </a:rPr>
              <a:t>如</a:t>
            </a:r>
            <a:r>
              <a:rPr lang="en-US" altLang="zh-CN" sz="2400" dirty="0">
                <a:latin typeface="华文新魏" panose="02010800040101010101" pitchFamily="2" charset="-122"/>
              </a:rPr>
              <a:t>escape </a:t>
            </a:r>
            <a:r>
              <a:rPr lang="en-US" altLang="zh-CN" sz="2400" dirty="0">
                <a:latin typeface="Times New Roman" panose="02020603050405020304" pitchFamily="18" charset="0"/>
              </a:rPr>
              <a:t>“</a:t>
            </a:r>
            <a:r>
              <a:rPr lang="en-US" altLang="zh-CN" sz="2400" dirty="0">
                <a:latin typeface="华文新魏" panose="02010800040101010101" pitchFamily="2" charset="-122"/>
              </a:rPr>
              <a:t>\</a:t>
            </a:r>
            <a:r>
              <a:rPr lang="en-US" altLang="zh-CN" sz="2400" dirty="0">
                <a:latin typeface="Times New Roman" panose="02020603050405020304" pitchFamily="18" charset="0"/>
              </a:rPr>
              <a:t>”</a:t>
            </a:r>
            <a:r>
              <a:rPr lang="zh-CN" altLang="en-US" sz="2400" dirty="0">
                <a:latin typeface="华文新魏" panose="02010800040101010101" pitchFamily="2" charset="-122"/>
              </a:rPr>
              <a:t>，定义 </a:t>
            </a:r>
            <a:r>
              <a:rPr lang="en-US" altLang="zh-CN" sz="2400" dirty="0">
                <a:latin typeface="华文新魏" panose="02010800040101010101" pitchFamily="2" charset="-122"/>
              </a:rPr>
              <a:t>\ </a:t>
            </a:r>
            <a:r>
              <a:rPr lang="zh-CN" altLang="en-US" sz="2400" dirty="0">
                <a:latin typeface="华文新魏" panose="02010800040101010101" pitchFamily="2" charset="-122"/>
              </a:rPr>
              <a:t>作为转义字符，则可用</a:t>
            </a:r>
            <a:r>
              <a:rPr lang="en-US" altLang="zh-CN" sz="2400" dirty="0">
                <a:latin typeface="华文新魏" panose="02010800040101010101" pitchFamily="2" charset="-122"/>
              </a:rPr>
              <a:t>\%</a:t>
            </a:r>
            <a:r>
              <a:rPr lang="zh-CN" altLang="en-US" sz="2400" dirty="0">
                <a:latin typeface="华文新魏" panose="02010800040101010101" pitchFamily="2" charset="-122"/>
              </a:rPr>
              <a:t>去匹配</a:t>
            </a:r>
            <a:r>
              <a:rPr lang="en-US" altLang="zh-CN" sz="2400" dirty="0">
                <a:latin typeface="华文新魏" panose="02010800040101010101" pitchFamily="2" charset="-122"/>
              </a:rPr>
              <a:t>%</a:t>
            </a:r>
            <a:r>
              <a:rPr lang="zh-CN" altLang="en-US" sz="2400" dirty="0">
                <a:latin typeface="华文新魏" panose="02010800040101010101" pitchFamily="2" charset="-122"/>
              </a:rPr>
              <a:t>，用</a:t>
            </a:r>
            <a:r>
              <a:rPr lang="en-US" altLang="zh-CN" sz="2400" dirty="0">
                <a:latin typeface="华文新魏" panose="02010800040101010101" pitchFamily="2" charset="-122"/>
              </a:rPr>
              <a:t>\</a:t>
            </a:r>
            <a:r>
              <a:rPr lang="zh-CN" altLang="en-US" sz="2400" dirty="0">
                <a:latin typeface="华文新魏" panose="02010800040101010101" pitchFamily="2" charset="-122"/>
              </a:rPr>
              <a:t>＿去匹配＿</a:t>
            </a:r>
            <a:endParaRPr lang="en-US" altLang="zh-CN" sz="2400" dirty="0">
              <a:latin typeface="华文新魏" panose="02010800040101010101" pitchFamily="2" charset="-122"/>
            </a:endParaRPr>
          </a:p>
          <a:p>
            <a:pPr lvl="2" eaLnBrk="1" hangingPunct="1">
              <a:lnSpc>
                <a:spcPct val="90000"/>
              </a:lnSpc>
            </a:pPr>
            <a:endParaRPr lang="en-US" altLang="zh-CN" sz="2400" dirty="0">
              <a:latin typeface="华文新魏" panose="02010800040101010101" pitchFamily="2" charset="-122"/>
            </a:endParaRPr>
          </a:p>
          <a:p>
            <a:pPr lvl="1"/>
            <a:r>
              <a:rPr lang="en-US" altLang="zh-CN" sz="2400" dirty="0"/>
              <a:t>‘ab\%cd%’ </a:t>
            </a:r>
            <a:r>
              <a:rPr lang="en-US" altLang="zh-CN" sz="2400" b="1" dirty="0"/>
              <a:t>escape </a:t>
            </a:r>
            <a:r>
              <a:rPr lang="en-US" altLang="zh-CN" sz="2400" dirty="0"/>
              <a:t>‘\’    </a:t>
            </a:r>
            <a:r>
              <a:rPr lang="zh-CN" altLang="en-US" sz="2400" dirty="0">
                <a:latin typeface="华文新魏" panose="02010800040101010101" pitchFamily="2" charset="-122"/>
              </a:rPr>
              <a:t>匹配</a:t>
            </a:r>
            <a:r>
              <a:rPr lang="en-US" altLang="zh-CN" sz="2400" dirty="0"/>
              <a:t>“</a:t>
            </a:r>
            <a:r>
              <a:rPr lang="en-US" altLang="zh-CN" sz="2400" dirty="0" err="1"/>
              <a:t>ab%cd</a:t>
            </a:r>
            <a:r>
              <a:rPr lang="en-US" altLang="zh-CN" sz="2400" dirty="0"/>
              <a:t>”</a:t>
            </a:r>
          </a:p>
          <a:p>
            <a:pPr lvl="1"/>
            <a:r>
              <a:rPr lang="en-US" altLang="zh-CN" sz="2400" dirty="0"/>
              <a:t>‘ab\\cd%’ </a:t>
            </a:r>
            <a:r>
              <a:rPr lang="en-US" altLang="zh-CN" sz="2400" b="1" dirty="0"/>
              <a:t>escape </a:t>
            </a:r>
            <a:r>
              <a:rPr lang="en-US" altLang="zh-CN" sz="2400" dirty="0"/>
              <a:t>‘\’    </a:t>
            </a:r>
            <a:r>
              <a:rPr lang="zh-CN" altLang="en-US" sz="2400" dirty="0">
                <a:latin typeface="华文新魏" panose="02010800040101010101" pitchFamily="2" charset="-122"/>
              </a:rPr>
              <a:t>匹配</a:t>
            </a:r>
            <a:r>
              <a:rPr lang="en-US" altLang="zh-CN" sz="2400" dirty="0"/>
              <a:t>“ab\cd”</a:t>
            </a:r>
            <a:endParaRPr lang="zh-CN" altLang="en-US" sz="6000" dirty="0">
              <a:latin typeface="华文新魏" panose="020108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a:defRPr/>
            </a:pPr>
            <a:r>
              <a:rPr lang="zh-CN" altLang="en-US" dirty="0">
                <a:ea typeface="宋体" charset="-122"/>
              </a:rPr>
              <a:t>字符串运算（续）</a:t>
            </a:r>
            <a:endParaRPr lang="en-US" altLang="zh-CN" dirty="0">
              <a:ea typeface="宋体" charset="-122"/>
            </a:endParaRPr>
          </a:p>
        </p:txBody>
      </p:sp>
      <p:sp>
        <p:nvSpPr>
          <p:cNvPr id="71683" name="Rectangle 3"/>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zh-CN" sz="2000"/>
              <a:t>VALUE</a:t>
            </a:r>
            <a:r>
              <a:rPr lang="zh-CN" altLang="en-US" sz="2000"/>
              <a:t>是大小写敏感的 </a:t>
            </a:r>
            <a:endParaRPr lang="en-US" altLang="zh-CN" sz="2000"/>
          </a:p>
          <a:p>
            <a:pPr>
              <a:tabLst>
                <a:tab pos="1889125" algn="l"/>
                <a:tab pos="2403475" algn="l"/>
              </a:tabLst>
            </a:pPr>
            <a:r>
              <a:rPr lang="zh-CN" altLang="en-US" sz="2000"/>
              <a:t>模式匹配的例子：</a:t>
            </a:r>
            <a:endParaRPr lang="en-US" altLang="zh-CN" sz="2000"/>
          </a:p>
          <a:p>
            <a:pPr lvl="1">
              <a:tabLst>
                <a:tab pos="1889125" algn="l"/>
                <a:tab pos="2403475" algn="l"/>
              </a:tabLst>
            </a:pPr>
            <a:r>
              <a:rPr lang="en-US" altLang="zh-CN" sz="2000"/>
              <a:t>‘Intro%’ </a:t>
            </a:r>
            <a:r>
              <a:rPr lang="zh-CN" altLang="en-US" sz="2000"/>
              <a:t>匹配任何以“</a:t>
            </a:r>
            <a:r>
              <a:rPr lang="en-US" altLang="zh-CN" sz="2000"/>
              <a:t>Intro</a:t>
            </a:r>
            <a:r>
              <a:rPr lang="zh-CN" altLang="en-US" sz="2000"/>
              <a:t>”打头的字符串 </a:t>
            </a:r>
            <a:endParaRPr lang="en-US" altLang="zh-CN" sz="2000"/>
          </a:p>
          <a:p>
            <a:pPr lvl="1">
              <a:tabLst>
                <a:tab pos="1889125" algn="l"/>
                <a:tab pos="2403475" algn="l"/>
              </a:tabLst>
            </a:pPr>
            <a:r>
              <a:rPr lang="en-US" altLang="zh-CN" sz="2000"/>
              <a:t>‘%Comp%’ </a:t>
            </a:r>
            <a:r>
              <a:rPr lang="zh-CN" altLang="en-US" sz="2000"/>
              <a:t>匹配任何包含“</a:t>
            </a:r>
            <a:r>
              <a:rPr lang="en-US" altLang="zh-CN" sz="2000"/>
              <a:t>Comp</a:t>
            </a:r>
            <a:r>
              <a:rPr lang="zh-CN" altLang="en-US" sz="2000"/>
              <a:t>”</a:t>
            </a:r>
            <a:r>
              <a:rPr lang="en-US" altLang="zh-CN" sz="2000"/>
              <a:t> </a:t>
            </a:r>
            <a:r>
              <a:rPr lang="zh-CN" altLang="en-US" sz="2000"/>
              <a:t>子串的字符串 </a:t>
            </a:r>
            <a:endParaRPr lang="en-US" altLang="zh-CN" sz="2000"/>
          </a:p>
          <a:p>
            <a:pPr lvl="1">
              <a:tabLst>
                <a:tab pos="1889125" algn="l"/>
                <a:tab pos="2403475" algn="l"/>
              </a:tabLst>
            </a:pPr>
            <a:r>
              <a:rPr lang="en-US" altLang="zh-CN" sz="2000"/>
              <a:t>‘_ _ _’</a:t>
            </a:r>
            <a:r>
              <a:rPr lang="zh-CN" altLang="en-US" sz="2000"/>
              <a:t>匹配只含三个字符的字符串 </a:t>
            </a:r>
            <a:endParaRPr lang="en-US" altLang="zh-CN" sz="2000"/>
          </a:p>
          <a:p>
            <a:pPr lvl="1">
              <a:tabLst>
                <a:tab pos="1889125" algn="l"/>
                <a:tab pos="2403475" algn="l"/>
              </a:tabLst>
            </a:pPr>
            <a:r>
              <a:rPr lang="en-US" altLang="zh-CN" sz="2000"/>
              <a:t>‘_ _ _ %’</a:t>
            </a:r>
            <a:r>
              <a:rPr lang="zh-CN" altLang="en-US" sz="2000"/>
              <a:t>匹配至少含三个字符的字符串 </a:t>
            </a:r>
            <a:endParaRPr lang="en-US" altLang="zh-CN" sz="2000"/>
          </a:p>
          <a:p>
            <a:pPr lvl="1">
              <a:buFont typeface="Monotype Sorts"/>
              <a:buNone/>
              <a:tabLst>
                <a:tab pos="1889125" algn="l"/>
                <a:tab pos="2403475" algn="l"/>
              </a:tabLst>
            </a:pPr>
            <a:endParaRPr lang="en-US" altLang="zh-CN" sz="2000"/>
          </a:p>
          <a:p>
            <a:pPr>
              <a:tabLst>
                <a:tab pos="1889125" algn="l"/>
                <a:tab pos="2403475" algn="l"/>
              </a:tabLst>
            </a:pPr>
            <a:r>
              <a:rPr lang="en-US" altLang="zh-CN" sz="2000"/>
              <a:t>SQL </a:t>
            </a:r>
            <a:r>
              <a:rPr lang="zh-CN" altLang="en-US" sz="2000"/>
              <a:t>支持一系列的串运算，包括</a:t>
            </a:r>
            <a:endParaRPr lang="en-US" altLang="zh-CN" sz="2000"/>
          </a:p>
          <a:p>
            <a:pPr lvl="1">
              <a:tabLst>
                <a:tab pos="1889125" algn="l"/>
                <a:tab pos="2403475" algn="l"/>
              </a:tabLst>
            </a:pPr>
            <a:r>
              <a:rPr lang="zh-CN" altLang="en-US" sz="2000"/>
              <a:t>串联 （使用“</a:t>
            </a:r>
            <a:r>
              <a:rPr lang="en-US" altLang="zh-CN" sz="2000"/>
              <a:t>||</a:t>
            </a:r>
            <a:r>
              <a:rPr lang="zh-CN" altLang="en-US" sz="2000"/>
              <a:t>”）</a:t>
            </a:r>
            <a:endParaRPr lang="en-US" altLang="zh-CN" sz="2000"/>
          </a:p>
          <a:p>
            <a:pPr lvl="1">
              <a:tabLst>
                <a:tab pos="1889125" algn="l"/>
                <a:tab pos="2403475" algn="l"/>
              </a:tabLst>
            </a:pPr>
            <a:r>
              <a:rPr lang="zh-CN" altLang="en-US" sz="2000"/>
              <a:t>大小写转换</a:t>
            </a:r>
            <a:endParaRPr lang="en-US" altLang="zh-CN" sz="2000"/>
          </a:p>
          <a:p>
            <a:pPr lvl="1">
              <a:tabLst>
                <a:tab pos="1889125" algn="l"/>
                <a:tab pos="2403475" algn="l"/>
              </a:tabLst>
            </a:pPr>
            <a:r>
              <a:rPr lang="zh-CN" altLang="en-US" sz="2000"/>
              <a:t>计算串长度</a:t>
            </a:r>
            <a:r>
              <a:rPr lang="en-US" altLang="zh-CN" sz="2000"/>
              <a:t>, </a:t>
            </a:r>
            <a:r>
              <a:rPr lang="zh-CN" altLang="en-US" sz="2000"/>
              <a:t>抽取子串</a:t>
            </a:r>
            <a:r>
              <a:rPr lang="en-US" altLang="zh-CN" sz="2000"/>
              <a:t>, </a:t>
            </a:r>
            <a:r>
              <a:rPr lang="zh-CN" altLang="en-US" sz="2000"/>
              <a:t>等等 </a:t>
            </a:r>
            <a:endParaRPr lang="en-US" altLang="zh-CN"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effectLst/>
              </a:rPr>
              <a:t>字符串操作</a:t>
            </a:r>
            <a:endParaRPr lang="zh-CN" altLang="en-US" dirty="0"/>
          </a:p>
        </p:txBody>
      </p:sp>
      <p:sp>
        <p:nvSpPr>
          <p:cNvPr id="73731" name="内容占位符 2"/>
          <p:cNvSpPr>
            <a:spLocks noGrp="1" noChangeArrowheads="1"/>
          </p:cNvSpPr>
          <p:nvPr>
            <p:ph idx="1"/>
          </p:nvPr>
        </p:nvSpPr>
        <p:spPr/>
        <p:txBody>
          <a:bodyPr/>
          <a:lstStyle/>
          <a:p>
            <a:pPr>
              <a:lnSpc>
                <a:spcPct val="150000"/>
              </a:lnSpc>
              <a:spcBef>
                <a:spcPct val="0"/>
              </a:spcBef>
            </a:pPr>
            <a:r>
              <a:rPr lang="en-US" altLang="zh-CN"/>
              <a:t>SQL</a:t>
            </a:r>
            <a:r>
              <a:rPr lang="zh-CN" altLang="en-US"/>
              <a:t>正则表达式</a:t>
            </a:r>
            <a:endParaRPr lang="en-US" altLang="zh-CN"/>
          </a:p>
          <a:p>
            <a:pPr lvl="1">
              <a:lnSpc>
                <a:spcPct val="150000"/>
              </a:lnSpc>
              <a:spcBef>
                <a:spcPct val="0"/>
              </a:spcBef>
            </a:pPr>
            <a:r>
              <a:rPr lang="en-US" altLang="zh-CN"/>
              <a:t>REGEXP_LIKE(</a:t>
            </a:r>
            <a:r>
              <a:rPr lang="zh-CN" altLang="en-US"/>
              <a:t>匹配</a:t>
            </a:r>
            <a:r>
              <a:rPr lang="en-US" altLang="zh-CN"/>
              <a:t>)</a:t>
            </a:r>
            <a:r>
              <a:rPr lang="zh-CN" altLang="en-US"/>
              <a:t/>
            </a:r>
            <a:br>
              <a:rPr lang="zh-CN" altLang="en-US"/>
            </a:br>
            <a:r>
              <a:rPr lang="en-US" altLang="zh-CN"/>
              <a:t>REGEXP_INSTR (</a:t>
            </a:r>
            <a:r>
              <a:rPr lang="zh-CN" altLang="en-US"/>
              <a:t>包含</a:t>
            </a:r>
            <a:r>
              <a:rPr lang="en-US" altLang="zh-CN"/>
              <a:t>)</a:t>
            </a:r>
            <a:r>
              <a:rPr lang="zh-CN" altLang="en-US"/>
              <a:t/>
            </a:r>
            <a:br>
              <a:rPr lang="zh-CN" altLang="en-US"/>
            </a:br>
            <a:r>
              <a:rPr lang="en-US" altLang="zh-CN"/>
              <a:t>REGEXP_REPLACE(</a:t>
            </a:r>
            <a:r>
              <a:rPr lang="zh-CN" altLang="en-US"/>
              <a:t>替换</a:t>
            </a:r>
            <a:r>
              <a:rPr lang="en-US" altLang="zh-CN"/>
              <a:t>)</a:t>
            </a:r>
            <a:r>
              <a:rPr lang="zh-CN" altLang="en-US"/>
              <a:t/>
            </a:r>
            <a:br>
              <a:rPr lang="zh-CN" altLang="en-US"/>
            </a:br>
            <a:r>
              <a:rPr lang="en-US" altLang="zh-CN"/>
              <a:t>REGEXP_SUBSTR(</a:t>
            </a:r>
            <a:r>
              <a:rPr lang="zh-CN" altLang="en-US"/>
              <a:t>提取</a:t>
            </a:r>
            <a:r>
              <a:rPr lang="en-US" altLang="zh-CN"/>
              <a:t>)</a:t>
            </a:r>
            <a:endParaRPr lang="zh-CN" altLang="en-US"/>
          </a:p>
        </p:txBody>
      </p:sp>
      <p:sp>
        <p:nvSpPr>
          <p:cNvPr id="7373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 typeface="Arial" panose="020B0604020202020204" pitchFamily="34" charset="0"/>
              <a:buNone/>
            </a:pPr>
            <a:endParaRPr kumimoji="0" lang="en-US" altLang="zh-CN" sz="2400">
              <a:solidFill>
                <a:schemeClr val="accent2"/>
              </a:solidFill>
              <a:latin typeface="Times New Roman" panose="02020603050405020304" pitchFamily="18" charset="0"/>
              <a:ea typeface="楷体_GB2312" pitchFamily="49" charset="-122"/>
            </a:endParaRPr>
          </a:p>
        </p:txBody>
      </p:sp>
      <p:sp>
        <p:nvSpPr>
          <p:cNvPr id="73733"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effectLst/>
              </a:rPr>
              <a:t>字符串操作</a:t>
            </a:r>
            <a:endParaRPr lang="zh-CN" altLang="en-US" dirty="0"/>
          </a:p>
        </p:txBody>
      </p:sp>
      <p:sp>
        <p:nvSpPr>
          <p:cNvPr id="3" name="内容占位符 2"/>
          <p:cNvSpPr>
            <a:spLocks noGrp="1"/>
          </p:cNvSpPr>
          <p:nvPr>
            <p:ph idx="1"/>
          </p:nvPr>
        </p:nvSpPr>
        <p:spPr>
          <a:xfrm>
            <a:off x="250825" y="1371600"/>
            <a:ext cx="9048750" cy="4876800"/>
          </a:xfrm>
        </p:spPr>
        <p:txBody>
          <a:bodyPr/>
          <a:lstStyle/>
          <a:p>
            <a:pPr>
              <a:defRPr/>
            </a:pPr>
            <a:r>
              <a:rPr lang="en-US" altLang="zh-CN" dirty="0"/>
              <a:t>SQL</a:t>
            </a:r>
            <a:r>
              <a:rPr lang="zh-CN" altLang="en-US" dirty="0"/>
              <a:t>正则表达式示例</a:t>
            </a:r>
            <a:endParaRPr lang="en-US" altLang="zh-CN" dirty="0"/>
          </a:p>
          <a:p>
            <a:pPr lvl="1">
              <a:defRPr/>
            </a:pPr>
            <a:r>
              <a:rPr lang="en-US" altLang="zh-CN" sz="2000" dirty="0"/>
              <a:t>Select * from table1</a:t>
            </a:r>
          </a:p>
          <a:p>
            <a:pPr marL="457200" lvl="1" indent="0">
              <a:buFontTx/>
              <a:buNone/>
              <a:defRPr/>
            </a:pPr>
            <a:r>
              <a:rPr lang="en-US" altLang="zh-CN" sz="2000" dirty="0"/>
              <a:t>  where REGEXP_LIKE(SJHM, ‘^[1]{1}[35]{1}[[:digit:]]{9}$‘)</a:t>
            </a:r>
          </a:p>
          <a:p>
            <a:pPr lvl="1">
              <a:defRPr/>
            </a:pPr>
            <a:r>
              <a:rPr lang="en-US" altLang="zh-CN" sz="2000" dirty="0"/>
              <a:t>^ </a:t>
            </a:r>
            <a:r>
              <a:rPr lang="zh-CN" altLang="en-US" sz="2000" dirty="0"/>
              <a:t>表示开始</a:t>
            </a:r>
            <a:endParaRPr lang="en-US" altLang="zh-CN" sz="2000" dirty="0"/>
          </a:p>
          <a:p>
            <a:pPr lvl="1">
              <a:defRPr/>
            </a:pPr>
            <a:r>
              <a:rPr lang="en-US" altLang="zh-CN" sz="2000" dirty="0"/>
              <a:t>$ </a:t>
            </a:r>
            <a:r>
              <a:rPr lang="zh-CN" altLang="en-US" sz="2000" dirty="0"/>
              <a:t>表示结束</a:t>
            </a:r>
            <a:endParaRPr lang="en-US" altLang="zh-CN" sz="2000" dirty="0"/>
          </a:p>
          <a:p>
            <a:pPr lvl="1">
              <a:defRPr/>
            </a:pPr>
            <a:r>
              <a:rPr lang="en-US" altLang="zh-CN" sz="2000" dirty="0"/>
              <a:t>[]</a:t>
            </a:r>
            <a:r>
              <a:rPr lang="zh-CN" altLang="en-US" sz="2000" dirty="0"/>
              <a:t>内部为匹配范围</a:t>
            </a:r>
            <a:endParaRPr lang="en-US" altLang="zh-CN" sz="2000" dirty="0"/>
          </a:p>
          <a:p>
            <a:pPr lvl="1">
              <a:defRPr/>
            </a:pPr>
            <a:r>
              <a:rPr lang="en-US" altLang="zh-CN" sz="2000" dirty="0"/>
              <a:t>{}</a:t>
            </a:r>
            <a:r>
              <a:rPr lang="zh-CN" altLang="en-US" sz="2000" dirty="0"/>
              <a:t>里的内容表时个数，有几位</a:t>
            </a:r>
            <a:endParaRPr lang="en-US" altLang="zh-CN" sz="2000" dirty="0"/>
          </a:p>
          <a:p>
            <a:pPr lvl="1">
              <a:defRPr/>
            </a:pPr>
            <a:r>
              <a:rPr lang="zh-CN" altLang="en-US" sz="2000" dirty="0"/>
              <a:t>查询手机号码是以 </a:t>
            </a:r>
            <a:r>
              <a:rPr lang="en-US" altLang="zh-CN" sz="2000" dirty="0"/>
              <a:t>1</a:t>
            </a:r>
            <a:r>
              <a:rPr lang="zh-CN" altLang="en-US" sz="2000" dirty="0"/>
              <a:t>开头接着是</a:t>
            </a:r>
            <a:r>
              <a:rPr lang="en-US" altLang="zh-CN" sz="2000" dirty="0"/>
              <a:t>3</a:t>
            </a:r>
            <a:r>
              <a:rPr lang="zh-CN" altLang="en-US" sz="2000" dirty="0"/>
              <a:t>或</a:t>
            </a:r>
            <a:r>
              <a:rPr lang="en-US" altLang="zh-CN" sz="2000" dirty="0"/>
              <a:t>5</a:t>
            </a:r>
            <a:r>
              <a:rPr lang="zh-CN" altLang="en-US" sz="2000" dirty="0"/>
              <a:t>再加</a:t>
            </a:r>
            <a:r>
              <a:rPr lang="en-US" altLang="zh-CN" sz="2000" dirty="0"/>
              <a:t>9</a:t>
            </a:r>
            <a:r>
              <a:rPr lang="zh-CN" altLang="en-US" sz="2000" dirty="0"/>
              <a:t>位的数字 所以这么理解</a:t>
            </a:r>
            <a:br>
              <a:rPr lang="zh-CN" altLang="en-US" sz="2000" dirty="0"/>
            </a:br>
            <a:r>
              <a:rPr lang="en-US" altLang="zh-CN" sz="2000" dirty="0"/>
              <a:t>1</a:t>
            </a:r>
            <a:r>
              <a:rPr lang="zh-CN" altLang="en-US" sz="2000" dirty="0"/>
              <a:t>开头 表达式为 </a:t>
            </a:r>
            <a:r>
              <a:rPr lang="en-US" altLang="zh-CN" sz="2000" dirty="0"/>
              <a:t>^[1]{1} </a:t>
            </a:r>
            <a:r>
              <a:rPr lang="zh-CN" altLang="en-US" sz="2000" dirty="0"/>
              <a:t>意为 开始</a:t>
            </a:r>
            <a:r>
              <a:rPr lang="en-US" altLang="zh-CN" sz="2000" dirty="0"/>
              <a:t>1</a:t>
            </a:r>
            <a:r>
              <a:rPr lang="zh-CN" altLang="en-US" sz="2000" dirty="0"/>
              <a:t>位里包含</a:t>
            </a:r>
            <a:r>
              <a:rPr lang="en-US" altLang="zh-CN" sz="2000" dirty="0"/>
              <a:t>1</a:t>
            </a:r>
            <a:r>
              <a:rPr lang="zh-CN" altLang="en-US" sz="2000" dirty="0"/>
              <a:t/>
            </a:r>
            <a:br>
              <a:rPr lang="zh-CN" altLang="en-US" sz="2000" dirty="0"/>
            </a:br>
            <a:r>
              <a:rPr lang="en-US" altLang="zh-CN" sz="2000" dirty="0"/>
              <a:t>3</a:t>
            </a:r>
            <a:r>
              <a:rPr lang="zh-CN" altLang="en-US" sz="2000" dirty="0"/>
              <a:t>或</a:t>
            </a:r>
            <a:r>
              <a:rPr lang="en-US" altLang="zh-CN" sz="2000" dirty="0"/>
              <a:t>5 </a:t>
            </a:r>
            <a:r>
              <a:rPr lang="zh-CN" altLang="en-US" sz="2000" dirty="0"/>
              <a:t>表达式为 </a:t>
            </a:r>
            <a:r>
              <a:rPr lang="en-US" altLang="zh-CN" sz="2000" dirty="0"/>
              <a:t>[35]{1}</a:t>
            </a:r>
            <a:r>
              <a:rPr lang="zh-CN" altLang="en-US" sz="2000" dirty="0"/>
              <a:t/>
            </a:r>
            <a:br>
              <a:rPr lang="zh-CN" altLang="en-US" sz="2000" dirty="0"/>
            </a:br>
            <a:r>
              <a:rPr lang="en-US" altLang="zh-CN" sz="2000" dirty="0"/>
              <a:t>9</a:t>
            </a:r>
            <a:r>
              <a:rPr lang="zh-CN" altLang="en-US" sz="2000" dirty="0"/>
              <a:t>位数字结束 为</a:t>
            </a:r>
            <a:r>
              <a:rPr lang="en-US" altLang="zh-CN" sz="2000" dirty="0"/>
              <a:t>: [[:digit:]]{9}$ </a:t>
            </a:r>
            <a:r>
              <a:rPr lang="zh-CN" altLang="en-US" sz="2000" dirty="0"/>
              <a:t>这里</a:t>
            </a:r>
            <a:r>
              <a:rPr lang="en-US" altLang="zh-CN" sz="2000" dirty="0"/>
              <a:t>[:digit:]</a:t>
            </a:r>
            <a:r>
              <a:rPr lang="zh-CN" altLang="en-US" sz="2000" dirty="0"/>
              <a:t>为特殊写法，代表为数字 再加个结束符</a:t>
            </a:r>
            <a:r>
              <a:rPr lang="en-US" altLang="zh-CN" sz="2000" dirty="0"/>
              <a:t>$</a:t>
            </a:r>
            <a:r>
              <a:rPr lang="zh-CN" altLang="en-US" sz="2000" dirty="0"/>
              <a:t/>
            </a:r>
            <a:br>
              <a:rPr lang="zh-CN" altLang="en-US" sz="2000" dirty="0"/>
            </a:br>
            <a:r>
              <a:rPr lang="en-US" altLang="zh-CN" sz="2000" dirty="0"/>
              <a:t>		</a:t>
            </a:r>
            <a:r>
              <a:rPr lang="zh-CN" altLang="en-US" sz="2000" dirty="0"/>
              <a:t/>
            </a:r>
            <a:br>
              <a:rPr lang="zh-CN" altLang="en-US" sz="2000" dirty="0"/>
            </a:br>
            <a:r>
              <a:rPr lang="zh-CN" altLang="en-US" dirty="0"/>
              <a:t/>
            </a:r>
            <a:br>
              <a:rPr lang="zh-CN" altLang="en-US" dirty="0"/>
            </a:br>
            <a:endParaRPr lang="zh-CN" altLang="en-US" dirty="0"/>
          </a:p>
        </p:txBody>
      </p:sp>
      <p:sp>
        <p:nvSpPr>
          <p:cNvPr id="74757"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defRPr/>
            </a:pPr>
            <a:r>
              <a:rPr lang="zh-CN" altLang="en-US" dirty="0">
                <a:ea typeface="宋体" charset="-122"/>
              </a:rPr>
              <a:t>排列元组的显示次序</a:t>
            </a:r>
            <a:endParaRPr lang="en-US" altLang="zh-CN" dirty="0">
              <a:ea typeface="宋体" charset="-122"/>
            </a:endParaRPr>
          </a:p>
        </p:txBody>
      </p:sp>
      <p:sp>
        <p:nvSpPr>
          <p:cNvPr id="75779" name="Rectangle 3"/>
          <p:cNvSpPr>
            <a:spLocks noGrp="1" noChangeArrowheads="1"/>
          </p:cNvSpPr>
          <p:nvPr>
            <p:ph type="body" idx="1"/>
          </p:nvPr>
        </p:nvSpPr>
        <p:spPr>
          <a:xfrm>
            <a:off x="814388" y="1108075"/>
            <a:ext cx="7661275" cy="4202113"/>
          </a:xfrm>
        </p:spPr>
        <p:txBody>
          <a:bodyPr/>
          <a:lstStyle/>
          <a:p>
            <a:pPr>
              <a:tabLst>
                <a:tab pos="906463" algn="l"/>
              </a:tabLst>
            </a:pPr>
            <a:r>
              <a:rPr lang="zh-CN" altLang="en-US" sz="2000"/>
              <a:t>按字母顺序列出所有教师的名字</a:t>
            </a:r>
            <a:r>
              <a:rPr lang="en-US" altLang="zh-CN" sz="2000"/>
              <a:t/>
            </a:r>
            <a:br>
              <a:rPr lang="en-US" altLang="zh-CN" sz="2000"/>
            </a:br>
            <a:r>
              <a:rPr lang="en-US" altLang="zh-CN" sz="2000"/>
              <a:t>    </a:t>
            </a:r>
            <a:r>
              <a:rPr lang="en-US" altLang="zh-CN" sz="2000" b="1"/>
              <a:t>select distinct </a:t>
            </a:r>
            <a:r>
              <a:rPr lang="en-US" altLang="zh-CN" sz="2000" i="1"/>
              <a:t>name</a:t>
            </a:r>
            <a:br>
              <a:rPr lang="en-US" altLang="zh-CN" sz="2000" i="1"/>
            </a:br>
            <a:r>
              <a:rPr lang="en-US" altLang="zh-CN" sz="2000" i="1"/>
              <a:t>	</a:t>
            </a:r>
            <a:r>
              <a:rPr lang="en-US" altLang="zh-CN" sz="2000" b="1"/>
              <a:t>from    </a:t>
            </a:r>
            <a:r>
              <a:rPr lang="en-US" altLang="zh-CN" sz="2000" i="1"/>
              <a:t>instructor</a:t>
            </a:r>
            <a:br>
              <a:rPr lang="en-US" altLang="zh-CN" sz="2000" i="1"/>
            </a:br>
            <a:r>
              <a:rPr lang="en-US" altLang="zh-CN" sz="2000" i="1"/>
              <a:t>	</a:t>
            </a:r>
            <a:r>
              <a:rPr lang="en-US" altLang="zh-CN" sz="2000"/>
              <a:t>	</a:t>
            </a:r>
            <a:r>
              <a:rPr lang="en-US" altLang="zh-CN" sz="2000" b="1"/>
              <a:t>order by </a:t>
            </a:r>
            <a:r>
              <a:rPr lang="en-US" altLang="zh-CN" sz="2000" i="1"/>
              <a:t>name</a:t>
            </a:r>
            <a:endParaRPr lang="en-US" altLang="zh-CN"/>
          </a:p>
          <a:p>
            <a:pPr>
              <a:tabLst>
                <a:tab pos="906463" algn="l"/>
              </a:tabLst>
            </a:pPr>
            <a:r>
              <a:rPr lang="zh-CN" altLang="en-US" sz="2000"/>
              <a:t>我们可以用</a:t>
            </a:r>
            <a:r>
              <a:rPr lang="en-US" altLang="zh-CN" sz="2000" b="1">
                <a:solidFill>
                  <a:srgbClr val="000099"/>
                </a:solidFill>
              </a:rPr>
              <a:t>desc</a:t>
            </a:r>
            <a:r>
              <a:rPr lang="zh-CN" altLang="en-US" sz="2000"/>
              <a:t>指定降序，用</a:t>
            </a:r>
            <a:r>
              <a:rPr lang="en-US" altLang="zh-CN" sz="2000" b="1">
                <a:solidFill>
                  <a:srgbClr val="000099"/>
                </a:solidFill>
              </a:rPr>
              <a:t>asc</a:t>
            </a:r>
            <a:r>
              <a:rPr lang="zh-CN" altLang="en-US" sz="2000"/>
              <a:t>指定升序，默认情况下是升序排列 </a:t>
            </a:r>
            <a:endParaRPr lang="en-US" altLang="zh-CN"/>
          </a:p>
          <a:p>
            <a:pPr lvl="1">
              <a:tabLst>
                <a:tab pos="906463" algn="l"/>
              </a:tabLst>
            </a:pPr>
            <a:r>
              <a:rPr lang="zh-CN" altLang="en-US" sz="2000"/>
              <a:t>示例：</a:t>
            </a:r>
            <a:r>
              <a:rPr lang="en-US" altLang="zh-CN" sz="2000"/>
              <a:t>  </a:t>
            </a:r>
            <a:r>
              <a:rPr lang="en-US" altLang="zh-CN" sz="2000" b="1"/>
              <a:t>order by</a:t>
            </a:r>
            <a:r>
              <a:rPr lang="en-US" altLang="zh-CN" sz="2000"/>
              <a:t> </a:t>
            </a:r>
            <a:r>
              <a:rPr lang="en-US" altLang="zh-CN" sz="2000" i="1"/>
              <a:t>name</a:t>
            </a:r>
            <a:r>
              <a:rPr lang="en-US" altLang="zh-CN" sz="2000"/>
              <a:t> </a:t>
            </a:r>
            <a:r>
              <a:rPr lang="en-US" altLang="zh-CN" sz="2000" b="1"/>
              <a:t>desc</a:t>
            </a:r>
            <a:endParaRPr lang="en-US" altLang="zh-CN" b="1"/>
          </a:p>
          <a:p>
            <a:pPr>
              <a:tabLst>
                <a:tab pos="906463" algn="l"/>
              </a:tabLst>
            </a:pPr>
            <a:r>
              <a:rPr lang="zh-CN" altLang="en-US" sz="2000"/>
              <a:t>可以在多个属性上进行排序</a:t>
            </a:r>
          </a:p>
          <a:p>
            <a:pPr lvl="1">
              <a:tabLst>
                <a:tab pos="906463" algn="l"/>
              </a:tabLst>
            </a:pPr>
            <a:r>
              <a:rPr lang="zh-CN" altLang="en-US" sz="2000"/>
              <a:t>示例：</a:t>
            </a:r>
            <a:r>
              <a:rPr lang="en-US" altLang="zh-CN" sz="2000"/>
              <a:t> </a:t>
            </a:r>
            <a:r>
              <a:rPr lang="en-US" altLang="zh-CN" sz="2000" b="1"/>
              <a:t>order by </a:t>
            </a:r>
            <a:r>
              <a:rPr lang="en-US" altLang="zh-CN" sz="2000"/>
              <a:t> </a:t>
            </a:r>
            <a:r>
              <a:rPr lang="en-US" altLang="zh-CN" sz="2000" i="1"/>
              <a:t>dept_name, name</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defRPr/>
            </a:pPr>
            <a:r>
              <a:rPr lang="zh-CN" altLang="en-US" dirty="0">
                <a:ea typeface="宋体" charset="-122"/>
              </a:rPr>
              <a:t>排列元组的显示次序</a:t>
            </a:r>
            <a:endParaRPr lang="zh-CN" altLang="en-US" dirty="0"/>
          </a:p>
        </p:txBody>
      </p:sp>
      <p:sp>
        <p:nvSpPr>
          <p:cNvPr id="77827" name="Rectangle 3"/>
          <p:cNvSpPr>
            <a:spLocks noGrp="1" noChangeArrowheads="1"/>
          </p:cNvSpPr>
          <p:nvPr>
            <p:ph type="body" idx="1"/>
          </p:nvPr>
        </p:nvSpPr>
        <p:spPr/>
        <p:txBody>
          <a:bodyPr/>
          <a:lstStyle/>
          <a:p>
            <a:pPr eaLnBrk="1" hangingPunct="1"/>
            <a:r>
              <a:rPr lang="zh-CN" altLang="en-US" sz="2400">
                <a:latin typeface="华文新魏" panose="02010800040101010101" pitchFamily="2" charset="-122"/>
              </a:rPr>
              <a:t>只是显示次序排序，</a:t>
            </a:r>
            <a:r>
              <a:rPr kumimoji="0" lang="zh-CN" altLang="en-US" sz="2400">
                <a:latin typeface="华文新魏" panose="02010800040101010101" pitchFamily="2" charset="-122"/>
              </a:rPr>
              <a:t>只能是</a:t>
            </a:r>
            <a:r>
              <a:rPr kumimoji="0" lang="en-US" altLang="zh-CN" sz="2400">
                <a:latin typeface="华文新魏" panose="02010800040101010101" pitchFamily="2" charset="-122"/>
              </a:rPr>
              <a:t>sql</a:t>
            </a:r>
            <a:r>
              <a:rPr kumimoji="0" lang="zh-CN" altLang="en-US" sz="2400">
                <a:latin typeface="华文新魏" panose="02010800040101010101" pitchFamily="2" charset="-122"/>
              </a:rPr>
              <a:t>的最后一个子句，只能出现目标列内的字段</a:t>
            </a:r>
          </a:p>
          <a:p>
            <a:pPr eaLnBrk="1" hangingPunct="1"/>
            <a:r>
              <a:rPr lang="zh-CN" altLang="en-US" sz="2400">
                <a:latin typeface="华文新魏" panose="02010800040101010101" pitchFamily="2" charset="-122"/>
              </a:rPr>
              <a:t>当排序列含空值时</a:t>
            </a:r>
            <a:endParaRPr lang="en-US" altLang="zh-CN" sz="2400">
              <a:latin typeface="华文新魏" panose="02010800040101010101" pitchFamily="2" charset="-122"/>
            </a:endParaRPr>
          </a:p>
          <a:p>
            <a:pPr lvl="1" eaLnBrk="1" hangingPunct="1"/>
            <a:r>
              <a:rPr lang="en-US" altLang="zh-CN" sz="2000">
                <a:latin typeface="华文新魏" panose="02010800040101010101" pitchFamily="2" charset="-122"/>
              </a:rPr>
              <a:t>ASC</a:t>
            </a:r>
            <a:r>
              <a:rPr lang="zh-CN" altLang="en-US" sz="2000">
                <a:latin typeface="华文新魏" panose="02010800040101010101" pitchFamily="2" charset="-122"/>
              </a:rPr>
              <a:t>：排序列为空值的元组最后显示</a:t>
            </a:r>
            <a:endParaRPr lang="en-US" altLang="zh-CN" sz="2000">
              <a:latin typeface="华文新魏" panose="02010800040101010101" pitchFamily="2" charset="-122"/>
            </a:endParaRPr>
          </a:p>
          <a:p>
            <a:pPr lvl="1" eaLnBrk="1" hangingPunct="1"/>
            <a:r>
              <a:rPr lang="en-US" altLang="zh-CN" sz="2000">
                <a:latin typeface="华文新魏" panose="02010800040101010101" pitchFamily="2" charset="-122"/>
              </a:rPr>
              <a:t>DESC</a:t>
            </a:r>
            <a:r>
              <a:rPr lang="zh-CN" altLang="en-US" sz="2000">
                <a:latin typeface="华文新魏" panose="02010800040101010101" pitchFamily="2" charset="-122"/>
              </a:rPr>
              <a:t>：排序列为空值的元组最先显示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a:defRPr/>
            </a:pPr>
            <a:r>
              <a:rPr lang="en-US" altLang="zh-CN" dirty="0">
                <a:ea typeface="宋体" charset="-122"/>
              </a:rPr>
              <a:t>3.2 </a:t>
            </a:r>
            <a:r>
              <a:rPr lang="zh-CN" altLang="en-US" dirty="0">
                <a:ea typeface="宋体" charset="-122"/>
              </a:rPr>
              <a:t>数据定义语言</a:t>
            </a:r>
            <a:endParaRPr lang="en-US" altLang="zh-CN" dirty="0">
              <a:ea typeface="宋体" charset="-122"/>
            </a:endParaRPr>
          </a:p>
        </p:txBody>
      </p:sp>
      <p:sp>
        <p:nvSpPr>
          <p:cNvPr id="14339" name="Rectangle 3"/>
          <p:cNvSpPr>
            <a:spLocks noGrp="1" noChangeArrowheads="1"/>
          </p:cNvSpPr>
          <p:nvPr>
            <p:ph type="body" idx="1"/>
          </p:nvPr>
        </p:nvSpPr>
        <p:spPr>
          <a:xfrm>
            <a:off x="914400" y="1898650"/>
            <a:ext cx="7596188" cy="3743198"/>
          </a:xfrm>
        </p:spPr>
        <p:txBody>
          <a:bodyPr/>
          <a:lstStyle/>
          <a:p>
            <a:pPr>
              <a:lnSpc>
                <a:spcPct val="150000"/>
              </a:lnSpc>
              <a:buFont typeface="Wingdings" panose="05000000000000000000" pitchFamily="2" charset="2"/>
              <a:buChar char="n"/>
            </a:pPr>
            <a:r>
              <a:rPr lang="zh-CN" altLang="en-US" sz="2000" dirty="0"/>
              <a:t>每个关系的模式 </a:t>
            </a:r>
            <a:endParaRPr lang="en-US" altLang="zh-CN" sz="2000" dirty="0"/>
          </a:p>
          <a:p>
            <a:pPr>
              <a:lnSpc>
                <a:spcPct val="150000"/>
              </a:lnSpc>
              <a:buFont typeface="Wingdings" panose="05000000000000000000" pitchFamily="2" charset="2"/>
              <a:buChar char="n"/>
            </a:pPr>
            <a:r>
              <a:rPr lang="zh-CN" altLang="en-US" sz="2000" dirty="0"/>
              <a:t>每个属性的值域 </a:t>
            </a:r>
            <a:endParaRPr lang="en-US" altLang="zh-CN" sz="2000" dirty="0"/>
          </a:p>
          <a:p>
            <a:pPr>
              <a:lnSpc>
                <a:spcPct val="150000"/>
              </a:lnSpc>
              <a:buFont typeface="Wingdings" panose="05000000000000000000" pitchFamily="2" charset="2"/>
              <a:buChar char="n"/>
            </a:pPr>
            <a:r>
              <a:rPr lang="zh-CN" altLang="en-US" sz="2000" dirty="0"/>
              <a:t>完整性约束 </a:t>
            </a:r>
            <a:endParaRPr lang="en-US" altLang="zh-CN" sz="2000" dirty="0"/>
          </a:p>
          <a:p>
            <a:pPr>
              <a:lnSpc>
                <a:spcPct val="150000"/>
              </a:lnSpc>
              <a:buFont typeface="Wingdings" panose="05000000000000000000" pitchFamily="2" charset="2"/>
              <a:buChar char="n"/>
            </a:pPr>
            <a:r>
              <a:rPr lang="zh-CN" altLang="en-US" sz="2000" dirty="0"/>
              <a:t>以及以后将要看到的一些信息，比如</a:t>
            </a:r>
            <a:endParaRPr lang="en-US" altLang="zh-CN" sz="2000" dirty="0"/>
          </a:p>
          <a:p>
            <a:pPr lvl="1">
              <a:lnSpc>
                <a:spcPct val="150000"/>
              </a:lnSpc>
              <a:buFont typeface="Wingdings" panose="05000000000000000000" pitchFamily="2" charset="2"/>
              <a:buChar char="n"/>
            </a:pPr>
            <a:r>
              <a:rPr lang="zh-CN" altLang="en-US" sz="2000" dirty="0"/>
              <a:t>每个关系的索引集合 </a:t>
            </a:r>
            <a:endParaRPr lang="en-US" altLang="zh-CN" sz="2000" dirty="0"/>
          </a:p>
          <a:p>
            <a:pPr lvl="1">
              <a:lnSpc>
                <a:spcPct val="150000"/>
              </a:lnSpc>
              <a:buFont typeface="Wingdings" panose="05000000000000000000" pitchFamily="2" charset="2"/>
              <a:buChar char="n"/>
            </a:pPr>
            <a:r>
              <a:rPr lang="zh-CN" altLang="en-US" sz="2000" dirty="0"/>
              <a:t>每个关系的安全性和权限信息 </a:t>
            </a:r>
            <a:endParaRPr lang="en-US" altLang="zh-CN" sz="2000" dirty="0"/>
          </a:p>
          <a:p>
            <a:pPr lvl="1">
              <a:lnSpc>
                <a:spcPct val="150000"/>
              </a:lnSpc>
              <a:buFont typeface="Wingdings" panose="05000000000000000000" pitchFamily="2" charset="2"/>
              <a:buChar char="n"/>
            </a:pPr>
            <a:r>
              <a:rPr lang="zh-CN" altLang="en-US" sz="2000" dirty="0"/>
              <a:t>磁盘上每个关系的物理存储结构 </a:t>
            </a:r>
            <a:endParaRPr lang="en-US" altLang="zh-CN" sz="2000" dirty="0"/>
          </a:p>
        </p:txBody>
      </p:sp>
      <p:sp>
        <p:nvSpPr>
          <p:cNvPr id="14340" name="Text Box 4"/>
          <p:cNvSpPr txBox="1">
            <a:spLocks noChangeArrowheads="1"/>
          </p:cNvSpPr>
          <p:nvPr/>
        </p:nvSpPr>
        <p:spPr bwMode="auto">
          <a:xfrm>
            <a:off x="739775" y="1106488"/>
            <a:ext cx="7239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2000">
                <a:latin typeface="Helvetica" panose="020B0604020202020204" pitchFamily="34" charset="0"/>
              </a:rPr>
              <a:t>SQL</a:t>
            </a:r>
            <a:r>
              <a:rPr kumimoji="0" lang="zh-CN" altLang="en-US" sz="2000">
                <a:latin typeface="Helvetica" panose="020B0604020202020204" pitchFamily="34" charset="0"/>
              </a:rPr>
              <a:t>的数据定义语言（</a:t>
            </a:r>
            <a:r>
              <a:rPr kumimoji="0" lang="en-US" altLang="zh-CN" sz="2000">
                <a:latin typeface="Helvetica" panose="020B0604020202020204" pitchFamily="34" charset="0"/>
              </a:rPr>
              <a:t>DDL</a:t>
            </a:r>
            <a:r>
              <a:rPr kumimoji="0" lang="zh-CN" altLang="en-US" sz="2000">
                <a:latin typeface="Helvetica" panose="020B0604020202020204" pitchFamily="34" charset="0"/>
              </a:rPr>
              <a:t>）能够定义每个关系的信息，</a:t>
            </a:r>
            <a:endParaRPr kumimoji="0" lang="en-US" altLang="zh-CN" sz="2000">
              <a:latin typeface="Helvetica" panose="020B0604020202020204" pitchFamily="34" charset="0"/>
            </a:endParaRPr>
          </a:p>
          <a:p>
            <a:pPr>
              <a:spcBef>
                <a:spcPct val="50000"/>
              </a:spcBef>
              <a:buClrTx/>
              <a:buSzTx/>
              <a:buFontTx/>
              <a:buNone/>
            </a:pPr>
            <a:r>
              <a:rPr kumimoji="0" lang="zh-CN" altLang="en-US" sz="2000">
                <a:latin typeface="Helvetica" panose="020B0604020202020204" pitchFamily="34" charset="0"/>
              </a:rPr>
              <a:t>包括：</a:t>
            </a:r>
            <a:endParaRPr kumimoji="0" lang="en-US" altLang="zh-CN" sz="2000">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pPr>
              <a:defRPr/>
            </a:pPr>
            <a:r>
              <a:rPr lang="en-US" altLang="zh-CN" dirty="0">
                <a:ea typeface="宋体" charset="-122"/>
              </a:rPr>
              <a:t>where </a:t>
            </a:r>
            <a:r>
              <a:rPr lang="zh-CN" altLang="en-US" dirty="0">
                <a:ea typeface="宋体" charset="-122"/>
              </a:rPr>
              <a:t>子句谓词</a:t>
            </a:r>
            <a:endParaRPr lang="en-US" altLang="zh-CN" dirty="0">
              <a:ea typeface="宋体" charset="-122"/>
            </a:endParaRPr>
          </a:p>
        </p:txBody>
      </p:sp>
      <p:sp>
        <p:nvSpPr>
          <p:cNvPr id="79875" name="Rectangle 3"/>
          <p:cNvSpPr>
            <a:spLocks noGrp="1" noChangeArrowheads="1"/>
          </p:cNvSpPr>
          <p:nvPr>
            <p:ph type="body" idx="1"/>
          </p:nvPr>
        </p:nvSpPr>
        <p:spPr>
          <a:xfrm>
            <a:off x="739775" y="1106488"/>
            <a:ext cx="8089900" cy="5038725"/>
          </a:xfrm>
          <a:noFill/>
        </p:spPr>
        <p:txBody>
          <a:bodyPr lIns="90488" tIns="44450" rIns="90488" bIns="44450"/>
          <a:lstStyle/>
          <a:p>
            <a:r>
              <a:rPr lang="zh-CN" altLang="en-US" sz="2000" dirty="0"/>
              <a:t>元组比较</a:t>
            </a:r>
            <a:endParaRPr lang="en-US" altLang="zh-CN" sz="2000" dirty="0"/>
          </a:p>
          <a:p>
            <a:pPr lvl="1"/>
            <a:r>
              <a:rPr kumimoji="0" lang="en-US" altLang="zh-CN" sz="2000" b="1" dirty="0"/>
              <a:t>select </a:t>
            </a:r>
            <a:r>
              <a:rPr kumimoji="0" lang="en-US" altLang="zh-CN" sz="2000" i="1" dirty="0"/>
              <a:t>name</a:t>
            </a:r>
            <a:r>
              <a:rPr kumimoji="0" lang="en-US" altLang="zh-CN" sz="2000" dirty="0"/>
              <a:t>, </a:t>
            </a:r>
            <a:r>
              <a:rPr kumimoji="0" lang="en-US" altLang="zh-CN" sz="2000" i="1" dirty="0" err="1"/>
              <a:t>course_id</a:t>
            </a:r>
            <a:r>
              <a:rPr kumimoji="0" lang="en-US" altLang="zh-CN" sz="2000" i="1" dirty="0"/>
              <a:t/>
            </a:r>
            <a:br>
              <a:rPr kumimoji="0" lang="en-US" altLang="zh-CN" sz="2000" i="1" dirty="0"/>
            </a:br>
            <a:r>
              <a:rPr kumimoji="0" lang="en-US" altLang="zh-CN" sz="2000" b="1" dirty="0"/>
              <a:t>from </a:t>
            </a:r>
            <a:r>
              <a:rPr kumimoji="0" lang="en-US" altLang="zh-CN" sz="2000" i="1" dirty="0"/>
              <a:t>instructor</a:t>
            </a:r>
            <a:r>
              <a:rPr kumimoji="0" lang="en-US" altLang="zh-CN" sz="2000" dirty="0"/>
              <a:t>, </a:t>
            </a:r>
            <a:r>
              <a:rPr kumimoji="0" lang="en-US" altLang="zh-CN" sz="2000" i="1" dirty="0"/>
              <a:t>teaches</a:t>
            </a:r>
            <a:br>
              <a:rPr kumimoji="0" lang="en-US" altLang="zh-CN" sz="2000" i="1" dirty="0"/>
            </a:br>
            <a:r>
              <a:rPr kumimoji="0" lang="en-US" altLang="zh-CN" sz="2000" b="1" dirty="0"/>
              <a:t>where </a:t>
            </a:r>
            <a:r>
              <a:rPr kumimoji="0" lang="en-US" altLang="zh-CN" sz="2000" dirty="0"/>
              <a:t>(</a:t>
            </a:r>
            <a:r>
              <a:rPr kumimoji="0" lang="en-US" altLang="zh-CN" sz="2000" i="1" dirty="0"/>
              <a:t>instructor</a:t>
            </a:r>
            <a:r>
              <a:rPr kumimoji="0" lang="en-US" altLang="zh-CN" sz="2000" dirty="0"/>
              <a:t>.</a:t>
            </a:r>
            <a:r>
              <a:rPr kumimoji="0" lang="en-US" altLang="zh-CN" sz="2000" i="1" dirty="0"/>
              <a:t>ID</a:t>
            </a:r>
            <a:r>
              <a:rPr kumimoji="0" lang="en-US" altLang="zh-CN" sz="2000" dirty="0"/>
              <a:t>, </a:t>
            </a:r>
            <a:r>
              <a:rPr kumimoji="0" lang="en-US" altLang="zh-CN" sz="2000" i="1" dirty="0" err="1"/>
              <a:t>dept_name</a:t>
            </a:r>
            <a:r>
              <a:rPr kumimoji="0" lang="en-US" altLang="zh-CN" sz="2000" dirty="0"/>
              <a:t>) = (</a:t>
            </a:r>
            <a:r>
              <a:rPr kumimoji="0" lang="en-US" altLang="zh-CN" sz="2000" i="1" dirty="0"/>
              <a:t>teaches</a:t>
            </a:r>
            <a:r>
              <a:rPr kumimoji="0" lang="en-US" altLang="zh-CN" sz="2000" dirty="0"/>
              <a:t>.</a:t>
            </a:r>
            <a:r>
              <a:rPr kumimoji="0" lang="en-US" altLang="zh-CN" sz="2000" i="1" dirty="0"/>
              <a:t>ID</a:t>
            </a:r>
            <a:r>
              <a:rPr kumimoji="0" lang="en-US" altLang="zh-CN" sz="2000" dirty="0"/>
              <a:t>, ’Biology’);</a:t>
            </a:r>
            <a:endParaRPr kumimoji="0" lang="en-US" altLang="zh-CN" dirty="0"/>
          </a:p>
          <a:p>
            <a:pPr lvl="1"/>
            <a:endParaRPr kumimoji="0" lang="en-US" altLang="zh-CN" sz="2000" dirty="0">
              <a:latin typeface="Times New Roman" panose="02020603050405020304" pitchFamily="18" charset="0"/>
            </a:endParaRPr>
          </a:p>
          <a:p>
            <a:pPr lvl="1" eaLnBrk="1" hangingPunct="1"/>
            <a:r>
              <a:rPr lang="zh-CN" altLang="en-US" dirty="0">
                <a:latin typeface="华文新魏" panose="02010800040101010101" pitchFamily="2" charset="-122"/>
              </a:rPr>
              <a:t>表示方法：</a:t>
            </a:r>
            <a:r>
              <a:rPr lang="en-US" altLang="zh-CN" dirty="0">
                <a:latin typeface="华文新魏" panose="02010800040101010101" pitchFamily="2" charset="-122"/>
              </a:rPr>
              <a:t>(v</a:t>
            </a:r>
            <a:r>
              <a:rPr lang="en-US" altLang="zh-CN" baseline="-25000" dirty="0">
                <a:latin typeface="华文新魏" panose="02010800040101010101" pitchFamily="2" charset="-122"/>
              </a:rPr>
              <a:t>1</a:t>
            </a:r>
            <a:r>
              <a:rPr lang="en-US" altLang="zh-CN" dirty="0">
                <a:latin typeface="华文新魏" panose="02010800040101010101" pitchFamily="2" charset="-122"/>
              </a:rPr>
              <a:t>,v</a:t>
            </a:r>
            <a:r>
              <a:rPr lang="en-US" altLang="zh-CN" baseline="-25000" dirty="0">
                <a:latin typeface="华文新魏" panose="02010800040101010101" pitchFamily="2" charset="-122"/>
              </a:rPr>
              <a:t>2</a:t>
            </a:r>
            <a:r>
              <a:rPr lang="en-US" altLang="zh-CN" dirty="0">
                <a:latin typeface="华文新魏" panose="02010800040101010101" pitchFamily="2" charset="-122"/>
              </a:rPr>
              <a:t>,</a:t>
            </a:r>
            <a:r>
              <a:rPr lang="en-US" altLang="zh-CN" dirty="0">
                <a:latin typeface="Times New Roman" panose="02020603050405020304" pitchFamily="18" charset="0"/>
              </a:rPr>
              <a:t>…</a:t>
            </a:r>
            <a:r>
              <a:rPr lang="en-US" altLang="zh-CN" dirty="0" err="1">
                <a:latin typeface="华文新魏" panose="02010800040101010101" pitchFamily="2" charset="-122"/>
              </a:rPr>
              <a:t>v</a:t>
            </a:r>
            <a:r>
              <a:rPr lang="en-US" altLang="zh-CN" baseline="-25000" dirty="0" err="1">
                <a:latin typeface="华文新魏" panose="02010800040101010101" pitchFamily="2" charset="-122"/>
              </a:rPr>
              <a:t>n</a:t>
            </a:r>
            <a:r>
              <a:rPr lang="en-US" altLang="zh-CN" dirty="0">
                <a:latin typeface="华文新魏" panose="02010800040101010101" pitchFamily="2" charset="-122"/>
              </a:rPr>
              <a:t>)</a:t>
            </a:r>
          </a:p>
          <a:p>
            <a:pPr lvl="1" eaLnBrk="1" hangingPunct="1"/>
            <a:r>
              <a:rPr kumimoji="0" lang="zh-CN" altLang="en-US" dirty="0">
                <a:latin typeface="华文新魏" panose="02010800040101010101" pitchFamily="2" charset="-122"/>
              </a:rPr>
              <a:t>元组比较：按字典顺序进行</a:t>
            </a:r>
            <a:r>
              <a:rPr kumimoji="0" lang="zh-CN" altLang="en-US" dirty="0" smtClean="0">
                <a:latin typeface="华文新魏" panose="02010800040101010101" pitchFamily="2" charset="-122"/>
              </a:rPr>
              <a:t>比较</a:t>
            </a:r>
            <a:endParaRPr kumimoji="0" lang="zh-CN" altLang="en-US" dirty="0">
              <a:latin typeface="华文新魏" panose="02010800040101010101" pitchFamily="2" charset="-122"/>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a:defRPr/>
            </a:pPr>
            <a:r>
              <a:rPr lang="zh-CN" altLang="en-US" dirty="0">
                <a:ea typeface="宋体" charset="-122"/>
              </a:rPr>
              <a:t>重复</a:t>
            </a:r>
            <a:endParaRPr lang="en-US" altLang="zh-CN" dirty="0">
              <a:ea typeface="宋体" charset="-122"/>
            </a:endParaRPr>
          </a:p>
        </p:txBody>
      </p:sp>
      <p:sp>
        <p:nvSpPr>
          <p:cNvPr id="32771" name="Rectangle 3"/>
          <p:cNvSpPr>
            <a:spLocks noGrp="1" noChangeArrowheads="1"/>
          </p:cNvSpPr>
          <p:nvPr>
            <p:ph type="body" idx="1"/>
          </p:nvPr>
        </p:nvSpPr>
        <p:spPr>
          <a:xfrm>
            <a:off x="809625" y="1095375"/>
            <a:ext cx="7661275" cy="4903788"/>
          </a:xfrm>
        </p:spPr>
        <p:txBody>
          <a:bodyPr/>
          <a:lstStyle/>
          <a:p>
            <a:pPr>
              <a:buFont typeface="Monotype Sorts" charset="2"/>
              <a:buChar char="n"/>
              <a:defRPr/>
            </a:pPr>
            <a:r>
              <a:rPr lang="zh-CN" altLang="en-US" sz="2000" dirty="0">
                <a:ea typeface="宋体" charset="-122"/>
              </a:rPr>
              <a:t>对于存在重复元组的关系，</a:t>
            </a:r>
            <a:r>
              <a:rPr lang="en-US" altLang="zh-CN" sz="2000" dirty="0">
                <a:ea typeface="宋体" charset="-122"/>
              </a:rPr>
              <a:t>SQL </a:t>
            </a:r>
            <a:r>
              <a:rPr lang="zh-CN" altLang="en-US" sz="2000" dirty="0">
                <a:ea typeface="宋体" charset="-122"/>
              </a:rPr>
              <a:t>可以决定在结果中显示该元组的几个副本 </a:t>
            </a:r>
            <a:endParaRPr lang="en-US" altLang="zh-CN" sz="2000" dirty="0">
              <a:ea typeface="宋体" charset="-122"/>
            </a:endParaRPr>
          </a:p>
          <a:p>
            <a:pPr>
              <a:buFont typeface="Monotype Sorts" charset="2"/>
              <a:buChar char="n"/>
              <a:defRPr/>
            </a:pPr>
            <a:r>
              <a:rPr lang="zh-CN" altLang="en-US" sz="2000" dirty="0">
                <a:ea typeface="宋体" charset="-122"/>
              </a:rPr>
              <a:t>一些关系代数运算的</a:t>
            </a:r>
            <a:r>
              <a:rPr lang="zh-CN" altLang="en-US" sz="2000" b="1" dirty="0">
                <a:solidFill>
                  <a:srgbClr val="000099"/>
                </a:solidFill>
                <a:ea typeface="宋体" charset="-122"/>
              </a:rPr>
              <a:t>多重集</a:t>
            </a:r>
            <a:r>
              <a:rPr lang="zh-CN" altLang="en-US" sz="2000" dirty="0">
                <a:ea typeface="宋体" charset="-122"/>
              </a:rPr>
              <a:t>版本</a:t>
            </a:r>
            <a:r>
              <a:rPr lang="en-US" altLang="zh-CN" sz="2000" dirty="0">
                <a:ea typeface="宋体" charset="-122"/>
              </a:rPr>
              <a:t>–</a:t>
            </a:r>
            <a:r>
              <a:rPr lang="zh-CN" altLang="en-US" sz="2000" dirty="0">
                <a:ea typeface="宋体" charset="-122"/>
              </a:rPr>
              <a:t>给定多重集关系</a:t>
            </a:r>
            <a:r>
              <a:rPr lang="en-US" altLang="zh-CN" sz="2000" i="1" dirty="0">
                <a:ea typeface="宋体" charset="-122"/>
              </a:rPr>
              <a:t>r</a:t>
            </a:r>
            <a:r>
              <a:rPr lang="en-US" altLang="zh-CN" sz="2000" baseline="-25000" dirty="0">
                <a:ea typeface="宋体" charset="-122"/>
              </a:rPr>
              <a:t>1  </a:t>
            </a:r>
            <a:r>
              <a:rPr lang="zh-CN" altLang="en-US" sz="2000" dirty="0">
                <a:ea typeface="宋体" charset="-122"/>
              </a:rPr>
              <a:t>和</a:t>
            </a:r>
            <a:r>
              <a:rPr lang="en-US" altLang="zh-CN" sz="2000" i="1" dirty="0">
                <a:ea typeface="宋体" charset="-122"/>
              </a:rPr>
              <a:t>r</a:t>
            </a:r>
            <a:r>
              <a:rPr lang="en-US" altLang="zh-CN" sz="2000" baseline="-25000" dirty="0">
                <a:ea typeface="宋体" charset="-122"/>
              </a:rPr>
              <a:t>2 </a:t>
            </a:r>
            <a:r>
              <a:rPr lang="zh-CN" altLang="en-US" dirty="0">
                <a:ea typeface="宋体" charset="-122"/>
              </a:rPr>
              <a:t>：</a:t>
            </a:r>
            <a:endParaRPr lang="en-US" altLang="zh-CN" dirty="0">
              <a:ea typeface="宋体" charset="-122"/>
            </a:endParaRPr>
          </a:p>
          <a:p>
            <a:pPr lvl="1">
              <a:buFont typeface="Monotype Sorts" charset="2"/>
              <a:buNone/>
              <a:defRPr/>
            </a:pPr>
            <a:r>
              <a:rPr lang="en-US" altLang="zh-CN" sz="2000" dirty="0">
                <a:ea typeface="宋体" charset="-122"/>
              </a:rPr>
              <a:t>1.	 </a:t>
            </a:r>
            <a:r>
              <a:rPr lang="en-US" altLang="zh-CN" sz="2800" b="1" dirty="0">
                <a:ea typeface="宋体" charset="-122"/>
                <a:sym typeface="Symbol" pitchFamily="18" charset="2"/>
              </a:rPr>
              <a:t></a:t>
            </a:r>
            <a:r>
              <a:rPr lang="en-US" altLang="zh-CN" sz="2800" b="1" i="1" baseline="-25000" dirty="0">
                <a:ea typeface="宋体" charset="-122"/>
                <a:sym typeface="Symbol" pitchFamily="18" charset="2"/>
              </a:rPr>
              <a:t> </a:t>
            </a:r>
            <a:r>
              <a:rPr lang="en-US" altLang="zh-CN" sz="2000" b="1" dirty="0">
                <a:ea typeface="宋体" charset="-122"/>
                <a:sym typeface="Symbol" pitchFamily="18" charset="2"/>
              </a:rPr>
              <a:t>(</a:t>
            </a:r>
            <a:r>
              <a:rPr lang="en-US" altLang="zh-CN" sz="2000" b="1" i="1" dirty="0">
                <a:ea typeface="宋体" charset="-122"/>
                <a:sym typeface="Symbol" pitchFamily="18" charset="2"/>
              </a:rPr>
              <a:t>r</a:t>
            </a:r>
            <a:r>
              <a:rPr lang="en-US" altLang="zh-CN" sz="2000" b="1" baseline="-25000" dirty="0">
                <a:ea typeface="宋体" charset="-122"/>
                <a:sym typeface="Symbol" pitchFamily="18" charset="2"/>
              </a:rPr>
              <a:t>1</a:t>
            </a:r>
            <a:r>
              <a:rPr lang="en-US" altLang="zh-CN" sz="2000" b="1" dirty="0">
                <a:ea typeface="宋体" charset="-122"/>
                <a:sym typeface="Symbol" pitchFamily="18" charset="2"/>
              </a:rPr>
              <a:t>)</a:t>
            </a:r>
            <a:r>
              <a:rPr lang="en-US" altLang="zh-CN" sz="2000" b="1" i="1" dirty="0">
                <a:ea typeface="宋体" charset="-122"/>
                <a:sym typeface="Symbol" pitchFamily="18" charset="2"/>
              </a:rPr>
              <a:t>:</a:t>
            </a:r>
            <a:r>
              <a:rPr lang="en-US" altLang="zh-CN" sz="2000" dirty="0">
                <a:ea typeface="宋体" charset="-122"/>
              </a:rPr>
              <a:t> </a:t>
            </a:r>
            <a:r>
              <a:rPr lang="zh-CN" altLang="en-US" sz="2000" dirty="0">
                <a:ea typeface="宋体" charset="-122"/>
                <a:sym typeface="Symbol" pitchFamily="18" charset="2"/>
              </a:rPr>
              <a:t>如果关系</a:t>
            </a:r>
            <a:r>
              <a:rPr lang="en-US" altLang="zh-CN" sz="2000" i="1" dirty="0">
                <a:ea typeface="宋体" charset="-122"/>
              </a:rPr>
              <a:t>r</a:t>
            </a:r>
            <a:r>
              <a:rPr lang="en-US" altLang="zh-CN" sz="2000" baseline="-25000" dirty="0">
                <a:ea typeface="宋体" charset="-122"/>
              </a:rPr>
              <a:t>1</a:t>
            </a:r>
            <a:r>
              <a:rPr lang="zh-CN" altLang="en-US" sz="2000" dirty="0">
                <a:ea typeface="宋体" charset="-122"/>
                <a:sym typeface="Symbol" pitchFamily="18" charset="2"/>
              </a:rPr>
              <a:t>的元组</a:t>
            </a:r>
            <a:r>
              <a:rPr lang="en-US" altLang="zh-CN" sz="2000" i="1" dirty="0">
                <a:ea typeface="宋体" charset="-122"/>
              </a:rPr>
              <a:t>t</a:t>
            </a:r>
            <a:r>
              <a:rPr lang="en-US" altLang="zh-CN" sz="2000" baseline="-25000" dirty="0">
                <a:ea typeface="宋体" charset="-122"/>
              </a:rPr>
              <a:t>1</a:t>
            </a:r>
            <a:r>
              <a:rPr lang="zh-CN" altLang="en-US" sz="2000" dirty="0">
                <a:ea typeface="宋体" charset="-122"/>
                <a:sym typeface="Symbol" pitchFamily="18" charset="2"/>
              </a:rPr>
              <a:t>有</a:t>
            </a:r>
            <a:r>
              <a:rPr lang="en-US" altLang="zh-CN" sz="2000" i="1" dirty="0">
                <a:ea typeface="宋体" charset="-122"/>
              </a:rPr>
              <a:t>c</a:t>
            </a:r>
            <a:r>
              <a:rPr lang="en-US" altLang="zh-CN" sz="2000" baseline="-25000" dirty="0">
                <a:ea typeface="宋体" charset="-122"/>
              </a:rPr>
              <a:t>1</a:t>
            </a:r>
            <a:r>
              <a:rPr lang="zh-CN" altLang="en-US" sz="2000" dirty="0">
                <a:ea typeface="宋体" charset="-122"/>
                <a:sym typeface="Symbol" pitchFamily="18" charset="2"/>
              </a:rPr>
              <a:t>个副本，并且</a:t>
            </a:r>
            <a:r>
              <a:rPr lang="en-US" altLang="zh-CN" sz="2000" i="1" dirty="0">
                <a:ea typeface="宋体" charset="-122"/>
                <a:sym typeface="Symbol" pitchFamily="18" charset="2"/>
              </a:rPr>
              <a:t>t</a:t>
            </a:r>
            <a:r>
              <a:rPr lang="en-US" altLang="zh-CN" sz="2000" baseline="-25000" dirty="0">
                <a:ea typeface="宋体" charset="-122"/>
                <a:sym typeface="Symbol" pitchFamily="18" charset="2"/>
              </a:rPr>
              <a:t>1</a:t>
            </a:r>
            <a:r>
              <a:rPr lang="zh-CN" altLang="en-US" sz="2000" dirty="0">
                <a:ea typeface="宋体" charset="-122"/>
                <a:sym typeface="Symbol" pitchFamily="18" charset="2"/>
              </a:rPr>
              <a:t>满足选择条件</a:t>
            </a:r>
            <a:r>
              <a:rPr lang="en-US" altLang="zh-CN" sz="2800" dirty="0">
                <a:solidFill>
                  <a:srgbClr val="000000"/>
                </a:solidFill>
                <a:ea typeface="宋体" charset="-122"/>
                <a:cs typeface="+mn-cs"/>
                <a:sym typeface="Symbol" pitchFamily="18" charset="2"/>
              </a:rPr>
              <a:t></a:t>
            </a:r>
            <a:r>
              <a:rPr lang="en-US" altLang="zh-CN" sz="2800" i="1" baseline="-25000" dirty="0">
                <a:solidFill>
                  <a:srgbClr val="000000"/>
                </a:solidFill>
                <a:ea typeface="宋体" charset="-122"/>
                <a:cs typeface="+mn-cs"/>
                <a:sym typeface="Symbol" pitchFamily="18" charset="2"/>
              </a:rPr>
              <a:t> </a:t>
            </a:r>
            <a:r>
              <a:rPr lang="zh-CN" altLang="en-US" sz="2000" dirty="0">
                <a:ea typeface="宋体" charset="-122"/>
                <a:sym typeface="Symbol" pitchFamily="18" charset="2"/>
              </a:rPr>
              <a:t>，则在</a:t>
            </a:r>
            <a:r>
              <a:rPr lang="en-US" altLang="zh-CN" sz="2800" dirty="0">
                <a:solidFill>
                  <a:srgbClr val="000000"/>
                </a:solidFill>
                <a:ea typeface="宋体" charset="-122"/>
                <a:cs typeface="+mn-cs"/>
                <a:sym typeface="Symbol" pitchFamily="18" charset="2"/>
              </a:rPr>
              <a:t></a:t>
            </a:r>
            <a:r>
              <a:rPr lang="en-US" altLang="zh-CN" sz="2800" i="1" baseline="-25000" dirty="0">
                <a:solidFill>
                  <a:srgbClr val="000000"/>
                </a:solidFill>
                <a:ea typeface="宋体" charset="-122"/>
                <a:cs typeface="+mn-cs"/>
                <a:sym typeface="Symbol" pitchFamily="18" charset="2"/>
              </a:rPr>
              <a:t></a:t>
            </a:r>
            <a:r>
              <a:rPr lang="zh-CN" altLang="en-US" sz="2000" dirty="0">
                <a:ea typeface="宋体" charset="-122"/>
                <a:sym typeface="Symbol" pitchFamily="18" charset="2"/>
              </a:rPr>
              <a:t>里有</a:t>
            </a:r>
            <a:r>
              <a:rPr lang="en-US" altLang="zh-CN" sz="2000" i="1" dirty="0">
                <a:ea typeface="宋体" charset="-122"/>
                <a:sym typeface="Symbol" pitchFamily="18" charset="2"/>
              </a:rPr>
              <a:t>c</a:t>
            </a:r>
            <a:r>
              <a:rPr lang="en-US" altLang="zh-CN" sz="2000" baseline="-25000" dirty="0">
                <a:ea typeface="宋体" charset="-122"/>
                <a:sym typeface="Symbol" pitchFamily="18" charset="2"/>
              </a:rPr>
              <a:t>1</a:t>
            </a:r>
            <a:r>
              <a:rPr lang="zh-CN" altLang="en-US" sz="2000" dirty="0">
                <a:ea typeface="宋体" charset="-122"/>
                <a:sym typeface="Symbol" pitchFamily="18" charset="2"/>
              </a:rPr>
              <a:t>个</a:t>
            </a:r>
            <a:r>
              <a:rPr lang="en-US" altLang="zh-CN" sz="2000" i="1" dirty="0">
                <a:ea typeface="宋体" charset="-122"/>
                <a:sym typeface="Symbol" pitchFamily="18" charset="2"/>
              </a:rPr>
              <a:t>t</a:t>
            </a:r>
            <a:r>
              <a:rPr lang="en-US" altLang="zh-CN" sz="2000" baseline="-25000" dirty="0">
                <a:ea typeface="宋体" charset="-122"/>
                <a:sym typeface="Symbol" pitchFamily="18" charset="2"/>
              </a:rPr>
              <a:t>1</a:t>
            </a:r>
            <a:r>
              <a:rPr lang="zh-CN" altLang="en-US" sz="2000" dirty="0">
                <a:ea typeface="宋体" charset="-122"/>
                <a:sym typeface="Symbol" pitchFamily="18" charset="2"/>
              </a:rPr>
              <a:t>的副本 </a:t>
            </a:r>
            <a:endParaRPr lang="en-US" altLang="zh-CN" dirty="0">
              <a:ea typeface="宋体" charset="-122"/>
              <a:sym typeface="Symbol" pitchFamily="18" charset="2"/>
            </a:endParaRPr>
          </a:p>
          <a:p>
            <a:pPr lvl="1">
              <a:buFont typeface="Monotype Sorts" charset="2"/>
              <a:buNone/>
              <a:defRPr/>
            </a:pPr>
            <a:r>
              <a:rPr lang="en-US" altLang="zh-CN" sz="2000" dirty="0">
                <a:ea typeface="宋体" charset="-122"/>
                <a:sym typeface="Symbol" pitchFamily="18" charset="2"/>
              </a:rPr>
              <a:t>2.	 </a:t>
            </a:r>
            <a:r>
              <a:rPr lang="en-US" altLang="zh-CN" sz="2000" b="1" dirty="0">
                <a:ea typeface="宋体" charset="-122"/>
                <a:sym typeface="Symbol" pitchFamily="18" charset="2"/>
              </a:rPr>
              <a:t></a:t>
            </a:r>
            <a:r>
              <a:rPr lang="en-US" altLang="zh-CN" sz="2400" b="1" i="1" baseline="-25000" dirty="0">
                <a:ea typeface="宋体" charset="-122"/>
                <a:sym typeface="Symbol" pitchFamily="18" charset="2"/>
              </a:rPr>
              <a:t>A </a:t>
            </a:r>
            <a:r>
              <a:rPr lang="en-US" altLang="zh-CN" sz="2000" b="1" dirty="0">
                <a:ea typeface="宋体" charset="-122"/>
                <a:sym typeface="Symbol" pitchFamily="18" charset="2"/>
              </a:rPr>
              <a:t>(</a:t>
            </a:r>
            <a:r>
              <a:rPr lang="en-US" altLang="zh-CN" sz="2000" b="1" i="1" dirty="0">
                <a:ea typeface="宋体" charset="-122"/>
                <a:sym typeface="Symbol" pitchFamily="18" charset="2"/>
              </a:rPr>
              <a:t>r </a:t>
            </a:r>
            <a:r>
              <a:rPr lang="en-US" altLang="zh-CN" sz="2000" b="1" dirty="0">
                <a:ea typeface="宋体" charset="-122"/>
                <a:sym typeface="Symbol" pitchFamily="18" charset="2"/>
              </a:rPr>
              <a:t>):</a:t>
            </a:r>
            <a:r>
              <a:rPr lang="en-US" altLang="zh-CN" sz="2000" dirty="0">
                <a:ea typeface="宋体" charset="-122"/>
                <a:sym typeface="Symbol" pitchFamily="18" charset="2"/>
              </a:rPr>
              <a:t> </a:t>
            </a:r>
            <a:r>
              <a:rPr lang="zh-CN" altLang="en-US" sz="2000" dirty="0">
                <a:ea typeface="宋体" charset="-122"/>
                <a:sym typeface="Symbol" pitchFamily="18" charset="2"/>
              </a:rPr>
              <a:t>对于关系</a:t>
            </a:r>
            <a:r>
              <a:rPr lang="en-US" altLang="zh-CN" sz="2000" i="1" dirty="0">
                <a:ea typeface="宋体" charset="-122"/>
              </a:rPr>
              <a:t>r</a:t>
            </a:r>
            <a:r>
              <a:rPr lang="en-US" altLang="zh-CN" sz="2000" baseline="-25000" dirty="0">
                <a:ea typeface="宋体" charset="-122"/>
              </a:rPr>
              <a:t>1</a:t>
            </a:r>
            <a:r>
              <a:rPr lang="zh-CN" altLang="en-US" sz="2000" dirty="0">
                <a:ea typeface="宋体" charset="-122"/>
                <a:sym typeface="Symbol" pitchFamily="18" charset="2"/>
              </a:rPr>
              <a:t>的每个元组</a:t>
            </a:r>
            <a:r>
              <a:rPr lang="en-US" altLang="zh-CN" sz="2000" i="1" dirty="0">
                <a:ea typeface="宋体" charset="-122"/>
              </a:rPr>
              <a:t>t</a:t>
            </a:r>
            <a:r>
              <a:rPr lang="en-US" altLang="zh-CN" sz="2000" baseline="-25000" dirty="0">
                <a:ea typeface="宋体" charset="-122"/>
              </a:rPr>
              <a:t>1</a:t>
            </a:r>
            <a:r>
              <a:rPr lang="zh-CN" altLang="en-US" sz="2000" dirty="0">
                <a:ea typeface="宋体" charset="-122"/>
                <a:sym typeface="Symbol" pitchFamily="18" charset="2"/>
              </a:rPr>
              <a:t>的每个副本，在</a:t>
            </a:r>
            <a:r>
              <a:rPr lang="en-US" altLang="zh-CN" sz="2000" dirty="0">
                <a:ea typeface="宋体" charset="-122"/>
                <a:sym typeface="Symbol" pitchFamily="18" charset="2"/>
              </a:rPr>
              <a:t></a:t>
            </a:r>
            <a:r>
              <a:rPr lang="en-US" altLang="zh-CN" sz="2400" i="1" baseline="-25000" dirty="0">
                <a:ea typeface="宋体" charset="-122"/>
                <a:sym typeface="Symbol" pitchFamily="18" charset="2"/>
              </a:rPr>
              <a:t>A </a:t>
            </a:r>
            <a:r>
              <a:rPr lang="en-US" altLang="zh-CN" sz="2000" dirty="0">
                <a:ea typeface="宋体" charset="-122"/>
                <a:sym typeface="Symbol" pitchFamily="18" charset="2"/>
              </a:rPr>
              <a:t>(</a:t>
            </a:r>
            <a:r>
              <a:rPr lang="en-US" altLang="zh-CN" sz="2000" i="1" dirty="0">
                <a:ea typeface="宋体" charset="-122"/>
                <a:sym typeface="Symbol" pitchFamily="18" charset="2"/>
              </a:rPr>
              <a:t>r</a:t>
            </a:r>
            <a:r>
              <a:rPr lang="en-US" altLang="zh-CN" sz="2000" baseline="-25000" dirty="0">
                <a:ea typeface="宋体" charset="-122"/>
                <a:sym typeface="Symbol" pitchFamily="18" charset="2"/>
              </a:rPr>
              <a:t>1</a:t>
            </a:r>
            <a:r>
              <a:rPr lang="en-US" altLang="zh-CN" sz="2000" dirty="0">
                <a:ea typeface="宋体" charset="-122"/>
                <a:sym typeface="Symbol" pitchFamily="18" charset="2"/>
              </a:rPr>
              <a:t>)</a:t>
            </a:r>
            <a:r>
              <a:rPr lang="zh-CN" altLang="en-US" sz="2000" dirty="0">
                <a:ea typeface="宋体" charset="-122"/>
                <a:sym typeface="Symbol" pitchFamily="18" charset="2"/>
              </a:rPr>
              <a:t>里都有一个副本</a:t>
            </a:r>
            <a:r>
              <a:rPr lang="en-US" altLang="zh-CN" sz="2000" dirty="0">
                <a:ea typeface="宋体" charset="-122"/>
                <a:sym typeface="Symbol" pitchFamily="18" charset="2"/>
              </a:rPr>
              <a:t></a:t>
            </a:r>
            <a:r>
              <a:rPr lang="en-US" altLang="zh-CN" sz="2400" i="1" baseline="-25000" dirty="0">
                <a:ea typeface="宋体" charset="-122"/>
                <a:sym typeface="Symbol" pitchFamily="18" charset="2"/>
              </a:rPr>
              <a:t>A </a:t>
            </a:r>
            <a:r>
              <a:rPr lang="en-US" altLang="zh-CN" sz="2000" dirty="0">
                <a:ea typeface="宋体" charset="-122"/>
                <a:sym typeface="Symbol" pitchFamily="18" charset="2"/>
              </a:rPr>
              <a:t>(</a:t>
            </a:r>
            <a:r>
              <a:rPr lang="en-US" altLang="zh-CN" sz="2000" i="1" dirty="0">
                <a:ea typeface="宋体" charset="-122"/>
                <a:sym typeface="Symbol" pitchFamily="18" charset="2"/>
              </a:rPr>
              <a:t>t</a:t>
            </a:r>
            <a:r>
              <a:rPr lang="en-US" altLang="zh-CN" sz="2000" baseline="-25000" dirty="0">
                <a:ea typeface="宋体" charset="-122"/>
                <a:sym typeface="Symbol" pitchFamily="18" charset="2"/>
              </a:rPr>
              <a:t>1</a:t>
            </a:r>
            <a:r>
              <a:rPr lang="en-US" altLang="zh-CN" sz="2000" i="1" dirty="0">
                <a:ea typeface="宋体" charset="-122"/>
                <a:sym typeface="Symbol" pitchFamily="18" charset="2"/>
              </a:rPr>
              <a:t>)</a:t>
            </a:r>
            <a:r>
              <a:rPr lang="en-US" altLang="zh-CN" sz="2000" dirty="0">
                <a:ea typeface="宋体" charset="-122"/>
                <a:sym typeface="Symbol" pitchFamily="18" charset="2"/>
              </a:rPr>
              <a:t> </a:t>
            </a:r>
            <a:r>
              <a:rPr lang="zh-CN" altLang="en-US" sz="2000" dirty="0">
                <a:ea typeface="宋体" charset="-122"/>
                <a:sym typeface="Symbol" pitchFamily="18" charset="2"/>
              </a:rPr>
              <a:t>，</a:t>
            </a:r>
            <a:r>
              <a:rPr lang="en-US" altLang="zh-CN" sz="2000" dirty="0">
                <a:ea typeface="宋体" charset="-122"/>
                <a:sym typeface="Symbol" pitchFamily="18" charset="2"/>
              </a:rPr>
              <a:t> </a:t>
            </a:r>
            <a:r>
              <a:rPr lang="en-US" altLang="zh-CN" sz="2400" i="1" baseline="-25000" dirty="0">
                <a:ea typeface="宋体" charset="-122"/>
                <a:sym typeface="Symbol" pitchFamily="18" charset="2"/>
              </a:rPr>
              <a:t>A </a:t>
            </a:r>
            <a:r>
              <a:rPr lang="en-US" altLang="zh-CN" sz="2000" dirty="0">
                <a:ea typeface="宋体" charset="-122"/>
                <a:sym typeface="Symbol" pitchFamily="18" charset="2"/>
              </a:rPr>
              <a:t>(</a:t>
            </a:r>
            <a:r>
              <a:rPr lang="en-US" altLang="zh-CN" sz="2000" i="1" dirty="0">
                <a:ea typeface="宋体" charset="-122"/>
                <a:sym typeface="Symbol" pitchFamily="18" charset="2"/>
              </a:rPr>
              <a:t>t</a:t>
            </a:r>
            <a:r>
              <a:rPr lang="en-US" altLang="zh-CN" sz="2000" baseline="-25000" dirty="0">
                <a:ea typeface="宋体" charset="-122"/>
                <a:sym typeface="Symbol" pitchFamily="18" charset="2"/>
              </a:rPr>
              <a:t>1</a:t>
            </a:r>
            <a:r>
              <a:rPr lang="en-US" altLang="zh-CN" sz="2000" i="1" dirty="0">
                <a:ea typeface="宋体" charset="-122"/>
                <a:sym typeface="Symbol" pitchFamily="18" charset="2"/>
              </a:rPr>
              <a:t>)</a:t>
            </a:r>
            <a:r>
              <a:rPr lang="zh-CN" altLang="en-US" sz="2000" dirty="0">
                <a:ea typeface="宋体" charset="-122"/>
                <a:sym typeface="Symbol" pitchFamily="18" charset="2"/>
              </a:rPr>
              <a:t>是</a:t>
            </a:r>
            <a:r>
              <a:rPr lang="en-US" altLang="zh-CN" sz="2000" i="1" dirty="0">
                <a:ea typeface="宋体" charset="-122"/>
                <a:sym typeface="Symbol" pitchFamily="18" charset="2"/>
              </a:rPr>
              <a:t>r</a:t>
            </a:r>
            <a:r>
              <a:rPr lang="en-US" altLang="zh-CN" sz="2000" baseline="-25000" dirty="0">
                <a:ea typeface="宋体" charset="-122"/>
                <a:sym typeface="Symbol" pitchFamily="18" charset="2"/>
              </a:rPr>
              <a:t>1</a:t>
            </a:r>
            <a:r>
              <a:rPr lang="zh-CN" altLang="en-US" sz="2000" dirty="0">
                <a:ea typeface="宋体" charset="-122"/>
                <a:sym typeface="Symbol" pitchFamily="18" charset="2"/>
              </a:rPr>
              <a:t>中相应副本</a:t>
            </a:r>
            <a:r>
              <a:rPr lang="en-US" altLang="zh-CN" sz="2000" i="1" dirty="0">
                <a:ea typeface="宋体" charset="-122"/>
                <a:sym typeface="Symbol" pitchFamily="18" charset="2"/>
              </a:rPr>
              <a:t>t</a:t>
            </a:r>
            <a:r>
              <a:rPr lang="en-US" altLang="zh-CN" sz="2000" i="1" baseline="-25000" dirty="0">
                <a:ea typeface="宋体" charset="-122"/>
                <a:sym typeface="Symbol" pitchFamily="18" charset="2"/>
              </a:rPr>
              <a:t>1</a:t>
            </a:r>
            <a:r>
              <a:rPr lang="zh-CN" altLang="en-US" sz="2000" dirty="0">
                <a:ea typeface="宋体" charset="-122"/>
                <a:sym typeface="Symbol" pitchFamily="18" charset="2"/>
              </a:rPr>
              <a:t>的投影 </a:t>
            </a:r>
            <a:endParaRPr lang="en-US" altLang="zh-CN" i="1" dirty="0">
              <a:ea typeface="宋体" charset="-122"/>
              <a:sym typeface="Symbol" pitchFamily="18" charset="2"/>
            </a:endParaRPr>
          </a:p>
          <a:p>
            <a:pPr lvl="1">
              <a:buFont typeface="Monotype Sorts" charset="2"/>
              <a:buNone/>
              <a:defRPr/>
            </a:pPr>
            <a:r>
              <a:rPr lang="en-US" altLang="zh-CN" sz="2000" dirty="0">
                <a:ea typeface="宋体" charset="-122"/>
                <a:sym typeface="Symbol" pitchFamily="18" charset="2"/>
              </a:rPr>
              <a:t>3.	 </a:t>
            </a:r>
            <a:r>
              <a:rPr lang="en-US" altLang="zh-CN" sz="2000" b="1" i="1" dirty="0">
                <a:ea typeface="宋体" charset="-122"/>
                <a:sym typeface="Symbol" pitchFamily="18" charset="2"/>
              </a:rPr>
              <a:t>r</a:t>
            </a:r>
            <a:r>
              <a:rPr lang="en-US" altLang="zh-CN" sz="2000" b="1" baseline="-25000" dirty="0">
                <a:ea typeface="宋体" charset="-122"/>
                <a:sym typeface="Symbol" pitchFamily="18" charset="2"/>
              </a:rPr>
              <a:t>1 </a:t>
            </a:r>
            <a:r>
              <a:rPr lang="en-US" altLang="zh-CN" sz="2000" b="1" dirty="0">
                <a:ea typeface="宋体" charset="-122"/>
                <a:sym typeface="Symbol" pitchFamily="18" charset="2"/>
              </a:rPr>
              <a:t> x </a:t>
            </a:r>
            <a:r>
              <a:rPr lang="en-US" altLang="zh-CN" sz="2000" b="1" i="1" dirty="0">
                <a:ea typeface="宋体" charset="-122"/>
              </a:rPr>
              <a:t>r</a:t>
            </a:r>
            <a:r>
              <a:rPr lang="en-US" altLang="zh-CN" sz="2000" b="1" baseline="-25000" dirty="0">
                <a:ea typeface="宋体" charset="-122"/>
              </a:rPr>
              <a:t>2</a:t>
            </a:r>
            <a:r>
              <a:rPr lang="en-US" altLang="zh-CN" sz="2000" b="1" dirty="0">
                <a:ea typeface="宋体" charset="-122"/>
                <a:sym typeface="Symbol" pitchFamily="18" charset="2"/>
              </a:rPr>
              <a:t> :</a:t>
            </a:r>
            <a:r>
              <a:rPr lang="en-US" altLang="zh-CN" sz="2000" dirty="0">
                <a:ea typeface="宋体" charset="-122"/>
                <a:sym typeface="Symbol" pitchFamily="18" charset="2"/>
              </a:rPr>
              <a:t> </a:t>
            </a:r>
            <a:r>
              <a:rPr lang="zh-CN" altLang="en-US" sz="2000" dirty="0">
                <a:ea typeface="宋体" charset="-122"/>
                <a:sym typeface="Symbol" pitchFamily="18" charset="2"/>
              </a:rPr>
              <a:t>如果关系</a:t>
            </a:r>
            <a:r>
              <a:rPr lang="en-US" altLang="zh-CN" sz="2000" i="1" dirty="0">
                <a:ea typeface="宋体" charset="-122"/>
              </a:rPr>
              <a:t>r</a:t>
            </a:r>
            <a:r>
              <a:rPr lang="en-US" altLang="zh-CN" sz="2000" baseline="-25000" dirty="0">
                <a:ea typeface="宋体" charset="-122"/>
              </a:rPr>
              <a:t>1</a:t>
            </a:r>
            <a:r>
              <a:rPr lang="zh-CN" altLang="en-US" sz="2000" dirty="0">
                <a:ea typeface="宋体" charset="-122"/>
                <a:sym typeface="Symbol" pitchFamily="18" charset="2"/>
              </a:rPr>
              <a:t>的元组</a:t>
            </a:r>
            <a:r>
              <a:rPr lang="en-US" altLang="zh-CN" sz="2000" i="1" dirty="0">
                <a:ea typeface="宋体" charset="-122"/>
              </a:rPr>
              <a:t>t</a:t>
            </a:r>
            <a:r>
              <a:rPr lang="en-US" altLang="zh-CN" sz="2000" baseline="-25000" dirty="0">
                <a:ea typeface="宋体" charset="-122"/>
              </a:rPr>
              <a:t>1</a:t>
            </a:r>
            <a:r>
              <a:rPr lang="zh-CN" altLang="en-US" sz="2000" dirty="0">
                <a:ea typeface="宋体" charset="-122"/>
                <a:sym typeface="Symbol" pitchFamily="18" charset="2"/>
              </a:rPr>
              <a:t>有</a:t>
            </a:r>
            <a:r>
              <a:rPr lang="en-US" altLang="zh-CN" sz="2000" i="1" dirty="0">
                <a:ea typeface="宋体" charset="-122"/>
              </a:rPr>
              <a:t>c</a:t>
            </a:r>
            <a:r>
              <a:rPr lang="en-US" altLang="zh-CN" sz="2000" baseline="-25000" dirty="0">
                <a:ea typeface="宋体" charset="-122"/>
              </a:rPr>
              <a:t>1</a:t>
            </a:r>
            <a:r>
              <a:rPr lang="zh-CN" altLang="en-US" sz="2000" dirty="0">
                <a:ea typeface="宋体" charset="-122"/>
                <a:sym typeface="Symbol" pitchFamily="18" charset="2"/>
              </a:rPr>
              <a:t>个副本，</a:t>
            </a:r>
            <a:r>
              <a:rPr lang="zh-CN" altLang="en-US" sz="2000" dirty="0">
                <a:solidFill>
                  <a:srgbClr val="000000"/>
                </a:solidFill>
                <a:ea typeface="宋体" charset="-122"/>
                <a:cs typeface="+mn-cs"/>
                <a:sym typeface="Symbol" pitchFamily="18" charset="2"/>
              </a:rPr>
              <a:t>关系</a:t>
            </a:r>
            <a:r>
              <a:rPr lang="en-US" altLang="zh-CN" sz="2000" i="1" dirty="0">
                <a:solidFill>
                  <a:srgbClr val="000000"/>
                </a:solidFill>
                <a:ea typeface="宋体" charset="-122"/>
                <a:cs typeface="+mn-cs"/>
              </a:rPr>
              <a:t>r</a:t>
            </a:r>
            <a:r>
              <a:rPr lang="en-US" altLang="zh-CN" sz="2000" baseline="-25000" dirty="0">
                <a:solidFill>
                  <a:srgbClr val="000000"/>
                </a:solidFill>
                <a:ea typeface="宋体" charset="-122"/>
                <a:cs typeface="+mn-cs"/>
              </a:rPr>
              <a:t>2</a:t>
            </a:r>
            <a:r>
              <a:rPr lang="zh-CN" altLang="en-US" sz="2000" dirty="0">
                <a:solidFill>
                  <a:srgbClr val="000000"/>
                </a:solidFill>
                <a:ea typeface="宋体" charset="-122"/>
                <a:cs typeface="+mn-cs"/>
                <a:sym typeface="Symbol" pitchFamily="18" charset="2"/>
              </a:rPr>
              <a:t>的元组</a:t>
            </a:r>
            <a:r>
              <a:rPr lang="en-US" altLang="zh-CN" sz="2000" i="1" dirty="0">
                <a:solidFill>
                  <a:srgbClr val="000000"/>
                </a:solidFill>
                <a:ea typeface="宋体" charset="-122"/>
                <a:cs typeface="+mn-cs"/>
              </a:rPr>
              <a:t>t</a:t>
            </a:r>
            <a:r>
              <a:rPr lang="en-US" altLang="zh-CN" sz="2000" baseline="-25000" dirty="0">
                <a:solidFill>
                  <a:srgbClr val="000000"/>
                </a:solidFill>
                <a:ea typeface="宋体" charset="-122"/>
                <a:cs typeface="+mn-cs"/>
              </a:rPr>
              <a:t>2</a:t>
            </a:r>
            <a:r>
              <a:rPr lang="zh-CN" altLang="en-US" sz="2000" dirty="0">
                <a:solidFill>
                  <a:srgbClr val="000000"/>
                </a:solidFill>
                <a:ea typeface="宋体" charset="-122"/>
                <a:cs typeface="+mn-cs"/>
                <a:sym typeface="Symbol" pitchFamily="18" charset="2"/>
              </a:rPr>
              <a:t>有</a:t>
            </a:r>
            <a:r>
              <a:rPr lang="en-US" altLang="zh-CN" sz="2000" i="1" dirty="0">
                <a:solidFill>
                  <a:srgbClr val="000000"/>
                </a:solidFill>
                <a:ea typeface="宋体" charset="-122"/>
                <a:cs typeface="+mn-cs"/>
              </a:rPr>
              <a:t>c</a:t>
            </a:r>
            <a:r>
              <a:rPr lang="en-US" altLang="zh-CN" sz="2000" baseline="-25000" dirty="0">
                <a:solidFill>
                  <a:srgbClr val="000000"/>
                </a:solidFill>
                <a:ea typeface="宋体" charset="-122"/>
                <a:cs typeface="+mn-cs"/>
              </a:rPr>
              <a:t>2</a:t>
            </a:r>
            <a:r>
              <a:rPr lang="zh-CN" altLang="en-US" sz="2000" dirty="0">
                <a:solidFill>
                  <a:srgbClr val="000000"/>
                </a:solidFill>
                <a:ea typeface="宋体" charset="-122"/>
                <a:cs typeface="+mn-cs"/>
                <a:sym typeface="Symbol" pitchFamily="18" charset="2"/>
              </a:rPr>
              <a:t>个副本，则关系</a:t>
            </a:r>
            <a:r>
              <a:rPr lang="en-US" altLang="zh-CN" sz="2000" i="1" dirty="0">
                <a:ea typeface="宋体" charset="-122"/>
                <a:sym typeface="Symbol" pitchFamily="18" charset="2"/>
              </a:rPr>
              <a:t>r</a:t>
            </a:r>
            <a:r>
              <a:rPr lang="en-US" altLang="zh-CN" sz="2000" baseline="-25000" dirty="0">
                <a:ea typeface="宋体" charset="-122"/>
                <a:sym typeface="Symbol" pitchFamily="18" charset="2"/>
              </a:rPr>
              <a:t>1 </a:t>
            </a:r>
            <a:r>
              <a:rPr lang="en-US" altLang="zh-CN" sz="2000" dirty="0">
                <a:ea typeface="宋体" charset="-122"/>
                <a:sym typeface="Symbol" pitchFamily="18" charset="2"/>
              </a:rPr>
              <a:t> x </a:t>
            </a:r>
            <a:r>
              <a:rPr lang="en-US" altLang="zh-CN" sz="2000" i="1" dirty="0">
                <a:ea typeface="宋体" charset="-122"/>
              </a:rPr>
              <a:t>r</a:t>
            </a:r>
            <a:r>
              <a:rPr lang="en-US" altLang="zh-CN" sz="2000" baseline="-25000" dirty="0">
                <a:ea typeface="宋体" charset="-122"/>
              </a:rPr>
              <a:t>2</a:t>
            </a:r>
            <a:r>
              <a:rPr lang="zh-CN" altLang="en-US" sz="2000" dirty="0">
                <a:solidFill>
                  <a:srgbClr val="000000"/>
                </a:solidFill>
                <a:ea typeface="宋体" charset="-122"/>
                <a:cs typeface="+mn-cs"/>
                <a:sym typeface="Symbol" pitchFamily="18" charset="2"/>
              </a:rPr>
              <a:t>的元组</a:t>
            </a:r>
            <a:r>
              <a:rPr lang="en-US" altLang="zh-CN" sz="2000" i="1" dirty="0">
                <a:ea typeface="宋体" charset="-122"/>
                <a:sym typeface="Symbol" pitchFamily="18" charset="2"/>
              </a:rPr>
              <a:t>t</a:t>
            </a:r>
            <a:r>
              <a:rPr lang="en-US" altLang="zh-CN" sz="2000" i="1" baseline="-25000" dirty="0">
                <a:ea typeface="宋体" charset="-122"/>
                <a:sym typeface="Symbol" pitchFamily="18" charset="2"/>
              </a:rPr>
              <a:t>1</a:t>
            </a:r>
            <a:r>
              <a:rPr lang="en-US" altLang="zh-CN" sz="2000" i="1" dirty="0">
                <a:ea typeface="宋体" charset="-122"/>
                <a:sym typeface="Symbol" pitchFamily="18" charset="2"/>
              </a:rPr>
              <a:t>. t</a:t>
            </a:r>
            <a:r>
              <a:rPr lang="en-US" altLang="zh-CN" sz="2000" baseline="-25000" dirty="0">
                <a:ea typeface="宋体" charset="-122"/>
                <a:sym typeface="Symbol" pitchFamily="18" charset="2"/>
              </a:rPr>
              <a:t>2</a:t>
            </a:r>
            <a:r>
              <a:rPr lang="zh-CN" altLang="en-US" sz="2000" dirty="0">
                <a:solidFill>
                  <a:srgbClr val="000000"/>
                </a:solidFill>
                <a:ea typeface="宋体" charset="-122"/>
                <a:cs typeface="+mn-cs"/>
                <a:sym typeface="Symbol" pitchFamily="18" charset="2"/>
              </a:rPr>
              <a:t>有</a:t>
            </a:r>
            <a:r>
              <a:rPr lang="en-US" altLang="zh-CN" sz="2000" i="1" dirty="0">
                <a:ea typeface="宋体" charset="-122"/>
                <a:sym typeface="Symbol" pitchFamily="18" charset="2"/>
              </a:rPr>
              <a:t>c</a:t>
            </a:r>
            <a:r>
              <a:rPr lang="en-US" altLang="zh-CN" sz="2000" baseline="-25000" dirty="0">
                <a:ea typeface="宋体" charset="-122"/>
                <a:sym typeface="Symbol" pitchFamily="18" charset="2"/>
              </a:rPr>
              <a:t>1</a:t>
            </a:r>
            <a:r>
              <a:rPr lang="en-US" altLang="zh-CN" sz="2000" dirty="0">
                <a:ea typeface="宋体" charset="-122"/>
                <a:sym typeface="Symbol" pitchFamily="18" charset="2"/>
              </a:rPr>
              <a:t> x </a:t>
            </a:r>
            <a:r>
              <a:rPr lang="en-US" altLang="zh-CN" sz="2000" i="1" dirty="0">
                <a:ea typeface="宋体" charset="-122"/>
                <a:sym typeface="Symbol" pitchFamily="18" charset="2"/>
              </a:rPr>
              <a:t>c</a:t>
            </a:r>
            <a:r>
              <a:rPr lang="en-US" altLang="zh-CN" sz="2000" baseline="-25000" dirty="0">
                <a:ea typeface="宋体" charset="-122"/>
                <a:sym typeface="Symbol" pitchFamily="18" charset="2"/>
              </a:rPr>
              <a:t>2</a:t>
            </a:r>
            <a:r>
              <a:rPr lang="zh-CN" altLang="en-US" sz="2000" dirty="0">
                <a:solidFill>
                  <a:srgbClr val="000000"/>
                </a:solidFill>
                <a:ea typeface="宋体" charset="-122"/>
                <a:cs typeface="+mn-cs"/>
                <a:sym typeface="Symbol" pitchFamily="18" charset="2"/>
              </a:rPr>
              <a:t>个副本 </a:t>
            </a:r>
            <a:endParaRPr lang="en-US" altLang="zh-CN" baseline="-25000" dirty="0">
              <a:ea typeface="宋体"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defRPr/>
            </a:pPr>
            <a:r>
              <a:rPr lang="zh-CN" altLang="en-US" dirty="0">
                <a:ea typeface="宋体" charset="-122"/>
              </a:rPr>
              <a:t>重复（续）</a:t>
            </a:r>
            <a:endParaRPr lang="en-US" altLang="zh-CN" dirty="0">
              <a:ea typeface="宋体" charset="-122"/>
            </a:endParaRPr>
          </a:p>
        </p:txBody>
      </p:sp>
      <p:sp>
        <p:nvSpPr>
          <p:cNvPr id="83971" name="Rectangle 3"/>
          <p:cNvSpPr>
            <a:spLocks noGrp="1" noChangeArrowheads="1"/>
          </p:cNvSpPr>
          <p:nvPr>
            <p:ph type="body" idx="1"/>
          </p:nvPr>
        </p:nvSpPr>
        <p:spPr>
          <a:xfrm>
            <a:off x="814388" y="1104900"/>
            <a:ext cx="6991350" cy="4549775"/>
          </a:xfrm>
        </p:spPr>
        <p:txBody>
          <a:bodyPr/>
          <a:lstStyle/>
          <a:p>
            <a:pPr>
              <a:tabLst>
                <a:tab pos="1436688" algn="l"/>
                <a:tab pos="2176463" algn="l"/>
              </a:tabLst>
            </a:pPr>
            <a:r>
              <a:rPr lang="zh-CN" altLang="en-US" sz="2000"/>
              <a:t>示例：假设有如下多重集关系</a:t>
            </a:r>
            <a:r>
              <a:rPr lang="en-US" altLang="zh-CN" sz="2000"/>
              <a:t> </a:t>
            </a:r>
            <a:r>
              <a:rPr lang="en-US" altLang="zh-CN" sz="2000" i="1"/>
              <a:t>r</a:t>
            </a:r>
            <a:r>
              <a:rPr lang="en-US" altLang="zh-CN" sz="2000" baseline="-25000"/>
              <a:t>1</a:t>
            </a:r>
            <a:r>
              <a:rPr lang="en-US" altLang="zh-CN" sz="2000"/>
              <a:t> (</a:t>
            </a:r>
            <a:r>
              <a:rPr lang="en-US" altLang="zh-CN" sz="2000" i="1"/>
              <a:t>A, B</a:t>
            </a:r>
            <a:r>
              <a:rPr lang="en-US" altLang="zh-CN" sz="2000"/>
              <a:t>) </a:t>
            </a:r>
            <a:r>
              <a:rPr lang="zh-CN" altLang="en-US" sz="2000"/>
              <a:t>和</a:t>
            </a:r>
            <a:r>
              <a:rPr lang="en-US" altLang="zh-CN" sz="2000"/>
              <a:t> </a:t>
            </a:r>
            <a:r>
              <a:rPr lang="en-US" altLang="zh-CN" sz="2000" i="1"/>
              <a:t>r</a:t>
            </a:r>
            <a:r>
              <a:rPr lang="en-US" altLang="zh-CN" sz="2000" baseline="-25000"/>
              <a:t>2</a:t>
            </a:r>
            <a:r>
              <a:rPr lang="en-US" altLang="zh-CN" sz="2000"/>
              <a:t> (</a:t>
            </a:r>
            <a:r>
              <a:rPr lang="en-US" altLang="zh-CN" sz="2000" i="1"/>
              <a:t>C</a:t>
            </a:r>
            <a:r>
              <a:rPr lang="en-US" altLang="zh-CN" sz="2000"/>
              <a:t>) </a:t>
            </a:r>
            <a:r>
              <a:rPr lang="zh-CN" altLang="en-US" sz="2000"/>
              <a:t>：</a:t>
            </a:r>
            <a:endParaRPr lang="en-US" altLang="zh-CN"/>
          </a:p>
          <a:p>
            <a:pPr>
              <a:buFont typeface="Monotype Sorts"/>
              <a:buNone/>
              <a:tabLst>
                <a:tab pos="1436688" algn="l"/>
                <a:tab pos="2176463" algn="l"/>
              </a:tabLst>
            </a:pPr>
            <a:r>
              <a:rPr lang="en-US" altLang="zh-CN"/>
              <a:t>		 </a:t>
            </a:r>
            <a:r>
              <a:rPr lang="en-US" altLang="zh-CN" sz="2000" i="1"/>
              <a:t>r</a:t>
            </a:r>
            <a:r>
              <a:rPr lang="en-US" altLang="zh-CN" sz="2000" baseline="-25000"/>
              <a:t>1</a:t>
            </a:r>
            <a:r>
              <a:rPr lang="en-US" altLang="zh-CN" sz="2000"/>
              <a:t> = {(1, </a:t>
            </a:r>
            <a:r>
              <a:rPr lang="en-US" altLang="zh-CN" sz="2000" i="1"/>
              <a:t>a</a:t>
            </a:r>
            <a:r>
              <a:rPr lang="en-US" altLang="zh-CN" sz="2000"/>
              <a:t>) (2,</a:t>
            </a:r>
            <a:r>
              <a:rPr lang="en-US" altLang="zh-CN" sz="2000" i="1"/>
              <a:t>a</a:t>
            </a:r>
            <a:r>
              <a:rPr lang="en-US" altLang="zh-CN" sz="2000"/>
              <a:t>)}     </a:t>
            </a:r>
            <a:r>
              <a:rPr lang="en-US" altLang="zh-CN" sz="2000" i="1"/>
              <a:t>r</a:t>
            </a:r>
            <a:r>
              <a:rPr lang="en-US" altLang="zh-CN" sz="2000" baseline="-25000"/>
              <a:t>2</a:t>
            </a:r>
            <a:r>
              <a:rPr lang="en-US" altLang="zh-CN" sz="2000"/>
              <a:t> = {(2), (3), (3)}</a:t>
            </a:r>
            <a:endParaRPr lang="en-US" altLang="zh-CN"/>
          </a:p>
          <a:p>
            <a:pPr>
              <a:tabLst>
                <a:tab pos="1436688" algn="l"/>
                <a:tab pos="2176463" algn="l"/>
              </a:tabLst>
            </a:pPr>
            <a:r>
              <a:rPr lang="zh-CN" altLang="en-US" sz="2000"/>
              <a:t>则</a:t>
            </a:r>
            <a:r>
              <a:rPr lang="en-US" altLang="zh-CN" sz="2000"/>
              <a:t> </a:t>
            </a:r>
            <a:r>
              <a:rPr lang="en-US" altLang="zh-CN" sz="2000">
                <a:sym typeface="Symbol" panose="05050102010706020507" pitchFamily="18" charset="2"/>
              </a:rPr>
              <a:t></a:t>
            </a:r>
            <a:r>
              <a:rPr lang="en-US" altLang="zh-CN" sz="2400" i="1" baseline="-25000">
                <a:sym typeface="Symbol" panose="05050102010706020507" pitchFamily="18" charset="2"/>
              </a:rPr>
              <a:t>B</a:t>
            </a:r>
            <a:r>
              <a:rPr lang="en-US" altLang="zh-CN" sz="2000">
                <a:sym typeface="Symbol" panose="05050102010706020507" pitchFamily="18" charset="2"/>
              </a:rPr>
              <a:t>(</a:t>
            </a:r>
            <a:r>
              <a:rPr lang="en-US" altLang="zh-CN" sz="2000" i="1"/>
              <a:t>r</a:t>
            </a:r>
            <a:r>
              <a:rPr lang="en-US" altLang="zh-CN" sz="2000" baseline="-25000"/>
              <a:t>1</a:t>
            </a:r>
            <a:r>
              <a:rPr lang="en-US" altLang="zh-CN" sz="2000"/>
              <a:t>) </a:t>
            </a:r>
            <a:r>
              <a:rPr lang="zh-CN" altLang="en-US" sz="2000"/>
              <a:t>为</a:t>
            </a:r>
            <a:r>
              <a:rPr lang="en-US" altLang="zh-CN" sz="2000"/>
              <a:t> {(a), (a)}</a:t>
            </a:r>
            <a:r>
              <a:rPr lang="zh-CN" altLang="en-US" sz="2000"/>
              <a:t>，</a:t>
            </a:r>
            <a:r>
              <a:rPr lang="en-US" altLang="zh-CN" sz="2000"/>
              <a:t>  </a:t>
            </a:r>
            <a:r>
              <a:rPr lang="en-US" altLang="zh-CN" sz="2000">
                <a:sym typeface="Symbol" panose="05050102010706020507" pitchFamily="18" charset="2"/>
              </a:rPr>
              <a:t></a:t>
            </a:r>
            <a:r>
              <a:rPr lang="en-US" altLang="zh-CN" sz="2400" i="1" baseline="-25000">
                <a:sym typeface="Symbol" panose="05050102010706020507" pitchFamily="18" charset="2"/>
              </a:rPr>
              <a:t>B</a:t>
            </a:r>
            <a:r>
              <a:rPr lang="en-US" altLang="zh-CN" sz="2000">
                <a:sym typeface="Symbol" panose="05050102010706020507" pitchFamily="18" charset="2"/>
              </a:rPr>
              <a:t>(</a:t>
            </a:r>
            <a:r>
              <a:rPr lang="en-US" altLang="zh-CN" sz="2000" i="1"/>
              <a:t>r</a:t>
            </a:r>
            <a:r>
              <a:rPr lang="en-US" altLang="zh-CN" sz="2000" baseline="-25000"/>
              <a:t>1</a:t>
            </a:r>
            <a:r>
              <a:rPr lang="en-US" altLang="zh-CN" sz="2000"/>
              <a:t>) x </a:t>
            </a:r>
            <a:r>
              <a:rPr lang="en-US" altLang="zh-CN" sz="2000" i="1"/>
              <a:t>r</a:t>
            </a:r>
            <a:r>
              <a:rPr lang="en-US" altLang="zh-CN" sz="2000" baseline="-25000"/>
              <a:t>2</a:t>
            </a:r>
            <a:r>
              <a:rPr lang="en-US" altLang="zh-CN" sz="2000"/>
              <a:t> </a:t>
            </a:r>
            <a:r>
              <a:rPr lang="zh-CN" altLang="en-US" sz="2000"/>
              <a:t>为</a:t>
            </a:r>
            <a:endParaRPr lang="en-US" altLang="zh-CN"/>
          </a:p>
          <a:p>
            <a:pPr>
              <a:buFont typeface="Monotype Sorts"/>
              <a:buNone/>
              <a:tabLst>
                <a:tab pos="1436688" algn="l"/>
                <a:tab pos="2176463" algn="l"/>
              </a:tabLst>
            </a:pPr>
            <a:r>
              <a:rPr lang="en-US" altLang="zh-CN"/>
              <a:t>		</a:t>
            </a:r>
            <a:r>
              <a:rPr lang="en-US" altLang="zh-CN" sz="2000"/>
              <a:t>{(</a:t>
            </a:r>
            <a:r>
              <a:rPr lang="en-US" altLang="zh-CN" sz="2000" i="1"/>
              <a:t>a</a:t>
            </a:r>
            <a:r>
              <a:rPr lang="en-US" altLang="zh-CN" sz="2000"/>
              <a:t>,2), (</a:t>
            </a:r>
            <a:r>
              <a:rPr lang="en-US" altLang="zh-CN" sz="2000" i="1"/>
              <a:t>a</a:t>
            </a:r>
            <a:r>
              <a:rPr lang="en-US" altLang="zh-CN" sz="2000"/>
              <a:t>,2), (</a:t>
            </a:r>
            <a:r>
              <a:rPr lang="en-US" altLang="zh-CN" sz="2000" i="1"/>
              <a:t>a</a:t>
            </a:r>
            <a:r>
              <a:rPr lang="en-US" altLang="zh-CN" sz="2000"/>
              <a:t>,3), (</a:t>
            </a:r>
            <a:r>
              <a:rPr lang="en-US" altLang="zh-CN" sz="2000" i="1"/>
              <a:t>a</a:t>
            </a:r>
            <a:r>
              <a:rPr lang="en-US" altLang="zh-CN" sz="2000"/>
              <a:t>,3), (</a:t>
            </a:r>
            <a:r>
              <a:rPr lang="en-US" altLang="zh-CN" sz="2000" i="1"/>
              <a:t>a</a:t>
            </a:r>
            <a:r>
              <a:rPr lang="en-US" altLang="zh-CN" sz="2000"/>
              <a:t>,3), (</a:t>
            </a:r>
            <a:r>
              <a:rPr lang="en-US" altLang="zh-CN" sz="2000" i="1"/>
              <a:t>a</a:t>
            </a:r>
            <a:r>
              <a:rPr lang="en-US" altLang="zh-CN" sz="2000"/>
              <a:t>,3)}</a:t>
            </a:r>
            <a:endParaRPr lang="en-US" altLang="zh-CN"/>
          </a:p>
          <a:p>
            <a:pPr>
              <a:tabLst>
                <a:tab pos="1436688" algn="l"/>
                <a:tab pos="2176463" algn="l"/>
              </a:tabLst>
            </a:pPr>
            <a:r>
              <a:rPr lang="en-US" altLang="zh-CN" sz="2000"/>
              <a:t>SQL </a:t>
            </a:r>
            <a:r>
              <a:rPr lang="zh-CN" altLang="en-US" sz="2000"/>
              <a:t>重复语义：</a:t>
            </a:r>
            <a:endParaRPr lang="en-US" altLang="zh-CN"/>
          </a:p>
          <a:p>
            <a:pPr>
              <a:buFont typeface="Monotype Sorts"/>
              <a:buNone/>
              <a:tabLst>
                <a:tab pos="1436688" algn="l"/>
                <a:tab pos="2176463" algn="l"/>
              </a:tabLst>
            </a:pPr>
            <a:r>
              <a:rPr lang="en-US" altLang="zh-CN"/>
              <a:t>		</a:t>
            </a:r>
            <a:r>
              <a:rPr lang="en-US" altLang="zh-CN" sz="2000" b="1"/>
              <a:t>select </a:t>
            </a:r>
            <a:r>
              <a:rPr lang="en-US" altLang="zh-CN" sz="2000" i="1"/>
              <a:t>A</a:t>
            </a:r>
            <a:r>
              <a:rPr lang="en-US" altLang="zh-CN" sz="2000" baseline="-25000"/>
              <a:t>1</a:t>
            </a:r>
            <a:r>
              <a:rPr lang="en-US" altLang="zh-CN" sz="2000"/>
              <a:t>,</a:t>
            </a:r>
            <a:r>
              <a:rPr lang="en-US" altLang="zh-CN" sz="2000" baseline="-25000"/>
              <a:t>, </a:t>
            </a:r>
            <a:r>
              <a:rPr lang="en-US" altLang="zh-CN" sz="2000" i="1"/>
              <a:t>A</a:t>
            </a:r>
            <a:r>
              <a:rPr lang="en-US" altLang="zh-CN" sz="2000" baseline="-25000"/>
              <a:t>2</a:t>
            </a:r>
            <a:r>
              <a:rPr lang="en-US" altLang="zh-CN" sz="2000"/>
              <a:t>, ..., </a:t>
            </a:r>
            <a:r>
              <a:rPr lang="en-US" altLang="zh-CN" sz="2000" i="1"/>
              <a:t>A</a:t>
            </a:r>
            <a:r>
              <a:rPr lang="en-US" altLang="zh-CN" sz="2400" i="1" baseline="-25000"/>
              <a:t>n</a:t>
            </a:r>
            <a:r>
              <a:rPr lang="en-US" altLang="zh-CN" sz="2000" i="1"/>
              <a:t/>
            </a:r>
            <a:br>
              <a:rPr lang="en-US" altLang="zh-CN" sz="2000" i="1"/>
            </a:br>
            <a:r>
              <a:rPr lang="en-US" altLang="zh-CN" sz="2000" i="1"/>
              <a:t>	</a:t>
            </a:r>
            <a:r>
              <a:rPr lang="en-US" altLang="zh-CN" sz="2000" b="1"/>
              <a:t>from </a:t>
            </a:r>
            <a:r>
              <a:rPr lang="en-US" altLang="zh-CN" sz="2000" i="1"/>
              <a:t>r</a:t>
            </a:r>
            <a:r>
              <a:rPr lang="en-US" altLang="zh-CN" sz="2000" baseline="-25000"/>
              <a:t>1</a:t>
            </a:r>
            <a:r>
              <a:rPr lang="en-US" altLang="zh-CN" sz="2000"/>
              <a:t>, </a:t>
            </a:r>
            <a:r>
              <a:rPr lang="en-US" altLang="zh-CN" sz="2000" i="1"/>
              <a:t>r</a:t>
            </a:r>
            <a:r>
              <a:rPr lang="en-US" altLang="zh-CN" sz="2000" baseline="-25000"/>
              <a:t>2</a:t>
            </a:r>
            <a:r>
              <a:rPr lang="en-US" altLang="zh-CN" sz="2000"/>
              <a:t>, ..., </a:t>
            </a:r>
            <a:r>
              <a:rPr lang="en-US" altLang="zh-CN" sz="2000" i="1"/>
              <a:t>r</a:t>
            </a:r>
            <a:r>
              <a:rPr lang="en-US" altLang="zh-CN" sz="2400" i="1" baseline="-25000"/>
              <a:t>m</a:t>
            </a:r>
            <a:r>
              <a:rPr lang="en-US" altLang="zh-CN" sz="2000"/>
              <a:t/>
            </a:r>
            <a:br>
              <a:rPr lang="en-US" altLang="zh-CN" sz="2000"/>
            </a:br>
            <a:r>
              <a:rPr lang="en-US" altLang="zh-CN" sz="2000"/>
              <a:t>	</a:t>
            </a:r>
            <a:r>
              <a:rPr lang="en-US" altLang="zh-CN" sz="2000" b="1"/>
              <a:t>where </a:t>
            </a:r>
            <a:r>
              <a:rPr lang="en-US" altLang="zh-CN" sz="2000" i="1"/>
              <a:t>P</a:t>
            </a:r>
            <a:endParaRPr lang="en-US" altLang="zh-CN" i="1"/>
          </a:p>
          <a:p>
            <a:pPr>
              <a:buFont typeface="Monotype Sorts"/>
              <a:buNone/>
              <a:tabLst>
                <a:tab pos="1436688" algn="l"/>
                <a:tab pos="2176463" algn="l"/>
              </a:tabLst>
            </a:pPr>
            <a:r>
              <a:rPr lang="en-US" altLang="zh-CN" i="1"/>
              <a:t>	</a:t>
            </a:r>
            <a:r>
              <a:rPr lang="zh-CN" altLang="en-US" sz="2000"/>
              <a:t>与此表达式的</a:t>
            </a:r>
            <a:r>
              <a:rPr lang="zh-CN" altLang="en-US" sz="2000" i="1"/>
              <a:t>多重集</a:t>
            </a:r>
            <a:r>
              <a:rPr lang="zh-CN" altLang="en-US" sz="2000"/>
              <a:t>版本等价：</a:t>
            </a:r>
            <a:endParaRPr lang="en-US" altLang="zh-CN"/>
          </a:p>
          <a:p>
            <a:pPr>
              <a:buFont typeface="Monotype Sorts"/>
              <a:buNone/>
              <a:tabLst>
                <a:tab pos="1436688" algn="l"/>
                <a:tab pos="2176463" algn="l"/>
              </a:tabLst>
            </a:pPr>
            <a:r>
              <a:rPr lang="en-US" altLang="zh-CN"/>
              <a:t>		</a:t>
            </a:r>
            <a:endParaRPr lang="en-US" altLang="zh-CN" i="1" baseline="-25000"/>
          </a:p>
        </p:txBody>
      </p:sp>
      <p:graphicFrame>
        <p:nvGraphicFramePr>
          <p:cNvPr id="83972" name="Object 4"/>
          <p:cNvGraphicFramePr>
            <a:graphicFrameLocks noChangeAspect="1"/>
          </p:cNvGraphicFramePr>
          <p:nvPr/>
        </p:nvGraphicFramePr>
        <p:xfrm>
          <a:off x="2682875" y="5108575"/>
          <a:ext cx="3640138" cy="428625"/>
        </p:xfrm>
        <a:graphic>
          <a:graphicData uri="http://schemas.openxmlformats.org/presentationml/2006/ole">
            <mc:AlternateContent xmlns:mc="http://schemas.openxmlformats.org/markup-compatibility/2006">
              <mc:Choice xmlns:v="urn:schemas-microsoft-com:vml" Requires="v">
                <p:oleObj spid="_x0000_s83992" name="Equation" r:id="rId4" imgW="3022600" imgH="355600" progId="Equation.3">
                  <p:embed/>
                </p:oleObj>
              </mc:Choice>
              <mc:Fallback>
                <p:oleObj name="Equation" r:id="rId4" imgW="3022600" imgH="355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5" y="5108575"/>
                        <a:ext cx="364013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52450" y="38100"/>
            <a:ext cx="8077200" cy="609600"/>
          </a:xfrm>
        </p:spPr>
        <p:txBody>
          <a:bodyPr/>
          <a:lstStyle/>
          <a:p>
            <a:pPr>
              <a:defRPr/>
            </a:pPr>
            <a:r>
              <a:rPr lang="zh-CN" altLang="en-US">
                <a:ea typeface="宋体" charset="-122"/>
              </a:rPr>
              <a:t>集合运算</a:t>
            </a:r>
            <a:endParaRPr lang="en-US" altLang="zh-CN">
              <a:ea typeface="宋体" charset="-122"/>
            </a:endParaRPr>
          </a:p>
        </p:txBody>
      </p:sp>
      <p:sp>
        <p:nvSpPr>
          <p:cNvPr id="86019" name="Rectangle 3"/>
          <p:cNvSpPr>
            <a:spLocks noGrp="1" noChangeArrowheads="1"/>
          </p:cNvSpPr>
          <p:nvPr>
            <p:ph type="body" idx="1"/>
          </p:nvPr>
        </p:nvSpPr>
        <p:spPr>
          <a:xfrm>
            <a:off x="395288" y="1017588"/>
            <a:ext cx="7661275" cy="511175"/>
          </a:xfrm>
        </p:spPr>
        <p:txBody>
          <a:bodyPr/>
          <a:lstStyle/>
          <a:p>
            <a:pPr>
              <a:tabLst>
                <a:tab pos="1481138" algn="l"/>
              </a:tabLst>
            </a:pPr>
            <a:r>
              <a:rPr lang="zh-CN" altLang="en-US" sz="2000"/>
              <a:t>找出在</a:t>
            </a:r>
            <a:r>
              <a:rPr lang="en-US" altLang="zh-CN" sz="2000"/>
              <a:t>2009</a:t>
            </a:r>
            <a:r>
              <a:rPr lang="zh-CN" altLang="en-US" sz="2000"/>
              <a:t>年秋季开课，或者在</a:t>
            </a:r>
            <a:r>
              <a:rPr lang="en-US" altLang="zh-CN" sz="2000"/>
              <a:t>2010</a:t>
            </a:r>
            <a:r>
              <a:rPr lang="zh-CN" altLang="en-US" sz="2000"/>
              <a:t>年春季开课，或两个学期都开课的所有课程</a:t>
            </a:r>
            <a:endParaRPr lang="en-US" altLang="zh-CN"/>
          </a:p>
        </p:txBody>
      </p:sp>
      <p:sp>
        <p:nvSpPr>
          <p:cNvPr id="86020" name="Text Box 4"/>
          <p:cNvSpPr txBox="1">
            <a:spLocks noChangeArrowheads="1"/>
          </p:cNvSpPr>
          <p:nvPr/>
        </p:nvSpPr>
        <p:spPr bwMode="auto">
          <a:xfrm>
            <a:off x="433388" y="4414838"/>
            <a:ext cx="7910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nSpc>
                <a:spcPct val="90000"/>
              </a:lnSpc>
            </a:pPr>
            <a:r>
              <a:rPr lang="zh-CN" altLang="en-US" sz="2000">
                <a:latin typeface="Helvetica" panose="020B0604020202020204" pitchFamily="34" charset="0"/>
              </a:rPr>
              <a:t>找出在</a:t>
            </a:r>
            <a:r>
              <a:rPr lang="en-US" altLang="zh-CN" sz="2000">
                <a:latin typeface="Helvetica" panose="020B0604020202020204" pitchFamily="34" charset="0"/>
              </a:rPr>
              <a:t>2009</a:t>
            </a:r>
            <a:r>
              <a:rPr lang="zh-CN" altLang="en-US" sz="2000">
                <a:latin typeface="Helvetica" panose="020B0604020202020204" pitchFamily="34" charset="0"/>
              </a:rPr>
              <a:t>年秋季学期开课但不在</a:t>
            </a:r>
            <a:r>
              <a:rPr lang="en-US" altLang="zh-CN" sz="2000">
                <a:latin typeface="Helvetica" panose="020B0604020202020204" pitchFamily="34" charset="0"/>
              </a:rPr>
              <a:t>2010</a:t>
            </a:r>
            <a:r>
              <a:rPr lang="zh-CN" altLang="en-US" sz="2000">
                <a:latin typeface="Helvetica" panose="020B0604020202020204" pitchFamily="34" charset="0"/>
              </a:rPr>
              <a:t>年春季学期开课的所有课程</a:t>
            </a:r>
          </a:p>
        </p:txBody>
      </p:sp>
      <p:sp>
        <p:nvSpPr>
          <p:cNvPr id="417797" name="Text Box 5"/>
          <p:cNvSpPr txBox="1">
            <a:spLocks noChangeArrowheads="1"/>
          </p:cNvSpPr>
          <p:nvPr/>
        </p:nvSpPr>
        <p:spPr bwMode="auto">
          <a:xfrm>
            <a:off x="609600" y="1670050"/>
            <a:ext cx="8283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Font typeface="Monotype Sorts"/>
              <a:buNone/>
            </a:pP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‘Fall’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2009)</a:t>
            </a:r>
            <a:br>
              <a:rPr lang="en-US" altLang="zh-CN" sz="2000">
                <a:latin typeface="Helvetica" panose="020B0604020202020204" pitchFamily="34" charset="0"/>
              </a:rPr>
            </a:br>
            <a:r>
              <a:rPr lang="en-US" altLang="zh-CN" sz="2000">
                <a:latin typeface="Helvetica" panose="020B0604020202020204" pitchFamily="34" charset="0"/>
              </a:rPr>
              <a:t> </a:t>
            </a:r>
            <a:r>
              <a:rPr lang="en-US" altLang="zh-CN" sz="2000" b="1">
                <a:latin typeface="Helvetica" panose="020B0604020202020204" pitchFamily="34" charset="0"/>
              </a:rPr>
              <a:t>union</a:t>
            </a:r>
            <a:br>
              <a:rPr lang="en-US" altLang="zh-CN" sz="2000" b="1">
                <a:latin typeface="Helvetica" panose="020B0604020202020204" pitchFamily="34" charset="0"/>
              </a:rPr>
            </a:b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‘Spring’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2010)</a:t>
            </a:r>
            <a:endParaRPr lang="en-US" altLang="zh-CN" sz="1800">
              <a:latin typeface="Helvetica" panose="020B0604020202020204" pitchFamily="34" charset="0"/>
            </a:endParaRPr>
          </a:p>
        </p:txBody>
      </p:sp>
      <p:sp>
        <p:nvSpPr>
          <p:cNvPr id="86022" name="Text Box 6"/>
          <p:cNvSpPr txBox="1">
            <a:spLocks noChangeArrowheads="1"/>
          </p:cNvSpPr>
          <p:nvPr/>
        </p:nvSpPr>
        <p:spPr bwMode="auto">
          <a:xfrm>
            <a:off x="388938" y="2722563"/>
            <a:ext cx="6115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zh-CN" altLang="en-US" sz="2000">
                <a:latin typeface="Helvetica" panose="020B0604020202020204" pitchFamily="34" charset="0"/>
              </a:rPr>
              <a:t>找出在</a:t>
            </a:r>
            <a:r>
              <a:rPr lang="en-US" altLang="zh-CN" sz="2000">
                <a:latin typeface="Helvetica" panose="020B0604020202020204" pitchFamily="34" charset="0"/>
              </a:rPr>
              <a:t>2009</a:t>
            </a:r>
            <a:r>
              <a:rPr lang="zh-CN" altLang="en-US" sz="2000">
                <a:latin typeface="Helvetica" panose="020B0604020202020204" pitchFamily="34" charset="0"/>
              </a:rPr>
              <a:t>年秋季和</a:t>
            </a:r>
            <a:r>
              <a:rPr lang="en-US" altLang="zh-CN" sz="2000">
                <a:latin typeface="Helvetica" panose="020B0604020202020204" pitchFamily="34" charset="0"/>
              </a:rPr>
              <a:t>2010</a:t>
            </a:r>
            <a:r>
              <a:rPr lang="zh-CN" altLang="en-US" sz="2000">
                <a:latin typeface="Helvetica" panose="020B0604020202020204" pitchFamily="34" charset="0"/>
              </a:rPr>
              <a:t>年春季</a:t>
            </a:r>
            <a:r>
              <a:rPr kumimoji="0" lang="zh-CN" altLang="en-US" sz="2000">
                <a:latin typeface="Helvetica" panose="020B0604020202020204" pitchFamily="34" charset="0"/>
              </a:rPr>
              <a:t>都</a:t>
            </a:r>
            <a:r>
              <a:rPr lang="zh-CN" altLang="en-US" sz="2000">
                <a:latin typeface="Helvetica" panose="020B0604020202020204" pitchFamily="34" charset="0"/>
              </a:rPr>
              <a:t>开课的所有课程</a:t>
            </a:r>
          </a:p>
        </p:txBody>
      </p:sp>
      <p:sp>
        <p:nvSpPr>
          <p:cNvPr id="417799" name="Text Box 7"/>
          <p:cNvSpPr txBox="1">
            <a:spLocks noChangeArrowheads="1"/>
          </p:cNvSpPr>
          <p:nvPr/>
        </p:nvSpPr>
        <p:spPr bwMode="auto">
          <a:xfrm>
            <a:off x="579438" y="3168650"/>
            <a:ext cx="82629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Font typeface="Monotype Sorts"/>
              <a:buNone/>
            </a:pP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‘Fall’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2009)</a:t>
            </a:r>
            <a:br>
              <a:rPr lang="en-US" altLang="zh-CN" sz="2000">
                <a:latin typeface="Helvetica" panose="020B0604020202020204" pitchFamily="34" charset="0"/>
              </a:rPr>
            </a:br>
            <a:r>
              <a:rPr lang="en-US" altLang="zh-CN" sz="2000">
                <a:latin typeface="Helvetica" panose="020B0604020202020204" pitchFamily="34" charset="0"/>
              </a:rPr>
              <a:t> </a:t>
            </a:r>
            <a:r>
              <a:rPr lang="en-US" altLang="zh-CN" sz="2000" b="1">
                <a:latin typeface="Helvetica" panose="020B0604020202020204" pitchFamily="34" charset="0"/>
              </a:rPr>
              <a:t>intersect</a:t>
            </a:r>
            <a:br>
              <a:rPr lang="en-US" altLang="zh-CN" sz="2000" b="1">
                <a:latin typeface="Helvetica" panose="020B0604020202020204" pitchFamily="34" charset="0"/>
              </a:rPr>
            </a:b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‘Spring’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2010)</a:t>
            </a:r>
            <a:endParaRPr lang="en-US" altLang="zh-CN" sz="1800">
              <a:latin typeface="Helvetica" panose="020B0604020202020204" pitchFamily="34" charset="0"/>
            </a:endParaRPr>
          </a:p>
        </p:txBody>
      </p:sp>
      <p:sp>
        <p:nvSpPr>
          <p:cNvPr id="417800" name="Text Box 8"/>
          <p:cNvSpPr txBox="1">
            <a:spLocks noChangeArrowheads="1"/>
          </p:cNvSpPr>
          <p:nvPr/>
        </p:nvSpPr>
        <p:spPr bwMode="auto">
          <a:xfrm>
            <a:off x="577850" y="4843463"/>
            <a:ext cx="83518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Font typeface="Monotype Sorts"/>
              <a:buNone/>
            </a:pP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‘Fall’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2009)</a:t>
            </a:r>
            <a:br>
              <a:rPr lang="en-US" altLang="zh-CN" sz="2000">
                <a:latin typeface="Helvetica" panose="020B0604020202020204" pitchFamily="34" charset="0"/>
              </a:rPr>
            </a:br>
            <a:r>
              <a:rPr lang="en-US" altLang="zh-CN" sz="2000">
                <a:latin typeface="Helvetica" panose="020B0604020202020204" pitchFamily="34" charset="0"/>
              </a:rPr>
              <a:t> </a:t>
            </a:r>
            <a:r>
              <a:rPr lang="en-US" altLang="zh-CN" sz="2000" b="1">
                <a:latin typeface="Helvetica" panose="020B0604020202020204" pitchFamily="34" charset="0"/>
              </a:rPr>
              <a:t>except/minus</a:t>
            </a:r>
            <a:br>
              <a:rPr lang="en-US" altLang="zh-CN" sz="2000" b="1">
                <a:latin typeface="Helvetica" panose="020B0604020202020204" pitchFamily="34" charset="0"/>
              </a:rPr>
            </a:br>
            <a:r>
              <a:rPr lang="en-US" altLang="zh-CN" sz="2000">
                <a:latin typeface="Helvetica" panose="020B0604020202020204" pitchFamily="34" charset="0"/>
              </a:rPr>
              <a:t>(</a:t>
            </a:r>
            <a:r>
              <a:rPr lang="en-US" altLang="zh-CN" sz="2000" b="1">
                <a:latin typeface="Helvetica" panose="020B0604020202020204" pitchFamily="34" charset="0"/>
              </a:rPr>
              <a:t>select</a:t>
            </a:r>
            <a:r>
              <a:rPr lang="en-US" altLang="zh-CN" sz="2000">
                <a:latin typeface="Helvetica" panose="020B0604020202020204" pitchFamily="34" charset="0"/>
              </a:rPr>
              <a:t> </a:t>
            </a:r>
            <a:r>
              <a:rPr lang="en-US" altLang="zh-CN" sz="2000" i="1">
                <a:latin typeface="Helvetica" panose="020B0604020202020204" pitchFamily="34" charset="0"/>
              </a:rPr>
              <a:t>course_id </a:t>
            </a:r>
            <a:r>
              <a:rPr lang="en-US" altLang="zh-CN" sz="2000" b="1">
                <a:latin typeface="Helvetica" panose="020B0604020202020204" pitchFamily="34" charset="0"/>
              </a:rPr>
              <a:t>from </a:t>
            </a:r>
            <a:r>
              <a:rPr lang="en-US" altLang="zh-CN" sz="2000" i="1">
                <a:latin typeface="Helvetica" panose="020B0604020202020204" pitchFamily="34" charset="0"/>
              </a:rPr>
              <a:t>section </a:t>
            </a:r>
            <a:r>
              <a:rPr lang="en-US" altLang="zh-CN" sz="2000" b="1">
                <a:latin typeface="Helvetica" panose="020B0604020202020204" pitchFamily="34" charset="0"/>
              </a:rPr>
              <a:t>where </a:t>
            </a:r>
            <a:r>
              <a:rPr lang="en-US" altLang="zh-CN" sz="2000" i="1">
                <a:latin typeface="Helvetica" panose="020B0604020202020204" pitchFamily="34" charset="0"/>
              </a:rPr>
              <a:t>sem = </a:t>
            </a:r>
            <a:r>
              <a:rPr lang="en-US" altLang="zh-CN" sz="2000">
                <a:latin typeface="Helvetica" panose="020B0604020202020204" pitchFamily="34" charset="0"/>
              </a:rPr>
              <a:t>‘Spring’ </a:t>
            </a:r>
            <a:r>
              <a:rPr lang="en-US" altLang="zh-CN" sz="2000" b="1">
                <a:latin typeface="Helvetica" panose="020B0604020202020204" pitchFamily="34" charset="0"/>
              </a:rPr>
              <a:t>and </a:t>
            </a:r>
            <a:r>
              <a:rPr lang="en-US" altLang="zh-CN" sz="2000" i="1">
                <a:latin typeface="Helvetica" panose="020B0604020202020204" pitchFamily="34" charset="0"/>
              </a:rPr>
              <a:t>year = </a:t>
            </a:r>
            <a:r>
              <a:rPr lang="en-US" altLang="zh-CN" sz="2000">
                <a:latin typeface="Helvetica" panose="020B0604020202020204" pitchFamily="34" charset="0"/>
              </a:rPr>
              <a:t>2010)</a:t>
            </a:r>
            <a:endParaRPr lang="en-US" altLang="zh-CN" sz="18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7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7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7" grpId="0" autoUpdateAnimBg="0"/>
      <p:bldP spid="417799" grpId="0" autoUpdateAnimBg="0"/>
      <p:bldP spid="41780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defRPr/>
            </a:pPr>
            <a:r>
              <a:rPr lang="zh-CN" altLang="en-US">
                <a:ea typeface="宋体" charset="-122"/>
              </a:rPr>
              <a:t>集合运算</a:t>
            </a:r>
            <a:endParaRPr lang="en-US" altLang="zh-CN">
              <a:ea typeface="宋体" charset="-122"/>
            </a:endParaRPr>
          </a:p>
        </p:txBody>
      </p:sp>
      <p:sp>
        <p:nvSpPr>
          <p:cNvPr id="88067" name="Rectangle 3"/>
          <p:cNvSpPr>
            <a:spLocks noGrp="1" noChangeArrowheads="1"/>
          </p:cNvSpPr>
          <p:nvPr>
            <p:ph type="body" idx="1"/>
          </p:nvPr>
        </p:nvSpPr>
        <p:spPr>
          <a:xfrm>
            <a:off x="809625" y="1095375"/>
            <a:ext cx="7661275" cy="4903788"/>
          </a:xfrm>
        </p:spPr>
        <p:txBody>
          <a:bodyPr/>
          <a:lstStyle/>
          <a:p>
            <a:r>
              <a:rPr lang="zh-CN" altLang="en-US" sz="2000"/>
              <a:t>集合运算 </a:t>
            </a:r>
            <a:r>
              <a:rPr lang="en-US" altLang="zh-CN" sz="2000" b="1">
                <a:solidFill>
                  <a:srgbClr val="000099"/>
                </a:solidFill>
              </a:rPr>
              <a:t>union</a:t>
            </a:r>
            <a:r>
              <a:rPr lang="zh-CN" altLang="en-US" sz="2000"/>
              <a:t>，</a:t>
            </a:r>
            <a:r>
              <a:rPr lang="en-US" altLang="zh-CN" sz="2000" b="1">
                <a:solidFill>
                  <a:srgbClr val="000099"/>
                </a:solidFill>
              </a:rPr>
              <a:t>intersect</a:t>
            </a:r>
            <a:r>
              <a:rPr lang="zh-CN" altLang="en-US" sz="2000"/>
              <a:t> 和</a:t>
            </a:r>
            <a:r>
              <a:rPr lang="en-US" altLang="zh-CN" sz="2000" b="1">
                <a:solidFill>
                  <a:srgbClr val="000099"/>
                </a:solidFill>
              </a:rPr>
              <a:t>except</a:t>
            </a:r>
            <a:r>
              <a:rPr lang="en-US" altLang="zh-CN" b="1"/>
              <a:t> </a:t>
            </a:r>
          </a:p>
          <a:p>
            <a:pPr lvl="1"/>
            <a:r>
              <a:rPr lang="zh-CN" altLang="en-US" sz="2000">
                <a:sym typeface="Symbol" panose="05050102010706020507" pitchFamily="18" charset="2"/>
              </a:rPr>
              <a:t>上述每个运算都自动去重</a:t>
            </a:r>
            <a:endParaRPr lang="en-US" altLang="zh-CN">
              <a:sym typeface="Symbol" panose="05050102010706020507" pitchFamily="18" charset="2"/>
            </a:endParaRPr>
          </a:p>
          <a:p>
            <a:r>
              <a:rPr lang="zh-CN" altLang="en-US" sz="2000">
                <a:sym typeface="Symbol" panose="05050102010706020507" pitchFamily="18" charset="2"/>
              </a:rPr>
              <a:t>如果要保留重复，则要使用相应的多重集版本</a:t>
            </a:r>
            <a:r>
              <a:rPr lang="en-US" altLang="zh-CN" sz="2000">
                <a:sym typeface="Symbol" panose="05050102010706020507" pitchFamily="18" charset="2"/>
              </a:rPr>
              <a:t> </a:t>
            </a:r>
            <a:r>
              <a:rPr lang="en-US" altLang="zh-CN" sz="2000" b="1">
                <a:solidFill>
                  <a:srgbClr val="000099"/>
                </a:solidFill>
                <a:sym typeface="Symbol" panose="05050102010706020507" pitchFamily="18" charset="2"/>
              </a:rPr>
              <a:t>union all</a:t>
            </a:r>
            <a:r>
              <a:rPr lang="zh-CN" altLang="en-US" sz="2000">
                <a:sym typeface="Symbol" panose="05050102010706020507" pitchFamily="18" charset="2"/>
              </a:rPr>
              <a:t>，</a:t>
            </a:r>
            <a:r>
              <a:rPr lang="en-US" altLang="zh-CN" sz="2000" b="1">
                <a:solidFill>
                  <a:srgbClr val="000099"/>
                </a:solidFill>
                <a:sym typeface="Symbol" panose="05050102010706020507" pitchFamily="18" charset="2"/>
              </a:rPr>
              <a:t> intersect all</a:t>
            </a:r>
            <a:r>
              <a:rPr lang="en-US" altLang="zh-CN" sz="2000" b="1">
                <a:sym typeface="Symbol" panose="05050102010706020507" pitchFamily="18" charset="2"/>
              </a:rPr>
              <a:t> </a:t>
            </a:r>
            <a:r>
              <a:rPr lang="zh-CN" altLang="en-US" sz="2000">
                <a:sym typeface="Symbol" panose="05050102010706020507" pitchFamily="18" charset="2"/>
              </a:rPr>
              <a:t>和</a:t>
            </a:r>
            <a:r>
              <a:rPr lang="en-US" altLang="zh-CN" sz="2000">
                <a:sym typeface="Symbol" panose="05050102010706020507" pitchFamily="18" charset="2"/>
              </a:rPr>
              <a:t> </a:t>
            </a:r>
            <a:r>
              <a:rPr lang="en-US" altLang="zh-CN" sz="2000" b="1">
                <a:solidFill>
                  <a:srgbClr val="000099"/>
                </a:solidFill>
                <a:sym typeface="Symbol" panose="05050102010706020507" pitchFamily="18" charset="2"/>
              </a:rPr>
              <a:t>except all</a:t>
            </a:r>
            <a:r>
              <a:rPr lang="zh-CN" altLang="en-US" sz="2000">
                <a:sym typeface="Symbol" panose="05050102010706020507" pitchFamily="18" charset="2"/>
              </a:rPr>
              <a:t> </a:t>
            </a:r>
            <a:r>
              <a:rPr lang="en-US" altLang="zh-CN" sz="2000" b="1">
                <a:sym typeface="Symbol" panose="05050102010706020507" pitchFamily="18" charset="2"/>
              </a:rPr>
              <a:t/>
            </a:r>
            <a:br>
              <a:rPr lang="en-US" altLang="zh-CN" sz="2000" b="1">
                <a:sym typeface="Symbol" panose="05050102010706020507" pitchFamily="18" charset="2"/>
              </a:rPr>
            </a:br>
            <a:r>
              <a:rPr lang="en-US" altLang="zh-CN" sz="2000">
                <a:sym typeface="Symbol" panose="05050102010706020507" pitchFamily="18" charset="2"/>
              </a:rPr>
              <a:t/>
            </a:r>
            <a:br>
              <a:rPr lang="en-US" altLang="zh-CN" sz="2000">
                <a:sym typeface="Symbol" panose="05050102010706020507" pitchFamily="18" charset="2"/>
              </a:rPr>
            </a:br>
            <a:r>
              <a:rPr lang="zh-CN" altLang="en-US" sz="2000">
                <a:sym typeface="Symbol" panose="05050102010706020507" pitchFamily="18" charset="2"/>
              </a:rPr>
              <a:t>如果一个元组在 </a:t>
            </a:r>
            <a:r>
              <a:rPr lang="en-US" altLang="zh-CN" sz="2000" i="1">
                <a:sym typeface="Symbol" panose="05050102010706020507" pitchFamily="18" charset="2"/>
              </a:rPr>
              <a:t>r </a:t>
            </a:r>
            <a:r>
              <a:rPr lang="zh-CN" altLang="en-US" sz="2000">
                <a:sym typeface="Symbol" panose="05050102010706020507" pitchFamily="18" charset="2"/>
              </a:rPr>
              <a:t>中出现 </a:t>
            </a:r>
            <a:r>
              <a:rPr lang="en-US" altLang="zh-CN" sz="2000" i="1">
                <a:sym typeface="Symbol" panose="05050102010706020507" pitchFamily="18" charset="2"/>
              </a:rPr>
              <a:t>m</a:t>
            </a:r>
            <a:r>
              <a:rPr lang="en-US" altLang="zh-CN" sz="2000">
                <a:sym typeface="Symbol" panose="05050102010706020507" pitchFamily="18" charset="2"/>
              </a:rPr>
              <a:t> </a:t>
            </a:r>
            <a:r>
              <a:rPr lang="zh-CN" altLang="en-US" sz="2000">
                <a:sym typeface="Symbol" panose="05050102010706020507" pitchFamily="18" charset="2"/>
              </a:rPr>
              <a:t>次，在 </a:t>
            </a:r>
            <a:r>
              <a:rPr lang="en-US" altLang="zh-CN" sz="2000" i="1">
                <a:sym typeface="Symbol" panose="05050102010706020507" pitchFamily="18" charset="2"/>
              </a:rPr>
              <a:t>s </a:t>
            </a:r>
            <a:r>
              <a:rPr lang="zh-CN" altLang="en-US" sz="2000">
                <a:sym typeface="Symbol" panose="05050102010706020507" pitchFamily="18" charset="2"/>
              </a:rPr>
              <a:t>中出现 </a:t>
            </a:r>
            <a:r>
              <a:rPr lang="en-US" altLang="zh-CN" sz="2000" i="1">
                <a:sym typeface="Symbol" panose="05050102010706020507" pitchFamily="18" charset="2"/>
              </a:rPr>
              <a:t>n</a:t>
            </a:r>
            <a:r>
              <a:rPr lang="zh-CN" altLang="en-US" sz="2000">
                <a:sym typeface="Symbol" panose="05050102010706020507" pitchFamily="18" charset="2"/>
              </a:rPr>
              <a:t>次</a:t>
            </a:r>
            <a:r>
              <a:rPr lang="en-US" altLang="zh-CN" sz="2000">
                <a:sym typeface="Symbol" panose="05050102010706020507" pitchFamily="18" charset="2"/>
              </a:rPr>
              <a:t>, </a:t>
            </a:r>
            <a:r>
              <a:rPr lang="zh-CN" altLang="en-US" sz="2000">
                <a:sym typeface="Symbol" panose="05050102010706020507" pitchFamily="18" charset="2"/>
              </a:rPr>
              <a:t>那么：</a:t>
            </a:r>
            <a:endParaRPr lang="en-US" altLang="zh-CN" sz="2000">
              <a:sym typeface="Symbol" panose="05050102010706020507" pitchFamily="18" charset="2"/>
            </a:endParaRPr>
          </a:p>
          <a:p>
            <a:pPr lvl="1"/>
            <a:r>
              <a:rPr lang="en-US" altLang="zh-CN" sz="2000" b="1" i="1"/>
              <a:t>r </a:t>
            </a:r>
            <a:r>
              <a:rPr lang="en-US" altLang="zh-CN" sz="2000" b="1"/>
              <a:t>union all </a:t>
            </a:r>
            <a:r>
              <a:rPr lang="en-US" altLang="zh-CN" sz="2000" b="1" i="1"/>
              <a:t>s</a:t>
            </a:r>
            <a:r>
              <a:rPr lang="zh-CN" altLang="en-US" sz="2000"/>
              <a:t>：</a:t>
            </a:r>
            <a:r>
              <a:rPr lang="en-US" altLang="zh-CN" sz="2000" i="1"/>
              <a:t>m </a:t>
            </a:r>
            <a:r>
              <a:rPr lang="en-US" altLang="zh-CN" sz="2000" i="1" baseline="-25000"/>
              <a:t> </a:t>
            </a:r>
            <a:r>
              <a:rPr lang="en-US" altLang="zh-CN" sz="2000" i="1"/>
              <a:t>+ n </a:t>
            </a:r>
            <a:r>
              <a:rPr lang="zh-CN" altLang="en-US" sz="2000"/>
              <a:t>次</a:t>
            </a:r>
            <a:endParaRPr lang="en-US" altLang="zh-CN" sz="2000"/>
          </a:p>
          <a:p>
            <a:pPr lvl="1"/>
            <a:r>
              <a:rPr lang="en-US" altLang="zh-CN" sz="2000" b="1" i="1"/>
              <a:t>r</a:t>
            </a:r>
            <a:r>
              <a:rPr lang="en-US" altLang="zh-CN" sz="2000" b="1"/>
              <a:t> intersect all </a:t>
            </a:r>
            <a:r>
              <a:rPr lang="en-US" altLang="zh-CN" sz="2000" b="1" i="1"/>
              <a:t>s</a:t>
            </a:r>
            <a:r>
              <a:rPr lang="en-US" altLang="zh-CN" sz="2000"/>
              <a:t> </a:t>
            </a:r>
            <a:r>
              <a:rPr lang="zh-CN" altLang="en-US" sz="2000"/>
              <a:t>：</a:t>
            </a:r>
            <a:r>
              <a:rPr lang="en-US" altLang="zh-CN" sz="2000"/>
              <a:t>min(</a:t>
            </a:r>
            <a:r>
              <a:rPr lang="en-US" altLang="zh-CN" sz="2000" i="1"/>
              <a:t>m,n)</a:t>
            </a:r>
            <a:r>
              <a:rPr lang="zh-CN" altLang="en-US" sz="2000"/>
              <a:t>次</a:t>
            </a:r>
            <a:endParaRPr lang="en-US" altLang="zh-CN" sz="2000"/>
          </a:p>
          <a:p>
            <a:pPr lvl="1"/>
            <a:r>
              <a:rPr lang="en-US" altLang="zh-CN" sz="2000" b="1" i="1"/>
              <a:t>r</a:t>
            </a:r>
            <a:r>
              <a:rPr lang="en-US" altLang="zh-CN" sz="2000" b="1"/>
              <a:t> except all </a:t>
            </a:r>
            <a:r>
              <a:rPr lang="en-US" altLang="zh-CN" sz="2000" b="1" i="1"/>
              <a:t>s</a:t>
            </a:r>
            <a:r>
              <a:rPr lang="zh-CN" altLang="en-US" sz="2000"/>
              <a:t>：</a:t>
            </a:r>
            <a:r>
              <a:rPr lang="en-US" altLang="zh-CN" sz="2000"/>
              <a:t>max(0, </a:t>
            </a:r>
            <a:r>
              <a:rPr lang="en-US" altLang="zh-CN" sz="2000" i="1"/>
              <a:t>m – n)</a:t>
            </a:r>
            <a:r>
              <a:rPr lang="en-US" altLang="zh-CN" sz="2000"/>
              <a:t> </a:t>
            </a:r>
            <a:r>
              <a:rPr lang="zh-CN" altLang="en-US" sz="2000"/>
              <a:t>次</a:t>
            </a:r>
            <a:endParaRPr lang="en-US" altLang="zh-CN"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noGrp="1" noChangeArrowheads="1"/>
          </p:cNvSpPr>
          <p:nvPr>
            <p:ph type="title"/>
          </p:nvPr>
        </p:nvSpPr>
        <p:spPr/>
        <p:txBody>
          <a:bodyPr/>
          <a:lstStyle/>
          <a:p>
            <a:pPr eaLnBrk="1" hangingPunct="1">
              <a:defRPr/>
            </a:pPr>
            <a:r>
              <a:rPr lang="zh-CN" altLang="en-US" dirty="0"/>
              <a:t>集合操作</a:t>
            </a:r>
          </a:p>
        </p:txBody>
      </p:sp>
      <p:sp>
        <p:nvSpPr>
          <p:cNvPr id="90115" name="Rectangle 3"/>
          <p:cNvSpPr>
            <a:spLocks noGrp="1" noChangeArrowheads="1"/>
          </p:cNvSpPr>
          <p:nvPr>
            <p:ph type="body" idx="1"/>
          </p:nvPr>
        </p:nvSpPr>
        <p:spPr/>
        <p:txBody>
          <a:bodyPr/>
          <a:lstStyle/>
          <a:p>
            <a:pPr eaLnBrk="1" hangingPunct="1">
              <a:lnSpc>
                <a:spcPct val="115000"/>
              </a:lnSpc>
              <a:spcBef>
                <a:spcPct val="10000"/>
              </a:spcBef>
            </a:pPr>
            <a:r>
              <a:rPr lang="zh-CN" altLang="en-US" sz="2800"/>
              <a:t>示例</a:t>
            </a:r>
          </a:p>
          <a:p>
            <a:pPr lvl="1" eaLnBrk="1" hangingPunct="1">
              <a:lnSpc>
                <a:spcPct val="115000"/>
              </a:lnSpc>
              <a:spcBef>
                <a:spcPct val="10000"/>
              </a:spcBef>
            </a:pPr>
            <a:r>
              <a:rPr lang="zh-CN" altLang="en-US" sz="2400"/>
              <a:t>求选修了</a:t>
            </a:r>
            <a:r>
              <a:rPr lang="en-US" altLang="zh-CN" sz="2400"/>
              <a:t>001</a:t>
            </a:r>
            <a:r>
              <a:rPr lang="zh-CN" altLang="en-US" sz="2400"/>
              <a:t>或</a:t>
            </a:r>
            <a:r>
              <a:rPr lang="en-US" altLang="zh-CN" sz="2400"/>
              <a:t>002</a:t>
            </a:r>
            <a:r>
              <a:rPr lang="zh-CN" altLang="en-US" sz="2400"/>
              <a:t>号课程的学生号</a:t>
            </a:r>
            <a:r>
              <a:rPr lang="zh-CN" altLang="en-US" sz="2400" b="1"/>
              <a:t>		</a:t>
            </a:r>
            <a:endParaRPr lang="zh-CN" altLang="en-US" sz="1400"/>
          </a:p>
        </p:txBody>
      </p:sp>
      <p:sp>
        <p:nvSpPr>
          <p:cNvPr id="484356" name="Text Box 4"/>
          <p:cNvSpPr txBox="1">
            <a:spLocks noChangeArrowheads="1"/>
          </p:cNvSpPr>
          <p:nvPr/>
        </p:nvSpPr>
        <p:spPr bwMode="auto">
          <a:xfrm>
            <a:off x="755650" y="2562225"/>
            <a:ext cx="3455988" cy="3140075"/>
          </a:xfrm>
          <a:prstGeom prst="rect">
            <a:avLst/>
          </a:prstGeom>
          <a:noFill/>
          <a:ln w="9525" algn="ctr">
            <a:noFill/>
            <a:miter lim="800000"/>
            <a:headEnd/>
            <a:tailEnd/>
          </a:ln>
          <a:effectLst/>
        </p:spPr>
        <p:txBody>
          <a:bodyPr>
            <a:spAutoFit/>
            <a:flatTx/>
          </a:bodyPr>
          <a:lstStyle/>
          <a:p>
            <a:pPr lvl="1" eaLnBrk="1" hangingPunct="1">
              <a:spcBef>
                <a:spcPct val="50000"/>
              </a:spcBef>
              <a:buSzPct val="60000"/>
              <a:defRPr/>
            </a:pPr>
            <a:r>
              <a:rPr lang="en-US" altLang="zh-CN" sz="2000">
                <a:solidFill>
                  <a:schemeClr val="bg2"/>
                </a:solidFill>
                <a:latin typeface="Tahoma" pitchFamily="34" charset="0"/>
                <a:ea typeface="楷体_GB2312" pitchFamily="49" charset="-122"/>
              </a:rPr>
              <a:t>(</a:t>
            </a:r>
            <a:r>
              <a:rPr lang="en-US" altLang="zh-CN" sz="2000" b="1">
                <a:solidFill>
                  <a:schemeClr val="bg2"/>
                </a:solidFill>
                <a:latin typeface="Tahoma" pitchFamily="34" charset="0"/>
                <a:ea typeface="楷体_GB2312" pitchFamily="49" charset="-122"/>
              </a:rPr>
              <a:t>select</a:t>
            </a:r>
            <a:r>
              <a:rPr lang="en-US" altLang="zh-CN" sz="2000">
                <a:solidFill>
                  <a:schemeClr val="bg2"/>
                </a:solidFill>
                <a:latin typeface="Tahoma" pitchFamily="34" charset="0"/>
                <a:ea typeface="楷体_GB2312" pitchFamily="49" charset="-122"/>
              </a:rPr>
              <a:t>   	S#</a:t>
            </a:r>
          </a:p>
          <a:p>
            <a:pPr lvl="1" eaLnBrk="1" hangingPunct="1">
              <a:spcBef>
                <a:spcPct val="50000"/>
              </a:spcBef>
              <a:buSzPct val="60000"/>
              <a:defRPr/>
            </a:pPr>
            <a:r>
              <a:rPr lang="en-US" altLang="zh-CN" sz="2000" b="1">
                <a:solidFill>
                  <a:schemeClr val="bg2"/>
                </a:solidFill>
                <a:latin typeface="Tahoma" pitchFamily="34" charset="0"/>
                <a:ea typeface="楷体_GB2312" pitchFamily="49" charset="-122"/>
              </a:rPr>
              <a:t>from</a:t>
            </a:r>
            <a:r>
              <a:rPr lang="en-US" altLang="zh-CN" sz="2000">
                <a:solidFill>
                  <a:schemeClr val="bg2"/>
                </a:solidFill>
                <a:latin typeface="Tahoma" pitchFamily="34" charset="0"/>
                <a:ea typeface="楷体_GB2312" pitchFamily="49" charset="-122"/>
              </a:rPr>
              <a:t>      	SC</a:t>
            </a:r>
          </a:p>
          <a:p>
            <a:pPr lvl="1" eaLnBrk="1" hangingPunct="1">
              <a:spcBef>
                <a:spcPct val="50000"/>
              </a:spcBef>
              <a:buSzPct val="60000"/>
              <a:defRPr/>
            </a:pPr>
            <a:r>
              <a:rPr lang="en-US" altLang="zh-CN" sz="2000" b="1">
                <a:solidFill>
                  <a:schemeClr val="bg2"/>
                </a:solidFill>
                <a:latin typeface="Tahoma" pitchFamily="34" charset="0"/>
                <a:ea typeface="楷体_GB2312" pitchFamily="49" charset="-122"/>
              </a:rPr>
              <a:t>where</a:t>
            </a:r>
            <a:r>
              <a:rPr lang="en-US" altLang="zh-CN" sz="2000">
                <a:solidFill>
                  <a:schemeClr val="bg2"/>
                </a:solidFill>
                <a:latin typeface="Tahoma" pitchFamily="34" charset="0"/>
                <a:ea typeface="楷体_GB2312" pitchFamily="49" charset="-122"/>
              </a:rPr>
              <a:t>    	C# = 001)</a:t>
            </a:r>
          </a:p>
          <a:p>
            <a:pPr lvl="1" eaLnBrk="1" hangingPunct="1">
              <a:spcBef>
                <a:spcPct val="50000"/>
              </a:spcBef>
              <a:buSzPct val="60000"/>
              <a:defRPr/>
            </a:pPr>
            <a:r>
              <a:rPr lang="en-US" altLang="zh-CN" sz="2000" b="1">
                <a:solidFill>
                  <a:schemeClr val="bg2"/>
                </a:solidFill>
                <a:latin typeface="Tahoma" pitchFamily="34" charset="0"/>
                <a:ea typeface="楷体_GB2312" pitchFamily="49" charset="-122"/>
              </a:rPr>
              <a:t>union </a:t>
            </a:r>
          </a:p>
          <a:p>
            <a:pPr lvl="1" eaLnBrk="1" hangingPunct="1">
              <a:spcBef>
                <a:spcPct val="50000"/>
              </a:spcBef>
              <a:buSzPct val="60000"/>
              <a:defRPr/>
            </a:pPr>
            <a:r>
              <a:rPr lang="en-US" altLang="zh-CN" sz="2000">
                <a:solidFill>
                  <a:schemeClr val="bg2"/>
                </a:solidFill>
                <a:latin typeface="Tahoma" pitchFamily="34" charset="0"/>
                <a:ea typeface="楷体_GB2312" pitchFamily="49" charset="-122"/>
              </a:rPr>
              <a:t>(</a:t>
            </a:r>
            <a:r>
              <a:rPr lang="en-US" altLang="zh-CN" sz="2000" b="1">
                <a:solidFill>
                  <a:schemeClr val="bg2"/>
                </a:solidFill>
                <a:latin typeface="Tahoma" pitchFamily="34" charset="0"/>
                <a:ea typeface="楷体_GB2312" pitchFamily="49" charset="-122"/>
              </a:rPr>
              <a:t>select</a:t>
            </a:r>
            <a:r>
              <a:rPr lang="en-US" altLang="zh-CN" sz="2000">
                <a:solidFill>
                  <a:schemeClr val="bg2"/>
                </a:solidFill>
                <a:latin typeface="Tahoma" pitchFamily="34" charset="0"/>
                <a:ea typeface="楷体_GB2312" pitchFamily="49" charset="-122"/>
              </a:rPr>
              <a:t>   	S#</a:t>
            </a:r>
          </a:p>
          <a:p>
            <a:pPr lvl="1" eaLnBrk="1" hangingPunct="1">
              <a:spcBef>
                <a:spcPct val="50000"/>
              </a:spcBef>
              <a:buSzPct val="60000"/>
              <a:defRPr/>
            </a:pPr>
            <a:r>
              <a:rPr lang="en-US" altLang="zh-CN" sz="2000" b="1">
                <a:solidFill>
                  <a:schemeClr val="bg2"/>
                </a:solidFill>
                <a:latin typeface="Tahoma" pitchFamily="34" charset="0"/>
                <a:ea typeface="楷体_GB2312" pitchFamily="49" charset="-122"/>
              </a:rPr>
              <a:t>from</a:t>
            </a:r>
            <a:r>
              <a:rPr lang="en-US" altLang="zh-CN" sz="2000">
                <a:solidFill>
                  <a:schemeClr val="bg2"/>
                </a:solidFill>
                <a:latin typeface="Tahoma" pitchFamily="34" charset="0"/>
                <a:ea typeface="楷体_GB2312" pitchFamily="49" charset="-122"/>
              </a:rPr>
              <a:t>      	SC</a:t>
            </a:r>
          </a:p>
          <a:p>
            <a:pPr lvl="1" eaLnBrk="1" hangingPunct="1">
              <a:spcBef>
                <a:spcPct val="50000"/>
              </a:spcBef>
              <a:buSzPct val="60000"/>
              <a:defRPr/>
            </a:pPr>
            <a:r>
              <a:rPr lang="en-US" altLang="zh-CN" sz="2000" b="1">
                <a:solidFill>
                  <a:schemeClr val="bg2"/>
                </a:solidFill>
                <a:latin typeface="Tahoma" pitchFamily="34" charset="0"/>
                <a:ea typeface="楷体_GB2312" pitchFamily="49" charset="-122"/>
              </a:rPr>
              <a:t>where</a:t>
            </a:r>
            <a:r>
              <a:rPr lang="en-US" altLang="zh-CN" sz="2000">
                <a:solidFill>
                  <a:schemeClr val="bg2"/>
                </a:solidFill>
                <a:latin typeface="Tahoma" pitchFamily="34" charset="0"/>
                <a:ea typeface="楷体_GB2312" pitchFamily="49" charset="-122"/>
              </a:rPr>
              <a:t>     C# = 002)</a:t>
            </a:r>
            <a:endParaRPr lang="en-US" altLang="zh-CN" sz="2000">
              <a:solidFill>
                <a:schemeClr val="bg2"/>
              </a:solidFill>
              <a:effectLst>
                <a:outerShdw blurRad="38100" dist="38100" dir="2700000" algn="tl">
                  <a:srgbClr val="C0C0C0"/>
                </a:outerShdw>
              </a:effectLst>
              <a:latin typeface="Tahoma" pitchFamily="34" charset="0"/>
              <a:ea typeface="楷体_GB2312" pitchFamily="49" charset="-122"/>
            </a:endParaRPr>
          </a:p>
        </p:txBody>
      </p:sp>
      <p:sp>
        <p:nvSpPr>
          <p:cNvPr id="90117" name="Text Box 5"/>
          <p:cNvSpPr txBox="1">
            <a:spLocks noChangeArrowheads="1"/>
          </p:cNvSpPr>
          <p:nvPr/>
        </p:nvSpPr>
        <p:spPr bwMode="auto">
          <a:xfrm>
            <a:off x="5003800" y="2562225"/>
            <a:ext cx="34559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50000"/>
              </a:spcBef>
              <a:buClrTx/>
              <a:buSzPct val="60000"/>
              <a:buFontTx/>
              <a:buNone/>
            </a:pPr>
            <a:r>
              <a:rPr lang="en-US" altLang="zh-CN" sz="2000" b="1">
                <a:solidFill>
                  <a:schemeClr val="bg2"/>
                </a:solidFill>
                <a:latin typeface="Tahoma" panose="020B0604030504040204" pitchFamily="34" charset="0"/>
                <a:ea typeface="楷体_GB2312" pitchFamily="49" charset="-122"/>
              </a:rPr>
              <a:t>select</a:t>
            </a:r>
            <a:r>
              <a:rPr lang="en-US" altLang="zh-CN" sz="2000">
                <a:solidFill>
                  <a:schemeClr val="bg2"/>
                </a:solidFill>
                <a:latin typeface="Tahoma" panose="020B0604030504040204" pitchFamily="34" charset="0"/>
                <a:ea typeface="楷体_GB2312" pitchFamily="49" charset="-122"/>
              </a:rPr>
              <a:t>   	S#</a:t>
            </a:r>
          </a:p>
          <a:p>
            <a:pPr lvl="1" eaLnBrk="1" hangingPunct="1">
              <a:spcBef>
                <a:spcPct val="50000"/>
              </a:spcBef>
              <a:buClrTx/>
              <a:buSzPct val="60000"/>
              <a:buFontTx/>
              <a:buNone/>
            </a:pPr>
            <a:r>
              <a:rPr lang="en-US" altLang="zh-CN" sz="2000" b="1">
                <a:solidFill>
                  <a:schemeClr val="bg2"/>
                </a:solidFill>
                <a:latin typeface="Tahoma" panose="020B0604030504040204" pitchFamily="34" charset="0"/>
                <a:ea typeface="楷体_GB2312" pitchFamily="49" charset="-122"/>
              </a:rPr>
              <a:t>from</a:t>
            </a:r>
            <a:r>
              <a:rPr lang="en-US" altLang="zh-CN" sz="2000">
                <a:solidFill>
                  <a:schemeClr val="bg2"/>
                </a:solidFill>
                <a:latin typeface="Tahoma" panose="020B0604030504040204" pitchFamily="34" charset="0"/>
                <a:ea typeface="楷体_GB2312" pitchFamily="49" charset="-122"/>
              </a:rPr>
              <a:t>      	SC</a:t>
            </a:r>
          </a:p>
          <a:p>
            <a:pPr lvl="1" eaLnBrk="1" hangingPunct="1">
              <a:spcBef>
                <a:spcPct val="50000"/>
              </a:spcBef>
              <a:buClrTx/>
              <a:buSzPct val="60000"/>
              <a:buFontTx/>
              <a:buNone/>
            </a:pPr>
            <a:r>
              <a:rPr lang="en-US" altLang="zh-CN" sz="2000" b="1">
                <a:solidFill>
                  <a:schemeClr val="bg2"/>
                </a:solidFill>
                <a:latin typeface="Tahoma" panose="020B0604030504040204" pitchFamily="34" charset="0"/>
                <a:ea typeface="楷体_GB2312" pitchFamily="49" charset="-122"/>
              </a:rPr>
              <a:t>where</a:t>
            </a:r>
            <a:r>
              <a:rPr lang="en-US" altLang="zh-CN" sz="2000">
                <a:solidFill>
                  <a:schemeClr val="bg2"/>
                </a:solidFill>
                <a:latin typeface="Tahoma" panose="020B0604030504040204" pitchFamily="34" charset="0"/>
                <a:ea typeface="楷体_GB2312" pitchFamily="49" charset="-122"/>
              </a:rPr>
              <a:t>    	C# = 001</a:t>
            </a:r>
          </a:p>
          <a:p>
            <a:pPr lvl="1" eaLnBrk="1" hangingPunct="1">
              <a:spcBef>
                <a:spcPct val="50000"/>
              </a:spcBef>
              <a:buClrTx/>
              <a:buSzPct val="60000"/>
              <a:buFontTx/>
              <a:buNone/>
            </a:pPr>
            <a:r>
              <a:rPr lang="en-US" altLang="zh-CN" sz="2000" b="1">
                <a:solidFill>
                  <a:schemeClr val="bg2"/>
                </a:solidFill>
                <a:latin typeface="Tahoma" panose="020B0604030504040204" pitchFamily="34" charset="0"/>
                <a:ea typeface="楷体_GB2312" pitchFamily="49" charset="-122"/>
              </a:rPr>
              <a:t>or</a:t>
            </a:r>
            <a:r>
              <a:rPr lang="en-US" altLang="zh-CN" sz="2000">
                <a:solidFill>
                  <a:schemeClr val="bg2"/>
                </a:solidFill>
                <a:latin typeface="Tahoma" panose="020B0604030504040204" pitchFamily="34" charset="0"/>
                <a:ea typeface="楷体_GB2312" pitchFamily="49" charset="-122"/>
              </a:rPr>
              <a:t>		C#  = 002</a:t>
            </a:r>
          </a:p>
        </p:txBody>
      </p:sp>
      <p:sp>
        <p:nvSpPr>
          <p:cNvPr id="484358" name="WordArt 6"/>
          <p:cNvSpPr>
            <a:spLocks noChangeArrowheads="1" noChangeShapeType="1" noTextEdit="1"/>
          </p:cNvSpPr>
          <p:nvPr/>
        </p:nvSpPr>
        <p:spPr bwMode="auto">
          <a:xfrm>
            <a:off x="5030788" y="4650707"/>
            <a:ext cx="3429000" cy="457200"/>
          </a:xfrm>
          <a:prstGeom prst="rect">
            <a:avLst/>
          </a:prstGeom>
        </p:spPr>
        <p:txBody>
          <a:bodyPr wrap="none" fromWordArt="1">
            <a:prstTxWarp prst="textPlain">
              <a:avLst>
                <a:gd name="adj" fmla="val 50000"/>
              </a:avLst>
            </a:prstTxWarp>
          </a:bodyPr>
          <a:lstStyle/>
          <a:p>
            <a:pPr>
              <a:defRPr/>
            </a:pPr>
            <a:r>
              <a:rPr lang="zh-CN" altLang="en-US" sz="3600" kern="10" dirty="0">
                <a:ln w="19050">
                  <a:solidFill>
                    <a:srgbClr val="99CCFF"/>
                  </a:solidFill>
                  <a:round/>
                  <a:headEnd/>
                  <a:tailEnd/>
                </a:ln>
                <a:solidFill>
                  <a:srgbClr val="0066CC"/>
                </a:solidFill>
                <a:latin typeface="隶书"/>
                <a:ea typeface="隶书"/>
              </a:rPr>
              <a:t>问题</a:t>
            </a:r>
            <a:r>
              <a:rPr lang="en-US" altLang="zh-CN" sz="3600" kern="10" dirty="0">
                <a:ln w="19050">
                  <a:solidFill>
                    <a:srgbClr val="99CCFF"/>
                  </a:solidFill>
                  <a:round/>
                  <a:headEnd/>
                  <a:tailEnd/>
                </a:ln>
                <a:solidFill>
                  <a:srgbClr val="0066CC"/>
                </a:solidFill>
                <a:latin typeface="隶书"/>
                <a:ea typeface="隶书"/>
              </a:rPr>
              <a:t>1</a:t>
            </a:r>
            <a:r>
              <a:rPr lang="zh-CN" altLang="en-US" sz="3600" kern="10" dirty="0">
                <a:ln w="19050">
                  <a:solidFill>
                    <a:srgbClr val="99CCFF"/>
                  </a:solidFill>
                  <a:round/>
                  <a:headEnd/>
                  <a:tailEnd/>
                </a:ln>
                <a:solidFill>
                  <a:srgbClr val="0066CC"/>
                </a:solidFill>
                <a:latin typeface="隶书"/>
                <a:ea typeface="隶书"/>
              </a:rPr>
              <a:t>：等价否？</a:t>
            </a:r>
          </a:p>
        </p:txBody>
      </p:sp>
      <p:sp>
        <p:nvSpPr>
          <p:cNvPr id="484359" name="WordArt 7"/>
          <p:cNvSpPr>
            <a:spLocks noChangeArrowheads="1" noChangeShapeType="1" noTextEdit="1"/>
          </p:cNvSpPr>
          <p:nvPr/>
        </p:nvSpPr>
        <p:spPr bwMode="auto">
          <a:xfrm>
            <a:off x="5030788" y="5587332"/>
            <a:ext cx="3933825" cy="457200"/>
          </a:xfrm>
          <a:prstGeom prst="rect">
            <a:avLst/>
          </a:prstGeom>
        </p:spPr>
        <p:txBody>
          <a:bodyPr wrap="none" fromWordArt="1">
            <a:prstTxWarp prst="textPlain">
              <a:avLst>
                <a:gd name="adj" fmla="val 50000"/>
              </a:avLst>
            </a:prstTxWarp>
          </a:bodyPr>
          <a:lstStyle/>
          <a:p>
            <a:pPr>
              <a:defRPr/>
            </a:pPr>
            <a:r>
              <a:rPr lang="zh-CN" altLang="en-US" sz="3600" kern="10" dirty="0">
                <a:ln w="19050">
                  <a:solidFill>
                    <a:srgbClr val="99CCFF"/>
                  </a:solidFill>
                  <a:round/>
                  <a:headEnd/>
                  <a:tailEnd/>
                </a:ln>
                <a:solidFill>
                  <a:srgbClr val="0066CC"/>
                </a:solidFill>
                <a:latin typeface="隶书"/>
                <a:ea typeface="隶书"/>
              </a:rPr>
              <a:t>问题</a:t>
            </a:r>
            <a:r>
              <a:rPr lang="en-US" altLang="zh-CN" sz="3600" kern="10" dirty="0">
                <a:ln w="19050">
                  <a:solidFill>
                    <a:srgbClr val="99CCFF"/>
                  </a:solidFill>
                  <a:round/>
                  <a:headEnd/>
                  <a:tailEnd/>
                </a:ln>
                <a:solidFill>
                  <a:srgbClr val="0066CC"/>
                </a:solidFill>
                <a:latin typeface="隶书"/>
                <a:ea typeface="隶书"/>
              </a:rPr>
              <a:t>2</a:t>
            </a:r>
            <a:r>
              <a:rPr lang="zh-CN" altLang="en-US" sz="3600" kern="10" dirty="0">
                <a:ln w="19050">
                  <a:solidFill>
                    <a:srgbClr val="99CCFF"/>
                  </a:solidFill>
                  <a:round/>
                  <a:headEnd/>
                  <a:tailEnd/>
                </a:ln>
                <a:solidFill>
                  <a:srgbClr val="0066CC"/>
                </a:solidFill>
                <a:latin typeface="隶书"/>
                <a:ea typeface="隶书"/>
              </a:rPr>
              <a:t>：谁更有效？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484358"/>
                                        </p:tgtEl>
                                        <p:attrNameLst>
                                          <p:attrName>style.visibility</p:attrName>
                                        </p:attrNameLst>
                                      </p:cBhvr>
                                      <p:to>
                                        <p:strVal val="visible"/>
                                      </p:to>
                                    </p:set>
                                    <p:animEffect transition="in" filter="fade">
                                      <p:cBhvr>
                                        <p:cTn id="7" dur="1600" decel="100000"/>
                                        <p:tgtEl>
                                          <p:spTgt spid="484358"/>
                                        </p:tgtEl>
                                      </p:cBhvr>
                                    </p:animEffect>
                                    <p:anim calcmode="lin" valueType="num">
                                      <p:cBhvr>
                                        <p:cTn id="8" dur="1600" decel="100000" fill="hold"/>
                                        <p:tgtEl>
                                          <p:spTgt spid="484358"/>
                                        </p:tgtEl>
                                        <p:attrNameLst>
                                          <p:attrName>style.rotation</p:attrName>
                                        </p:attrNameLst>
                                      </p:cBhvr>
                                      <p:tavLst>
                                        <p:tav tm="0">
                                          <p:val>
                                            <p:fltVal val="-90"/>
                                          </p:val>
                                        </p:tav>
                                        <p:tav tm="100000">
                                          <p:val>
                                            <p:fltVal val="0"/>
                                          </p:val>
                                        </p:tav>
                                      </p:tavLst>
                                    </p:anim>
                                    <p:anim calcmode="lin" valueType="num">
                                      <p:cBhvr>
                                        <p:cTn id="9" dur="1600" decel="100000" fill="hold"/>
                                        <p:tgtEl>
                                          <p:spTgt spid="484358"/>
                                        </p:tgtEl>
                                        <p:attrNameLst>
                                          <p:attrName>ppt_x</p:attrName>
                                        </p:attrNameLst>
                                      </p:cBhvr>
                                      <p:tavLst>
                                        <p:tav tm="0">
                                          <p:val>
                                            <p:strVal val="#ppt_x+0.4"/>
                                          </p:val>
                                        </p:tav>
                                        <p:tav tm="100000">
                                          <p:val>
                                            <p:strVal val="#ppt_x-0.05"/>
                                          </p:val>
                                        </p:tav>
                                      </p:tavLst>
                                    </p:anim>
                                    <p:anim calcmode="lin" valueType="num">
                                      <p:cBhvr>
                                        <p:cTn id="10" dur="1600" decel="100000" fill="hold"/>
                                        <p:tgtEl>
                                          <p:spTgt spid="484358"/>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484358"/>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484358"/>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nodeType="clickEffect">
                                  <p:stCondLst>
                                    <p:cond delay="0"/>
                                  </p:stCondLst>
                                  <p:childTnLst>
                                    <p:set>
                                      <p:cBhvr>
                                        <p:cTn id="16" dur="1" fill="hold">
                                          <p:stCondLst>
                                            <p:cond delay="0"/>
                                          </p:stCondLst>
                                        </p:cTn>
                                        <p:tgtEl>
                                          <p:spTgt spid="484359"/>
                                        </p:tgtEl>
                                        <p:attrNameLst>
                                          <p:attrName>style.visibility</p:attrName>
                                        </p:attrNameLst>
                                      </p:cBhvr>
                                      <p:to>
                                        <p:strVal val="visible"/>
                                      </p:to>
                                    </p:set>
                                    <p:animEffect transition="in" filter="fade">
                                      <p:cBhvr>
                                        <p:cTn id="17" dur="1600" decel="100000"/>
                                        <p:tgtEl>
                                          <p:spTgt spid="484359"/>
                                        </p:tgtEl>
                                      </p:cBhvr>
                                    </p:animEffect>
                                    <p:anim calcmode="lin" valueType="num">
                                      <p:cBhvr>
                                        <p:cTn id="18" dur="1600" decel="100000" fill="hold"/>
                                        <p:tgtEl>
                                          <p:spTgt spid="484359"/>
                                        </p:tgtEl>
                                        <p:attrNameLst>
                                          <p:attrName>style.rotation</p:attrName>
                                        </p:attrNameLst>
                                      </p:cBhvr>
                                      <p:tavLst>
                                        <p:tav tm="0">
                                          <p:val>
                                            <p:fltVal val="-90"/>
                                          </p:val>
                                        </p:tav>
                                        <p:tav tm="100000">
                                          <p:val>
                                            <p:fltVal val="0"/>
                                          </p:val>
                                        </p:tav>
                                      </p:tavLst>
                                    </p:anim>
                                    <p:anim calcmode="lin" valueType="num">
                                      <p:cBhvr>
                                        <p:cTn id="19" dur="1600" decel="100000" fill="hold"/>
                                        <p:tgtEl>
                                          <p:spTgt spid="484359"/>
                                        </p:tgtEl>
                                        <p:attrNameLst>
                                          <p:attrName>ppt_x</p:attrName>
                                        </p:attrNameLst>
                                      </p:cBhvr>
                                      <p:tavLst>
                                        <p:tav tm="0">
                                          <p:val>
                                            <p:strVal val="#ppt_x+0.4"/>
                                          </p:val>
                                        </p:tav>
                                        <p:tav tm="100000">
                                          <p:val>
                                            <p:strVal val="#ppt_x-0.05"/>
                                          </p:val>
                                        </p:tav>
                                      </p:tavLst>
                                    </p:anim>
                                    <p:anim calcmode="lin" valueType="num">
                                      <p:cBhvr>
                                        <p:cTn id="20" dur="1600" decel="100000" fill="hold"/>
                                        <p:tgtEl>
                                          <p:spTgt spid="484359"/>
                                        </p:tgtEl>
                                        <p:attrNameLst>
                                          <p:attrName>ppt_y</p:attrName>
                                        </p:attrNameLst>
                                      </p:cBhvr>
                                      <p:tavLst>
                                        <p:tav tm="0">
                                          <p:val>
                                            <p:strVal val="#ppt_y-0.4"/>
                                          </p:val>
                                        </p:tav>
                                        <p:tav tm="100000">
                                          <p:val>
                                            <p:strVal val="#ppt_y+0.1"/>
                                          </p:val>
                                        </p:tav>
                                      </p:tavLst>
                                    </p:anim>
                                    <p:anim calcmode="lin" valueType="num">
                                      <p:cBhvr>
                                        <p:cTn id="21" dur="400" accel="100000" fill="hold">
                                          <p:stCondLst>
                                            <p:cond delay="1600"/>
                                          </p:stCondLst>
                                        </p:cTn>
                                        <p:tgtEl>
                                          <p:spTgt spid="484359"/>
                                        </p:tgtEl>
                                        <p:attrNameLst>
                                          <p:attrName>ppt_x</p:attrName>
                                        </p:attrNameLst>
                                      </p:cBhvr>
                                      <p:tavLst>
                                        <p:tav tm="0">
                                          <p:val>
                                            <p:strVal val="#ppt_x-0.05"/>
                                          </p:val>
                                        </p:tav>
                                        <p:tav tm="100000">
                                          <p:val>
                                            <p:strVal val="#ppt_x"/>
                                          </p:val>
                                        </p:tav>
                                      </p:tavLst>
                                    </p:anim>
                                    <p:anim calcmode="lin" valueType="num">
                                      <p:cBhvr>
                                        <p:cTn id="22" dur="400" accel="100000" fill="hold">
                                          <p:stCondLst>
                                            <p:cond delay="1600"/>
                                          </p:stCondLst>
                                        </p:cTn>
                                        <p:tgtEl>
                                          <p:spTgt spid="48435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zh-CN" altLang="en-US" dirty="0">
                <a:ea typeface="宋体" charset="-122"/>
              </a:rPr>
              <a:t>空值</a:t>
            </a:r>
            <a:endParaRPr lang="en-US" altLang="zh-CN" dirty="0">
              <a:ea typeface="宋体" charset="-122"/>
            </a:endParaRPr>
          </a:p>
        </p:txBody>
      </p:sp>
      <p:sp>
        <p:nvSpPr>
          <p:cNvPr id="41987" name="Rectangle 3"/>
          <p:cNvSpPr>
            <a:spLocks noGrp="1" noChangeArrowheads="1"/>
          </p:cNvSpPr>
          <p:nvPr>
            <p:ph type="body" idx="1"/>
          </p:nvPr>
        </p:nvSpPr>
        <p:spPr>
          <a:xfrm>
            <a:off x="739775" y="1106488"/>
            <a:ext cx="7689850" cy="5156200"/>
          </a:xfrm>
        </p:spPr>
        <p:txBody>
          <a:bodyPr/>
          <a:lstStyle/>
          <a:p>
            <a:pPr>
              <a:buFont typeface="Monotype Sorts" pitchFamily="2" charset="2"/>
              <a:buChar char="n"/>
              <a:defRPr/>
            </a:pPr>
            <a:r>
              <a:rPr lang="zh-CN" altLang="en-US" sz="2000" dirty="0"/>
              <a:t>元组的一些属性可以为空值，用 </a:t>
            </a:r>
            <a:r>
              <a:rPr lang="en-US" altLang="zh-CN" sz="2000" i="1" dirty="0"/>
              <a:t>null </a:t>
            </a:r>
            <a:r>
              <a:rPr lang="zh-CN" altLang="en-US" sz="2000" dirty="0"/>
              <a:t>表示</a:t>
            </a:r>
            <a:endParaRPr lang="en-US" altLang="zh-CN" sz="2000" dirty="0"/>
          </a:p>
          <a:p>
            <a:pPr>
              <a:buFont typeface="Monotype Sorts" pitchFamily="2" charset="2"/>
              <a:buChar char="n"/>
              <a:defRPr/>
            </a:pPr>
            <a:r>
              <a:rPr lang="en-US" altLang="zh-CN" sz="2000" i="1" dirty="0"/>
              <a:t>null</a:t>
            </a:r>
            <a:r>
              <a:rPr lang="en-US" altLang="zh-CN" sz="2000" dirty="0"/>
              <a:t> </a:t>
            </a:r>
            <a:r>
              <a:rPr lang="zh-CN" altLang="en-US" sz="2000" dirty="0"/>
              <a:t>代表一个不知道或者不存在的值</a:t>
            </a:r>
            <a:endParaRPr lang="en-US" altLang="zh-CN" sz="2000" dirty="0"/>
          </a:p>
          <a:p>
            <a:pPr>
              <a:buFont typeface="Monotype Sorts" pitchFamily="2" charset="2"/>
              <a:buChar char="n"/>
              <a:defRPr/>
            </a:pPr>
            <a:r>
              <a:rPr lang="zh-CN" altLang="en-US" sz="2000" dirty="0"/>
              <a:t>包含 </a:t>
            </a:r>
            <a:r>
              <a:rPr lang="en-US" altLang="zh-CN" sz="2000" i="1" dirty="0"/>
              <a:t>null </a:t>
            </a:r>
            <a:r>
              <a:rPr lang="zh-CN" altLang="en-US" sz="2000" dirty="0"/>
              <a:t>的任何算术表达式的计算结果是</a:t>
            </a:r>
            <a:r>
              <a:rPr lang="en-US" altLang="zh-CN" sz="2000" i="1" dirty="0"/>
              <a:t>null</a:t>
            </a:r>
          </a:p>
          <a:p>
            <a:pPr lvl="1">
              <a:buFont typeface="Monotype Sorts" pitchFamily="2" charset="2"/>
              <a:buChar char="l"/>
              <a:defRPr/>
            </a:pPr>
            <a:r>
              <a:rPr lang="zh-CN" altLang="en-US" sz="2000" dirty="0"/>
              <a:t>示例：</a:t>
            </a:r>
            <a:r>
              <a:rPr lang="en-US" altLang="zh-CN" sz="2000" dirty="0"/>
              <a:t>5 + </a:t>
            </a:r>
            <a:r>
              <a:rPr lang="en-US" altLang="zh-CN" sz="2000" i="1" dirty="0"/>
              <a:t>null </a:t>
            </a:r>
            <a:r>
              <a:rPr lang="zh-CN" altLang="en-US" sz="2000" dirty="0"/>
              <a:t>的值为 </a:t>
            </a:r>
            <a:r>
              <a:rPr lang="en-US" altLang="zh-CN" sz="2000" dirty="0"/>
              <a:t>null</a:t>
            </a:r>
          </a:p>
          <a:p>
            <a:pPr>
              <a:buFont typeface="Monotype Sorts" pitchFamily="2" charset="2"/>
              <a:buChar char="n"/>
              <a:defRPr/>
            </a:pPr>
            <a:r>
              <a:rPr lang="zh-CN" altLang="en-US" sz="2000" dirty="0"/>
              <a:t>谓词  </a:t>
            </a:r>
            <a:r>
              <a:rPr lang="en-US" altLang="zh-CN" sz="2000" b="1" dirty="0"/>
              <a:t>is null </a:t>
            </a:r>
            <a:r>
              <a:rPr lang="zh-CN" altLang="en-US" sz="2000" dirty="0"/>
              <a:t>可以用来检测空值 </a:t>
            </a:r>
            <a:endParaRPr lang="en-US" altLang="zh-CN" sz="2000" dirty="0"/>
          </a:p>
          <a:p>
            <a:pPr lvl="1">
              <a:buFont typeface="Monotype Sorts" pitchFamily="2" charset="2"/>
              <a:buChar char="l"/>
              <a:defRPr/>
            </a:pPr>
            <a:r>
              <a:rPr lang="zh-CN" altLang="en-US" sz="2000" dirty="0"/>
              <a:t>示例：找出</a:t>
            </a:r>
            <a:r>
              <a:rPr lang="en-US" altLang="zh-CN" sz="2000" dirty="0"/>
              <a:t> </a:t>
            </a:r>
            <a:r>
              <a:rPr lang="en-US" altLang="zh-CN" sz="2000" i="1" dirty="0"/>
              <a:t>instructors </a:t>
            </a:r>
            <a:r>
              <a:rPr lang="zh-CN" altLang="en-US" sz="2000" dirty="0"/>
              <a:t>关系中</a:t>
            </a:r>
            <a:r>
              <a:rPr lang="en-US" altLang="zh-CN" sz="2000" i="1" dirty="0"/>
              <a:t>salary</a:t>
            </a:r>
            <a:r>
              <a:rPr lang="en-US" altLang="zh-CN" sz="2000" dirty="0"/>
              <a:t> </a:t>
            </a:r>
            <a:r>
              <a:rPr lang="zh-CN" altLang="en-US" sz="2000" dirty="0"/>
              <a:t>为空值的所有教师 </a:t>
            </a:r>
            <a:endParaRPr lang="en-US" altLang="zh-CN" sz="2000" i="1" dirty="0"/>
          </a:p>
          <a:p>
            <a:pPr>
              <a:buFont typeface="Monotype Sorts" pitchFamily="2" charset="2"/>
              <a:buNone/>
              <a:defRPr/>
            </a:pPr>
            <a:r>
              <a:rPr lang="en-US" altLang="zh-CN" sz="2000" b="1" dirty="0"/>
              <a:t>		select</a:t>
            </a:r>
            <a:r>
              <a:rPr lang="en-US" altLang="zh-CN" sz="2000" i="1" dirty="0"/>
              <a:t> name</a:t>
            </a:r>
            <a:br>
              <a:rPr lang="en-US" altLang="zh-CN" sz="2000" i="1" dirty="0"/>
            </a:br>
            <a:r>
              <a:rPr lang="en-US" altLang="zh-CN" sz="2000" i="1" dirty="0"/>
              <a:t>	</a:t>
            </a:r>
            <a:r>
              <a:rPr lang="en-US" altLang="zh-CN" sz="2000" b="1" dirty="0"/>
              <a:t>from</a:t>
            </a:r>
            <a:r>
              <a:rPr lang="en-US" altLang="zh-CN" sz="2000" i="1" dirty="0"/>
              <a:t> instructor</a:t>
            </a:r>
            <a:br>
              <a:rPr lang="en-US" altLang="zh-CN" sz="2000" i="1" dirty="0"/>
            </a:br>
            <a:r>
              <a:rPr lang="en-US" altLang="zh-CN" sz="2000" i="1" dirty="0"/>
              <a:t>	</a:t>
            </a:r>
            <a:r>
              <a:rPr lang="en-US" altLang="zh-CN" sz="2000" b="1" dirty="0"/>
              <a:t>where </a:t>
            </a:r>
            <a:r>
              <a:rPr lang="en-US" altLang="zh-CN" sz="2000" i="1" dirty="0"/>
              <a:t>salary </a:t>
            </a:r>
            <a:r>
              <a:rPr lang="en-US" altLang="zh-CN" sz="2000" b="1" dirty="0"/>
              <a:t>is null</a:t>
            </a:r>
          </a:p>
          <a:p>
            <a:pPr marL="342900" lvl="1" indent="-342900">
              <a:buClr>
                <a:schemeClr val="tx2"/>
              </a:buClr>
              <a:buSzPct val="90000"/>
              <a:buFont typeface="Monotype Sorts" pitchFamily="2" charset="2"/>
              <a:buNone/>
              <a:defRPr/>
            </a:pPr>
            <a:r>
              <a:rPr lang="zh-CN" altLang="en-US" sz="2400" dirty="0">
                <a:solidFill>
                  <a:srgbClr val="FF0000"/>
                </a:solidFill>
                <a:latin typeface="华文新魏" pitchFamily="2" charset="-122"/>
              </a:rPr>
              <a:t>         </a:t>
            </a:r>
            <a:endParaRPr lang="en-US" altLang="zh-CN" sz="2400" dirty="0">
              <a:solidFill>
                <a:srgbClr val="FF0000"/>
              </a:solidFill>
              <a:latin typeface="华文新魏" pitchFamily="2" charset="-122"/>
            </a:endParaRPr>
          </a:p>
          <a:p>
            <a:pPr marL="342900" lvl="1" indent="-342900">
              <a:buClr>
                <a:schemeClr val="tx2"/>
              </a:buClr>
              <a:buSzPct val="90000"/>
              <a:buFont typeface="Monotype Sorts" pitchFamily="2" charset="2"/>
              <a:buNone/>
              <a:defRPr/>
            </a:pPr>
            <a:r>
              <a:rPr lang="en-US" altLang="zh-CN" sz="2400" dirty="0">
                <a:solidFill>
                  <a:srgbClr val="FF0000"/>
                </a:solidFill>
                <a:latin typeface="华文新魏" pitchFamily="2" charset="-122"/>
              </a:rPr>
              <a:t>        </a:t>
            </a:r>
            <a:r>
              <a:rPr lang="zh-CN" altLang="en-US" sz="2400" dirty="0">
                <a:solidFill>
                  <a:srgbClr val="FF0000"/>
                </a:solidFill>
                <a:latin typeface="华文新魏" pitchFamily="2" charset="-122"/>
              </a:rPr>
              <a:t>不可写为</a:t>
            </a:r>
            <a:r>
              <a:rPr lang="en-US" altLang="zh-CN" sz="2400" b="1" i="1" dirty="0">
                <a:solidFill>
                  <a:srgbClr val="FF0000"/>
                </a:solidFill>
                <a:latin typeface="华文新魏" pitchFamily="2" charset="-122"/>
              </a:rPr>
              <a:t>where salary = null</a:t>
            </a:r>
          </a:p>
          <a:p>
            <a:pPr>
              <a:buFont typeface="Monotype Sorts" pitchFamily="2" charset="2"/>
              <a:buNone/>
              <a:defRPr/>
            </a:pPr>
            <a:endParaRPr lang="en-US" altLang="zh-CN" sz="2000" dirty="0"/>
          </a:p>
          <a:p>
            <a:pPr lvl="1">
              <a:buFont typeface="Monotype Sorts" pitchFamily="2" charset="2"/>
              <a:buChar char="l"/>
              <a:defRPr/>
            </a:pP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57150"/>
            <a:ext cx="8077200" cy="609600"/>
          </a:xfrm>
        </p:spPr>
        <p:txBody>
          <a:bodyPr/>
          <a:lstStyle/>
          <a:p>
            <a:pPr>
              <a:defRPr/>
            </a:pPr>
            <a:r>
              <a:rPr lang="zh-CN" altLang="en-US" dirty="0">
                <a:ea typeface="宋体" charset="-122"/>
              </a:rPr>
              <a:t>空值和三值逻辑</a:t>
            </a:r>
            <a:endParaRPr lang="en-US" altLang="zh-CN" dirty="0">
              <a:ea typeface="宋体" charset="-122"/>
            </a:endParaRPr>
          </a:p>
        </p:txBody>
      </p:sp>
      <p:sp>
        <p:nvSpPr>
          <p:cNvPr id="93187" name="Rectangle 3"/>
          <p:cNvSpPr>
            <a:spLocks noGrp="1" noChangeArrowheads="1"/>
          </p:cNvSpPr>
          <p:nvPr>
            <p:ph type="body" idx="1"/>
          </p:nvPr>
        </p:nvSpPr>
        <p:spPr>
          <a:xfrm>
            <a:off x="739775" y="1106488"/>
            <a:ext cx="7661275" cy="4903787"/>
          </a:xfrm>
        </p:spPr>
        <p:txBody>
          <a:bodyPr/>
          <a:lstStyle/>
          <a:p>
            <a:r>
              <a:rPr lang="zh-CN" altLang="en-US" sz="2000"/>
              <a:t>带有 </a:t>
            </a:r>
            <a:r>
              <a:rPr lang="en-US" altLang="zh-CN" sz="2000" i="1"/>
              <a:t>null </a:t>
            </a:r>
            <a:r>
              <a:rPr lang="zh-CN" altLang="en-US" sz="2000"/>
              <a:t>的任何比较运算返回 </a:t>
            </a:r>
            <a:r>
              <a:rPr lang="en-US" altLang="zh-CN" sz="2000" i="1"/>
              <a:t>unknown</a:t>
            </a:r>
            <a:endParaRPr lang="en-US" altLang="zh-CN" i="1"/>
          </a:p>
          <a:p>
            <a:pPr lvl="1"/>
            <a:r>
              <a:rPr lang="zh-CN" altLang="en-US" sz="2000"/>
              <a:t>示例：</a:t>
            </a:r>
            <a:r>
              <a:rPr lang="en-US" altLang="zh-CN" sz="2000" i="1"/>
              <a:t>5&lt;null   </a:t>
            </a:r>
            <a:r>
              <a:rPr lang="zh-CN" altLang="en-US" sz="2000"/>
              <a:t>或</a:t>
            </a:r>
            <a:r>
              <a:rPr lang="en-US" altLang="zh-CN" sz="2000" i="1"/>
              <a:t>   null&lt;&gt;null    </a:t>
            </a:r>
            <a:r>
              <a:rPr lang="zh-CN" altLang="en-US" sz="2000"/>
              <a:t>或</a:t>
            </a:r>
            <a:r>
              <a:rPr lang="en-US" altLang="zh-CN" sz="2000" i="1"/>
              <a:t>    null=null</a:t>
            </a:r>
            <a:endParaRPr lang="en-US" altLang="zh-CN" i="1"/>
          </a:p>
          <a:p>
            <a:r>
              <a:rPr lang="zh-CN" altLang="en-US" sz="2000"/>
              <a:t>三值逻辑使用真值 </a:t>
            </a:r>
            <a:r>
              <a:rPr lang="en-US" altLang="zh-CN" sz="2000" i="1"/>
              <a:t>unknown</a:t>
            </a:r>
            <a:r>
              <a:rPr lang="zh-CN" altLang="en-US" sz="2000"/>
              <a:t>：</a:t>
            </a:r>
            <a:endParaRPr lang="en-US" altLang="zh-CN"/>
          </a:p>
          <a:p>
            <a:pPr lvl="1"/>
            <a:r>
              <a:rPr lang="en-US" altLang="zh-CN" sz="2000"/>
              <a:t>OR: (</a:t>
            </a:r>
            <a:r>
              <a:rPr lang="en-US" altLang="zh-CN" sz="2000" i="1"/>
              <a:t>unknown</a:t>
            </a:r>
            <a:r>
              <a:rPr lang="en-US" altLang="zh-CN" sz="2000"/>
              <a:t> </a:t>
            </a:r>
            <a:r>
              <a:rPr lang="en-US" altLang="zh-CN" sz="2000" b="1"/>
              <a:t>or</a:t>
            </a:r>
            <a:r>
              <a:rPr lang="en-US" altLang="zh-CN" sz="2000"/>
              <a:t> </a:t>
            </a:r>
            <a:r>
              <a:rPr lang="en-US" altLang="zh-CN" sz="2000" i="1"/>
              <a:t>true</a:t>
            </a:r>
            <a:r>
              <a:rPr lang="en-US" altLang="zh-CN" sz="2000"/>
              <a:t>)   = </a:t>
            </a:r>
            <a:r>
              <a:rPr lang="en-US" altLang="zh-CN" sz="2000" i="1"/>
              <a:t>true</a:t>
            </a:r>
            <a:r>
              <a:rPr lang="en-US" altLang="zh-CN" sz="2000"/>
              <a:t>,</a:t>
            </a:r>
            <a:br>
              <a:rPr lang="en-US" altLang="zh-CN" sz="2000"/>
            </a:br>
            <a:r>
              <a:rPr lang="en-US" altLang="zh-CN" sz="2000"/>
              <a:t>       (</a:t>
            </a:r>
            <a:r>
              <a:rPr lang="en-US" altLang="zh-CN" sz="2000" i="1"/>
              <a:t>unknown</a:t>
            </a:r>
            <a:r>
              <a:rPr lang="en-US" altLang="zh-CN" sz="2000"/>
              <a:t> </a:t>
            </a:r>
            <a:r>
              <a:rPr lang="en-US" altLang="zh-CN" sz="2000" b="1"/>
              <a:t>or</a:t>
            </a:r>
            <a:r>
              <a:rPr lang="en-US" altLang="zh-CN" sz="2000"/>
              <a:t> </a:t>
            </a:r>
            <a:r>
              <a:rPr lang="en-US" altLang="zh-CN" sz="2000" i="1"/>
              <a:t>false</a:t>
            </a:r>
            <a:r>
              <a:rPr lang="en-US" altLang="zh-CN" sz="2000"/>
              <a:t>)  = </a:t>
            </a:r>
            <a:r>
              <a:rPr lang="en-US" altLang="zh-CN" sz="2000" i="1"/>
              <a:t>unknown</a:t>
            </a:r>
            <a:r>
              <a:rPr lang="en-US" altLang="zh-CN" sz="2000"/>
              <a:t/>
            </a:r>
            <a:br>
              <a:rPr lang="en-US" altLang="zh-CN" sz="2000"/>
            </a:br>
            <a:r>
              <a:rPr lang="en-US" altLang="zh-CN" sz="2000"/>
              <a:t>       (</a:t>
            </a:r>
            <a:r>
              <a:rPr lang="en-US" altLang="zh-CN" sz="2000" i="1"/>
              <a:t>unknown </a:t>
            </a:r>
            <a:r>
              <a:rPr lang="en-US" altLang="zh-CN" sz="2000" b="1"/>
              <a:t>or</a:t>
            </a:r>
            <a:r>
              <a:rPr lang="en-US" altLang="zh-CN" sz="2000" i="1"/>
              <a:t> unknown) = unknown</a:t>
            </a:r>
            <a:endParaRPr lang="en-US" altLang="zh-CN" i="1"/>
          </a:p>
          <a:p>
            <a:pPr lvl="1"/>
            <a:r>
              <a:rPr lang="en-US" altLang="zh-CN" sz="2000"/>
              <a:t>AND:</a:t>
            </a:r>
            <a:r>
              <a:rPr lang="en-US" altLang="zh-CN" sz="2000" i="1"/>
              <a:t> (true</a:t>
            </a:r>
            <a:r>
              <a:rPr lang="en-US" altLang="zh-CN" sz="2000" b="1"/>
              <a:t> and </a:t>
            </a:r>
            <a:r>
              <a:rPr lang="en-US" altLang="zh-CN" sz="2000" i="1"/>
              <a:t>unknown)  = unknown,    </a:t>
            </a:r>
            <a:br>
              <a:rPr lang="en-US" altLang="zh-CN" sz="2000" i="1"/>
            </a:br>
            <a:r>
              <a:rPr lang="en-US" altLang="zh-CN" sz="2000" i="1"/>
              <a:t>         (false</a:t>
            </a:r>
            <a:r>
              <a:rPr lang="en-US" altLang="zh-CN" sz="2000" b="1"/>
              <a:t> and </a:t>
            </a:r>
            <a:r>
              <a:rPr lang="en-US" altLang="zh-CN" sz="2000" i="1"/>
              <a:t>unknown) = false,</a:t>
            </a:r>
            <a:br>
              <a:rPr lang="en-US" altLang="zh-CN" sz="2000" i="1"/>
            </a:br>
            <a:r>
              <a:rPr lang="en-US" altLang="zh-CN" sz="2000" i="1"/>
              <a:t>         (unknown </a:t>
            </a:r>
            <a:r>
              <a:rPr lang="en-US" altLang="zh-CN" sz="2000" b="1"/>
              <a:t>and</a:t>
            </a:r>
            <a:r>
              <a:rPr lang="en-US" altLang="zh-CN" sz="2000" i="1"/>
              <a:t> unknown) = unknown</a:t>
            </a:r>
            <a:endParaRPr lang="en-US" altLang="zh-CN" i="1"/>
          </a:p>
          <a:p>
            <a:pPr lvl="1"/>
            <a:r>
              <a:rPr lang="en-US" altLang="zh-CN" sz="2000"/>
              <a:t>NOT</a:t>
            </a:r>
            <a:r>
              <a:rPr lang="en-US" altLang="zh-CN" sz="2000" i="1"/>
              <a:t>:  (</a:t>
            </a:r>
            <a:r>
              <a:rPr lang="en-US" altLang="zh-CN" sz="2000" b="1"/>
              <a:t>not</a:t>
            </a:r>
            <a:r>
              <a:rPr lang="en-US" altLang="zh-CN" sz="2000" i="1"/>
              <a:t> unknown) = unknown</a:t>
            </a:r>
            <a:endParaRPr lang="en-US" altLang="zh-CN" i="1"/>
          </a:p>
          <a:p>
            <a:pPr lvl="1"/>
            <a:r>
              <a:rPr lang="zh-CN" altLang="en-US" sz="2000"/>
              <a:t>若谓词 </a:t>
            </a:r>
            <a:r>
              <a:rPr lang="en-US" altLang="zh-CN" sz="2000"/>
              <a:t>P </a:t>
            </a:r>
            <a:r>
              <a:rPr lang="zh-CN" altLang="en-US" sz="2000"/>
              <a:t>的值为 </a:t>
            </a:r>
            <a:r>
              <a:rPr lang="en-US" altLang="zh-CN" sz="2000" i="1"/>
              <a:t>unknown </a:t>
            </a:r>
            <a:r>
              <a:rPr lang="zh-CN" altLang="en-US" sz="2000"/>
              <a:t>，则“</a:t>
            </a:r>
            <a:r>
              <a:rPr lang="en-US" altLang="zh-CN" sz="2000" i="1"/>
              <a:t>P </a:t>
            </a:r>
            <a:r>
              <a:rPr lang="en-US" altLang="zh-CN" sz="2000" b="1" i="1"/>
              <a:t>is unknown</a:t>
            </a:r>
            <a:r>
              <a:rPr lang="zh-CN" altLang="en-US" sz="2000"/>
              <a:t>”为 </a:t>
            </a:r>
            <a:r>
              <a:rPr lang="en-US" altLang="zh-CN" sz="2000"/>
              <a:t>true</a:t>
            </a:r>
            <a:endParaRPr lang="en-US" altLang="zh-CN" i="1"/>
          </a:p>
          <a:p>
            <a:r>
              <a:rPr lang="en-US" altLang="zh-CN" sz="2000" b="1"/>
              <a:t>where </a:t>
            </a:r>
            <a:r>
              <a:rPr lang="zh-CN" altLang="en-US" sz="2000"/>
              <a:t>子句中谓词对一个元组计算出的值如果为 </a:t>
            </a:r>
            <a:r>
              <a:rPr lang="en-US" altLang="zh-CN" sz="2000" i="1"/>
              <a:t>unknown</a:t>
            </a:r>
            <a:r>
              <a:rPr lang="zh-CN" altLang="en-US" sz="2000"/>
              <a:t>，则结果被当做 </a:t>
            </a:r>
            <a:r>
              <a:rPr lang="en-US" altLang="zh-CN" sz="2000" i="1"/>
              <a:t>false </a:t>
            </a:r>
            <a:r>
              <a:rPr lang="zh-CN" altLang="en-US" sz="2000"/>
              <a:t>处理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zh-CN" altLang="en-US" dirty="0">
                <a:ea typeface="宋体" charset="-122"/>
              </a:rPr>
              <a:t>聚集函数</a:t>
            </a:r>
            <a:endParaRPr lang="en-US" altLang="zh-CN" dirty="0">
              <a:ea typeface="宋体" charset="-122"/>
            </a:endParaRPr>
          </a:p>
        </p:txBody>
      </p:sp>
      <p:sp>
        <p:nvSpPr>
          <p:cNvPr id="95235" name="Rectangle 3"/>
          <p:cNvSpPr>
            <a:spLocks noGrp="1" noChangeArrowheads="1"/>
          </p:cNvSpPr>
          <p:nvPr>
            <p:ph type="body" idx="1"/>
          </p:nvPr>
        </p:nvSpPr>
        <p:spPr>
          <a:xfrm>
            <a:off x="814388" y="1093788"/>
            <a:ext cx="7754937" cy="2422525"/>
          </a:xfrm>
        </p:spPr>
        <p:txBody>
          <a:bodyPr/>
          <a:lstStyle/>
          <a:p>
            <a:pPr>
              <a:tabLst>
                <a:tab pos="2222500" algn="l"/>
              </a:tabLst>
            </a:pPr>
            <a:r>
              <a:rPr lang="zh-CN" altLang="en-US" sz="2400"/>
              <a:t>聚集函数以一个值的集合（集或多重集）为输入，返回单个值</a:t>
            </a:r>
            <a:endParaRPr lang="en-US" altLang="zh-CN" sz="2000"/>
          </a:p>
          <a:p>
            <a:pPr>
              <a:buFont typeface="Monotype Sorts"/>
              <a:buNone/>
              <a:tabLst>
                <a:tab pos="2222500" algn="l"/>
              </a:tabLst>
            </a:pPr>
            <a:r>
              <a:rPr lang="en-US" altLang="zh-CN"/>
              <a:t>		</a:t>
            </a:r>
            <a:r>
              <a:rPr lang="en-US" altLang="zh-CN" b="1"/>
              <a:t>avg:  </a:t>
            </a:r>
            <a:r>
              <a:rPr lang="zh-CN" altLang="en-US"/>
              <a:t>平均值</a:t>
            </a:r>
            <a:r>
              <a:rPr lang="en-US" altLang="zh-CN"/>
              <a:t/>
            </a:r>
            <a:br>
              <a:rPr lang="en-US" altLang="zh-CN"/>
            </a:br>
            <a:r>
              <a:rPr lang="en-US" altLang="zh-CN"/>
              <a:t>	</a:t>
            </a:r>
            <a:r>
              <a:rPr lang="en-US" altLang="zh-CN" b="1"/>
              <a:t>min:  </a:t>
            </a:r>
            <a:r>
              <a:rPr lang="zh-CN" altLang="en-US"/>
              <a:t>最小值</a:t>
            </a:r>
            <a:r>
              <a:rPr lang="en-US" altLang="zh-CN"/>
              <a:t/>
            </a:r>
            <a:br>
              <a:rPr lang="en-US" altLang="zh-CN"/>
            </a:br>
            <a:r>
              <a:rPr lang="en-US" altLang="zh-CN"/>
              <a:t>	</a:t>
            </a:r>
            <a:r>
              <a:rPr lang="en-US" altLang="zh-CN" b="1"/>
              <a:t>max:  </a:t>
            </a:r>
            <a:r>
              <a:rPr lang="zh-CN" altLang="en-US"/>
              <a:t>最大值</a:t>
            </a:r>
            <a:r>
              <a:rPr lang="en-US" altLang="zh-CN"/>
              <a:t/>
            </a:r>
            <a:br>
              <a:rPr lang="en-US" altLang="zh-CN"/>
            </a:br>
            <a:r>
              <a:rPr lang="en-US" altLang="zh-CN"/>
              <a:t>	</a:t>
            </a:r>
            <a:r>
              <a:rPr lang="en-US" altLang="zh-CN" b="1"/>
              <a:t>sum:  </a:t>
            </a:r>
            <a:r>
              <a:rPr lang="zh-CN" altLang="en-US"/>
              <a:t>总和</a:t>
            </a:r>
            <a:r>
              <a:rPr lang="en-US" altLang="zh-CN"/>
              <a:t/>
            </a:r>
            <a:br>
              <a:rPr lang="en-US" altLang="zh-CN"/>
            </a:br>
            <a:r>
              <a:rPr lang="en-US" altLang="zh-CN"/>
              <a:t>	</a:t>
            </a:r>
            <a:r>
              <a:rPr lang="en-US" altLang="zh-CN" b="1"/>
              <a:t>count:  </a:t>
            </a:r>
            <a:r>
              <a:rPr lang="zh-CN" altLang="en-US"/>
              <a:t>计数</a:t>
            </a:r>
            <a:endParaRPr lang="en-US" altLang="zh-CN"/>
          </a:p>
          <a:p>
            <a:pPr eaLnBrk="1" hangingPunct="1">
              <a:lnSpc>
                <a:spcPct val="80000"/>
              </a:lnSpc>
              <a:tabLst>
                <a:tab pos="2222500" algn="l"/>
              </a:tabLst>
            </a:pPr>
            <a:r>
              <a:rPr lang="zh-CN" altLang="en-US" sz="2400"/>
              <a:t>聚集函数的性质同关系代数</a:t>
            </a:r>
          </a:p>
          <a:p>
            <a:pPr lvl="1" eaLnBrk="1" hangingPunct="1">
              <a:lnSpc>
                <a:spcPct val="80000"/>
              </a:lnSpc>
              <a:tabLst>
                <a:tab pos="2222500" algn="l"/>
              </a:tabLst>
            </a:pPr>
            <a:r>
              <a:rPr lang="zh-CN" altLang="en-US" sz="2000">
                <a:sym typeface="Wingdings" panose="05000000000000000000" pitchFamily="2" charset="2"/>
              </a:rPr>
              <a:t>聚集函数作用于集合</a:t>
            </a:r>
            <a:r>
              <a:rPr lang="en-US" altLang="zh-CN" sz="2000">
                <a:sym typeface="Wingdings" panose="05000000000000000000" pitchFamily="2" charset="2"/>
              </a:rPr>
              <a:t>/</a:t>
            </a:r>
            <a:r>
              <a:rPr lang="zh-CN" altLang="en-US" sz="2000">
                <a:sym typeface="Wingdings" panose="05000000000000000000" pitchFamily="2" charset="2"/>
              </a:rPr>
              <a:t>多重集返回</a:t>
            </a:r>
            <a:r>
              <a:rPr lang="zh-CN" altLang="en-US" sz="2000"/>
              <a:t>单</a:t>
            </a:r>
            <a:r>
              <a:rPr lang="zh-CN" altLang="en-US" sz="2000">
                <a:sym typeface="Wingdings" panose="05000000000000000000" pitchFamily="2" charset="2"/>
              </a:rPr>
              <a:t>值</a:t>
            </a:r>
          </a:p>
          <a:p>
            <a:pPr lvl="1" eaLnBrk="1" hangingPunct="1">
              <a:lnSpc>
                <a:spcPct val="80000"/>
              </a:lnSpc>
              <a:tabLst>
                <a:tab pos="2222500" algn="l"/>
              </a:tabLst>
            </a:pPr>
            <a:r>
              <a:rPr lang="zh-CN" altLang="en-US" sz="2000">
                <a:sym typeface="Wingdings" panose="05000000000000000000" pitchFamily="2" charset="2"/>
              </a:rPr>
              <a:t>聚集函数作用默认作用于多重集</a:t>
            </a:r>
            <a:endParaRPr lang="zh-CN" altLang="en-US" sz="2000"/>
          </a:p>
          <a:p>
            <a:pPr lvl="1" eaLnBrk="1" hangingPunct="1">
              <a:lnSpc>
                <a:spcPct val="80000"/>
              </a:lnSpc>
              <a:tabLst>
                <a:tab pos="2222500" algn="l"/>
              </a:tabLst>
            </a:pPr>
            <a:r>
              <a:rPr lang="zh-CN" altLang="en-US" sz="2000"/>
              <a:t>强制作用于集合，使用</a:t>
            </a:r>
            <a:r>
              <a:rPr lang="en-US" altLang="zh-CN" sz="2000"/>
              <a:t>distinct</a:t>
            </a:r>
          </a:p>
          <a:p>
            <a:pPr eaLnBrk="1" hangingPunct="1">
              <a:lnSpc>
                <a:spcPct val="80000"/>
              </a:lnSpc>
              <a:tabLst>
                <a:tab pos="2222500" algn="l"/>
              </a:tabLst>
            </a:pPr>
            <a:r>
              <a:rPr lang="en-US" altLang="zh-CN" sz="2400"/>
              <a:t>(</a:t>
            </a:r>
            <a:r>
              <a:rPr lang="zh-CN" altLang="en-US" sz="2400"/>
              <a:t>无分组</a:t>
            </a:r>
            <a:r>
              <a:rPr lang="en-US" altLang="zh-CN" sz="2400"/>
              <a:t>)</a:t>
            </a:r>
            <a:r>
              <a:rPr lang="zh-CN" altLang="en-US" sz="2400"/>
              <a:t>仅用聚集函数的</a:t>
            </a:r>
            <a:r>
              <a:rPr lang="en-US" altLang="zh-CN" sz="2400"/>
              <a:t>SQL</a:t>
            </a:r>
          </a:p>
          <a:p>
            <a:pPr lvl="1" eaLnBrk="1" hangingPunct="1">
              <a:lnSpc>
                <a:spcPct val="80000"/>
              </a:lnSpc>
              <a:tabLst>
                <a:tab pos="2222500" algn="l"/>
              </a:tabLst>
            </a:pPr>
            <a:r>
              <a:rPr lang="en-US" altLang="zh-CN" sz="2000">
                <a:sym typeface="Wingdings" panose="05000000000000000000" pitchFamily="2" charset="2"/>
              </a:rPr>
              <a:t>SQL</a:t>
            </a:r>
            <a:r>
              <a:rPr lang="zh-CN" altLang="en-US" sz="2000">
                <a:sym typeface="Wingdings" panose="05000000000000000000" pitchFamily="2" charset="2"/>
              </a:rPr>
              <a:t>返回关系，返回的关系有且只有一行</a:t>
            </a:r>
            <a:endParaRPr lang="zh-CN" altLang="en-US" sz="2000"/>
          </a:p>
          <a:p>
            <a:pPr lvl="1" eaLnBrk="1" hangingPunct="1">
              <a:lnSpc>
                <a:spcPct val="80000"/>
              </a:lnSpc>
              <a:tabLst>
                <a:tab pos="2222500" algn="l"/>
              </a:tabLst>
            </a:pPr>
            <a:r>
              <a:rPr lang="en-US" altLang="zh-CN" sz="2000">
                <a:sym typeface="Wingdings" panose="05000000000000000000" pitchFamily="2" charset="2"/>
              </a:rPr>
              <a:t>Select</a:t>
            </a:r>
            <a:r>
              <a:rPr lang="zh-CN" altLang="en-US" sz="2000">
                <a:sym typeface="Wingdings" panose="05000000000000000000" pitchFamily="2" charset="2"/>
              </a:rPr>
              <a:t>子句中出现聚集函数，不能同时出现非聚集的属性</a:t>
            </a:r>
          </a:p>
          <a:p>
            <a:pPr>
              <a:buFont typeface="Monotype Sorts"/>
              <a:buNone/>
              <a:tabLst>
                <a:tab pos="2222500" algn="l"/>
              </a:tabLst>
            </a:pPr>
            <a:endParaRPr lang="en-US" altLang="zh-CN" sz="1600"/>
          </a:p>
        </p:txBody>
      </p:sp>
      <p:sp>
        <p:nvSpPr>
          <p:cNvPr id="4" name="Text Box 5"/>
          <p:cNvSpPr txBox="1">
            <a:spLocks noChangeArrowheads="1"/>
          </p:cNvSpPr>
          <p:nvPr/>
        </p:nvSpPr>
        <p:spPr bwMode="auto">
          <a:xfrm>
            <a:off x="7194550" y="414338"/>
            <a:ext cx="1603375" cy="641350"/>
          </a:xfrm>
          <a:prstGeom prst="rect">
            <a:avLst/>
          </a:prstGeom>
          <a:solidFill>
            <a:schemeClr val="accent1">
              <a:lumMod val="85000"/>
            </a:schemeClr>
          </a:solidFill>
          <a:ln>
            <a:noFill/>
          </a:ln>
        </p:spPr>
        <p:txBody>
          <a:bodyPr wrap="non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algn="just">
              <a:spcBef>
                <a:spcPct val="50000"/>
              </a:spcBef>
              <a:buSzPct val="60000"/>
              <a:defRPr/>
            </a:pPr>
            <a:r>
              <a:rPr lang="en-US" altLang="zh-CN" sz="3600" dirty="0">
                <a:solidFill>
                  <a:srgbClr val="FF3300"/>
                </a:solidFill>
                <a:latin typeface="华文新魏" pitchFamily="2" charset="-122"/>
              </a:rPr>
              <a:t>as</a:t>
            </a:r>
            <a:r>
              <a:rPr lang="en-US" altLang="zh-CN" sz="3600" dirty="0">
                <a:solidFill>
                  <a:schemeClr val="hlink"/>
                </a:solidFill>
                <a:latin typeface="华文新魏" pitchFamily="2" charset="-122"/>
              </a:rPr>
              <a:t> </a:t>
            </a:r>
            <a:r>
              <a:rPr lang="en-US" altLang="zh-CN" sz="3600" dirty="0">
                <a:solidFill>
                  <a:schemeClr val="bg2"/>
                </a:solidFill>
                <a:latin typeface="华文新魏" pitchFamily="2" charset="-122"/>
              </a:rPr>
              <a:t> </a:t>
            </a:r>
            <a:r>
              <a:rPr lang="zh-CN" altLang="en-US" sz="3200" dirty="0">
                <a:solidFill>
                  <a:schemeClr val="bg2"/>
                </a:solidFill>
                <a:latin typeface="华文新魏" pitchFamily="2" charset="-122"/>
              </a:rPr>
              <a:t>更名</a:t>
            </a:r>
            <a:endParaRPr lang="zh-CN" altLang="en-US" sz="2800" dirty="0">
              <a:solidFill>
                <a:schemeClr val="hlink"/>
              </a:solidFill>
              <a:latin typeface="华文新魏" pitchFamily="2" charset="-122"/>
            </a:endParaRPr>
          </a:p>
        </p:txBody>
      </p:sp>
      <p:grpSp>
        <p:nvGrpSpPr>
          <p:cNvPr id="2" name="Group 8"/>
          <p:cNvGrpSpPr>
            <a:grpSpLocks/>
          </p:cNvGrpSpPr>
          <p:nvPr/>
        </p:nvGrpSpPr>
        <p:grpSpPr bwMode="auto">
          <a:xfrm>
            <a:off x="6110288" y="2054225"/>
            <a:ext cx="2998787" cy="2641600"/>
            <a:chOff x="3299" y="1702"/>
            <a:chExt cx="1889" cy="1877"/>
          </a:xfrm>
        </p:grpSpPr>
        <p:sp>
          <p:nvSpPr>
            <p:cNvPr id="95238" name="Rectangle 9"/>
            <p:cNvSpPr>
              <a:spLocks noChangeArrowheads="1"/>
            </p:cNvSpPr>
            <p:nvPr/>
          </p:nvSpPr>
          <p:spPr bwMode="auto">
            <a:xfrm>
              <a:off x="4847" y="2454"/>
              <a:ext cx="341" cy="163"/>
            </a:xfrm>
            <a:prstGeom prst="rect">
              <a:avLst/>
            </a:prstGeom>
            <a:solidFill>
              <a:srgbClr val="009900"/>
            </a:solidFill>
            <a:ln w="15875">
              <a:solidFill>
                <a:srgbClr val="000000"/>
              </a:solidFill>
              <a:miter lim="800000"/>
              <a:headEnd/>
              <a:tailEnd/>
            </a:ln>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a typeface="华文新魏" panose="02010800040101010101" pitchFamily="2" charset="-122"/>
              </a:endParaRPr>
            </a:p>
          </p:txBody>
        </p:sp>
        <p:sp>
          <p:nvSpPr>
            <p:cNvPr id="7" name="Rectangle 10"/>
            <p:cNvSpPr>
              <a:spLocks noChangeArrowheads="1"/>
            </p:cNvSpPr>
            <p:nvPr/>
          </p:nvSpPr>
          <p:spPr bwMode="auto">
            <a:xfrm>
              <a:off x="4842" y="2113"/>
              <a:ext cx="1" cy="220"/>
            </a:xfrm>
            <a:prstGeom prst="rect">
              <a:avLst/>
            </a:prstGeom>
            <a:noFill/>
            <a:ln w="9525">
              <a:noFill/>
              <a:miter lim="800000"/>
              <a:headEnd/>
              <a:tailEnd/>
            </a:ln>
          </p:spPr>
          <p:txBody>
            <a:bodyPr wrap="none" lIns="0" tIns="0" rIns="0" bIns="0">
              <a:spAutoFit/>
            </a:bodyPr>
            <a:lstStyle/>
            <a:p>
              <a:pPr marL="342900" indent="-342900" eaLnBrk="1" hangingPunct="1">
                <a:spcBef>
                  <a:spcPct val="50000"/>
                </a:spcBef>
                <a:buSzPct val="60000"/>
                <a:defRPr/>
              </a:pPr>
              <a:endParaRPr lang="zh-CN" altLang="zh-CN" sz="2000">
                <a:solidFill>
                  <a:schemeClr val="hlink"/>
                </a:solidFill>
                <a:effectLst>
                  <a:outerShdw blurRad="38100" dist="38100" dir="2700000" algn="tl">
                    <a:srgbClr val="C0C0C0"/>
                  </a:outerShdw>
                </a:effectLst>
                <a:latin typeface="Tahoma" pitchFamily="34" charset="0"/>
                <a:ea typeface="楷体_GB2312" pitchFamily="49" charset="-122"/>
              </a:endParaRPr>
            </a:p>
          </p:txBody>
        </p:sp>
        <p:sp>
          <p:nvSpPr>
            <p:cNvPr id="95240" name="Freeform 12"/>
            <p:cNvSpPr>
              <a:spLocks/>
            </p:cNvSpPr>
            <p:nvPr/>
          </p:nvSpPr>
          <p:spPr bwMode="auto">
            <a:xfrm>
              <a:off x="3651" y="1706"/>
              <a:ext cx="1197" cy="1868"/>
            </a:xfrm>
            <a:custGeom>
              <a:avLst/>
              <a:gdLst>
                <a:gd name="T0" fmla="*/ 0 w 1197"/>
                <a:gd name="T1" fmla="*/ 0 h 1868"/>
                <a:gd name="T2" fmla="*/ 770 w 1197"/>
                <a:gd name="T3" fmla="*/ 771 h 1868"/>
                <a:gd name="T4" fmla="*/ 770 w 1197"/>
                <a:gd name="T5" fmla="*/ 644 h 1868"/>
                <a:gd name="T6" fmla="*/ 1197 w 1197"/>
                <a:gd name="T7" fmla="*/ 807 h 1868"/>
                <a:gd name="T8" fmla="*/ 770 w 1197"/>
                <a:gd name="T9" fmla="*/ 970 h 1868"/>
                <a:gd name="T10" fmla="*/ 770 w 1197"/>
                <a:gd name="T11" fmla="*/ 843 h 1868"/>
                <a:gd name="T12" fmla="*/ 0 w 1197"/>
                <a:gd name="T13" fmla="*/ 1868 h 1868"/>
                <a:gd name="T14" fmla="*/ 0 w 1197"/>
                <a:gd name="T15" fmla="*/ 934 h 1868"/>
                <a:gd name="T16" fmla="*/ 0 w 1197"/>
                <a:gd name="T17" fmla="*/ 0 h 18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7"/>
                <a:gd name="T28" fmla="*/ 0 h 1868"/>
                <a:gd name="T29" fmla="*/ 1197 w 1197"/>
                <a:gd name="T30" fmla="*/ 1868 h 18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7" h="1868">
                  <a:moveTo>
                    <a:pt x="0" y="0"/>
                  </a:moveTo>
                  <a:lnTo>
                    <a:pt x="770" y="771"/>
                  </a:lnTo>
                  <a:lnTo>
                    <a:pt x="770" y="644"/>
                  </a:lnTo>
                  <a:lnTo>
                    <a:pt x="1197" y="807"/>
                  </a:lnTo>
                  <a:lnTo>
                    <a:pt x="770" y="970"/>
                  </a:lnTo>
                  <a:lnTo>
                    <a:pt x="770" y="843"/>
                  </a:lnTo>
                  <a:lnTo>
                    <a:pt x="0" y="1868"/>
                  </a:lnTo>
                  <a:lnTo>
                    <a:pt x="0" y="934"/>
                  </a:lnTo>
                  <a:lnTo>
                    <a:pt x="0" y="0"/>
                  </a:lnTo>
                  <a:close/>
                </a:path>
              </a:pathLst>
            </a:custGeom>
            <a:blipFill dpi="0" rotWithShape="0">
              <a:blip r:embed="rId3"/>
              <a:srcRect/>
              <a:tile tx="0" ty="0" sx="100000" sy="100000" flip="none" algn="tl"/>
            </a:blipFill>
            <a:ln w="15875">
              <a:solidFill>
                <a:srgbClr val="666666"/>
              </a:solidFill>
              <a:round/>
              <a:headEnd/>
              <a:tailEnd/>
            </a:ln>
          </p:spPr>
          <p:txBody>
            <a:bodyPr/>
            <a:lstStyle/>
            <a:p>
              <a:endParaRPr lang="zh-CN" altLang="en-US"/>
            </a:p>
          </p:txBody>
        </p:sp>
        <p:sp>
          <p:nvSpPr>
            <p:cNvPr id="95241" name="Rectangle 11"/>
            <p:cNvSpPr>
              <a:spLocks noChangeArrowheads="1"/>
            </p:cNvSpPr>
            <p:nvPr/>
          </p:nvSpPr>
          <p:spPr bwMode="auto">
            <a:xfrm>
              <a:off x="3299" y="1702"/>
              <a:ext cx="351" cy="187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zh-CN" altLang="en-US" dirty="0">
                <a:ea typeface="宋体" charset="-122"/>
              </a:rPr>
              <a:t>聚集函数（续）</a:t>
            </a:r>
            <a:endParaRPr lang="en-US" altLang="zh-CN" dirty="0">
              <a:ea typeface="宋体" charset="-122"/>
            </a:endParaRPr>
          </a:p>
        </p:txBody>
      </p:sp>
      <p:sp>
        <p:nvSpPr>
          <p:cNvPr id="97283" name="Rectangle 3"/>
          <p:cNvSpPr>
            <a:spLocks noGrp="1" noChangeArrowheads="1"/>
          </p:cNvSpPr>
          <p:nvPr>
            <p:ph type="body" idx="1"/>
          </p:nvPr>
        </p:nvSpPr>
        <p:spPr>
          <a:xfrm>
            <a:off x="814388" y="1108075"/>
            <a:ext cx="7843837" cy="5251450"/>
          </a:xfrm>
        </p:spPr>
        <p:txBody>
          <a:bodyPr/>
          <a:lstStyle/>
          <a:p>
            <a:pPr>
              <a:tabLst>
                <a:tab pos="1711325" algn="l"/>
              </a:tabLst>
            </a:pPr>
            <a:r>
              <a:rPr lang="zh-CN" altLang="en-US" sz="2000"/>
              <a:t>找出</a:t>
            </a:r>
            <a:r>
              <a:rPr lang="en-US" altLang="zh-CN" sz="2000"/>
              <a:t>Computer Science </a:t>
            </a:r>
            <a:r>
              <a:rPr lang="zh-CN" altLang="en-US" sz="2000"/>
              <a:t>系教师的平均工资</a:t>
            </a:r>
            <a:endParaRPr lang="en-US" altLang="zh-CN" sz="2000"/>
          </a:p>
          <a:p>
            <a:pPr lvl="1">
              <a:tabLst>
                <a:tab pos="1711325" algn="l"/>
              </a:tabLst>
            </a:pPr>
            <a:r>
              <a:rPr lang="en-US" altLang="zh-CN" sz="2000" b="1"/>
              <a:t>select avg </a:t>
            </a:r>
            <a:r>
              <a:rPr lang="en-US" altLang="zh-CN" sz="2000"/>
              <a:t>(</a:t>
            </a:r>
            <a:r>
              <a:rPr lang="en-US" altLang="zh-CN" sz="2000" i="1"/>
              <a:t>salary</a:t>
            </a:r>
            <a:r>
              <a:rPr lang="en-US" altLang="zh-CN" sz="2000"/>
              <a:t>)</a:t>
            </a:r>
            <a:br>
              <a:rPr lang="en-US" altLang="zh-CN" sz="2000"/>
            </a:br>
            <a:r>
              <a:rPr lang="en-US" altLang="zh-CN" sz="2000" b="1"/>
              <a:t>from </a:t>
            </a:r>
            <a:r>
              <a:rPr lang="en-US" altLang="zh-CN" sz="2000" i="1"/>
              <a:t>instructor</a:t>
            </a:r>
            <a:br>
              <a:rPr lang="en-US" altLang="zh-CN" sz="2000" i="1"/>
            </a:br>
            <a:r>
              <a:rPr lang="en-US" altLang="zh-CN" sz="2000" b="1"/>
              <a:t>where </a:t>
            </a:r>
            <a:r>
              <a:rPr lang="en-US" altLang="zh-CN" sz="2000" i="1"/>
              <a:t>dept_name</a:t>
            </a:r>
            <a:r>
              <a:rPr lang="en-US" altLang="zh-CN" sz="2000"/>
              <a:t>= ’Comp. Sci.’;</a:t>
            </a:r>
          </a:p>
          <a:p>
            <a:pPr>
              <a:tabLst>
                <a:tab pos="1711325" algn="l"/>
              </a:tabLst>
            </a:pPr>
            <a:r>
              <a:rPr kumimoji="0" lang="zh-CN" altLang="en-US" sz="2000"/>
              <a:t>找出在</a:t>
            </a:r>
            <a:r>
              <a:rPr kumimoji="0" lang="en-US" altLang="zh-CN" sz="2000"/>
              <a:t>2012</a:t>
            </a:r>
            <a:r>
              <a:rPr kumimoji="0" lang="zh-CN" altLang="en-US" sz="2000"/>
              <a:t>年春季学期讲授课程的教师总数</a:t>
            </a:r>
            <a:endParaRPr kumimoji="0" lang="en-US" altLang="zh-CN" sz="2000"/>
          </a:p>
          <a:p>
            <a:pPr lvl="1">
              <a:tabLst>
                <a:tab pos="1711325" algn="l"/>
              </a:tabLst>
            </a:pPr>
            <a:r>
              <a:rPr kumimoji="0" lang="en-US" altLang="zh-CN" sz="2000" b="1"/>
              <a:t>select count </a:t>
            </a:r>
            <a:r>
              <a:rPr kumimoji="0" lang="en-US" altLang="zh-CN" sz="2000"/>
              <a:t>(</a:t>
            </a:r>
            <a:r>
              <a:rPr kumimoji="0" lang="en-US" altLang="zh-CN" sz="2000" b="1"/>
              <a:t>distinct </a:t>
            </a:r>
            <a:r>
              <a:rPr kumimoji="0" lang="en-US" altLang="zh-CN" sz="2000" i="1"/>
              <a:t>ID</a:t>
            </a:r>
            <a:r>
              <a:rPr kumimoji="0" lang="en-US" altLang="zh-CN" sz="2000"/>
              <a:t>)</a:t>
            </a:r>
            <a:br>
              <a:rPr kumimoji="0" lang="en-US" altLang="zh-CN" sz="2000"/>
            </a:br>
            <a:r>
              <a:rPr kumimoji="0" lang="en-US" altLang="zh-CN" sz="2000" b="1"/>
              <a:t>from </a:t>
            </a:r>
            <a:r>
              <a:rPr kumimoji="0" lang="en-US" altLang="zh-CN" sz="2000" i="1"/>
              <a:t>teaches</a:t>
            </a:r>
            <a:br>
              <a:rPr kumimoji="0" lang="en-US" altLang="zh-CN" sz="2000" i="1"/>
            </a:br>
            <a:r>
              <a:rPr kumimoji="0" lang="en-US" altLang="zh-CN" sz="2000" b="1"/>
              <a:t>where </a:t>
            </a:r>
            <a:r>
              <a:rPr kumimoji="0" lang="en-US" altLang="zh-CN" sz="2000" i="1"/>
              <a:t>semester </a:t>
            </a:r>
            <a:r>
              <a:rPr kumimoji="0" lang="en-US" altLang="zh-CN" sz="2000"/>
              <a:t>= ’Spring’ </a:t>
            </a:r>
            <a:r>
              <a:rPr kumimoji="0" lang="en-US" altLang="zh-CN" sz="2000" b="1"/>
              <a:t>and </a:t>
            </a:r>
            <a:r>
              <a:rPr kumimoji="0" lang="en-US" altLang="zh-CN" sz="2000" i="1"/>
              <a:t>year </a:t>
            </a:r>
            <a:r>
              <a:rPr kumimoji="0" lang="en-US" altLang="zh-CN" sz="2000"/>
              <a:t>= 2010</a:t>
            </a:r>
          </a:p>
          <a:p>
            <a:pPr>
              <a:tabLst>
                <a:tab pos="1711325" algn="l"/>
              </a:tabLst>
            </a:pPr>
            <a:r>
              <a:rPr kumimoji="0" lang="zh-CN" altLang="en-US" sz="2000"/>
              <a:t>找出</a:t>
            </a:r>
            <a:r>
              <a:rPr kumimoji="0" lang="en-US" altLang="zh-CN" sz="2000" i="1"/>
              <a:t>course</a:t>
            </a:r>
            <a:r>
              <a:rPr kumimoji="0" lang="zh-CN" altLang="en-US" sz="2000"/>
              <a:t>关系中的元组数</a:t>
            </a:r>
            <a:endParaRPr kumimoji="0" lang="en-US" altLang="zh-CN" sz="2000"/>
          </a:p>
          <a:p>
            <a:pPr lvl="1">
              <a:tabLst>
                <a:tab pos="1711325" algn="l"/>
              </a:tabLst>
            </a:pPr>
            <a:r>
              <a:rPr kumimoji="0" lang="en-US" altLang="zh-CN" sz="2000" b="1"/>
              <a:t>select count </a:t>
            </a:r>
            <a:r>
              <a:rPr kumimoji="0" lang="en-US" altLang="zh-CN" sz="2000"/>
              <a:t>(*)</a:t>
            </a:r>
            <a:br>
              <a:rPr kumimoji="0" lang="en-US" altLang="zh-CN" sz="2000"/>
            </a:br>
            <a:r>
              <a:rPr kumimoji="0" lang="en-US" altLang="zh-CN" sz="2000" b="1"/>
              <a:t>from </a:t>
            </a:r>
            <a:r>
              <a:rPr kumimoji="0" lang="en-US" altLang="zh-CN" sz="2000" i="1"/>
              <a:t>course</a:t>
            </a:r>
            <a:r>
              <a:rPr kumimoji="0" lang="en-US" altLang="zh-CN" sz="2000"/>
              <a:t>;</a:t>
            </a:r>
          </a:p>
          <a:p>
            <a:pPr>
              <a:tabLst>
                <a:tab pos="1711325" algn="l"/>
              </a:tabLst>
            </a:pPr>
            <a:endParaRPr kumimoji="0" lang="en-US" altLang="zh-CN"/>
          </a:p>
          <a:p>
            <a:pPr lvl="1">
              <a:tabLst>
                <a:tab pos="1711325" algn="l"/>
              </a:tabLst>
            </a:pPr>
            <a:endParaRPr kumimoji="0" lang="en-US" altLang="zh-CN"/>
          </a:p>
          <a:p>
            <a:pPr>
              <a:tabLst>
                <a:tab pos="1711325" algn="l"/>
              </a:tabLst>
            </a:pPr>
            <a:endParaRPr lang="en-US" altLang="zh-CN"/>
          </a:p>
        </p:txBody>
      </p:sp>
      <p:sp>
        <p:nvSpPr>
          <p:cNvPr id="97284"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1800">
                <a:latin typeface="Helvetica" panose="020B0604020202020204" pitchFamily="34" charset="0"/>
              </a:rPr>
              <a:t>   </a:t>
            </a:r>
            <a:endParaRPr kumimoji="0" lang="en-US" altLang="zh-CN">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en-US" altLang="zh-CN" dirty="0">
                <a:ea typeface="宋体" charset="-122"/>
              </a:rPr>
              <a:t>SQL</a:t>
            </a:r>
            <a:r>
              <a:rPr lang="zh-CN" altLang="en-US" dirty="0">
                <a:ea typeface="宋体" charset="-122"/>
              </a:rPr>
              <a:t>中的基本类型</a:t>
            </a:r>
            <a:endParaRPr lang="en-US" altLang="zh-CN" dirty="0">
              <a:ea typeface="宋体" charset="-122"/>
            </a:endParaRPr>
          </a:p>
        </p:txBody>
      </p:sp>
      <p:sp>
        <p:nvSpPr>
          <p:cNvPr id="16387" name="Rectangle 3"/>
          <p:cNvSpPr>
            <a:spLocks noGrp="1" noChangeArrowheads="1"/>
          </p:cNvSpPr>
          <p:nvPr>
            <p:ph type="body" idx="1"/>
          </p:nvPr>
        </p:nvSpPr>
        <p:spPr>
          <a:xfrm>
            <a:off x="527050" y="1106488"/>
            <a:ext cx="8475663" cy="4876800"/>
          </a:xfrm>
        </p:spPr>
        <p:txBody>
          <a:bodyPr/>
          <a:lstStyle/>
          <a:p>
            <a:pPr>
              <a:lnSpc>
                <a:spcPct val="150000"/>
              </a:lnSpc>
              <a:buFont typeface="Wingdings" panose="05000000000000000000" pitchFamily="2" charset="2"/>
              <a:buChar char="n"/>
            </a:pPr>
            <a:r>
              <a:rPr lang="en-US" altLang="zh-CN" b="1" dirty="0">
                <a:solidFill>
                  <a:srgbClr val="000099"/>
                </a:solidFill>
              </a:rPr>
              <a:t>char(n).</a:t>
            </a:r>
            <a:r>
              <a:rPr lang="en-US" altLang="zh-CN" dirty="0"/>
              <a:t>  </a:t>
            </a:r>
            <a:r>
              <a:rPr lang="zh-CN" altLang="en-US" dirty="0"/>
              <a:t>固定长度的字符串，用户指定长度</a:t>
            </a:r>
            <a:r>
              <a:rPr lang="en-US" altLang="zh-CN" dirty="0"/>
              <a:t> </a:t>
            </a:r>
            <a:r>
              <a:rPr lang="en-US" altLang="zh-CN" i="1" dirty="0"/>
              <a:t>n</a:t>
            </a:r>
            <a:r>
              <a:rPr lang="zh-CN" altLang="en-US" i="1" dirty="0"/>
              <a:t> </a:t>
            </a:r>
            <a:endParaRPr lang="en-US" altLang="zh-CN" dirty="0"/>
          </a:p>
          <a:p>
            <a:pPr>
              <a:lnSpc>
                <a:spcPct val="150000"/>
              </a:lnSpc>
              <a:buFont typeface="Wingdings" panose="05000000000000000000" pitchFamily="2" charset="2"/>
              <a:buChar char="n"/>
            </a:pPr>
            <a:r>
              <a:rPr lang="en-US" altLang="zh-CN" b="1" dirty="0">
                <a:solidFill>
                  <a:srgbClr val="000099"/>
                </a:solidFill>
              </a:rPr>
              <a:t>varchar(n).</a:t>
            </a:r>
            <a:r>
              <a:rPr lang="zh-CN" altLang="en-US" dirty="0"/>
              <a:t>可变长度的字符串，用户指定最大长度</a:t>
            </a:r>
            <a:r>
              <a:rPr lang="en-US" altLang="zh-CN" dirty="0"/>
              <a:t> </a:t>
            </a:r>
            <a:r>
              <a:rPr lang="en-US" altLang="zh-CN" i="1" dirty="0"/>
              <a:t>n</a:t>
            </a:r>
            <a:r>
              <a:rPr lang="zh-CN" altLang="en-US" i="1" dirty="0"/>
              <a:t> </a:t>
            </a:r>
            <a:endParaRPr lang="en-US" altLang="zh-CN" i="1" dirty="0"/>
          </a:p>
          <a:p>
            <a:pPr>
              <a:lnSpc>
                <a:spcPct val="150000"/>
              </a:lnSpc>
              <a:buFont typeface="Wingdings" panose="05000000000000000000" pitchFamily="2" charset="2"/>
              <a:buChar char="n"/>
            </a:pPr>
            <a:r>
              <a:rPr lang="en-US" altLang="zh-CN" b="1" dirty="0">
                <a:solidFill>
                  <a:srgbClr val="000099"/>
                </a:solidFill>
              </a:rPr>
              <a:t>int.</a:t>
            </a:r>
            <a:r>
              <a:rPr lang="en-US" altLang="zh-CN" b="1" dirty="0"/>
              <a:t>  </a:t>
            </a:r>
            <a:r>
              <a:rPr lang="zh-CN" altLang="en-US" dirty="0"/>
              <a:t>整数类型（和机器相关的整数的有限子集） </a:t>
            </a:r>
            <a:endParaRPr lang="en-US" altLang="zh-CN" dirty="0"/>
          </a:p>
          <a:p>
            <a:pPr>
              <a:lnSpc>
                <a:spcPct val="150000"/>
              </a:lnSpc>
              <a:buFont typeface="Wingdings" panose="05000000000000000000" pitchFamily="2" charset="2"/>
              <a:buChar char="n"/>
            </a:pPr>
            <a:r>
              <a:rPr lang="en-US" altLang="zh-CN" b="1" dirty="0" err="1">
                <a:solidFill>
                  <a:srgbClr val="000099"/>
                </a:solidFill>
              </a:rPr>
              <a:t>smallint</a:t>
            </a:r>
            <a:r>
              <a:rPr lang="en-US" altLang="zh-CN" b="1" dirty="0">
                <a:solidFill>
                  <a:srgbClr val="000099"/>
                </a:solidFill>
              </a:rPr>
              <a:t>.</a:t>
            </a:r>
            <a:r>
              <a:rPr lang="en-US" altLang="zh-CN" dirty="0"/>
              <a:t>  </a:t>
            </a:r>
            <a:r>
              <a:rPr lang="zh-CN" altLang="en-US" dirty="0"/>
              <a:t>小整数类型（和机器相关的整数类型的子集） </a:t>
            </a:r>
            <a:endParaRPr lang="en-US" altLang="zh-CN" dirty="0"/>
          </a:p>
          <a:p>
            <a:pPr>
              <a:lnSpc>
                <a:spcPct val="150000"/>
              </a:lnSpc>
              <a:buFont typeface="Wingdings" panose="05000000000000000000" pitchFamily="2" charset="2"/>
              <a:buChar char="n"/>
            </a:pPr>
            <a:r>
              <a:rPr lang="en-US" altLang="zh-CN" b="1" dirty="0">
                <a:solidFill>
                  <a:srgbClr val="000099"/>
                </a:solidFill>
              </a:rPr>
              <a:t>numeric(</a:t>
            </a:r>
            <a:r>
              <a:rPr lang="en-US" altLang="zh-CN" b="1" dirty="0" err="1">
                <a:solidFill>
                  <a:srgbClr val="000099"/>
                </a:solidFill>
              </a:rPr>
              <a:t>p,d</a:t>
            </a:r>
            <a:r>
              <a:rPr lang="en-US" altLang="zh-CN" b="1" dirty="0">
                <a:solidFill>
                  <a:srgbClr val="000099"/>
                </a:solidFill>
              </a:rPr>
              <a:t>).</a:t>
            </a:r>
            <a:r>
              <a:rPr lang="en-US" altLang="zh-CN" dirty="0"/>
              <a:t>  </a:t>
            </a:r>
            <a:r>
              <a:rPr lang="zh-CN" altLang="en-US" dirty="0"/>
              <a:t>定点数，</a:t>
            </a:r>
            <a:r>
              <a:rPr lang="en-US" altLang="zh-CN" dirty="0"/>
              <a:t> </a:t>
            </a:r>
            <a:r>
              <a:rPr lang="zh-CN" altLang="en-US" dirty="0"/>
              <a:t>精度由用户指定 这个数有</a:t>
            </a:r>
            <a:r>
              <a:rPr lang="en-US" altLang="zh-CN" dirty="0"/>
              <a:t> </a:t>
            </a:r>
            <a:r>
              <a:rPr lang="en-US" altLang="zh-CN" i="1" dirty="0"/>
              <a:t>p</a:t>
            </a:r>
            <a:r>
              <a:rPr lang="en-US" altLang="zh-CN" dirty="0"/>
              <a:t> </a:t>
            </a:r>
            <a:r>
              <a:rPr lang="zh-CN" altLang="en-US" dirty="0"/>
              <a:t>位数字，其中</a:t>
            </a:r>
            <a:r>
              <a:rPr lang="en-US" altLang="zh-CN" dirty="0"/>
              <a:t> </a:t>
            </a:r>
            <a:r>
              <a:rPr lang="en-US" altLang="zh-CN" i="1" dirty="0"/>
              <a:t>d </a:t>
            </a:r>
            <a:r>
              <a:rPr lang="zh-CN" altLang="en-US" dirty="0"/>
              <a:t>位数字在小数点右边 </a:t>
            </a:r>
            <a:r>
              <a:rPr lang="en-US" altLang="zh-CN" dirty="0"/>
              <a:t> </a:t>
            </a:r>
          </a:p>
          <a:p>
            <a:pPr>
              <a:lnSpc>
                <a:spcPct val="150000"/>
              </a:lnSpc>
              <a:buFont typeface="Wingdings" panose="05000000000000000000" pitchFamily="2" charset="2"/>
              <a:buChar char="n"/>
            </a:pPr>
            <a:r>
              <a:rPr lang="en-US" altLang="zh-CN" b="1" dirty="0">
                <a:solidFill>
                  <a:srgbClr val="000099"/>
                </a:solidFill>
              </a:rPr>
              <a:t>real, double precision.</a:t>
            </a:r>
            <a:r>
              <a:rPr lang="zh-CN" altLang="en-US" dirty="0"/>
              <a:t>浮点数与双精度浮点数，精度与机器相关 </a:t>
            </a:r>
            <a:endParaRPr lang="en-US" altLang="zh-CN" dirty="0"/>
          </a:p>
          <a:p>
            <a:pPr>
              <a:lnSpc>
                <a:spcPct val="150000"/>
              </a:lnSpc>
              <a:buFont typeface="Wingdings" panose="05000000000000000000" pitchFamily="2" charset="2"/>
              <a:buChar char="n"/>
            </a:pPr>
            <a:r>
              <a:rPr lang="en-US" altLang="zh-CN" b="1" dirty="0">
                <a:solidFill>
                  <a:srgbClr val="000099"/>
                </a:solidFill>
              </a:rPr>
              <a:t>float(n).</a:t>
            </a:r>
            <a:r>
              <a:rPr lang="zh-CN" altLang="en-US" dirty="0"/>
              <a:t>浮点数，精度由用户指定，精度至少为 </a:t>
            </a:r>
            <a:r>
              <a:rPr lang="en-US" altLang="zh-CN" i="1" dirty="0"/>
              <a:t>n</a:t>
            </a:r>
            <a:r>
              <a:rPr lang="en-US" altLang="zh-CN" dirty="0"/>
              <a:t> </a:t>
            </a:r>
            <a:r>
              <a:rPr lang="zh-CN" altLang="en-US" dirty="0"/>
              <a:t>位 </a:t>
            </a:r>
            <a:endParaRPr lang="en-US" altLang="zh-CN" dirty="0"/>
          </a:p>
          <a:p>
            <a:pPr>
              <a:lnSpc>
                <a:spcPct val="150000"/>
              </a:lnSpc>
              <a:buFont typeface="Wingdings" panose="05000000000000000000" pitchFamily="2" charset="2"/>
              <a:buChar char="n"/>
            </a:pPr>
            <a:r>
              <a:rPr lang="zh-CN" altLang="en-US" dirty="0"/>
              <a:t>更多的内容在第</a:t>
            </a:r>
            <a:r>
              <a:rPr lang="en-US" altLang="zh-CN" dirty="0"/>
              <a:t>4</a:t>
            </a:r>
            <a:r>
              <a:rPr lang="zh-CN" altLang="en-US" dirty="0"/>
              <a:t>章 </a:t>
            </a:r>
            <a:endParaRPr lang="en-US" altLang="zh-CN" dirty="0"/>
          </a:p>
          <a:p>
            <a:pPr>
              <a:lnSpc>
                <a:spcPct val="150000"/>
              </a:lnSpc>
              <a:buFont typeface="Wingdings" panose="05000000000000000000" pitchFamily="2" charset="2"/>
              <a:buChar char="n"/>
            </a:pPr>
            <a:endParaRPr lang="en-US" altLang="zh-CN" dirty="0"/>
          </a:p>
          <a:p>
            <a:pPr>
              <a:lnSpc>
                <a:spcPct val="150000"/>
              </a:lnSpc>
              <a:buFont typeface="Wingdings" panose="05000000000000000000" pitchFamily="2" charset="2"/>
              <a:buChar char="n"/>
            </a:pPr>
            <a:endParaRPr lang="en-US" altLang="zh-CN"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pPr eaLnBrk="1" hangingPunct="1">
              <a:defRPr/>
            </a:pPr>
            <a:r>
              <a:rPr lang="zh-CN" altLang="en-US" dirty="0">
                <a:ea typeface="宋体" charset="-122"/>
              </a:rPr>
              <a:t>聚集函数（续）</a:t>
            </a:r>
            <a:endParaRPr lang="zh-CN" altLang="en-US" dirty="0"/>
          </a:p>
        </p:txBody>
      </p:sp>
      <p:sp>
        <p:nvSpPr>
          <p:cNvPr id="485379" name="Text Box 3"/>
          <p:cNvSpPr txBox="1">
            <a:spLocks noChangeArrowheads="1"/>
          </p:cNvSpPr>
          <p:nvPr/>
        </p:nvSpPr>
        <p:spPr bwMode="auto">
          <a:xfrm>
            <a:off x="971550" y="1516063"/>
            <a:ext cx="5616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select 	S#</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from	SC</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where	GRADE = max( GRADE )</a:t>
            </a:r>
          </a:p>
        </p:txBody>
      </p:sp>
      <p:sp>
        <p:nvSpPr>
          <p:cNvPr id="485380" name="Text Box 4"/>
          <p:cNvSpPr txBox="1">
            <a:spLocks noChangeArrowheads="1"/>
          </p:cNvSpPr>
          <p:nvPr/>
        </p:nvSpPr>
        <p:spPr bwMode="auto">
          <a:xfrm>
            <a:off x="1044575" y="3573463"/>
            <a:ext cx="50403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select 	S#</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from	SC</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where	GRADE = </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		(select max( GRADE )</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		from SC)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85379"/>
                                        </p:tgtEl>
                                        <p:attrNameLst>
                                          <p:attrName>style.visibility</p:attrName>
                                        </p:attrNameLst>
                                      </p:cBhvr>
                                      <p:to>
                                        <p:strVal val="visible"/>
                                      </p:to>
                                    </p:set>
                                    <p:anim calcmode="lin" valueType="num">
                                      <p:cBhvr>
                                        <p:cTn id="7" dur="2000" fill="hold"/>
                                        <p:tgtEl>
                                          <p:spTgt spid="485379"/>
                                        </p:tgtEl>
                                        <p:attrNameLst>
                                          <p:attrName>ppt_w</p:attrName>
                                        </p:attrNameLst>
                                      </p:cBhvr>
                                      <p:tavLst>
                                        <p:tav tm="0">
                                          <p:val>
                                            <p:fltVal val="0"/>
                                          </p:val>
                                        </p:tav>
                                        <p:tav tm="100000">
                                          <p:val>
                                            <p:strVal val="#ppt_w"/>
                                          </p:val>
                                        </p:tav>
                                      </p:tavLst>
                                    </p:anim>
                                    <p:anim calcmode="lin" valueType="num">
                                      <p:cBhvr>
                                        <p:cTn id="8" dur="2000" fill="hold"/>
                                        <p:tgtEl>
                                          <p:spTgt spid="485379"/>
                                        </p:tgtEl>
                                        <p:attrNameLst>
                                          <p:attrName>ppt_h</p:attrName>
                                        </p:attrNameLst>
                                      </p:cBhvr>
                                      <p:tavLst>
                                        <p:tav tm="0">
                                          <p:val>
                                            <p:fltVal val="0"/>
                                          </p:val>
                                        </p:tav>
                                        <p:tav tm="100000">
                                          <p:val>
                                            <p:strVal val="#ppt_h"/>
                                          </p:val>
                                        </p:tav>
                                      </p:tavLst>
                                    </p:anim>
                                    <p:anim calcmode="lin" valueType="num">
                                      <p:cBhvr>
                                        <p:cTn id="9" dur="2000" fill="hold"/>
                                        <p:tgtEl>
                                          <p:spTgt spid="485379"/>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8537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85380"/>
                                        </p:tgtEl>
                                        <p:attrNameLst>
                                          <p:attrName>style.visibility</p:attrName>
                                        </p:attrNameLst>
                                      </p:cBhvr>
                                      <p:to>
                                        <p:strVal val="visible"/>
                                      </p:to>
                                    </p:set>
                                    <p:anim calcmode="lin" valueType="num">
                                      <p:cBhvr>
                                        <p:cTn id="15" dur="2000" fill="hold"/>
                                        <p:tgtEl>
                                          <p:spTgt spid="485380"/>
                                        </p:tgtEl>
                                        <p:attrNameLst>
                                          <p:attrName>ppt_w</p:attrName>
                                        </p:attrNameLst>
                                      </p:cBhvr>
                                      <p:tavLst>
                                        <p:tav tm="0">
                                          <p:val>
                                            <p:fltVal val="0"/>
                                          </p:val>
                                        </p:tav>
                                        <p:tav tm="100000">
                                          <p:val>
                                            <p:strVal val="#ppt_w"/>
                                          </p:val>
                                        </p:tav>
                                      </p:tavLst>
                                    </p:anim>
                                    <p:anim calcmode="lin" valueType="num">
                                      <p:cBhvr>
                                        <p:cTn id="16" dur="2000" fill="hold"/>
                                        <p:tgtEl>
                                          <p:spTgt spid="485380"/>
                                        </p:tgtEl>
                                        <p:attrNameLst>
                                          <p:attrName>ppt_h</p:attrName>
                                        </p:attrNameLst>
                                      </p:cBhvr>
                                      <p:tavLst>
                                        <p:tav tm="0">
                                          <p:val>
                                            <p:fltVal val="0"/>
                                          </p:val>
                                        </p:tav>
                                        <p:tav tm="100000">
                                          <p:val>
                                            <p:strVal val="#ppt_h"/>
                                          </p:val>
                                        </p:tav>
                                      </p:tavLst>
                                    </p:anim>
                                    <p:anim calcmode="lin" valueType="num">
                                      <p:cBhvr>
                                        <p:cTn id="17" dur="2000" fill="hold"/>
                                        <p:tgtEl>
                                          <p:spTgt spid="485380"/>
                                        </p:tgtEl>
                                        <p:attrNameLst>
                                          <p:attrName>ppt_x</p:attrName>
                                        </p:attrNameLst>
                                      </p:cBhvr>
                                      <p:tavLst>
                                        <p:tav tm="0" fmla="#ppt_x+(cos(-2*pi*(1-$))*-#ppt_x-sin(-2*pi*(1-$))*(1-#ppt_y))*(1-$)">
                                          <p:val>
                                            <p:fltVal val="0"/>
                                          </p:val>
                                        </p:tav>
                                        <p:tav tm="100000">
                                          <p:val>
                                            <p:fltVal val="1"/>
                                          </p:val>
                                        </p:tav>
                                      </p:tavLst>
                                    </p:anim>
                                    <p:anim calcmode="lin" valueType="num">
                                      <p:cBhvr>
                                        <p:cTn id="18" dur="2000" fill="hold"/>
                                        <p:tgtEl>
                                          <p:spTgt spid="48538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p:bldP spid="48538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2"/>
          <p:cNvSpPr>
            <a:spLocks noGrp="1" noChangeArrowheads="1"/>
          </p:cNvSpPr>
          <p:nvPr>
            <p:ph type="title"/>
          </p:nvPr>
        </p:nvSpPr>
        <p:spPr/>
        <p:txBody>
          <a:bodyPr/>
          <a:lstStyle/>
          <a:p>
            <a:pPr eaLnBrk="1" hangingPunct="1">
              <a:defRPr/>
            </a:pPr>
            <a:r>
              <a:rPr lang="zh-CN" altLang="en-US" dirty="0">
                <a:ea typeface="宋体" charset="-122"/>
              </a:rPr>
              <a:t>聚集函数（续）</a:t>
            </a:r>
            <a:endParaRPr lang="zh-CN" altLang="en-US" dirty="0"/>
          </a:p>
        </p:txBody>
      </p:sp>
      <p:sp>
        <p:nvSpPr>
          <p:cNvPr id="486403" name="Rectangle 3"/>
          <p:cNvSpPr>
            <a:spLocks noChangeArrowheads="1"/>
          </p:cNvSpPr>
          <p:nvPr/>
        </p:nvSpPr>
        <p:spPr bwMode="auto">
          <a:xfrm>
            <a:off x="1549400" y="1700213"/>
            <a:ext cx="6046788" cy="519112"/>
          </a:xfrm>
          <a:prstGeom prst="rect">
            <a:avLst/>
          </a:prstGeom>
          <a:solidFill>
            <a:srgbClr val="FFC00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rgbClr val="FFC000"/>
            </a:contourClr>
          </a:sp3d>
        </p:spPr>
        <p:txBody>
          <a:bodyPr>
            <a:spAutoFit/>
            <a:flatTx/>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20000"/>
              </a:spcBef>
              <a:buClrTx/>
              <a:buSzTx/>
              <a:buFontTx/>
              <a:buNone/>
            </a:pPr>
            <a:r>
              <a:rPr lang="en-US" altLang="zh-CN" sz="2800" b="1">
                <a:latin typeface="华文新魏" panose="02010800040101010101" pitchFamily="2" charset="-122"/>
                <a:ea typeface="华文新魏" panose="02010800040101010101" pitchFamily="2" charset="-122"/>
              </a:rPr>
              <a:t>count</a:t>
            </a:r>
            <a:r>
              <a:rPr lang="zh-CN" altLang="en-US" sz="2800" b="1">
                <a:latin typeface="华文新魏" panose="02010800040101010101" pitchFamily="2" charset="-122"/>
                <a:ea typeface="华文新魏" panose="02010800040101010101" pitchFamily="2" charset="-122"/>
              </a:rPr>
              <a:t>（*）</a:t>
            </a:r>
            <a:r>
              <a:rPr lang="en-US" altLang="zh-CN" sz="2800" b="1">
                <a:latin typeface="华文新魏" panose="02010800040101010101" pitchFamily="2" charset="-122"/>
                <a:ea typeface="华文新魏" panose="02010800040101010101" pitchFamily="2" charset="-122"/>
              </a:rPr>
              <a:t>VS    count</a:t>
            </a:r>
            <a:r>
              <a:rPr lang="zh-CN" altLang="en-US" sz="2800" b="1">
                <a:latin typeface="华文新魏" panose="02010800040101010101" pitchFamily="2" charset="-122"/>
                <a:ea typeface="华文新魏" panose="02010800040101010101" pitchFamily="2" charset="-122"/>
              </a:rPr>
              <a:t>（列名）</a:t>
            </a:r>
          </a:p>
        </p:txBody>
      </p:sp>
      <p:graphicFrame>
        <p:nvGraphicFramePr>
          <p:cNvPr id="486484" name="Group 84"/>
          <p:cNvGraphicFramePr>
            <a:graphicFrameLocks noGrp="1"/>
          </p:cNvGraphicFramePr>
          <p:nvPr/>
        </p:nvGraphicFramePr>
        <p:xfrm>
          <a:off x="5953125" y="2760663"/>
          <a:ext cx="2362200" cy="3200400"/>
        </p:xfrm>
        <a:graphic>
          <a:graphicData uri="http://schemas.openxmlformats.org/drawingml/2006/table">
            <a:tbl>
              <a:tblPr/>
              <a:tblGrid>
                <a:gridCol w="787400">
                  <a:extLst>
                    <a:ext uri="{9D8B030D-6E8A-4147-A177-3AD203B41FA5}">
                      <a16:colId xmlns:a16="http://schemas.microsoft.com/office/drawing/2014/main" val="23604720"/>
                    </a:ext>
                  </a:extLst>
                </a:gridCol>
                <a:gridCol w="787400">
                  <a:extLst>
                    <a:ext uri="{9D8B030D-6E8A-4147-A177-3AD203B41FA5}">
                      <a16:colId xmlns:a16="http://schemas.microsoft.com/office/drawing/2014/main" val="2039046929"/>
                    </a:ext>
                  </a:extLst>
                </a:gridCol>
                <a:gridCol w="787400">
                  <a:extLst>
                    <a:ext uri="{9D8B030D-6E8A-4147-A177-3AD203B41FA5}">
                      <a16:colId xmlns:a16="http://schemas.microsoft.com/office/drawing/2014/main" val="2032681465"/>
                    </a:ext>
                  </a:extLst>
                </a:gridCol>
              </a:tblGrid>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G</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8636054"/>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80</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00465081"/>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90</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81960001"/>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95</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67644202"/>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85</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9484788"/>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null</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88225855"/>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s3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null</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0720790"/>
                  </a:ext>
                </a:extLst>
              </a:tr>
            </a:tbl>
          </a:graphicData>
        </a:graphic>
      </p:graphicFrame>
      <p:grpSp>
        <p:nvGrpSpPr>
          <p:cNvPr id="2" name="Group 38"/>
          <p:cNvGrpSpPr>
            <a:grpSpLocks/>
          </p:cNvGrpSpPr>
          <p:nvPr/>
        </p:nvGrpSpPr>
        <p:grpSpPr bwMode="auto">
          <a:xfrm>
            <a:off x="971550" y="3286125"/>
            <a:ext cx="4741863" cy="1004888"/>
            <a:chOff x="612" y="2070"/>
            <a:chExt cx="2987" cy="633"/>
          </a:xfrm>
        </p:grpSpPr>
        <p:sp>
          <p:nvSpPr>
            <p:cNvPr id="486439" name="Text Box 39"/>
            <p:cNvSpPr txBox="1">
              <a:spLocks noChangeArrowheads="1"/>
            </p:cNvSpPr>
            <p:nvPr/>
          </p:nvSpPr>
          <p:spPr bwMode="auto">
            <a:xfrm>
              <a:off x="2879" y="2206"/>
              <a:ext cx="720" cy="327"/>
            </a:xfrm>
            <a:prstGeom prst="rect">
              <a:avLst/>
            </a:prstGeom>
            <a:noFill/>
            <a:ln w="9525">
              <a:noFill/>
              <a:miter lim="800000"/>
              <a:headEnd/>
              <a:tailEnd/>
            </a:ln>
            <a:effec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spcBef>
                  <a:spcPct val="50000"/>
                </a:spcBef>
                <a:buSzPct val="60000"/>
                <a:defRPr/>
              </a:pPr>
              <a:r>
                <a:rPr kumimoji="1" lang="en-US" altLang="zh-CN" sz="2800">
                  <a:solidFill>
                    <a:srgbClr val="FF3300"/>
                  </a:solidFill>
                  <a:effectLst>
                    <a:outerShdw blurRad="38100" dist="38100" dir="2700000" algn="tl">
                      <a:srgbClr val="C0C0C0"/>
                    </a:outerShdw>
                  </a:effectLst>
                  <a:latin typeface="Tahoma" panose="020B0604030504040204" pitchFamily="34" charset="0"/>
                  <a:ea typeface="楷体_GB2312" pitchFamily="49" charset="-122"/>
                </a:rPr>
                <a:t>4</a:t>
              </a:r>
            </a:p>
          </p:txBody>
        </p:sp>
        <p:sp>
          <p:nvSpPr>
            <p:cNvPr id="101419" name="Text Box 40"/>
            <p:cNvSpPr txBox="1">
              <a:spLocks noChangeArrowheads="1"/>
            </p:cNvSpPr>
            <p:nvPr/>
          </p:nvSpPr>
          <p:spPr bwMode="auto">
            <a:xfrm>
              <a:off x="612" y="2070"/>
              <a:ext cx="22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select    count(G)</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from     SC</a:t>
              </a:r>
            </a:p>
          </p:txBody>
        </p:sp>
      </p:grpSp>
      <p:grpSp>
        <p:nvGrpSpPr>
          <p:cNvPr id="3" name="Group 41"/>
          <p:cNvGrpSpPr>
            <a:grpSpLocks/>
          </p:cNvGrpSpPr>
          <p:nvPr/>
        </p:nvGrpSpPr>
        <p:grpSpPr bwMode="auto">
          <a:xfrm>
            <a:off x="900113" y="4554538"/>
            <a:ext cx="4813300" cy="1195387"/>
            <a:chOff x="567" y="2869"/>
            <a:chExt cx="3032" cy="753"/>
          </a:xfrm>
        </p:grpSpPr>
        <p:sp>
          <p:nvSpPr>
            <p:cNvPr id="486442" name="Text Box 42"/>
            <p:cNvSpPr txBox="1">
              <a:spLocks noChangeArrowheads="1"/>
            </p:cNvSpPr>
            <p:nvPr/>
          </p:nvSpPr>
          <p:spPr bwMode="auto">
            <a:xfrm>
              <a:off x="2879" y="3295"/>
              <a:ext cx="720" cy="327"/>
            </a:xfrm>
            <a:prstGeom prst="rect">
              <a:avLst/>
            </a:prstGeom>
            <a:noFill/>
            <a:ln w="9525">
              <a:noFill/>
              <a:miter lim="800000"/>
              <a:headEnd/>
              <a:tailEnd/>
            </a:ln>
            <a:effec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spcBef>
                  <a:spcPct val="50000"/>
                </a:spcBef>
                <a:buSzPct val="60000"/>
                <a:defRPr/>
              </a:pPr>
              <a:r>
                <a:rPr kumimoji="1" lang="en-US" altLang="zh-CN" sz="2800">
                  <a:solidFill>
                    <a:srgbClr val="FF3300"/>
                  </a:solidFill>
                  <a:effectLst>
                    <a:outerShdw blurRad="38100" dist="38100" dir="2700000" algn="tl">
                      <a:srgbClr val="C0C0C0"/>
                    </a:outerShdw>
                  </a:effectLst>
                  <a:latin typeface="Tahoma" panose="020B0604030504040204" pitchFamily="34" charset="0"/>
                  <a:ea typeface="楷体_GB2312" pitchFamily="49" charset="-122"/>
                </a:rPr>
                <a:t>6</a:t>
              </a:r>
            </a:p>
          </p:txBody>
        </p:sp>
        <p:sp>
          <p:nvSpPr>
            <p:cNvPr id="101417" name="Text Box 43"/>
            <p:cNvSpPr txBox="1">
              <a:spLocks noChangeArrowheads="1"/>
            </p:cNvSpPr>
            <p:nvPr/>
          </p:nvSpPr>
          <p:spPr bwMode="auto">
            <a:xfrm>
              <a:off x="567" y="2869"/>
              <a:ext cx="22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select    count(*)</a:t>
              </a:r>
            </a:p>
            <a:p>
              <a:pPr lvl="1" eaLnBrk="1" hangingPunct="1">
                <a:spcBef>
                  <a:spcPct val="50000"/>
                </a:spcBef>
                <a:buClrTx/>
                <a:buSzPct val="60000"/>
                <a:buFontTx/>
                <a:buNone/>
              </a:pPr>
              <a:r>
                <a:rPr lang="en-US" altLang="zh-CN" sz="2400">
                  <a:solidFill>
                    <a:srgbClr val="660066"/>
                  </a:solidFill>
                  <a:latin typeface="Tahoma" panose="020B0604030504040204" pitchFamily="34" charset="0"/>
                  <a:ea typeface="楷体_GB2312" pitchFamily="49" charset="-122"/>
                </a:rPr>
                <a:t>from     SC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486403"/>
                                        </p:tgtEl>
                                        <p:attrNameLst>
                                          <p:attrName>style.visibility</p:attrName>
                                        </p:attrNameLst>
                                      </p:cBhvr>
                                      <p:to>
                                        <p:strVal val="visible"/>
                                      </p:to>
                                    </p:set>
                                    <p:anim calcmode="lin" valueType="num">
                                      <p:cBhvr>
                                        <p:cTn id="7" dur="2000" fill="hold"/>
                                        <p:tgtEl>
                                          <p:spTgt spid="486403"/>
                                        </p:tgtEl>
                                        <p:attrNameLst>
                                          <p:attrName>ppt_w</p:attrName>
                                        </p:attrNameLst>
                                      </p:cBhvr>
                                      <p:tavLst>
                                        <p:tav tm="0" fmla="#ppt_w*sin(2.5*pi*$)">
                                          <p:val>
                                            <p:fltVal val="0"/>
                                          </p:val>
                                        </p:tav>
                                        <p:tav tm="100000">
                                          <p:val>
                                            <p:fltVal val="1"/>
                                          </p:val>
                                        </p:tav>
                                      </p:tavLst>
                                    </p:anim>
                                    <p:anim calcmode="lin" valueType="num">
                                      <p:cBhvr>
                                        <p:cTn id="8" dur="2000" fill="hold"/>
                                        <p:tgtEl>
                                          <p:spTgt spid="48640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86484"/>
                                        </p:tgtEl>
                                        <p:attrNameLst>
                                          <p:attrName>style.visibility</p:attrName>
                                        </p:attrNameLst>
                                      </p:cBhvr>
                                      <p:to>
                                        <p:strVal val="visible"/>
                                      </p:to>
                                    </p:set>
                                    <p:animEffect transition="in" filter="wipe(up)">
                                      <p:cBhvr>
                                        <p:cTn id="13" dur="1000"/>
                                        <p:tgtEl>
                                          <p:spTgt spid="4864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9" presetClass="entr" presetSubtype="0" accel="10000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19" dur="1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20" dur="1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9" presetClass="entr" presetSubtype="0" accel="10000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27" dur="10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28" dur="10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en-US" altLang="zh-CN" dirty="0">
              <a:ea typeface="宋体" charset="-122"/>
            </a:endParaRPr>
          </a:p>
        </p:txBody>
      </p:sp>
      <p:sp>
        <p:nvSpPr>
          <p:cNvPr id="102403" name="Rectangle 3"/>
          <p:cNvSpPr>
            <a:spLocks noGrp="1" noChangeArrowheads="1"/>
          </p:cNvSpPr>
          <p:nvPr>
            <p:ph type="body" idx="1"/>
          </p:nvPr>
        </p:nvSpPr>
        <p:spPr>
          <a:xfrm>
            <a:off x="760413" y="1054100"/>
            <a:ext cx="7932737" cy="1614488"/>
          </a:xfrm>
        </p:spPr>
        <p:txBody>
          <a:bodyPr/>
          <a:lstStyle/>
          <a:p>
            <a:pPr>
              <a:tabLst>
                <a:tab pos="625475" algn="l"/>
              </a:tabLst>
            </a:pPr>
            <a:r>
              <a:rPr lang="zh-CN" altLang="en-US" sz="2000"/>
              <a:t>找出每个系的教师的平均工资</a:t>
            </a:r>
            <a:endParaRPr lang="en-US" altLang="zh-CN"/>
          </a:p>
          <a:p>
            <a:pPr lvl="1">
              <a:tabLst>
                <a:tab pos="625475" algn="l"/>
              </a:tabLst>
            </a:pPr>
            <a:r>
              <a:rPr lang="en-US" altLang="zh-CN" sz="2000" b="1"/>
              <a:t>select </a:t>
            </a:r>
            <a:r>
              <a:rPr lang="en-US" altLang="zh-CN" sz="2000" i="1"/>
              <a:t>dept_name</a:t>
            </a:r>
            <a:r>
              <a:rPr lang="en-US" altLang="zh-CN" sz="2000"/>
              <a:t>, </a:t>
            </a:r>
            <a:r>
              <a:rPr lang="en-US" altLang="zh-CN" sz="2000" b="1"/>
              <a:t>avg </a:t>
            </a:r>
            <a:r>
              <a:rPr lang="en-US" altLang="zh-CN" sz="2000"/>
              <a:t>(</a:t>
            </a:r>
            <a:r>
              <a:rPr lang="en-US" altLang="zh-CN" sz="2000" i="1"/>
              <a:t>salary</a:t>
            </a:r>
            <a:r>
              <a:rPr lang="en-US" altLang="zh-CN" sz="2000"/>
              <a:t>)</a:t>
            </a:r>
            <a:br>
              <a:rPr lang="en-US" altLang="zh-CN" sz="2000"/>
            </a:br>
            <a:r>
              <a:rPr lang="en-US" altLang="zh-CN" sz="2000" b="1"/>
              <a:t>from </a:t>
            </a:r>
            <a:r>
              <a:rPr lang="en-US" altLang="zh-CN" sz="2000" i="1"/>
              <a:t>instructor</a:t>
            </a:r>
            <a:br>
              <a:rPr lang="en-US" altLang="zh-CN" sz="2000" i="1"/>
            </a:br>
            <a:r>
              <a:rPr lang="en-US" altLang="zh-CN" sz="2000" b="1"/>
              <a:t>group by </a:t>
            </a:r>
            <a:r>
              <a:rPr lang="en-US" altLang="zh-CN" sz="2000" i="1"/>
              <a:t>dept_name</a:t>
            </a:r>
            <a:r>
              <a:rPr lang="en-US" altLang="zh-CN" sz="2000"/>
              <a:t>;</a:t>
            </a:r>
            <a:endParaRPr lang="en-US" altLang="zh-CN"/>
          </a:p>
          <a:p>
            <a:pPr lvl="1">
              <a:tabLst>
                <a:tab pos="625475" algn="l"/>
              </a:tabLst>
            </a:pPr>
            <a:r>
              <a:rPr lang="zh-CN" altLang="en-US" sz="2000"/>
              <a:t>注：没有教师的系不会出现在结果里 </a:t>
            </a:r>
            <a:endParaRPr lang="en-US" altLang="zh-CN"/>
          </a:p>
          <a:p>
            <a:pPr lvl="1">
              <a:tabLst>
                <a:tab pos="625475" algn="l"/>
              </a:tabLst>
            </a:pPr>
            <a:endParaRPr lang="en-US" altLang="zh-CN"/>
          </a:p>
        </p:txBody>
      </p:sp>
      <p:pic>
        <p:nvPicPr>
          <p:cNvPr id="102404"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8" y="2930525"/>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3535363"/>
            <a:ext cx="37528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04451" name="Rectangle 3"/>
          <p:cNvSpPr>
            <a:spLocks noGrp="1" noChangeArrowheads="1"/>
          </p:cNvSpPr>
          <p:nvPr>
            <p:ph type="body" idx="1"/>
          </p:nvPr>
        </p:nvSpPr>
        <p:spPr/>
        <p:txBody>
          <a:bodyPr/>
          <a:lstStyle/>
          <a:p>
            <a:pPr eaLnBrk="1" hangingPunct="1"/>
            <a:r>
              <a:rPr lang="zh-CN" altLang="en-US" sz="2400"/>
              <a:t>在关系的子集上运用聚集函数，得到一个新的关系</a:t>
            </a:r>
          </a:p>
        </p:txBody>
      </p:sp>
      <p:pic>
        <p:nvPicPr>
          <p:cNvPr id="104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76563"/>
            <a:ext cx="693420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06499" name="Rectangle 3"/>
          <p:cNvSpPr>
            <a:spLocks noGrp="1" noChangeArrowheads="1"/>
          </p:cNvSpPr>
          <p:nvPr>
            <p:ph type="body" idx="1"/>
          </p:nvPr>
        </p:nvSpPr>
        <p:spPr>
          <a:xfrm>
            <a:off x="468313" y="1371600"/>
            <a:ext cx="8351837" cy="4578350"/>
          </a:xfrm>
        </p:spPr>
        <p:txBody>
          <a:bodyPr/>
          <a:lstStyle/>
          <a:p>
            <a:pPr eaLnBrk="1" hangingPunct="1">
              <a:lnSpc>
                <a:spcPct val="140000"/>
              </a:lnSpc>
            </a:pPr>
            <a:r>
              <a:rPr lang="en-US" altLang="zh-CN" sz="2400">
                <a:latin typeface="华文新魏" panose="02010800040101010101" pitchFamily="2" charset="-122"/>
              </a:rPr>
              <a:t>GROUP BY</a:t>
            </a:r>
            <a:r>
              <a:rPr lang="zh-CN" altLang="en-US" sz="2400">
                <a:latin typeface="华文新魏" panose="02010800040101010101" pitchFamily="2" charset="-122"/>
              </a:rPr>
              <a:t>子句的作用对象是查询的中间结果表</a:t>
            </a:r>
          </a:p>
          <a:p>
            <a:pPr eaLnBrk="1" hangingPunct="1">
              <a:lnSpc>
                <a:spcPct val="140000"/>
              </a:lnSpc>
            </a:pPr>
            <a:r>
              <a:rPr lang="zh-CN" altLang="en-US" sz="2400">
                <a:latin typeface="华文新魏" panose="02010800040101010101" pitchFamily="2" charset="-122"/>
              </a:rPr>
              <a:t>分组方法：按指定的一列或多列值分组，值相等的为一组</a:t>
            </a:r>
          </a:p>
          <a:p>
            <a:pPr eaLnBrk="1" hangingPunct="1">
              <a:lnSpc>
                <a:spcPct val="140000"/>
              </a:lnSpc>
            </a:pPr>
            <a:r>
              <a:rPr lang="zh-CN" altLang="en-US" sz="2400">
                <a:latin typeface="华文新魏" panose="02010800040101010101" pitchFamily="2" charset="-122"/>
              </a:rPr>
              <a:t>使用</a:t>
            </a:r>
            <a:r>
              <a:rPr lang="en-US" altLang="zh-CN" sz="2400">
                <a:latin typeface="华文新魏" panose="02010800040101010101" pitchFamily="2" charset="-122"/>
              </a:rPr>
              <a:t>GROUP BY</a:t>
            </a:r>
            <a:r>
              <a:rPr lang="zh-CN" altLang="en-US" sz="2400">
                <a:latin typeface="华文新魏" panose="02010800040101010101" pitchFamily="2" charset="-122"/>
              </a:rPr>
              <a:t>子句后，</a:t>
            </a:r>
            <a:r>
              <a:rPr lang="en-US" altLang="zh-CN" sz="2400">
                <a:latin typeface="华文新魏" panose="02010800040101010101" pitchFamily="2" charset="-122"/>
              </a:rPr>
              <a:t>SELECT</a:t>
            </a:r>
            <a:r>
              <a:rPr lang="zh-CN" altLang="en-US" sz="2400">
                <a:latin typeface="华文新魏" panose="02010800040101010101" pitchFamily="2" charset="-122"/>
              </a:rPr>
              <a:t>子句的列名列表中只能出现分组属性和聚集函数</a:t>
            </a:r>
            <a:r>
              <a:rPr lang="en-US" altLang="zh-CN" sz="2400">
                <a:latin typeface="华文新魏" panose="02010800040101010101" pitchFamily="2" charset="-122"/>
              </a:rPr>
              <a:t>,</a:t>
            </a:r>
            <a:r>
              <a:rPr lang="zh-CN" altLang="en-US" sz="2400">
                <a:latin typeface="华文新魏" panose="02010800040101010101" pitchFamily="2" charset="-122"/>
                <a:sym typeface="Wingdings" panose="05000000000000000000" pitchFamily="2" charset="2"/>
              </a:rPr>
              <a:t>不能出现非聚集的非分组属性</a:t>
            </a:r>
          </a:p>
          <a:p>
            <a:pPr eaLnBrk="1" hangingPunct="1">
              <a:lnSpc>
                <a:spcPct val="140000"/>
              </a:lnSpc>
            </a:pPr>
            <a:r>
              <a:rPr lang="zh-CN" altLang="en-US" sz="2400">
                <a:latin typeface="华文新魏" panose="02010800040101010101" pitchFamily="2" charset="-122"/>
              </a:rPr>
              <a:t>分组聚集计算时，</a:t>
            </a:r>
            <a:r>
              <a:rPr lang="en-US" altLang="zh-CN" sz="2400">
                <a:latin typeface="华文新魏" panose="02010800040101010101" pitchFamily="2" charset="-122"/>
                <a:sym typeface="Wingdings" panose="05000000000000000000" pitchFamily="2" charset="2"/>
              </a:rPr>
              <a:t>SQL</a:t>
            </a:r>
            <a:r>
              <a:rPr lang="zh-CN" altLang="en-US" sz="2400">
                <a:latin typeface="华文新魏" panose="02010800040101010101" pitchFamily="2" charset="-122"/>
                <a:sym typeface="Wingdings" panose="05000000000000000000" pitchFamily="2" charset="2"/>
              </a:rPr>
              <a:t>返回关系，每组对应一行；无组时返回空关系</a:t>
            </a:r>
          </a:p>
          <a:p>
            <a:pPr eaLnBrk="1" hangingPunct="1">
              <a:lnSpc>
                <a:spcPct val="140000"/>
              </a:lnSpc>
            </a:pPr>
            <a:r>
              <a:rPr lang="en-US" altLang="zh-CN" sz="2400">
                <a:latin typeface="华文新魏" panose="02010800040101010101" pitchFamily="2" charset="-122"/>
              </a:rPr>
              <a:t>having</a:t>
            </a:r>
            <a:r>
              <a:rPr lang="zh-CN" altLang="en-US" sz="2400">
                <a:latin typeface="华文新魏" panose="02010800040101010101" pitchFamily="2" charset="-122"/>
              </a:rPr>
              <a:t>是对分组聚集的结果进行选择，不满足条件的舍弃</a:t>
            </a:r>
            <a:endParaRPr lang="zh-CN" altLang="en-US" sz="2400">
              <a:latin typeface="华文新魏" panose="02010800040101010101" pitchFamily="2" charset="-122"/>
              <a:sym typeface="Wingdings" panose="05000000000000000000" pitchFamily="2"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graphicFrame>
        <p:nvGraphicFramePr>
          <p:cNvPr id="244739" name="Group 3"/>
          <p:cNvGraphicFramePr>
            <a:graphicFrameLocks noGrp="1"/>
          </p:cNvGraphicFramePr>
          <p:nvPr/>
        </p:nvGraphicFramePr>
        <p:xfrm>
          <a:off x="1447800" y="2133600"/>
          <a:ext cx="2362200" cy="3657600"/>
        </p:xfrm>
        <a:graphic>
          <a:graphicData uri="http://schemas.openxmlformats.org/drawingml/2006/table">
            <a:tbl>
              <a:tblPr/>
              <a:tblGrid>
                <a:gridCol w="787400">
                  <a:extLst>
                    <a:ext uri="{9D8B030D-6E8A-4147-A177-3AD203B41FA5}">
                      <a16:colId xmlns:a16="http://schemas.microsoft.com/office/drawing/2014/main" val="4202193713"/>
                    </a:ext>
                  </a:extLst>
                </a:gridCol>
                <a:gridCol w="787400">
                  <a:extLst>
                    <a:ext uri="{9D8B030D-6E8A-4147-A177-3AD203B41FA5}">
                      <a16:colId xmlns:a16="http://schemas.microsoft.com/office/drawing/2014/main" val="3968085423"/>
                    </a:ext>
                  </a:extLst>
                </a:gridCol>
                <a:gridCol w="787400">
                  <a:extLst>
                    <a:ext uri="{9D8B030D-6E8A-4147-A177-3AD203B41FA5}">
                      <a16:colId xmlns:a16="http://schemas.microsoft.com/office/drawing/2014/main" val="4092491292"/>
                    </a:ext>
                  </a:extLst>
                </a:gridCol>
              </a:tblGrid>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G</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65148398"/>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84</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70847181"/>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0441142"/>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96</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06896895"/>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s2</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4111056"/>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s2</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05591793"/>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s3</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96</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67591118"/>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s3</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88</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7910110"/>
                  </a:ext>
                </a:extLst>
              </a:tr>
            </a:tbl>
          </a:graphicData>
        </a:graphic>
      </p:graphicFrame>
      <p:sp>
        <p:nvSpPr>
          <p:cNvPr id="107561" name="WordArt 41" descr="白色大理石"/>
          <p:cNvSpPr>
            <a:spLocks noChangeArrowheads="1" noChangeShapeType="1" noTextEdit="1"/>
          </p:cNvSpPr>
          <p:nvPr/>
        </p:nvSpPr>
        <p:spPr bwMode="auto">
          <a:xfrm>
            <a:off x="762000" y="2908300"/>
            <a:ext cx="571500" cy="9144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r>
              <a:rPr lang="en-US" altLang="zh-CN"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rPr>
              <a:t>{</a:t>
            </a:r>
            <a:endParaRPr lang="zh-CN" altLang="en-US"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endParaRPr>
          </a:p>
        </p:txBody>
      </p:sp>
      <p:sp>
        <p:nvSpPr>
          <p:cNvPr id="107562" name="WordArt 42" descr="白色大理石"/>
          <p:cNvSpPr>
            <a:spLocks noChangeArrowheads="1" noChangeShapeType="1" noTextEdit="1"/>
          </p:cNvSpPr>
          <p:nvPr/>
        </p:nvSpPr>
        <p:spPr bwMode="auto">
          <a:xfrm>
            <a:off x="762000" y="4127500"/>
            <a:ext cx="571500" cy="609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r>
              <a:rPr lang="en-US" altLang="zh-CN"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rPr>
              <a:t>{</a:t>
            </a:r>
            <a:endParaRPr lang="zh-CN" altLang="en-US"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endParaRPr>
          </a:p>
        </p:txBody>
      </p:sp>
      <p:sp>
        <p:nvSpPr>
          <p:cNvPr id="107563" name="WordArt 43" descr="白色大理石"/>
          <p:cNvSpPr>
            <a:spLocks noChangeArrowheads="1" noChangeShapeType="1" noTextEdit="1"/>
          </p:cNvSpPr>
          <p:nvPr/>
        </p:nvSpPr>
        <p:spPr bwMode="auto">
          <a:xfrm>
            <a:off x="762000" y="5041900"/>
            <a:ext cx="571500" cy="609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r>
              <a:rPr lang="en-US" altLang="zh-CN"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rPr>
              <a:t>{</a:t>
            </a:r>
            <a:endParaRPr lang="zh-CN" altLang="en-US" sz="3600" kern="10">
              <a:ln w="9525">
                <a:round/>
                <a:headEnd/>
                <a:tailEnd/>
              </a:ln>
              <a:blipFill dpi="0" rotWithShape="0">
                <a:blip r:embed="rId2"/>
                <a:srcRect/>
                <a:tile tx="0" ty="0" sx="100000" sy="100000" flip="none" algn="tl"/>
              </a:blipFill>
              <a:latin typeface="隶书" panose="02010509060101010101" pitchFamily="49" charset="-122"/>
              <a:ea typeface="隶书" panose="02010509060101010101" pitchFamily="49" charset="-122"/>
            </a:endParaRPr>
          </a:p>
        </p:txBody>
      </p:sp>
      <p:graphicFrame>
        <p:nvGraphicFramePr>
          <p:cNvPr id="244780" name="Group 44"/>
          <p:cNvGraphicFramePr>
            <a:graphicFrameLocks noGrp="1"/>
          </p:cNvGraphicFramePr>
          <p:nvPr/>
        </p:nvGraphicFramePr>
        <p:xfrm>
          <a:off x="5334000" y="2146300"/>
          <a:ext cx="2362200" cy="3657600"/>
        </p:xfrm>
        <a:graphic>
          <a:graphicData uri="http://schemas.openxmlformats.org/drawingml/2006/table">
            <a:tbl>
              <a:tblPr/>
              <a:tblGrid>
                <a:gridCol w="787400">
                  <a:extLst>
                    <a:ext uri="{9D8B030D-6E8A-4147-A177-3AD203B41FA5}">
                      <a16:colId xmlns:a16="http://schemas.microsoft.com/office/drawing/2014/main" val="2710123188"/>
                    </a:ext>
                  </a:extLst>
                </a:gridCol>
                <a:gridCol w="787400">
                  <a:extLst>
                    <a:ext uri="{9D8B030D-6E8A-4147-A177-3AD203B41FA5}">
                      <a16:colId xmlns:a16="http://schemas.microsoft.com/office/drawing/2014/main" val="1484546454"/>
                    </a:ext>
                  </a:extLst>
                </a:gridCol>
                <a:gridCol w="787400">
                  <a:extLst>
                    <a:ext uri="{9D8B030D-6E8A-4147-A177-3AD203B41FA5}">
                      <a16:colId xmlns:a16="http://schemas.microsoft.com/office/drawing/2014/main" val="2879712911"/>
                    </a:ext>
                  </a:extLst>
                </a:gridCol>
              </a:tblGrid>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G</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28575"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78009079"/>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84</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1714010"/>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90747570"/>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s1</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96</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59263623"/>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s2</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c1</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49045951"/>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s2</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90</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66831809"/>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s3</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c2</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96</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2494370"/>
                  </a:ext>
                </a:extLst>
              </a:tr>
              <a:tr h="190500">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s3</a:t>
                      </a:r>
                    </a:p>
                  </a:txBody>
                  <a:tcPr anchor="ctr" anchorCtr="1" horzOverflow="overflow">
                    <a:lnL w="28575"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c3</a:t>
                      </a:r>
                    </a:p>
                  </a:txBody>
                  <a:tcPr anchor="ctr" anchorCtr="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88</a:t>
                      </a:r>
                    </a:p>
                  </a:txBody>
                  <a:tcPr anchor="ctr" anchorCtr="1" horzOverflow="overflow">
                    <a:lnL w="12700" cap="flat" cmpd="sng" algn="ctr">
                      <a:solidFill>
                        <a:schemeClr val="bg2"/>
                      </a:solidFill>
                      <a:prstDash val="solid"/>
                      <a:miter lim="800000"/>
                      <a:headEnd type="none" w="med" len="med"/>
                      <a:tailEnd type="none" w="med" len="med"/>
                    </a:lnL>
                    <a:lnR w="28575"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28575"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81014711"/>
                  </a:ext>
                </a:extLst>
              </a:tr>
            </a:tbl>
          </a:graphicData>
        </a:graphic>
      </p:graphicFrame>
      <p:sp>
        <p:nvSpPr>
          <p:cNvPr id="107602" name="Line 82"/>
          <p:cNvSpPr>
            <a:spLocks noChangeShapeType="1"/>
          </p:cNvSpPr>
          <p:nvPr/>
        </p:nvSpPr>
        <p:spPr bwMode="auto">
          <a:xfrm flipV="1">
            <a:off x="7696200" y="3109913"/>
            <a:ext cx="533400" cy="1114425"/>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3" name="Line 83"/>
          <p:cNvSpPr>
            <a:spLocks noChangeShapeType="1"/>
          </p:cNvSpPr>
          <p:nvPr/>
        </p:nvSpPr>
        <p:spPr bwMode="auto">
          <a:xfrm>
            <a:off x="7696200" y="2819400"/>
            <a:ext cx="533400" cy="3048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4" name="Line 84"/>
          <p:cNvSpPr>
            <a:spLocks noChangeShapeType="1"/>
          </p:cNvSpPr>
          <p:nvPr/>
        </p:nvSpPr>
        <p:spPr bwMode="auto">
          <a:xfrm flipV="1">
            <a:off x="7696200" y="5057775"/>
            <a:ext cx="457200" cy="5334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5" name="Line 85"/>
          <p:cNvSpPr>
            <a:spLocks noChangeShapeType="1"/>
          </p:cNvSpPr>
          <p:nvPr/>
        </p:nvSpPr>
        <p:spPr bwMode="auto">
          <a:xfrm>
            <a:off x="7696200" y="3719513"/>
            <a:ext cx="457200" cy="13716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6" name="Line 86"/>
          <p:cNvSpPr>
            <a:spLocks noChangeShapeType="1"/>
          </p:cNvSpPr>
          <p:nvPr/>
        </p:nvSpPr>
        <p:spPr bwMode="auto">
          <a:xfrm flipV="1">
            <a:off x="7696200" y="4267200"/>
            <a:ext cx="533400" cy="8382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7" name="Line 87"/>
          <p:cNvSpPr>
            <a:spLocks noChangeShapeType="1"/>
          </p:cNvSpPr>
          <p:nvPr/>
        </p:nvSpPr>
        <p:spPr bwMode="auto">
          <a:xfrm flipV="1">
            <a:off x="7696200" y="4267200"/>
            <a:ext cx="533400" cy="3810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8" name="Line 88"/>
          <p:cNvSpPr>
            <a:spLocks noChangeShapeType="1"/>
          </p:cNvSpPr>
          <p:nvPr/>
        </p:nvSpPr>
        <p:spPr bwMode="auto">
          <a:xfrm>
            <a:off x="7696200" y="3290888"/>
            <a:ext cx="533400" cy="990600"/>
          </a:xfrm>
          <a:prstGeom prst="line">
            <a:avLst/>
          </a:prstGeom>
          <a:noFill/>
          <a:ln w="190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7609" name="Rectangle 89"/>
          <p:cNvSpPr>
            <a:spLocks noChangeArrowheads="1"/>
          </p:cNvSpPr>
          <p:nvPr/>
        </p:nvSpPr>
        <p:spPr bwMode="auto">
          <a:xfrm>
            <a:off x="660400" y="1597025"/>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solidFill>
                  <a:schemeClr val="bg2"/>
                </a:solidFill>
                <a:latin typeface="华文新魏" panose="02010800040101010101" pitchFamily="2" charset="-122"/>
                <a:ea typeface="华文新魏" panose="02010800040101010101" pitchFamily="2" charset="-122"/>
              </a:rPr>
              <a:t>列出每个学生的平均成绩</a:t>
            </a:r>
          </a:p>
        </p:txBody>
      </p:sp>
      <p:sp>
        <p:nvSpPr>
          <p:cNvPr id="107610" name="Rectangle 90"/>
          <p:cNvSpPr>
            <a:spLocks noChangeArrowheads="1"/>
          </p:cNvSpPr>
          <p:nvPr/>
        </p:nvSpPr>
        <p:spPr bwMode="auto">
          <a:xfrm>
            <a:off x="4946650" y="1566863"/>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400">
                <a:solidFill>
                  <a:schemeClr val="bg2"/>
                </a:solidFill>
                <a:latin typeface="华文新魏" panose="02010800040101010101" pitchFamily="2" charset="-122"/>
                <a:ea typeface="华文新魏" panose="02010800040101010101" pitchFamily="2" charset="-122"/>
              </a:rPr>
              <a:t>列出每门课程的平均成绩</a:t>
            </a:r>
          </a:p>
        </p:txBody>
      </p:sp>
      <p:sp>
        <p:nvSpPr>
          <p:cNvPr id="107611" name="Rectangle 91"/>
          <p:cNvSpPr>
            <a:spLocks noChangeArrowheads="1"/>
          </p:cNvSpPr>
          <p:nvPr/>
        </p:nvSpPr>
        <p:spPr bwMode="auto">
          <a:xfrm>
            <a:off x="1703388" y="592931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group by S#</a:t>
            </a:r>
          </a:p>
        </p:txBody>
      </p:sp>
      <p:sp>
        <p:nvSpPr>
          <p:cNvPr id="107612" name="Rectangle 92"/>
          <p:cNvSpPr>
            <a:spLocks noChangeArrowheads="1"/>
          </p:cNvSpPr>
          <p:nvPr/>
        </p:nvSpPr>
        <p:spPr bwMode="auto">
          <a:xfrm>
            <a:off x="5784850" y="5935663"/>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group by C#</a:t>
            </a:r>
          </a:p>
        </p:txBody>
      </p:sp>
      <p:sp>
        <p:nvSpPr>
          <p:cNvPr id="107613" name="Text Box 93"/>
          <p:cNvSpPr txBox="1">
            <a:spLocks noChangeArrowheads="1"/>
          </p:cNvSpPr>
          <p:nvPr/>
        </p:nvSpPr>
        <p:spPr bwMode="auto">
          <a:xfrm>
            <a:off x="3048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92</a:t>
            </a:r>
          </a:p>
        </p:txBody>
      </p:sp>
      <p:sp>
        <p:nvSpPr>
          <p:cNvPr id="107614" name="Text Box 94"/>
          <p:cNvSpPr txBox="1">
            <a:spLocks noChangeArrowheads="1"/>
          </p:cNvSpPr>
          <p:nvPr/>
        </p:nvSpPr>
        <p:spPr bwMode="auto">
          <a:xfrm>
            <a:off x="304800" y="4495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85</a:t>
            </a:r>
          </a:p>
        </p:txBody>
      </p:sp>
      <p:sp>
        <p:nvSpPr>
          <p:cNvPr id="107615" name="Text Box 95"/>
          <p:cNvSpPr txBox="1">
            <a:spLocks noChangeArrowheads="1"/>
          </p:cNvSpPr>
          <p:nvPr/>
        </p:nvSpPr>
        <p:spPr bwMode="auto">
          <a:xfrm>
            <a:off x="2286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90</a:t>
            </a:r>
          </a:p>
        </p:txBody>
      </p:sp>
      <p:sp>
        <p:nvSpPr>
          <p:cNvPr id="107616" name="Text Box 96"/>
          <p:cNvSpPr txBox="1">
            <a:spLocks noChangeArrowheads="1"/>
          </p:cNvSpPr>
          <p:nvPr/>
        </p:nvSpPr>
        <p:spPr bwMode="auto">
          <a:xfrm>
            <a:off x="8224838" y="4800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92</a:t>
            </a:r>
          </a:p>
        </p:txBody>
      </p:sp>
      <p:sp>
        <p:nvSpPr>
          <p:cNvPr id="107617" name="Text Box 97"/>
          <p:cNvSpPr txBox="1">
            <a:spLocks noChangeArrowheads="1"/>
          </p:cNvSpPr>
          <p:nvPr/>
        </p:nvSpPr>
        <p:spPr bwMode="auto">
          <a:xfrm>
            <a:off x="8224838" y="4038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92</a:t>
            </a:r>
          </a:p>
        </p:txBody>
      </p:sp>
      <p:sp>
        <p:nvSpPr>
          <p:cNvPr id="107618" name="Text Box 98"/>
          <p:cNvSpPr txBox="1">
            <a:spLocks noChangeArrowheads="1"/>
          </p:cNvSpPr>
          <p:nvPr/>
        </p:nvSpPr>
        <p:spPr bwMode="auto">
          <a:xfrm>
            <a:off x="8224838" y="2895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82</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2"/>
          <p:cNvSpPr>
            <a:spLocks noGrp="1" noChangeArrowheads="1"/>
          </p:cNvSpPr>
          <p:nvPr>
            <p:ph type="title"/>
          </p:nvPr>
        </p:nvSpPr>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488451" name="Text Box 3"/>
          <p:cNvSpPr txBox="1">
            <a:spLocks noChangeArrowheads="1"/>
          </p:cNvSpPr>
          <p:nvPr/>
        </p:nvSpPr>
        <p:spPr bwMode="auto">
          <a:xfrm>
            <a:off x="900113" y="1268413"/>
            <a:ext cx="7416800" cy="3706812"/>
          </a:xfrm>
          <a:prstGeom prst="rect">
            <a:avLst/>
          </a:prstGeom>
          <a:noFill/>
          <a:ln w="9525" algn="ctr">
            <a:noFill/>
            <a:miter lim="800000"/>
            <a:headEnd/>
            <a:tailEnd/>
          </a:ln>
          <a:effectLst/>
        </p:spPr>
        <p:txBody>
          <a:bodyPr>
            <a:spAutoFit/>
            <a:flatTx/>
          </a:bodyPr>
          <a:lstStyle>
            <a:lvl1pPr marL="457200" indent="-457200">
              <a:defRPr sz="1600">
                <a:solidFill>
                  <a:schemeClr val="tx1"/>
                </a:solidFill>
                <a:latin typeface="Helvetica" pitchFamily="34" charset="0"/>
              </a:defRPr>
            </a:lvl1pPr>
            <a:lvl2pPr marL="914400" indent="-45720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lvl="1" algn="just" eaLnBrk="1" hangingPunct="1">
              <a:lnSpc>
                <a:spcPct val="110000"/>
              </a:lnSpc>
              <a:spcBef>
                <a:spcPct val="20000"/>
              </a:spcBef>
              <a:buClr>
                <a:schemeClr val="folHlink"/>
              </a:buClr>
              <a:buFontTx/>
              <a:buChar char="–"/>
              <a:defRPr/>
            </a:pPr>
            <a:r>
              <a:rPr lang="zh-CN" altLang="en-US" sz="2000" b="1">
                <a:solidFill>
                  <a:srgbClr val="FF3300"/>
                </a:solidFill>
                <a:ea typeface="宋体" pitchFamily="2" charset="-122"/>
                <a:sym typeface="Wingdings" pitchFamily="2" charset="2"/>
              </a:rPr>
              <a:t>是否正确</a:t>
            </a:r>
            <a:r>
              <a:rPr lang="en-US" altLang="zh-CN" sz="2000" b="1">
                <a:solidFill>
                  <a:srgbClr val="FF3300"/>
                </a:solidFill>
                <a:ea typeface="宋体" pitchFamily="2" charset="-122"/>
                <a:sym typeface="Wingdings" pitchFamily="2" charset="2"/>
              </a:rPr>
              <a:t>?                </a:t>
            </a: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R(A, B, C) </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A	from  R	group by  B</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A, B	from  R	group by  A</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A, C	from  R	group by  A, B</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A	from  R	group by  A, C</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A	from  R	group by  A</a:t>
            </a:r>
          </a:p>
          <a:p>
            <a:pPr eaLnBrk="1" hangingPunct="1">
              <a:lnSpc>
                <a:spcPct val="130000"/>
              </a:lnSpc>
              <a:spcBef>
                <a:spcPct val="50000"/>
              </a:spcBef>
              <a:buSzPct val="60000"/>
              <a:defRPr/>
            </a:pPr>
            <a:r>
              <a:rPr lang="en-US" altLang="zh-CN" sz="2000">
                <a:solidFill>
                  <a:schemeClr val="bg2"/>
                </a:solidFill>
                <a:effectLst>
                  <a:outerShdw blurRad="38100" dist="38100" dir="2700000" algn="tl">
                    <a:srgbClr val="C0C0C0"/>
                  </a:outerShdw>
                </a:effectLst>
                <a:latin typeface="Tahoma" pitchFamily="34" charset="0"/>
                <a:ea typeface="楷体_GB2312" pitchFamily="49" charset="-122"/>
              </a:rPr>
              <a:t>select  *	from  R	group by  A, B</a:t>
            </a:r>
          </a:p>
        </p:txBody>
      </p:sp>
      <p:sp>
        <p:nvSpPr>
          <p:cNvPr id="488452" name="WordArt 4"/>
          <p:cNvSpPr>
            <a:spLocks noChangeArrowheads="1" noChangeShapeType="1" noTextEdit="1"/>
          </p:cNvSpPr>
          <p:nvPr/>
        </p:nvSpPr>
        <p:spPr bwMode="auto">
          <a:xfrm>
            <a:off x="1111250" y="5348288"/>
            <a:ext cx="5943600" cy="457200"/>
          </a:xfrm>
          <a:prstGeom prst="rect">
            <a:avLst/>
          </a:prstGeom>
        </p:spPr>
        <p:txBody>
          <a:bodyPr wrap="none" fromWordArt="1">
            <a:prstTxWarp prst="textPlain">
              <a:avLst>
                <a:gd name="adj" fmla="val 50000"/>
              </a:avLst>
            </a:prstTxWarp>
          </a:bodyPr>
          <a:lstStyle/>
          <a:p>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mn-ea"/>
                <a:cs typeface="+mn-ea"/>
              </a:rPr>
              <a:t>目标列必须是分组属性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8452"/>
                                        </p:tgtEl>
                                        <p:attrNameLst>
                                          <p:attrName>style.visibility</p:attrName>
                                        </p:attrNameLst>
                                      </p:cBhvr>
                                      <p:to>
                                        <p:strVal val="visible"/>
                                      </p:to>
                                    </p:set>
                                    <p:anim calcmode="lin" valueType="num">
                                      <p:cBhvr>
                                        <p:cTn id="7" dur="3000" fill="hold"/>
                                        <p:tgtEl>
                                          <p:spTgt spid="488452"/>
                                        </p:tgtEl>
                                        <p:attrNameLst>
                                          <p:attrName>ppt_w</p:attrName>
                                        </p:attrNameLst>
                                      </p:cBhvr>
                                      <p:tavLst>
                                        <p:tav tm="0">
                                          <p:val>
                                            <p:fltVal val="0"/>
                                          </p:val>
                                        </p:tav>
                                        <p:tav tm="100000">
                                          <p:val>
                                            <p:strVal val="#ppt_w"/>
                                          </p:val>
                                        </p:tav>
                                      </p:tavLst>
                                    </p:anim>
                                    <p:anim calcmode="lin" valueType="num">
                                      <p:cBhvr>
                                        <p:cTn id="8" dur="3000" fill="hold"/>
                                        <p:tgtEl>
                                          <p:spTgt spid="488452"/>
                                        </p:tgtEl>
                                        <p:attrNameLst>
                                          <p:attrName>ppt_h</p:attrName>
                                        </p:attrNameLst>
                                      </p:cBhvr>
                                      <p:tavLst>
                                        <p:tav tm="0">
                                          <p:val>
                                            <p:fltVal val="0"/>
                                          </p:val>
                                        </p:tav>
                                        <p:tav tm="100000">
                                          <p:val>
                                            <p:strVal val="#ppt_h"/>
                                          </p:val>
                                        </p:tav>
                                      </p:tavLst>
                                    </p:anim>
                                    <p:animEffect transition="in" filter="fade">
                                      <p:cBhvr>
                                        <p:cTn id="9" dur="3000"/>
                                        <p:tgtEl>
                                          <p:spTgt spid="48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09571" name="Rectangle 3"/>
          <p:cNvSpPr>
            <a:spLocks noGrp="1" noChangeArrowheads="1"/>
          </p:cNvSpPr>
          <p:nvPr>
            <p:ph type="body" idx="1"/>
          </p:nvPr>
        </p:nvSpPr>
        <p:spPr>
          <a:xfrm>
            <a:off x="152400" y="1219200"/>
            <a:ext cx="8839200" cy="5486400"/>
          </a:xfrm>
        </p:spPr>
        <p:txBody>
          <a:bodyPr/>
          <a:lstStyle/>
          <a:p>
            <a:pPr lvl="1" eaLnBrk="1" hangingPunct="1">
              <a:lnSpc>
                <a:spcPct val="110000"/>
              </a:lnSpc>
            </a:pPr>
            <a:r>
              <a:rPr lang="zh-CN" altLang="en-US" sz="2800" b="1">
                <a:solidFill>
                  <a:srgbClr val="FF3300"/>
                </a:solidFill>
                <a:latin typeface="华文新魏" panose="02010800040101010101" pitchFamily="2" charset="-122"/>
                <a:sym typeface="Wingdings" panose="05000000000000000000" pitchFamily="2" charset="2"/>
              </a:rPr>
              <a:t>是否正确</a:t>
            </a:r>
            <a:r>
              <a:rPr lang="en-US" altLang="zh-CN" sz="2800" b="1">
                <a:solidFill>
                  <a:srgbClr val="FF3300"/>
                </a:solidFill>
                <a:latin typeface="华文新魏" panose="02010800040101010101" pitchFamily="2" charset="-122"/>
                <a:sym typeface="Wingdings" panose="05000000000000000000" pitchFamily="2" charset="2"/>
              </a:rPr>
              <a:t>?</a:t>
            </a:r>
            <a:endParaRPr lang="en-US" altLang="zh-CN" sz="2800">
              <a:latin typeface="华文新魏" panose="02010800040101010101" pitchFamily="2" charset="-122"/>
              <a:sym typeface="Wingdings" panose="05000000000000000000" pitchFamily="2" charset="2"/>
            </a:endParaRPr>
          </a:p>
          <a:p>
            <a:pPr lvl="1" eaLnBrk="1" hangingPunct="1">
              <a:lnSpc>
                <a:spcPct val="110000"/>
              </a:lnSpc>
              <a:buFontTx/>
              <a:buNone/>
            </a:pPr>
            <a:r>
              <a:rPr lang="en-US" altLang="zh-CN" sz="2400" b="1" i="1">
                <a:latin typeface="华文新魏" panose="02010800040101010101" pitchFamily="2" charset="-122"/>
              </a:rPr>
              <a:t>   ①</a:t>
            </a:r>
            <a:r>
              <a:rPr lang="zh-CN" altLang="en-US" sz="2400">
                <a:latin typeface="华文新魏" panose="02010800040101010101" pitchFamily="2" charset="-122"/>
              </a:rPr>
              <a:t>求选修了课程的学生人数</a:t>
            </a:r>
          </a:p>
          <a:p>
            <a:pPr lvl="1" eaLnBrk="1" hangingPunct="1">
              <a:lnSpc>
                <a:spcPct val="110000"/>
              </a:lnSpc>
              <a:buFontTx/>
              <a:buNone/>
            </a:pPr>
            <a:r>
              <a:rPr lang="zh-CN" altLang="en-US" sz="2400" b="1" i="1">
                <a:latin typeface="华文新魏" panose="02010800040101010101" pitchFamily="2" charset="-122"/>
              </a:rPr>
              <a:t>        </a:t>
            </a:r>
            <a:r>
              <a:rPr lang="en-US" altLang="zh-CN" sz="2400" b="1" i="1">
                <a:latin typeface="华文新魏" panose="02010800040101010101" pitchFamily="2" charset="-122"/>
              </a:rPr>
              <a:t>select</a:t>
            </a:r>
            <a:r>
              <a:rPr lang="en-US" altLang="zh-CN" sz="2400" i="1">
                <a:latin typeface="华文新魏" panose="02010800040101010101" pitchFamily="2" charset="-122"/>
              </a:rPr>
              <a:t>    </a:t>
            </a:r>
            <a:r>
              <a:rPr lang="en-US" altLang="zh-CN" sz="2400" b="1" i="1">
                <a:latin typeface="华文新魏" panose="02010800040101010101" pitchFamily="2" charset="-122"/>
              </a:rPr>
              <a:t>count </a:t>
            </a:r>
            <a:r>
              <a:rPr lang="en-US" altLang="zh-CN" sz="2400" i="1">
                <a:latin typeface="华文新魏" panose="02010800040101010101" pitchFamily="2" charset="-122"/>
              </a:rPr>
              <a:t>(SNO )</a:t>
            </a:r>
          </a:p>
          <a:p>
            <a:pPr lvl="1" eaLnBrk="1" hangingPunct="1">
              <a:lnSpc>
                <a:spcPct val="110000"/>
              </a:lnSpc>
              <a:buFontTx/>
              <a:buNone/>
            </a:pPr>
            <a:r>
              <a:rPr lang="en-US" altLang="zh-CN" sz="2400" i="1">
                <a:latin typeface="华文新魏" panose="02010800040101010101" pitchFamily="2" charset="-122"/>
              </a:rPr>
              <a:t>        </a:t>
            </a:r>
            <a:r>
              <a:rPr lang="en-US" altLang="zh-CN" sz="2400" b="1" i="1">
                <a:latin typeface="华文新魏" panose="02010800040101010101" pitchFamily="2" charset="-122"/>
              </a:rPr>
              <a:t>from</a:t>
            </a:r>
            <a:r>
              <a:rPr lang="en-US" altLang="zh-CN" sz="2400" i="1">
                <a:latin typeface="华文新魏" panose="02010800040101010101" pitchFamily="2" charset="-122"/>
              </a:rPr>
              <a:t>     SC</a:t>
            </a:r>
          </a:p>
          <a:p>
            <a:pPr lvl="1" eaLnBrk="1" hangingPunct="1">
              <a:lnSpc>
                <a:spcPct val="110000"/>
              </a:lnSpc>
              <a:buFontTx/>
              <a:buNone/>
            </a:pPr>
            <a:r>
              <a:rPr lang="en-US" altLang="zh-CN" sz="2400" b="1" i="1">
                <a:latin typeface="华文新魏" panose="02010800040101010101" pitchFamily="2" charset="-122"/>
              </a:rPr>
              <a:t>   ②select</a:t>
            </a:r>
            <a:r>
              <a:rPr lang="en-US" altLang="zh-CN" sz="2400" i="1">
                <a:latin typeface="华文新魏" panose="02010800040101010101" pitchFamily="2" charset="-122"/>
              </a:rPr>
              <a:t>    PNAME</a:t>
            </a:r>
            <a:r>
              <a:rPr lang="zh-CN" altLang="en-US" sz="2400" i="1">
                <a:latin typeface="华文新魏" panose="02010800040101010101" pitchFamily="2" charset="-122"/>
              </a:rPr>
              <a:t>，</a:t>
            </a:r>
            <a:r>
              <a:rPr lang="en-US" altLang="zh-CN" sz="2400" b="1" i="1">
                <a:latin typeface="华文新魏" panose="02010800040101010101" pitchFamily="2" charset="-122"/>
              </a:rPr>
              <a:t>max</a:t>
            </a:r>
            <a:r>
              <a:rPr lang="en-US" altLang="zh-CN" sz="2400" i="1">
                <a:latin typeface="华文新魏" panose="02010800040101010101" pitchFamily="2" charset="-122"/>
              </a:rPr>
              <a:t>(SAL)</a:t>
            </a:r>
          </a:p>
          <a:p>
            <a:pPr lvl="1" eaLnBrk="1" hangingPunct="1">
              <a:lnSpc>
                <a:spcPct val="110000"/>
              </a:lnSpc>
              <a:buFontTx/>
              <a:buNone/>
            </a:pPr>
            <a:r>
              <a:rPr lang="en-US" altLang="zh-CN" sz="2400" i="1">
                <a:latin typeface="华文新魏" panose="02010800040101010101" pitchFamily="2" charset="-122"/>
              </a:rPr>
              <a:t>       </a:t>
            </a:r>
            <a:r>
              <a:rPr lang="en-US" altLang="zh-CN" sz="2400" b="1" i="1">
                <a:latin typeface="华文新魏" panose="02010800040101010101" pitchFamily="2" charset="-122"/>
              </a:rPr>
              <a:t>from</a:t>
            </a:r>
            <a:r>
              <a:rPr lang="en-US" altLang="zh-CN" sz="2400" i="1">
                <a:latin typeface="华文新魏" panose="02010800040101010101" pitchFamily="2" charset="-122"/>
              </a:rPr>
              <a:t>     PROF</a:t>
            </a:r>
          </a:p>
          <a:p>
            <a:pPr lvl="1" eaLnBrk="1" hangingPunct="1">
              <a:lnSpc>
                <a:spcPct val="110000"/>
              </a:lnSpc>
              <a:buFontTx/>
              <a:buNone/>
            </a:pPr>
            <a:r>
              <a:rPr lang="en-US" altLang="zh-CN" sz="2400" b="1" i="1">
                <a:latin typeface="华文新魏" panose="02010800040101010101" pitchFamily="2" charset="-122"/>
              </a:rPr>
              <a:t>  ③select</a:t>
            </a:r>
            <a:r>
              <a:rPr lang="en-US" altLang="zh-CN" sz="2400" i="1">
                <a:latin typeface="华文新魏" panose="02010800040101010101" pitchFamily="2" charset="-122"/>
              </a:rPr>
              <a:t>    DNO</a:t>
            </a:r>
            <a:r>
              <a:rPr lang="zh-CN" altLang="en-US" sz="2400" i="1">
                <a:latin typeface="华文新魏" panose="02010800040101010101" pitchFamily="2" charset="-122"/>
              </a:rPr>
              <a:t>，</a:t>
            </a:r>
            <a:r>
              <a:rPr lang="en-US" altLang="zh-CN" sz="2400" b="1" i="1">
                <a:latin typeface="华文新魏" panose="02010800040101010101" pitchFamily="2" charset="-122"/>
              </a:rPr>
              <a:t>avg</a:t>
            </a:r>
            <a:r>
              <a:rPr lang="en-US" altLang="zh-CN" sz="2400" i="1">
                <a:latin typeface="华文新魏" panose="02010800040101010101" pitchFamily="2" charset="-122"/>
              </a:rPr>
              <a:t>(SAL)</a:t>
            </a:r>
          </a:p>
          <a:p>
            <a:pPr lvl="1" eaLnBrk="1" hangingPunct="1">
              <a:lnSpc>
                <a:spcPct val="110000"/>
              </a:lnSpc>
              <a:buFontTx/>
              <a:buNone/>
            </a:pPr>
            <a:r>
              <a:rPr lang="en-US" altLang="zh-CN" sz="2400" i="1">
                <a:latin typeface="华文新魏" panose="02010800040101010101" pitchFamily="2" charset="-122"/>
              </a:rPr>
              <a:t>      </a:t>
            </a:r>
            <a:r>
              <a:rPr lang="en-US" altLang="zh-CN" sz="2400" b="1" i="1">
                <a:latin typeface="华文新魏" panose="02010800040101010101" pitchFamily="2" charset="-122"/>
              </a:rPr>
              <a:t>from</a:t>
            </a:r>
            <a:r>
              <a:rPr lang="en-US" altLang="zh-CN" sz="2400" i="1">
                <a:latin typeface="华文新魏" panose="02010800040101010101" pitchFamily="2" charset="-122"/>
              </a:rPr>
              <a:t>     PROF</a:t>
            </a:r>
          </a:p>
          <a:p>
            <a:pPr lvl="1" eaLnBrk="1" hangingPunct="1">
              <a:lnSpc>
                <a:spcPct val="110000"/>
              </a:lnSpc>
              <a:buFontTx/>
              <a:buNone/>
            </a:pPr>
            <a:r>
              <a:rPr lang="en-US" altLang="zh-CN" sz="2400" i="1">
                <a:latin typeface="华文新魏" panose="02010800040101010101" pitchFamily="2" charset="-122"/>
              </a:rPr>
              <a:t>     </a:t>
            </a:r>
            <a:r>
              <a:rPr lang="en-US" altLang="zh-CN" sz="2400" b="1" i="1">
                <a:latin typeface="华文新魏" panose="02010800040101010101" pitchFamily="2" charset="-122"/>
              </a:rPr>
              <a:t>group by</a:t>
            </a:r>
            <a:r>
              <a:rPr lang="en-US" altLang="zh-CN" sz="2400" i="1">
                <a:latin typeface="华文新魏" panose="02010800040101010101" pitchFamily="2" charset="-122"/>
              </a:rPr>
              <a:t>  DNO</a:t>
            </a:r>
          </a:p>
          <a:p>
            <a:pPr lvl="1" eaLnBrk="1" hangingPunct="1">
              <a:lnSpc>
                <a:spcPct val="110000"/>
              </a:lnSpc>
              <a:buFontTx/>
              <a:buNone/>
            </a:pPr>
            <a:r>
              <a:rPr lang="en-US" altLang="zh-CN" sz="2400" i="1">
                <a:latin typeface="华文新魏" panose="02010800040101010101" pitchFamily="2" charset="-122"/>
              </a:rPr>
              <a:t>    </a:t>
            </a:r>
            <a:r>
              <a:rPr lang="en-US" altLang="zh-CN" sz="2400" b="1" i="1">
                <a:latin typeface="华文新魏" panose="02010800040101010101" pitchFamily="2" charset="-122"/>
              </a:rPr>
              <a:t>where</a:t>
            </a:r>
            <a:r>
              <a:rPr lang="en-US" altLang="zh-CN" sz="2400" i="1">
                <a:latin typeface="华文新魏" panose="02010800040101010101" pitchFamily="2" charset="-122"/>
              </a:rPr>
              <a:t>   AGE &gt; 60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33338"/>
            <a:ext cx="8077200" cy="609600"/>
          </a:xfrm>
        </p:spPr>
        <p:txBody>
          <a:bodyPr/>
          <a:lstStyle/>
          <a:p>
            <a:pPr>
              <a:defRPr/>
            </a:pPr>
            <a:r>
              <a:rPr lang="zh-CN" altLang="en-US">
                <a:ea typeface="宋体" charset="-122"/>
              </a:rPr>
              <a:t>聚集函数</a:t>
            </a:r>
            <a:r>
              <a:rPr lang="en-US" altLang="zh-CN">
                <a:ea typeface="宋体" charset="-122"/>
              </a:rPr>
              <a:t>– Having</a:t>
            </a:r>
            <a:r>
              <a:rPr lang="zh-CN" altLang="en-US">
                <a:ea typeface="宋体" charset="-122"/>
              </a:rPr>
              <a:t>子句</a:t>
            </a:r>
            <a:endParaRPr lang="en-US" altLang="zh-CN">
              <a:ea typeface="宋体" charset="-122"/>
            </a:endParaRPr>
          </a:p>
        </p:txBody>
      </p:sp>
      <p:sp>
        <p:nvSpPr>
          <p:cNvPr id="110595" name="Rectangle 3"/>
          <p:cNvSpPr>
            <a:spLocks noGrp="1" noChangeArrowheads="1"/>
          </p:cNvSpPr>
          <p:nvPr>
            <p:ph type="body" idx="1"/>
          </p:nvPr>
        </p:nvSpPr>
        <p:spPr>
          <a:xfrm>
            <a:off x="814388" y="1193800"/>
            <a:ext cx="7661275" cy="773113"/>
          </a:xfrm>
        </p:spPr>
        <p:txBody>
          <a:bodyPr/>
          <a:lstStyle/>
          <a:p>
            <a:pPr>
              <a:tabLst>
                <a:tab pos="1489075" algn="l"/>
              </a:tabLst>
            </a:pPr>
            <a:r>
              <a:rPr lang="zh-CN" altLang="en-US" sz="2000"/>
              <a:t>找出平均工资大于</a:t>
            </a:r>
            <a:r>
              <a:rPr lang="en-US" altLang="zh-CN" sz="2000"/>
              <a:t>42000</a:t>
            </a:r>
            <a:r>
              <a:rPr lang="zh-CN" altLang="en-US" sz="2000"/>
              <a:t>美元的系的名称和平均工资</a:t>
            </a:r>
            <a:endParaRPr lang="en-US" altLang="zh-CN" sz="2000"/>
          </a:p>
        </p:txBody>
      </p:sp>
      <p:sp>
        <p:nvSpPr>
          <p:cNvPr id="433156" name="Text Box 4"/>
          <p:cNvSpPr txBox="1">
            <a:spLocks noChangeArrowheads="1"/>
          </p:cNvSpPr>
          <p:nvPr/>
        </p:nvSpPr>
        <p:spPr bwMode="auto">
          <a:xfrm>
            <a:off x="658813" y="3567113"/>
            <a:ext cx="784225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FontTx/>
              <a:buNone/>
            </a:pPr>
            <a:r>
              <a:rPr lang="zh-CN" altLang="en-US" sz="2000">
                <a:latin typeface="Helvetica" panose="020B0604020202020204" pitchFamily="34" charset="0"/>
              </a:rPr>
              <a:t>注：</a:t>
            </a:r>
            <a:r>
              <a:rPr lang="en-US" altLang="zh-CN" sz="2000">
                <a:latin typeface="Helvetica" panose="020B0604020202020204" pitchFamily="34" charset="0"/>
              </a:rPr>
              <a:t>having </a:t>
            </a:r>
            <a:r>
              <a:rPr lang="zh-CN" altLang="en-US" sz="2000">
                <a:latin typeface="Helvetica" panose="020B0604020202020204" pitchFamily="34" charset="0"/>
              </a:rPr>
              <a:t>子句的谓词在形成分组后起作用，</a:t>
            </a:r>
            <a:r>
              <a:rPr lang="en-US" altLang="zh-CN" sz="2000">
                <a:latin typeface="Helvetica" panose="020B0604020202020204" pitchFamily="34" charset="0"/>
              </a:rPr>
              <a:t>where </a:t>
            </a:r>
            <a:r>
              <a:rPr lang="zh-CN" altLang="en-US" sz="2000">
                <a:latin typeface="Helvetica" panose="020B0604020202020204" pitchFamily="34" charset="0"/>
              </a:rPr>
              <a:t>子句中的谓词  在分组之前起作用 </a:t>
            </a:r>
          </a:p>
          <a:p>
            <a:pPr>
              <a:buFontTx/>
              <a:buNone/>
            </a:pPr>
            <a:endParaRPr lang="en-US" altLang="zh-CN" sz="1800">
              <a:latin typeface="Helvetica" panose="020B0604020202020204" pitchFamily="34" charset="0"/>
            </a:endParaRPr>
          </a:p>
          <a:p>
            <a:pPr>
              <a:spcBef>
                <a:spcPct val="0"/>
              </a:spcBef>
              <a:buClrTx/>
              <a:buSzTx/>
              <a:buFontTx/>
              <a:buNone/>
            </a:pPr>
            <a:endParaRPr kumimoji="0" lang="en-US" altLang="zh-CN" sz="1800">
              <a:latin typeface="Times New Roman" panose="02020603050405020304" pitchFamily="18" charset="0"/>
            </a:endParaRPr>
          </a:p>
        </p:txBody>
      </p:sp>
      <p:sp>
        <p:nvSpPr>
          <p:cNvPr id="433157" name="Text Box 5"/>
          <p:cNvSpPr txBox="1">
            <a:spLocks noChangeArrowheads="1"/>
          </p:cNvSpPr>
          <p:nvPr/>
        </p:nvSpPr>
        <p:spPr bwMode="auto">
          <a:xfrm>
            <a:off x="1677988" y="2114550"/>
            <a:ext cx="58610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800" b="1">
                <a:latin typeface="Helvetica" panose="020B0604020202020204" pitchFamily="34" charset="0"/>
              </a:rPr>
              <a:t>select </a:t>
            </a:r>
            <a:r>
              <a:rPr kumimoji="0" lang="en-US" altLang="zh-CN" sz="1800" i="1">
                <a:latin typeface="Helvetica" panose="020B0604020202020204" pitchFamily="34" charset="0"/>
              </a:rPr>
              <a:t>dept_name</a:t>
            </a:r>
            <a:r>
              <a:rPr kumimoji="0" lang="en-US" altLang="zh-CN" sz="1800">
                <a:latin typeface="Helvetica" panose="020B0604020202020204" pitchFamily="34" charset="0"/>
              </a:rPr>
              <a:t>, </a:t>
            </a:r>
            <a:r>
              <a:rPr kumimoji="0" lang="en-US" altLang="zh-CN" sz="1800" b="1">
                <a:latin typeface="Helvetica" panose="020B0604020202020204" pitchFamily="34" charset="0"/>
              </a:rPr>
              <a:t>avg </a:t>
            </a:r>
            <a:r>
              <a:rPr kumimoji="0" lang="en-US" altLang="zh-CN" sz="1800">
                <a:latin typeface="Helvetica" panose="020B0604020202020204" pitchFamily="34" charset="0"/>
              </a:rPr>
              <a:t>(</a:t>
            </a:r>
            <a:r>
              <a:rPr kumimoji="0" lang="en-US" altLang="zh-CN" sz="1800" i="1">
                <a:latin typeface="Helvetica" panose="020B0604020202020204" pitchFamily="34" charset="0"/>
              </a:rPr>
              <a:t>salary</a:t>
            </a:r>
            <a:r>
              <a:rPr kumimoji="0" lang="en-US" altLang="zh-CN" sz="1800">
                <a:latin typeface="Helvetica" panose="020B0604020202020204" pitchFamily="34" charset="0"/>
              </a:rPr>
              <a:t>)</a:t>
            </a:r>
            <a:endParaRPr kumimoji="0" lang="en-US" altLang="zh-CN">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from </a:t>
            </a:r>
            <a:r>
              <a:rPr kumimoji="0" lang="en-US" altLang="zh-CN" sz="18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group by </a:t>
            </a:r>
            <a:r>
              <a:rPr kumimoji="0" lang="en-US" altLang="zh-CN" sz="1800" i="1">
                <a:latin typeface="Helvetica" panose="020B0604020202020204" pitchFamily="34" charset="0"/>
              </a:rPr>
              <a:t>dept_name</a:t>
            </a:r>
            <a:endParaRPr kumimoji="0" lang="en-US" altLang="zh-CN"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having avg </a:t>
            </a:r>
            <a:r>
              <a:rPr kumimoji="0" lang="en-US" altLang="zh-CN" sz="1800">
                <a:latin typeface="Helvetica" panose="020B0604020202020204" pitchFamily="34" charset="0"/>
              </a:rPr>
              <a:t>(</a:t>
            </a:r>
            <a:r>
              <a:rPr kumimoji="0" lang="en-US" altLang="zh-CN" sz="1800" i="1">
                <a:latin typeface="Helvetica" panose="020B0604020202020204" pitchFamily="34" charset="0"/>
              </a:rPr>
              <a:t>salary</a:t>
            </a:r>
            <a:r>
              <a:rPr kumimoji="0" lang="en-US" altLang="zh-CN" sz="1800">
                <a:latin typeface="Helvetica" panose="020B0604020202020204" pitchFamily="34" charset="0"/>
              </a:rPr>
              <a:t>) &gt; 42000</a:t>
            </a:r>
            <a:r>
              <a:rPr kumimoji="0" lang="en-US" altLang="zh-CN">
                <a:latin typeface="Helvetica"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utoUpdateAnimBg="0"/>
      <p:bldP spid="43315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12643" name="Rectangle 3"/>
          <p:cNvSpPr>
            <a:spLocks noGrp="1" noChangeArrowheads="1"/>
          </p:cNvSpPr>
          <p:nvPr>
            <p:ph type="body" idx="1"/>
          </p:nvPr>
        </p:nvSpPr>
        <p:spPr>
          <a:xfrm>
            <a:off x="152400" y="1295400"/>
            <a:ext cx="8802688" cy="5410200"/>
          </a:xfrm>
        </p:spPr>
        <p:txBody>
          <a:bodyPr/>
          <a:lstStyle/>
          <a:p>
            <a:pPr lvl="1" eaLnBrk="1" hangingPunct="1"/>
            <a:r>
              <a:rPr lang="zh-CN" altLang="en-US" sz="2400">
                <a:latin typeface="华文新魏" panose="02010800040101010101" pitchFamily="2" charset="-122"/>
              </a:rPr>
              <a:t>列出全部课程都及格的学生的平均成绩</a:t>
            </a:r>
          </a:p>
          <a:p>
            <a:pPr lvl="1" eaLnBrk="1" hangingPunct="1">
              <a:buFontTx/>
              <a:buNone/>
            </a:pPr>
            <a:r>
              <a:rPr lang="zh-CN" altLang="en-US" b="1" i="1">
                <a:latin typeface="华文新魏" panose="02010800040101010101" pitchFamily="2" charset="-122"/>
              </a:rPr>
              <a:t>   </a:t>
            </a:r>
            <a:r>
              <a:rPr lang="en-US" altLang="zh-CN" b="1" i="1">
                <a:latin typeface="华文新魏" panose="02010800040101010101" pitchFamily="2" charset="-122"/>
              </a:rPr>
              <a:t>select</a:t>
            </a:r>
            <a:r>
              <a:rPr lang="en-US" altLang="zh-CN" i="1">
                <a:latin typeface="华文新魏" panose="02010800040101010101" pitchFamily="2" charset="-122"/>
              </a:rPr>
              <a:t>    SNO</a:t>
            </a:r>
            <a:r>
              <a:rPr lang="zh-CN" altLang="en-US" i="1">
                <a:latin typeface="华文新魏" panose="02010800040101010101" pitchFamily="2" charset="-122"/>
              </a:rPr>
              <a:t>，</a:t>
            </a:r>
            <a:r>
              <a:rPr lang="en-US" altLang="zh-CN" b="1" i="1">
                <a:latin typeface="华文新魏" panose="02010800040101010101" pitchFamily="2" charset="-122"/>
              </a:rPr>
              <a:t>avg</a:t>
            </a:r>
            <a:r>
              <a:rPr lang="en-US" altLang="zh-CN" i="1">
                <a:latin typeface="华文新魏" panose="02010800040101010101" pitchFamily="2" charset="-122"/>
              </a:rPr>
              <a:t>(SCORE)</a:t>
            </a:r>
          </a:p>
          <a:p>
            <a:pPr lvl="1" eaLnBrk="1" hangingPunct="1">
              <a:buFontTx/>
              <a:buNone/>
            </a:pPr>
            <a:r>
              <a:rPr lang="en-US" altLang="zh-CN" i="1">
                <a:latin typeface="华文新魏" panose="02010800040101010101" pitchFamily="2" charset="-122"/>
              </a:rPr>
              <a:t>   </a:t>
            </a:r>
            <a:r>
              <a:rPr lang="en-US" altLang="zh-CN" b="1" i="1">
                <a:latin typeface="华文新魏" panose="02010800040101010101" pitchFamily="2" charset="-122"/>
              </a:rPr>
              <a:t>from</a:t>
            </a:r>
            <a:r>
              <a:rPr lang="en-US" altLang="zh-CN" i="1">
                <a:latin typeface="华文新魏" panose="02010800040101010101" pitchFamily="2" charset="-122"/>
              </a:rPr>
              <a:t>     SC</a:t>
            </a:r>
          </a:p>
          <a:p>
            <a:pPr lvl="1" eaLnBrk="1" hangingPunct="1">
              <a:buFontTx/>
              <a:buNone/>
            </a:pPr>
            <a:r>
              <a:rPr lang="en-US" altLang="zh-CN" b="1" i="1">
                <a:latin typeface="华文新魏" panose="02010800040101010101" pitchFamily="2" charset="-122"/>
              </a:rPr>
              <a:t>  	group by</a:t>
            </a:r>
            <a:r>
              <a:rPr lang="en-US" altLang="zh-CN" i="1">
                <a:latin typeface="华文新魏" panose="02010800040101010101" pitchFamily="2" charset="-122"/>
              </a:rPr>
              <a:t>  SNO</a:t>
            </a:r>
          </a:p>
          <a:p>
            <a:pPr lvl="1" eaLnBrk="1" hangingPunct="1">
              <a:buFontTx/>
              <a:buNone/>
            </a:pPr>
            <a:r>
              <a:rPr lang="en-US" altLang="zh-CN" i="1">
                <a:latin typeface="华文新魏" panose="02010800040101010101" pitchFamily="2" charset="-122"/>
              </a:rPr>
              <a:t> 	</a:t>
            </a:r>
            <a:r>
              <a:rPr lang="en-US" altLang="zh-CN" b="1" i="1">
                <a:latin typeface="华文新魏" panose="02010800040101010101" pitchFamily="2" charset="-122"/>
              </a:rPr>
              <a:t>having</a:t>
            </a:r>
            <a:r>
              <a:rPr lang="en-US" altLang="zh-CN" i="1">
                <a:latin typeface="华文新魏" panose="02010800040101010101" pitchFamily="2" charset="-122"/>
              </a:rPr>
              <a:t>  </a:t>
            </a:r>
            <a:r>
              <a:rPr lang="en-US" altLang="zh-CN" b="1" i="1">
                <a:latin typeface="华文新魏" panose="02010800040101010101" pitchFamily="2" charset="-122"/>
              </a:rPr>
              <a:t>min</a:t>
            </a:r>
            <a:r>
              <a:rPr lang="en-US" altLang="zh-CN" i="1">
                <a:latin typeface="华文新魏" panose="02010800040101010101" pitchFamily="2" charset="-122"/>
              </a:rPr>
              <a:t>(SCORE) &gt;= 60</a:t>
            </a:r>
          </a:p>
          <a:p>
            <a:pPr lvl="1" eaLnBrk="1" hangingPunct="1">
              <a:spcBef>
                <a:spcPct val="80000"/>
              </a:spcBef>
              <a:buFontTx/>
              <a:buNone/>
            </a:pPr>
            <a:r>
              <a:rPr lang="en-US" altLang="zh-CN" b="1" i="1">
                <a:latin typeface="华文新魏" panose="02010800040101010101" pitchFamily="2" charset="-122"/>
              </a:rPr>
              <a:t>	</a:t>
            </a:r>
            <a:r>
              <a:rPr lang="en-US" altLang="zh-CN" b="1" i="1">
                <a:solidFill>
                  <a:schemeClr val="folHlink"/>
                </a:solidFill>
                <a:latin typeface="华文新魏" panose="02010800040101010101" pitchFamily="2" charset="-122"/>
              </a:rPr>
              <a:t>select</a:t>
            </a:r>
            <a:r>
              <a:rPr lang="en-US" altLang="zh-CN" i="1">
                <a:solidFill>
                  <a:schemeClr val="folHlink"/>
                </a:solidFill>
                <a:latin typeface="华文新魏" panose="02010800040101010101" pitchFamily="2" charset="-122"/>
              </a:rPr>
              <a:t>    SNO</a:t>
            </a:r>
            <a:r>
              <a:rPr lang="zh-CN" altLang="en-US" i="1">
                <a:solidFill>
                  <a:schemeClr val="folHlink"/>
                </a:solidFill>
                <a:latin typeface="华文新魏" panose="02010800040101010101" pitchFamily="2" charset="-122"/>
              </a:rPr>
              <a:t>，</a:t>
            </a:r>
            <a:r>
              <a:rPr lang="en-US" altLang="zh-CN" b="1" i="1">
                <a:solidFill>
                  <a:schemeClr val="folHlink"/>
                </a:solidFill>
                <a:latin typeface="华文新魏" panose="02010800040101010101" pitchFamily="2" charset="-122"/>
              </a:rPr>
              <a:t>avg</a:t>
            </a:r>
            <a:r>
              <a:rPr lang="en-US" altLang="zh-CN" i="1">
                <a:solidFill>
                  <a:schemeClr val="folHlink"/>
                </a:solidFill>
                <a:latin typeface="华文新魏" panose="02010800040101010101" pitchFamily="2" charset="-122"/>
              </a:rPr>
              <a:t>(SCORE)</a:t>
            </a:r>
          </a:p>
          <a:p>
            <a:pPr lvl="1" eaLnBrk="1" hangingPunct="1">
              <a:buFontTx/>
              <a:buNone/>
            </a:pPr>
            <a:r>
              <a:rPr lang="en-US" altLang="zh-CN" i="1">
                <a:solidFill>
                  <a:schemeClr val="folHlink"/>
                </a:solidFill>
                <a:latin typeface="华文新魏" panose="02010800040101010101" pitchFamily="2" charset="-122"/>
              </a:rPr>
              <a:t>   </a:t>
            </a:r>
            <a:r>
              <a:rPr lang="en-US" altLang="zh-CN" b="1" i="1">
                <a:solidFill>
                  <a:schemeClr val="folHlink"/>
                </a:solidFill>
                <a:latin typeface="华文新魏" panose="02010800040101010101" pitchFamily="2" charset="-122"/>
              </a:rPr>
              <a:t>from</a:t>
            </a:r>
            <a:r>
              <a:rPr lang="en-US" altLang="zh-CN" i="1">
                <a:solidFill>
                  <a:schemeClr val="folHlink"/>
                </a:solidFill>
                <a:latin typeface="华文新魏" panose="02010800040101010101" pitchFamily="2" charset="-122"/>
              </a:rPr>
              <a:t>     SC</a:t>
            </a:r>
          </a:p>
          <a:p>
            <a:pPr lvl="1" eaLnBrk="1" hangingPunct="1">
              <a:buFontTx/>
              <a:buNone/>
            </a:pPr>
            <a:r>
              <a:rPr lang="en-US" altLang="zh-CN" i="1">
                <a:solidFill>
                  <a:schemeClr val="folHlink"/>
                </a:solidFill>
                <a:latin typeface="华文新魏" panose="02010800040101010101" pitchFamily="2" charset="-122"/>
              </a:rPr>
              <a:t>	</a:t>
            </a:r>
            <a:r>
              <a:rPr lang="en-US" altLang="zh-CN" b="1" i="1">
                <a:solidFill>
                  <a:schemeClr val="folHlink"/>
                </a:solidFill>
                <a:latin typeface="华文新魏" panose="02010800040101010101" pitchFamily="2" charset="-122"/>
              </a:rPr>
              <a:t>where</a:t>
            </a:r>
            <a:r>
              <a:rPr lang="en-US" altLang="zh-CN" i="1">
                <a:solidFill>
                  <a:schemeClr val="folHlink"/>
                </a:solidFill>
                <a:latin typeface="华文新魏" panose="02010800040101010101" pitchFamily="2" charset="-122"/>
              </a:rPr>
              <a:t>     SCORE &gt;=60</a:t>
            </a:r>
          </a:p>
          <a:p>
            <a:pPr lvl="1" eaLnBrk="1" hangingPunct="1">
              <a:buFontTx/>
              <a:buNone/>
            </a:pPr>
            <a:r>
              <a:rPr lang="en-US" altLang="zh-CN" b="1" i="1">
                <a:solidFill>
                  <a:schemeClr val="folHlink"/>
                </a:solidFill>
                <a:latin typeface="华文新魏" panose="02010800040101010101" pitchFamily="2" charset="-122"/>
              </a:rPr>
              <a:t>  	group by</a:t>
            </a:r>
            <a:r>
              <a:rPr lang="en-US" altLang="zh-CN" i="1">
                <a:solidFill>
                  <a:schemeClr val="folHlink"/>
                </a:solidFill>
                <a:latin typeface="华文新魏" panose="02010800040101010101" pitchFamily="2" charset="-122"/>
              </a:rPr>
              <a:t>  SNO</a:t>
            </a:r>
            <a:endParaRPr lang="en-US" altLang="zh-CN">
              <a:solidFill>
                <a:schemeClr val="folHlink"/>
              </a:solidFill>
              <a:latin typeface="华文新魏" panose="02010800040101010101" pitchFamily="2" charset="-122"/>
            </a:endParaRPr>
          </a:p>
        </p:txBody>
      </p:sp>
      <p:grpSp>
        <p:nvGrpSpPr>
          <p:cNvPr id="112644" name="Group 6"/>
          <p:cNvGrpSpPr>
            <a:grpSpLocks/>
          </p:cNvGrpSpPr>
          <p:nvPr/>
        </p:nvGrpSpPr>
        <p:grpSpPr bwMode="auto">
          <a:xfrm>
            <a:off x="7451725" y="3068638"/>
            <a:ext cx="1447800" cy="2651125"/>
            <a:chOff x="4695" y="1872"/>
            <a:chExt cx="912" cy="1670"/>
          </a:xfrm>
        </p:grpSpPr>
        <p:pic>
          <p:nvPicPr>
            <p:cNvPr id="112645" name="Picture 4" descr="AMCONF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5"/>
            <p:cNvSpPr txBox="1">
              <a:spLocks noChangeArrowheads="1"/>
            </p:cNvSpPr>
            <p:nvPr/>
          </p:nvSpPr>
          <p:spPr bwMode="auto">
            <a:xfrm>
              <a:off x="4695" y="3024"/>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Pct val="60000"/>
                <a:buFontTx/>
                <a:buNone/>
              </a:pPr>
              <a:r>
                <a:rPr lang="zh-CN" altLang="en-US" sz="2400" i="1">
                  <a:solidFill>
                    <a:schemeClr val="folHlink"/>
                  </a:solidFill>
                  <a:latin typeface="Tahoma" panose="020B0604030504040204" pitchFamily="34" charset="0"/>
                  <a:ea typeface="华文行楷" panose="02010800040101010101" pitchFamily="2" charset="-122"/>
                </a:rPr>
                <a:t>哪个正确？</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defRPr/>
            </a:pPr>
            <a:r>
              <a:rPr lang="zh-CN" altLang="en-US" dirty="0">
                <a:ea typeface="宋体" charset="-122"/>
              </a:rPr>
              <a:t>创建表结构</a:t>
            </a:r>
            <a:endParaRPr lang="en-US" altLang="zh-CN" dirty="0">
              <a:ea typeface="宋体" charset="-122"/>
            </a:endParaRPr>
          </a:p>
        </p:txBody>
      </p:sp>
      <p:sp>
        <p:nvSpPr>
          <p:cNvPr id="8195" name="Rectangle 3"/>
          <p:cNvSpPr>
            <a:spLocks noGrp="1" noChangeArrowheads="1"/>
          </p:cNvSpPr>
          <p:nvPr>
            <p:ph type="body" idx="1"/>
          </p:nvPr>
        </p:nvSpPr>
        <p:spPr>
          <a:xfrm>
            <a:off x="473075" y="841248"/>
            <a:ext cx="8229600" cy="5769864"/>
          </a:xfrm>
        </p:spPr>
        <p:txBody>
          <a:bodyPr/>
          <a:lstStyle/>
          <a:p>
            <a:pPr>
              <a:lnSpc>
                <a:spcPct val="90000"/>
              </a:lnSpc>
              <a:buFont typeface="Monotype Sorts" charset="2"/>
              <a:buChar char="n"/>
              <a:tabLst>
                <a:tab pos="1489075" algn="l"/>
                <a:tab pos="1949450" algn="l"/>
                <a:tab pos="3036888" algn="l"/>
              </a:tabLst>
              <a:defRPr/>
            </a:pPr>
            <a:r>
              <a:rPr kumimoji="0" lang="zh-CN" altLang="en-US" sz="2000" dirty="0">
                <a:latin typeface="宋体" charset="-122"/>
                <a:ea typeface="宋体" charset="-122"/>
              </a:rPr>
              <a:t>使用</a:t>
            </a:r>
            <a:r>
              <a:rPr lang="en-US" altLang="zh-CN" sz="2000" b="1" dirty="0">
                <a:solidFill>
                  <a:srgbClr val="000099"/>
                </a:solidFill>
                <a:latin typeface="宋体" charset="-122"/>
                <a:ea typeface="宋体" charset="-122"/>
              </a:rPr>
              <a:t>create table</a:t>
            </a:r>
            <a:r>
              <a:rPr lang="en-US" altLang="zh-CN" sz="2000" b="1" dirty="0">
                <a:latin typeface="宋体" charset="-122"/>
                <a:ea typeface="宋体" charset="-122"/>
              </a:rPr>
              <a:t> </a:t>
            </a:r>
            <a:r>
              <a:rPr lang="zh-CN" altLang="en-US" sz="2000" dirty="0">
                <a:latin typeface="宋体" charset="-122"/>
                <a:ea typeface="宋体" charset="-122"/>
              </a:rPr>
              <a:t>命令创建</a:t>
            </a:r>
            <a:r>
              <a:rPr kumimoji="0" lang="zh-CN" altLang="en-US" sz="2000" dirty="0">
                <a:latin typeface="宋体" charset="-122"/>
                <a:ea typeface="宋体" charset="-122"/>
              </a:rPr>
              <a:t>一个</a:t>
            </a:r>
            <a:r>
              <a:rPr kumimoji="0" lang="en-US" altLang="zh-CN" sz="2000" dirty="0">
                <a:latin typeface="宋体" charset="-122"/>
                <a:ea typeface="宋体" charset="-122"/>
              </a:rPr>
              <a:t>SQL</a:t>
            </a:r>
            <a:r>
              <a:rPr kumimoji="0" lang="zh-CN" altLang="en-US" sz="2000" dirty="0">
                <a:latin typeface="宋体" charset="-122"/>
                <a:ea typeface="宋体" charset="-122"/>
              </a:rPr>
              <a:t>关系表</a:t>
            </a:r>
            <a:r>
              <a:rPr kumimoji="0" lang="zh-CN" altLang="en-US" dirty="0">
                <a:latin typeface="宋体" charset="-122"/>
                <a:ea typeface="宋体" charset="-122"/>
              </a:rPr>
              <a:t>：</a:t>
            </a:r>
            <a:endParaRPr lang="en-US" altLang="zh-CN" dirty="0">
              <a:latin typeface="宋体" charset="-122"/>
              <a:ea typeface="宋体" charset="-122"/>
            </a:endParaRPr>
          </a:p>
          <a:p>
            <a:pPr>
              <a:lnSpc>
                <a:spcPct val="90000"/>
              </a:lnSpc>
              <a:buFont typeface="Monotype Sorts" charset="2"/>
              <a:buNone/>
              <a:tabLst>
                <a:tab pos="1489075" algn="l"/>
                <a:tab pos="1949450" algn="l"/>
                <a:tab pos="3036888" algn="l"/>
              </a:tabLst>
              <a:defRPr/>
            </a:pPr>
            <a:r>
              <a:rPr lang="en-US" altLang="zh-CN" sz="1600" dirty="0">
                <a:latin typeface="宋体" charset="-122"/>
                <a:ea typeface="宋体" charset="-122"/>
              </a:rPr>
              <a:t>		</a:t>
            </a:r>
            <a:r>
              <a:rPr lang="en-US" altLang="zh-CN" b="1" dirty="0">
                <a:latin typeface="宋体" charset="-122"/>
                <a:ea typeface="宋体" charset="-122"/>
              </a:rPr>
              <a:t>create table </a:t>
            </a:r>
            <a:r>
              <a:rPr lang="en-US" altLang="zh-CN" i="1" dirty="0">
                <a:latin typeface="宋体" charset="-122"/>
                <a:ea typeface="宋体" charset="-122"/>
              </a:rPr>
              <a:t>r </a:t>
            </a:r>
            <a:r>
              <a:rPr lang="en-US" altLang="zh-CN" dirty="0">
                <a:latin typeface="宋体" charset="-122"/>
                <a:ea typeface="宋体" charset="-122"/>
              </a:rPr>
              <a:t>(</a:t>
            </a:r>
            <a:r>
              <a:rPr lang="en-US" altLang="zh-CN" i="1" dirty="0">
                <a:latin typeface="宋体" charset="-122"/>
                <a:ea typeface="宋体" charset="-122"/>
              </a:rPr>
              <a:t>A</a:t>
            </a:r>
            <a:r>
              <a:rPr lang="en-US" altLang="zh-CN" baseline="-25000" dirty="0">
                <a:latin typeface="宋体" charset="-122"/>
                <a:ea typeface="宋体" charset="-122"/>
              </a:rPr>
              <a:t>1</a:t>
            </a:r>
            <a:r>
              <a:rPr lang="en-US" altLang="zh-CN" dirty="0">
                <a:latin typeface="宋体" charset="-122"/>
                <a:ea typeface="宋体" charset="-122"/>
              </a:rPr>
              <a:t> </a:t>
            </a:r>
            <a:r>
              <a:rPr lang="en-US" altLang="zh-CN" i="1" dirty="0">
                <a:latin typeface="宋体" charset="-122"/>
                <a:ea typeface="宋体" charset="-122"/>
              </a:rPr>
              <a:t>D</a:t>
            </a:r>
            <a:r>
              <a:rPr lang="en-US" altLang="zh-CN" baseline="-25000" dirty="0">
                <a:latin typeface="宋体" charset="-122"/>
                <a:ea typeface="宋体" charset="-122"/>
              </a:rPr>
              <a:t>1</a:t>
            </a:r>
            <a:r>
              <a:rPr lang="en-US" altLang="zh-CN" dirty="0">
                <a:latin typeface="宋体" charset="-122"/>
                <a:ea typeface="宋体" charset="-122"/>
              </a:rPr>
              <a:t>, </a:t>
            </a:r>
            <a:r>
              <a:rPr lang="en-US" altLang="zh-CN" i="1" dirty="0">
                <a:latin typeface="宋体" charset="-122"/>
                <a:ea typeface="宋体" charset="-122"/>
              </a:rPr>
              <a:t>A</a:t>
            </a:r>
            <a:r>
              <a:rPr lang="en-US" altLang="zh-CN" baseline="-25000" dirty="0">
                <a:latin typeface="宋体" charset="-122"/>
                <a:ea typeface="宋体" charset="-122"/>
              </a:rPr>
              <a:t>2</a:t>
            </a:r>
            <a:r>
              <a:rPr lang="en-US" altLang="zh-CN" dirty="0">
                <a:latin typeface="宋体" charset="-122"/>
                <a:ea typeface="宋体" charset="-122"/>
              </a:rPr>
              <a:t> </a:t>
            </a:r>
            <a:r>
              <a:rPr lang="en-US" altLang="zh-CN" i="1" dirty="0">
                <a:latin typeface="宋体" charset="-122"/>
                <a:ea typeface="宋体" charset="-122"/>
              </a:rPr>
              <a:t>D</a:t>
            </a:r>
            <a:r>
              <a:rPr lang="en-US" altLang="zh-CN" baseline="-25000" dirty="0">
                <a:latin typeface="宋体" charset="-122"/>
                <a:ea typeface="宋体" charset="-122"/>
              </a:rPr>
              <a:t>2</a:t>
            </a:r>
            <a:r>
              <a:rPr lang="en-US" altLang="zh-CN" dirty="0">
                <a:latin typeface="宋体" charset="-122"/>
                <a:ea typeface="宋体" charset="-122"/>
              </a:rPr>
              <a:t>, ..., </a:t>
            </a:r>
            <a:r>
              <a:rPr lang="en-US" altLang="zh-CN" i="1" dirty="0">
                <a:latin typeface="宋体" charset="-122"/>
                <a:ea typeface="宋体" charset="-122"/>
              </a:rPr>
              <a:t>A</a:t>
            </a:r>
            <a:r>
              <a:rPr lang="en-US" altLang="zh-CN" i="1" baseline="-25000" dirty="0">
                <a:latin typeface="宋体" charset="-122"/>
                <a:ea typeface="宋体" charset="-122"/>
              </a:rPr>
              <a:t>n</a:t>
            </a:r>
            <a:r>
              <a:rPr lang="en-US" altLang="zh-CN" i="1" dirty="0">
                <a:latin typeface="宋体" charset="-122"/>
                <a:ea typeface="宋体" charset="-122"/>
              </a:rPr>
              <a:t> </a:t>
            </a:r>
            <a:r>
              <a:rPr lang="en-US" altLang="zh-CN" i="1" dirty="0" err="1">
                <a:latin typeface="宋体" charset="-122"/>
                <a:ea typeface="宋体" charset="-122"/>
              </a:rPr>
              <a:t>D</a:t>
            </a:r>
            <a:r>
              <a:rPr lang="en-US" altLang="zh-CN" i="1" baseline="-25000" dirty="0" err="1">
                <a:latin typeface="宋体" charset="-122"/>
                <a:ea typeface="宋体" charset="-122"/>
              </a:rPr>
              <a:t>n</a:t>
            </a:r>
            <a:r>
              <a:rPr lang="en-US" altLang="zh-CN" i="1" dirty="0">
                <a:latin typeface="宋体" charset="-122"/>
                <a:ea typeface="宋体" charset="-122"/>
              </a:rPr>
              <a:t>,</a:t>
            </a:r>
            <a:br>
              <a:rPr lang="en-US" altLang="zh-CN" i="1" dirty="0">
                <a:latin typeface="宋体" charset="-122"/>
                <a:ea typeface="宋体" charset="-122"/>
              </a:rPr>
            </a:br>
            <a:r>
              <a:rPr lang="en-US" altLang="zh-CN" i="1" dirty="0">
                <a:latin typeface="宋体" charset="-122"/>
                <a:ea typeface="宋体" charset="-122"/>
              </a:rPr>
              <a:t>			</a:t>
            </a:r>
            <a:r>
              <a:rPr lang="en-US" altLang="zh-CN" dirty="0">
                <a:latin typeface="宋体" charset="-122"/>
                <a:ea typeface="宋体" charset="-122"/>
              </a:rPr>
              <a:t>(integrity-constraint</a:t>
            </a:r>
            <a:r>
              <a:rPr lang="en-US" altLang="zh-CN" baseline="-25000" dirty="0">
                <a:latin typeface="宋体" charset="-122"/>
                <a:ea typeface="宋体" charset="-122"/>
              </a:rPr>
              <a:t>1</a:t>
            </a:r>
            <a:r>
              <a:rPr lang="en-US" altLang="zh-CN" dirty="0">
                <a:latin typeface="宋体" charset="-122"/>
                <a:ea typeface="宋体" charset="-122"/>
              </a:rPr>
              <a:t>),</a:t>
            </a:r>
            <a:br>
              <a:rPr lang="en-US" altLang="zh-CN" dirty="0">
                <a:latin typeface="宋体" charset="-122"/>
                <a:ea typeface="宋体" charset="-122"/>
              </a:rPr>
            </a:br>
            <a:r>
              <a:rPr lang="en-US" altLang="zh-CN" dirty="0">
                <a:latin typeface="宋体" charset="-122"/>
                <a:ea typeface="宋体" charset="-122"/>
              </a:rPr>
              <a:t>			...,</a:t>
            </a:r>
            <a:br>
              <a:rPr lang="en-US" altLang="zh-CN" dirty="0">
                <a:latin typeface="宋体" charset="-122"/>
                <a:ea typeface="宋体" charset="-122"/>
              </a:rPr>
            </a:br>
            <a:r>
              <a:rPr lang="en-US" altLang="zh-CN" dirty="0">
                <a:latin typeface="宋体" charset="-122"/>
                <a:ea typeface="宋体" charset="-122"/>
              </a:rPr>
              <a:t>			(integrity-</a:t>
            </a:r>
            <a:r>
              <a:rPr lang="en-US" altLang="zh-CN" dirty="0" err="1">
                <a:latin typeface="宋体" charset="-122"/>
                <a:ea typeface="宋体" charset="-122"/>
              </a:rPr>
              <a:t>constraint</a:t>
            </a:r>
            <a:r>
              <a:rPr lang="en-US" altLang="zh-CN" baseline="-25000" dirty="0" err="1">
                <a:latin typeface="宋体" charset="-122"/>
                <a:ea typeface="宋体" charset="-122"/>
              </a:rPr>
              <a:t>k</a:t>
            </a:r>
            <a:r>
              <a:rPr lang="en-US" altLang="zh-CN" dirty="0">
                <a:latin typeface="宋体" charset="-122"/>
                <a:ea typeface="宋体" charset="-122"/>
              </a:rPr>
              <a:t>))</a:t>
            </a:r>
            <a:endParaRPr lang="en-US" altLang="zh-CN" sz="1600" dirty="0">
              <a:latin typeface="宋体" charset="-122"/>
              <a:ea typeface="宋体" charset="-122"/>
            </a:endParaRPr>
          </a:p>
          <a:p>
            <a:pPr lvl="1">
              <a:lnSpc>
                <a:spcPct val="150000"/>
              </a:lnSpc>
              <a:buFont typeface="Monotype Sorts" charset="2"/>
              <a:buChar char="l"/>
              <a:tabLst>
                <a:tab pos="1489075" algn="l"/>
                <a:tab pos="1949450" algn="l"/>
                <a:tab pos="3036888" algn="l"/>
              </a:tabLst>
              <a:defRPr/>
            </a:pPr>
            <a:r>
              <a:rPr lang="en-US" altLang="zh-CN" sz="1600" i="1" dirty="0">
                <a:latin typeface="宋体" charset="-122"/>
                <a:ea typeface="宋体" charset="-122"/>
              </a:rPr>
              <a:t>r</a:t>
            </a:r>
            <a:r>
              <a:rPr lang="zh-CN" altLang="en-US" sz="1600" dirty="0">
                <a:latin typeface="宋体" charset="-122"/>
                <a:ea typeface="宋体" charset="-122"/>
              </a:rPr>
              <a:t>是关系名</a:t>
            </a:r>
            <a:endParaRPr lang="en-US" altLang="zh-CN" sz="1400" dirty="0">
              <a:latin typeface="宋体" charset="-122"/>
              <a:ea typeface="宋体" charset="-122"/>
            </a:endParaRPr>
          </a:p>
          <a:p>
            <a:pPr lvl="1">
              <a:lnSpc>
                <a:spcPct val="150000"/>
              </a:lnSpc>
              <a:buFont typeface="Monotype Sorts" charset="2"/>
              <a:buChar char="l"/>
              <a:tabLst>
                <a:tab pos="1489075" algn="l"/>
                <a:tab pos="1949450" algn="l"/>
                <a:tab pos="3036888" algn="l"/>
              </a:tabLst>
              <a:defRPr/>
            </a:pPr>
            <a:r>
              <a:rPr lang="zh-CN" altLang="en-US" sz="1600" dirty="0">
                <a:latin typeface="宋体" charset="-122"/>
                <a:ea typeface="宋体" charset="-122"/>
              </a:rPr>
              <a:t>每个</a:t>
            </a:r>
            <a:r>
              <a:rPr lang="en-US" altLang="zh-CN" sz="1600" dirty="0">
                <a:latin typeface="宋体" charset="-122"/>
                <a:ea typeface="宋体" charset="-122"/>
              </a:rPr>
              <a:t> </a:t>
            </a:r>
            <a:r>
              <a:rPr lang="en-US" altLang="zh-CN" sz="1600" i="1" dirty="0">
                <a:latin typeface="宋体" charset="-122"/>
                <a:ea typeface="宋体" charset="-122"/>
              </a:rPr>
              <a:t>A</a:t>
            </a:r>
            <a:r>
              <a:rPr lang="en-US" altLang="zh-CN" sz="1600" i="1" baseline="-25000" dirty="0">
                <a:latin typeface="宋体" charset="-122"/>
                <a:ea typeface="宋体" charset="-122"/>
              </a:rPr>
              <a:t>i</a:t>
            </a:r>
            <a:r>
              <a:rPr lang="zh-CN" altLang="en-US" sz="1600" dirty="0">
                <a:latin typeface="宋体" charset="-122"/>
                <a:ea typeface="宋体" charset="-122"/>
              </a:rPr>
              <a:t>是关系模式 </a:t>
            </a:r>
            <a:r>
              <a:rPr lang="en-US" altLang="zh-CN" sz="1600" i="1" dirty="0">
                <a:latin typeface="宋体" charset="-122"/>
                <a:ea typeface="宋体" charset="-122"/>
              </a:rPr>
              <a:t>r </a:t>
            </a:r>
            <a:r>
              <a:rPr lang="zh-CN" altLang="en-US" sz="1600" dirty="0">
                <a:latin typeface="宋体" charset="-122"/>
                <a:ea typeface="宋体" charset="-122"/>
              </a:rPr>
              <a:t>的一个属性名</a:t>
            </a:r>
            <a:endParaRPr lang="en-US" altLang="zh-CN" sz="1400" dirty="0">
              <a:latin typeface="宋体" charset="-122"/>
              <a:ea typeface="宋体" charset="-122"/>
            </a:endParaRPr>
          </a:p>
          <a:p>
            <a:pPr lvl="1">
              <a:lnSpc>
                <a:spcPct val="150000"/>
              </a:lnSpc>
              <a:buFont typeface="Monotype Sorts" charset="2"/>
              <a:buChar char="l"/>
              <a:tabLst>
                <a:tab pos="1489075" algn="l"/>
                <a:tab pos="1949450" algn="l"/>
                <a:tab pos="3036888" algn="l"/>
              </a:tabLst>
              <a:defRPr/>
            </a:pPr>
            <a:r>
              <a:rPr lang="en-US" altLang="zh-CN" sz="1600" i="1" dirty="0">
                <a:latin typeface="宋体" charset="-122"/>
                <a:ea typeface="宋体" charset="-122"/>
              </a:rPr>
              <a:t>D</a:t>
            </a:r>
            <a:r>
              <a:rPr lang="en-US" altLang="zh-CN" sz="1600" i="1" baseline="-25000" dirty="0">
                <a:latin typeface="宋体" charset="-122"/>
                <a:ea typeface="宋体" charset="-122"/>
              </a:rPr>
              <a:t>i</a:t>
            </a:r>
            <a:r>
              <a:rPr lang="zh-CN" altLang="en-US" sz="1600" dirty="0">
                <a:latin typeface="宋体" charset="-122"/>
                <a:ea typeface="宋体" charset="-122"/>
              </a:rPr>
              <a:t>是属性 </a:t>
            </a:r>
            <a:r>
              <a:rPr lang="en-US" altLang="zh-CN" sz="1600" i="1" dirty="0">
                <a:latin typeface="宋体" charset="-122"/>
                <a:ea typeface="宋体" charset="-122"/>
              </a:rPr>
              <a:t>A</a:t>
            </a:r>
            <a:r>
              <a:rPr lang="en-US" altLang="zh-CN" sz="1600" i="1" baseline="-25000" dirty="0">
                <a:latin typeface="宋体" charset="-122"/>
                <a:ea typeface="宋体" charset="-122"/>
              </a:rPr>
              <a:t>i </a:t>
            </a:r>
            <a:r>
              <a:rPr lang="zh-CN" altLang="en-US" sz="1600" dirty="0">
                <a:latin typeface="宋体" charset="-122"/>
                <a:ea typeface="宋体" charset="-122"/>
              </a:rPr>
              <a:t>的域的类型</a:t>
            </a:r>
            <a:endParaRPr lang="en-US" altLang="zh-CN" sz="1600" dirty="0">
              <a:latin typeface="宋体" charset="-122"/>
              <a:ea typeface="宋体" charset="-122"/>
            </a:endParaRPr>
          </a:p>
          <a:p>
            <a:pPr>
              <a:lnSpc>
                <a:spcPct val="90000"/>
              </a:lnSpc>
              <a:buFont typeface="Monotype Sorts" charset="2"/>
              <a:buChar char="n"/>
              <a:tabLst>
                <a:tab pos="1489075" algn="l"/>
                <a:tab pos="1949450" algn="l"/>
                <a:tab pos="3036888" algn="l"/>
              </a:tabLst>
              <a:defRPr/>
            </a:pPr>
            <a:r>
              <a:rPr kumimoji="0" lang="zh-CN" altLang="en-US" sz="2000" dirty="0">
                <a:latin typeface="宋体" charset="-122"/>
                <a:ea typeface="宋体" charset="-122"/>
              </a:rPr>
              <a:t>示例</a:t>
            </a:r>
            <a:r>
              <a:rPr lang="zh-CN" altLang="en-US" sz="2000" dirty="0">
                <a:latin typeface="宋体" charset="-122"/>
                <a:ea typeface="宋体" charset="-122"/>
              </a:rPr>
              <a:t>：</a:t>
            </a:r>
            <a:endParaRPr lang="en-US" altLang="zh-CN" dirty="0">
              <a:latin typeface="宋体" charset="-122"/>
              <a:ea typeface="宋体" charset="-122"/>
            </a:endParaRPr>
          </a:p>
          <a:p>
            <a:pPr lvl="1">
              <a:lnSpc>
                <a:spcPct val="90000"/>
              </a:lnSpc>
              <a:buFont typeface="Monotype Sorts" charset="2"/>
              <a:buChar char="l"/>
              <a:tabLst>
                <a:tab pos="1489075" algn="l"/>
                <a:tab pos="1949450" algn="l"/>
                <a:tab pos="3036888" algn="l"/>
              </a:tabLst>
              <a:defRPr/>
            </a:pPr>
            <a:r>
              <a:rPr lang="en-US" altLang="zh-CN" b="1" dirty="0">
                <a:latin typeface="宋体" charset="-122"/>
                <a:ea typeface="宋体" charset="-122"/>
              </a:rPr>
              <a:t>create table</a:t>
            </a:r>
            <a:r>
              <a:rPr lang="en-US" altLang="zh-CN" dirty="0">
                <a:latin typeface="宋体" charset="-122"/>
                <a:ea typeface="宋体" charset="-122"/>
              </a:rPr>
              <a:t> </a:t>
            </a:r>
            <a:r>
              <a:rPr lang="en-US" altLang="zh-CN" i="1" dirty="0">
                <a:latin typeface="宋体" charset="-122"/>
                <a:ea typeface="宋体" charset="-122"/>
              </a:rPr>
              <a:t>instructor</a:t>
            </a:r>
            <a:r>
              <a:rPr lang="en-US" altLang="zh-CN" dirty="0">
                <a:latin typeface="宋体" charset="-122"/>
                <a:ea typeface="宋体" charset="-122"/>
              </a:rPr>
              <a:t> (</a:t>
            </a:r>
            <a:r>
              <a:rPr lang="en-US" altLang="zh-CN" i="1" dirty="0">
                <a:latin typeface="宋体" charset="-122"/>
                <a:ea typeface="宋体" charset="-122"/>
              </a:rPr>
              <a:t>ID</a:t>
            </a:r>
            <a:r>
              <a:rPr lang="en-US" altLang="zh-CN" dirty="0">
                <a:latin typeface="宋体" charset="-122"/>
                <a:ea typeface="宋体" charset="-122"/>
              </a:rPr>
              <a:t>     </a:t>
            </a:r>
            <a:r>
              <a:rPr lang="en-US" altLang="zh-CN" b="1" dirty="0">
                <a:latin typeface="宋体" charset="-122"/>
                <a:ea typeface="宋体" charset="-122"/>
              </a:rPr>
              <a:t>char</a:t>
            </a:r>
            <a:r>
              <a:rPr lang="en-US" altLang="zh-CN" dirty="0">
                <a:latin typeface="宋体" charset="-122"/>
                <a:ea typeface="宋体" charset="-122"/>
              </a:rPr>
              <a:t>(5),</a:t>
            </a:r>
            <a:br>
              <a:rPr lang="en-US" altLang="zh-CN" dirty="0">
                <a:latin typeface="宋体" charset="-122"/>
                <a:ea typeface="宋体" charset="-122"/>
              </a:rPr>
            </a:br>
            <a:r>
              <a:rPr lang="en-US" altLang="zh-CN" dirty="0">
                <a:latin typeface="宋体" charset="-122"/>
                <a:ea typeface="宋体" charset="-122"/>
              </a:rPr>
              <a:t>                         </a:t>
            </a:r>
            <a:r>
              <a:rPr lang="en-US" altLang="zh-CN" i="1" dirty="0">
                <a:latin typeface="宋体" charset="-122"/>
                <a:ea typeface="宋体" charset="-122"/>
              </a:rPr>
              <a:t>name    </a:t>
            </a:r>
            <a:r>
              <a:rPr lang="en-US" altLang="zh-CN" b="1" dirty="0" err="1">
                <a:latin typeface="宋体" charset="-122"/>
                <a:ea typeface="宋体" charset="-122"/>
              </a:rPr>
              <a:t>varchar</a:t>
            </a:r>
            <a:r>
              <a:rPr lang="en-US" altLang="zh-CN" dirty="0">
                <a:latin typeface="宋体" charset="-122"/>
                <a:ea typeface="宋体" charset="-122"/>
              </a:rPr>
              <a:t>(20) </a:t>
            </a:r>
            <a:r>
              <a:rPr lang="en-US" altLang="zh-CN" b="1" dirty="0">
                <a:latin typeface="宋体" charset="-122"/>
                <a:ea typeface="宋体" charset="-122"/>
              </a:rPr>
              <a:t>not null,</a:t>
            </a:r>
            <a:r>
              <a:rPr lang="en-US" altLang="zh-CN" b="1" i="1" dirty="0">
                <a:latin typeface="宋体" charset="-122"/>
                <a:ea typeface="宋体" charset="-122"/>
              </a:rPr>
              <a:t/>
            </a:r>
            <a:br>
              <a:rPr lang="en-US" altLang="zh-CN" b="1" i="1" dirty="0">
                <a:latin typeface="宋体" charset="-122"/>
                <a:ea typeface="宋体" charset="-122"/>
              </a:rPr>
            </a:br>
            <a:r>
              <a:rPr lang="en-US" altLang="zh-CN" b="1" i="1" dirty="0">
                <a:latin typeface="宋体" charset="-122"/>
                <a:ea typeface="宋体" charset="-122"/>
              </a:rPr>
              <a:t>                        </a:t>
            </a:r>
            <a:r>
              <a:rPr lang="en-US" altLang="zh-CN" i="1" dirty="0" err="1">
                <a:latin typeface="宋体" charset="-122"/>
                <a:ea typeface="宋体" charset="-122"/>
              </a:rPr>
              <a:t>dept_name</a:t>
            </a:r>
            <a:r>
              <a:rPr lang="en-US" altLang="zh-CN" i="1" dirty="0">
                <a:latin typeface="宋体" charset="-122"/>
                <a:ea typeface="宋体" charset="-122"/>
              </a:rPr>
              <a:t>  </a:t>
            </a:r>
            <a:r>
              <a:rPr lang="en-US" altLang="zh-CN" b="1" dirty="0" err="1">
                <a:latin typeface="宋体" charset="-122"/>
                <a:ea typeface="宋体" charset="-122"/>
              </a:rPr>
              <a:t>varchar</a:t>
            </a:r>
            <a:r>
              <a:rPr lang="en-US" altLang="zh-CN" dirty="0">
                <a:latin typeface="宋体" charset="-122"/>
                <a:ea typeface="宋体" charset="-122"/>
              </a:rPr>
              <a:t>(20),</a:t>
            </a:r>
            <a:br>
              <a:rPr lang="en-US" altLang="zh-CN" dirty="0">
                <a:latin typeface="宋体" charset="-122"/>
                <a:ea typeface="宋体" charset="-122"/>
              </a:rPr>
            </a:br>
            <a:r>
              <a:rPr lang="en-US" altLang="zh-CN" dirty="0">
                <a:latin typeface="宋体" charset="-122"/>
                <a:ea typeface="宋体" charset="-122"/>
              </a:rPr>
              <a:t>                        </a:t>
            </a:r>
            <a:r>
              <a:rPr lang="en-US" altLang="zh-CN" i="1" dirty="0">
                <a:latin typeface="宋体" charset="-122"/>
                <a:ea typeface="宋体" charset="-122"/>
              </a:rPr>
              <a:t>salary</a:t>
            </a:r>
            <a:r>
              <a:rPr lang="en-US" altLang="zh-CN" dirty="0">
                <a:latin typeface="宋体" charset="-122"/>
                <a:ea typeface="宋体" charset="-122"/>
              </a:rPr>
              <a:t>  </a:t>
            </a:r>
            <a:r>
              <a:rPr lang="en-US" altLang="zh-CN" b="1" dirty="0">
                <a:latin typeface="宋体" charset="-122"/>
                <a:ea typeface="宋体" charset="-122"/>
              </a:rPr>
              <a:t>numeric</a:t>
            </a:r>
            <a:r>
              <a:rPr lang="en-US" altLang="zh-CN" dirty="0">
                <a:latin typeface="宋体" charset="-122"/>
                <a:ea typeface="宋体" charset="-122"/>
              </a:rPr>
              <a:t>(8,2))</a:t>
            </a:r>
            <a:endParaRPr lang="en-US" altLang="zh-CN" sz="1600" dirty="0">
              <a:latin typeface="宋体" charset="-122"/>
              <a:ea typeface="宋体" charset="-122"/>
            </a:endParaRPr>
          </a:p>
          <a:p>
            <a:pPr lvl="1">
              <a:lnSpc>
                <a:spcPct val="90000"/>
              </a:lnSpc>
              <a:buFont typeface="Monotype Sorts" charset="2"/>
              <a:buChar char="l"/>
              <a:tabLst>
                <a:tab pos="1489075" algn="l"/>
                <a:tab pos="1949450" algn="l"/>
                <a:tab pos="3036888" algn="l"/>
              </a:tabLst>
              <a:defRPr/>
            </a:pPr>
            <a:r>
              <a:rPr lang="en-US" altLang="zh-CN" b="1" dirty="0">
                <a:latin typeface="宋体" charset="-122"/>
                <a:ea typeface="宋体" charset="-122"/>
              </a:rPr>
              <a:t>insert into </a:t>
            </a:r>
            <a:r>
              <a:rPr lang="en-US" altLang="zh-CN" i="1" dirty="0">
                <a:latin typeface="宋体" charset="-122"/>
                <a:ea typeface="宋体" charset="-122"/>
              </a:rPr>
              <a:t>instructor  </a:t>
            </a:r>
          </a:p>
          <a:p>
            <a:pPr marL="457200" lvl="1" indent="0">
              <a:lnSpc>
                <a:spcPct val="90000"/>
              </a:lnSpc>
              <a:buFont typeface="Monotype Sorts" charset="2"/>
              <a:buNone/>
              <a:tabLst>
                <a:tab pos="1489075" algn="l"/>
                <a:tab pos="1949450" algn="l"/>
                <a:tab pos="3036888" algn="l"/>
              </a:tabLst>
              <a:defRPr/>
            </a:pPr>
            <a:r>
              <a:rPr lang="en-US" altLang="zh-CN" b="1" dirty="0">
                <a:latin typeface="宋体" charset="-122"/>
                <a:ea typeface="宋体" charset="-122"/>
              </a:rPr>
              <a:t>   values </a:t>
            </a:r>
            <a:r>
              <a:rPr lang="en-US" altLang="zh-CN" dirty="0">
                <a:latin typeface="宋体" charset="-122"/>
                <a:ea typeface="宋体" charset="-122"/>
              </a:rPr>
              <a:t>(‘10211’, ’Smith’, ’Biology’, 66000);</a:t>
            </a:r>
            <a:endParaRPr lang="en-US" altLang="zh-CN" sz="1600" dirty="0">
              <a:latin typeface="宋体" charset="-122"/>
              <a:ea typeface="宋体" charset="-122"/>
            </a:endParaRPr>
          </a:p>
          <a:p>
            <a:pPr lvl="1">
              <a:lnSpc>
                <a:spcPct val="90000"/>
              </a:lnSpc>
              <a:buFont typeface="Monotype Sorts" charset="2"/>
              <a:buChar char="l"/>
              <a:tabLst>
                <a:tab pos="1489075" algn="l"/>
                <a:tab pos="1949450" algn="l"/>
                <a:tab pos="3036888" algn="l"/>
              </a:tabLst>
              <a:defRPr/>
            </a:pPr>
            <a:r>
              <a:rPr lang="en-US" altLang="zh-CN" b="1" dirty="0">
                <a:latin typeface="宋体" charset="-122"/>
                <a:ea typeface="宋体" charset="-122"/>
              </a:rPr>
              <a:t>insert into </a:t>
            </a:r>
            <a:r>
              <a:rPr lang="en-US" altLang="zh-CN" i="1" dirty="0">
                <a:latin typeface="宋体" charset="-122"/>
                <a:ea typeface="宋体" charset="-122"/>
              </a:rPr>
              <a:t>instructor  </a:t>
            </a:r>
          </a:p>
          <a:p>
            <a:pPr marL="457200" lvl="1" indent="0">
              <a:lnSpc>
                <a:spcPct val="90000"/>
              </a:lnSpc>
              <a:buFont typeface="Monotype Sorts" charset="2"/>
              <a:buNone/>
              <a:tabLst>
                <a:tab pos="1489075" algn="l"/>
                <a:tab pos="1949450" algn="l"/>
                <a:tab pos="3036888" algn="l"/>
              </a:tabLst>
              <a:defRPr/>
            </a:pPr>
            <a:r>
              <a:rPr lang="en-US" altLang="zh-CN" b="1" dirty="0">
                <a:latin typeface="宋体" charset="-122"/>
                <a:ea typeface="宋体" charset="-122"/>
              </a:rPr>
              <a:t>   values </a:t>
            </a:r>
            <a:r>
              <a:rPr lang="en-US" altLang="zh-CN" dirty="0">
                <a:latin typeface="宋体" charset="-122"/>
                <a:ea typeface="宋体" charset="-122"/>
              </a:rPr>
              <a:t>(‘10211’, null, ’Biology’, 66000);</a:t>
            </a:r>
            <a:endParaRPr lang="en-US" altLang="zh-CN" sz="1600" dirty="0">
              <a:latin typeface="宋体" charset="-122"/>
              <a:ea typeface="宋体" charset="-122"/>
            </a:endParaRPr>
          </a:p>
          <a:p>
            <a:pPr>
              <a:lnSpc>
                <a:spcPct val="90000"/>
              </a:lnSpc>
              <a:buFont typeface="Monotype Sorts" charset="2"/>
              <a:buNone/>
              <a:tabLst>
                <a:tab pos="1489075" algn="l"/>
                <a:tab pos="1949450" algn="l"/>
                <a:tab pos="3036888" algn="l"/>
              </a:tabLst>
              <a:defRPr/>
            </a:pPr>
            <a:endParaRPr lang="en-US" altLang="zh-CN" sz="1600" dirty="0">
              <a:latin typeface="宋体" charset="-122"/>
              <a:ea typeface="宋体" charset="-122"/>
            </a:endParaRPr>
          </a:p>
          <a:p>
            <a:pPr>
              <a:lnSpc>
                <a:spcPct val="90000"/>
              </a:lnSpc>
              <a:buFont typeface="Monotype Sorts" charset="2"/>
              <a:buChar char="n"/>
              <a:tabLst>
                <a:tab pos="1489075" algn="l"/>
                <a:tab pos="1949450" algn="l"/>
                <a:tab pos="3036888" algn="l"/>
              </a:tabLst>
              <a:defRPr/>
            </a:pPr>
            <a:endParaRPr lang="en-US" altLang="zh-CN" sz="1600" dirty="0">
              <a:latin typeface="宋体" charset="-122"/>
              <a:ea typeface="宋体"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p:cNvSpPr>
            <a:spLocks noGrp="1" noChangeArrowheads="1"/>
          </p:cNvSpPr>
          <p:nvPr>
            <p:ph type="title"/>
          </p:nvPr>
        </p:nvSpPr>
        <p:spPr>
          <a:xfrm>
            <a:off x="352425" y="166688"/>
            <a:ext cx="8486775" cy="846137"/>
          </a:xfrm>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13667" name="Rectangle 3"/>
          <p:cNvSpPr>
            <a:spLocks noGrp="1" noChangeArrowheads="1"/>
          </p:cNvSpPr>
          <p:nvPr>
            <p:ph type="body" idx="1"/>
          </p:nvPr>
        </p:nvSpPr>
        <p:spPr>
          <a:xfrm>
            <a:off x="152400" y="1295400"/>
            <a:ext cx="8802688" cy="5410200"/>
          </a:xfrm>
        </p:spPr>
        <p:txBody>
          <a:bodyPr/>
          <a:lstStyle/>
          <a:p>
            <a:pPr lvl="1" eaLnBrk="1" hangingPunct="1"/>
            <a:r>
              <a:rPr lang="zh-CN" altLang="en-US">
                <a:latin typeface="华文新魏" panose="02010800040101010101" pitchFamily="2" charset="-122"/>
              </a:rPr>
              <a:t>列出每一年龄组中男学生（超过</a:t>
            </a:r>
            <a:r>
              <a:rPr lang="en-US" altLang="zh-CN">
                <a:latin typeface="华文新魏" panose="02010800040101010101" pitchFamily="2" charset="-122"/>
              </a:rPr>
              <a:t>50</a:t>
            </a:r>
            <a:r>
              <a:rPr lang="zh-CN" altLang="en-US">
                <a:latin typeface="华文新魏" panose="02010800040101010101" pitchFamily="2" charset="-122"/>
              </a:rPr>
              <a:t>人）的人数</a:t>
            </a:r>
          </a:p>
          <a:p>
            <a:pPr lvl="1" eaLnBrk="1" hangingPunct="1">
              <a:lnSpc>
                <a:spcPct val="110000"/>
              </a:lnSpc>
              <a:buFontTx/>
              <a:buNone/>
            </a:pPr>
            <a:r>
              <a:rPr lang="zh-CN" altLang="en-US" b="1" i="1">
                <a:latin typeface="华文新魏" panose="02010800040101010101" pitchFamily="2" charset="-122"/>
              </a:rPr>
              <a:t>   </a:t>
            </a:r>
            <a:r>
              <a:rPr lang="en-US" altLang="zh-CN" b="1" i="1">
                <a:latin typeface="华文新魏" panose="02010800040101010101" pitchFamily="2" charset="-122"/>
              </a:rPr>
              <a:t>select</a:t>
            </a:r>
            <a:r>
              <a:rPr lang="en-US" altLang="zh-CN" i="1">
                <a:latin typeface="华文新魏" panose="02010800040101010101" pitchFamily="2" charset="-122"/>
              </a:rPr>
              <a:t>    AGE</a:t>
            </a:r>
            <a:r>
              <a:rPr lang="zh-CN" altLang="en-US" i="1">
                <a:latin typeface="华文新魏" panose="02010800040101010101" pitchFamily="2" charset="-122"/>
              </a:rPr>
              <a:t>，</a:t>
            </a:r>
            <a:r>
              <a:rPr lang="en-US" altLang="zh-CN" b="1" i="1">
                <a:latin typeface="华文新魏" panose="02010800040101010101" pitchFamily="2" charset="-122"/>
              </a:rPr>
              <a:t>count</a:t>
            </a:r>
            <a:r>
              <a:rPr lang="en-US" altLang="zh-CN" i="1">
                <a:latin typeface="华文新魏" panose="02010800040101010101" pitchFamily="2" charset="-122"/>
              </a:rPr>
              <a:t>(S#)</a:t>
            </a:r>
          </a:p>
          <a:p>
            <a:pPr lvl="1" eaLnBrk="1" hangingPunct="1">
              <a:lnSpc>
                <a:spcPct val="110000"/>
              </a:lnSpc>
              <a:buFontTx/>
              <a:buNone/>
            </a:pPr>
            <a:r>
              <a:rPr lang="en-US" altLang="zh-CN" i="1">
                <a:latin typeface="华文新魏" panose="02010800040101010101" pitchFamily="2" charset="-122"/>
              </a:rPr>
              <a:t>   </a:t>
            </a:r>
            <a:r>
              <a:rPr lang="en-US" altLang="zh-CN" b="1" i="1">
                <a:latin typeface="华文新魏" panose="02010800040101010101" pitchFamily="2" charset="-122"/>
              </a:rPr>
              <a:t>from</a:t>
            </a:r>
            <a:r>
              <a:rPr lang="en-US" altLang="zh-CN" i="1">
                <a:latin typeface="华文新魏" panose="02010800040101010101" pitchFamily="2" charset="-122"/>
              </a:rPr>
              <a:t>     S</a:t>
            </a:r>
          </a:p>
          <a:p>
            <a:pPr lvl="1" eaLnBrk="1" hangingPunct="1">
              <a:lnSpc>
                <a:spcPct val="110000"/>
              </a:lnSpc>
              <a:buFontTx/>
              <a:buNone/>
            </a:pPr>
            <a:r>
              <a:rPr lang="en-US" altLang="zh-CN" i="1">
                <a:latin typeface="华文新魏" panose="02010800040101010101" pitchFamily="2" charset="-122"/>
              </a:rPr>
              <a:t>   </a:t>
            </a:r>
            <a:r>
              <a:rPr lang="en-US" altLang="zh-CN" b="1" i="1">
                <a:latin typeface="华文新魏" panose="02010800040101010101" pitchFamily="2" charset="-122"/>
              </a:rPr>
              <a:t>where</a:t>
            </a:r>
            <a:r>
              <a:rPr lang="en-US" altLang="zh-CN" i="1">
                <a:latin typeface="华文新魏" panose="02010800040101010101" pitchFamily="2" charset="-122"/>
              </a:rPr>
              <a:t>   SEX = </a:t>
            </a:r>
            <a:r>
              <a:rPr lang="en-US" altLang="zh-CN" i="1">
                <a:latin typeface="Times New Roman" panose="02020603050405020304" pitchFamily="18" charset="0"/>
              </a:rPr>
              <a:t>‘</a:t>
            </a:r>
            <a:r>
              <a:rPr lang="en-US" altLang="zh-CN" i="1">
                <a:latin typeface="华文新魏" panose="02010800040101010101" pitchFamily="2" charset="-122"/>
              </a:rPr>
              <a:t>M</a:t>
            </a:r>
            <a:r>
              <a:rPr lang="en-US" altLang="zh-CN" i="1">
                <a:latin typeface="Times New Roman" panose="02020603050405020304" pitchFamily="18" charset="0"/>
              </a:rPr>
              <a:t>’</a:t>
            </a:r>
            <a:endParaRPr lang="en-US" altLang="zh-CN" i="1">
              <a:latin typeface="华文新魏" panose="02010800040101010101" pitchFamily="2" charset="-122"/>
            </a:endParaRPr>
          </a:p>
          <a:p>
            <a:pPr lvl="1" eaLnBrk="1" hangingPunct="1">
              <a:lnSpc>
                <a:spcPct val="110000"/>
              </a:lnSpc>
              <a:buFontTx/>
              <a:buNone/>
            </a:pPr>
            <a:r>
              <a:rPr lang="en-US" altLang="zh-CN" b="1" i="1">
                <a:latin typeface="华文新魏" panose="02010800040101010101" pitchFamily="2" charset="-122"/>
              </a:rPr>
              <a:t>  group by</a:t>
            </a:r>
            <a:r>
              <a:rPr lang="en-US" altLang="zh-CN" i="1">
                <a:latin typeface="华文新魏" panose="02010800040101010101" pitchFamily="2" charset="-122"/>
              </a:rPr>
              <a:t>  AGE</a:t>
            </a:r>
          </a:p>
          <a:p>
            <a:pPr lvl="1" eaLnBrk="1" hangingPunct="1">
              <a:lnSpc>
                <a:spcPct val="110000"/>
              </a:lnSpc>
              <a:buFontTx/>
              <a:buNone/>
            </a:pPr>
            <a:r>
              <a:rPr lang="en-US" altLang="zh-CN" i="1">
                <a:latin typeface="华文新魏" panose="02010800040101010101" pitchFamily="2" charset="-122"/>
              </a:rPr>
              <a:t> </a:t>
            </a:r>
            <a:r>
              <a:rPr lang="en-US" altLang="zh-CN" b="1" i="1">
                <a:latin typeface="华文新魏" panose="02010800040101010101" pitchFamily="2" charset="-122"/>
              </a:rPr>
              <a:t>having</a:t>
            </a:r>
            <a:r>
              <a:rPr lang="en-US" altLang="zh-CN" i="1">
                <a:latin typeface="华文新魏" panose="02010800040101010101" pitchFamily="2" charset="-122"/>
              </a:rPr>
              <a:t>  count(*) &gt; 50</a:t>
            </a:r>
          </a:p>
          <a:p>
            <a:pPr eaLnBrk="1" hangingPunct="1"/>
            <a:endParaRPr lang="en-US" altLang="zh-CN">
              <a:latin typeface="华文新魏" panose="0201080004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lstStyle/>
          <a:p>
            <a:pPr eaLnBrk="1" hangingPunct="1">
              <a:defRPr/>
            </a:pPr>
            <a:r>
              <a:rPr lang="zh-CN" altLang="en-US" dirty="0">
                <a:ea typeface="宋体" charset="-122"/>
              </a:rPr>
              <a:t>聚集函数</a:t>
            </a:r>
            <a:r>
              <a:rPr lang="en-US" altLang="zh-CN" dirty="0">
                <a:ea typeface="宋体" charset="-122"/>
              </a:rPr>
              <a:t>– Group By</a:t>
            </a:r>
            <a:r>
              <a:rPr lang="zh-CN" altLang="en-US" dirty="0">
                <a:ea typeface="宋体" charset="-122"/>
              </a:rPr>
              <a:t>子句</a:t>
            </a:r>
            <a:endParaRPr lang="zh-CN" altLang="en-US" dirty="0"/>
          </a:p>
        </p:txBody>
      </p:sp>
      <p:sp>
        <p:nvSpPr>
          <p:cNvPr id="114691" name="Rectangle 3"/>
          <p:cNvSpPr>
            <a:spLocks noGrp="1" noChangeArrowheads="1"/>
          </p:cNvSpPr>
          <p:nvPr>
            <p:ph type="body" idx="1"/>
          </p:nvPr>
        </p:nvSpPr>
        <p:spPr/>
        <p:txBody>
          <a:bodyPr/>
          <a:lstStyle/>
          <a:p>
            <a:pPr eaLnBrk="1" hangingPunct="1">
              <a:lnSpc>
                <a:spcPct val="120000"/>
              </a:lnSpc>
              <a:buFont typeface="Wingdings" panose="05000000000000000000" pitchFamily="2" charset="2"/>
              <a:buNone/>
            </a:pPr>
            <a:r>
              <a:rPr lang="zh-CN" altLang="en-US" sz="2800">
                <a:latin typeface="华文新魏" panose="02010800040101010101" pitchFamily="2" charset="-122"/>
              </a:rPr>
              <a:t>查询有</a:t>
            </a:r>
            <a:r>
              <a:rPr lang="en-US" altLang="zh-CN" sz="2800">
                <a:latin typeface="华文新魏" panose="02010800040101010101" pitchFamily="2" charset="-122"/>
              </a:rPr>
              <a:t>3</a:t>
            </a:r>
            <a:r>
              <a:rPr lang="zh-CN" altLang="en-US" sz="2800">
                <a:latin typeface="华文新魏" panose="02010800040101010101" pitchFamily="2" charset="-122"/>
              </a:rPr>
              <a:t>门以上课程是</a:t>
            </a:r>
            <a:r>
              <a:rPr lang="en-US" altLang="zh-CN" sz="2800">
                <a:latin typeface="华文新魏" panose="02010800040101010101" pitchFamily="2" charset="-122"/>
              </a:rPr>
              <a:t>90</a:t>
            </a:r>
            <a:r>
              <a:rPr lang="zh-CN" altLang="en-US" sz="2800">
                <a:latin typeface="华文新魏" panose="02010800040101010101" pitchFamily="2" charset="-122"/>
              </a:rPr>
              <a:t>分以上的</a:t>
            </a:r>
          </a:p>
          <a:p>
            <a:pPr eaLnBrk="1" hangingPunct="1">
              <a:lnSpc>
                <a:spcPct val="120000"/>
              </a:lnSpc>
              <a:buFont typeface="Wingdings" panose="05000000000000000000" pitchFamily="2" charset="2"/>
              <a:buNone/>
            </a:pPr>
            <a:r>
              <a:rPr lang="zh-CN" altLang="en-US" sz="2800">
                <a:latin typeface="华文新魏" panose="02010800040101010101" pitchFamily="2" charset="-122"/>
              </a:rPr>
              <a:t>          学生的学号及</a:t>
            </a:r>
            <a:r>
              <a:rPr lang="en-US" altLang="zh-CN" sz="2800">
                <a:latin typeface="华文新魏" panose="02010800040101010101" pitchFamily="2" charset="-122"/>
              </a:rPr>
              <a:t>90</a:t>
            </a:r>
            <a:r>
              <a:rPr lang="zh-CN" altLang="en-US" sz="2800">
                <a:latin typeface="华文新魏" panose="02010800040101010101" pitchFamily="2" charset="-122"/>
              </a:rPr>
              <a:t>分以上的课程数</a:t>
            </a:r>
          </a:p>
          <a:p>
            <a:pPr lvl="1" eaLnBrk="1" hangingPunct="1">
              <a:buFontTx/>
              <a:buNone/>
            </a:pPr>
            <a:r>
              <a:rPr lang="zh-CN" altLang="en-US" sz="2400">
                <a:latin typeface="华文新魏" panose="02010800040101010101" pitchFamily="2" charset="-122"/>
              </a:rPr>
              <a:t>        </a:t>
            </a:r>
            <a:r>
              <a:rPr lang="en-US" altLang="zh-CN">
                <a:latin typeface="华文新魏" panose="02010800040101010101" pitchFamily="2" charset="-122"/>
              </a:rPr>
              <a:t>SELECT  Sno,  COUNT(*)</a:t>
            </a:r>
          </a:p>
          <a:p>
            <a:pPr lvl="1" eaLnBrk="1" hangingPunct="1">
              <a:buFontTx/>
              <a:buNone/>
            </a:pPr>
            <a:r>
              <a:rPr lang="en-US" altLang="zh-CN">
                <a:latin typeface="华文新魏" panose="02010800040101010101" pitchFamily="2" charset="-122"/>
              </a:rPr>
              <a:t>        FROM   SC</a:t>
            </a:r>
          </a:p>
          <a:p>
            <a:pPr lvl="1" eaLnBrk="1" hangingPunct="1">
              <a:buFontTx/>
              <a:buNone/>
            </a:pPr>
            <a:r>
              <a:rPr lang="en-US" altLang="zh-CN">
                <a:latin typeface="华文新魏" panose="02010800040101010101" pitchFamily="2" charset="-122"/>
              </a:rPr>
              <a:t>        WHERE score&gt;=90</a:t>
            </a:r>
          </a:p>
          <a:p>
            <a:pPr lvl="1" eaLnBrk="1" hangingPunct="1">
              <a:buFontTx/>
              <a:buNone/>
            </a:pPr>
            <a:r>
              <a:rPr lang="en-US" altLang="zh-CN">
                <a:latin typeface="华文新魏" panose="02010800040101010101" pitchFamily="2" charset="-122"/>
              </a:rPr>
              <a:t>        GROUP BY Sno</a:t>
            </a:r>
          </a:p>
          <a:p>
            <a:pPr lvl="1" eaLnBrk="1" hangingPunct="1">
              <a:buFontTx/>
              <a:buNone/>
            </a:pPr>
            <a:r>
              <a:rPr lang="en-US" altLang="zh-CN">
                <a:latin typeface="华文新魏" panose="02010800040101010101" pitchFamily="2" charset="-122"/>
              </a:rPr>
              <a:t>        HAVING COUNT(*)&gt;=3;</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 typeface="Arial" panose="020B0604020202020204" pitchFamily="34" charset="0"/>
              <a:buNone/>
            </a:pPr>
            <a:endParaRPr kumimoji="0" lang="en-US" altLang="zh-CN" sz="2400">
              <a:solidFill>
                <a:schemeClr val="accent2"/>
              </a:solidFill>
              <a:latin typeface="Times New Roman" panose="02020603050405020304" pitchFamily="18" charset="0"/>
              <a:ea typeface="楷体_GB2312" pitchFamily="49" charset="-122"/>
            </a:endParaRPr>
          </a:p>
        </p:txBody>
      </p:sp>
      <p:sp>
        <p:nvSpPr>
          <p:cNvPr id="116739"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116740" name="Rectangle 2"/>
          <p:cNvSpPr>
            <a:spLocks noGrp="1" noChangeArrowheads="1"/>
          </p:cNvSpPr>
          <p:nvPr>
            <p:ph type="title"/>
          </p:nvPr>
        </p:nvSpPr>
        <p:spPr/>
        <p:txBody>
          <a:bodyPr/>
          <a:lstStyle/>
          <a:p>
            <a:pPr eaLnBrk="1" hangingPunct="1"/>
            <a:r>
              <a:rPr lang="zh-CN" altLang="en-US">
                <a:effectLst/>
              </a:rPr>
              <a:t>聚集函数</a:t>
            </a:r>
          </a:p>
        </p:txBody>
      </p:sp>
      <p:sp>
        <p:nvSpPr>
          <p:cNvPr id="116741" name="Rectangle 3"/>
          <p:cNvSpPr>
            <a:spLocks noGrp="1" noChangeArrowheads="1"/>
          </p:cNvSpPr>
          <p:nvPr>
            <p:ph idx="1"/>
          </p:nvPr>
        </p:nvSpPr>
        <p:spPr>
          <a:xfrm>
            <a:off x="685800" y="1371600"/>
            <a:ext cx="7772400" cy="473075"/>
          </a:xfrm>
        </p:spPr>
        <p:txBody>
          <a:bodyPr/>
          <a:lstStyle/>
          <a:p>
            <a:pPr eaLnBrk="1" hangingPunct="1"/>
            <a:r>
              <a:rPr lang="zh-CN" altLang="en-US" sz="2800"/>
              <a:t>查询每个学生的学号、姓名和平均成绩</a:t>
            </a:r>
          </a:p>
        </p:txBody>
      </p:sp>
      <p:sp>
        <p:nvSpPr>
          <p:cNvPr id="543748" name="Text Box 4"/>
          <p:cNvSpPr txBox="1">
            <a:spLocks noChangeArrowheads="1"/>
          </p:cNvSpPr>
          <p:nvPr/>
        </p:nvSpPr>
        <p:spPr bwMode="auto">
          <a:xfrm>
            <a:off x="522288" y="2133600"/>
            <a:ext cx="442118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select sc.sno,sname,avg(score)</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from s,sc </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where s.sno=sc.sno</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group by sc.sno</a:t>
            </a:r>
          </a:p>
        </p:txBody>
      </p:sp>
      <p:sp>
        <p:nvSpPr>
          <p:cNvPr id="543749" name="Text Box 5"/>
          <p:cNvSpPr txBox="1">
            <a:spLocks noChangeArrowheads="1"/>
          </p:cNvSpPr>
          <p:nvPr/>
        </p:nvSpPr>
        <p:spPr bwMode="auto">
          <a:xfrm>
            <a:off x="53975" y="4005263"/>
            <a:ext cx="4278313"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select s.sno,sname,avg(score)</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from s,sc </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where s.sno=sc.sno</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group by s.sno,sname</a:t>
            </a:r>
          </a:p>
        </p:txBody>
      </p:sp>
      <p:sp>
        <p:nvSpPr>
          <p:cNvPr id="543750" name="Text Box 6"/>
          <p:cNvSpPr txBox="1">
            <a:spLocks noChangeArrowheads="1"/>
          </p:cNvSpPr>
          <p:nvPr/>
        </p:nvSpPr>
        <p:spPr bwMode="auto">
          <a:xfrm>
            <a:off x="4500563" y="4005263"/>
            <a:ext cx="4319587"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select sc.sno,min(sname),</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avg(score)</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from s,sc </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where s.sno=sc.sno</a:t>
            </a:r>
          </a:p>
          <a:p>
            <a:pPr algn="just">
              <a:lnSpc>
                <a:spcPct val="50000"/>
              </a:lnSpc>
              <a:spcBef>
                <a:spcPct val="50000"/>
              </a:spcBef>
              <a:buClrTx/>
              <a:buSzPct val="60000"/>
              <a:buFont typeface="Wingdings" panose="05000000000000000000" pitchFamily="2" charset="2"/>
              <a:buNone/>
            </a:pPr>
            <a:r>
              <a:rPr kumimoji="0" lang="en-US" altLang="zh-CN" sz="2400">
                <a:solidFill>
                  <a:srgbClr val="000000"/>
                </a:solidFill>
                <a:latin typeface="Tahoma" panose="020B0604030504040204" pitchFamily="34" charset="0"/>
                <a:ea typeface="楷体_GB2312" pitchFamily="49" charset="-122"/>
              </a:rPr>
              <a:t>    group by sc.sno</a:t>
            </a:r>
          </a:p>
        </p:txBody>
      </p:sp>
      <p:grpSp>
        <p:nvGrpSpPr>
          <p:cNvPr id="10" name="Group 6"/>
          <p:cNvGrpSpPr>
            <a:grpSpLocks/>
          </p:cNvGrpSpPr>
          <p:nvPr/>
        </p:nvGrpSpPr>
        <p:grpSpPr bwMode="auto">
          <a:xfrm>
            <a:off x="6446838" y="1700213"/>
            <a:ext cx="1584325" cy="2284412"/>
            <a:chOff x="4695" y="1872"/>
            <a:chExt cx="912" cy="1394"/>
          </a:xfrm>
        </p:grpSpPr>
        <p:pic>
          <p:nvPicPr>
            <p:cNvPr id="116746" name="Picture 4" descr="AMCONF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7" name="Text Box 5"/>
            <p:cNvSpPr txBox="1">
              <a:spLocks noChangeArrowheads="1"/>
            </p:cNvSpPr>
            <p:nvPr/>
          </p:nvSpPr>
          <p:spPr bwMode="auto">
            <a:xfrm>
              <a:off x="4695" y="3024"/>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Pct val="60000"/>
                <a:buFont typeface="Wingdings" panose="05000000000000000000" pitchFamily="2" charset="2"/>
                <a:buNone/>
              </a:pPr>
              <a:r>
                <a:rPr kumimoji="0" lang="zh-CN" altLang="en-US" sz="2000" i="1">
                  <a:solidFill>
                    <a:schemeClr val="folHlink"/>
                  </a:solidFill>
                  <a:latin typeface="Tahoma" panose="020B0604030504040204" pitchFamily="34" charset="0"/>
                  <a:ea typeface="华文行楷" panose="02010800040101010101" pitchFamily="2" charset="-122"/>
                </a:rPr>
                <a:t>哪个正确？</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Effect transition="in" filter="blinds(horizontal)">
                                      <p:cBhvr>
                                        <p:cTn id="7" dur="500"/>
                                        <p:tgtEl>
                                          <p:spTgt spid="543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749"/>
                                        </p:tgtEl>
                                        <p:attrNameLst>
                                          <p:attrName>style.visibility</p:attrName>
                                        </p:attrNameLst>
                                      </p:cBhvr>
                                      <p:to>
                                        <p:strVal val="visible"/>
                                      </p:to>
                                    </p:set>
                                    <p:animEffect transition="in" filter="blinds(horizontal)">
                                      <p:cBhvr>
                                        <p:cTn id="12" dur="500"/>
                                        <p:tgtEl>
                                          <p:spTgt spid="543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3750"/>
                                        </p:tgtEl>
                                        <p:attrNameLst>
                                          <p:attrName>style.visibility</p:attrName>
                                        </p:attrNameLst>
                                      </p:cBhvr>
                                      <p:to>
                                        <p:strVal val="visible"/>
                                      </p:to>
                                    </p:set>
                                    <p:animEffect transition="in" filter="blinds(horizontal)">
                                      <p:cBhvr>
                                        <p:cTn id="17" dur="500"/>
                                        <p:tgtEl>
                                          <p:spTgt spid="543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p:bldP spid="543749" grpId="0"/>
      <p:bldP spid="54375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p:txBody>
          <a:bodyPr/>
          <a:lstStyle/>
          <a:p>
            <a:r>
              <a:rPr lang="zh-CN" altLang="en-US">
                <a:effectLst/>
              </a:rPr>
              <a:t>聚集函数</a:t>
            </a:r>
          </a:p>
        </p:txBody>
      </p:sp>
      <p:sp>
        <p:nvSpPr>
          <p:cNvPr id="117763" name="内容占位符 2"/>
          <p:cNvSpPr>
            <a:spLocks noGrp="1" noChangeArrowheads="1"/>
          </p:cNvSpPr>
          <p:nvPr>
            <p:ph idx="1"/>
          </p:nvPr>
        </p:nvSpPr>
        <p:spPr>
          <a:xfrm>
            <a:off x="685800" y="1371600"/>
            <a:ext cx="7772400" cy="833438"/>
          </a:xfrm>
        </p:spPr>
        <p:txBody>
          <a:bodyPr/>
          <a:lstStyle/>
          <a:p>
            <a:r>
              <a:rPr lang="zh-CN" altLang="en-US"/>
              <a:t>思考：请比较</a:t>
            </a:r>
            <a:r>
              <a:rPr lang="en-US" altLang="zh-CN"/>
              <a:t>where </a:t>
            </a:r>
            <a:r>
              <a:rPr lang="zh-CN" altLang="en-US"/>
              <a:t>和</a:t>
            </a:r>
            <a:r>
              <a:rPr lang="en-US" altLang="zh-CN"/>
              <a:t>having</a:t>
            </a:r>
            <a:r>
              <a:rPr lang="zh-CN" altLang="en-US"/>
              <a:t>的异同</a:t>
            </a:r>
          </a:p>
        </p:txBody>
      </p:sp>
      <p:sp>
        <p:nvSpPr>
          <p:cNvPr id="11776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 typeface="Arial" panose="020B0604020202020204" pitchFamily="34" charset="0"/>
              <a:buNone/>
            </a:pPr>
            <a:endParaRPr kumimoji="0" lang="en-US" altLang="zh-CN" sz="2400">
              <a:solidFill>
                <a:schemeClr val="accent2"/>
              </a:solidFill>
              <a:latin typeface="Times New Roman" panose="02020603050405020304" pitchFamily="18" charset="0"/>
              <a:ea typeface="楷体_GB2312" pitchFamily="49" charset="-122"/>
            </a:endParaRPr>
          </a:p>
        </p:txBody>
      </p:sp>
      <p:sp>
        <p:nvSpPr>
          <p:cNvPr id="117765"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
        <p:nvSpPr>
          <p:cNvPr id="6" name="内容占位符 2"/>
          <p:cNvSpPr txBox="1">
            <a:spLocks noChangeArrowheads="1"/>
          </p:cNvSpPr>
          <p:nvPr/>
        </p:nvSpPr>
        <p:spPr bwMode="auto">
          <a:xfrm>
            <a:off x="755650" y="2565400"/>
            <a:ext cx="77724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marL="0" indent="0" algn="just">
              <a:lnSpc>
                <a:spcPct val="150000"/>
              </a:lnSpc>
              <a:spcBef>
                <a:spcPct val="20000"/>
              </a:spcBef>
              <a:buClr>
                <a:schemeClr val="folHlink"/>
              </a:buClr>
              <a:buSzPct val="80000"/>
              <a:buNone/>
            </a:pPr>
            <a:endParaRPr kumimoji="0" lang="zh-CN" altLang="en-US" sz="2400" dirty="0">
              <a:solidFill>
                <a:schemeClr val="bg2"/>
              </a:solidFill>
              <a:latin typeface="Tahoma" panose="020B0604030504040204" pitchFamily="3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effectLst/>
              </a:rPr>
              <a:t>聚集函数</a:t>
            </a:r>
            <a:endParaRPr lang="zh-CN" altLang="en-US" dirty="0"/>
          </a:p>
        </p:txBody>
      </p:sp>
      <p:sp>
        <p:nvSpPr>
          <p:cNvPr id="78851" name="内容占位符 2"/>
          <p:cNvSpPr>
            <a:spLocks noGrp="1"/>
          </p:cNvSpPr>
          <p:nvPr>
            <p:ph idx="1"/>
          </p:nvPr>
        </p:nvSpPr>
        <p:spPr/>
        <p:txBody>
          <a:bodyPr/>
          <a:lstStyle/>
          <a:p>
            <a:pPr eaLnBrk="1" hangingPunct="1">
              <a:defRPr/>
            </a:pPr>
            <a:r>
              <a:rPr lang="en-US" altLang="zh-CN" sz="2400" dirty="0"/>
              <a:t>where vs having</a:t>
            </a:r>
          </a:p>
          <a:p>
            <a:pPr eaLnBrk="1" hangingPunct="1">
              <a:defRPr/>
            </a:pPr>
            <a:r>
              <a:rPr lang="zh-CN" altLang="en-US" sz="2400" dirty="0"/>
              <a:t>低效</a:t>
            </a:r>
            <a:r>
              <a:rPr lang="en-US" altLang="zh-CN" sz="2400" dirty="0"/>
              <a:t>: </a:t>
            </a:r>
          </a:p>
          <a:p>
            <a:pPr lvl="1" eaLnBrk="1" hangingPunct="1">
              <a:defRPr/>
            </a:pPr>
            <a:r>
              <a:rPr lang="en-US" altLang="zh-CN" dirty="0"/>
              <a:t>select count(</a:t>
            </a:r>
            <a:r>
              <a:rPr lang="en-US" altLang="zh-CN" dirty="0" err="1"/>
              <a:t>sno</a:t>
            </a:r>
            <a:r>
              <a:rPr lang="en-US" altLang="zh-CN" dirty="0"/>
              <a:t>)</a:t>
            </a:r>
          </a:p>
          <a:p>
            <a:pPr marL="914400" lvl="2" indent="0" eaLnBrk="1" hangingPunct="1">
              <a:buFont typeface="Wingdings" panose="05000000000000000000" pitchFamily="2" charset="2"/>
              <a:buNone/>
              <a:defRPr/>
            </a:pPr>
            <a:r>
              <a:rPr lang="en-US" altLang="zh-CN" dirty="0"/>
              <a:t>from </a:t>
            </a:r>
            <a:r>
              <a:rPr lang="en-US" altLang="zh-CN" dirty="0" err="1"/>
              <a:t>s,d</a:t>
            </a:r>
            <a:endParaRPr lang="en-US" altLang="zh-CN" dirty="0"/>
          </a:p>
          <a:p>
            <a:pPr marL="914400" lvl="2" indent="0" eaLnBrk="1" hangingPunct="1">
              <a:buFont typeface="Wingdings" panose="05000000000000000000" pitchFamily="2" charset="2"/>
              <a:buNone/>
              <a:defRPr/>
            </a:pPr>
            <a:r>
              <a:rPr lang="en-US" altLang="zh-CN" dirty="0"/>
              <a:t>Where </a:t>
            </a:r>
            <a:r>
              <a:rPr lang="en-US" altLang="zh-CN" dirty="0" err="1"/>
              <a:t>s.dno</a:t>
            </a:r>
            <a:r>
              <a:rPr lang="en-US" altLang="zh-CN" dirty="0"/>
              <a:t> = </a:t>
            </a:r>
            <a:r>
              <a:rPr lang="en-US" altLang="zh-CN" dirty="0" err="1"/>
              <a:t>d.dno</a:t>
            </a:r>
            <a:endParaRPr lang="en-US" altLang="zh-CN" dirty="0"/>
          </a:p>
          <a:p>
            <a:pPr marL="914400" lvl="2" indent="0" eaLnBrk="1" hangingPunct="1">
              <a:buFont typeface="Wingdings" panose="05000000000000000000" pitchFamily="2" charset="2"/>
              <a:buNone/>
              <a:defRPr/>
            </a:pPr>
            <a:r>
              <a:rPr lang="en-US" altLang="zh-CN" dirty="0"/>
              <a:t>Group by </a:t>
            </a:r>
            <a:r>
              <a:rPr lang="en-US" altLang="zh-CN" dirty="0" err="1"/>
              <a:t>dname</a:t>
            </a:r>
            <a:endParaRPr lang="en-US" altLang="zh-CN" dirty="0"/>
          </a:p>
          <a:p>
            <a:pPr marL="914400" lvl="2" indent="0" eaLnBrk="1" hangingPunct="1">
              <a:buFont typeface="Webdings" panose="05030102010509060703" pitchFamily="18" charset="2"/>
              <a:buNone/>
              <a:defRPr/>
            </a:pPr>
            <a:r>
              <a:rPr lang="en-US" altLang="zh-CN" dirty="0"/>
              <a:t>Having </a:t>
            </a:r>
            <a:r>
              <a:rPr lang="en-US" altLang="zh-CN" dirty="0" err="1"/>
              <a:t>dname</a:t>
            </a:r>
            <a:r>
              <a:rPr lang="en-US" altLang="zh-CN" dirty="0"/>
              <a:t> = ‘</a:t>
            </a:r>
            <a:r>
              <a:rPr lang="zh-CN" altLang="en-US" dirty="0"/>
              <a:t>软件学院</a:t>
            </a:r>
            <a:r>
              <a:rPr lang="en-US" altLang="zh-CN" dirty="0"/>
              <a:t>’;</a:t>
            </a:r>
          </a:p>
          <a:p>
            <a:pPr eaLnBrk="1" hangingPunct="1">
              <a:defRPr/>
            </a:pPr>
            <a:r>
              <a:rPr lang="zh-CN" altLang="en-US" sz="2400" dirty="0"/>
              <a:t>高效：</a:t>
            </a:r>
            <a:endParaRPr lang="en-US" altLang="zh-CN" sz="2400" dirty="0"/>
          </a:p>
          <a:p>
            <a:pPr lvl="1" eaLnBrk="1" hangingPunct="1">
              <a:defRPr/>
            </a:pPr>
            <a:r>
              <a:rPr lang="en-US" altLang="zh-CN" dirty="0"/>
              <a:t>select  count(</a:t>
            </a:r>
            <a:r>
              <a:rPr lang="en-US" altLang="zh-CN" dirty="0" err="1"/>
              <a:t>sno</a:t>
            </a:r>
            <a:r>
              <a:rPr lang="en-US" altLang="zh-CN" dirty="0"/>
              <a:t>)</a:t>
            </a:r>
          </a:p>
          <a:p>
            <a:pPr marL="457200" lvl="1" indent="0" eaLnBrk="1" hangingPunct="1">
              <a:buFontTx/>
              <a:buNone/>
              <a:defRPr/>
            </a:pPr>
            <a:r>
              <a:rPr lang="en-US" altLang="zh-CN" dirty="0"/>
              <a:t>	from </a:t>
            </a:r>
            <a:r>
              <a:rPr lang="en-US" altLang="zh-CN" dirty="0" err="1"/>
              <a:t>s,d</a:t>
            </a:r>
            <a:endParaRPr lang="en-US" altLang="zh-CN" dirty="0"/>
          </a:p>
          <a:p>
            <a:pPr marL="457200" lvl="1" indent="0" eaLnBrk="1" hangingPunct="1">
              <a:buFontTx/>
              <a:buNone/>
              <a:defRPr/>
            </a:pPr>
            <a:r>
              <a:rPr lang="en-US" altLang="zh-CN" dirty="0"/>
              <a:t>      where </a:t>
            </a:r>
            <a:r>
              <a:rPr lang="en-US" altLang="zh-CN" dirty="0" err="1"/>
              <a:t>s.dno</a:t>
            </a:r>
            <a:r>
              <a:rPr lang="en-US" altLang="zh-CN" dirty="0"/>
              <a:t> = </a:t>
            </a:r>
            <a:r>
              <a:rPr lang="en-US" altLang="zh-CN" dirty="0" err="1"/>
              <a:t>d.dno</a:t>
            </a:r>
            <a:r>
              <a:rPr lang="en-US" altLang="zh-CN" dirty="0"/>
              <a:t> and </a:t>
            </a:r>
            <a:r>
              <a:rPr lang="en-US" altLang="zh-CN" dirty="0" err="1"/>
              <a:t>dname</a:t>
            </a:r>
            <a:r>
              <a:rPr lang="en-US" altLang="zh-CN" dirty="0"/>
              <a:t> = ‘</a:t>
            </a:r>
            <a:r>
              <a:rPr lang="zh-CN" altLang="en-US" dirty="0"/>
              <a:t>软件学院</a:t>
            </a:r>
            <a:r>
              <a:rPr lang="en-US" altLang="zh-CN" dirty="0"/>
              <a:t>’;</a:t>
            </a:r>
          </a:p>
          <a:p>
            <a:pPr lvl="1" eaLnBrk="1" hangingPunct="1">
              <a:lnSpc>
                <a:spcPct val="90000"/>
              </a:lnSpc>
              <a:defRPr/>
            </a:pPr>
            <a:endParaRPr lang="zh-CN" altLang="en-US" sz="1600" dirty="0"/>
          </a:p>
        </p:txBody>
      </p:sp>
      <p:sp>
        <p:nvSpPr>
          <p:cNvPr id="11878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 typeface="Arial" panose="020B0604020202020204" pitchFamily="34" charset="0"/>
              <a:buNone/>
            </a:pPr>
            <a:endParaRPr kumimoji="0" lang="en-US" altLang="zh-CN" sz="2400">
              <a:solidFill>
                <a:schemeClr val="accent2"/>
              </a:solidFill>
              <a:latin typeface="Times New Roman" panose="02020603050405020304" pitchFamily="18" charset="0"/>
              <a:ea typeface="楷体_GB2312" pitchFamily="49" charset="-122"/>
            </a:endParaRPr>
          </a:p>
        </p:txBody>
      </p:sp>
      <p:sp>
        <p:nvSpPr>
          <p:cNvPr id="118789"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en-US" altLang="zh-CN">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2"/>
          <p:cNvSpPr>
            <a:spLocks noGrp="1" noChangeArrowheads="1"/>
          </p:cNvSpPr>
          <p:nvPr>
            <p:ph type="title"/>
          </p:nvPr>
        </p:nvSpPr>
        <p:spPr/>
        <p:txBody>
          <a:bodyPr/>
          <a:lstStyle/>
          <a:p>
            <a:pPr eaLnBrk="1" hangingPunct="1">
              <a:defRPr/>
            </a:pPr>
            <a:r>
              <a:rPr lang="zh-CN" altLang="en-US" sz="4000" dirty="0"/>
              <a:t>一个完整的</a:t>
            </a:r>
            <a:r>
              <a:rPr lang="en-US" altLang="zh-CN" sz="4000" dirty="0" err="1"/>
              <a:t>sql</a:t>
            </a:r>
            <a:r>
              <a:rPr lang="zh-CN" altLang="en-US" sz="4000" dirty="0"/>
              <a:t>示例</a:t>
            </a:r>
            <a:r>
              <a:rPr lang="en-US" altLang="zh-CN" sz="4000" dirty="0"/>
              <a:t>(</a:t>
            </a:r>
            <a:r>
              <a:rPr lang="zh-CN" altLang="en-US" sz="4000" dirty="0"/>
              <a:t>无子查询</a:t>
            </a:r>
            <a:r>
              <a:rPr lang="en-US" altLang="zh-CN" sz="4000" dirty="0"/>
              <a:t>)</a:t>
            </a:r>
          </a:p>
        </p:txBody>
      </p:sp>
      <p:sp>
        <p:nvSpPr>
          <p:cNvPr id="119811" name="Rectangle 3"/>
          <p:cNvSpPr>
            <a:spLocks noGrp="1" noChangeArrowheads="1"/>
          </p:cNvSpPr>
          <p:nvPr>
            <p:ph type="body" sz="half" idx="1"/>
          </p:nvPr>
        </p:nvSpPr>
        <p:spPr>
          <a:xfrm>
            <a:off x="685800" y="1371600"/>
            <a:ext cx="6478588" cy="4876800"/>
          </a:xfrm>
        </p:spPr>
        <p:txBody>
          <a:bodyPr/>
          <a:lstStyle/>
          <a:p>
            <a:pPr eaLnBrk="1" hangingPunct="1"/>
            <a:r>
              <a:rPr lang="zh-CN" altLang="en-US" sz="2400">
                <a:latin typeface="华文新魏" panose="02010800040101010101" pitchFamily="2" charset="-122"/>
              </a:rPr>
              <a:t>求</a:t>
            </a:r>
            <a:r>
              <a:rPr lang="en-US" altLang="zh-CN" sz="2400">
                <a:latin typeface="华文新魏" panose="02010800040101010101" pitchFamily="2" charset="-122"/>
              </a:rPr>
              <a:t>3</a:t>
            </a:r>
            <a:r>
              <a:rPr lang="zh-CN" altLang="en-US" sz="2400">
                <a:latin typeface="华文新魏" panose="02010800040101010101" pitchFamily="2" charset="-122"/>
              </a:rPr>
              <a:t>门以上及格课程的学生以及及格课程的平均成绩</a:t>
            </a:r>
          </a:p>
          <a:p>
            <a:pPr eaLnBrk="1" hangingPunct="1">
              <a:buFont typeface="Wingdings" panose="05000000000000000000" pitchFamily="2" charset="2"/>
              <a:buNone/>
            </a:pPr>
            <a:r>
              <a:rPr lang="zh-CN" altLang="en-US" sz="2000">
                <a:latin typeface="华文新魏" panose="02010800040101010101" pitchFamily="2" charset="-122"/>
              </a:rPr>
              <a:t>	</a:t>
            </a:r>
            <a:r>
              <a:rPr lang="zh-CN" altLang="en-US" sz="3200">
                <a:solidFill>
                  <a:srgbClr val="C00000"/>
                </a:solidFill>
                <a:latin typeface="华文新魏" panose="02010800040101010101" pitchFamily="2" charset="-122"/>
              </a:rPr>
              <a:t>⑤ </a:t>
            </a:r>
            <a:r>
              <a:rPr lang="en-US" altLang="zh-CN" sz="2000">
                <a:latin typeface="华文新魏" panose="02010800040101010101" pitchFamily="2" charset="-122"/>
              </a:rPr>
              <a:t>select s.sno,sname,avg(score)</a:t>
            </a:r>
          </a:p>
          <a:p>
            <a:pPr eaLnBrk="1" hangingPunct="1">
              <a:buFont typeface="Wingdings" panose="05000000000000000000" pitchFamily="2" charset="2"/>
              <a:buNone/>
            </a:pPr>
            <a:r>
              <a:rPr lang="en-US" altLang="zh-CN" sz="2000">
                <a:latin typeface="华文新魏" panose="02010800040101010101" pitchFamily="2" charset="-122"/>
              </a:rPr>
              <a:t>	</a:t>
            </a:r>
            <a:r>
              <a:rPr lang="en-US" altLang="zh-CN" sz="3200">
                <a:solidFill>
                  <a:srgbClr val="C00000"/>
                </a:solidFill>
                <a:latin typeface="华文新魏" panose="02010800040101010101" pitchFamily="2" charset="-122"/>
              </a:rPr>
              <a:t>①</a:t>
            </a:r>
            <a:r>
              <a:rPr lang="en-US" altLang="zh-CN" sz="3200">
                <a:latin typeface="华文新魏" panose="02010800040101010101" pitchFamily="2" charset="-122"/>
              </a:rPr>
              <a:t> </a:t>
            </a:r>
            <a:r>
              <a:rPr lang="en-US" altLang="zh-CN" sz="2000">
                <a:latin typeface="华文新魏" panose="02010800040101010101" pitchFamily="2" charset="-122"/>
              </a:rPr>
              <a:t>	from s,sc</a:t>
            </a:r>
          </a:p>
          <a:p>
            <a:pPr eaLnBrk="1" hangingPunct="1">
              <a:buFont typeface="Wingdings" panose="05000000000000000000" pitchFamily="2" charset="2"/>
              <a:buNone/>
            </a:pPr>
            <a:r>
              <a:rPr lang="en-US" altLang="zh-CN" sz="2000">
                <a:latin typeface="华文新魏" panose="02010800040101010101" pitchFamily="2" charset="-122"/>
              </a:rPr>
              <a:t>	</a:t>
            </a:r>
            <a:r>
              <a:rPr lang="en-US" altLang="zh-CN" sz="3200">
                <a:solidFill>
                  <a:srgbClr val="C00000"/>
                </a:solidFill>
                <a:latin typeface="华文新魏" panose="02010800040101010101" pitchFamily="2" charset="-122"/>
              </a:rPr>
              <a:t>②</a:t>
            </a:r>
            <a:r>
              <a:rPr lang="en-US" altLang="zh-CN" sz="3200">
                <a:latin typeface="华文新魏" panose="02010800040101010101" pitchFamily="2" charset="-122"/>
              </a:rPr>
              <a:t>  </a:t>
            </a:r>
            <a:r>
              <a:rPr lang="en-US" altLang="zh-CN" sz="2000">
                <a:latin typeface="华文新魏" panose="02010800040101010101" pitchFamily="2" charset="-122"/>
              </a:rPr>
              <a:t>where s.sno=sc.sno and score&gt;=60</a:t>
            </a:r>
          </a:p>
          <a:p>
            <a:pPr eaLnBrk="1" hangingPunct="1">
              <a:buFont typeface="Wingdings" panose="05000000000000000000" pitchFamily="2" charset="2"/>
              <a:buNone/>
            </a:pPr>
            <a:r>
              <a:rPr lang="en-US" altLang="zh-CN" sz="2000">
                <a:latin typeface="华文新魏" panose="02010800040101010101" pitchFamily="2" charset="-122"/>
              </a:rPr>
              <a:t>	</a:t>
            </a:r>
            <a:r>
              <a:rPr lang="en-US" altLang="zh-CN" sz="3200">
                <a:solidFill>
                  <a:srgbClr val="C00000"/>
                </a:solidFill>
                <a:latin typeface="华文新魏" panose="02010800040101010101" pitchFamily="2" charset="-122"/>
              </a:rPr>
              <a:t>③</a:t>
            </a:r>
            <a:r>
              <a:rPr lang="en-US" altLang="zh-CN" sz="3200">
                <a:latin typeface="华文新魏" panose="02010800040101010101" pitchFamily="2" charset="-122"/>
              </a:rPr>
              <a:t> </a:t>
            </a:r>
            <a:r>
              <a:rPr lang="en-US" altLang="zh-CN" sz="2000">
                <a:latin typeface="华文新魏" panose="02010800040101010101" pitchFamily="2" charset="-122"/>
              </a:rPr>
              <a:t>	group by s.sno,sname</a:t>
            </a:r>
          </a:p>
          <a:p>
            <a:pPr eaLnBrk="1" hangingPunct="1">
              <a:buFont typeface="Wingdings" panose="05000000000000000000" pitchFamily="2" charset="2"/>
              <a:buNone/>
            </a:pPr>
            <a:r>
              <a:rPr lang="en-US" altLang="zh-CN" sz="2000">
                <a:latin typeface="华文新魏" panose="02010800040101010101" pitchFamily="2" charset="-122"/>
              </a:rPr>
              <a:t>	</a:t>
            </a:r>
            <a:r>
              <a:rPr lang="en-US" altLang="zh-CN" sz="3200">
                <a:solidFill>
                  <a:srgbClr val="C00000"/>
                </a:solidFill>
                <a:latin typeface="华文新魏" panose="02010800040101010101" pitchFamily="2" charset="-122"/>
              </a:rPr>
              <a:t>④</a:t>
            </a:r>
            <a:r>
              <a:rPr lang="en-US" altLang="zh-CN" sz="3200">
                <a:latin typeface="华文新魏" panose="02010800040101010101" pitchFamily="2" charset="-122"/>
              </a:rPr>
              <a:t> </a:t>
            </a:r>
            <a:r>
              <a:rPr lang="en-US" altLang="zh-CN" sz="2000">
                <a:latin typeface="华文新魏" panose="02010800040101010101" pitchFamily="2" charset="-122"/>
              </a:rPr>
              <a:t>	having count(*)&gt;=3</a:t>
            </a:r>
          </a:p>
          <a:p>
            <a:pPr eaLnBrk="1" hangingPunct="1">
              <a:buFont typeface="Wingdings" panose="05000000000000000000" pitchFamily="2" charset="2"/>
              <a:buNone/>
            </a:pPr>
            <a:r>
              <a:rPr lang="en-US" altLang="zh-CN" sz="2000">
                <a:latin typeface="华文新魏" panose="02010800040101010101" pitchFamily="2" charset="-122"/>
              </a:rPr>
              <a:t>	</a:t>
            </a:r>
            <a:r>
              <a:rPr lang="en-US" altLang="zh-CN" sz="3200">
                <a:solidFill>
                  <a:srgbClr val="C00000"/>
                </a:solidFill>
                <a:latin typeface="华文新魏" panose="02010800040101010101" pitchFamily="2" charset="-122"/>
              </a:rPr>
              <a:t>⑥</a:t>
            </a:r>
            <a:r>
              <a:rPr lang="en-US" altLang="zh-CN" sz="3200">
                <a:solidFill>
                  <a:schemeClr val="accent2"/>
                </a:solidFill>
                <a:latin typeface="华文新魏" panose="02010800040101010101" pitchFamily="2" charset="-122"/>
              </a:rPr>
              <a:t> </a:t>
            </a:r>
            <a:r>
              <a:rPr lang="en-US" altLang="zh-CN" sz="2000">
                <a:latin typeface="华文新魏" panose="02010800040101010101" pitchFamily="2" charset="-122"/>
              </a:rPr>
              <a:t>	order by s.sno</a:t>
            </a:r>
          </a:p>
        </p:txBody>
      </p:sp>
      <p:graphicFrame>
        <p:nvGraphicFramePr>
          <p:cNvPr id="517124" name="Group 4"/>
          <p:cNvGraphicFramePr>
            <a:graphicFrameLocks noGrp="1"/>
          </p:cNvGraphicFramePr>
          <p:nvPr>
            <p:ph sz="quarter" idx="2"/>
          </p:nvPr>
        </p:nvGraphicFramePr>
        <p:xfrm>
          <a:off x="6084888" y="3167063"/>
          <a:ext cx="2232025" cy="3322634"/>
        </p:xfrm>
        <a:graphic>
          <a:graphicData uri="http://schemas.openxmlformats.org/drawingml/2006/table">
            <a:tbl>
              <a:tblPr/>
              <a:tblGrid>
                <a:gridCol w="620712">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98513">
                  <a:extLst>
                    <a:ext uri="{9D8B030D-6E8A-4147-A177-3AD203B41FA5}">
                      <a16:colId xmlns:a16="http://schemas.microsoft.com/office/drawing/2014/main" val="20002"/>
                    </a:ext>
                  </a:extLst>
                </a:gridCol>
              </a:tblGrid>
              <a:tr h="3657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SC</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marT="45725" marB="45725"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marT="45725" marB="45725"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Score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S1</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C00000"/>
                          </a:solidFill>
                          <a:effectLst/>
                          <a:latin typeface="Times New Roman" pitchFamily="18" charset="0"/>
                          <a:ea typeface="宋体" pitchFamily="2" charset="-122"/>
                          <a:cs typeface="Times New Roman" pitchFamily="18" charset="0"/>
                        </a:rPr>
                        <a:t>C1</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C00000"/>
                          </a:solidFill>
                          <a:effectLst/>
                          <a:latin typeface="Times New Roman" pitchFamily="18" charset="0"/>
                          <a:ea typeface="宋体" pitchFamily="2" charset="-122"/>
                          <a:cs typeface="Times New Roman" pitchFamily="18" charset="0"/>
                        </a:rPr>
                        <a:t>80</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S1</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C2</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90</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C00000"/>
                          </a:solidFill>
                          <a:effectLst/>
                          <a:latin typeface="Times New Roman" pitchFamily="18" charset="0"/>
                          <a:ea typeface="宋体" pitchFamily="2" charset="-122"/>
                          <a:cs typeface="Times New Roman" pitchFamily="18" charset="0"/>
                        </a:rPr>
                        <a:t>S1</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C3</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85</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S2</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C1</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B050"/>
                          </a:solidFill>
                          <a:effectLst/>
                          <a:latin typeface="Times New Roman" pitchFamily="18" charset="0"/>
                          <a:ea typeface="宋体" pitchFamily="2" charset="-122"/>
                          <a:cs typeface="Times New Roman" pitchFamily="18" charset="0"/>
                        </a:rPr>
                        <a:t>70</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B050"/>
                          </a:solidFill>
                          <a:effectLst/>
                          <a:latin typeface="Times New Roman" pitchFamily="18" charset="0"/>
                          <a:ea typeface="宋体" pitchFamily="2" charset="-122"/>
                          <a:cs typeface="Times New Roman" pitchFamily="18" charset="0"/>
                        </a:rPr>
                        <a:t>S2</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C2</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accent3">
                              <a:lumMod val="25000"/>
                            </a:schemeClr>
                          </a:solidFill>
                          <a:effectLst/>
                          <a:latin typeface="Times New Roman" pitchFamily="18" charset="0"/>
                          <a:ea typeface="宋体" pitchFamily="2" charset="-122"/>
                          <a:cs typeface="Times New Roman" pitchFamily="18" charset="0"/>
                        </a:rPr>
                        <a:t>55</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B050"/>
                          </a:solidFill>
                          <a:effectLst/>
                          <a:latin typeface="Times New Roman" pitchFamily="18" charset="0"/>
                          <a:ea typeface="宋体" pitchFamily="2" charset="-122"/>
                          <a:cs typeface="Times New Roman" pitchFamily="18" charset="0"/>
                        </a:rPr>
                        <a:t>S2</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B050"/>
                          </a:solidFill>
                          <a:effectLst/>
                          <a:latin typeface="Times New Roman" pitchFamily="18" charset="0"/>
                          <a:ea typeface="宋体" pitchFamily="2" charset="-122"/>
                          <a:cs typeface="Times New Roman" pitchFamily="18" charset="0"/>
                        </a:rPr>
                        <a:t>C3</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80</a:t>
                      </a: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5" marB="4572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17168" name="Group 48"/>
          <p:cNvGraphicFramePr>
            <a:graphicFrameLocks noGrp="1"/>
          </p:cNvGraphicFramePr>
          <p:nvPr>
            <p:ph sz="quarter" idx="3"/>
          </p:nvPr>
        </p:nvGraphicFramePr>
        <p:xfrm>
          <a:off x="6877050" y="1316038"/>
          <a:ext cx="1439863" cy="1828800"/>
        </p:xfrm>
        <a:graphic>
          <a:graphicData uri="http://schemas.openxmlformats.org/drawingml/2006/table">
            <a:tbl>
              <a:tblPr/>
              <a:tblGrid>
                <a:gridCol w="592138">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tblGrid>
              <a:tr h="2762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defRPr/>
            </a:pPr>
            <a:r>
              <a:rPr lang="zh-CN" altLang="en-US">
                <a:ea typeface="宋体" charset="-122"/>
              </a:rPr>
              <a:t>空值和聚集</a:t>
            </a:r>
            <a:endParaRPr lang="en-US" altLang="zh-CN">
              <a:ea typeface="宋体" charset="-122"/>
            </a:endParaRPr>
          </a:p>
        </p:txBody>
      </p:sp>
      <p:sp>
        <p:nvSpPr>
          <p:cNvPr id="435203" name="Rectangle 3"/>
          <p:cNvSpPr>
            <a:spLocks noGrp="1" noChangeArrowheads="1"/>
          </p:cNvSpPr>
          <p:nvPr>
            <p:ph type="body" idx="1"/>
          </p:nvPr>
        </p:nvSpPr>
        <p:spPr>
          <a:xfrm>
            <a:off x="739775" y="1106488"/>
            <a:ext cx="7840663" cy="4667250"/>
          </a:xfrm>
        </p:spPr>
        <p:txBody>
          <a:bodyPr/>
          <a:lstStyle/>
          <a:p>
            <a:pPr>
              <a:tabLst>
                <a:tab pos="1830388" algn="l"/>
                <a:tab pos="2232025" algn="l"/>
              </a:tabLst>
            </a:pPr>
            <a:r>
              <a:rPr lang="zh-CN" altLang="en-US" sz="2000"/>
              <a:t>计算所有工资总额的查询</a:t>
            </a:r>
            <a:endParaRPr lang="en-US" altLang="zh-CN"/>
          </a:p>
          <a:p>
            <a:pPr>
              <a:buFont typeface="Monotype Sorts"/>
              <a:buNone/>
              <a:tabLst>
                <a:tab pos="1830388" algn="l"/>
                <a:tab pos="2232025" algn="l"/>
              </a:tabLst>
            </a:pPr>
            <a:r>
              <a:rPr lang="en-US" altLang="zh-CN"/>
              <a:t>		</a:t>
            </a:r>
            <a:r>
              <a:rPr lang="en-US" altLang="zh-CN" sz="2000" b="1"/>
              <a:t>select sum</a:t>
            </a:r>
            <a:r>
              <a:rPr lang="en-US" altLang="zh-CN" sz="2000"/>
              <a:t> (</a:t>
            </a:r>
            <a:r>
              <a:rPr lang="en-US" altLang="zh-CN" sz="2000" i="1"/>
              <a:t>salary </a:t>
            </a:r>
            <a:r>
              <a:rPr lang="en-US" altLang="zh-CN" sz="2000"/>
              <a:t>)</a:t>
            </a:r>
            <a:r>
              <a:rPr lang="en-US" altLang="zh-CN" sz="2000" i="1"/>
              <a:t/>
            </a:r>
            <a:br>
              <a:rPr lang="en-US" altLang="zh-CN" sz="2000" i="1"/>
            </a:br>
            <a:r>
              <a:rPr lang="en-US" altLang="zh-CN" sz="2000" i="1"/>
              <a:t>	</a:t>
            </a:r>
            <a:r>
              <a:rPr lang="en-US" altLang="zh-CN" sz="2000" b="1"/>
              <a:t>from</a:t>
            </a:r>
            <a:r>
              <a:rPr lang="en-US" altLang="zh-CN" sz="2000" i="1"/>
              <a:t> instructor</a:t>
            </a:r>
            <a:endParaRPr lang="en-US" altLang="zh-CN"/>
          </a:p>
          <a:p>
            <a:pPr lvl="1">
              <a:tabLst>
                <a:tab pos="1830388" algn="l"/>
                <a:tab pos="2232025" algn="l"/>
              </a:tabLst>
            </a:pPr>
            <a:r>
              <a:rPr lang="zh-CN" altLang="en-US" sz="2000"/>
              <a:t>上面的语句忽略了空值</a:t>
            </a:r>
            <a:endParaRPr lang="en-US" altLang="zh-CN"/>
          </a:p>
          <a:p>
            <a:pPr lvl="1">
              <a:tabLst>
                <a:tab pos="1830388" algn="l"/>
                <a:tab pos="2232025" algn="l"/>
              </a:tabLst>
            </a:pPr>
            <a:r>
              <a:rPr lang="zh-CN" altLang="en-US" sz="2000"/>
              <a:t>如果没有非空的</a:t>
            </a:r>
            <a:r>
              <a:rPr lang="en-US" altLang="zh-CN" sz="2000" i="1"/>
              <a:t>salary </a:t>
            </a:r>
            <a:r>
              <a:rPr lang="zh-CN" altLang="en-US" sz="2000"/>
              <a:t>，则结果为 </a:t>
            </a:r>
            <a:r>
              <a:rPr lang="en-US" altLang="zh-CN" sz="2000" i="1"/>
              <a:t>null</a:t>
            </a:r>
            <a:endParaRPr lang="en-US" altLang="zh-CN" i="1"/>
          </a:p>
          <a:p>
            <a:pPr>
              <a:tabLst>
                <a:tab pos="1830388" algn="l"/>
                <a:tab pos="2232025" algn="l"/>
              </a:tabLst>
            </a:pPr>
            <a:r>
              <a:rPr lang="zh-CN" altLang="en-US" sz="2000"/>
              <a:t>除了 </a:t>
            </a:r>
            <a:r>
              <a:rPr lang="en-US" altLang="zh-CN" sz="2000" b="1"/>
              <a:t>count(*)</a:t>
            </a:r>
            <a:r>
              <a:rPr lang="zh-CN" altLang="en-US" sz="2000"/>
              <a:t>，所有其他的聚集运算都忽略聚集属性上为空值的元组 </a:t>
            </a:r>
            <a:endParaRPr lang="en-US" altLang="zh-CN" b="1"/>
          </a:p>
          <a:p>
            <a:pPr>
              <a:tabLst>
                <a:tab pos="1830388" algn="l"/>
                <a:tab pos="2232025" algn="l"/>
              </a:tabLst>
            </a:pPr>
            <a:r>
              <a:rPr lang="zh-CN" altLang="en-US" sz="2000"/>
              <a:t>如果集合只有空值（输入值集合为空集）怎么办？</a:t>
            </a:r>
            <a:endParaRPr lang="en-US" altLang="zh-CN"/>
          </a:p>
          <a:p>
            <a:pPr lvl="1">
              <a:tabLst>
                <a:tab pos="1830388" algn="l"/>
                <a:tab pos="2232025" algn="l"/>
              </a:tabLst>
            </a:pPr>
            <a:r>
              <a:rPr lang="en-US" altLang="zh-CN" sz="2000"/>
              <a:t>count </a:t>
            </a:r>
            <a:r>
              <a:rPr lang="zh-CN" altLang="en-US" sz="2000"/>
              <a:t>运算值为</a:t>
            </a:r>
            <a:r>
              <a:rPr lang="en-US" altLang="zh-CN" sz="2000"/>
              <a:t>0</a:t>
            </a:r>
            <a:endParaRPr lang="en-US" altLang="zh-CN"/>
          </a:p>
          <a:p>
            <a:pPr lvl="1">
              <a:tabLst>
                <a:tab pos="1830388" algn="l"/>
                <a:tab pos="2232025" algn="l"/>
              </a:tabLst>
            </a:pPr>
            <a:r>
              <a:rPr lang="zh-CN" altLang="en-US" sz="2000"/>
              <a:t>其他所有的运算返回空值</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a:defRPr/>
            </a:pPr>
            <a:r>
              <a:rPr lang="zh-CN" altLang="en-US" dirty="0">
                <a:ea typeface="宋体" charset="-122"/>
              </a:rPr>
              <a:t>嵌套子查询</a:t>
            </a:r>
            <a:endParaRPr lang="en-US" altLang="zh-CN" dirty="0">
              <a:ea typeface="宋体" charset="-122"/>
            </a:endParaRPr>
          </a:p>
        </p:txBody>
      </p:sp>
      <p:sp>
        <p:nvSpPr>
          <p:cNvPr id="122883" name="Rectangle 3"/>
          <p:cNvSpPr>
            <a:spLocks noGrp="1" noChangeArrowheads="1"/>
          </p:cNvSpPr>
          <p:nvPr>
            <p:ph type="body" idx="1"/>
          </p:nvPr>
        </p:nvSpPr>
        <p:spPr>
          <a:xfrm>
            <a:off x="739775" y="1106488"/>
            <a:ext cx="7848600" cy="4876800"/>
          </a:xfrm>
        </p:spPr>
        <p:txBody>
          <a:bodyPr/>
          <a:lstStyle/>
          <a:p>
            <a:r>
              <a:rPr lang="en-US" altLang="zh-CN" sz="2400"/>
              <a:t>SQL </a:t>
            </a:r>
            <a:r>
              <a:rPr lang="zh-CN" altLang="en-US" sz="2400"/>
              <a:t>提供了一个子查询嵌套的机制 </a:t>
            </a:r>
            <a:endParaRPr lang="en-US" altLang="zh-CN" sz="2000"/>
          </a:p>
          <a:p>
            <a:r>
              <a:rPr lang="zh-CN" altLang="en-US" sz="2400"/>
              <a:t>一个</a:t>
            </a:r>
            <a:r>
              <a:rPr lang="zh-CN" altLang="en-US" sz="2400" b="1">
                <a:solidFill>
                  <a:srgbClr val="000099"/>
                </a:solidFill>
              </a:rPr>
              <a:t>子查询</a:t>
            </a:r>
            <a:r>
              <a:rPr lang="zh-CN" altLang="en-US" sz="2400"/>
              <a:t>是一个嵌套在其他的查询中的</a:t>
            </a:r>
            <a:r>
              <a:rPr lang="en-US" altLang="zh-CN" sz="2400" b="1"/>
              <a:t>select-from-where</a:t>
            </a:r>
            <a:r>
              <a:rPr lang="en-US" altLang="zh-CN" sz="2400"/>
              <a:t> </a:t>
            </a:r>
            <a:r>
              <a:rPr lang="zh-CN" altLang="en-US" sz="2400"/>
              <a:t>表达式 </a:t>
            </a:r>
            <a:endParaRPr lang="en-US" altLang="zh-CN" sz="2000"/>
          </a:p>
          <a:p>
            <a:r>
              <a:rPr lang="zh-CN" altLang="en-US" sz="2400"/>
              <a:t>子查询通常用于对集合成员的资格、集合的比较、集合的基数进行检查 </a:t>
            </a:r>
            <a:endParaRPr lang="en-US" altLang="zh-CN" sz="2400"/>
          </a:p>
          <a:p>
            <a:pPr lvl="1"/>
            <a:r>
              <a:rPr lang="zh-CN" altLang="en-US"/>
              <a:t>集合成员资格    </a:t>
            </a:r>
            <a:r>
              <a:rPr lang="en-US" altLang="zh-CN"/>
              <a:t>in</a:t>
            </a:r>
          </a:p>
          <a:p>
            <a:pPr lvl="1"/>
            <a:r>
              <a:rPr lang="zh-CN" altLang="en-US"/>
              <a:t>集合之间的比较    </a:t>
            </a:r>
            <a:r>
              <a:rPr lang="en-US" altLang="zh-CN"/>
              <a:t>θ</a:t>
            </a:r>
          </a:p>
          <a:p>
            <a:pPr lvl="1"/>
            <a:r>
              <a:rPr lang="zh-CN" altLang="en-US"/>
              <a:t>测试集合是否为空     </a:t>
            </a:r>
            <a:r>
              <a:rPr lang="en-US" altLang="zh-CN"/>
              <a:t>exists</a:t>
            </a:r>
          </a:p>
          <a:p>
            <a:pPr lvl="1"/>
            <a:r>
              <a:rPr lang="zh-CN" altLang="en-US"/>
              <a:t>测试集合是否存在重复元组    </a:t>
            </a:r>
            <a:r>
              <a:rPr lang="en-US" altLang="zh-CN"/>
              <a:t>unique</a:t>
            </a:r>
          </a:p>
          <a:p>
            <a:pPr>
              <a:buFont typeface="Monotype Sorts"/>
              <a:buNone/>
            </a:pPr>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a:defRPr/>
            </a:pPr>
            <a:r>
              <a:rPr lang="zh-CN" altLang="en-US" dirty="0">
                <a:ea typeface="宋体" charset="-122"/>
              </a:rPr>
              <a:t>查询示例</a:t>
            </a:r>
            <a:endParaRPr lang="en-US" altLang="zh-CN" dirty="0">
              <a:ea typeface="宋体" charset="-122"/>
            </a:endParaRPr>
          </a:p>
        </p:txBody>
      </p:sp>
      <p:sp>
        <p:nvSpPr>
          <p:cNvPr id="124931" name="Rectangle 3"/>
          <p:cNvSpPr>
            <a:spLocks noGrp="1" noChangeArrowheads="1"/>
          </p:cNvSpPr>
          <p:nvPr>
            <p:ph type="body" idx="1"/>
          </p:nvPr>
        </p:nvSpPr>
        <p:spPr>
          <a:xfrm>
            <a:off x="811213" y="1109663"/>
            <a:ext cx="7661275" cy="917575"/>
          </a:xfrm>
        </p:spPr>
        <p:txBody>
          <a:bodyPr/>
          <a:lstStyle/>
          <a:p>
            <a:pPr>
              <a:tabLst>
                <a:tab pos="1027113" algn="l"/>
              </a:tabLst>
            </a:pPr>
            <a:r>
              <a:rPr lang="zh-CN" altLang="en-US" sz="2000"/>
              <a:t>找出在</a:t>
            </a:r>
            <a:r>
              <a:rPr lang="en-US" altLang="zh-CN" sz="2000"/>
              <a:t>2009</a:t>
            </a:r>
            <a:r>
              <a:rPr lang="zh-CN" altLang="en-US" sz="2000"/>
              <a:t>年秋季和</a:t>
            </a:r>
            <a:r>
              <a:rPr lang="en-US" altLang="zh-CN" sz="2000"/>
              <a:t>2010</a:t>
            </a:r>
            <a:r>
              <a:rPr lang="zh-CN" altLang="en-US" sz="2000"/>
              <a:t>年春季同时开课的所有课程</a:t>
            </a:r>
          </a:p>
        </p:txBody>
      </p:sp>
      <p:sp>
        <p:nvSpPr>
          <p:cNvPr id="124932" name="Text Box 4"/>
          <p:cNvSpPr txBox="1">
            <a:spLocks noChangeArrowheads="1"/>
          </p:cNvSpPr>
          <p:nvPr/>
        </p:nvSpPr>
        <p:spPr bwMode="auto">
          <a:xfrm>
            <a:off x="758825" y="3595688"/>
            <a:ext cx="7688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sz="1800">
                <a:latin typeface="Helvetica" panose="020B0604020202020204" pitchFamily="34" charset="0"/>
              </a:rPr>
              <a:t>   </a:t>
            </a:r>
            <a:r>
              <a:rPr lang="zh-CN" altLang="en-US" sz="2000">
                <a:latin typeface="Helvetica" panose="020B0604020202020204" pitchFamily="34" charset="0"/>
              </a:rPr>
              <a:t>找出在</a:t>
            </a:r>
            <a:r>
              <a:rPr lang="en-US" altLang="zh-CN" sz="2000">
                <a:latin typeface="Helvetica" panose="020B0604020202020204" pitchFamily="34" charset="0"/>
              </a:rPr>
              <a:t>2009</a:t>
            </a:r>
            <a:r>
              <a:rPr lang="zh-CN" altLang="en-US" sz="2000">
                <a:latin typeface="Helvetica" panose="020B0604020202020204" pitchFamily="34" charset="0"/>
              </a:rPr>
              <a:t>年秋季学期开课但不在</a:t>
            </a:r>
            <a:r>
              <a:rPr lang="en-US" altLang="zh-CN" sz="2000">
                <a:latin typeface="Helvetica" panose="020B0604020202020204" pitchFamily="34" charset="0"/>
              </a:rPr>
              <a:t>2010</a:t>
            </a:r>
            <a:r>
              <a:rPr lang="zh-CN" altLang="en-US" sz="2000">
                <a:latin typeface="Helvetica" panose="020B0604020202020204" pitchFamily="34" charset="0"/>
              </a:rPr>
              <a:t>年春季学期开课的所有课程</a:t>
            </a:r>
          </a:p>
        </p:txBody>
      </p:sp>
      <p:sp>
        <p:nvSpPr>
          <p:cNvPr id="439301" name="Text Box 5"/>
          <p:cNvSpPr txBox="1">
            <a:spLocks noChangeArrowheads="1"/>
          </p:cNvSpPr>
          <p:nvPr/>
        </p:nvSpPr>
        <p:spPr bwMode="auto">
          <a:xfrm>
            <a:off x="1185863" y="1698625"/>
            <a:ext cx="74406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distinct </a:t>
            </a:r>
            <a:r>
              <a:rPr kumimoji="0" lang="en-US" altLang="zh-CN" sz="2000" i="1">
                <a:latin typeface="Helvetica" panose="020B0604020202020204" pitchFamily="34" charset="0"/>
              </a:rPr>
              <a:t>course_id</a:t>
            </a:r>
            <a:endParaRPr kumimoji="0" lang="en-US" altLang="zh-CN" sz="1800"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section</a:t>
            </a:r>
            <a:endParaRPr kumimoji="0" lang="en-US" altLang="zh-CN" sz="1800"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semester </a:t>
            </a:r>
            <a:r>
              <a:rPr kumimoji="0" lang="en-US" altLang="zh-CN" sz="2000">
                <a:latin typeface="Helvetica" panose="020B0604020202020204" pitchFamily="34" charset="0"/>
              </a:rPr>
              <a:t>= ’Fall’ </a:t>
            </a:r>
            <a:r>
              <a:rPr kumimoji="0" lang="en-US" altLang="zh-CN" sz="2000" b="1">
                <a:latin typeface="Helvetica" panose="020B0604020202020204" pitchFamily="34" charset="0"/>
              </a:rPr>
              <a:t>and </a:t>
            </a:r>
            <a:r>
              <a:rPr kumimoji="0" lang="en-US" altLang="zh-CN" sz="2000" i="1">
                <a:latin typeface="Helvetica" panose="020B0604020202020204" pitchFamily="34" charset="0"/>
              </a:rPr>
              <a:t>year</a:t>
            </a:r>
            <a:r>
              <a:rPr kumimoji="0" lang="en-US" altLang="zh-CN" sz="2000">
                <a:latin typeface="Helvetica" panose="020B0604020202020204" pitchFamily="34" charset="0"/>
              </a:rPr>
              <a:t>= 2009 </a:t>
            </a:r>
            <a:r>
              <a:rPr kumimoji="0" lang="en-US" altLang="zh-CN" sz="2000" b="1">
                <a:latin typeface="Helvetica" panose="020B0604020202020204" pitchFamily="34" charset="0"/>
              </a:rPr>
              <a:t>and </a:t>
            </a:r>
            <a:br>
              <a:rPr kumimoji="0" lang="en-US" altLang="zh-CN" sz="2000" b="1">
                <a:latin typeface="Helvetica" panose="020B0604020202020204" pitchFamily="34" charset="0"/>
              </a:rPr>
            </a:br>
            <a:r>
              <a:rPr kumimoji="0" lang="en-US" altLang="zh-CN" sz="2000" b="1">
                <a:latin typeface="Helvetica" panose="020B0604020202020204" pitchFamily="34" charset="0"/>
              </a:rPr>
              <a:t>           </a:t>
            </a:r>
            <a:r>
              <a:rPr kumimoji="0" lang="en-US" altLang="zh-CN" sz="2000" i="1">
                <a:latin typeface="Helvetica" panose="020B0604020202020204" pitchFamily="34" charset="0"/>
              </a:rPr>
              <a:t>course_id  </a:t>
            </a:r>
            <a:r>
              <a:rPr kumimoji="0" lang="en-US" altLang="zh-CN" sz="2000" b="1">
                <a:solidFill>
                  <a:srgbClr val="C00000"/>
                </a:solidFill>
                <a:latin typeface="Helvetica" panose="020B0604020202020204" pitchFamily="34" charset="0"/>
              </a:rPr>
              <a:t>in</a:t>
            </a:r>
            <a:r>
              <a:rPr kumimoji="0" lang="en-US" altLang="zh-CN" sz="2000" b="1">
                <a:latin typeface="Helvetica" panose="020B0604020202020204" pitchFamily="34" charset="0"/>
              </a:rPr>
              <a:t> </a:t>
            </a:r>
            <a:r>
              <a:rPr kumimoji="0" lang="en-US" altLang="zh-CN" sz="2000">
                <a:latin typeface="Helvetica" panose="020B0604020202020204" pitchFamily="34" charset="0"/>
              </a:rPr>
              <a:t>(</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course_id</a:t>
            </a:r>
            <a:endParaRPr kumimoji="0" lang="en-US" altLang="zh-CN" sz="1800"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                                 </a:t>
            </a:r>
            <a:r>
              <a:rPr kumimoji="0" lang="en-US" altLang="zh-CN" sz="2000" b="1">
                <a:latin typeface="Helvetica" panose="020B0604020202020204" pitchFamily="34" charset="0"/>
              </a:rPr>
              <a:t>from </a:t>
            </a:r>
            <a:r>
              <a:rPr kumimoji="0" lang="en-US" altLang="zh-CN" sz="2000" i="1">
                <a:latin typeface="Helvetica" panose="020B0604020202020204" pitchFamily="34" charset="0"/>
              </a:rPr>
              <a:t>section</a:t>
            </a:r>
            <a:endParaRPr kumimoji="0" lang="en-US" altLang="zh-CN" sz="1800"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                                 </a:t>
            </a:r>
            <a:r>
              <a:rPr kumimoji="0" lang="en-US" altLang="zh-CN" sz="2000" b="1">
                <a:latin typeface="Helvetica" panose="020B0604020202020204" pitchFamily="34" charset="0"/>
              </a:rPr>
              <a:t>where </a:t>
            </a:r>
            <a:r>
              <a:rPr kumimoji="0" lang="en-US" altLang="zh-CN" sz="2000" i="1">
                <a:latin typeface="Helvetica" panose="020B0604020202020204" pitchFamily="34" charset="0"/>
              </a:rPr>
              <a:t>semester </a:t>
            </a:r>
            <a:r>
              <a:rPr kumimoji="0" lang="en-US" altLang="zh-CN" sz="2000">
                <a:latin typeface="Helvetica" panose="020B0604020202020204" pitchFamily="34" charset="0"/>
              </a:rPr>
              <a:t>= ’Spring’ </a:t>
            </a:r>
            <a:r>
              <a:rPr kumimoji="0" lang="en-US" altLang="zh-CN" sz="2000" b="1">
                <a:latin typeface="Helvetica" panose="020B0604020202020204" pitchFamily="34" charset="0"/>
              </a:rPr>
              <a:t>and </a:t>
            </a:r>
            <a:r>
              <a:rPr kumimoji="0" lang="en-US" altLang="zh-CN" sz="2000" i="1">
                <a:latin typeface="Helvetica" panose="020B0604020202020204" pitchFamily="34" charset="0"/>
              </a:rPr>
              <a:t>year</a:t>
            </a:r>
            <a:r>
              <a:rPr kumimoji="0" lang="en-US" altLang="zh-CN" sz="2000">
                <a:latin typeface="Helvetica" panose="020B0604020202020204" pitchFamily="34" charset="0"/>
              </a:rPr>
              <a:t>= 2010);</a:t>
            </a:r>
            <a:endParaRPr kumimoji="0" lang="en-US" altLang="zh-CN" sz="1800">
              <a:latin typeface="Helvetica" panose="020B0604020202020204" pitchFamily="34" charset="0"/>
            </a:endParaRPr>
          </a:p>
        </p:txBody>
      </p:sp>
      <p:sp>
        <p:nvSpPr>
          <p:cNvPr id="439302" name="Text Box 6"/>
          <p:cNvSpPr txBox="1">
            <a:spLocks noChangeArrowheads="1"/>
          </p:cNvSpPr>
          <p:nvPr/>
        </p:nvSpPr>
        <p:spPr bwMode="auto">
          <a:xfrm>
            <a:off x="1069975" y="4211638"/>
            <a:ext cx="7381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distinct </a:t>
            </a:r>
            <a:r>
              <a:rPr kumimoji="0" lang="en-US" altLang="zh-CN" sz="2000" i="1">
                <a:latin typeface="Helvetica" panose="020B0604020202020204" pitchFamily="34" charset="0"/>
              </a:rPr>
              <a:t>course_id</a:t>
            </a:r>
            <a:endParaRPr kumimoji="0" lang="en-US" altLang="zh-CN" sz="1800"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section</a:t>
            </a:r>
            <a:endParaRPr kumimoji="0" lang="en-US" altLang="zh-CN" sz="1800"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semester </a:t>
            </a:r>
            <a:r>
              <a:rPr kumimoji="0" lang="en-US" altLang="zh-CN" sz="2000">
                <a:latin typeface="Helvetica" panose="020B0604020202020204" pitchFamily="34" charset="0"/>
              </a:rPr>
              <a:t>= ’Fall’ </a:t>
            </a:r>
            <a:r>
              <a:rPr kumimoji="0" lang="en-US" altLang="zh-CN" sz="2000" b="1">
                <a:latin typeface="Helvetica" panose="020B0604020202020204" pitchFamily="34" charset="0"/>
              </a:rPr>
              <a:t>and </a:t>
            </a:r>
            <a:r>
              <a:rPr kumimoji="0" lang="en-US" altLang="zh-CN" sz="2000" i="1">
                <a:latin typeface="Helvetica" panose="020B0604020202020204" pitchFamily="34" charset="0"/>
              </a:rPr>
              <a:t>year</a:t>
            </a:r>
            <a:r>
              <a:rPr kumimoji="0" lang="en-US" altLang="zh-CN" sz="2000">
                <a:latin typeface="Helvetica" panose="020B0604020202020204" pitchFamily="34" charset="0"/>
              </a:rPr>
              <a:t>= 2009 </a:t>
            </a:r>
            <a:r>
              <a:rPr kumimoji="0" lang="en-US" altLang="zh-CN" sz="2000" b="1">
                <a:latin typeface="Helvetica" panose="020B0604020202020204" pitchFamily="34" charset="0"/>
              </a:rPr>
              <a:t>and </a:t>
            </a:r>
            <a:br>
              <a:rPr kumimoji="0" lang="en-US" altLang="zh-CN" sz="2000" b="1">
                <a:latin typeface="Helvetica" panose="020B0604020202020204" pitchFamily="34" charset="0"/>
              </a:rPr>
            </a:br>
            <a:r>
              <a:rPr kumimoji="0" lang="en-US" altLang="zh-CN" sz="2000" b="1">
                <a:latin typeface="Helvetica" panose="020B0604020202020204" pitchFamily="34" charset="0"/>
              </a:rPr>
              <a:t>           </a:t>
            </a:r>
            <a:r>
              <a:rPr kumimoji="0" lang="en-US" altLang="zh-CN" sz="2000" i="1">
                <a:latin typeface="Helvetica" panose="020B0604020202020204" pitchFamily="34" charset="0"/>
              </a:rPr>
              <a:t>course_id  </a:t>
            </a:r>
            <a:r>
              <a:rPr kumimoji="0" lang="en-US" altLang="zh-CN" sz="2000" b="1">
                <a:solidFill>
                  <a:srgbClr val="C00000"/>
                </a:solidFill>
                <a:latin typeface="Helvetica" panose="020B0604020202020204" pitchFamily="34" charset="0"/>
              </a:rPr>
              <a:t>not in </a:t>
            </a:r>
            <a:r>
              <a:rPr kumimoji="0" lang="en-US" altLang="zh-CN" sz="2000">
                <a:latin typeface="Helvetica" panose="020B0604020202020204" pitchFamily="34" charset="0"/>
              </a:rPr>
              <a:t>(</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course_id</a:t>
            </a:r>
            <a:endParaRPr kumimoji="0" lang="en-US" altLang="zh-CN" sz="1800"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                                 </a:t>
            </a:r>
            <a:r>
              <a:rPr kumimoji="0" lang="en-US" altLang="zh-CN" sz="2000" b="1">
                <a:latin typeface="Helvetica" panose="020B0604020202020204" pitchFamily="34" charset="0"/>
              </a:rPr>
              <a:t>from </a:t>
            </a:r>
            <a:r>
              <a:rPr kumimoji="0" lang="en-US" altLang="zh-CN" sz="2000" i="1">
                <a:latin typeface="Helvetica" panose="020B0604020202020204" pitchFamily="34" charset="0"/>
              </a:rPr>
              <a:t>section</a:t>
            </a:r>
            <a:endParaRPr kumimoji="0" lang="en-US" altLang="zh-CN" sz="1800" i="1">
              <a:latin typeface="Helvetica" panose="020B0604020202020204" pitchFamily="34" charset="0"/>
            </a:endParaRPr>
          </a:p>
          <a:p>
            <a:pPr>
              <a:spcBef>
                <a:spcPct val="0"/>
              </a:spcBef>
              <a:buClrTx/>
              <a:buSzTx/>
              <a:buFontTx/>
              <a:buNone/>
            </a:pPr>
            <a:r>
              <a:rPr kumimoji="0" lang="en-US" altLang="zh-CN" sz="1800" b="1">
                <a:latin typeface="Helvetica" panose="020B0604020202020204" pitchFamily="34" charset="0"/>
              </a:rPr>
              <a:t>                                 </a:t>
            </a:r>
            <a:r>
              <a:rPr kumimoji="0" lang="en-US" altLang="zh-CN" sz="2000" b="1">
                <a:latin typeface="Helvetica" panose="020B0604020202020204" pitchFamily="34" charset="0"/>
              </a:rPr>
              <a:t>where </a:t>
            </a:r>
            <a:r>
              <a:rPr kumimoji="0" lang="en-US" altLang="zh-CN" sz="2000" i="1">
                <a:latin typeface="Helvetica" panose="020B0604020202020204" pitchFamily="34" charset="0"/>
              </a:rPr>
              <a:t>semester </a:t>
            </a:r>
            <a:r>
              <a:rPr kumimoji="0" lang="en-US" altLang="zh-CN" sz="2000">
                <a:latin typeface="Helvetica" panose="020B0604020202020204" pitchFamily="34" charset="0"/>
              </a:rPr>
              <a:t>= ’Spring’ </a:t>
            </a:r>
            <a:r>
              <a:rPr kumimoji="0" lang="en-US" altLang="zh-CN" sz="2000" b="1">
                <a:latin typeface="Helvetica" panose="020B0604020202020204" pitchFamily="34" charset="0"/>
              </a:rPr>
              <a:t>and </a:t>
            </a:r>
            <a:r>
              <a:rPr kumimoji="0" lang="en-US" altLang="zh-CN" sz="2000" i="1">
                <a:latin typeface="Helvetica" panose="020B0604020202020204" pitchFamily="34" charset="0"/>
              </a:rPr>
              <a:t>year</a:t>
            </a:r>
            <a:r>
              <a:rPr kumimoji="0" lang="en-US" altLang="zh-CN" sz="2000">
                <a:latin typeface="Helvetica" panose="020B0604020202020204" pitchFamily="34" charset="0"/>
              </a:rPr>
              <a:t>= 2010);</a:t>
            </a:r>
            <a:endParaRPr kumimoji="0" lang="en-US" altLang="zh-CN" sz="18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3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9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autoUpdateAnimBg="0"/>
      <p:bldP spid="43930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a:defRPr/>
            </a:pPr>
            <a:r>
              <a:rPr lang="zh-CN" altLang="en-US" dirty="0">
                <a:ea typeface="宋体" charset="-122"/>
              </a:rPr>
              <a:t>查询示例</a:t>
            </a:r>
            <a:endParaRPr lang="en-US" altLang="zh-CN" dirty="0">
              <a:ea typeface="宋体" charset="-122"/>
            </a:endParaRPr>
          </a:p>
        </p:txBody>
      </p:sp>
      <p:sp>
        <p:nvSpPr>
          <p:cNvPr id="126979" name="Rectangle 3"/>
          <p:cNvSpPr>
            <a:spLocks noGrp="1" noChangeArrowheads="1"/>
          </p:cNvSpPr>
          <p:nvPr>
            <p:ph type="body" idx="1"/>
          </p:nvPr>
        </p:nvSpPr>
        <p:spPr>
          <a:xfrm>
            <a:off x="739775" y="1106488"/>
            <a:ext cx="7661275" cy="747712"/>
          </a:xfrm>
        </p:spPr>
        <p:txBody>
          <a:bodyPr/>
          <a:lstStyle/>
          <a:p>
            <a:pPr defTabSz="915988">
              <a:tabLst>
                <a:tab pos="684213" algn="l"/>
                <a:tab pos="1250950" algn="l"/>
              </a:tabLst>
            </a:pPr>
            <a:r>
              <a:rPr lang="zh-CN" altLang="en-US" sz="2000"/>
              <a:t>找出（不同的）学生总数，他们选修了</a:t>
            </a:r>
            <a:r>
              <a:rPr lang="en-US" altLang="zh-CN" sz="2000" i="1"/>
              <a:t>ID</a:t>
            </a:r>
            <a:r>
              <a:rPr lang="zh-CN" altLang="en-US" sz="2000"/>
              <a:t>为</a:t>
            </a:r>
            <a:r>
              <a:rPr lang="en-US" altLang="zh-CN" sz="2000"/>
              <a:t>10101</a:t>
            </a:r>
            <a:r>
              <a:rPr lang="zh-CN" altLang="en-US" sz="2000"/>
              <a:t>的教师所讲授的课程</a:t>
            </a:r>
            <a:endParaRPr lang="en-US" altLang="zh-CN"/>
          </a:p>
          <a:p>
            <a:pPr defTabSz="915988">
              <a:tabLst>
                <a:tab pos="684213" algn="l"/>
                <a:tab pos="1250950" algn="l"/>
              </a:tabLst>
            </a:pPr>
            <a:endParaRPr lang="en-US" altLang="zh-CN" i="1"/>
          </a:p>
        </p:txBody>
      </p:sp>
      <p:sp>
        <p:nvSpPr>
          <p:cNvPr id="126980" name="Text Box 4"/>
          <p:cNvSpPr txBox="1">
            <a:spLocks noChangeArrowheads="1"/>
          </p:cNvSpPr>
          <p:nvPr/>
        </p:nvSpPr>
        <p:spPr bwMode="auto">
          <a:xfrm>
            <a:off x="742950" y="4610100"/>
            <a:ext cx="8056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zh-CN" altLang="en-US" sz="2000">
                <a:solidFill>
                  <a:schemeClr val="tx2"/>
                </a:solidFill>
                <a:latin typeface="Helvetica" panose="020B0604020202020204" pitchFamily="34" charset="0"/>
              </a:rPr>
              <a:t>注</a:t>
            </a:r>
            <a:r>
              <a:rPr lang="zh-CN" altLang="en-US" sz="2000">
                <a:latin typeface="Helvetica" panose="020B0604020202020204" pitchFamily="34" charset="0"/>
              </a:rPr>
              <a:t>：上面的查询可以用简单的形式表达，用上面这样的表达只是为了  说明</a:t>
            </a:r>
            <a:r>
              <a:rPr lang="en-US" altLang="zh-CN" sz="2000">
                <a:latin typeface="Helvetica" panose="020B0604020202020204" pitchFamily="34" charset="0"/>
              </a:rPr>
              <a:t>SQL</a:t>
            </a:r>
            <a:r>
              <a:rPr lang="zh-CN" altLang="en-US" sz="2000">
                <a:latin typeface="Helvetica" panose="020B0604020202020204" pitchFamily="34" charset="0"/>
              </a:rPr>
              <a:t>的特点 </a:t>
            </a:r>
            <a:endParaRPr lang="en-US" altLang="zh-CN" sz="1800">
              <a:latin typeface="Helvetica" panose="020B0604020202020204" pitchFamily="34" charset="0"/>
            </a:endParaRPr>
          </a:p>
        </p:txBody>
      </p:sp>
      <p:sp>
        <p:nvSpPr>
          <p:cNvPr id="441349" name="Text Box 5"/>
          <p:cNvSpPr txBox="1">
            <a:spLocks noChangeArrowheads="1"/>
          </p:cNvSpPr>
          <p:nvPr/>
        </p:nvSpPr>
        <p:spPr bwMode="auto">
          <a:xfrm>
            <a:off x="1168400" y="2332038"/>
            <a:ext cx="715168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count </a:t>
            </a:r>
            <a:r>
              <a:rPr kumimoji="0" lang="en-US" altLang="zh-CN" sz="2000">
                <a:latin typeface="Helvetica" panose="020B0604020202020204" pitchFamily="34" charset="0"/>
              </a:rPr>
              <a:t>(</a:t>
            </a:r>
            <a:r>
              <a:rPr kumimoji="0" lang="en-US" altLang="zh-CN" sz="2000" b="1">
                <a:latin typeface="Helvetica" panose="020B0604020202020204" pitchFamily="34" charset="0"/>
              </a:rPr>
              <a:t>distinct </a:t>
            </a:r>
            <a:r>
              <a:rPr kumimoji="0" lang="en-US" altLang="zh-CN" sz="2000" i="1">
                <a:latin typeface="Helvetica" panose="020B0604020202020204" pitchFamily="34" charset="0"/>
              </a:rPr>
              <a:t>ID</a:t>
            </a:r>
            <a:r>
              <a:rPr kumimoji="0" lang="en-US" altLang="zh-CN" sz="2000">
                <a:latin typeface="Helvetica" panose="020B0604020202020204" pitchFamily="34" charset="0"/>
              </a:rPr>
              <a:t>)</a:t>
            </a:r>
            <a:endParaRPr kumimoji="0" lang="en-US" altLang="zh-CN">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takes</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a:latin typeface="Helvetica" panose="020B0604020202020204" pitchFamily="34" charset="0"/>
              </a:rPr>
              <a:t>(</a:t>
            </a:r>
            <a:r>
              <a:rPr kumimoji="0" lang="en-US" altLang="zh-CN" sz="2000" i="1">
                <a:latin typeface="Helvetica" panose="020B0604020202020204" pitchFamily="34" charset="0"/>
              </a:rPr>
              <a:t>course_id</a:t>
            </a:r>
            <a:r>
              <a:rPr kumimoji="0" lang="en-US" altLang="zh-CN" sz="2000">
                <a:latin typeface="Helvetica" panose="020B0604020202020204" pitchFamily="34" charset="0"/>
              </a:rPr>
              <a:t>, </a:t>
            </a:r>
            <a:r>
              <a:rPr kumimoji="0" lang="en-US" altLang="zh-CN" sz="2000" i="1">
                <a:latin typeface="Helvetica" panose="020B0604020202020204" pitchFamily="34" charset="0"/>
              </a:rPr>
              <a:t>sec_id</a:t>
            </a:r>
            <a:r>
              <a:rPr kumimoji="0" lang="en-US" altLang="zh-CN" sz="2000">
                <a:latin typeface="Helvetica" panose="020B0604020202020204" pitchFamily="34" charset="0"/>
              </a:rPr>
              <a:t>, </a:t>
            </a:r>
            <a:r>
              <a:rPr kumimoji="0" lang="en-US" altLang="zh-CN" sz="2000" i="1">
                <a:latin typeface="Helvetica" panose="020B0604020202020204" pitchFamily="34" charset="0"/>
              </a:rPr>
              <a:t>semester</a:t>
            </a:r>
            <a:r>
              <a:rPr kumimoji="0" lang="en-US" altLang="zh-CN" sz="2000">
                <a:latin typeface="Helvetica" panose="020B0604020202020204" pitchFamily="34" charset="0"/>
              </a:rPr>
              <a:t>, </a:t>
            </a:r>
            <a:r>
              <a:rPr kumimoji="0" lang="en-US" altLang="zh-CN" sz="2000" i="1">
                <a:latin typeface="Helvetica" panose="020B0604020202020204" pitchFamily="34" charset="0"/>
              </a:rPr>
              <a:t>year</a:t>
            </a:r>
            <a:r>
              <a:rPr kumimoji="0" lang="en-US" altLang="zh-CN" sz="2000">
                <a:latin typeface="Helvetica" panose="020B0604020202020204" pitchFamily="34" charset="0"/>
              </a:rPr>
              <a:t>) </a:t>
            </a:r>
            <a:r>
              <a:rPr kumimoji="0" lang="en-US" altLang="zh-CN" sz="2000" b="1">
                <a:solidFill>
                  <a:srgbClr val="C00000"/>
                </a:solidFill>
                <a:latin typeface="Helvetica" panose="020B0604020202020204" pitchFamily="34" charset="0"/>
              </a:rPr>
              <a:t>in</a:t>
            </a:r>
            <a:r>
              <a:rPr kumimoji="0" lang="en-US" altLang="zh-CN" sz="2000" b="1">
                <a:latin typeface="Helvetica" panose="020B0604020202020204" pitchFamily="34" charset="0"/>
              </a:rPr>
              <a:t> </a:t>
            </a:r>
            <a:br>
              <a:rPr kumimoji="0" lang="en-US" altLang="zh-CN" sz="2000" b="1">
                <a:latin typeface="Helvetica" panose="020B0604020202020204" pitchFamily="34" charset="0"/>
              </a:rPr>
            </a:br>
            <a:r>
              <a:rPr kumimoji="0" lang="en-US" altLang="zh-CN" sz="2000" b="1">
                <a:latin typeface="Helvetica" panose="020B0604020202020204" pitchFamily="34" charset="0"/>
              </a:rPr>
              <a:t>                                </a:t>
            </a:r>
            <a:r>
              <a:rPr kumimoji="0" lang="en-US" altLang="zh-CN" sz="2000">
                <a:latin typeface="Helvetica" panose="020B0604020202020204" pitchFamily="34" charset="0"/>
              </a:rPr>
              <a:t>(</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course_id</a:t>
            </a:r>
            <a:r>
              <a:rPr kumimoji="0" lang="en-US" altLang="zh-CN" sz="2000">
                <a:latin typeface="Helvetica" panose="020B0604020202020204" pitchFamily="34" charset="0"/>
              </a:rPr>
              <a:t>, </a:t>
            </a:r>
            <a:r>
              <a:rPr kumimoji="0" lang="en-US" altLang="zh-CN" sz="2000" i="1">
                <a:latin typeface="Helvetica" panose="020B0604020202020204" pitchFamily="34" charset="0"/>
              </a:rPr>
              <a:t>sec_id</a:t>
            </a:r>
            <a:r>
              <a:rPr kumimoji="0" lang="en-US" altLang="zh-CN" sz="2000">
                <a:latin typeface="Helvetica" panose="020B0604020202020204" pitchFamily="34" charset="0"/>
              </a:rPr>
              <a:t>, </a:t>
            </a:r>
            <a:r>
              <a:rPr kumimoji="0" lang="en-US" altLang="zh-CN" sz="2000" i="1">
                <a:latin typeface="Helvetica" panose="020B0604020202020204" pitchFamily="34" charset="0"/>
              </a:rPr>
              <a:t>semester</a:t>
            </a:r>
            <a:r>
              <a:rPr kumimoji="0" lang="en-US" altLang="zh-CN" sz="2000">
                <a:latin typeface="Helvetica" panose="020B0604020202020204" pitchFamily="34" charset="0"/>
              </a:rPr>
              <a:t>, </a:t>
            </a:r>
            <a:r>
              <a:rPr kumimoji="0" lang="en-US" altLang="zh-CN" sz="2000" i="1">
                <a:latin typeface="Helvetica" panose="020B0604020202020204" pitchFamily="34" charset="0"/>
              </a:rPr>
              <a:t>year</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from </a:t>
            </a:r>
            <a:r>
              <a:rPr kumimoji="0" lang="en-US" altLang="zh-CN" sz="2000" i="1">
                <a:latin typeface="Helvetica" panose="020B0604020202020204" pitchFamily="34" charset="0"/>
              </a:rPr>
              <a:t>teaches</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where </a:t>
            </a:r>
            <a:r>
              <a:rPr kumimoji="0" lang="en-US" altLang="zh-CN" sz="2000" i="1">
                <a:latin typeface="Helvetica" panose="020B0604020202020204" pitchFamily="34" charset="0"/>
              </a:rPr>
              <a:t>teaches</a:t>
            </a:r>
            <a:r>
              <a:rPr kumimoji="0" lang="en-US" altLang="zh-CN" sz="2000">
                <a:latin typeface="Helvetica" panose="020B0604020202020204" pitchFamily="34" charset="0"/>
              </a:rPr>
              <a:t>.</a:t>
            </a:r>
            <a:r>
              <a:rPr kumimoji="0" lang="en-US" altLang="zh-CN" sz="2000" i="1">
                <a:latin typeface="Helvetica" panose="020B0604020202020204" pitchFamily="34" charset="0"/>
              </a:rPr>
              <a:t>ID</a:t>
            </a:r>
            <a:r>
              <a:rPr kumimoji="0" lang="en-US" altLang="zh-CN" sz="2000">
                <a:latin typeface="Helvetica" panose="020B0604020202020204" pitchFamily="34" charset="0"/>
              </a:rPr>
              <a:t>= 10101);</a:t>
            </a:r>
            <a:endParaRPr kumimoji="0" lang="en-US" altLang="zh-CN">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9525"/>
            <a:ext cx="8077200" cy="609600"/>
          </a:xfrm>
        </p:spPr>
        <p:txBody>
          <a:bodyPr/>
          <a:lstStyle/>
          <a:p>
            <a:pPr>
              <a:defRPr/>
            </a:pPr>
            <a:r>
              <a:rPr lang="en-US" altLang="zh-CN" dirty="0">
                <a:ea typeface="宋体" charset="-122"/>
              </a:rPr>
              <a:t>Create Table</a:t>
            </a:r>
            <a:r>
              <a:rPr lang="zh-CN" altLang="en-US" dirty="0">
                <a:ea typeface="宋体" charset="-122"/>
              </a:rPr>
              <a:t>中的完整性约束</a:t>
            </a:r>
            <a:endParaRPr lang="en-US" altLang="zh-CN" dirty="0">
              <a:ea typeface="宋体" charset="-122"/>
            </a:endParaRPr>
          </a:p>
        </p:txBody>
      </p:sp>
      <p:sp>
        <p:nvSpPr>
          <p:cNvPr id="20483" name="Rectangle 3"/>
          <p:cNvSpPr>
            <a:spLocks noGrp="1" noChangeArrowheads="1"/>
          </p:cNvSpPr>
          <p:nvPr>
            <p:ph type="body" idx="1"/>
          </p:nvPr>
        </p:nvSpPr>
        <p:spPr>
          <a:xfrm>
            <a:off x="823913" y="1098550"/>
            <a:ext cx="6638925" cy="1254125"/>
          </a:xfrm>
        </p:spPr>
        <p:txBody>
          <a:bodyPr/>
          <a:lstStyle/>
          <a:p>
            <a:r>
              <a:rPr lang="en-US" altLang="zh-CN" sz="2000" b="1"/>
              <a:t>not null</a:t>
            </a:r>
            <a:endParaRPr lang="en-US" altLang="zh-CN" b="1"/>
          </a:p>
          <a:p>
            <a:r>
              <a:rPr lang="en-US" altLang="zh-CN" sz="2000" b="1"/>
              <a:t>primary key</a:t>
            </a:r>
            <a:r>
              <a:rPr lang="en-US" altLang="zh-CN" sz="2000"/>
              <a:t> (</a:t>
            </a:r>
            <a:r>
              <a:rPr lang="en-US" altLang="zh-CN" sz="2000" i="1"/>
              <a:t>A</a:t>
            </a:r>
            <a:r>
              <a:rPr lang="en-US" altLang="zh-CN" sz="2000" baseline="-25000"/>
              <a:t>1</a:t>
            </a:r>
            <a:r>
              <a:rPr lang="en-US" altLang="zh-CN" sz="2000"/>
              <a:t>, ..., </a:t>
            </a:r>
            <a:r>
              <a:rPr lang="en-US" altLang="zh-CN" sz="2000" i="1"/>
              <a:t>A</a:t>
            </a:r>
            <a:r>
              <a:rPr lang="en-US" altLang="zh-CN" sz="2000" i="1" baseline="-25000"/>
              <a:t>n </a:t>
            </a:r>
            <a:r>
              <a:rPr lang="en-US" altLang="zh-CN" sz="2000"/>
              <a:t>)</a:t>
            </a:r>
            <a:endParaRPr lang="en-US" altLang="zh-CN"/>
          </a:p>
          <a:p>
            <a:r>
              <a:rPr lang="en-US" altLang="zh-CN" sz="2000" b="1"/>
              <a:t>foreign key </a:t>
            </a:r>
            <a:r>
              <a:rPr lang="en-US" altLang="zh-CN" sz="2000"/>
              <a:t>(</a:t>
            </a:r>
            <a:r>
              <a:rPr lang="en-US" altLang="zh-CN" sz="2000" i="1"/>
              <a:t>A</a:t>
            </a:r>
            <a:r>
              <a:rPr lang="en-US" altLang="zh-CN" sz="2000" baseline="-25000"/>
              <a:t>m</a:t>
            </a:r>
            <a:r>
              <a:rPr lang="en-US" altLang="zh-CN" sz="2000"/>
              <a:t>, ..., </a:t>
            </a:r>
            <a:r>
              <a:rPr lang="en-US" altLang="zh-CN" sz="2000" i="1"/>
              <a:t>A</a:t>
            </a:r>
            <a:r>
              <a:rPr lang="en-US" altLang="zh-CN" sz="2000" i="1" baseline="-25000"/>
              <a:t>n </a:t>
            </a:r>
            <a:r>
              <a:rPr lang="en-US" altLang="zh-CN" sz="2000"/>
              <a:t>) </a:t>
            </a:r>
            <a:r>
              <a:rPr lang="en-US" altLang="zh-CN" sz="2000" b="1"/>
              <a:t>references </a:t>
            </a:r>
            <a:r>
              <a:rPr lang="en-US" altLang="zh-CN" sz="2000" i="1"/>
              <a:t>r</a:t>
            </a:r>
            <a:endParaRPr lang="en-US" altLang="zh-CN"/>
          </a:p>
        </p:txBody>
      </p:sp>
      <p:sp>
        <p:nvSpPr>
          <p:cNvPr id="20484" name="Rectangle 4"/>
          <p:cNvSpPr>
            <a:spLocks noChangeArrowheads="1"/>
          </p:cNvSpPr>
          <p:nvPr/>
        </p:nvSpPr>
        <p:spPr bwMode="auto">
          <a:xfrm>
            <a:off x="771525" y="2550986"/>
            <a:ext cx="83724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a:buChar char="n"/>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1428750" algn="l"/>
                <a:tab pos="1711325" algn="l"/>
                <a:tab pos="3319463" algn="l"/>
              </a:tabLst>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zh-CN" altLang="en-US" sz="2000" dirty="0">
                <a:latin typeface="Helvetica" panose="020B0604020202020204" pitchFamily="34" charset="0"/>
              </a:rPr>
              <a:t>示例： </a:t>
            </a:r>
            <a:r>
              <a:rPr kumimoji="0" lang="en-US" altLang="zh-CN" sz="2000" i="1" dirty="0" err="1">
                <a:latin typeface="Helvetica" panose="020B0604020202020204" pitchFamily="34" charset="0"/>
              </a:rPr>
              <a:t>dept_name</a:t>
            </a:r>
            <a:r>
              <a:rPr kumimoji="0" lang="en-US" altLang="zh-CN" sz="2000" dirty="0">
                <a:latin typeface="Helvetica" panose="020B0604020202020204" pitchFamily="34" charset="0"/>
              </a:rPr>
              <a:t> </a:t>
            </a:r>
            <a:r>
              <a:rPr kumimoji="0" lang="zh-CN" altLang="en-US" sz="2000" dirty="0">
                <a:latin typeface="Helvetica" panose="020B0604020202020204" pitchFamily="34" charset="0"/>
              </a:rPr>
              <a:t>是 </a:t>
            </a:r>
            <a:r>
              <a:rPr kumimoji="0" lang="en-US" altLang="zh-CN" sz="2000" i="1" dirty="0">
                <a:latin typeface="Helvetica" panose="020B0604020202020204" pitchFamily="34" charset="0"/>
              </a:rPr>
              <a:t>department </a:t>
            </a:r>
            <a:r>
              <a:rPr kumimoji="0" lang="zh-CN" altLang="en-US" sz="2000" dirty="0">
                <a:latin typeface="Helvetica" panose="020B0604020202020204" pitchFamily="34" charset="0"/>
              </a:rPr>
              <a:t>的主码</a:t>
            </a:r>
            <a:endParaRPr kumimoji="0" lang="en-US" altLang="zh-CN" sz="2000" dirty="0">
              <a:latin typeface="Helvetica" panose="020B0604020202020204" pitchFamily="34" charset="0"/>
            </a:endParaRPr>
          </a:p>
          <a:p>
            <a:pPr>
              <a:spcBef>
                <a:spcPct val="0"/>
              </a:spcBef>
              <a:buClrTx/>
              <a:buSzTx/>
              <a:buFontTx/>
              <a:buNone/>
            </a:pPr>
            <a:endParaRPr kumimoji="0" lang="en-US" altLang="zh-CN" sz="1800" b="1" dirty="0">
              <a:latin typeface="Helvetica" panose="020B0604020202020204" pitchFamily="34" charset="0"/>
            </a:endParaRPr>
          </a:p>
          <a:p>
            <a:pPr>
              <a:spcBef>
                <a:spcPct val="0"/>
              </a:spcBef>
              <a:buClrTx/>
              <a:buSzTx/>
              <a:buFontTx/>
              <a:buNone/>
            </a:pPr>
            <a:r>
              <a:rPr kumimoji="0" lang="en-US" altLang="zh-CN" sz="1800" dirty="0">
                <a:latin typeface="Helvetica" panose="020B0604020202020204" pitchFamily="34" charset="0"/>
              </a:rPr>
              <a:t>	</a:t>
            </a:r>
            <a:r>
              <a:rPr lang="en-US" altLang="zh-CN" sz="1800" b="1" dirty="0">
                <a:latin typeface="Helvetica" panose="020B0604020202020204" pitchFamily="34" charset="0"/>
              </a:rPr>
              <a:t>create table</a:t>
            </a:r>
            <a:r>
              <a:rPr lang="en-US" altLang="zh-CN" sz="1800" dirty="0">
                <a:latin typeface="Helvetica" panose="020B0604020202020204" pitchFamily="34" charset="0"/>
              </a:rPr>
              <a:t> </a:t>
            </a:r>
            <a:r>
              <a:rPr lang="en-US" altLang="zh-CN" sz="1800" i="1" dirty="0">
                <a:latin typeface="Helvetica" panose="020B0604020202020204" pitchFamily="34" charset="0"/>
              </a:rPr>
              <a:t>instructor</a:t>
            </a:r>
            <a:r>
              <a:rPr lang="en-US" altLang="zh-CN" sz="1800" dirty="0">
                <a:latin typeface="Helvetica" panose="020B0604020202020204" pitchFamily="34" charset="0"/>
              </a:rPr>
              <a:t> (</a:t>
            </a:r>
            <a:br>
              <a:rPr lang="en-US" altLang="zh-CN" sz="1800" dirty="0">
                <a:latin typeface="Helvetica" panose="020B0604020202020204" pitchFamily="34" charset="0"/>
              </a:rPr>
            </a:br>
            <a:r>
              <a:rPr lang="en-US" altLang="zh-CN" sz="1800" dirty="0">
                <a:latin typeface="Helvetica" panose="020B0604020202020204" pitchFamily="34" charset="0"/>
              </a:rPr>
              <a:t>                             </a:t>
            </a:r>
            <a:r>
              <a:rPr lang="en-US" altLang="zh-CN" sz="1800" i="1" dirty="0">
                <a:latin typeface="Helvetica" panose="020B0604020202020204" pitchFamily="34" charset="0"/>
              </a:rPr>
              <a:t>ID</a:t>
            </a:r>
            <a:r>
              <a:rPr lang="en-US" altLang="zh-CN" sz="1800" dirty="0">
                <a:latin typeface="Helvetica" panose="020B0604020202020204" pitchFamily="34" charset="0"/>
              </a:rPr>
              <a:t>                </a:t>
            </a:r>
            <a:r>
              <a:rPr lang="en-US" altLang="zh-CN" sz="1800" b="1" dirty="0">
                <a:latin typeface="Helvetica" panose="020B0604020202020204" pitchFamily="34" charset="0"/>
              </a:rPr>
              <a:t>char</a:t>
            </a:r>
            <a:r>
              <a:rPr lang="en-US" altLang="zh-CN" sz="1800" dirty="0">
                <a:latin typeface="Helvetica" panose="020B0604020202020204" pitchFamily="34" charset="0"/>
              </a:rPr>
              <a:t>(5),</a:t>
            </a:r>
            <a:br>
              <a:rPr lang="en-US" altLang="zh-CN" sz="1800" dirty="0">
                <a:latin typeface="Helvetica" panose="020B0604020202020204" pitchFamily="34" charset="0"/>
              </a:rPr>
            </a:br>
            <a:r>
              <a:rPr lang="en-US" altLang="zh-CN" sz="1800" dirty="0">
                <a:latin typeface="Helvetica" panose="020B0604020202020204" pitchFamily="34" charset="0"/>
              </a:rPr>
              <a:t>                             </a:t>
            </a:r>
            <a:r>
              <a:rPr lang="en-US" altLang="zh-CN" sz="1800" i="1" dirty="0">
                <a:latin typeface="Helvetica" panose="020B0604020202020204" pitchFamily="34" charset="0"/>
              </a:rPr>
              <a:t>name           </a:t>
            </a:r>
            <a:r>
              <a:rPr lang="en-US" altLang="zh-CN" sz="1800" b="1" dirty="0">
                <a:latin typeface="Helvetica" panose="020B0604020202020204" pitchFamily="34" charset="0"/>
              </a:rPr>
              <a:t>varchar</a:t>
            </a:r>
            <a:r>
              <a:rPr lang="en-US" altLang="zh-CN" sz="1800" dirty="0">
                <a:latin typeface="Helvetica" panose="020B0604020202020204" pitchFamily="34" charset="0"/>
              </a:rPr>
              <a:t>(20) </a:t>
            </a:r>
            <a:r>
              <a:rPr lang="en-US" altLang="zh-CN" sz="1800" b="1" dirty="0">
                <a:latin typeface="Helvetica" panose="020B0604020202020204" pitchFamily="34" charset="0"/>
              </a:rPr>
              <a:t>not null,</a:t>
            </a:r>
            <a:r>
              <a:rPr lang="en-US" altLang="zh-CN" sz="1800" b="1" i="1" dirty="0">
                <a:latin typeface="Helvetica" panose="020B0604020202020204" pitchFamily="34" charset="0"/>
              </a:rPr>
              <a:t/>
            </a:r>
            <a:br>
              <a:rPr lang="en-US" altLang="zh-CN" sz="1800" b="1" i="1" dirty="0">
                <a:latin typeface="Helvetica" panose="020B0604020202020204" pitchFamily="34" charset="0"/>
              </a:rPr>
            </a:br>
            <a:r>
              <a:rPr lang="en-US" altLang="zh-CN" sz="1800" b="1" i="1" dirty="0">
                <a:latin typeface="Helvetica" panose="020B0604020202020204" pitchFamily="34" charset="0"/>
              </a:rPr>
              <a:t>                             </a:t>
            </a:r>
            <a:r>
              <a:rPr lang="en-US" altLang="zh-CN" sz="1800" i="1" dirty="0" err="1">
                <a:latin typeface="Helvetica" panose="020B0604020202020204" pitchFamily="34" charset="0"/>
              </a:rPr>
              <a:t>dept_name</a:t>
            </a:r>
            <a:r>
              <a:rPr lang="en-US" altLang="zh-CN" sz="1800" i="1" dirty="0">
                <a:latin typeface="Helvetica" panose="020B0604020202020204" pitchFamily="34" charset="0"/>
              </a:rPr>
              <a:t>  </a:t>
            </a:r>
            <a:r>
              <a:rPr lang="en-US" altLang="zh-CN" sz="1800" b="1" dirty="0">
                <a:latin typeface="Helvetica" panose="020B0604020202020204" pitchFamily="34" charset="0"/>
              </a:rPr>
              <a:t>varchar</a:t>
            </a:r>
            <a:r>
              <a:rPr lang="en-US" altLang="zh-CN" sz="1800" dirty="0">
                <a:latin typeface="Helvetica" panose="020B0604020202020204" pitchFamily="34" charset="0"/>
              </a:rPr>
              <a:t>(20),</a:t>
            </a:r>
            <a:br>
              <a:rPr lang="en-US" altLang="zh-CN" sz="1800" dirty="0">
                <a:latin typeface="Helvetica" panose="020B0604020202020204" pitchFamily="34" charset="0"/>
              </a:rPr>
            </a:br>
            <a:r>
              <a:rPr lang="en-US" altLang="zh-CN" sz="1800" dirty="0">
                <a:latin typeface="Helvetica" panose="020B0604020202020204" pitchFamily="34" charset="0"/>
              </a:rPr>
              <a:t>                             </a:t>
            </a:r>
            <a:r>
              <a:rPr lang="en-US" altLang="zh-CN" sz="1800" i="1" dirty="0">
                <a:latin typeface="Helvetica" panose="020B0604020202020204" pitchFamily="34" charset="0"/>
              </a:rPr>
              <a:t>salary</a:t>
            </a:r>
            <a:r>
              <a:rPr lang="en-US" altLang="zh-CN" sz="1800" dirty="0">
                <a:latin typeface="Helvetica" panose="020B0604020202020204" pitchFamily="34" charset="0"/>
              </a:rPr>
              <a:t>           </a:t>
            </a:r>
            <a:r>
              <a:rPr lang="en-US" altLang="zh-CN" sz="1800" b="1" dirty="0">
                <a:latin typeface="Helvetica" panose="020B0604020202020204" pitchFamily="34" charset="0"/>
              </a:rPr>
              <a:t>numeric</a:t>
            </a:r>
            <a:r>
              <a:rPr lang="en-US" altLang="zh-CN" sz="1800" dirty="0">
                <a:latin typeface="Helvetica" panose="020B0604020202020204" pitchFamily="34" charset="0"/>
              </a:rPr>
              <a:t>(8,2),</a:t>
            </a:r>
            <a:br>
              <a:rPr lang="en-US" altLang="zh-CN" sz="1800" dirty="0">
                <a:latin typeface="Helvetica" panose="020B0604020202020204" pitchFamily="34" charset="0"/>
              </a:rPr>
            </a:br>
            <a:r>
              <a:rPr lang="en-US" altLang="zh-CN" sz="1800" dirty="0">
                <a:latin typeface="Helvetica" panose="020B0604020202020204" pitchFamily="34" charset="0"/>
              </a:rPr>
              <a:t>                             </a:t>
            </a:r>
            <a:r>
              <a:rPr kumimoji="0" lang="en-US" altLang="zh-CN" sz="2000" b="1" dirty="0">
                <a:latin typeface="Helvetica" panose="020B0604020202020204" pitchFamily="34" charset="0"/>
              </a:rPr>
              <a:t>primary key </a:t>
            </a:r>
            <a:r>
              <a:rPr lang="en-US" altLang="zh-CN" sz="2000" dirty="0">
                <a:latin typeface="Helvetica" panose="020B0604020202020204" pitchFamily="34" charset="0"/>
              </a:rPr>
              <a:t>(</a:t>
            </a:r>
            <a:r>
              <a:rPr kumimoji="0" lang="en-US" altLang="zh-CN" sz="2000" i="1" dirty="0">
                <a:latin typeface="Helvetica" panose="020B0604020202020204" pitchFamily="34" charset="0"/>
              </a:rPr>
              <a:t>ID</a:t>
            </a:r>
            <a:r>
              <a:rPr lang="en-US" altLang="zh-CN" sz="2000" dirty="0">
                <a:latin typeface="Helvetica" panose="020B0604020202020204" pitchFamily="34" charset="0"/>
              </a:rPr>
              <a:t>),</a:t>
            </a:r>
            <a:br>
              <a:rPr lang="en-US" altLang="zh-CN" sz="2000" dirty="0">
                <a:latin typeface="Helvetica" panose="020B0604020202020204" pitchFamily="34" charset="0"/>
              </a:rPr>
            </a:br>
            <a:r>
              <a:rPr lang="en-US" altLang="zh-CN" sz="2000" dirty="0">
                <a:latin typeface="Helvetica" panose="020B0604020202020204" pitchFamily="34" charset="0"/>
              </a:rPr>
              <a:t>                          </a:t>
            </a:r>
            <a:r>
              <a:rPr lang="en-US" altLang="zh-CN" sz="2000" b="1" dirty="0">
                <a:latin typeface="Helvetica" panose="020B0604020202020204" pitchFamily="34" charset="0"/>
              </a:rPr>
              <a:t>foreign key </a:t>
            </a:r>
            <a:r>
              <a:rPr lang="en-US" altLang="zh-CN" sz="2000" i="1" dirty="0">
                <a:latin typeface="Helvetica" panose="020B0604020202020204" pitchFamily="34" charset="0"/>
              </a:rPr>
              <a:t>(</a:t>
            </a:r>
            <a:r>
              <a:rPr lang="en-US" altLang="zh-CN" sz="2000" i="1" dirty="0" err="1">
                <a:latin typeface="Helvetica" panose="020B0604020202020204" pitchFamily="34" charset="0"/>
              </a:rPr>
              <a:t>dept_name</a:t>
            </a:r>
            <a:r>
              <a:rPr lang="en-US" altLang="zh-CN" sz="2000" dirty="0">
                <a:latin typeface="Helvetica" panose="020B0604020202020204" pitchFamily="34" charset="0"/>
              </a:rPr>
              <a:t>) </a:t>
            </a:r>
            <a:r>
              <a:rPr lang="en-US" altLang="zh-CN" sz="2000" b="1" dirty="0">
                <a:latin typeface="Helvetica" panose="020B0604020202020204" pitchFamily="34" charset="0"/>
              </a:rPr>
              <a:t>references </a:t>
            </a:r>
            <a:r>
              <a:rPr lang="en-US" altLang="zh-CN" sz="2000" i="1" dirty="0">
                <a:latin typeface="Helvetica" panose="020B0604020202020204" pitchFamily="34" charset="0"/>
              </a:rPr>
              <a:t>department</a:t>
            </a:r>
            <a:r>
              <a:rPr kumimoji="0" lang="en-US" altLang="zh-CN" sz="2000" i="1" dirty="0">
                <a:latin typeface="Helvetica" panose="020B0604020202020204" pitchFamily="34" charset="0"/>
              </a:rPr>
              <a:t>)</a:t>
            </a:r>
            <a:endParaRPr kumimoji="0" lang="en-US" altLang="zh-CN" sz="1800" i="1" dirty="0">
              <a:latin typeface="Helvetica" panose="020B0604020202020204" pitchFamily="34" charset="0"/>
            </a:endParaRPr>
          </a:p>
        </p:txBody>
      </p:sp>
      <p:sp>
        <p:nvSpPr>
          <p:cNvPr id="20485" name="Rectangle 5"/>
          <p:cNvSpPr>
            <a:spLocks noChangeArrowheads="1"/>
          </p:cNvSpPr>
          <p:nvPr/>
        </p:nvSpPr>
        <p:spPr bwMode="auto">
          <a:xfrm>
            <a:off x="604838" y="5723001"/>
            <a:ext cx="81740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SzTx/>
              <a:buFont typeface="Monotype Sorts"/>
              <a:buNone/>
            </a:pPr>
            <a:r>
              <a:rPr lang="zh-CN" altLang="en-US" sz="2000" dirty="0">
                <a:latin typeface="Helvetica" panose="020B0604020202020204" pitchFamily="34" charset="0"/>
              </a:rPr>
              <a:t>被声明为</a:t>
            </a:r>
            <a:r>
              <a:rPr lang="zh-CN" altLang="en-US" sz="2000" b="1" dirty="0">
                <a:latin typeface="Helvetica" panose="020B0604020202020204" pitchFamily="34" charset="0"/>
              </a:rPr>
              <a:t>主码</a:t>
            </a:r>
            <a:r>
              <a:rPr lang="zh-CN" altLang="en-US" sz="2000" dirty="0">
                <a:latin typeface="Helvetica" panose="020B0604020202020204" pitchFamily="34" charset="0"/>
              </a:rPr>
              <a:t>的属性自动被确保为</a:t>
            </a:r>
            <a:r>
              <a:rPr lang="en-US" altLang="zh-CN" sz="2000" b="1" dirty="0">
                <a:latin typeface="Helvetica" panose="020B0604020202020204" pitchFamily="34" charset="0"/>
              </a:rPr>
              <a:t>not null</a:t>
            </a:r>
            <a:endParaRPr lang="en-US" altLang="zh-CN" sz="1800" b="1" dirty="0">
              <a:latin typeface="Helvetica"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9525"/>
            <a:ext cx="8077200" cy="609600"/>
          </a:xfrm>
        </p:spPr>
        <p:txBody>
          <a:bodyPr/>
          <a:lstStyle/>
          <a:p>
            <a:pPr>
              <a:defRPr/>
            </a:pPr>
            <a:r>
              <a:rPr lang="zh-CN" altLang="en-US" dirty="0">
                <a:ea typeface="宋体" charset="-122"/>
              </a:rPr>
              <a:t>集合比较</a:t>
            </a:r>
            <a:endParaRPr lang="en-US" altLang="zh-CN" dirty="0">
              <a:ea typeface="宋体" charset="-122"/>
            </a:endParaRPr>
          </a:p>
        </p:txBody>
      </p:sp>
      <p:sp>
        <p:nvSpPr>
          <p:cNvPr id="129027" name="Rectangle 3"/>
          <p:cNvSpPr>
            <a:spLocks noGrp="1" noChangeArrowheads="1"/>
          </p:cNvSpPr>
          <p:nvPr>
            <p:ph type="body" idx="1"/>
          </p:nvPr>
        </p:nvSpPr>
        <p:spPr>
          <a:xfrm>
            <a:off x="739775" y="1106488"/>
            <a:ext cx="7661275" cy="766762"/>
          </a:xfrm>
        </p:spPr>
        <p:txBody>
          <a:bodyPr/>
          <a:lstStyle/>
          <a:p>
            <a:pPr defTabSz="915988">
              <a:tabLst>
                <a:tab pos="1830388" algn="l"/>
              </a:tabLst>
            </a:pPr>
            <a:r>
              <a:rPr lang="zh-CN" altLang="en-US" sz="2000"/>
              <a:t>找出满足下面条件的所有教师的姓名，他们的工资至少比</a:t>
            </a:r>
            <a:r>
              <a:rPr lang="en-US" altLang="zh-CN" sz="2000"/>
              <a:t>Biology</a:t>
            </a:r>
            <a:r>
              <a:rPr lang="zh-CN" altLang="en-US" sz="2000"/>
              <a:t>系某一个教师的工资要高 </a:t>
            </a:r>
            <a:endParaRPr lang="en-US" altLang="zh-CN" sz="2000"/>
          </a:p>
        </p:txBody>
      </p:sp>
      <p:sp>
        <p:nvSpPr>
          <p:cNvPr id="129028" name="Text Box 4"/>
          <p:cNvSpPr txBox="1">
            <a:spLocks noChangeArrowheads="1"/>
          </p:cNvSpPr>
          <p:nvPr/>
        </p:nvSpPr>
        <p:spPr bwMode="auto">
          <a:xfrm>
            <a:off x="739775" y="3411538"/>
            <a:ext cx="723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sz="1800">
                <a:latin typeface="Helvetica" panose="020B0604020202020204" pitchFamily="34" charset="0"/>
              </a:rPr>
              <a:t>  </a:t>
            </a:r>
            <a:r>
              <a:rPr lang="zh-CN" altLang="en-US" sz="2000">
                <a:latin typeface="Helvetica" panose="020B0604020202020204" pitchFamily="34" charset="0"/>
              </a:rPr>
              <a:t>有些查询使用</a:t>
            </a:r>
            <a:r>
              <a:rPr lang="en-US" altLang="zh-CN" sz="2000">
                <a:latin typeface="Helvetica" panose="020B0604020202020204" pitchFamily="34" charset="0"/>
              </a:rPr>
              <a:t>&gt; </a:t>
            </a:r>
            <a:r>
              <a:rPr lang="en-US" altLang="zh-CN" sz="2000" b="1">
                <a:latin typeface="Helvetica" panose="020B0604020202020204" pitchFamily="34" charset="0"/>
              </a:rPr>
              <a:t>some</a:t>
            </a:r>
            <a:r>
              <a:rPr lang="en-US" altLang="zh-CN" sz="2000">
                <a:latin typeface="Helvetica" panose="020B0604020202020204" pitchFamily="34" charset="0"/>
              </a:rPr>
              <a:t> </a:t>
            </a:r>
            <a:r>
              <a:rPr lang="zh-CN" altLang="en-US" sz="2000">
                <a:latin typeface="Helvetica" panose="020B0604020202020204" pitchFamily="34" charset="0"/>
              </a:rPr>
              <a:t>子句</a:t>
            </a:r>
            <a:endParaRPr kumimoji="0" lang="en-US" altLang="zh-CN" sz="2000">
              <a:latin typeface="Times New Roman" panose="02020603050405020304" pitchFamily="18" charset="0"/>
            </a:endParaRPr>
          </a:p>
        </p:txBody>
      </p:sp>
      <p:sp>
        <p:nvSpPr>
          <p:cNvPr id="443397" name="Text Box 5"/>
          <p:cNvSpPr txBox="1">
            <a:spLocks noChangeArrowheads="1"/>
          </p:cNvSpPr>
          <p:nvPr/>
        </p:nvSpPr>
        <p:spPr bwMode="auto">
          <a:xfrm>
            <a:off x="1528763" y="39512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a:t>
            </a:r>
            <a:r>
              <a:rPr kumimoji="0" lang="en-US" altLang="zh-CN" sz="2000" i="1">
                <a:latin typeface="Helvetica" panose="020B0604020202020204" pitchFamily="34" charset="0"/>
              </a:rPr>
              <a:t>name</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salary </a:t>
            </a:r>
            <a:r>
              <a:rPr kumimoji="0" lang="en-US" altLang="zh-CN" sz="2000">
                <a:solidFill>
                  <a:srgbClr val="C00000"/>
                </a:solidFill>
                <a:latin typeface="Helvetica" panose="020B0604020202020204" pitchFamily="34" charset="0"/>
              </a:rPr>
              <a:t>&gt; </a:t>
            </a:r>
            <a:r>
              <a:rPr kumimoji="0" lang="en-US" altLang="zh-CN" sz="2000" b="1">
                <a:solidFill>
                  <a:srgbClr val="C00000"/>
                </a:solidFill>
                <a:latin typeface="Helvetica" panose="020B0604020202020204" pitchFamily="34" charset="0"/>
              </a:rPr>
              <a:t>some </a:t>
            </a:r>
            <a:r>
              <a:rPr kumimoji="0" lang="en-US" altLang="zh-CN" sz="2000">
                <a:latin typeface="Helvetica" panose="020B0604020202020204" pitchFamily="34" charset="0"/>
              </a:rPr>
              <a:t>(</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salary</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                                     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                                     where </a:t>
            </a:r>
            <a:r>
              <a:rPr kumimoji="0" lang="en-US" altLang="zh-CN" sz="2000" i="1">
                <a:latin typeface="Helvetica" panose="020B0604020202020204" pitchFamily="34" charset="0"/>
              </a:rPr>
              <a:t>dept_name </a:t>
            </a:r>
            <a:r>
              <a:rPr kumimoji="0" lang="en-US" altLang="zh-CN" sz="2000">
                <a:latin typeface="Helvetica" panose="020B0604020202020204" pitchFamily="34" charset="0"/>
              </a:rPr>
              <a:t>= ’Biology’);</a:t>
            </a:r>
            <a:endParaRPr kumimoji="0" lang="en-US" altLang="zh-CN">
              <a:latin typeface="Helvetica" panose="020B0604020202020204" pitchFamily="34" charset="0"/>
            </a:endParaRPr>
          </a:p>
        </p:txBody>
      </p:sp>
      <p:sp>
        <p:nvSpPr>
          <p:cNvPr id="443398" name="Text Box 6"/>
          <p:cNvSpPr txBox="1">
            <a:spLocks noChangeArrowheads="1"/>
          </p:cNvSpPr>
          <p:nvPr/>
        </p:nvSpPr>
        <p:spPr bwMode="auto">
          <a:xfrm>
            <a:off x="1570038" y="1957388"/>
            <a:ext cx="6630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distinct </a:t>
            </a:r>
            <a:r>
              <a:rPr kumimoji="0" lang="en-US" altLang="zh-CN" sz="2000" i="1">
                <a:latin typeface="Helvetica" panose="020B0604020202020204" pitchFamily="34" charset="0"/>
              </a:rPr>
              <a:t>T</a:t>
            </a:r>
            <a:r>
              <a:rPr kumimoji="0" lang="en-US" altLang="zh-CN" sz="2000">
                <a:latin typeface="Helvetica" panose="020B0604020202020204" pitchFamily="34" charset="0"/>
              </a:rPr>
              <a:t>.</a:t>
            </a:r>
            <a:r>
              <a:rPr kumimoji="0" lang="en-US" altLang="zh-CN" sz="2000" i="1">
                <a:latin typeface="Helvetica" panose="020B0604020202020204" pitchFamily="34" charset="0"/>
              </a:rPr>
              <a:t>name</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 </a:t>
            </a:r>
            <a:r>
              <a:rPr kumimoji="0" lang="en-US" altLang="zh-CN" sz="2000" b="1">
                <a:latin typeface="Helvetica" panose="020B0604020202020204" pitchFamily="34" charset="0"/>
              </a:rPr>
              <a:t>as </a:t>
            </a:r>
            <a:r>
              <a:rPr kumimoji="0" lang="en-US" altLang="zh-CN" sz="2000" i="1">
                <a:latin typeface="Helvetica" panose="020B0604020202020204" pitchFamily="34" charset="0"/>
              </a:rPr>
              <a:t>T</a:t>
            </a:r>
            <a:r>
              <a:rPr kumimoji="0" lang="en-US" altLang="zh-CN" sz="2000">
                <a:latin typeface="Helvetica" panose="020B0604020202020204" pitchFamily="34" charset="0"/>
              </a:rPr>
              <a:t>, </a:t>
            </a:r>
            <a:r>
              <a:rPr kumimoji="0" lang="en-US" altLang="zh-CN" sz="2000" i="1">
                <a:latin typeface="Helvetica" panose="020B0604020202020204" pitchFamily="34" charset="0"/>
              </a:rPr>
              <a:t>instructor </a:t>
            </a:r>
            <a:r>
              <a:rPr kumimoji="0" lang="en-US" altLang="zh-CN" sz="2000" b="1">
                <a:latin typeface="Helvetica" panose="020B0604020202020204" pitchFamily="34" charset="0"/>
              </a:rPr>
              <a:t>as </a:t>
            </a:r>
            <a:r>
              <a:rPr kumimoji="0" lang="en-US" altLang="zh-CN" sz="2000" i="1">
                <a:latin typeface="Helvetica" panose="020B0604020202020204" pitchFamily="34" charset="0"/>
              </a:rPr>
              <a:t>S</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T.salary </a:t>
            </a:r>
            <a:r>
              <a:rPr kumimoji="0" lang="en-US" altLang="zh-CN" sz="2000">
                <a:latin typeface="Helvetica" panose="020B0604020202020204" pitchFamily="34" charset="0"/>
              </a:rPr>
              <a:t>&gt; </a:t>
            </a:r>
            <a:r>
              <a:rPr kumimoji="0" lang="en-US" altLang="zh-CN" sz="2000" i="1">
                <a:latin typeface="Helvetica" panose="020B0604020202020204" pitchFamily="34" charset="0"/>
              </a:rPr>
              <a:t>S.salary </a:t>
            </a:r>
            <a:r>
              <a:rPr kumimoji="0" lang="en-US" altLang="zh-CN" sz="2000" b="1">
                <a:latin typeface="Helvetica" panose="020B0604020202020204" pitchFamily="34" charset="0"/>
              </a:rPr>
              <a:t>and </a:t>
            </a:r>
            <a:r>
              <a:rPr kumimoji="0" lang="en-US" altLang="zh-CN" sz="2000" i="1">
                <a:latin typeface="Helvetica" panose="020B0604020202020204" pitchFamily="34" charset="0"/>
              </a:rPr>
              <a:t>S.dept_name </a:t>
            </a:r>
            <a:r>
              <a:rPr kumimoji="0" lang="en-US" altLang="zh-CN" sz="2000">
                <a:latin typeface="Helvetica" panose="020B0604020202020204" pitchFamily="34" charset="0"/>
              </a:rPr>
              <a:t>= ’Biology’;</a:t>
            </a:r>
            <a:endParaRPr kumimoji="0" lang="en-US" altLang="zh-CN">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3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autoUpdateAnimBg="0"/>
      <p:bldP spid="44339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38100"/>
            <a:ext cx="8077200" cy="609600"/>
          </a:xfrm>
        </p:spPr>
        <p:txBody>
          <a:bodyPr/>
          <a:lstStyle/>
          <a:p>
            <a:pPr>
              <a:defRPr/>
            </a:pPr>
            <a:r>
              <a:rPr lang="en-US" altLang="zh-CN">
                <a:ea typeface="宋体" charset="-122"/>
              </a:rPr>
              <a:t>some </a:t>
            </a:r>
            <a:r>
              <a:rPr lang="zh-CN" altLang="en-US">
                <a:ea typeface="宋体" charset="-122"/>
              </a:rPr>
              <a:t>子句的定义</a:t>
            </a:r>
            <a:endParaRPr lang="en-US" altLang="zh-CN">
              <a:ea typeface="宋体" charset="-122"/>
            </a:endParaRPr>
          </a:p>
        </p:txBody>
      </p:sp>
      <p:sp>
        <p:nvSpPr>
          <p:cNvPr id="131075" name="Rectangle 3"/>
          <p:cNvSpPr>
            <a:spLocks noGrp="1" noChangeArrowheads="1"/>
          </p:cNvSpPr>
          <p:nvPr>
            <p:ph type="body" idx="1"/>
          </p:nvPr>
        </p:nvSpPr>
        <p:spPr>
          <a:xfrm>
            <a:off x="739775" y="1106488"/>
            <a:ext cx="6800850" cy="714375"/>
          </a:xfrm>
        </p:spPr>
        <p:txBody>
          <a:bodyPr/>
          <a:lstStyle/>
          <a:p>
            <a:r>
              <a:rPr lang="en-US" altLang="zh-CN" sz="2000"/>
              <a:t>F &lt;comp&gt; </a:t>
            </a:r>
            <a:r>
              <a:rPr lang="en-US" altLang="zh-CN" sz="2000" b="1"/>
              <a:t>some </a:t>
            </a:r>
            <a:r>
              <a:rPr lang="en-US" altLang="zh-CN" sz="2000" i="1"/>
              <a:t>r </a:t>
            </a:r>
            <a:r>
              <a:rPr lang="en-US" altLang="zh-CN" sz="2000">
                <a:sym typeface="Symbol" panose="05050102010706020507" pitchFamily="18" charset="2"/>
              </a:rPr>
              <a:t></a:t>
            </a:r>
            <a:r>
              <a:rPr lang="en-US" altLang="zh-CN" sz="2000" i="1">
                <a:sym typeface="Symbol" panose="05050102010706020507" pitchFamily="18" charset="2"/>
              </a:rPr>
              <a:t>t </a:t>
            </a:r>
            <a:r>
              <a:rPr lang="en-US" altLang="zh-CN" sz="2000">
                <a:sym typeface="Symbol" panose="05050102010706020507" pitchFamily="18" charset="2"/>
              </a:rPr>
              <a:t></a:t>
            </a:r>
            <a:r>
              <a:rPr lang="en-US" altLang="zh-CN" sz="2000" i="1">
                <a:sym typeface="Symbol" panose="05050102010706020507" pitchFamily="18" charset="2"/>
              </a:rPr>
              <a:t>r</a:t>
            </a:r>
            <a:r>
              <a:rPr lang="zh-CN" altLang="en-US" sz="2000">
                <a:sym typeface="Symbol" panose="05050102010706020507" pitchFamily="18" charset="2"/>
              </a:rPr>
              <a:t>使得</a:t>
            </a:r>
            <a:r>
              <a:rPr lang="en-US" altLang="zh-CN" sz="2000">
                <a:sym typeface="Symbol" panose="05050102010706020507" pitchFamily="18" charset="2"/>
              </a:rPr>
              <a:t>(F &lt;comp&gt; </a:t>
            </a:r>
            <a:r>
              <a:rPr lang="en-US" altLang="zh-CN" sz="2000" i="1">
                <a:sym typeface="Symbol" panose="05050102010706020507" pitchFamily="18" charset="2"/>
              </a:rPr>
              <a:t>t </a:t>
            </a:r>
            <a:r>
              <a:rPr lang="en-US" altLang="zh-CN" sz="2000">
                <a:sym typeface="Symbol" panose="05050102010706020507" pitchFamily="18" charset="2"/>
              </a:rPr>
              <a:t>)</a:t>
            </a:r>
            <a:r>
              <a:rPr lang="en-US" altLang="zh-CN" sz="2000" i="1">
                <a:sym typeface="Symbol" panose="05050102010706020507" pitchFamily="18" charset="2"/>
              </a:rPr>
              <a:t/>
            </a:r>
            <a:br>
              <a:rPr lang="en-US" altLang="zh-CN" sz="2000" i="1">
                <a:sym typeface="Symbol" panose="05050102010706020507" pitchFamily="18" charset="2"/>
              </a:rPr>
            </a:br>
            <a:r>
              <a:rPr lang="zh-CN" altLang="en-US" sz="2000">
                <a:sym typeface="Symbol" panose="05050102010706020507" pitchFamily="18" charset="2"/>
              </a:rPr>
              <a:t>其中</a:t>
            </a:r>
            <a:r>
              <a:rPr lang="en-US" altLang="zh-CN" sz="2000">
                <a:sym typeface="Symbol" panose="05050102010706020507" pitchFamily="18" charset="2"/>
              </a:rPr>
              <a:t>&lt;comp&gt;</a:t>
            </a:r>
            <a:r>
              <a:rPr lang="zh-CN" altLang="en-US" sz="2000">
                <a:sym typeface="Symbol" panose="05050102010706020507" pitchFamily="18" charset="2"/>
              </a:rPr>
              <a:t>可以是：</a:t>
            </a:r>
            <a:r>
              <a:rPr lang="en-US" altLang="zh-CN" sz="2000">
                <a:sym typeface="Symbol" panose="05050102010706020507" pitchFamily="18" charset="2"/>
              </a:rPr>
              <a:t>     </a:t>
            </a:r>
            <a:endParaRPr lang="en-US" altLang="zh-CN" sz="2000"/>
          </a:p>
        </p:txBody>
      </p:sp>
      <p:grpSp>
        <p:nvGrpSpPr>
          <p:cNvPr id="131076" name="Group 4"/>
          <p:cNvGrpSpPr>
            <a:grpSpLocks/>
          </p:cNvGrpSpPr>
          <p:nvPr/>
        </p:nvGrpSpPr>
        <p:grpSpPr bwMode="auto">
          <a:xfrm>
            <a:off x="2105025" y="1952625"/>
            <a:ext cx="457200" cy="1066800"/>
            <a:chOff x="2448" y="1296"/>
            <a:chExt cx="288" cy="960"/>
          </a:xfrm>
        </p:grpSpPr>
        <p:sp>
          <p:nvSpPr>
            <p:cNvPr id="131094"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0</a:t>
              </a:r>
            </a:p>
          </p:txBody>
        </p:sp>
        <p:sp>
          <p:nvSpPr>
            <p:cNvPr id="131095"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1096"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6</a:t>
              </a:r>
            </a:p>
          </p:txBody>
        </p:sp>
      </p:grpSp>
      <p:sp>
        <p:nvSpPr>
          <p:cNvPr id="131077"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&lt; </a:t>
            </a:r>
            <a:r>
              <a:rPr kumimoji="0" lang="en-US" altLang="zh-CN" sz="1800" b="1">
                <a:latin typeface="Helvetica" panose="020B0604020202020204" pitchFamily="34" charset="0"/>
              </a:rPr>
              <a:t>some</a:t>
            </a:r>
            <a:endParaRPr kumimoji="0" lang="en-US" altLang="zh-CN" sz="1800">
              <a:latin typeface="Helvetica" panose="020B0604020202020204" pitchFamily="34" charset="0"/>
            </a:endParaRPr>
          </a:p>
        </p:txBody>
      </p:sp>
      <p:sp>
        <p:nvSpPr>
          <p:cNvPr id="131078"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true</a:t>
            </a:r>
          </a:p>
        </p:txBody>
      </p:sp>
      <p:sp>
        <p:nvSpPr>
          <p:cNvPr id="131079" name="Rectangle 10"/>
          <p:cNvSpPr>
            <a:spLocks noChangeArrowheads="1"/>
          </p:cNvSpPr>
          <p:nvPr/>
        </p:nvSpPr>
        <p:spPr bwMode="auto">
          <a:xfrm>
            <a:off x="2105025" y="3171825"/>
            <a:ext cx="457200" cy="381000"/>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0</a:t>
            </a:r>
          </a:p>
        </p:txBody>
      </p:sp>
      <p:sp>
        <p:nvSpPr>
          <p:cNvPr id="131080"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1081"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0</a:t>
            </a:r>
          </a:p>
        </p:txBody>
      </p:sp>
      <p:sp>
        <p:nvSpPr>
          <p:cNvPr id="131082"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false</a:t>
            </a:r>
          </a:p>
        </p:txBody>
      </p:sp>
      <p:sp>
        <p:nvSpPr>
          <p:cNvPr id="131083"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1084"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0</a:t>
            </a:r>
          </a:p>
        </p:txBody>
      </p:sp>
      <p:sp>
        <p:nvSpPr>
          <p:cNvPr id="131085"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1086"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a:t>
            </a:r>
            <a:r>
              <a:rPr kumimoji="0" lang="en-US" altLang="zh-CN" sz="2400">
                <a:latin typeface="Times New Roman" panose="02020603050405020304" pitchFamily="18" charset="0"/>
                <a:sym typeface="Symbol" panose="05050102010706020507" pitchFamily="18" charset="2"/>
              </a:rPr>
              <a:t></a:t>
            </a:r>
            <a:r>
              <a:rPr kumimoji="0" lang="en-US" altLang="zh-CN" sz="1800">
                <a:latin typeface="Helvetica" panose="020B0604020202020204" pitchFamily="34" charset="0"/>
              </a:rPr>
              <a:t> </a:t>
            </a:r>
            <a:r>
              <a:rPr kumimoji="0" lang="en-US" altLang="zh-CN" sz="1800" b="1">
                <a:latin typeface="Helvetica" panose="020B0604020202020204" pitchFamily="34" charset="0"/>
              </a:rPr>
              <a:t>some</a:t>
            </a:r>
          </a:p>
        </p:txBody>
      </p:sp>
      <p:sp>
        <p:nvSpPr>
          <p:cNvPr id="131087"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true (since 0 </a:t>
            </a:r>
            <a:r>
              <a:rPr kumimoji="0" lang="en-US" altLang="zh-CN" sz="2400">
                <a:latin typeface="Times New Roman" panose="02020603050405020304" pitchFamily="18" charset="0"/>
                <a:sym typeface="Symbol" panose="05050102010706020507" pitchFamily="18" charset="2"/>
              </a:rPr>
              <a:t> </a:t>
            </a:r>
            <a:r>
              <a:rPr kumimoji="0" lang="en-US" altLang="zh-CN" sz="1800">
                <a:latin typeface="Helvetica" panose="020B0604020202020204" pitchFamily="34" charset="0"/>
                <a:sym typeface="Symbol" panose="05050102010706020507" pitchFamily="18" charset="2"/>
              </a:rPr>
              <a:t>5)</a:t>
            </a:r>
            <a:endParaRPr kumimoji="0" lang="en-US" altLang="zh-CN" sz="2400">
              <a:latin typeface="Times New Roman" panose="02020603050405020304" pitchFamily="18" charset="0"/>
              <a:sym typeface="Symbol" panose="05050102010706020507" pitchFamily="18" charset="2"/>
            </a:endParaRPr>
          </a:p>
        </p:txBody>
      </p:sp>
      <p:sp>
        <p:nvSpPr>
          <p:cNvPr id="131088" name="Text Box 19"/>
          <p:cNvSpPr txBox="1">
            <a:spLocks noChangeArrowheads="1"/>
          </p:cNvSpPr>
          <p:nvPr/>
        </p:nvSpPr>
        <p:spPr bwMode="auto">
          <a:xfrm>
            <a:off x="3738563" y="2486025"/>
            <a:ext cx="487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zh-CN" altLang="en-US" sz="2000">
                <a:latin typeface="Helvetica" panose="020B0604020202020204" pitchFamily="34" charset="0"/>
              </a:rPr>
              <a:t>（读作：</a:t>
            </a:r>
            <a:r>
              <a:rPr kumimoji="0" lang="en-US" altLang="zh-CN" sz="2000">
                <a:latin typeface="Helvetica" panose="020B0604020202020204" pitchFamily="34" charset="0"/>
              </a:rPr>
              <a:t>5 &lt; </a:t>
            </a:r>
            <a:r>
              <a:rPr kumimoji="0" lang="zh-CN" altLang="en-US" sz="2000">
                <a:latin typeface="Helvetica" panose="020B0604020202020204" pitchFamily="34" charset="0"/>
              </a:rPr>
              <a:t>关系中的某一元组）</a:t>
            </a:r>
            <a:r>
              <a:rPr kumimoji="0" lang="en-US" altLang="zh-CN" sz="2000">
                <a:latin typeface="Helvetica" panose="020B0604020202020204" pitchFamily="34" charset="0"/>
              </a:rPr>
              <a:t> </a:t>
            </a:r>
          </a:p>
        </p:txBody>
      </p:sp>
      <p:sp>
        <p:nvSpPr>
          <p:cNvPr id="131089"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&lt; </a:t>
            </a:r>
            <a:r>
              <a:rPr kumimoji="0" lang="en-US" altLang="zh-CN" sz="1800" b="1">
                <a:latin typeface="Helvetica" panose="020B0604020202020204" pitchFamily="34" charset="0"/>
              </a:rPr>
              <a:t>some</a:t>
            </a:r>
            <a:endParaRPr kumimoji="0" lang="en-US" altLang="zh-CN" sz="1800">
              <a:latin typeface="Helvetica" panose="020B0604020202020204" pitchFamily="34" charset="0"/>
            </a:endParaRPr>
          </a:p>
        </p:txBody>
      </p:sp>
      <p:sp>
        <p:nvSpPr>
          <p:cNvPr id="131090"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true</a:t>
            </a:r>
          </a:p>
        </p:txBody>
      </p:sp>
      <p:sp>
        <p:nvSpPr>
          <p:cNvPr id="131091"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 </a:t>
            </a:r>
            <a:r>
              <a:rPr kumimoji="0" lang="en-US" altLang="zh-CN" sz="1800" b="1">
                <a:latin typeface="Helvetica" panose="020B0604020202020204" pitchFamily="34" charset="0"/>
              </a:rPr>
              <a:t>some</a:t>
            </a:r>
            <a:endParaRPr kumimoji="0" lang="en-US" altLang="zh-CN" sz="1800">
              <a:latin typeface="Helvetica" panose="020B0604020202020204" pitchFamily="34" charset="0"/>
            </a:endParaRPr>
          </a:p>
        </p:txBody>
      </p:sp>
      <p:sp>
        <p:nvSpPr>
          <p:cNvPr id="131092" name="Rectangle 23"/>
          <p:cNvSpPr>
            <a:spLocks noChangeArrowheads="1"/>
          </p:cNvSpPr>
          <p:nvPr/>
        </p:nvSpPr>
        <p:spPr bwMode="auto">
          <a:xfrm>
            <a:off x="738188"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a:latin typeface="Arial" panose="020B0604020202020204" pitchFamily="34" charset="0"/>
              </a:rPr>
              <a:t>(= </a:t>
            </a:r>
            <a:r>
              <a:rPr kumimoji="0" lang="en-US" altLang="zh-CN" sz="2000" b="1">
                <a:latin typeface="Arial" panose="020B0604020202020204" pitchFamily="34" charset="0"/>
              </a:rPr>
              <a:t>some</a:t>
            </a:r>
            <a:r>
              <a:rPr kumimoji="0" lang="en-US" altLang="zh-CN" sz="2000">
                <a:latin typeface="Arial" panose="020B0604020202020204" pitchFamily="34" charset="0"/>
              </a:rPr>
              <a:t>) </a:t>
            </a:r>
            <a:r>
              <a:rPr kumimoji="0" lang="en-US" altLang="zh-CN" sz="2000">
                <a:latin typeface="Arial" panose="020B0604020202020204" pitchFamily="34" charset="0"/>
                <a:sym typeface="Symbol" panose="05050102010706020507" pitchFamily="18" charset="2"/>
              </a:rPr>
              <a:t> </a:t>
            </a:r>
            <a:r>
              <a:rPr kumimoji="0" lang="en-US" altLang="zh-CN" sz="2000" b="1">
                <a:latin typeface="Arial" panose="020B0604020202020204" pitchFamily="34" charset="0"/>
                <a:sym typeface="Symbol" panose="05050102010706020507" pitchFamily="18" charset="2"/>
              </a:rPr>
              <a:t>in</a:t>
            </a:r>
          </a:p>
          <a:p>
            <a:pPr>
              <a:spcBef>
                <a:spcPct val="0"/>
              </a:spcBef>
              <a:buClrTx/>
              <a:buSzTx/>
              <a:buFontTx/>
              <a:buNone/>
            </a:pPr>
            <a:r>
              <a:rPr kumimoji="0" lang="zh-CN" altLang="en-US" sz="2000">
                <a:latin typeface="Arial" panose="020B0604020202020204" pitchFamily="34" charset="0"/>
                <a:sym typeface="Symbol" panose="05050102010706020507" pitchFamily="18" charset="2"/>
              </a:rPr>
              <a:t>然而</a:t>
            </a:r>
            <a:r>
              <a:rPr kumimoji="0" lang="en-US" altLang="zh-CN" sz="2000">
                <a:latin typeface="Arial" panose="020B0604020202020204" pitchFamily="34" charset="0"/>
                <a:sym typeface="Symbol" panose="05050102010706020507" pitchFamily="18" charset="2"/>
              </a:rPr>
              <a:t>( </a:t>
            </a:r>
            <a:r>
              <a:rPr kumimoji="0" lang="en-US" altLang="zh-CN" sz="2000" b="1">
                <a:latin typeface="Arial" panose="020B0604020202020204" pitchFamily="34" charset="0"/>
                <a:sym typeface="Symbol" panose="05050102010706020507" pitchFamily="18" charset="2"/>
              </a:rPr>
              <a:t>some</a:t>
            </a:r>
            <a:r>
              <a:rPr kumimoji="0" lang="en-US" altLang="zh-CN" sz="2000">
                <a:latin typeface="Arial" panose="020B0604020202020204" pitchFamily="34" charset="0"/>
                <a:sym typeface="Symbol" panose="05050102010706020507" pitchFamily="18" charset="2"/>
              </a:rPr>
              <a:t>)  </a:t>
            </a:r>
            <a:r>
              <a:rPr kumimoji="0" lang="en-US" altLang="zh-CN" sz="2000" b="1">
                <a:latin typeface="Arial" panose="020B0604020202020204" pitchFamily="34" charset="0"/>
                <a:sym typeface="Symbol" panose="05050102010706020507" pitchFamily="18" charset="2"/>
              </a:rPr>
              <a:t>not in</a:t>
            </a:r>
            <a:endParaRPr kumimoji="0" lang="en-US" altLang="zh-CN" sz="2000">
              <a:latin typeface="Arial" panose="020B0604020202020204" pitchFamily="34" charset="0"/>
              <a:sym typeface="Symbol" panose="05050102010706020507" pitchFamily="18" charset="2"/>
            </a:endParaRPr>
          </a:p>
        </p:txBody>
      </p:sp>
      <p:sp>
        <p:nvSpPr>
          <p:cNvPr id="131093" name="Line 24"/>
          <p:cNvSpPr>
            <a:spLocks noChangeShapeType="1"/>
          </p:cNvSpPr>
          <p:nvPr/>
        </p:nvSpPr>
        <p:spPr bwMode="auto">
          <a:xfrm flipH="1">
            <a:off x="2455863" y="5849938"/>
            <a:ext cx="122237"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zh-CN" altLang="en-US" dirty="0">
                <a:ea typeface="宋体" charset="-122"/>
              </a:rPr>
              <a:t>查询示例</a:t>
            </a:r>
            <a:endParaRPr lang="en-US" altLang="zh-CN" dirty="0">
              <a:ea typeface="宋体" charset="-122"/>
            </a:endParaRPr>
          </a:p>
        </p:txBody>
      </p:sp>
      <p:sp>
        <p:nvSpPr>
          <p:cNvPr id="133123" name="Rectangle 3"/>
          <p:cNvSpPr>
            <a:spLocks noGrp="1" noChangeArrowheads="1"/>
          </p:cNvSpPr>
          <p:nvPr>
            <p:ph type="body" idx="1"/>
          </p:nvPr>
        </p:nvSpPr>
        <p:spPr>
          <a:xfrm>
            <a:off x="814388" y="1108075"/>
            <a:ext cx="7661275" cy="976313"/>
          </a:xfrm>
        </p:spPr>
        <p:txBody>
          <a:bodyPr/>
          <a:lstStyle/>
          <a:p>
            <a:pPr>
              <a:tabLst>
                <a:tab pos="1370013" algn="l"/>
                <a:tab pos="1830388" algn="l"/>
              </a:tabLst>
            </a:pPr>
            <a:r>
              <a:rPr lang="zh-CN" altLang="en-US" sz="2000"/>
              <a:t>找出满足下面条件的所有教师的姓名，他们的工资值比</a:t>
            </a:r>
            <a:r>
              <a:rPr lang="en-US" altLang="zh-CN" sz="2000"/>
              <a:t>Biology</a:t>
            </a:r>
            <a:r>
              <a:rPr lang="zh-CN" altLang="en-US" sz="2000"/>
              <a:t>系每个教师的工资都高 </a:t>
            </a:r>
          </a:p>
        </p:txBody>
      </p:sp>
      <p:sp>
        <p:nvSpPr>
          <p:cNvPr id="447492" name="Text Box 4"/>
          <p:cNvSpPr txBox="1">
            <a:spLocks noChangeArrowheads="1"/>
          </p:cNvSpPr>
          <p:nvPr/>
        </p:nvSpPr>
        <p:spPr bwMode="auto">
          <a:xfrm>
            <a:off x="1836738" y="2065338"/>
            <a:ext cx="59610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a:t>
            </a:r>
            <a:r>
              <a:rPr kumimoji="0" lang="en-US" altLang="zh-CN" sz="2000" i="1">
                <a:latin typeface="Helvetica" panose="020B0604020202020204" pitchFamily="34" charset="0"/>
              </a:rPr>
              <a:t>name</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salary </a:t>
            </a:r>
            <a:r>
              <a:rPr kumimoji="0" lang="en-US" altLang="zh-CN" sz="2000">
                <a:latin typeface="Helvetica" panose="020B0604020202020204" pitchFamily="34" charset="0"/>
              </a:rPr>
              <a:t>&gt; </a:t>
            </a:r>
            <a:r>
              <a:rPr kumimoji="0" lang="en-US" altLang="zh-CN" sz="2000" b="1">
                <a:latin typeface="Helvetica" panose="020B0604020202020204" pitchFamily="34" charset="0"/>
              </a:rPr>
              <a:t>all </a:t>
            </a:r>
            <a:r>
              <a:rPr kumimoji="0" lang="en-US" altLang="zh-CN" sz="2000">
                <a:latin typeface="Helvetica" panose="020B0604020202020204" pitchFamily="34" charset="0"/>
              </a:rPr>
              <a:t>(</a:t>
            </a:r>
            <a:r>
              <a:rPr kumimoji="0" lang="en-US" altLang="zh-CN" sz="2000" b="1">
                <a:latin typeface="Helvetica" panose="020B0604020202020204" pitchFamily="34" charset="0"/>
              </a:rPr>
              <a:t>select </a:t>
            </a:r>
            <a:r>
              <a:rPr kumimoji="0" lang="en-US" altLang="zh-CN" sz="2000" i="1">
                <a:latin typeface="Helvetica" panose="020B0604020202020204" pitchFamily="34" charset="0"/>
              </a:rPr>
              <a:t>salary</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where </a:t>
            </a:r>
            <a:r>
              <a:rPr kumimoji="0" lang="en-US" altLang="zh-CN" sz="2000" i="1">
                <a:latin typeface="Helvetica" panose="020B0604020202020204" pitchFamily="34" charset="0"/>
              </a:rPr>
              <a:t>dept_name </a:t>
            </a:r>
            <a:r>
              <a:rPr kumimoji="0" lang="en-US" altLang="zh-CN" sz="2000">
                <a:latin typeface="Helvetica" panose="020B0604020202020204" pitchFamily="34" charset="0"/>
              </a:rPr>
              <a:t>= ’Biology’);</a:t>
            </a:r>
            <a:endParaRPr kumimoji="0" lang="en-US" altLang="zh-CN">
              <a:latin typeface="Helvetica" panose="020B0604020202020204" pitchFamily="34" charset="0"/>
            </a:endParaRPr>
          </a:p>
        </p:txBody>
      </p:sp>
      <p:sp>
        <p:nvSpPr>
          <p:cNvPr id="5" name="Text Box 4"/>
          <p:cNvSpPr txBox="1">
            <a:spLocks noChangeArrowheads="1"/>
          </p:cNvSpPr>
          <p:nvPr/>
        </p:nvSpPr>
        <p:spPr bwMode="auto">
          <a:xfrm>
            <a:off x="2047875" y="4568825"/>
            <a:ext cx="59610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b="1">
                <a:latin typeface="Helvetica" panose="020B0604020202020204" pitchFamily="34" charset="0"/>
              </a:rPr>
              <a:t>select </a:t>
            </a:r>
            <a:r>
              <a:rPr kumimoji="0" lang="en-US" altLang="zh-CN" sz="2000" i="1">
                <a:latin typeface="Helvetica" panose="020B0604020202020204" pitchFamily="34" charset="0"/>
              </a:rPr>
              <a:t>name</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sz="2000" b="1">
                <a:latin typeface="Helvetica" panose="020B0604020202020204" pitchFamily="34" charset="0"/>
              </a:rPr>
              <a:t>where </a:t>
            </a:r>
            <a:r>
              <a:rPr kumimoji="0" lang="en-US" altLang="zh-CN" sz="2000" i="1">
                <a:latin typeface="Helvetica" panose="020B0604020202020204" pitchFamily="34" charset="0"/>
              </a:rPr>
              <a:t>salary </a:t>
            </a:r>
            <a:r>
              <a:rPr kumimoji="0" lang="en-US" altLang="zh-CN" sz="2000">
                <a:latin typeface="Helvetica" panose="020B0604020202020204" pitchFamily="34" charset="0"/>
              </a:rPr>
              <a:t>&gt; (</a:t>
            </a:r>
            <a:r>
              <a:rPr kumimoji="0" lang="en-US" altLang="zh-CN" sz="2000" b="1">
                <a:latin typeface="Helvetica" panose="020B0604020202020204" pitchFamily="34" charset="0"/>
              </a:rPr>
              <a:t>select  max(</a:t>
            </a:r>
            <a:r>
              <a:rPr kumimoji="0" lang="en-US" altLang="zh-CN" sz="2000" i="1">
                <a:latin typeface="Helvetica" panose="020B0604020202020204" pitchFamily="34" charset="0"/>
              </a:rPr>
              <a:t>salary)</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from </a:t>
            </a:r>
            <a:r>
              <a:rPr kumimoji="0" lang="en-US" altLang="zh-CN" sz="2000" i="1">
                <a:latin typeface="Helvetica" panose="020B0604020202020204" pitchFamily="34" charset="0"/>
              </a:rPr>
              <a:t>instructor</a:t>
            </a:r>
            <a:endParaRPr kumimoji="0" lang="en-US" altLang="zh-CN" i="1">
              <a:latin typeface="Helvetica" panose="020B0604020202020204" pitchFamily="34" charset="0"/>
            </a:endParaRPr>
          </a:p>
          <a:p>
            <a:pPr>
              <a:spcBef>
                <a:spcPct val="0"/>
              </a:spcBef>
              <a:buClrTx/>
              <a:buSzTx/>
              <a:buFontTx/>
              <a:buNone/>
            </a:pPr>
            <a:r>
              <a:rPr kumimoji="0" lang="en-US" altLang="zh-CN" b="1">
                <a:latin typeface="Helvetica" panose="020B0604020202020204" pitchFamily="34" charset="0"/>
              </a:rPr>
              <a:t>                                </a:t>
            </a:r>
            <a:r>
              <a:rPr kumimoji="0" lang="en-US" altLang="zh-CN" sz="2000" b="1">
                <a:latin typeface="Helvetica" panose="020B0604020202020204" pitchFamily="34" charset="0"/>
              </a:rPr>
              <a:t>where </a:t>
            </a:r>
            <a:r>
              <a:rPr kumimoji="0" lang="en-US" altLang="zh-CN" sz="2000" i="1">
                <a:latin typeface="Helvetica" panose="020B0604020202020204" pitchFamily="34" charset="0"/>
              </a:rPr>
              <a:t>dept_name </a:t>
            </a:r>
            <a:r>
              <a:rPr kumimoji="0" lang="en-US" altLang="zh-CN" sz="2000">
                <a:latin typeface="Helvetica" panose="020B0604020202020204" pitchFamily="34" charset="0"/>
              </a:rPr>
              <a:t>= ’Biology’);</a:t>
            </a:r>
            <a:endParaRPr kumimoji="0" lang="en-US" altLang="zh-CN">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P spid="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en-US" altLang="zh-CN">
                <a:ea typeface="宋体" charset="-122"/>
              </a:rPr>
              <a:t>all </a:t>
            </a:r>
            <a:r>
              <a:rPr lang="zh-CN" altLang="en-US">
                <a:ea typeface="宋体" charset="-122"/>
              </a:rPr>
              <a:t>子句的定义</a:t>
            </a:r>
            <a:endParaRPr lang="en-US" altLang="zh-CN">
              <a:ea typeface="宋体" charset="-122"/>
            </a:endParaRPr>
          </a:p>
        </p:txBody>
      </p:sp>
      <p:sp>
        <p:nvSpPr>
          <p:cNvPr id="135171" name="Rectangle 3"/>
          <p:cNvSpPr>
            <a:spLocks noGrp="1" noChangeArrowheads="1"/>
          </p:cNvSpPr>
          <p:nvPr>
            <p:ph type="body" idx="1"/>
          </p:nvPr>
        </p:nvSpPr>
        <p:spPr>
          <a:xfrm>
            <a:off x="823913" y="1122363"/>
            <a:ext cx="6638925" cy="382587"/>
          </a:xfrm>
          <a:noFill/>
        </p:spPr>
        <p:txBody>
          <a:bodyPr lIns="90488" tIns="44450" rIns="90488" bIns="44450"/>
          <a:lstStyle/>
          <a:p>
            <a:r>
              <a:rPr lang="en-US" altLang="zh-CN" sz="2000"/>
              <a:t>F &lt;comp&gt; </a:t>
            </a:r>
            <a:r>
              <a:rPr lang="en-US" altLang="zh-CN" sz="2000" b="1"/>
              <a:t>all </a:t>
            </a:r>
            <a:r>
              <a:rPr lang="en-US" altLang="zh-CN" sz="2000" i="1"/>
              <a:t>r </a:t>
            </a:r>
            <a:r>
              <a:rPr lang="en-US" altLang="zh-CN" sz="2000">
                <a:sym typeface="Symbol" panose="05050102010706020507" pitchFamily="18" charset="2"/>
              </a:rPr>
              <a:t></a:t>
            </a:r>
            <a:r>
              <a:rPr lang="en-US" altLang="zh-CN" sz="2000" i="1">
                <a:sym typeface="Symbol" panose="05050102010706020507" pitchFamily="18" charset="2"/>
              </a:rPr>
              <a:t>t </a:t>
            </a:r>
            <a:r>
              <a:rPr lang="en-US" altLang="zh-CN" sz="2000">
                <a:sym typeface="Symbol" panose="05050102010706020507" pitchFamily="18" charset="2"/>
              </a:rPr>
              <a:t></a:t>
            </a:r>
            <a:r>
              <a:rPr lang="en-US" altLang="zh-CN" sz="2000" i="1">
                <a:sym typeface="Symbol" panose="05050102010706020507" pitchFamily="18" charset="2"/>
              </a:rPr>
              <a:t>r</a:t>
            </a:r>
            <a:r>
              <a:rPr lang="en-US" altLang="zh-CN" sz="2000">
                <a:sym typeface="Symbol" panose="05050102010706020507" pitchFamily="18" charset="2"/>
              </a:rPr>
              <a:t> (F &lt;comp&gt; </a:t>
            </a:r>
            <a:r>
              <a:rPr lang="en-US" altLang="zh-CN" sz="2000" i="1">
                <a:sym typeface="Symbol" panose="05050102010706020507" pitchFamily="18" charset="2"/>
              </a:rPr>
              <a:t>t)</a:t>
            </a:r>
            <a:endParaRPr lang="en-US" altLang="zh-CN" sz="2000"/>
          </a:p>
        </p:txBody>
      </p:sp>
      <p:grpSp>
        <p:nvGrpSpPr>
          <p:cNvPr id="135172" name="Group 4"/>
          <p:cNvGrpSpPr>
            <a:grpSpLocks/>
          </p:cNvGrpSpPr>
          <p:nvPr/>
        </p:nvGrpSpPr>
        <p:grpSpPr bwMode="auto">
          <a:xfrm>
            <a:off x="2619375" y="1752600"/>
            <a:ext cx="457200" cy="1066800"/>
            <a:chOff x="2448" y="1296"/>
            <a:chExt cx="288" cy="960"/>
          </a:xfrm>
        </p:grpSpPr>
        <p:sp>
          <p:nvSpPr>
            <p:cNvPr id="135189"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0</a:t>
              </a:r>
            </a:p>
          </p:txBody>
        </p:sp>
        <p:sp>
          <p:nvSpPr>
            <p:cNvPr id="135190"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5191"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6</a:t>
              </a:r>
            </a:p>
          </p:txBody>
        </p:sp>
      </p:grpSp>
      <p:sp>
        <p:nvSpPr>
          <p:cNvPr id="135173"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&lt; </a:t>
            </a:r>
            <a:r>
              <a:rPr kumimoji="0" lang="en-US" altLang="zh-CN" sz="1800" b="1">
                <a:latin typeface="Helvetica" panose="020B0604020202020204" pitchFamily="34" charset="0"/>
              </a:rPr>
              <a:t>all</a:t>
            </a:r>
            <a:endParaRPr kumimoji="0" lang="en-US" altLang="zh-CN" sz="1800">
              <a:latin typeface="Helvetica" panose="020B0604020202020204" pitchFamily="34" charset="0"/>
            </a:endParaRPr>
          </a:p>
        </p:txBody>
      </p:sp>
      <p:sp>
        <p:nvSpPr>
          <p:cNvPr id="135174"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false</a:t>
            </a:r>
          </a:p>
        </p:txBody>
      </p:sp>
      <p:sp>
        <p:nvSpPr>
          <p:cNvPr id="135175"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6</a:t>
            </a:r>
          </a:p>
        </p:txBody>
      </p:sp>
      <p:sp>
        <p:nvSpPr>
          <p:cNvPr id="135176"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10</a:t>
            </a:r>
          </a:p>
        </p:txBody>
      </p:sp>
      <p:sp>
        <p:nvSpPr>
          <p:cNvPr id="135177"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4</a:t>
            </a:r>
          </a:p>
        </p:txBody>
      </p:sp>
      <p:sp>
        <p:nvSpPr>
          <p:cNvPr id="135178"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true</a:t>
            </a:r>
          </a:p>
        </p:txBody>
      </p:sp>
      <p:sp>
        <p:nvSpPr>
          <p:cNvPr id="135179"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5</a:t>
            </a:r>
          </a:p>
        </p:txBody>
      </p:sp>
      <p:sp>
        <p:nvSpPr>
          <p:cNvPr id="135180"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4</a:t>
            </a:r>
          </a:p>
        </p:txBody>
      </p:sp>
      <p:sp>
        <p:nvSpPr>
          <p:cNvPr id="135181"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6</a:t>
            </a:r>
          </a:p>
        </p:txBody>
      </p:sp>
      <p:sp>
        <p:nvSpPr>
          <p:cNvPr id="135182"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a:t>
            </a:r>
            <a:r>
              <a:rPr kumimoji="0" lang="en-US" altLang="zh-CN" sz="2400">
                <a:latin typeface="Times New Roman" panose="02020603050405020304" pitchFamily="18" charset="0"/>
                <a:sym typeface="Symbol" panose="05050102010706020507" pitchFamily="18" charset="2"/>
              </a:rPr>
              <a:t></a:t>
            </a:r>
            <a:r>
              <a:rPr kumimoji="0" lang="en-US" altLang="zh-CN" sz="1800">
                <a:latin typeface="Helvetica" panose="020B0604020202020204" pitchFamily="34" charset="0"/>
              </a:rPr>
              <a:t> </a:t>
            </a:r>
            <a:r>
              <a:rPr kumimoji="0" lang="en-US" altLang="zh-CN" sz="1800" b="1">
                <a:latin typeface="Helvetica" panose="020B0604020202020204" pitchFamily="34" charset="0"/>
              </a:rPr>
              <a:t>all</a:t>
            </a:r>
          </a:p>
        </p:txBody>
      </p:sp>
      <p:sp>
        <p:nvSpPr>
          <p:cNvPr id="135183" name="Text Box 18"/>
          <p:cNvSpPr txBox="1">
            <a:spLocks noChangeArrowheads="1"/>
          </p:cNvSpPr>
          <p:nvPr/>
        </p:nvSpPr>
        <p:spPr bwMode="auto">
          <a:xfrm>
            <a:off x="3163888" y="47863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true </a:t>
            </a:r>
            <a:r>
              <a:rPr kumimoji="0" lang="zh-CN" altLang="en-US" sz="2000">
                <a:latin typeface="Helvetica" panose="020B0604020202020204" pitchFamily="34" charset="0"/>
              </a:rPr>
              <a:t>（因为</a:t>
            </a:r>
            <a:r>
              <a:rPr kumimoji="0" lang="en-US" altLang="zh-CN" sz="2000">
                <a:latin typeface="Helvetica" panose="020B0604020202020204" pitchFamily="34" charset="0"/>
              </a:rPr>
              <a:t> 5 </a:t>
            </a:r>
            <a:r>
              <a:rPr kumimoji="0" lang="en-US" altLang="zh-CN" sz="2000">
                <a:latin typeface="Times New Roman" panose="02020603050405020304" pitchFamily="18" charset="0"/>
                <a:sym typeface="Symbol" panose="05050102010706020507" pitchFamily="18" charset="2"/>
              </a:rPr>
              <a:t> </a:t>
            </a:r>
            <a:r>
              <a:rPr kumimoji="0" lang="en-US" altLang="zh-CN" sz="2000">
                <a:latin typeface="Helvetica" panose="020B0604020202020204" pitchFamily="34" charset="0"/>
                <a:sym typeface="Symbol" panose="05050102010706020507" pitchFamily="18" charset="2"/>
              </a:rPr>
              <a:t>4 </a:t>
            </a:r>
            <a:r>
              <a:rPr kumimoji="0" lang="zh-CN" altLang="en-US" sz="2000">
                <a:latin typeface="Helvetica" panose="020B0604020202020204" pitchFamily="34" charset="0"/>
                <a:sym typeface="Symbol" panose="05050102010706020507" pitchFamily="18" charset="2"/>
              </a:rPr>
              <a:t>并且</a:t>
            </a:r>
            <a:r>
              <a:rPr kumimoji="0" lang="en-US" altLang="zh-CN" sz="2000">
                <a:latin typeface="Helvetica" panose="020B0604020202020204" pitchFamily="34" charset="0"/>
                <a:sym typeface="Symbol" panose="05050102010706020507" pitchFamily="18" charset="2"/>
              </a:rPr>
              <a:t>5 </a:t>
            </a:r>
            <a:r>
              <a:rPr kumimoji="0" lang="en-US" altLang="zh-CN" sz="2000">
                <a:latin typeface="Times New Roman" panose="02020603050405020304" pitchFamily="18" charset="0"/>
                <a:sym typeface="Symbol" panose="05050102010706020507" pitchFamily="18" charset="2"/>
              </a:rPr>
              <a:t></a:t>
            </a:r>
            <a:r>
              <a:rPr kumimoji="0" lang="en-US" altLang="zh-CN" sz="2000">
                <a:latin typeface="Helvetica" panose="020B0604020202020204" pitchFamily="34" charset="0"/>
                <a:sym typeface="Symbol" panose="05050102010706020507" pitchFamily="18" charset="2"/>
              </a:rPr>
              <a:t> 6</a:t>
            </a:r>
            <a:r>
              <a:rPr kumimoji="0" lang="zh-CN" altLang="en-US" sz="2000">
                <a:latin typeface="Helvetica" panose="020B0604020202020204" pitchFamily="34" charset="0"/>
                <a:sym typeface="Symbol" panose="05050102010706020507" pitchFamily="18" charset="2"/>
              </a:rPr>
              <a:t>）</a:t>
            </a:r>
            <a:endParaRPr kumimoji="0" lang="en-US" altLang="zh-CN" sz="2000">
              <a:latin typeface="Times New Roman" panose="02020603050405020304" pitchFamily="18" charset="0"/>
              <a:sym typeface="Symbol" panose="05050102010706020507" pitchFamily="18" charset="2"/>
            </a:endParaRPr>
          </a:p>
        </p:txBody>
      </p:sp>
      <p:sp>
        <p:nvSpPr>
          <p:cNvPr id="135184"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&lt; </a:t>
            </a:r>
            <a:r>
              <a:rPr kumimoji="0" lang="en-US" altLang="zh-CN" sz="1800" b="1">
                <a:latin typeface="Helvetica" panose="020B0604020202020204" pitchFamily="34" charset="0"/>
              </a:rPr>
              <a:t>all</a:t>
            </a:r>
            <a:endParaRPr kumimoji="0" lang="en-US" altLang="zh-CN" sz="1800">
              <a:latin typeface="Helvetica" panose="020B0604020202020204" pitchFamily="34" charset="0"/>
            </a:endParaRPr>
          </a:p>
        </p:txBody>
      </p:sp>
      <p:sp>
        <p:nvSpPr>
          <p:cNvPr id="135185"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 = false</a:t>
            </a:r>
          </a:p>
        </p:txBody>
      </p:sp>
      <p:sp>
        <p:nvSpPr>
          <p:cNvPr id="135186"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kumimoji="0" lang="en-US" altLang="zh-CN" sz="1800">
                <a:latin typeface="Helvetica" panose="020B0604020202020204" pitchFamily="34" charset="0"/>
              </a:rPr>
              <a:t>(5 = </a:t>
            </a:r>
            <a:r>
              <a:rPr kumimoji="0" lang="en-US" altLang="zh-CN" sz="1800" b="1">
                <a:latin typeface="Helvetica" panose="020B0604020202020204" pitchFamily="34" charset="0"/>
              </a:rPr>
              <a:t>all</a:t>
            </a:r>
            <a:endParaRPr kumimoji="0" lang="en-US" altLang="zh-CN" sz="1800">
              <a:latin typeface="Helvetica" panose="020B0604020202020204" pitchFamily="34" charset="0"/>
            </a:endParaRPr>
          </a:p>
        </p:txBody>
      </p:sp>
      <p:sp>
        <p:nvSpPr>
          <p:cNvPr id="135187"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000">
                <a:latin typeface="Arial" panose="020B0604020202020204" pitchFamily="34" charset="0"/>
              </a:rPr>
              <a:t>(</a:t>
            </a:r>
            <a:r>
              <a:rPr kumimoji="0" lang="en-US" altLang="zh-CN" sz="2000">
                <a:latin typeface="Arial" panose="020B0604020202020204" pitchFamily="34" charset="0"/>
                <a:sym typeface="Symbol" panose="05050102010706020507" pitchFamily="18" charset="2"/>
              </a:rPr>
              <a:t></a:t>
            </a:r>
            <a:r>
              <a:rPr kumimoji="0" lang="en-US" altLang="zh-CN" sz="2000">
                <a:latin typeface="Arial" panose="020B0604020202020204" pitchFamily="34" charset="0"/>
              </a:rPr>
              <a:t> </a:t>
            </a:r>
            <a:r>
              <a:rPr kumimoji="0" lang="en-US" altLang="zh-CN" sz="2000" b="1">
                <a:latin typeface="Arial" panose="020B0604020202020204" pitchFamily="34" charset="0"/>
              </a:rPr>
              <a:t>all</a:t>
            </a:r>
            <a:r>
              <a:rPr kumimoji="0" lang="en-US" altLang="zh-CN" sz="2000">
                <a:latin typeface="Arial" panose="020B0604020202020204" pitchFamily="34" charset="0"/>
              </a:rPr>
              <a:t>) </a:t>
            </a:r>
            <a:r>
              <a:rPr kumimoji="0" lang="en-US" altLang="zh-CN" sz="2000">
                <a:latin typeface="Arial" panose="020B0604020202020204" pitchFamily="34" charset="0"/>
                <a:sym typeface="Symbol" panose="05050102010706020507" pitchFamily="18" charset="2"/>
              </a:rPr>
              <a:t> </a:t>
            </a:r>
            <a:r>
              <a:rPr kumimoji="0" lang="en-US" altLang="zh-CN" sz="2000" b="1">
                <a:latin typeface="Arial" panose="020B0604020202020204" pitchFamily="34" charset="0"/>
                <a:sym typeface="Symbol" panose="05050102010706020507" pitchFamily="18" charset="2"/>
              </a:rPr>
              <a:t>not in</a:t>
            </a:r>
          </a:p>
          <a:p>
            <a:pPr>
              <a:spcBef>
                <a:spcPct val="0"/>
              </a:spcBef>
              <a:buClrTx/>
              <a:buSzTx/>
              <a:buFontTx/>
              <a:buNone/>
            </a:pPr>
            <a:r>
              <a:rPr kumimoji="0" lang="zh-CN" altLang="en-US" sz="2000">
                <a:latin typeface="Arial" panose="020B0604020202020204" pitchFamily="34" charset="0"/>
                <a:sym typeface="Symbol" panose="05050102010706020507" pitchFamily="18" charset="2"/>
              </a:rPr>
              <a:t>然而，</a:t>
            </a:r>
            <a:r>
              <a:rPr kumimoji="0" lang="en-US" altLang="zh-CN" sz="2000">
                <a:latin typeface="Arial" panose="020B0604020202020204" pitchFamily="34" charset="0"/>
                <a:sym typeface="Symbol" panose="05050102010706020507" pitchFamily="18" charset="2"/>
              </a:rPr>
              <a:t>(= </a:t>
            </a:r>
            <a:r>
              <a:rPr kumimoji="0" lang="en-US" altLang="zh-CN" sz="2000" b="1">
                <a:latin typeface="Arial" panose="020B0604020202020204" pitchFamily="34" charset="0"/>
                <a:sym typeface="Symbol" panose="05050102010706020507" pitchFamily="18" charset="2"/>
              </a:rPr>
              <a:t>all</a:t>
            </a:r>
            <a:r>
              <a:rPr kumimoji="0" lang="en-US" altLang="zh-CN" sz="2000">
                <a:latin typeface="Arial" panose="020B0604020202020204" pitchFamily="34" charset="0"/>
                <a:sym typeface="Symbol" panose="05050102010706020507" pitchFamily="18" charset="2"/>
              </a:rPr>
              <a:t>)  </a:t>
            </a:r>
            <a:r>
              <a:rPr kumimoji="0" lang="en-US" altLang="zh-CN" sz="2000" b="1">
                <a:latin typeface="Arial" panose="020B0604020202020204" pitchFamily="34" charset="0"/>
                <a:sym typeface="Symbol" panose="05050102010706020507" pitchFamily="18" charset="2"/>
              </a:rPr>
              <a:t>in</a:t>
            </a:r>
          </a:p>
        </p:txBody>
      </p:sp>
      <p:sp>
        <p:nvSpPr>
          <p:cNvPr id="135188" name="Line 23"/>
          <p:cNvSpPr>
            <a:spLocks noChangeShapeType="1"/>
          </p:cNvSpPr>
          <p:nvPr/>
        </p:nvSpPr>
        <p:spPr bwMode="auto">
          <a:xfrm flipH="1">
            <a:off x="2846388" y="5657850"/>
            <a:ext cx="109537"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68350" y="117475"/>
            <a:ext cx="8077200" cy="922338"/>
          </a:xfrm>
        </p:spPr>
        <p:txBody>
          <a:bodyPr/>
          <a:lstStyle/>
          <a:p>
            <a:pPr eaLnBrk="1" hangingPunct="1"/>
            <a:r>
              <a:rPr lang="zh-CN" altLang="en-US" sz="4000" b="0">
                <a:effectLst/>
              </a:rPr>
              <a:t>集合比较</a:t>
            </a:r>
          </a:p>
        </p:txBody>
      </p:sp>
      <p:sp>
        <p:nvSpPr>
          <p:cNvPr id="137219" name="Rectangle 3"/>
          <p:cNvSpPr>
            <a:spLocks noGrp="1" noChangeArrowheads="1"/>
          </p:cNvSpPr>
          <p:nvPr>
            <p:ph type="body" idx="1"/>
          </p:nvPr>
        </p:nvSpPr>
        <p:spPr>
          <a:xfrm>
            <a:off x="685800" y="1371600"/>
            <a:ext cx="7772400" cy="1371600"/>
          </a:xfrm>
          <a:noFill/>
        </p:spPr>
        <p:txBody>
          <a:bodyPr/>
          <a:lstStyle/>
          <a:p>
            <a:pPr eaLnBrk="1" hangingPunct="1">
              <a:buFont typeface="Wingdings" panose="05000000000000000000" pitchFamily="2" charset="2"/>
              <a:buChar char="n"/>
            </a:pPr>
            <a:r>
              <a:rPr lang="en-US" altLang="zh-CN" sz="2400"/>
              <a:t>SOME</a:t>
            </a:r>
            <a:r>
              <a:rPr lang="zh-CN" altLang="en-US" sz="2400"/>
              <a:t>和</a:t>
            </a:r>
            <a:r>
              <a:rPr lang="en-US" altLang="zh-CN" sz="2400"/>
              <a:t>ALL</a:t>
            </a:r>
            <a:r>
              <a:rPr lang="zh-CN" altLang="en-US" sz="2400"/>
              <a:t>谓词有时可以用聚集函数实现</a:t>
            </a:r>
          </a:p>
          <a:p>
            <a:pPr marL="990600" lvl="1" indent="-533400" eaLnBrk="1" hangingPunct="1"/>
            <a:r>
              <a:rPr lang="en-US" altLang="zh-CN" sz="2000"/>
              <a:t>some</a:t>
            </a:r>
            <a:r>
              <a:rPr lang="zh-CN" altLang="en-US" sz="2000"/>
              <a:t>与</a:t>
            </a:r>
            <a:r>
              <a:rPr lang="en-US" altLang="zh-CN" sz="2000"/>
              <a:t>ALL</a:t>
            </a:r>
            <a:r>
              <a:rPr lang="zh-CN" altLang="en-US" sz="2000"/>
              <a:t>与聚集函数的对应关系</a:t>
            </a:r>
          </a:p>
        </p:txBody>
      </p:sp>
      <p:grpSp>
        <p:nvGrpSpPr>
          <p:cNvPr id="137220" name="Group 4"/>
          <p:cNvGrpSpPr>
            <a:grpSpLocks/>
          </p:cNvGrpSpPr>
          <p:nvPr/>
        </p:nvGrpSpPr>
        <p:grpSpPr bwMode="auto">
          <a:xfrm>
            <a:off x="230188" y="3052763"/>
            <a:ext cx="8680450" cy="1439862"/>
            <a:chOff x="-3" y="-3"/>
            <a:chExt cx="4065" cy="1299"/>
          </a:xfrm>
        </p:grpSpPr>
        <p:grpSp>
          <p:nvGrpSpPr>
            <p:cNvPr id="137221" name="Group 5"/>
            <p:cNvGrpSpPr>
              <a:grpSpLocks/>
            </p:cNvGrpSpPr>
            <p:nvPr/>
          </p:nvGrpSpPr>
          <p:grpSpPr bwMode="auto">
            <a:xfrm>
              <a:off x="0" y="0"/>
              <a:ext cx="4059" cy="1296"/>
              <a:chOff x="0" y="0"/>
              <a:chExt cx="4059" cy="1296"/>
            </a:xfrm>
          </p:grpSpPr>
          <p:grpSp>
            <p:nvGrpSpPr>
              <p:cNvPr id="137223" name="Group 6"/>
              <p:cNvGrpSpPr>
                <a:grpSpLocks/>
              </p:cNvGrpSpPr>
              <p:nvPr/>
            </p:nvGrpSpPr>
            <p:grpSpPr bwMode="auto">
              <a:xfrm>
                <a:off x="0" y="0"/>
                <a:ext cx="493" cy="633"/>
                <a:chOff x="0" y="0"/>
                <a:chExt cx="493" cy="633"/>
              </a:xfrm>
            </p:grpSpPr>
            <p:sp>
              <p:nvSpPr>
                <p:cNvPr id="137284" name="Rectangle 7"/>
                <p:cNvSpPr>
                  <a:spLocks noChangeArrowheads="1"/>
                </p:cNvSpPr>
                <p:nvPr/>
              </p:nvSpPr>
              <p:spPr bwMode="auto">
                <a:xfrm>
                  <a:off x="44" y="0"/>
                  <a:ext cx="40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a:t>
                  </a:r>
                </a:p>
                <a:p>
                  <a:pPr>
                    <a:spcBef>
                      <a:spcPct val="0"/>
                    </a:spcBef>
                    <a:buClrTx/>
                    <a:buSzTx/>
                    <a:buFontTx/>
                    <a:buNone/>
                  </a:pPr>
                  <a:endParaRPr lang="en-US" altLang="zh-CN" sz="2000" b="1">
                    <a:solidFill>
                      <a:schemeClr val="bg2"/>
                    </a:solidFill>
                  </a:endParaRPr>
                </a:p>
              </p:txBody>
            </p:sp>
            <p:sp>
              <p:nvSpPr>
                <p:cNvPr id="137285" name="Rectangle 8"/>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4" name="Group 9"/>
              <p:cNvGrpSpPr>
                <a:grpSpLocks/>
              </p:cNvGrpSpPr>
              <p:nvPr/>
            </p:nvGrpSpPr>
            <p:grpSpPr bwMode="auto">
              <a:xfrm>
                <a:off x="493" y="0"/>
                <a:ext cx="396" cy="432"/>
                <a:chOff x="493" y="0"/>
                <a:chExt cx="396" cy="432"/>
              </a:xfrm>
            </p:grpSpPr>
            <p:sp>
              <p:nvSpPr>
                <p:cNvPr id="137282" name="Rectangle 10"/>
                <p:cNvSpPr>
                  <a:spLocks noChangeArrowheads="1"/>
                </p:cNvSpPr>
                <p:nvPr/>
              </p:nvSpPr>
              <p:spPr bwMode="auto">
                <a:xfrm>
                  <a:off x="536" y="0"/>
                  <a:ext cx="31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tabLst>
                      <a:tab pos="266700" algn="r"/>
                      <a:tab pos="5292725" algn="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266700" algn="r"/>
                      <a:tab pos="5292725" algn="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66700" algn="r"/>
                      <a:tab pos="5292725" algn="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a:t>
                  </a:r>
                </a:p>
              </p:txBody>
            </p:sp>
            <p:sp>
              <p:nvSpPr>
                <p:cNvPr id="137283" name="Rectangle 11"/>
                <p:cNvSpPr>
                  <a:spLocks noChangeArrowheads="1"/>
                </p:cNvSpPr>
                <p:nvPr/>
              </p:nvSpPr>
              <p:spPr bwMode="auto">
                <a:xfrm>
                  <a:off x="493"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5" name="Group 12"/>
              <p:cNvGrpSpPr>
                <a:grpSpLocks/>
              </p:cNvGrpSpPr>
              <p:nvPr/>
            </p:nvGrpSpPr>
            <p:grpSpPr bwMode="auto">
              <a:xfrm>
                <a:off x="889" y="0"/>
                <a:ext cx="656" cy="432"/>
                <a:chOff x="889" y="0"/>
                <a:chExt cx="656" cy="432"/>
              </a:xfrm>
            </p:grpSpPr>
            <p:sp>
              <p:nvSpPr>
                <p:cNvPr id="137280" name="Rectangle 13"/>
                <p:cNvSpPr>
                  <a:spLocks noChangeArrowheads="1"/>
                </p:cNvSpPr>
                <p:nvPr/>
              </p:nvSpPr>
              <p:spPr bwMode="auto">
                <a:xfrm>
                  <a:off x="934" y="0"/>
                  <a:ext cx="56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&lt;&gt;</a:t>
                  </a:r>
                  <a:r>
                    <a:rPr lang="zh-CN" altLang="en-US" sz="2000" b="1">
                      <a:solidFill>
                        <a:schemeClr val="bg2"/>
                      </a:solidFill>
                    </a:rPr>
                    <a:t>或</a:t>
                  </a:r>
                  <a:r>
                    <a:rPr lang="en-US" altLang="zh-CN" sz="2000" b="1">
                      <a:solidFill>
                        <a:schemeClr val="bg2"/>
                      </a:solidFill>
                    </a:rPr>
                    <a:t>!=</a:t>
                  </a:r>
                </a:p>
              </p:txBody>
            </p:sp>
            <p:sp>
              <p:nvSpPr>
                <p:cNvPr id="137281" name="Rectangle 14"/>
                <p:cNvSpPr>
                  <a:spLocks noChangeArrowheads="1"/>
                </p:cNvSpPr>
                <p:nvPr/>
              </p:nvSpPr>
              <p:spPr bwMode="auto">
                <a:xfrm>
                  <a:off x="889"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6" name="Group 15"/>
              <p:cNvGrpSpPr>
                <a:grpSpLocks/>
              </p:cNvGrpSpPr>
              <p:nvPr/>
            </p:nvGrpSpPr>
            <p:grpSpPr bwMode="auto">
              <a:xfrm>
                <a:off x="1545" y="0"/>
                <a:ext cx="617" cy="432"/>
                <a:chOff x="1545" y="0"/>
                <a:chExt cx="617" cy="432"/>
              </a:xfrm>
            </p:grpSpPr>
            <p:sp>
              <p:nvSpPr>
                <p:cNvPr id="137278" name="Rectangle 16"/>
                <p:cNvSpPr>
                  <a:spLocks noChangeArrowheads="1"/>
                </p:cNvSpPr>
                <p:nvPr/>
              </p:nvSpPr>
              <p:spPr bwMode="auto">
                <a:xfrm>
                  <a:off x="1588" y="0"/>
                  <a:ext cx="5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tabLst>
                      <a:tab pos="266700" algn="r"/>
                      <a:tab pos="5292725" algn="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266700" algn="r"/>
                      <a:tab pos="5292725" algn="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66700" algn="r"/>
                      <a:tab pos="5292725" algn="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&lt;</a:t>
                  </a:r>
                </a:p>
              </p:txBody>
            </p:sp>
            <p:sp>
              <p:nvSpPr>
                <p:cNvPr id="137279" name="Rectangle 17"/>
                <p:cNvSpPr>
                  <a:spLocks noChangeArrowheads="1"/>
                </p:cNvSpPr>
                <p:nvPr/>
              </p:nvSpPr>
              <p:spPr bwMode="auto">
                <a:xfrm>
                  <a:off x="1545"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7" name="Group 18"/>
              <p:cNvGrpSpPr>
                <a:grpSpLocks/>
              </p:cNvGrpSpPr>
              <p:nvPr/>
            </p:nvGrpSpPr>
            <p:grpSpPr bwMode="auto">
              <a:xfrm>
                <a:off x="2162" y="0"/>
                <a:ext cx="655" cy="432"/>
                <a:chOff x="2162" y="0"/>
                <a:chExt cx="655" cy="432"/>
              </a:xfrm>
            </p:grpSpPr>
            <p:sp>
              <p:nvSpPr>
                <p:cNvPr id="137276" name="Rectangle 19"/>
                <p:cNvSpPr>
                  <a:spLocks noChangeArrowheads="1"/>
                </p:cNvSpPr>
                <p:nvPr/>
              </p:nvSpPr>
              <p:spPr bwMode="auto">
                <a:xfrm>
                  <a:off x="2205" y="0"/>
                  <a:ext cx="56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tabLst>
                      <a:tab pos="266700" algn="r"/>
                      <a:tab pos="5292725" algn="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266700" algn="r"/>
                      <a:tab pos="5292725" algn="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66700" algn="r"/>
                      <a:tab pos="5292725" algn="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&lt;=</a:t>
                  </a:r>
                </a:p>
              </p:txBody>
            </p:sp>
            <p:sp>
              <p:nvSpPr>
                <p:cNvPr id="137277" name="Rectangle 20"/>
                <p:cNvSpPr>
                  <a:spLocks noChangeArrowheads="1"/>
                </p:cNvSpPr>
                <p:nvPr/>
              </p:nvSpPr>
              <p:spPr bwMode="auto">
                <a:xfrm>
                  <a:off x="2162"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8" name="Group 21"/>
              <p:cNvGrpSpPr>
                <a:grpSpLocks/>
              </p:cNvGrpSpPr>
              <p:nvPr/>
            </p:nvGrpSpPr>
            <p:grpSpPr bwMode="auto">
              <a:xfrm>
                <a:off x="2817" y="0"/>
                <a:ext cx="587" cy="432"/>
                <a:chOff x="2817" y="0"/>
                <a:chExt cx="587" cy="432"/>
              </a:xfrm>
            </p:grpSpPr>
            <p:sp>
              <p:nvSpPr>
                <p:cNvPr id="137274" name="Rectangle 22"/>
                <p:cNvSpPr>
                  <a:spLocks noChangeArrowheads="1"/>
                </p:cNvSpPr>
                <p:nvPr/>
              </p:nvSpPr>
              <p:spPr bwMode="auto">
                <a:xfrm>
                  <a:off x="2860" y="0"/>
                  <a:ext cx="50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tabLst>
                      <a:tab pos="266700" algn="r"/>
                      <a:tab pos="5292725" algn="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266700" algn="r"/>
                      <a:tab pos="5292725" algn="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66700" algn="r"/>
                      <a:tab pos="5292725" algn="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&gt;</a:t>
                  </a:r>
                </a:p>
              </p:txBody>
            </p:sp>
            <p:sp>
              <p:nvSpPr>
                <p:cNvPr id="137275" name="Rectangle 23"/>
                <p:cNvSpPr>
                  <a:spLocks noChangeArrowheads="1"/>
                </p:cNvSpPr>
                <p:nvPr/>
              </p:nvSpPr>
              <p:spPr bwMode="auto">
                <a:xfrm>
                  <a:off x="2817"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29" name="Group 24"/>
              <p:cNvGrpSpPr>
                <a:grpSpLocks/>
              </p:cNvGrpSpPr>
              <p:nvPr/>
            </p:nvGrpSpPr>
            <p:grpSpPr bwMode="auto">
              <a:xfrm>
                <a:off x="3404" y="0"/>
                <a:ext cx="655" cy="432"/>
                <a:chOff x="3404" y="0"/>
                <a:chExt cx="655" cy="432"/>
              </a:xfrm>
            </p:grpSpPr>
            <p:sp>
              <p:nvSpPr>
                <p:cNvPr id="137272" name="Rectangle 25"/>
                <p:cNvSpPr>
                  <a:spLocks noChangeArrowheads="1"/>
                </p:cNvSpPr>
                <p:nvPr/>
              </p:nvSpPr>
              <p:spPr bwMode="auto">
                <a:xfrm>
                  <a:off x="3447" y="0"/>
                  <a:ext cx="56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tabLst>
                      <a:tab pos="266700" algn="r"/>
                      <a:tab pos="5292725" algn="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tabLst>
                      <a:tab pos="266700" algn="r"/>
                      <a:tab pos="5292725" algn="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66700" algn="r"/>
                      <a:tab pos="5292725" algn="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66700" algn="r"/>
                      <a:tab pos="5292725" algn="r"/>
                    </a:tabLst>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&gt;=</a:t>
                  </a:r>
                </a:p>
              </p:txBody>
            </p:sp>
            <p:sp>
              <p:nvSpPr>
                <p:cNvPr id="137273" name="Rectangle 26"/>
                <p:cNvSpPr>
                  <a:spLocks noChangeArrowheads="1"/>
                </p:cNvSpPr>
                <p:nvPr/>
              </p:nvSpPr>
              <p:spPr bwMode="auto">
                <a:xfrm>
                  <a:off x="3404"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0" name="Group 27"/>
              <p:cNvGrpSpPr>
                <a:grpSpLocks/>
              </p:cNvGrpSpPr>
              <p:nvPr/>
            </p:nvGrpSpPr>
            <p:grpSpPr bwMode="auto">
              <a:xfrm>
                <a:off x="0" y="432"/>
                <a:ext cx="493" cy="432"/>
                <a:chOff x="0" y="432"/>
                <a:chExt cx="493" cy="432"/>
              </a:xfrm>
            </p:grpSpPr>
            <p:sp>
              <p:nvSpPr>
                <p:cNvPr id="137270" name="Rectangle 28"/>
                <p:cNvSpPr>
                  <a:spLocks noChangeArrowheads="1"/>
                </p:cNvSpPr>
                <p:nvPr/>
              </p:nvSpPr>
              <p:spPr bwMode="auto">
                <a:xfrm>
                  <a:off x="44" y="435"/>
                  <a:ext cx="40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800" b="1">
                      <a:solidFill>
                        <a:schemeClr val="bg2"/>
                      </a:solidFill>
                    </a:rPr>
                    <a:t>SOME</a:t>
                  </a:r>
                </a:p>
              </p:txBody>
            </p:sp>
            <p:sp>
              <p:nvSpPr>
                <p:cNvPr id="137271" name="Rectangle 29"/>
                <p:cNvSpPr>
                  <a:spLocks noChangeArrowheads="1"/>
                </p:cNvSpPr>
                <p:nvPr/>
              </p:nvSpPr>
              <p:spPr bwMode="auto">
                <a:xfrm>
                  <a:off x="0" y="432"/>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1" name="Group 30"/>
              <p:cNvGrpSpPr>
                <a:grpSpLocks/>
              </p:cNvGrpSpPr>
              <p:nvPr/>
            </p:nvGrpSpPr>
            <p:grpSpPr bwMode="auto">
              <a:xfrm>
                <a:off x="493" y="432"/>
                <a:ext cx="396" cy="432"/>
                <a:chOff x="493" y="432"/>
                <a:chExt cx="396" cy="432"/>
              </a:xfrm>
            </p:grpSpPr>
            <p:sp>
              <p:nvSpPr>
                <p:cNvPr id="137268" name="Rectangle 31"/>
                <p:cNvSpPr>
                  <a:spLocks noChangeArrowheads="1"/>
                </p:cNvSpPr>
                <p:nvPr/>
              </p:nvSpPr>
              <p:spPr bwMode="auto">
                <a:xfrm>
                  <a:off x="536" y="435"/>
                  <a:ext cx="31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IN</a:t>
                  </a:r>
                </a:p>
              </p:txBody>
            </p:sp>
            <p:sp>
              <p:nvSpPr>
                <p:cNvPr id="137269" name="Rectangle 32"/>
                <p:cNvSpPr>
                  <a:spLocks noChangeArrowheads="1"/>
                </p:cNvSpPr>
                <p:nvPr/>
              </p:nvSpPr>
              <p:spPr bwMode="auto">
                <a:xfrm>
                  <a:off x="493" y="432"/>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2" name="Group 33"/>
              <p:cNvGrpSpPr>
                <a:grpSpLocks/>
              </p:cNvGrpSpPr>
              <p:nvPr/>
            </p:nvGrpSpPr>
            <p:grpSpPr bwMode="auto">
              <a:xfrm>
                <a:off x="889" y="432"/>
                <a:ext cx="656" cy="432"/>
                <a:chOff x="889" y="432"/>
                <a:chExt cx="656" cy="432"/>
              </a:xfrm>
            </p:grpSpPr>
            <p:sp>
              <p:nvSpPr>
                <p:cNvPr id="137266" name="Rectangle 34"/>
                <p:cNvSpPr>
                  <a:spLocks noChangeArrowheads="1"/>
                </p:cNvSpPr>
                <p:nvPr/>
              </p:nvSpPr>
              <p:spPr bwMode="auto">
                <a:xfrm>
                  <a:off x="934" y="435"/>
                  <a:ext cx="56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a:t>
                  </a:r>
                </a:p>
              </p:txBody>
            </p:sp>
            <p:sp>
              <p:nvSpPr>
                <p:cNvPr id="137267" name="Rectangle 35"/>
                <p:cNvSpPr>
                  <a:spLocks noChangeArrowheads="1"/>
                </p:cNvSpPr>
                <p:nvPr/>
              </p:nvSpPr>
              <p:spPr bwMode="auto">
                <a:xfrm>
                  <a:off x="889" y="432"/>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3" name="Group 36"/>
              <p:cNvGrpSpPr>
                <a:grpSpLocks/>
              </p:cNvGrpSpPr>
              <p:nvPr/>
            </p:nvGrpSpPr>
            <p:grpSpPr bwMode="auto">
              <a:xfrm>
                <a:off x="1545" y="432"/>
                <a:ext cx="617" cy="432"/>
                <a:chOff x="1545" y="432"/>
                <a:chExt cx="617" cy="432"/>
              </a:xfrm>
            </p:grpSpPr>
            <p:sp>
              <p:nvSpPr>
                <p:cNvPr id="137264" name="Rectangle 37"/>
                <p:cNvSpPr>
                  <a:spLocks noChangeArrowheads="1"/>
                </p:cNvSpPr>
                <p:nvPr/>
              </p:nvSpPr>
              <p:spPr bwMode="auto">
                <a:xfrm>
                  <a:off x="1588" y="435"/>
                  <a:ext cx="53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&lt;MAX</a:t>
                  </a:r>
                </a:p>
              </p:txBody>
            </p:sp>
            <p:sp>
              <p:nvSpPr>
                <p:cNvPr id="137265" name="Rectangle 38"/>
                <p:cNvSpPr>
                  <a:spLocks noChangeArrowheads="1"/>
                </p:cNvSpPr>
                <p:nvPr/>
              </p:nvSpPr>
              <p:spPr bwMode="auto">
                <a:xfrm>
                  <a:off x="1545" y="432"/>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4" name="Group 39"/>
              <p:cNvGrpSpPr>
                <a:grpSpLocks/>
              </p:cNvGrpSpPr>
              <p:nvPr/>
            </p:nvGrpSpPr>
            <p:grpSpPr bwMode="auto">
              <a:xfrm>
                <a:off x="2162" y="432"/>
                <a:ext cx="655" cy="432"/>
                <a:chOff x="2162" y="432"/>
                <a:chExt cx="655" cy="432"/>
              </a:xfrm>
            </p:grpSpPr>
            <p:sp>
              <p:nvSpPr>
                <p:cNvPr id="137262" name="Rectangle 40"/>
                <p:cNvSpPr>
                  <a:spLocks noChangeArrowheads="1"/>
                </p:cNvSpPr>
                <p:nvPr/>
              </p:nvSpPr>
              <p:spPr bwMode="auto">
                <a:xfrm>
                  <a:off x="2205" y="435"/>
                  <a:ext cx="56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&lt;=MAX</a:t>
                  </a:r>
                </a:p>
              </p:txBody>
            </p:sp>
            <p:sp>
              <p:nvSpPr>
                <p:cNvPr id="137263" name="Rectangle 41"/>
                <p:cNvSpPr>
                  <a:spLocks noChangeArrowheads="1"/>
                </p:cNvSpPr>
                <p:nvPr/>
              </p:nvSpPr>
              <p:spPr bwMode="auto">
                <a:xfrm>
                  <a:off x="2162" y="432"/>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5" name="Group 42"/>
              <p:cNvGrpSpPr>
                <a:grpSpLocks/>
              </p:cNvGrpSpPr>
              <p:nvPr/>
            </p:nvGrpSpPr>
            <p:grpSpPr bwMode="auto">
              <a:xfrm>
                <a:off x="2817" y="432"/>
                <a:ext cx="587" cy="432"/>
                <a:chOff x="2817" y="432"/>
                <a:chExt cx="587" cy="432"/>
              </a:xfrm>
            </p:grpSpPr>
            <p:sp>
              <p:nvSpPr>
                <p:cNvPr id="137260" name="Rectangle 43"/>
                <p:cNvSpPr>
                  <a:spLocks noChangeArrowheads="1"/>
                </p:cNvSpPr>
                <p:nvPr/>
              </p:nvSpPr>
              <p:spPr bwMode="auto">
                <a:xfrm>
                  <a:off x="2860" y="435"/>
                  <a:ext cx="501"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&gt;MIN</a:t>
                  </a:r>
                </a:p>
              </p:txBody>
            </p:sp>
            <p:sp>
              <p:nvSpPr>
                <p:cNvPr id="137261" name="Rectangle 44"/>
                <p:cNvSpPr>
                  <a:spLocks noChangeArrowheads="1"/>
                </p:cNvSpPr>
                <p:nvPr/>
              </p:nvSpPr>
              <p:spPr bwMode="auto">
                <a:xfrm>
                  <a:off x="2817" y="432"/>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6" name="Group 45"/>
              <p:cNvGrpSpPr>
                <a:grpSpLocks/>
              </p:cNvGrpSpPr>
              <p:nvPr/>
            </p:nvGrpSpPr>
            <p:grpSpPr bwMode="auto">
              <a:xfrm>
                <a:off x="3404" y="432"/>
                <a:ext cx="655" cy="432"/>
                <a:chOff x="3404" y="432"/>
                <a:chExt cx="655" cy="432"/>
              </a:xfrm>
            </p:grpSpPr>
            <p:sp>
              <p:nvSpPr>
                <p:cNvPr id="137258" name="Rectangle 46"/>
                <p:cNvSpPr>
                  <a:spLocks noChangeArrowheads="1"/>
                </p:cNvSpPr>
                <p:nvPr/>
              </p:nvSpPr>
              <p:spPr bwMode="auto">
                <a:xfrm>
                  <a:off x="3447" y="435"/>
                  <a:ext cx="56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&gt;= MIN</a:t>
                  </a:r>
                </a:p>
              </p:txBody>
            </p:sp>
            <p:sp>
              <p:nvSpPr>
                <p:cNvPr id="137259" name="Rectangle 47"/>
                <p:cNvSpPr>
                  <a:spLocks noChangeArrowheads="1"/>
                </p:cNvSpPr>
                <p:nvPr/>
              </p:nvSpPr>
              <p:spPr bwMode="auto">
                <a:xfrm>
                  <a:off x="3404" y="432"/>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7" name="Group 48"/>
              <p:cNvGrpSpPr>
                <a:grpSpLocks/>
              </p:cNvGrpSpPr>
              <p:nvPr/>
            </p:nvGrpSpPr>
            <p:grpSpPr bwMode="auto">
              <a:xfrm>
                <a:off x="0" y="864"/>
                <a:ext cx="493" cy="432"/>
                <a:chOff x="0" y="864"/>
                <a:chExt cx="493" cy="432"/>
              </a:xfrm>
            </p:grpSpPr>
            <p:sp>
              <p:nvSpPr>
                <p:cNvPr id="137256" name="Rectangle 49"/>
                <p:cNvSpPr>
                  <a:spLocks noChangeArrowheads="1"/>
                </p:cNvSpPr>
                <p:nvPr/>
              </p:nvSpPr>
              <p:spPr bwMode="auto">
                <a:xfrm>
                  <a:off x="44" y="864"/>
                  <a:ext cx="40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ALL</a:t>
                  </a:r>
                </a:p>
              </p:txBody>
            </p:sp>
            <p:sp>
              <p:nvSpPr>
                <p:cNvPr id="137257" name="Rectangle 50"/>
                <p:cNvSpPr>
                  <a:spLocks noChangeArrowheads="1"/>
                </p:cNvSpPr>
                <p:nvPr/>
              </p:nvSpPr>
              <p:spPr bwMode="auto">
                <a:xfrm>
                  <a:off x="0" y="864"/>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8" name="Group 51"/>
              <p:cNvGrpSpPr>
                <a:grpSpLocks/>
              </p:cNvGrpSpPr>
              <p:nvPr/>
            </p:nvGrpSpPr>
            <p:grpSpPr bwMode="auto">
              <a:xfrm>
                <a:off x="493" y="864"/>
                <a:ext cx="396" cy="432"/>
                <a:chOff x="493" y="864"/>
                <a:chExt cx="396" cy="432"/>
              </a:xfrm>
            </p:grpSpPr>
            <p:sp>
              <p:nvSpPr>
                <p:cNvPr id="137254" name="Rectangle 52"/>
                <p:cNvSpPr>
                  <a:spLocks noChangeArrowheads="1"/>
                </p:cNvSpPr>
                <p:nvPr/>
              </p:nvSpPr>
              <p:spPr bwMode="auto">
                <a:xfrm>
                  <a:off x="536" y="864"/>
                  <a:ext cx="31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a:t>
                  </a:r>
                </a:p>
              </p:txBody>
            </p:sp>
            <p:sp>
              <p:nvSpPr>
                <p:cNvPr id="137255" name="Rectangle 53"/>
                <p:cNvSpPr>
                  <a:spLocks noChangeArrowheads="1"/>
                </p:cNvSpPr>
                <p:nvPr/>
              </p:nvSpPr>
              <p:spPr bwMode="auto">
                <a:xfrm>
                  <a:off x="493" y="864"/>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39" name="Group 54"/>
              <p:cNvGrpSpPr>
                <a:grpSpLocks/>
              </p:cNvGrpSpPr>
              <p:nvPr/>
            </p:nvGrpSpPr>
            <p:grpSpPr bwMode="auto">
              <a:xfrm>
                <a:off x="889" y="864"/>
                <a:ext cx="656" cy="432"/>
                <a:chOff x="889" y="864"/>
                <a:chExt cx="656" cy="432"/>
              </a:xfrm>
            </p:grpSpPr>
            <p:sp>
              <p:nvSpPr>
                <p:cNvPr id="137252" name="Rectangle 55"/>
                <p:cNvSpPr>
                  <a:spLocks noChangeArrowheads="1"/>
                </p:cNvSpPr>
                <p:nvPr/>
              </p:nvSpPr>
              <p:spPr bwMode="auto">
                <a:xfrm>
                  <a:off x="934" y="864"/>
                  <a:ext cx="56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NOT IN</a:t>
                  </a:r>
                </a:p>
              </p:txBody>
            </p:sp>
            <p:sp>
              <p:nvSpPr>
                <p:cNvPr id="137253" name="Rectangle 56"/>
                <p:cNvSpPr>
                  <a:spLocks noChangeArrowheads="1"/>
                </p:cNvSpPr>
                <p:nvPr/>
              </p:nvSpPr>
              <p:spPr bwMode="auto">
                <a:xfrm>
                  <a:off x="889" y="864"/>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40" name="Group 57"/>
              <p:cNvGrpSpPr>
                <a:grpSpLocks/>
              </p:cNvGrpSpPr>
              <p:nvPr/>
            </p:nvGrpSpPr>
            <p:grpSpPr bwMode="auto">
              <a:xfrm>
                <a:off x="1545" y="864"/>
                <a:ext cx="617" cy="432"/>
                <a:chOff x="1545" y="864"/>
                <a:chExt cx="617" cy="432"/>
              </a:xfrm>
            </p:grpSpPr>
            <p:sp>
              <p:nvSpPr>
                <p:cNvPr id="137250" name="Rectangle 58"/>
                <p:cNvSpPr>
                  <a:spLocks noChangeArrowheads="1"/>
                </p:cNvSpPr>
                <p:nvPr/>
              </p:nvSpPr>
              <p:spPr bwMode="auto">
                <a:xfrm>
                  <a:off x="1588" y="864"/>
                  <a:ext cx="5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 &lt;MIN</a:t>
                  </a:r>
                </a:p>
              </p:txBody>
            </p:sp>
            <p:sp>
              <p:nvSpPr>
                <p:cNvPr id="137251" name="Rectangle 59"/>
                <p:cNvSpPr>
                  <a:spLocks noChangeArrowheads="1"/>
                </p:cNvSpPr>
                <p:nvPr/>
              </p:nvSpPr>
              <p:spPr bwMode="auto">
                <a:xfrm>
                  <a:off x="1545" y="864"/>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41" name="Group 60"/>
              <p:cNvGrpSpPr>
                <a:grpSpLocks/>
              </p:cNvGrpSpPr>
              <p:nvPr/>
            </p:nvGrpSpPr>
            <p:grpSpPr bwMode="auto">
              <a:xfrm>
                <a:off x="2162" y="864"/>
                <a:ext cx="655" cy="432"/>
                <a:chOff x="2162" y="864"/>
                <a:chExt cx="655" cy="432"/>
              </a:xfrm>
            </p:grpSpPr>
            <p:sp>
              <p:nvSpPr>
                <p:cNvPr id="137248" name="Rectangle 61"/>
                <p:cNvSpPr>
                  <a:spLocks noChangeArrowheads="1"/>
                </p:cNvSpPr>
                <p:nvPr/>
              </p:nvSpPr>
              <p:spPr bwMode="auto">
                <a:xfrm>
                  <a:off x="2205" y="864"/>
                  <a:ext cx="56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&lt;= MIN</a:t>
                  </a:r>
                </a:p>
              </p:txBody>
            </p:sp>
            <p:sp>
              <p:nvSpPr>
                <p:cNvPr id="137249" name="Rectangle 62"/>
                <p:cNvSpPr>
                  <a:spLocks noChangeArrowheads="1"/>
                </p:cNvSpPr>
                <p:nvPr/>
              </p:nvSpPr>
              <p:spPr bwMode="auto">
                <a:xfrm>
                  <a:off x="2162" y="864"/>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42" name="Group 63"/>
              <p:cNvGrpSpPr>
                <a:grpSpLocks/>
              </p:cNvGrpSpPr>
              <p:nvPr/>
            </p:nvGrpSpPr>
            <p:grpSpPr bwMode="auto">
              <a:xfrm>
                <a:off x="2817" y="864"/>
                <a:ext cx="587" cy="432"/>
                <a:chOff x="2817" y="864"/>
                <a:chExt cx="587" cy="432"/>
              </a:xfrm>
            </p:grpSpPr>
            <p:sp>
              <p:nvSpPr>
                <p:cNvPr id="137246" name="Rectangle 64"/>
                <p:cNvSpPr>
                  <a:spLocks noChangeArrowheads="1"/>
                </p:cNvSpPr>
                <p:nvPr/>
              </p:nvSpPr>
              <p:spPr bwMode="auto">
                <a:xfrm>
                  <a:off x="2860" y="864"/>
                  <a:ext cx="50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&gt;MAX</a:t>
                  </a:r>
                </a:p>
              </p:txBody>
            </p:sp>
            <p:sp>
              <p:nvSpPr>
                <p:cNvPr id="137247" name="Rectangle 65"/>
                <p:cNvSpPr>
                  <a:spLocks noChangeArrowheads="1"/>
                </p:cNvSpPr>
                <p:nvPr/>
              </p:nvSpPr>
              <p:spPr bwMode="auto">
                <a:xfrm>
                  <a:off x="2817" y="864"/>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nvGrpSpPr>
              <p:cNvPr id="137243" name="Group 66"/>
              <p:cNvGrpSpPr>
                <a:grpSpLocks/>
              </p:cNvGrpSpPr>
              <p:nvPr/>
            </p:nvGrpSpPr>
            <p:grpSpPr bwMode="auto">
              <a:xfrm>
                <a:off x="3404" y="864"/>
                <a:ext cx="655" cy="432"/>
                <a:chOff x="3404" y="864"/>
                <a:chExt cx="655" cy="432"/>
              </a:xfrm>
            </p:grpSpPr>
            <p:sp>
              <p:nvSpPr>
                <p:cNvPr id="137244" name="Rectangle 67"/>
                <p:cNvSpPr>
                  <a:spLocks noChangeArrowheads="1"/>
                </p:cNvSpPr>
                <p:nvPr/>
              </p:nvSpPr>
              <p:spPr bwMode="auto">
                <a:xfrm>
                  <a:off x="3447" y="864"/>
                  <a:ext cx="56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b="1">
                      <a:solidFill>
                        <a:schemeClr val="bg2"/>
                      </a:solidFill>
                    </a:rPr>
                    <a:t>&gt;= MAX</a:t>
                  </a:r>
                </a:p>
              </p:txBody>
            </p:sp>
            <p:sp>
              <p:nvSpPr>
                <p:cNvPr id="137245" name="Rectangle 68"/>
                <p:cNvSpPr>
                  <a:spLocks noChangeArrowheads="1"/>
                </p:cNvSpPr>
                <p:nvPr/>
              </p:nvSpPr>
              <p:spPr bwMode="auto">
                <a:xfrm>
                  <a:off x="3404" y="864"/>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en-US" sz="2400" b="1"/>
                </a:p>
              </p:txBody>
            </p:sp>
          </p:grpSp>
        </p:grpSp>
        <p:sp>
          <p:nvSpPr>
            <p:cNvPr id="137222" name="Rectangle 69"/>
            <p:cNvSpPr>
              <a:spLocks noChangeArrowheads="1"/>
            </p:cNvSpPr>
            <p:nvPr/>
          </p:nvSpPr>
          <p:spPr bwMode="auto">
            <a:xfrm>
              <a:off x="-3" y="-3"/>
              <a:ext cx="4065" cy="42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lang="zh-CN" altLang="zh-CN" sz="2400" b="1"/>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defRPr/>
            </a:pPr>
            <a:r>
              <a:rPr lang="zh-CN" altLang="en-US" dirty="0">
                <a:ea typeface="宋体" charset="-122"/>
              </a:rPr>
              <a:t>空关系测试</a:t>
            </a:r>
            <a:endParaRPr lang="en-US" altLang="zh-CN" dirty="0">
              <a:ea typeface="宋体" charset="-122"/>
            </a:endParaRPr>
          </a:p>
        </p:txBody>
      </p:sp>
      <p:sp>
        <p:nvSpPr>
          <p:cNvPr id="138243" name="Rectangle 3"/>
          <p:cNvSpPr>
            <a:spLocks noGrp="1" noChangeArrowheads="1"/>
          </p:cNvSpPr>
          <p:nvPr>
            <p:ph type="body" idx="1"/>
          </p:nvPr>
        </p:nvSpPr>
        <p:spPr>
          <a:xfrm>
            <a:off x="739775" y="1106488"/>
            <a:ext cx="7848600" cy="4876800"/>
          </a:xfrm>
        </p:spPr>
        <p:txBody>
          <a:bodyPr/>
          <a:lstStyle/>
          <a:p>
            <a:r>
              <a:rPr lang="en-US" altLang="zh-CN" sz="2000" b="1"/>
              <a:t>exists</a:t>
            </a:r>
            <a:r>
              <a:rPr lang="en-US" altLang="zh-CN" sz="2000"/>
              <a:t> </a:t>
            </a:r>
            <a:r>
              <a:rPr lang="zh-CN" altLang="en-US" sz="2000"/>
              <a:t>结构测试子查询结果是否有元组，子查询非空的时候，返回 </a:t>
            </a:r>
            <a:r>
              <a:rPr lang="en-US" altLang="zh-CN" sz="2000" b="1"/>
              <a:t>true</a:t>
            </a:r>
            <a:r>
              <a:rPr lang="zh-CN" altLang="en-US" sz="2000"/>
              <a:t> </a:t>
            </a:r>
            <a:endParaRPr lang="en-US" altLang="zh-CN"/>
          </a:p>
          <a:p>
            <a:r>
              <a:rPr lang="en-US" altLang="zh-CN" sz="2000" b="1"/>
              <a:t>exists </a:t>
            </a:r>
            <a:r>
              <a:rPr lang="en-US" altLang="zh-CN" sz="2000" i="1"/>
              <a:t> r </a:t>
            </a:r>
            <a:r>
              <a:rPr lang="en-US" altLang="zh-CN" sz="2000">
                <a:sym typeface="Symbol" panose="05050102010706020507" pitchFamily="18" charset="2"/>
              </a:rPr>
              <a:t> </a:t>
            </a:r>
            <a:r>
              <a:rPr lang="en-US" altLang="zh-CN" sz="2000" i="1">
                <a:sym typeface="Symbol" panose="05050102010706020507" pitchFamily="18" charset="2"/>
              </a:rPr>
              <a:t>r </a:t>
            </a:r>
            <a:r>
              <a:rPr lang="en-US" altLang="zh-CN" sz="2000">
                <a:sym typeface="Symbol" panose="05050102010706020507" pitchFamily="18" charset="2"/>
              </a:rPr>
              <a:t> </a:t>
            </a:r>
            <a:r>
              <a:rPr lang="en-US" altLang="zh-CN" sz="2000" i="1"/>
              <a:t>Ø</a:t>
            </a:r>
            <a:endParaRPr lang="en-US" altLang="zh-CN">
              <a:sym typeface="Symbol" panose="05050102010706020507" pitchFamily="18" charset="2"/>
            </a:endParaRPr>
          </a:p>
          <a:p>
            <a:r>
              <a:rPr lang="en-US" altLang="zh-CN" sz="2000" b="1">
                <a:sym typeface="Symbol" panose="05050102010706020507" pitchFamily="18" charset="2"/>
              </a:rPr>
              <a:t>not exists </a:t>
            </a:r>
            <a:r>
              <a:rPr lang="en-US" altLang="zh-CN" sz="2000" i="1"/>
              <a:t>r </a:t>
            </a:r>
            <a:r>
              <a:rPr lang="en-US" altLang="zh-CN" sz="2000">
                <a:sym typeface="Symbol" panose="05050102010706020507" pitchFamily="18" charset="2"/>
              </a:rPr>
              <a:t> </a:t>
            </a:r>
            <a:r>
              <a:rPr lang="en-US" altLang="zh-CN" sz="2000" i="1">
                <a:sym typeface="Symbol" panose="05050102010706020507" pitchFamily="18" charset="2"/>
              </a:rPr>
              <a:t>r </a:t>
            </a:r>
            <a:r>
              <a:rPr lang="en-US" altLang="zh-CN" sz="2000">
                <a:sym typeface="Symbol" panose="05050102010706020507" pitchFamily="18" charset="2"/>
              </a:rPr>
              <a:t>= </a:t>
            </a:r>
            <a:r>
              <a:rPr lang="en-US" altLang="zh-CN" sz="2000" i="1"/>
              <a:t>Ø</a:t>
            </a:r>
            <a:endParaRPr lang="en-US" altLang="zh-CN" i="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p:txBody>
          <a:bodyPr/>
          <a:lstStyle/>
          <a:p>
            <a:pPr eaLnBrk="1" hangingPunct="1">
              <a:defRPr/>
            </a:pPr>
            <a:r>
              <a:rPr lang="zh-CN" altLang="en-US" dirty="0">
                <a:ea typeface="宋体" charset="-122"/>
              </a:rPr>
              <a:t>空关系测试</a:t>
            </a:r>
            <a:endParaRPr lang="zh-CN" altLang="en-US" dirty="0"/>
          </a:p>
        </p:txBody>
      </p:sp>
      <p:sp>
        <p:nvSpPr>
          <p:cNvPr id="140291" name="Rectangle 3"/>
          <p:cNvSpPr>
            <a:spLocks noGrp="1" noChangeArrowheads="1"/>
          </p:cNvSpPr>
          <p:nvPr>
            <p:ph type="body" idx="1"/>
          </p:nvPr>
        </p:nvSpPr>
        <p:spPr/>
        <p:txBody>
          <a:bodyPr/>
          <a:lstStyle/>
          <a:p>
            <a:pPr eaLnBrk="1" hangingPunct="1">
              <a:buFont typeface="宋体" panose="02010600030101010101" pitchFamily="2" charset="-122"/>
              <a:buChar char="●"/>
            </a:pPr>
            <a:r>
              <a:rPr lang="en-US" altLang="zh-CN" sz="2800">
                <a:latin typeface="华文新魏" panose="02010800040101010101" pitchFamily="2" charset="-122"/>
              </a:rPr>
              <a:t>EXISTS</a:t>
            </a:r>
            <a:r>
              <a:rPr lang="zh-CN" altLang="en-US" sz="2800">
                <a:latin typeface="华文新魏" panose="02010800040101010101" pitchFamily="2" charset="-122"/>
              </a:rPr>
              <a:t>谓词</a:t>
            </a:r>
          </a:p>
          <a:p>
            <a:pPr lvl="1" eaLnBrk="1" hangingPunct="1">
              <a:lnSpc>
                <a:spcPct val="150000"/>
              </a:lnSpc>
            </a:pPr>
            <a:r>
              <a:rPr lang="zh-CN" altLang="en-US" sz="2000">
                <a:latin typeface="华文新魏" panose="02010800040101010101" pitchFamily="2" charset="-122"/>
              </a:rPr>
              <a:t>存在量词</a:t>
            </a:r>
            <a:r>
              <a:rPr lang="zh-CN" altLang="en-US" sz="2000">
                <a:latin typeface="华文新魏" panose="02010800040101010101" pitchFamily="2" charset="-122"/>
                <a:sym typeface="Symbol" panose="05050102010706020507" pitchFamily="18" charset="2"/>
              </a:rPr>
              <a:t></a:t>
            </a:r>
            <a:r>
              <a:rPr lang="zh-CN" altLang="en-US" sz="2000">
                <a:latin typeface="华文新魏" panose="02010800040101010101" pitchFamily="2" charset="-122"/>
              </a:rPr>
              <a:t> </a:t>
            </a:r>
          </a:p>
          <a:p>
            <a:pPr lvl="1" eaLnBrk="1" hangingPunct="1">
              <a:lnSpc>
                <a:spcPct val="150000"/>
              </a:lnSpc>
            </a:pPr>
            <a:r>
              <a:rPr lang="zh-CN" altLang="en-US" sz="2000">
                <a:latin typeface="华文新魏" panose="02010800040101010101" pitchFamily="2" charset="-122"/>
              </a:rPr>
              <a:t>带有</a:t>
            </a:r>
            <a:r>
              <a:rPr lang="en-US" altLang="zh-CN" sz="2000">
                <a:latin typeface="华文新魏" panose="02010800040101010101" pitchFamily="2" charset="-122"/>
              </a:rPr>
              <a:t>EXISTS</a:t>
            </a:r>
            <a:r>
              <a:rPr lang="zh-CN" altLang="en-US" sz="2000">
                <a:latin typeface="华文新魏" panose="02010800040101010101" pitchFamily="2" charset="-122"/>
              </a:rPr>
              <a:t>谓词的子查询不返回任何数据，只产生逻辑真值</a:t>
            </a:r>
            <a:r>
              <a:rPr lang="zh-CN" altLang="en-US" sz="2000">
                <a:latin typeface="Times New Roman" panose="02020603050405020304" pitchFamily="18" charset="0"/>
              </a:rPr>
              <a:t>“</a:t>
            </a:r>
            <a:r>
              <a:rPr lang="en-US" altLang="zh-CN" sz="2000">
                <a:latin typeface="华文新魏" panose="02010800040101010101" pitchFamily="2" charset="-122"/>
              </a:rPr>
              <a:t>true</a:t>
            </a:r>
            <a:r>
              <a:rPr lang="en-US" altLang="zh-CN" sz="2000">
                <a:latin typeface="Times New Roman" panose="02020603050405020304" pitchFamily="18" charset="0"/>
              </a:rPr>
              <a:t>”</a:t>
            </a:r>
            <a:r>
              <a:rPr lang="zh-CN" altLang="en-US" sz="2000">
                <a:latin typeface="华文新魏" panose="02010800040101010101" pitchFamily="2" charset="-122"/>
              </a:rPr>
              <a:t>或逻辑假值</a:t>
            </a:r>
            <a:r>
              <a:rPr lang="zh-CN" altLang="en-US" sz="2000">
                <a:latin typeface="Times New Roman" panose="02020603050405020304" pitchFamily="18" charset="0"/>
              </a:rPr>
              <a:t>“</a:t>
            </a:r>
            <a:r>
              <a:rPr lang="en-US" altLang="zh-CN" sz="2000">
                <a:latin typeface="华文新魏" panose="02010800040101010101" pitchFamily="2" charset="-122"/>
              </a:rPr>
              <a:t>false</a:t>
            </a:r>
            <a:r>
              <a:rPr lang="en-US" altLang="zh-CN" sz="2000">
                <a:latin typeface="Times New Roman" panose="02020603050405020304" pitchFamily="18" charset="0"/>
              </a:rPr>
              <a:t>”</a:t>
            </a:r>
          </a:p>
          <a:p>
            <a:pPr lvl="2" eaLnBrk="1" hangingPunct="1">
              <a:lnSpc>
                <a:spcPct val="150000"/>
              </a:lnSpc>
            </a:pPr>
            <a:r>
              <a:rPr lang="zh-CN" altLang="en-US" sz="1600">
                <a:latin typeface="华文新魏" panose="02010800040101010101" pitchFamily="2" charset="-122"/>
              </a:rPr>
              <a:t> 若内层查询结果非空，则返回真值</a:t>
            </a:r>
            <a:endParaRPr lang="en-US" altLang="zh-CN" sz="1600">
              <a:latin typeface="华文新魏" panose="02010800040101010101" pitchFamily="2" charset="-122"/>
            </a:endParaRPr>
          </a:p>
          <a:p>
            <a:pPr lvl="2" eaLnBrk="1" hangingPunct="1">
              <a:lnSpc>
                <a:spcPct val="150000"/>
              </a:lnSpc>
            </a:pPr>
            <a:r>
              <a:rPr lang="zh-CN" altLang="en-US" sz="1600">
                <a:latin typeface="华文新魏" panose="02010800040101010101" pitchFamily="2" charset="-122"/>
              </a:rPr>
              <a:t>若内层查询结果为空，则返回假值</a:t>
            </a:r>
            <a:endParaRPr lang="zh-CN" altLang="en-US">
              <a:latin typeface="华文新魏" panose="02010800040101010101" pitchFamily="2" charset="-122"/>
            </a:endParaRPr>
          </a:p>
          <a:p>
            <a:pPr lvl="1" eaLnBrk="1" hangingPunct="1">
              <a:lnSpc>
                <a:spcPct val="150000"/>
              </a:lnSpc>
            </a:pPr>
            <a:r>
              <a:rPr lang="zh-CN" altLang="en-US" sz="2000">
                <a:latin typeface="华文新魏" panose="02010800040101010101" pitchFamily="2" charset="-122"/>
              </a:rPr>
              <a:t>由</a:t>
            </a:r>
            <a:r>
              <a:rPr lang="en-US" altLang="zh-CN" sz="2000">
                <a:latin typeface="华文新魏" panose="02010800040101010101" pitchFamily="2" charset="-122"/>
              </a:rPr>
              <a:t>EXISTS</a:t>
            </a:r>
            <a:r>
              <a:rPr lang="zh-CN" altLang="en-US" sz="2000">
                <a:latin typeface="华文新魏" panose="02010800040101010101" pitchFamily="2" charset="-122"/>
              </a:rPr>
              <a:t>引出的子查询，其目标列表达式通常都用* ，因为带</a:t>
            </a:r>
            <a:r>
              <a:rPr lang="en-US" altLang="zh-CN" sz="2000">
                <a:latin typeface="华文新魏" panose="02010800040101010101" pitchFamily="2" charset="-122"/>
              </a:rPr>
              <a:t>EXISTS</a:t>
            </a:r>
            <a:r>
              <a:rPr lang="zh-CN" altLang="en-US" sz="2000">
                <a:latin typeface="华文新魏" panose="02010800040101010101" pitchFamily="2" charset="-122"/>
              </a:rPr>
              <a:t>的子查询只返回真值或假值，给出列名无实际意义</a:t>
            </a:r>
          </a:p>
          <a:p>
            <a:pPr eaLnBrk="1" hangingPunct="1">
              <a:buFont typeface="宋体" panose="02010600030101010101" pitchFamily="2" charset="-122"/>
              <a:buChar char="●"/>
            </a:pPr>
            <a:r>
              <a:rPr lang="en-US" altLang="zh-CN" sz="2800">
                <a:latin typeface="华文新魏" panose="02010800040101010101" pitchFamily="2" charset="-122"/>
              </a:rPr>
              <a:t>NOT  EXISTS</a:t>
            </a:r>
            <a:r>
              <a:rPr lang="zh-CN" altLang="en-US" sz="2800">
                <a:latin typeface="华文新魏" panose="02010800040101010101" pitchFamily="2" charset="-122"/>
              </a:rPr>
              <a:t>谓词</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a:defRPr/>
            </a:pPr>
            <a:r>
              <a:rPr lang="zh-CN" altLang="en-US" dirty="0">
                <a:ea typeface="宋体" charset="-122"/>
              </a:rPr>
              <a:t>相关变量</a:t>
            </a:r>
            <a:endParaRPr lang="en-US" altLang="zh-CN" dirty="0">
              <a:ea typeface="宋体" charset="-122"/>
            </a:endParaRPr>
          </a:p>
        </p:txBody>
      </p:sp>
      <p:sp>
        <p:nvSpPr>
          <p:cNvPr id="141315" name="Rectangle 3"/>
          <p:cNvSpPr>
            <a:spLocks noGrp="1" noChangeArrowheads="1"/>
          </p:cNvSpPr>
          <p:nvPr>
            <p:ph type="body" idx="1"/>
          </p:nvPr>
        </p:nvSpPr>
        <p:spPr/>
        <p:txBody>
          <a:bodyPr/>
          <a:lstStyle/>
          <a:p>
            <a:r>
              <a:rPr lang="zh-CN" altLang="en-US" sz="2000"/>
              <a:t>另一种表述查询“找出在</a:t>
            </a:r>
            <a:r>
              <a:rPr lang="en-US" altLang="zh-CN" sz="2000"/>
              <a:t>2009</a:t>
            </a:r>
            <a:r>
              <a:rPr lang="zh-CN" altLang="en-US" sz="2000"/>
              <a:t>年秋季和</a:t>
            </a:r>
            <a:r>
              <a:rPr lang="en-US" altLang="zh-CN" sz="2000"/>
              <a:t>2010</a:t>
            </a:r>
            <a:r>
              <a:rPr lang="zh-CN" altLang="en-US" sz="2000"/>
              <a:t>年春季同时开课的所有课程的集合”的方式</a:t>
            </a:r>
            <a:endParaRPr lang="en-US" altLang="zh-CN" sz="2000"/>
          </a:p>
          <a:p>
            <a:pPr>
              <a:buFont typeface="Monotype Sorts"/>
              <a:buNone/>
            </a:pPr>
            <a:r>
              <a:rPr lang="en-US" altLang="zh-CN" b="1"/>
              <a:t>	   </a:t>
            </a:r>
            <a:r>
              <a:rPr lang="en-US" altLang="zh-CN" sz="2000" b="1"/>
              <a:t>select </a:t>
            </a:r>
            <a:r>
              <a:rPr lang="en-US" altLang="zh-CN" sz="2000" i="1"/>
              <a:t>course_id</a:t>
            </a:r>
            <a:br>
              <a:rPr lang="en-US" altLang="zh-CN" sz="2000" i="1"/>
            </a:br>
            <a:r>
              <a:rPr lang="en-US" altLang="zh-CN" sz="2000" i="1"/>
              <a:t>   </a:t>
            </a:r>
            <a:r>
              <a:rPr lang="en-US" altLang="zh-CN" sz="2000" b="1"/>
              <a:t>from </a:t>
            </a:r>
            <a:r>
              <a:rPr lang="en-US" altLang="zh-CN" sz="2000" i="1"/>
              <a:t>section </a:t>
            </a:r>
            <a:r>
              <a:rPr lang="en-US" altLang="zh-CN" sz="2000" b="1"/>
              <a:t>as </a:t>
            </a:r>
            <a:r>
              <a:rPr lang="en-US" altLang="zh-CN" sz="2000" i="1"/>
              <a:t>S</a:t>
            </a:r>
            <a:br>
              <a:rPr lang="en-US" altLang="zh-CN" sz="2000" i="1"/>
            </a:br>
            <a:r>
              <a:rPr lang="en-US" altLang="zh-CN" sz="2000" i="1"/>
              <a:t>   </a:t>
            </a:r>
            <a:r>
              <a:rPr lang="en-US" altLang="zh-CN" sz="2000" b="1"/>
              <a:t>where </a:t>
            </a:r>
            <a:r>
              <a:rPr lang="en-US" altLang="zh-CN" sz="2000" i="1"/>
              <a:t>semester </a:t>
            </a:r>
            <a:r>
              <a:rPr lang="en-US" altLang="zh-CN" sz="2000"/>
              <a:t>= ’Fall’ </a:t>
            </a:r>
            <a:r>
              <a:rPr lang="en-US" altLang="zh-CN" sz="2000" b="1"/>
              <a:t>and </a:t>
            </a:r>
            <a:r>
              <a:rPr lang="en-US" altLang="zh-CN" sz="2000" i="1"/>
              <a:t>year</a:t>
            </a:r>
            <a:r>
              <a:rPr lang="en-US" altLang="zh-CN" sz="2000"/>
              <a:t>= 2009 </a:t>
            </a:r>
            <a:r>
              <a:rPr lang="en-US" altLang="zh-CN" sz="2000" b="1"/>
              <a:t>and </a:t>
            </a:r>
            <a:br>
              <a:rPr lang="en-US" altLang="zh-CN" sz="2000" b="1"/>
            </a:br>
            <a:r>
              <a:rPr lang="en-US" altLang="zh-CN" sz="2000" b="1"/>
              <a:t>               exists </a:t>
            </a:r>
            <a:r>
              <a:rPr lang="en-US" altLang="zh-CN" sz="2000"/>
              <a:t>(</a:t>
            </a:r>
            <a:r>
              <a:rPr lang="en-US" altLang="zh-CN" sz="2000" b="1"/>
              <a:t>select </a:t>
            </a:r>
            <a:r>
              <a:rPr lang="en-US" altLang="zh-CN" sz="2000"/>
              <a:t>*</a:t>
            </a:r>
            <a:br>
              <a:rPr lang="en-US" altLang="zh-CN" sz="2000"/>
            </a:br>
            <a:r>
              <a:rPr lang="en-US" altLang="zh-CN" sz="2000"/>
              <a:t>                       </a:t>
            </a:r>
            <a:r>
              <a:rPr lang="en-US" altLang="zh-CN" sz="2000" b="1"/>
              <a:t>from </a:t>
            </a:r>
            <a:r>
              <a:rPr lang="en-US" altLang="zh-CN" sz="2000" i="1"/>
              <a:t>section </a:t>
            </a:r>
            <a:r>
              <a:rPr lang="en-US" altLang="zh-CN" sz="2000" b="1"/>
              <a:t>as </a:t>
            </a:r>
            <a:r>
              <a:rPr lang="en-US" altLang="zh-CN" sz="2000" i="1"/>
              <a:t>T</a:t>
            </a:r>
            <a:br>
              <a:rPr lang="en-US" altLang="zh-CN" sz="2000" i="1"/>
            </a:br>
            <a:r>
              <a:rPr lang="en-US" altLang="zh-CN" sz="2000" i="1"/>
              <a:t>                  </a:t>
            </a:r>
            <a:r>
              <a:rPr lang="en-US" altLang="zh-CN" sz="2000" b="1"/>
              <a:t>where </a:t>
            </a:r>
            <a:r>
              <a:rPr lang="en-US" altLang="zh-CN" sz="2000" i="1"/>
              <a:t>semester</a:t>
            </a:r>
            <a:r>
              <a:rPr lang="en-US" altLang="zh-CN" sz="2000"/>
              <a:t>=’Spring’</a:t>
            </a:r>
            <a:r>
              <a:rPr lang="en-US" altLang="zh-CN" sz="2000" b="1"/>
              <a:t>and </a:t>
            </a:r>
            <a:r>
              <a:rPr lang="en-US" altLang="zh-CN" sz="2000" i="1"/>
              <a:t>year</a:t>
            </a:r>
            <a:r>
              <a:rPr lang="en-US" altLang="zh-CN" sz="2000"/>
              <a:t>=2010 </a:t>
            </a:r>
            <a:br>
              <a:rPr lang="en-US" altLang="zh-CN" sz="2000"/>
            </a:br>
            <a:r>
              <a:rPr lang="en-US" altLang="zh-CN" sz="2000"/>
              <a:t>                        </a:t>
            </a:r>
            <a:r>
              <a:rPr lang="en-US" altLang="zh-CN" sz="2000" b="1"/>
              <a:t>and </a:t>
            </a:r>
            <a:r>
              <a:rPr lang="en-US" altLang="zh-CN" sz="2000" i="1"/>
              <a:t>S</a:t>
            </a:r>
            <a:r>
              <a:rPr lang="en-US" altLang="zh-CN" sz="2000"/>
              <a:t>.</a:t>
            </a:r>
            <a:r>
              <a:rPr lang="en-US" altLang="zh-CN" sz="2000" i="1"/>
              <a:t>course_id</a:t>
            </a:r>
            <a:r>
              <a:rPr lang="en-US" altLang="zh-CN" sz="2000"/>
              <a:t>= </a:t>
            </a:r>
            <a:r>
              <a:rPr lang="en-US" altLang="zh-CN" sz="2000" i="1"/>
              <a:t>T</a:t>
            </a:r>
            <a:r>
              <a:rPr lang="en-US" altLang="zh-CN" sz="2000"/>
              <a:t>.</a:t>
            </a:r>
            <a:r>
              <a:rPr lang="en-US" altLang="zh-CN" sz="2000" i="1"/>
              <a:t>course_id</a:t>
            </a:r>
            <a:r>
              <a:rPr lang="en-US" altLang="zh-CN" sz="2000"/>
              <a:t>);</a:t>
            </a:r>
            <a:endParaRPr lang="en-US" altLang="zh-CN"/>
          </a:p>
          <a:p>
            <a:r>
              <a:rPr lang="zh-CN" altLang="en-US" sz="2000" b="1">
                <a:solidFill>
                  <a:srgbClr val="000099"/>
                </a:solidFill>
              </a:rPr>
              <a:t>相关子查询</a:t>
            </a:r>
            <a:endParaRPr lang="en-US" altLang="zh-CN" sz="2000" b="1">
              <a:solidFill>
                <a:srgbClr val="000099"/>
              </a:solidFill>
            </a:endParaRPr>
          </a:p>
          <a:p>
            <a:pPr lvl="1"/>
            <a:r>
              <a:rPr lang="en-US" altLang="zh-CN">
                <a:latin typeface="华文新魏" panose="02010800040101010101" pitchFamily="2" charset="-122"/>
              </a:rPr>
              <a:t>in</a:t>
            </a:r>
            <a:r>
              <a:rPr lang="zh-CN" altLang="en-US">
                <a:latin typeface="华文新魏" panose="02010800040101010101" pitchFamily="2" charset="-122"/>
              </a:rPr>
              <a:t>后的子查询与外层查询无关，每个子查询执行一次，而</a:t>
            </a:r>
            <a:r>
              <a:rPr lang="en-US" altLang="zh-CN">
                <a:latin typeface="华文新魏" panose="02010800040101010101" pitchFamily="2" charset="-122"/>
              </a:rPr>
              <a:t>exists</a:t>
            </a:r>
            <a:r>
              <a:rPr lang="zh-CN" altLang="en-US">
                <a:latin typeface="华文新魏" panose="02010800040101010101" pitchFamily="2" charset="-122"/>
              </a:rPr>
              <a:t>后的子查询与外层查询有关，需要执行多次，称之为</a:t>
            </a:r>
            <a:r>
              <a:rPr lang="zh-CN" altLang="en-US" b="1">
                <a:latin typeface="华文新魏" panose="02010800040101010101" pitchFamily="2" charset="-122"/>
              </a:rPr>
              <a:t>相关子查询</a:t>
            </a:r>
            <a:endParaRPr lang="en-US" altLang="zh-CN" b="1"/>
          </a:p>
          <a:p>
            <a:r>
              <a:rPr lang="zh-CN" altLang="en-US" sz="2000" b="1">
                <a:solidFill>
                  <a:srgbClr val="000099"/>
                </a:solidFill>
              </a:rPr>
              <a:t>相关名称</a:t>
            </a:r>
            <a:r>
              <a:rPr lang="en-US" altLang="zh-CN" sz="2000"/>
              <a:t> </a:t>
            </a:r>
            <a:r>
              <a:rPr lang="zh-CN" altLang="en-US" sz="2000"/>
              <a:t>或</a:t>
            </a:r>
            <a:r>
              <a:rPr lang="en-US" altLang="zh-CN" sz="2000"/>
              <a:t> </a:t>
            </a:r>
            <a:r>
              <a:rPr lang="zh-CN" altLang="en-US" sz="2000" b="1">
                <a:solidFill>
                  <a:srgbClr val="000099"/>
                </a:solidFill>
              </a:rPr>
              <a:t>相关变量</a:t>
            </a:r>
            <a:endParaRPr lang="en-US" altLang="zh-CN" b="1">
              <a:solidFill>
                <a:srgbClr val="000099"/>
              </a:solidFill>
            </a:endParaRPr>
          </a:p>
          <a:p>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a:defRPr/>
            </a:pPr>
            <a:r>
              <a:rPr lang="zh-CN" altLang="en-US" dirty="0">
                <a:ea typeface="宋体" charset="-122"/>
              </a:rPr>
              <a:t>相关变量</a:t>
            </a:r>
            <a:endParaRPr lang="en-US" altLang="zh-CN" dirty="0">
              <a:ea typeface="宋体" charset="-122"/>
            </a:endParaRPr>
          </a:p>
        </p:txBody>
      </p:sp>
      <p:sp>
        <p:nvSpPr>
          <p:cNvPr id="142339" name="Rectangle 3"/>
          <p:cNvSpPr>
            <a:spLocks noGrp="1" noChangeArrowheads="1"/>
          </p:cNvSpPr>
          <p:nvPr>
            <p:ph type="body" idx="1"/>
          </p:nvPr>
        </p:nvSpPr>
        <p:spPr/>
        <p:txBody>
          <a:bodyPr/>
          <a:lstStyle/>
          <a:p>
            <a:r>
              <a:rPr lang="zh-CN" altLang="en-US" sz="2000"/>
              <a:t>另一种表述查询“找出在</a:t>
            </a:r>
            <a:r>
              <a:rPr lang="en-US" altLang="zh-CN" sz="2000"/>
              <a:t>2009</a:t>
            </a:r>
            <a:r>
              <a:rPr lang="zh-CN" altLang="en-US" sz="2000"/>
              <a:t>年秋季和</a:t>
            </a:r>
            <a:r>
              <a:rPr lang="en-US" altLang="zh-CN" sz="2000"/>
              <a:t>2010</a:t>
            </a:r>
            <a:r>
              <a:rPr lang="zh-CN" altLang="en-US" sz="2000"/>
              <a:t>年春季同时开课的所有课程的集合”的方式</a:t>
            </a:r>
            <a:endParaRPr lang="en-US" altLang="zh-CN" sz="2000"/>
          </a:p>
          <a:p>
            <a:pPr>
              <a:buFont typeface="Monotype Sorts"/>
              <a:buNone/>
            </a:pPr>
            <a:r>
              <a:rPr lang="en-US" altLang="zh-CN" b="1"/>
              <a:t>	   </a:t>
            </a:r>
            <a:r>
              <a:rPr lang="en-US" altLang="zh-CN" sz="2000" b="1"/>
              <a:t>select </a:t>
            </a:r>
            <a:r>
              <a:rPr lang="en-US" altLang="zh-CN" sz="2000" i="1"/>
              <a:t>course_id</a:t>
            </a:r>
            <a:br>
              <a:rPr lang="en-US" altLang="zh-CN" sz="2000" i="1"/>
            </a:br>
            <a:r>
              <a:rPr lang="en-US" altLang="zh-CN" sz="2000" i="1"/>
              <a:t>   </a:t>
            </a:r>
            <a:r>
              <a:rPr lang="en-US" altLang="zh-CN" sz="2000" b="1"/>
              <a:t>from </a:t>
            </a:r>
            <a:r>
              <a:rPr lang="en-US" altLang="zh-CN" sz="2000" i="1"/>
              <a:t>section </a:t>
            </a:r>
            <a:r>
              <a:rPr lang="en-US" altLang="zh-CN" sz="2000" b="1"/>
              <a:t>as </a:t>
            </a:r>
            <a:r>
              <a:rPr lang="en-US" altLang="zh-CN" sz="2000" i="1"/>
              <a:t>S</a:t>
            </a:r>
            <a:br>
              <a:rPr lang="en-US" altLang="zh-CN" sz="2000" i="1"/>
            </a:br>
            <a:r>
              <a:rPr lang="en-US" altLang="zh-CN" sz="2000" i="1"/>
              <a:t>   </a:t>
            </a:r>
            <a:r>
              <a:rPr lang="en-US" altLang="zh-CN" sz="2000" b="1"/>
              <a:t>where </a:t>
            </a:r>
            <a:r>
              <a:rPr lang="en-US" altLang="zh-CN" sz="2000" i="1"/>
              <a:t>semester </a:t>
            </a:r>
            <a:r>
              <a:rPr lang="en-US" altLang="zh-CN" sz="2000"/>
              <a:t>= ’Fall’ </a:t>
            </a:r>
            <a:r>
              <a:rPr lang="en-US" altLang="zh-CN" sz="2000" b="1"/>
              <a:t>and </a:t>
            </a:r>
            <a:r>
              <a:rPr lang="en-US" altLang="zh-CN" sz="2000" i="1"/>
              <a:t>year</a:t>
            </a:r>
            <a:r>
              <a:rPr lang="en-US" altLang="zh-CN" sz="2000"/>
              <a:t>= 2009 </a:t>
            </a:r>
            <a:r>
              <a:rPr lang="en-US" altLang="zh-CN" sz="2000" b="1"/>
              <a:t>and </a:t>
            </a:r>
            <a:br>
              <a:rPr lang="en-US" altLang="zh-CN" sz="2000" b="1"/>
            </a:br>
            <a:r>
              <a:rPr lang="en-US" altLang="zh-CN" sz="2000" b="1"/>
              <a:t>               exists </a:t>
            </a:r>
            <a:r>
              <a:rPr lang="en-US" altLang="zh-CN" sz="2000"/>
              <a:t>(</a:t>
            </a:r>
            <a:r>
              <a:rPr lang="en-US" altLang="zh-CN" sz="2000" b="1"/>
              <a:t>select </a:t>
            </a:r>
            <a:r>
              <a:rPr lang="en-US" altLang="zh-CN" sz="2000"/>
              <a:t>*</a:t>
            </a:r>
            <a:br>
              <a:rPr lang="en-US" altLang="zh-CN" sz="2000"/>
            </a:br>
            <a:r>
              <a:rPr lang="en-US" altLang="zh-CN" sz="2000"/>
              <a:t>                       </a:t>
            </a:r>
            <a:r>
              <a:rPr lang="en-US" altLang="zh-CN" sz="2000" b="1"/>
              <a:t>from </a:t>
            </a:r>
            <a:r>
              <a:rPr lang="en-US" altLang="zh-CN" sz="2000" i="1"/>
              <a:t>section</a:t>
            </a:r>
            <a:br>
              <a:rPr lang="en-US" altLang="zh-CN" sz="2000" i="1"/>
            </a:br>
            <a:r>
              <a:rPr lang="en-US" altLang="zh-CN" sz="2000" i="1"/>
              <a:t>                  </a:t>
            </a:r>
            <a:r>
              <a:rPr lang="en-US" altLang="zh-CN" sz="2000" b="1"/>
              <a:t>where </a:t>
            </a:r>
            <a:r>
              <a:rPr lang="en-US" altLang="zh-CN" sz="2000" i="1"/>
              <a:t>semester</a:t>
            </a:r>
            <a:r>
              <a:rPr lang="en-US" altLang="zh-CN" sz="2000"/>
              <a:t>=’Spring’</a:t>
            </a:r>
            <a:r>
              <a:rPr lang="en-US" altLang="zh-CN" sz="2000" b="1"/>
              <a:t>and </a:t>
            </a:r>
            <a:r>
              <a:rPr lang="en-US" altLang="zh-CN" sz="2000" i="1"/>
              <a:t>year</a:t>
            </a:r>
            <a:r>
              <a:rPr lang="en-US" altLang="zh-CN" sz="2000"/>
              <a:t>=2010 </a:t>
            </a:r>
            <a:br>
              <a:rPr lang="en-US" altLang="zh-CN" sz="2000"/>
            </a:br>
            <a:r>
              <a:rPr lang="en-US" altLang="zh-CN" sz="2000"/>
              <a:t>                        </a:t>
            </a:r>
            <a:r>
              <a:rPr lang="en-US" altLang="zh-CN" sz="2000" b="1"/>
              <a:t>and </a:t>
            </a:r>
            <a:r>
              <a:rPr lang="en-US" altLang="zh-CN" sz="2000" i="1">
                <a:solidFill>
                  <a:srgbClr val="FF0000"/>
                </a:solidFill>
              </a:rPr>
              <a:t>course_id</a:t>
            </a:r>
            <a:r>
              <a:rPr lang="en-US" altLang="zh-CN" sz="2000">
                <a:solidFill>
                  <a:srgbClr val="FF0000"/>
                </a:solidFill>
              </a:rPr>
              <a:t>= </a:t>
            </a:r>
            <a:r>
              <a:rPr lang="en-US" altLang="zh-CN" sz="2000" i="1">
                <a:solidFill>
                  <a:srgbClr val="FF0000"/>
                </a:solidFill>
              </a:rPr>
              <a:t>S</a:t>
            </a:r>
            <a:r>
              <a:rPr lang="en-US" altLang="zh-CN" sz="2000">
                <a:solidFill>
                  <a:srgbClr val="FF0000"/>
                </a:solidFill>
              </a:rPr>
              <a:t>.</a:t>
            </a:r>
            <a:r>
              <a:rPr lang="en-US" altLang="zh-CN" sz="2000" i="1">
                <a:solidFill>
                  <a:srgbClr val="FF0000"/>
                </a:solidFill>
              </a:rPr>
              <a:t>course_id</a:t>
            </a:r>
            <a:r>
              <a:rPr lang="en-US" altLang="zh-CN" sz="2000"/>
              <a:t>);</a:t>
            </a:r>
            <a:endParaRPr lang="en-US" altLang="zh-CN"/>
          </a:p>
          <a:p>
            <a:r>
              <a:rPr lang="en-US" altLang="zh-CN" b="1"/>
              <a:t> select </a:t>
            </a:r>
            <a:r>
              <a:rPr lang="en-US" altLang="zh-CN" i="1"/>
              <a:t>course_id</a:t>
            </a:r>
            <a:br>
              <a:rPr lang="en-US" altLang="zh-CN" i="1"/>
            </a:br>
            <a:r>
              <a:rPr lang="en-US" altLang="zh-CN" i="1"/>
              <a:t>   </a:t>
            </a:r>
            <a:r>
              <a:rPr lang="en-US" altLang="zh-CN" b="1"/>
              <a:t>from </a:t>
            </a:r>
            <a:r>
              <a:rPr lang="en-US" altLang="zh-CN" i="1"/>
              <a:t>section</a:t>
            </a:r>
            <a:br>
              <a:rPr lang="en-US" altLang="zh-CN" i="1"/>
            </a:br>
            <a:r>
              <a:rPr lang="en-US" altLang="zh-CN" i="1"/>
              <a:t>   </a:t>
            </a:r>
            <a:r>
              <a:rPr lang="en-US" altLang="zh-CN" b="1"/>
              <a:t>where </a:t>
            </a:r>
            <a:r>
              <a:rPr lang="en-US" altLang="zh-CN" i="1"/>
              <a:t>semester </a:t>
            </a:r>
            <a:r>
              <a:rPr lang="en-US" altLang="zh-CN"/>
              <a:t>= ’Fall’ </a:t>
            </a:r>
            <a:r>
              <a:rPr lang="en-US" altLang="zh-CN" b="1"/>
              <a:t>and </a:t>
            </a:r>
            <a:r>
              <a:rPr lang="en-US" altLang="zh-CN" i="1"/>
              <a:t>year</a:t>
            </a:r>
            <a:r>
              <a:rPr lang="en-US" altLang="zh-CN"/>
              <a:t>= 2009 </a:t>
            </a:r>
            <a:r>
              <a:rPr lang="en-US" altLang="zh-CN" b="1"/>
              <a:t>and </a:t>
            </a:r>
            <a:br>
              <a:rPr lang="en-US" altLang="zh-CN" b="1"/>
            </a:br>
            <a:r>
              <a:rPr lang="en-US" altLang="zh-CN" b="1"/>
              <a:t>              course_id in </a:t>
            </a:r>
            <a:r>
              <a:rPr lang="en-US" altLang="zh-CN"/>
              <a:t>(</a:t>
            </a:r>
            <a:r>
              <a:rPr lang="en-US" altLang="zh-CN" b="1"/>
              <a:t>select course_id</a:t>
            </a:r>
            <a:r>
              <a:rPr lang="en-US" altLang="zh-CN"/>
              <a:t/>
            </a:r>
            <a:br>
              <a:rPr lang="en-US" altLang="zh-CN"/>
            </a:br>
            <a:r>
              <a:rPr lang="en-US" altLang="zh-CN"/>
              <a:t>                       </a:t>
            </a:r>
            <a:r>
              <a:rPr lang="en-US" altLang="zh-CN" b="1"/>
              <a:t>from </a:t>
            </a:r>
            <a:r>
              <a:rPr lang="en-US" altLang="zh-CN" i="1"/>
              <a:t>section</a:t>
            </a:r>
            <a:br>
              <a:rPr lang="en-US" altLang="zh-CN" i="1"/>
            </a:br>
            <a:r>
              <a:rPr lang="en-US" altLang="zh-CN" i="1"/>
              <a:t>                  </a:t>
            </a:r>
            <a:r>
              <a:rPr lang="en-US" altLang="zh-CN" b="1"/>
              <a:t>where </a:t>
            </a:r>
            <a:r>
              <a:rPr lang="en-US" altLang="zh-CN" i="1"/>
              <a:t>semester</a:t>
            </a:r>
            <a:r>
              <a:rPr lang="en-US" altLang="zh-CN"/>
              <a:t>=’Spring’</a:t>
            </a:r>
            <a:r>
              <a:rPr lang="en-US" altLang="zh-CN" b="1"/>
              <a:t>and </a:t>
            </a:r>
            <a:r>
              <a:rPr lang="en-US" altLang="zh-CN" i="1"/>
              <a:t>year</a:t>
            </a:r>
            <a:r>
              <a:rPr lang="en-US" altLang="zh-CN"/>
              <a:t>=2010);</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68350" y="117475"/>
            <a:ext cx="8077200" cy="749300"/>
          </a:xfrm>
        </p:spPr>
        <p:txBody>
          <a:bodyPr/>
          <a:lstStyle/>
          <a:p>
            <a:pPr eaLnBrk="1" hangingPunct="1"/>
            <a:r>
              <a:rPr lang="zh-CN" altLang="en-US" sz="4000" b="0">
                <a:effectLst/>
                <a:latin typeface="华文新魏" panose="02010800040101010101" pitchFamily="2" charset="-122"/>
              </a:rPr>
              <a:t>相关子查询</a:t>
            </a:r>
          </a:p>
        </p:txBody>
      </p:sp>
      <p:sp>
        <p:nvSpPr>
          <p:cNvPr id="143363" name="Rectangle 3"/>
          <p:cNvSpPr>
            <a:spLocks noGrp="1" noChangeArrowheads="1"/>
          </p:cNvSpPr>
          <p:nvPr>
            <p:ph type="body" idx="1"/>
          </p:nvPr>
        </p:nvSpPr>
        <p:spPr/>
        <p:txBody>
          <a:bodyPr/>
          <a:lstStyle/>
          <a:p>
            <a:pPr eaLnBrk="1" hangingPunct="1">
              <a:lnSpc>
                <a:spcPct val="140000"/>
              </a:lnSpc>
            </a:pPr>
            <a:r>
              <a:rPr lang="zh-CN" altLang="en-US" sz="2800">
                <a:latin typeface="华文新魏" panose="02010800040101010101" pitchFamily="2" charset="-122"/>
              </a:rPr>
              <a:t>执行过程</a:t>
            </a:r>
            <a:endParaRPr lang="en-US" altLang="zh-CN" sz="2800">
              <a:latin typeface="华文新魏" panose="02010800040101010101" pitchFamily="2" charset="-122"/>
            </a:endParaRPr>
          </a:p>
          <a:p>
            <a:pPr lvl="1" eaLnBrk="1" hangingPunct="1">
              <a:lnSpc>
                <a:spcPct val="140000"/>
              </a:lnSpc>
            </a:pPr>
            <a:r>
              <a:rPr lang="zh-CN" altLang="en-US" sz="2000">
                <a:latin typeface="华文新魏" panose="02010800040101010101" pitchFamily="2" charset="-122"/>
              </a:rPr>
              <a:t>首先取外层查询中表的第一个元组，根据它与内层查询相关的属性值处理内层查询，若</a:t>
            </a:r>
            <a:r>
              <a:rPr lang="en-US" altLang="zh-CN" sz="2000">
                <a:latin typeface="华文新魏" panose="02010800040101010101" pitchFamily="2" charset="-122"/>
              </a:rPr>
              <a:t>WHERE</a:t>
            </a:r>
            <a:r>
              <a:rPr lang="zh-CN" altLang="en-US" sz="2000">
                <a:latin typeface="华文新魏" panose="02010800040101010101" pitchFamily="2" charset="-122"/>
              </a:rPr>
              <a:t>子句返回值为真，则取此元组放入结果表</a:t>
            </a:r>
          </a:p>
          <a:p>
            <a:pPr lvl="1" eaLnBrk="1" hangingPunct="1">
              <a:lnSpc>
                <a:spcPct val="140000"/>
              </a:lnSpc>
            </a:pPr>
            <a:r>
              <a:rPr lang="zh-CN" altLang="en-US" sz="2000">
                <a:latin typeface="华文新魏" panose="02010800040101010101" pitchFamily="2" charset="-122"/>
              </a:rPr>
              <a:t>然后再取外层表的下一个元组</a:t>
            </a:r>
          </a:p>
          <a:p>
            <a:pPr lvl="1" eaLnBrk="1" hangingPunct="1">
              <a:lnSpc>
                <a:spcPct val="140000"/>
              </a:lnSpc>
            </a:pPr>
            <a:r>
              <a:rPr lang="zh-CN" altLang="en-US" sz="2000">
                <a:latin typeface="华文新魏" panose="02010800040101010101" pitchFamily="2" charset="-122"/>
              </a:rPr>
              <a:t>重复这一过程，直至外层表全部检查完为止</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
</p:tagLst>
</file>

<file path=ppt/tags/tag2.xml><?xml version="1.0" encoding="utf-8"?>
<p:tagLst xmlns:a="http://schemas.openxmlformats.org/drawingml/2006/main" xmlns:r="http://schemas.openxmlformats.org/officeDocument/2006/relationships" xmlns:p="http://schemas.openxmlformats.org/presentationml/2006/main">
  <p:tag name="TIMING" val="|13.6"/>
</p:tagLst>
</file>

<file path=ppt/tags/tag3.xml><?xml version="1.0" encoding="utf-8"?>
<p:tagLst xmlns:a="http://schemas.openxmlformats.org/drawingml/2006/main" xmlns:r="http://schemas.openxmlformats.org/officeDocument/2006/relationships" xmlns:p="http://schemas.openxmlformats.org/presentationml/2006/main">
  <p:tag name="TIMING" val="|42.7"/>
</p:tagLst>
</file>

<file path=ppt/tags/tag4.xml><?xml version="1.0" encoding="utf-8"?>
<p:tagLst xmlns:a="http://schemas.openxmlformats.org/drawingml/2006/main" xmlns:r="http://schemas.openxmlformats.org/officeDocument/2006/relationships" xmlns:p="http://schemas.openxmlformats.org/presentationml/2006/main">
  <p:tag name="TIMING" val="|47.5|49.1|84.3"/>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DB6</Template>
  <TotalTime>54680</TotalTime>
  <Words>10414</Words>
  <Application>Microsoft Office PowerPoint</Application>
  <PresentationFormat>全屏显示(4:3)</PresentationFormat>
  <Paragraphs>1459</Paragraphs>
  <Slides>142</Slides>
  <Notes>62</Notes>
  <HiddenSlides>0</HiddenSlides>
  <MMClips>0</MMClips>
  <ScaleCrop>false</ScaleCrop>
  <HeadingPairs>
    <vt:vector size="10"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142</vt:i4>
      </vt:variant>
      <vt:variant>
        <vt:lpstr>自定义放映</vt:lpstr>
      </vt:variant>
      <vt:variant>
        <vt:i4>1</vt:i4>
      </vt:variant>
    </vt:vector>
  </HeadingPairs>
  <TitlesOfParts>
    <vt:vector size="162" baseType="lpstr">
      <vt:lpstr>Monotype Sorts</vt:lpstr>
      <vt:lpstr>黑体</vt:lpstr>
      <vt:lpstr>华文新魏</vt:lpstr>
      <vt:lpstr>华文行楷</vt:lpstr>
      <vt:lpstr>楷体_GB2312</vt:lpstr>
      <vt:lpstr>隶书</vt:lpstr>
      <vt:lpstr>宋体</vt:lpstr>
      <vt:lpstr>Arial</vt:lpstr>
      <vt:lpstr>Century Gothic</vt:lpstr>
      <vt:lpstr>Courier New</vt:lpstr>
      <vt:lpstr>Helvetica</vt:lpstr>
      <vt:lpstr>Monotype Corsiva</vt:lpstr>
      <vt:lpstr>Symbol</vt:lpstr>
      <vt:lpstr>Tahoma</vt:lpstr>
      <vt:lpstr>Times New Roman</vt:lpstr>
      <vt:lpstr>Webdings</vt:lpstr>
      <vt:lpstr>Wingdings</vt:lpstr>
      <vt:lpstr>2_db-5-grey</vt:lpstr>
      <vt:lpstr>Equation</vt:lpstr>
      <vt:lpstr>PowerPoint 演示文稿</vt:lpstr>
      <vt:lpstr>提纲</vt:lpstr>
      <vt:lpstr>3.1  SQL查询语言概览</vt:lpstr>
      <vt:lpstr>SQL数据库体系结构</vt:lpstr>
      <vt:lpstr>PowerPoint 演示文稿</vt:lpstr>
      <vt:lpstr>3.2 数据定义语言</vt:lpstr>
      <vt:lpstr>SQL中的基本类型</vt:lpstr>
      <vt:lpstr>创建表结构</vt:lpstr>
      <vt:lpstr>Create Table中的完整性约束</vt:lpstr>
      <vt:lpstr>基本表的定义</vt:lpstr>
      <vt:lpstr>其他一些关系的定义</vt:lpstr>
      <vt:lpstr>其他一些关系的定义</vt:lpstr>
      <vt:lpstr>其他一些关系的定义</vt:lpstr>
      <vt:lpstr>PowerPoint 演示文稿</vt:lpstr>
      <vt:lpstr>PowerPoint 演示文稿</vt:lpstr>
      <vt:lpstr>删除和更改表结构</vt:lpstr>
      <vt:lpstr>删除和更改表结构</vt:lpstr>
      <vt:lpstr>删除和更改表结构</vt:lpstr>
      <vt:lpstr>删除和更改表结构</vt:lpstr>
      <vt:lpstr>11.10索引的定义</vt:lpstr>
      <vt:lpstr>11.10索引的定义</vt:lpstr>
      <vt:lpstr>11.10索引的定义</vt:lpstr>
      <vt:lpstr>PowerPoint 演示文稿</vt:lpstr>
      <vt:lpstr>PowerPoint 演示文稿</vt:lpstr>
      <vt:lpstr>11.10索引的定义</vt:lpstr>
      <vt:lpstr>11.10索引的定义</vt:lpstr>
      <vt:lpstr>SQL数据查询功能</vt:lpstr>
      <vt:lpstr>基本查询结构</vt:lpstr>
      <vt:lpstr>select子句</vt:lpstr>
      <vt:lpstr>select 子句（续）</vt:lpstr>
      <vt:lpstr>select 子句（续）</vt:lpstr>
      <vt:lpstr>select 子句（续）</vt:lpstr>
      <vt:lpstr>select 子句（续）</vt:lpstr>
      <vt:lpstr>select 子句（续）</vt:lpstr>
      <vt:lpstr>where子句</vt:lpstr>
      <vt:lpstr>where子句</vt:lpstr>
      <vt:lpstr>where子句</vt:lpstr>
      <vt:lpstr>from子句</vt:lpstr>
      <vt:lpstr>笛卡儿积：instructor X teaches</vt:lpstr>
      <vt:lpstr>连接</vt:lpstr>
      <vt:lpstr>连接查询及执行过程</vt:lpstr>
      <vt:lpstr>连接查询及执行过程</vt:lpstr>
      <vt:lpstr>连接查询及执行过程</vt:lpstr>
      <vt:lpstr>连接查询及执行过程</vt:lpstr>
      <vt:lpstr>连接查询及执行过程</vt:lpstr>
      <vt:lpstr>连接查询及执行过程</vt:lpstr>
      <vt:lpstr>自然连接</vt:lpstr>
      <vt:lpstr>自然连接示例</vt:lpstr>
      <vt:lpstr>自然连接（续）</vt:lpstr>
      <vt:lpstr>更名运算</vt:lpstr>
      <vt:lpstr>更名运算</vt:lpstr>
      <vt:lpstr>更名运算</vt:lpstr>
      <vt:lpstr>字符串运算</vt:lpstr>
      <vt:lpstr>字符串运算</vt:lpstr>
      <vt:lpstr>字符串运算（续）</vt:lpstr>
      <vt:lpstr>字符串操作</vt:lpstr>
      <vt:lpstr>字符串操作</vt:lpstr>
      <vt:lpstr>排列元组的显示次序</vt:lpstr>
      <vt:lpstr>排列元组的显示次序</vt:lpstr>
      <vt:lpstr>where 子句谓词</vt:lpstr>
      <vt:lpstr>重复</vt:lpstr>
      <vt:lpstr>重复（续）</vt:lpstr>
      <vt:lpstr>集合运算</vt:lpstr>
      <vt:lpstr>集合运算</vt:lpstr>
      <vt:lpstr>集合操作</vt:lpstr>
      <vt:lpstr>空值</vt:lpstr>
      <vt:lpstr>空值和三值逻辑</vt:lpstr>
      <vt:lpstr>聚集函数</vt:lpstr>
      <vt:lpstr>聚集函数（续）</vt:lpstr>
      <vt:lpstr>聚集函数（续）</vt:lpstr>
      <vt:lpstr>聚集函数（续）</vt:lpstr>
      <vt:lpstr>聚集函数– Group By子句</vt:lpstr>
      <vt:lpstr>聚集函数– Group By子句</vt:lpstr>
      <vt:lpstr>聚集函数– Group By子句</vt:lpstr>
      <vt:lpstr>聚集函数– Group By子句</vt:lpstr>
      <vt:lpstr>聚集函数– Group By子句</vt:lpstr>
      <vt:lpstr>聚集函数– Group By子句</vt:lpstr>
      <vt:lpstr>聚集函数– Having子句</vt:lpstr>
      <vt:lpstr>聚集函数– Group By子句</vt:lpstr>
      <vt:lpstr>聚集函数– Group By子句</vt:lpstr>
      <vt:lpstr>聚集函数– Group By子句</vt:lpstr>
      <vt:lpstr>聚集函数</vt:lpstr>
      <vt:lpstr>聚集函数</vt:lpstr>
      <vt:lpstr>聚集函数</vt:lpstr>
      <vt:lpstr>一个完整的sql示例(无子查询)</vt:lpstr>
      <vt:lpstr>空值和聚集</vt:lpstr>
      <vt:lpstr>嵌套子查询</vt:lpstr>
      <vt:lpstr>查询示例</vt:lpstr>
      <vt:lpstr>查询示例</vt:lpstr>
      <vt:lpstr>集合比较</vt:lpstr>
      <vt:lpstr>some 子句的定义</vt:lpstr>
      <vt:lpstr>查询示例</vt:lpstr>
      <vt:lpstr>all 子句的定义</vt:lpstr>
      <vt:lpstr>集合比较</vt:lpstr>
      <vt:lpstr>空关系测试</vt:lpstr>
      <vt:lpstr>空关系测试</vt:lpstr>
      <vt:lpstr>相关变量</vt:lpstr>
      <vt:lpstr>相关变量</vt:lpstr>
      <vt:lpstr>相关子查询</vt:lpstr>
      <vt:lpstr>sql中in,exists,join总结练习</vt:lpstr>
      <vt:lpstr>sql中in,exists,join对比总结（一）</vt:lpstr>
      <vt:lpstr>sql中in,exists,join对比总结（二）</vt:lpstr>
      <vt:lpstr>SQL效率比较</vt:lpstr>
      <vt:lpstr>SQL效率比较</vt:lpstr>
      <vt:lpstr>Not Exists子句</vt:lpstr>
      <vt:lpstr>Not Exists子句</vt:lpstr>
      <vt:lpstr>sql中“全部”概念的处理</vt:lpstr>
      <vt:lpstr>sql中“全部”概念的处理-1</vt:lpstr>
      <vt:lpstr>Not Exists子句</vt:lpstr>
      <vt:lpstr>sql中“全部”概念的处理-1</vt:lpstr>
      <vt:lpstr>sql中“全部”概念的处理-2</vt:lpstr>
      <vt:lpstr>Not Exists子句</vt:lpstr>
      <vt:lpstr>sql中“全部”概念的处理-2</vt:lpstr>
      <vt:lpstr>sql中“全部”概念的处理-3</vt:lpstr>
      <vt:lpstr>sql中“全部”概念的处理-3</vt:lpstr>
      <vt:lpstr>4测试是否有重复的元组</vt:lpstr>
      <vt:lpstr>from子句中的子查询</vt:lpstr>
      <vt:lpstr>from子句中的子查询（续）</vt:lpstr>
      <vt:lpstr>from子句中的子查询（续）</vt:lpstr>
      <vt:lpstr>with 子句</vt:lpstr>
      <vt:lpstr>使用with子句的复杂查询</vt:lpstr>
      <vt:lpstr>标量子查询</vt:lpstr>
      <vt:lpstr>数据库的修改</vt:lpstr>
      <vt:lpstr>数据库的修改– 删除</vt:lpstr>
      <vt:lpstr>数据库的修改– 删除</vt:lpstr>
      <vt:lpstr>删除（续）</vt:lpstr>
      <vt:lpstr>数据库的修改– 插入</vt:lpstr>
      <vt:lpstr>数据库的修改– 插入</vt:lpstr>
      <vt:lpstr>数据库的修改– 插入</vt:lpstr>
      <vt:lpstr>插入（续）</vt:lpstr>
      <vt:lpstr>数据库的修改– 更新</vt:lpstr>
      <vt:lpstr>数据库的修改– 更新</vt:lpstr>
      <vt:lpstr>数据库的修改– 更新</vt:lpstr>
      <vt:lpstr>数据库的修改– 更新</vt:lpstr>
      <vt:lpstr>数据库的修改– 更新</vt:lpstr>
      <vt:lpstr>数据库的修改– 更新</vt:lpstr>
      <vt:lpstr>数据库的修改– 更新</vt:lpstr>
      <vt:lpstr>数据库的修改– 更新</vt:lpstr>
      <vt:lpstr>数据库的修改– 更新</vt:lpstr>
      <vt:lpstr>为条件更新使用Case语句</vt:lpstr>
      <vt:lpstr>使用标量子查询的更新</vt:lpstr>
      <vt:lpstr>数据库的修改– 更新</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king</cp:lastModifiedBy>
  <cp:revision>353</cp:revision>
  <cp:lastPrinted>2005-01-10T21:51:57Z</cp:lastPrinted>
  <dcterms:created xsi:type="dcterms:W3CDTF">1999-11-04T20:50:09Z</dcterms:created>
  <dcterms:modified xsi:type="dcterms:W3CDTF">2023-03-14T10:51:00Z</dcterms:modified>
</cp:coreProperties>
</file>