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342" r:id="rId13"/>
    <p:sldId id="343" r:id="rId14"/>
    <p:sldId id="344" r:id="rId15"/>
    <p:sldId id="345" r:id="rId16"/>
    <p:sldId id="346" r:id="rId17"/>
  </p:sldIdLst>
  <p:sldSz cx="9144000" cy="6858000" type="screen4x3"/>
  <p:notesSz cx="6997700" cy="9283700"/>
  <p:custShowLst>
    <p:custShow name="Custom Show 1" id="0">
      <p:sldLst>
        <p:sld r:id="rId4"/>
        <p:sld r:id="rId7"/>
        <p:sld r:id="rId10"/>
        <p:sld r:id="rId11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6" autoAdjust="0"/>
    <p:restoredTop sz="69837" autoAdjust="0"/>
  </p:normalViewPr>
  <p:slideViewPr>
    <p:cSldViewPr snapToGrid="0">
      <p:cViewPr varScale="1">
        <p:scale>
          <a:sx n="60" d="100"/>
          <a:sy n="60" d="100"/>
        </p:scale>
        <p:origin x="2098" y="48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31522128-C918-4E0C-9A77-779FFA87A0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102FA172-A096-407D-A0FC-6F20AD8451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537F9D-9F39-46D6-AF7C-BE9DF9604F5D}" type="slidenum">
              <a:rPr lang="en-US" altLang="zh-CN" sz="1200" smtClean="0"/>
              <a:pPr/>
              <a:t>1</a:t>
            </a:fld>
            <a:endParaRPr lang="en-US" altLang="zh-CN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2C14B8-48DB-4E7A-AF67-EF15802A3CB1}" type="slidenum">
              <a:rPr lang="en-US" altLang="zh-CN" sz="1200" smtClean="0"/>
              <a:pPr/>
              <a:t>10</a:t>
            </a:fld>
            <a:endParaRPr lang="en-US" altLang="zh-CN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2F12826-CA52-4CC1-BAA3-E63E2DB4A962}" type="slidenum">
              <a:rPr lang="en-US" altLang="zh-CN" sz="1200" smtClean="0"/>
              <a:pPr/>
              <a:t>11</a:t>
            </a:fld>
            <a:endParaRPr lang="en-US" altLang="zh-CN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Char char="•"/>
            </a:pPr>
            <a:fld id="{6F0964EB-71E1-4160-9CEB-F59E125B680C}" type="slidenum">
              <a:rPr lang="zh-CN" altLang="zh-CN" smtClean="0">
                <a:ea typeface="楷体_GB2312" pitchFamily="49" charset="-122"/>
              </a:rPr>
              <a:pPr>
                <a:spcBef>
                  <a:spcPct val="0"/>
                </a:spcBef>
                <a:buFontTx/>
                <a:buChar char="•"/>
              </a:pPr>
              <a:t>16</a:t>
            </a:fld>
            <a:endParaRPr lang="zh-CN" altLang="zh-CN">
              <a:ea typeface="楷体_GB2312" pitchFamily="49" charset="-122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结果一：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Select </a:t>
            </a:r>
            <a:r>
              <a:rPr lang="en-US" altLang="zh-CN" dirty="0" err="1">
                <a:latin typeface="Times New Roman" panose="02020603050405020304" pitchFamily="18" charset="0"/>
              </a:rPr>
              <a:t>s.sno,sname,count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cno</a:t>
            </a:r>
            <a:r>
              <a:rPr lang="en-US" altLang="zh-CN" dirty="0">
                <a:latin typeface="Times New Roman" panose="02020603050405020304" pitchFamily="18" charset="0"/>
              </a:rPr>
              <a:t>) as </a:t>
            </a:r>
            <a:r>
              <a:rPr lang="en-US" altLang="zh-CN" dirty="0" err="1">
                <a:latin typeface="Times New Roman" panose="02020603050405020304" pitchFamily="18" charset="0"/>
              </a:rPr>
              <a:t>classcount</a:t>
            </a:r>
            <a:r>
              <a:rPr lang="en-US" altLang="zh-CN" dirty="0">
                <a:latin typeface="Times New Roman" panose="02020603050405020304" pitchFamily="18" charset="0"/>
              </a:rPr>
              <a:t> from 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	S,SC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	where </a:t>
            </a:r>
            <a:r>
              <a:rPr lang="en-US" altLang="zh-CN" dirty="0" err="1">
                <a:latin typeface="Times New Roman" panose="02020603050405020304" pitchFamily="18" charset="0"/>
              </a:rPr>
              <a:t>s.sno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dirty="0" err="1">
                <a:latin typeface="Times New Roman" panose="02020603050405020304" pitchFamily="18" charset="0"/>
              </a:rPr>
              <a:t>sc.sno</a:t>
            </a:r>
            <a:r>
              <a:rPr lang="en-US" altLang="zh-CN" dirty="0">
                <a:latin typeface="Times New Roman" panose="02020603050405020304" pitchFamily="18" charset="0"/>
              </a:rPr>
              <a:t>(*)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	group by </a:t>
            </a:r>
            <a:r>
              <a:rPr lang="en-US" altLang="zh-CN" dirty="0" err="1">
                <a:latin typeface="Times New Roman" panose="02020603050405020304" pitchFamily="18" charset="0"/>
              </a:rPr>
              <a:t>s.sno,sname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结果二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Select </a:t>
            </a:r>
            <a:r>
              <a:rPr lang="en-US" altLang="zh-CN" dirty="0" err="1">
                <a:latin typeface="Times New Roman" panose="02020603050405020304" pitchFamily="18" charset="0"/>
              </a:rPr>
              <a:t>s.sno,sname,count</a:t>
            </a:r>
            <a:r>
              <a:rPr lang="en-US" altLang="zh-CN" dirty="0">
                <a:latin typeface="Times New Roman" panose="02020603050405020304" pitchFamily="18" charset="0"/>
              </a:rPr>
              <a:t>(*) as </a:t>
            </a:r>
            <a:r>
              <a:rPr lang="en-US" altLang="zh-CN" dirty="0" err="1">
                <a:latin typeface="Times New Roman" panose="02020603050405020304" pitchFamily="18" charset="0"/>
              </a:rPr>
              <a:t>classcount</a:t>
            </a:r>
            <a:r>
              <a:rPr lang="en-US" altLang="zh-CN" dirty="0">
                <a:latin typeface="Times New Roman" panose="02020603050405020304" pitchFamily="18" charset="0"/>
              </a:rPr>
              <a:t> from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	S,SC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	where </a:t>
            </a:r>
            <a:r>
              <a:rPr lang="en-US" altLang="zh-CN" dirty="0" err="1">
                <a:latin typeface="Times New Roman" panose="02020603050405020304" pitchFamily="18" charset="0"/>
              </a:rPr>
              <a:t>s.sno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dirty="0" err="1">
                <a:latin typeface="Times New Roman" panose="02020603050405020304" pitchFamily="18" charset="0"/>
              </a:rPr>
              <a:t>sc.sno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	group by </a:t>
            </a:r>
            <a:r>
              <a:rPr lang="en-US" altLang="zh-CN" dirty="0" err="1">
                <a:latin typeface="Times New Roman" panose="02020603050405020304" pitchFamily="18" charset="0"/>
              </a:rPr>
              <a:t>s.sno,sname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CA53932-6A4E-412F-82ED-7ECA0A3A0F3E}" type="slidenum">
              <a:rPr lang="en-US" altLang="zh-CN" sz="1200" smtClean="0"/>
              <a:pPr/>
              <a:t>2</a:t>
            </a:fld>
            <a:endParaRPr lang="en-US" altLang="zh-CN" sz="120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 sz="13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024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1024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0039CD4-ECC1-47DA-9066-A6EF4809DA71}" type="slidenum">
              <a:rPr lang="en-US" altLang="zh-CN" sz="1200" smtClean="0"/>
              <a:pPr/>
              <a:t>3</a:t>
            </a:fld>
            <a:endParaRPr lang="en-US" altLang="zh-CN" sz="12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AEA3302-659E-4C45-A678-D350359A2714}" type="slidenum">
              <a:rPr lang="en-US" altLang="zh-CN" sz="1200" smtClean="0"/>
              <a:pPr/>
              <a:t>4</a:t>
            </a:fld>
            <a:endParaRPr lang="en-US" altLang="zh-CN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AEEA23-31FC-46C6-8C27-F0B7E02ED933}" type="slidenum">
              <a:rPr lang="en-US" altLang="zh-CN" sz="1200" smtClean="0"/>
              <a:pPr/>
              <a:t>5</a:t>
            </a:fld>
            <a:endParaRPr lang="en-US" altLang="zh-CN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729FDF-DAA2-4701-88C5-20EE41C258B6}" type="slidenum">
              <a:rPr lang="en-US" altLang="zh-CN" sz="1200" smtClean="0"/>
              <a:pPr/>
              <a:t>6</a:t>
            </a:fld>
            <a:endParaRPr lang="en-US" altLang="zh-CN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C80BEE-E1A1-4340-867F-F272ED7C8146}" type="slidenum">
              <a:rPr lang="en-US" altLang="zh-CN" sz="1200" smtClean="0"/>
              <a:pPr/>
              <a:t>7</a:t>
            </a:fld>
            <a:endParaRPr lang="en-US" altLang="zh-CN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35D6D6-3C8D-43A0-A35C-9BD5BA5A22DE}" type="slidenum">
              <a:rPr lang="en-US" altLang="zh-CN" sz="1200" smtClean="0"/>
              <a:pPr/>
              <a:t>8</a:t>
            </a:fld>
            <a:endParaRPr lang="en-US" altLang="zh-CN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449BBB7-2026-48B8-9D99-D9454270AE76}" type="slidenum">
              <a:rPr lang="en-US" altLang="zh-CN" sz="1200" smtClean="0"/>
              <a:pPr/>
              <a:t>9</a:t>
            </a:fld>
            <a:endParaRPr lang="en-US" altLang="zh-CN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solidFill>
                  <a:srgbClr val="CC3300"/>
                </a:solidFill>
              </a:rPr>
              <a:t>Database System Concepts, 6</a:t>
            </a:r>
            <a:r>
              <a:rPr lang="en-US" altLang="zh-CN" b="1" baseline="30000">
                <a:solidFill>
                  <a:srgbClr val="CC3300"/>
                </a:solidFill>
              </a:rPr>
              <a:t>th</a:t>
            </a:r>
            <a:r>
              <a:rPr lang="en-US" altLang="zh-CN" b="1">
                <a:solidFill>
                  <a:srgbClr val="CC3300"/>
                </a:solidFill>
              </a:rPr>
              <a:t> Ed</a:t>
            </a:r>
            <a:r>
              <a:rPr lang="en-US" altLang="zh-CN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altLang="zh-CN" sz="1200" b="1">
                <a:solidFill>
                  <a:srgbClr val="CC3300"/>
                </a:solidFill>
              </a:rPr>
            </a:br>
            <a:r>
              <a:rPr lang="en-US" altLang="zh-CN" sz="1200" b="1">
                <a:solidFill>
                  <a:srgbClr val="CC3300"/>
                </a:solidFill>
              </a:rPr>
              <a:t>See </a:t>
            </a:r>
            <a:r>
              <a:rPr lang="en-US" altLang="zh-CN" sz="1200" b="1">
                <a:solidFill>
                  <a:srgbClr val="CC3300"/>
                </a:solidFill>
                <a:hlinkClick r:id="rId2"/>
              </a:rPr>
              <a:t>www.db-book.com</a:t>
            </a:r>
            <a:r>
              <a:rPr lang="en-US" altLang="zh-CN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5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9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9270E6FA-FD13-4FB1-92AF-6C1305BE52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560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B40C8-10B4-4B02-A8C6-9721C60367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897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A4889-DA69-4D07-8692-6EDA004B7B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13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9B9F6-535C-446A-A9C7-88D0B87861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871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36884-3438-407E-9D5D-FC88A9E32A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323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3486E-47C8-4E13-A0A1-20044C96EE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948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97275-9022-4CB4-BFF6-BBEE06B6E3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442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60BF8-7E85-4FDF-A4A7-8FD9DA211C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202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EEECF-F9F5-47D0-A357-9D2057DCD6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161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549C1-9286-4A3F-BC7A-4BADB715D9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84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47B68-771F-4EFA-B8CB-C32D012233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536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F18342C-BD96-4F44-AB08-70638DA3FB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</a:rPr>
              <a:t>4.</a:t>
            </a:r>
            <a:fld id="{AE891249-5173-4EC8-BCD3-836B80C2674E}" type="slidenum">
              <a:rPr lang="en-US" altLang="zh-CN" sz="1000" b="1" smtClean="0">
                <a:solidFill>
                  <a:schemeClr val="tx2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000" b="1">
              <a:solidFill>
                <a:schemeClr val="tx2"/>
              </a:solidFill>
            </a:endParaRPr>
          </a:p>
        </p:txBody>
      </p:sp>
      <p:sp>
        <p:nvSpPr>
          <p:cNvPr id="42803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</a:rPr>
              <a:t>Database System Concepts - 6</a:t>
            </a:r>
            <a:r>
              <a:rPr lang="en-US" altLang="zh-CN" sz="1000" b="1" baseline="30000">
                <a:solidFill>
                  <a:schemeClr val="tx2"/>
                </a:solidFill>
              </a:rPr>
              <a:t>th</a:t>
            </a:r>
            <a:r>
              <a:rPr lang="en-US" altLang="zh-CN" sz="1000" b="1">
                <a:solidFill>
                  <a:schemeClr val="tx2"/>
                </a:solidFill>
              </a:rPr>
              <a:t> Edition</a:t>
            </a:r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Picture 9" descr="Cover-6E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隶书" panose="02010509060101010101" pitchFamily="49" charset="-122"/>
          <a:ea typeface="隶书" panose="020105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隶书" pitchFamily="49" charset="-122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隶书" pitchFamily="49" charset="-122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隶书" pitchFamily="49" charset="-122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隶书" pitchFamily="49" charset="-122"/>
          <a:ea typeface="隶书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/>
        <a:buChar char="n"/>
        <a:defRPr kumimoji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/>
        <a:buChar char="l"/>
        <a:defRPr kumimoji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354806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9pPr>
          </a:lstStyle>
          <a:p>
            <a:pPr>
              <a:defRPr/>
            </a:pPr>
            <a:r>
              <a:rPr lang="zh-CN" altLang="en-US" sz="4800" kern="0"/>
              <a:t>第四章  中级</a:t>
            </a:r>
            <a:r>
              <a:rPr lang="en-US" altLang="zh-CN" sz="4800" kern="0" dirty="0"/>
              <a:t>SQL</a:t>
            </a:r>
            <a:endParaRPr lang="en-US" sz="4800" kern="0" dirty="0"/>
          </a:p>
        </p:txBody>
      </p:sp>
      <p:sp>
        <p:nvSpPr>
          <p:cNvPr id="7171" name="WordArt 3"/>
          <p:cNvSpPr>
            <a:spLocks noChangeArrowheads="1" noChangeShapeType="1" noTextEdit="1"/>
          </p:cNvSpPr>
          <p:nvPr/>
        </p:nvSpPr>
        <p:spPr bwMode="auto">
          <a:xfrm>
            <a:off x="304800" y="1944688"/>
            <a:ext cx="8610600" cy="1219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chemeClr val="bg2"/>
              </a:contourClr>
            </a:sp3d>
          </a:bodyPr>
          <a:lstStyle/>
          <a:p>
            <a:r>
              <a:rPr lang="en-US" altLang="zh-CN" sz="3200" b="1" kern="10">
                <a:ln w="9525">
                  <a:round/>
                  <a:headEnd/>
                  <a:tailEnd/>
                </a:ln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DATABASE  SYSTEM  CONCEPTS</a:t>
            </a:r>
            <a:endParaRPr lang="zh-CN" altLang="en-US" sz="3200" b="1" kern="10">
              <a:ln w="9525">
                <a:round/>
                <a:headEnd/>
                <a:tailEnd/>
              </a:ln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连接关系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–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示例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98550"/>
            <a:ext cx="6619875" cy="688975"/>
          </a:xfrm>
        </p:spPr>
        <p:txBody>
          <a:bodyPr/>
          <a:lstStyle/>
          <a:p>
            <a:r>
              <a:rPr lang="en-US" altLang="zh-CN" sz="2000" i="1"/>
              <a:t>course </a:t>
            </a:r>
            <a:r>
              <a:rPr lang="en-US" altLang="zh-CN" sz="2000" b="1"/>
              <a:t>inner join </a:t>
            </a:r>
            <a:r>
              <a:rPr lang="en-US" altLang="zh-CN" sz="2000" i="1"/>
              <a:t>prereq </a:t>
            </a:r>
            <a:r>
              <a:rPr lang="en-US" altLang="zh-CN" sz="2000" b="1"/>
              <a:t>on</a:t>
            </a:r>
            <a:br>
              <a:rPr lang="en-US" altLang="zh-CN" sz="2000" b="1"/>
            </a:br>
            <a:r>
              <a:rPr lang="en-US" altLang="zh-CN" sz="2000" i="1"/>
              <a:t>course.course_id = prereq.course_id</a:t>
            </a:r>
            <a:endParaRPr lang="en-US" altLang="zh-CN" i="1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757238" y="3300413"/>
            <a:ext cx="8386762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buSzTx/>
            </a:pPr>
            <a:r>
              <a:rPr lang="zh-CN" altLang="en-US" sz="2000"/>
              <a:t>上面的连接和自然连接的区别是什么</a:t>
            </a:r>
            <a:r>
              <a:rPr lang="en-US" altLang="zh-CN" sz="2000"/>
              <a:t>? </a:t>
            </a:r>
          </a:p>
          <a:p>
            <a:pPr>
              <a:buSzTx/>
            </a:pPr>
            <a:r>
              <a:rPr lang="en-US" altLang="zh-CN" sz="2000" i="1">
                <a:latin typeface="Helvetica" panose="020B0604020202020204" pitchFamily="34" charset="0"/>
                <a:ea typeface="MS PGothic" panose="020B0600070205080204" pitchFamily="34" charset="-128"/>
              </a:rPr>
              <a:t>course </a:t>
            </a:r>
            <a:r>
              <a:rPr lang="en-US" altLang="zh-CN" sz="2000" b="1">
                <a:latin typeface="Helvetica" panose="020B0604020202020204" pitchFamily="34" charset="0"/>
                <a:ea typeface="MS PGothic" panose="020B0600070205080204" pitchFamily="34" charset="-128"/>
              </a:rPr>
              <a:t>left outer join</a:t>
            </a:r>
            <a:r>
              <a:rPr lang="en-US" altLang="zh-CN" sz="2000" i="1">
                <a:latin typeface="Helvetica" panose="020B0604020202020204" pitchFamily="34" charset="0"/>
                <a:ea typeface="MS PGothic" panose="020B0600070205080204" pitchFamily="34" charset="-128"/>
              </a:rPr>
              <a:t> prereq </a:t>
            </a:r>
            <a:r>
              <a:rPr lang="en-US" altLang="zh-CN" sz="2000" b="1">
                <a:latin typeface="Helvetica" panose="020B0604020202020204" pitchFamily="34" charset="0"/>
                <a:ea typeface="MS PGothic" panose="020B0600070205080204" pitchFamily="34" charset="-128"/>
              </a:rPr>
              <a:t>on </a:t>
            </a:r>
            <a:r>
              <a:rPr lang="en-US" altLang="zh-CN" sz="2000" i="1">
                <a:latin typeface="Helvetica" panose="020B0604020202020204" pitchFamily="34" charset="0"/>
                <a:ea typeface="MS PGothic" panose="020B0600070205080204" pitchFamily="34" charset="-128"/>
              </a:rPr>
              <a:t>course.course_id = prereq.course_id</a:t>
            </a:r>
            <a:endParaRPr lang="en-US" altLang="zh-CN" sz="1800" i="1">
              <a:latin typeface="Helvetica" panose="020B0604020202020204" pitchFamily="34" charset="0"/>
              <a:ea typeface="MS PGothic" panose="020B0600070205080204" pitchFamily="34" charset="-128"/>
            </a:endParaRPr>
          </a:p>
          <a:p>
            <a:pPr>
              <a:buSzTx/>
            </a:pPr>
            <a:endParaRPr lang="en-US" altLang="zh-CN" sz="1800" i="1">
              <a:latin typeface="Helvetica" panose="020B06040202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113" y="2065338"/>
            <a:ext cx="64643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4324350"/>
            <a:ext cx="6589712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5864225" y="2127250"/>
            <a:ext cx="9858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5984875" y="4376738"/>
            <a:ext cx="98583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连接关系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–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示例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742950" y="1047750"/>
            <a:ext cx="68008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buSzTx/>
            </a:pPr>
            <a:r>
              <a:rPr lang="en-US" altLang="zh-CN" sz="2000" i="1">
                <a:latin typeface="Helvetica" panose="020B0604020202020204" pitchFamily="34" charset="0"/>
                <a:ea typeface="MS PGothic" panose="020B0600070205080204" pitchFamily="34" charset="-128"/>
              </a:rPr>
              <a:t>course</a:t>
            </a:r>
            <a:r>
              <a:rPr lang="en-US" altLang="zh-CN" sz="2000" b="1">
                <a:latin typeface="Helvetica" panose="020B0604020202020204" pitchFamily="34" charset="0"/>
                <a:ea typeface="MS PGothic" panose="020B0600070205080204" pitchFamily="34" charset="-128"/>
              </a:rPr>
              <a:t> natural right outer join </a:t>
            </a:r>
            <a:r>
              <a:rPr lang="en-US" altLang="zh-CN" sz="2000" i="1">
                <a:latin typeface="Helvetica" panose="020B0604020202020204" pitchFamily="34" charset="0"/>
                <a:ea typeface="MS PGothic" panose="020B0600070205080204" pitchFamily="34" charset="-128"/>
              </a:rPr>
              <a:t>prereq</a:t>
            </a:r>
            <a:endParaRPr lang="en-US" altLang="zh-CN" sz="1800" b="1">
              <a:latin typeface="Helvetica" panose="020B06040202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1776413"/>
            <a:ext cx="6257925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904875" y="446405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endParaRPr lang="zh-CN" altLang="zh-CN" sz="1800" b="1">
              <a:latin typeface="Helvetica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790575" y="3363913"/>
            <a:ext cx="668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buSzTx/>
            </a:pPr>
            <a:r>
              <a:rPr lang="en-US" altLang="zh-CN" sz="1800" i="1">
                <a:latin typeface="Helvetica" panose="020B0604020202020204" pitchFamily="34" charset="0"/>
                <a:ea typeface="MS PGothic" panose="020B0600070205080204" pitchFamily="34" charset="-128"/>
              </a:rPr>
              <a:t>   </a:t>
            </a:r>
            <a:r>
              <a:rPr lang="en-US" altLang="zh-CN" sz="2000" i="1">
                <a:latin typeface="Helvetica" panose="020B0604020202020204" pitchFamily="34" charset="0"/>
                <a:ea typeface="MS PGothic" panose="020B0600070205080204" pitchFamily="34" charset="-128"/>
              </a:rPr>
              <a:t>course</a:t>
            </a:r>
            <a:r>
              <a:rPr lang="en-US" altLang="zh-CN" b="1">
                <a:latin typeface="Helvetica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zh-CN" sz="2000" b="1">
                <a:latin typeface="Helvetica" panose="020B0604020202020204" pitchFamily="34" charset="0"/>
                <a:ea typeface="MS PGothic" panose="020B0600070205080204" pitchFamily="34" charset="-128"/>
              </a:rPr>
              <a:t>full</a:t>
            </a:r>
            <a:r>
              <a:rPr lang="en-US" altLang="zh-CN" sz="1800" b="1">
                <a:latin typeface="Helvetica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zh-CN" sz="2000" b="1">
                <a:latin typeface="Helvetica" panose="020B0604020202020204" pitchFamily="34" charset="0"/>
                <a:ea typeface="MS PGothic" panose="020B0600070205080204" pitchFamily="34" charset="-128"/>
              </a:rPr>
              <a:t>outer join </a:t>
            </a:r>
            <a:r>
              <a:rPr lang="en-US" altLang="zh-CN" sz="2000" i="1">
                <a:latin typeface="Helvetica" panose="020B0604020202020204" pitchFamily="34" charset="0"/>
                <a:ea typeface="MS PGothic" panose="020B0600070205080204" pitchFamily="34" charset="-128"/>
              </a:rPr>
              <a:t>prereq </a:t>
            </a:r>
            <a:r>
              <a:rPr lang="en-US" altLang="zh-CN" sz="2000" b="1">
                <a:latin typeface="Helvetica" panose="020B0604020202020204" pitchFamily="34" charset="0"/>
                <a:ea typeface="MS PGothic" panose="020B0600070205080204" pitchFamily="34" charset="-128"/>
              </a:rPr>
              <a:t>using</a:t>
            </a:r>
            <a:r>
              <a:rPr lang="en-US" altLang="zh-CN" sz="1800" b="1">
                <a:latin typeface="Helvetica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zh-CN" sz="2000">
                <a:latin typeface="Helvetica" panose="020B0604020202020204" pitchFamily="34" charset="0"/>
                <a:ea typeface="MS PGothic" panose="020B0600070205080204" pitchFamily="34" charset="-128"/>
              </a:rPr>
              <a:t>(</a:t>
            </a:r>
            <a:r>
              <a:rPr lang="en-US" altLang="zh-CN" sz="2000" i="1">
                <a:latin typeface="Helvetica" panose="020B0604020202020204" pitchFamily="34" charset="0"/>
                <a:ea typeface="MS PGothic" panose="020B0600070205080204" pitchFamily="34" charset="-128"/>
              </a:rPr>
              <a:t>course_id</a:t>
            </a:r>
            <a:r>
              <a:rPr lang="en-US" altLang="zh-CN" sz="2000">
                <a:latin typeface="Helvetica" panose="020B0604020202020204" pitchFamily="34" charset="0"/>
                <a:ea typeface="MS PGothic" panose="020B0600070205080204" pitchFamily="34" charset="-128"/>
              </a:rPr>
              <a:t>)</a:t>
            </a:r>
            <a:endParaRPr lang="en-US" altLang="zh-CN" sz="1800">
              <a:latin typeface="Helvetica" panose="020B06040202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4059238"/>
            <a:ext cx="5859463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6867525" y="1870075"/>
            <a:ext cx="9858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6437313" y="4129088"/>
            <a:ext cx="985837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4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kumimoji="0" lang="zh-CN" altLang="zh-CN" sz="240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9699" name="页脚占位符 5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>
              <a:latin typeface="Helvetica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/>
              </a:rPr>
              <a:t>外连接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folHlink"/>
                </a:solidFill>
              </a:rPr>
              <a:t>-</a:t>
            </a:r>
            <a:r>
              <a:rPr lang="zh-CN" altLang="en-US" sz="2800"/>
              <a:t>查询每个学生及其选修课程的情况包括没有选修课程的学生</a:t>
            </a:r>
            <a:r>
              <a:rPr lang="en-US" altLang="zh-CN" sz="2800"/>
              <a:t>----</a:t>
            </a:r>
            <a:r>
              <a:rPr lang="zh-CN" altLang="en-US" sz="2800"/>
              <a:t>用外连接操作</a:t>
            </a:r>
            <a:endParaRPr lang="en-US" altLang="zh-CN" sz="280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i="1"/>
              <a:t>   </a:t>
            </a:r>
            <a:r>
              <a:rPr lang="en-US" altLang="zh-CN" b="1" i="1"/>
              <a:t>SELECT  </a:t>
            </a:r>
            <a:r>
              <a:rPr lang="en-US" altLang="zh-CN" i="1"/>
              <a:t>S.sno</a:t>
            </a:r>
            <a:r>
              <a:rPr lang="zh-CN" altLang="en-US" i="1"/>
              <a:t>，</a:t>
            </a:r>
            <a:r>
              <a:rPr lang="en-US" altLang="zh-CN" i="1"/>
              <a:t>sname</a:t>
            </a:r>
            <a:r>
              <a:rPr lang="zh-CN" altLang="en-US" i="1"/>
              <a:t>，</a:t>
            </a:r>
            <a:r>
              <a:rPr lang="en-US" altLang="zh-CN" i="1"/>
              <a:t>sex</a:t>
            </a:r>
            <a:r>
              <a:rPr lang="zh-CN" altLang="en-US" i="1"/>
              <a:t>， </a:t>
            </a:r>
            <a:r>
              <a:rPr lang="en-US" altLang="zh-CN" i="1"/>
              <a:t>age</a:t>
            </a:r>
            <a:r>
              <a:rPr lang="zh-CN" altLang="en-US" i="1"/>
              <a:t>，</a:t>
            </a:r>
            <a:r>
              <a:rPr lang="en-US" altLang="zh-CN" i="1"/>
              <a:t>dno</a:t>
            </a:r>
            <a:r>
              <a:rPr lang="zh-CN" altLang="en-US" i="1"/>
              <a:t>，</a:t>
            </a:r>
            <a:r>
              <a:rPr lang="en-US" altLang="zh-CN" i="1"/>
              <a:t>cno</a:t>
            </a:r>
            <a:r>
              <a:rPr lang="zh-CN" altLang="en-US" i="1"/>
              <a:t>，</a:t>
            </a:r>
            <a:r>
              <a:rPr lang="en-US" altLang="zh-CN" i="1"/>
              <a:t>score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i="1"/>
              <a:t>    FROM    </a:t>
            </a:r>
            <a:r>
              <a:rPr lang="en-US" altLang="zh-CN" i="1"/>
              <a:t>S</a:t>
            </a:r>
            <a:r>
              <a:rPr lang="zh-CN" altLang="en-US" i="1"/>
              <a:t>，</a:t>
            </a:r>
            <a:r>
              <a:rPr lang="en-US" altLang="zh-CN" i="1"/>
              <a:t>SC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i="1"/>
              <a:t>    WHERE  </a:t>
            </a:r>
            <a:r>
              <a:rPr lang="en-US" altLang="zh-CN" i="1"/>
              <a:t>S.sno</a:t>
            </a:r>
            <a:r>
              <a:rPr lang="en-US" altLang="zh-CN" b="1" i="1"/>
              <a:t> = </a:t>
            </a:r>
            <a:r>
              <a:rPr lang="en-US" altLang="zh-CN" i="1"/>
              <a:t>SC.sno</a:t>
            </a:r>
            <a:r>
              <a:rPr lang="en-US" altLang="zh-CN" i="1">
                <a:solidFill>
                  <a:srgbClr val="FF3300"/>
                </a:solidFill>
              </a:rPr>
              <a:t>(*)</a:t>
            </a:r>
            <a:r>
              <a:rPr lang="zh-CN" altLang="en-US" b="1" i="1"/>
              <a:t>；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4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kumimoji="0" lang="zh-CN" altLang="zh-CN" sz="240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723" name="页脚占位符 5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>
              <a:latin typeface="Helvetica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/>
              </a:rPr>
              <a:t>外连接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结果：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	</a:t>
            </a:r>
            <a:r>
              <a:rPr lang="en-US" altLang="zh-CN" sz="1600"/>
              <a:t>S.Sno       sname      sex    age         dno      Cno    score</a:t>
            </a:r>
            <a:r>
              <a:rPr lang="en-US" altLang="zh-CN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	001        </a:t>
            </a:r>
            <a:r>
              <a:rPr lang="zh-CN" altLang="en-US"/>
              <a:t>李勇     男     </a:t>
            </a:r>
            <a:r>
              <a:rPr lang="en-US" altLang="zh-CN"/>
              <a:t>20         CS      1      92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 001       </a:t>
            </a:r>
            <a:r>
              <a:rPr lang="zh-CN" altLang="en-US"/>
              <a:t>李勇      男     </a:t>
            </a:r>
            <a:r>
              <a:rPr lang="en-US" altLang="zh-CN"/>
              <a:t>20         CS      2      85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 001       </a:t>
            </a:r>
            <a:r>
              <a:rPr lang="zh-CN" altLang="en-US"/>
              <a:t>李勇      男     </a:t>
            </a:r>
            <a:r>
              <a:rPr lang="en-US" altLang="zh-CN"/>
              <a:t>20         CS      3      88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 002       </a:t>
            </a:r>
            <a:r>
              <a:rPr lang="zh-CN" altLang="en-US"/>
              <a:t>刘晨      女     </a:t>
            </a:r>
            <a:r>
              <a:rPr lang="en-US" altLang="zh-CN"/>
              <a:t>19         IS       2      90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 002       </a:t>
            </a:r>
            <a:r>
              <a:rPr lang="zh-CN" altLang="en-US"/>
              <a:t>刘晨      女     </a:t>
            </a:r>
            <a:r>
              <a:rPr lang="en-US" altLang="zh-CN"/>
              <a:t>19         IS       3      80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 003       </a:t>
            </a:r>
            <a:r>
              <a:rPr lang="zh-CN" altLang="en-US"/>
              <a:t>王敏      女     </a:t>
            </a:r>
            <a:r>
              <a:rPr lang="en-US" altLang="zh-CN"/>
              <a:t>18         MA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 004       </a:t>
            </a:r>
            <a:r>
              <a:rPr lang="zh-CN" altLang="en-US"/>
              <a:t>张立      男     </a:t>
            </a:r>
            <a:r>
              <a:rPr lang="en-US" altLang="zh-CN"/>
              <a:t>19         IS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600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4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kumimoji="0" lang="zh-CN" altLang="zh-CN" sz="240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1747" name="页脚占位符 5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>
              <a:latin typeface="Helvetica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/>
              </a:rPr>
              <a:t>外连接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/>
              <a:t>在表名后面加外连接操作符</a:t>
            </a:r>
            <a:r>
              <a:rPr lang="en-US" altLang="zh-CN" sz="2000"/>
              <a:t>(*)</a:t>
            </a:r>
            <a:r>
              <a:rPr lang="zh-CN" altLang="en-US" sz="2000"/>
              <a:t>或</a:t>
            </a:r>
            <a:r>
              <a:rPr lang="en-US" altLang="zh-CN" sz="2000"/>
              <a:t>(+)</a:t>
            </a:r>
            <a:r>
              <a:rPr lang="zh-CN" altLang="en-US" sz="2000"/>
              <a:t>指定非主体表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/>
              <a:t>非主体表有一</a:t>
            </a:r>
            <a:r>
              <a:rPr lang="zh-CN" altLang="en-US" sz="2000">
                <a:latin typeface="Courier New" panose="02070309020205020404" pitchFamily="49" charset="0"/>
              </a:rPr>
              <a:t>“</a:t>
            </a:r>
            <a:r>
              <a:rPr lang="zh-CN" altLang="en-US" sz="2000"/>
              <a:t>万能</a:t>
            </a:r>
            <a:r>
              <a:rPr lang="zh-CN" altLang="en-US" sz="2000">
                <a:latin typeface="Courier New" panose="02070309020205020404" pitchFamily="49" charset="0"/>
              </a:rPr>
              <a:t>”</a:t>
            </a:r>
            <a:r>
              <a:rPr lang="zh-CN" altLang="en-US" sz="2000"/>
              <a:t>的虚行，该行全部由空值组成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/>
              <a:t>虚行可以和主体表中所有不满足连接条件的元组进行连接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/>
              <a:t>由于虚行各列全部是空值，因此与虚行连接的结果中，来自非主体表的属性值全部是空值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kumimoji="0" lang="zh-CN" altLang="zh-CN" sz="240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771" name="页脚占位符 6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>
              <a:latin typeface="Helvetica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ffectLst/>
              </a:rPr>
              <a:t>SQL</a:t>
            </a:r>
            <a:r>
              <a:rPr lang="zh-CN" altLang="en-US">
                <a:effectLst/>
              </a:rPr>
              <a:t>外连接练习</a:t>
            </a:r>
          </a:p>
        </p:txBody>
      </p:sp>
      <p:graphicFrame>
        <p:nvGraphicFramePr>
          <p:cNvPr id="497839" name="Group 175"/>
          <p:cNvGraphicFramePr>
            <a:graphicFrameLocks noGrp="1"/>
          </p:cNvGraphicFramePr>
          <p:nvPr>
            <p:ph sz="half" idx="4294967295"/>
          </p:nvPr>
        </p:nvGraphicFramePr>
        <p:xfrm>
          <a:off x="685800" y="1371600"/>
          <a:ext cx="3309938" cy="2286000"/>
        </p:xfrm>
        <a:graphic>
          <a:graphicData uri="http://schemas.openxmlformats.org/drawingml/2006/table">
            <a:tbl>
              <a:tblPr/>
              <a:tblGrid>
                <a:gridCol w="1541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61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sno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sname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张三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s2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李四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s3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王五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97843" name="Group 179"/>
          <p:cNvGraphicFramePr>
            <a:graphicFrameLocks noGrp="1"/>
          </p:cNvGraphicFramePr>
          <p:nvPr>
            <p:ph sz="half" idx="4294967295"/>
          </p:nvPr>
        </p:nvGraphicFramePr>
        <p:xfrm>
          <a:off x="4648200" y="1371600"/>
          <a:ext cx="3092450" cy="3657600"/>
        </p:xfrm>
        <a:graphic>
          <a:graphicData uri="http://schemas.openxmlformats.org/drawingml/2006/table">
            <a:tbl>
              <a:tblPr/>
              <a:tblGrid>
                <a:gridCol w="150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SC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sno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cno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c2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c3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c4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s3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s3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c2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2820" name="Text Box 172"/>
          <p:cNvSpPr txBox="1">
            <a:spLocks noChangeArrowheads="1"/>
          </p:cNvSpPr>
          <p:nvPr/>
        </p:nvSpPr>
        <p:spPr bwMode="auto">
          <a:xfrm>
            <a:off x="735013" y="4495800"/>
            <a:ext cx="69326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ClrTx/>
              <a:buSzPct val="60000"/>
              <a:buFont typeface="Arial" panose="020B0604020202020204" pitchFamily="34" charset="0"/>
              <a:buNone/>
            </a:pPr>
            <a:endParaRPr kumimoji="0" lang="zh-CN" altLang="zh-CN" sz="2800">
              <a:solidFill>
                <a:schemeClr val="bg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页脚占位符 5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>
              <a:latin typeface="Helvetica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ffectLst/>
              </a:rPr>
              <a:t>SQL</a:t>
            </a:r>
            <a:r>
              <a:rPr lang="zh-CN" altLang="en-US">
                <a:effectLst/>
              </a:rPr>
              <a:t>外连接练习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400"/>
              <a:t>根据上一页数据，如果想得到下列结果，请写出相应的</a:t>
            </a:r>
            <a:r>
              <a:rPr lang="en-US" altLang="zh-CN" sz="2400"/>
              <a:t>SQL</a:t>
            </a:r>
            <a:endParaRPr lang="zh-CN" altLang="en-US" sz="2400"/>
          </a:p>
          <a:p>
            <a:pPr marL="457200" lvl="1" indent="0" eaLnBrk="1" hangingPunct="1">
              <a:buFont typeface="Monotype Sorts"/>
              <a:buNone/>
            </a:pPr>
            <a:r>
              <a:rPr lang="zh-CN" altLang="en-US" sz="2400"/>
              <a:t>结果</a:t>
            </a:r>
            <a:r>
              <a:rPr lang="en-US" altLang="zh-CN" sz="2400"/>
              <a:t>1</a:t>
            </a:r>
            <a:r>
              <a:rPr lang="zh-CN" altLang="en-US" sz="2400"/>
              <a:t>：     </a:t>
            </a:r>
            <a:r>
              <a:rPr lang="en-US" altLang="zh-CN" sz="2400"/>
              <a:t>s.sno     sname     classcount</a:t>
            </a:r>
          </a:p>
          <a:p>
            <a:pPr marL="857250" lvl="2" indent="0" eaLnBrk="1" hangingPunct="1">
              <a:buFont typeface="Webdings" panose="05030102010509060703" pitchFamily="18" charset="2"/>
              <a:buNone/>
            </a:pPr>
            <a:r>
              <a:rPr lang="en-US" altLang="zh-CN" sz="2400"/>
              <a:t>          s1        </a:t>
            </a:r>
            <a:r>
              <a:rPr lang="zh-CN" altLang="en-US" sz="2400"/>
              <a:t>张三          </a:t>
            </a:r>
            <a:r>
              <a:rPr lang="en-US" altLang="zh-CN" sz="2400"/>
              <a:t>4</a:t>
            </a:r>
          </a:p>
          <a:p>
            <a:pPr marL="857250" lvl="2" indent="0" eaLnBrk="1" hangingPunct="1">
              <a:buFont typeface="Webdings" panose="05030102010509060703" pitchFamily="18" charset="2"/>
              <a:buNone/>
            </a:pPr>
            <a:r>
              <a:rPr lang="en-US" altLang="zh-CN" sz="2400"/>
              <a:t>          s2        </a:t>
            </a:r>
            <a:r>
              <a:rPr lang="zh-CN" altLang="en-US" sz="2400"/>
              <a:t>李四          </a:t>
            </a:r>
            <a:r>
              <a:rPr lang="en-US" altLang="zh-CN" sz="2400"/>
              <a:t>0</a:t>
            </a:r>
          </a:p>
          <a:p>
            <a:pPr marL="857250" lvl="2" indent="0" eaLnBrk="1" hangingPunct="1">
              <a:buFont typeface="Webdings" panose="05030102010509060703" pitchFamily="18" charset="2"/>
              <a:buNone/>
            </a:pPr>
            <a:r>
              <a:rPr lang="en-US" altLang="zh-CN" sz="2400"/>
              <a:t>          s3        </a:t>
            </a:r>
            <a:r>
              <a:rPr lang="zh-CN" altLang="en-US" sz="2400"/>
              <a:t>王五          </a:t>
            </a:r>
            <a:r>
              <a:rPr lang="en-US" altLang="zh-CN" sz="2400"/>
              <a:t>2</a:t>
            </a:r>
          </a:p>
          <a:p>
            <a:pPr marL="457200" lvl="1" indent="0" eaLnBrk="1" hangingPunct="1">
              <a:buFont typeface="Monotype Sorts"/>
              <a:buNone/>
            </a:pPr>
            <a:r>
              <a:rPr lang="zh-CN" altLang="en-US" sz="2400"/>
              <a:t>结果</a:t>
            </a:r>
            <a:r>
              <a:rPr lang="en-US" altLang="zh-CN" sz="2400"/>
              <a:t>2</a:t>
            </a:r>
            <a:r>
              <a:rPr lang="zh-CN" altLang="en-US" sz="2400"/>
              <a:t>：     </a:t>
            </a:r>
            <a:r>
              <a:rPr lang="en-US" altLang="zh-CN" sz="2400"/>
              <a:t>s.sno       sname      classcount</a:t>
            </a:r>
          </a:p>
          <a:p>
            <a:pPr marL="857250" lvl="2" indent="0" eaLnBrk="1" hangingPunct="1">
              <a:buFont typeface="Webdings" panose="05030102010509060703" pitchFamily="18" charset="2"/>
              <a:buNone/>
            </a:pPr>
            <a:r>
              <a:rPr lang="en-US" altLang="zh-CN" sz="2400"/>
              <a:t>           s1         </a:t>
            </a:r>
            <a:r>
              <a:rPr lang="zh-CN" altLang="en-US" sz="2400"/>
              <a:t>张三          </a:t>
            </a:r>
            <a:r>
              <a:rPr lang="en-US" altLang="zh-CN" sz="2400"/>
              <a:t>4</a:t>
            </a:r>
          </a:p>
          <a:p>
            <a:pPr marL="857250" lvl="2" indent="0" eaLnBrk="1" hangingPunct="1">
              <a:buFont typeface="Webdings" panose="05030102010509060703" pitchFamily="18" charset="2"/>
              <a:buNone/>
            </a:pPr>
            <a:r>
              <a:rPr lang="en-US" altLang="zh-CN" sz="2400"/>
              <a:t>           s3         </a:t>
            </a:r>
            <a:r>
              <a:rPr lang="zh-CN" altLang="en-US" sz="2400"/>
              <a:t>王五          </a:t>
            </a:r>
            <a:r>
              <a:rPr lang="en-US" altLang="zh-CN" sz="2400"/>
              <a:t>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zh-CN" altLang="en-US" dirty="0">
                <a:latin typeface="+mj-ea"/>
                <a:ea typeface="+mj-ea"/>
              </a:rPr>
              <a:t>提纲</a:t>
            </a:r>
            <a:endParaRPr lang="en-US" dirty="0">
              <a:latin typeface="+mj-ea"/>
              <a:ea typeface="+mj-ea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104900"/>
            <a:ext cx="7413625" cy="4732338"/>
          </a:xfrm>
          <a:noFill/>
        </p:spPr>
        <p:txBody>
          <a:bodyPr lIns="90488" tIns="44450" rIns="90488" bIns="44450"/>
          <a:lstStyle/>
          <a:p>
            <a:r>
              <a:rPr lang="en-US" altLang="zh-CN" sz="2400" dirty="0">
                <a:solidFill>
                  <a:srgbClr val="FF0000"/>
                </a:solidFill>
              </a:rPr>
              <a:t>4.1 </a:t>
            </a:r>
            <a:r>
              <a:rPr lang="zh-CN" altLang="en-US" sz="2400" dirty="0">
                <a:solidFill>
                  <a:srgbClr val="FF0000"/>
                </a:solidFill>
              </a:rPr>
              <a:t>连接表达式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4.2 </a:t>
            </a:r>
            <a:r>
              <a:rPr lang="zh-CN" altLang="en-US" sz="2400" dirty="0"/>
              <a:t>视图</a:t>
            </a:r>
            <a:endParaRPr lang="en-US" altLang="zh-CN" sz="2000" dirty="0"/>
          </a:p>
          <a:p>
            <a:r>
              <a:rPr lang="en-US" altLang="zh-CN" sz="2400" dirty="0"/>
              <a:t>4.3 </a:t>
            </a:r>
            <a:r>
              <a:rPr lang="zh-CN" altLang="en-US" sz="2400" dirty="0"/>
              <a:t>事务</a:t>
            </a:r>
            <a:endParaRPr lang="en-US" altLang="zh-CN" sz="2400" dirty="0"/>
          </a:p>
          <a:p>
            <a:r>
              <a:rPr lang="en-US" altLang="zh-CN" sz="2400" dirty="0"/>
              <a:t>4.4 </a:t>
            </a:r>
            <a:r>
              <a:rPr lang="zh-CN" altLang="en-US" sz="2400" dirty="0"/>
              <a:t>完整性约束</a:t>
            </a:r>
            <a:endParaRPr lang="en-US" altLang="zh-CN" sz="2400" dirty="0"/>
          </a:p>
          <a:p>
            <a:r>
              <a:rPr lang="en-US" altLang="zh-CN" sz="2400" dirty="0"/>
              <a:t>4.5 SQL</a:t>
            </a:r>
            <a:r>
              <a:rPr lang="zh-CN" altLang="en-US" sz="2400" dirty="0"/>
              <a:t>的数据类型与模式</a:t>
            </a:r>
            <a:endParaRPr lang="en-US" altLang="zh-CN" sz="2400" dirty="0"/>
          </a:p>
          <a:p>
            <a:r>
              <a:rPr lang="en-US" altLang="zh-CN" sz="2400" dirty="0"/>
              <a:t>4.6 </a:t>
            </a:r>
            <a:r>
              <a:rPr lang="zh-CN" altLang="en-US" sz="2400" dirty="0"/>
              <a:t>授权</a:t>
            </a:r>
            <a:endParaRPr lang="en-US" altLang="zh-CN" sz="2400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连接关系</a:t>
            </a:r>
            <a:endParaRPr 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77925"/>
            <a:ext cx="7153275" cy="3575050"/>
          </a:xfrm>
        </p:spPr>
        <p:txBody>
          <a:bodyPr/>
          <a:lstStyle/>
          <a:p>
            <a:pPr>
              <a:buFont typeface="Monotype Sorts" pitchFamily="2" charset="2"/>
              <a:buChar char="n"/>
              <a:defRPr/>
            </a:pPr>
            <a:r>
              <a:rPr lang="zh-CN" altLang="en-US" sz="2000" b="1" dirty="0">
                <a:solidFill>
                  <a:srgbClr val="000099"/>
                </a:solidFill>
              </a:rPr>
              <a:t>连接操作</a:t>
            </a:r>
            <a:r>
              <a:rPr lang="zh-CN" altLang="en-US" sz="2000" dirty="0"/>
              <a:t>作用于两个关系并返回一个关系作为结果 </a:t>
            </a:r>
            <a:endParaRPr lang="en-US" altLang="zh-CN" sz="2000" dirty="0"/>
          </a:p>
          <a:p>
            <a:pPr>
              <a:buFont typeface="Monotype Sorts" pitchFamily="2" charset="2"/>
              <a:buChar char="n"/>
              <a:defRPr/>
            </a:pPr>
            <a:r>
              <a:rPr lang="zh-CN" altLang="en-US" sz="2000" dirty="0"/>
              <a:t>一个连接操作是一个笛卡儿积，并且要求两个关系的元组满足某些匹配条件 它还指定在连接结果中出现的属性 </a:t>
            </a:r>
            <a:endParaRPr lang="en-US" altLang="zh-CN" sz="2000" dirty="0"/>
          </a:p>
          <a:p>
            <a:pPr>
              <a:buFont typeface="Monotype Sorts" pitchFamily="2" charset="2"/>
              <a:buChar char="n"/>
              <a:defRPr/>
            </a:pPr>
            <a:r>
              <a:rPr lang="en-US" altLang="zh-CN" sz="2000" dirty="0"/>
              <a:t>Join</a:t>
            </a:r>
            <a:r>
              <a:rPr lang="zh-CN" altLang="en-US" sz="2000" dirty="0"/>
              <a:t>操作通常用作</a:t>
            </a:r>
            <a:r>
              <a:rPr lang="en-US" altLang="zh-CN" sz="2000" dirty="0">
                <a:latin typeface="+mn-ea"/>
                <a:ea typeface="+mn-ea"/>
              </a:rPr>
              <a:t>from</a:t>
            </a:r>
            <a:r>
              <a:rPr lang="zh-CN" altLang="en-US" sz="2000" dirty="0"/>
              <a:t>子句中的子查询表达式 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宋体" charset="-122"/>
              </a:rPr>
              <a:t>连接操作</a:t>
            </a:r>
            <a:r>
              <a:rPr lang="en-US" altLang="zh-CN" dirty="0">
                <a:ea typeface="宋体" charset="-122"/>
              </a:rPr>
              <a:t>– </a:t>
            </a:r>
            <a:r>
              <a:rPr lang="zh-CN" altLang="en-US" dirty="0">
                <a:ea typeface="宋体" charset="-122"/>
              </a:rPr>
              <a:t>示例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487362"/>
          </a:xfrm>
        </p:spPr>
        <p:txBody>
          <a:bodyPr/>
          <a:lstStyle/>
          <a:p>
            <a:r>
              <a:rPr lang="zh-CN" altLang="en-US" sz="2000"/>
              <a:t>关系 </a:t>
            </a:r>
            <a:r>
              <a:rPr lang="en-US" altLang="zh-CN" sz="2000" i="1"/>
              <a:t>course</a:t>
            </a:r>
            <a:endParaRPr lang="en-US" altLang="zh-CN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798513" y="3175000"/>
            <a:ext cx="70294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2000"/>
              <a:t>关系</a:t>
            </a:r>
            <a:r>
              <a:rPr kumimoji="0" lang="zh-CN" altLang="en-US" sz="2000">
                <a:latin typeface="Helvetica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zh-CN" sz="2000" i="1">
                <a:latin typeface="Helvetica" panose="020B0604020202020204" pitchFamily="34" charset="0"/>
                <a:ea typeface="MS PGothic" panose="020B0600070205080204" pitchFamily="34" charset="-128"/>
              </a:rPr>
              <a:t>prereq</a:t>
            </a:r>
            <a:endParaRPr lang="en-US" altLang="zh-CN" sz="1800">
              <a:latin typeface="Helvetica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852488" y="5395913"/>
            <a:ext cx="8291512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buSzTx/>
            </a:pPr>
            <a:r>
              <a:rPr lang="zh-CN" altLang="en-US" sz="2000"/>
              <a:t>  观察到</a:t>
            </a:r>
            <a:endParaRPr lang="en-US" altLang="zh-CN" sz="2000"/>
          </a:p>
          <a:p>
            <a:pPr>
              <a:buSzTx/>
              <a:buFont typeface="Monotype Sorts"/>
              <a:buNone/>
            </a:pPr>
            <a:r>
              <a:rPr lang="en-US" altLang="zh-CN" sz="2000">
                <a:latin typeface="Helvetica" panose="020B0604020202020204" pitchFamily="34" charset="0"/>
                <a:ea typeface="MS PGothic" panose="020B0600070205080204" pitchFamily="34" charset="-128"/>
              </a:rPr>
              <a:t>          CS-315 </a:t>
            </a:r>
            <a:r>
              <a:rPr lang="zh-CN" altLang="en-US" sz="2000"/>
              <a:t>的</a:t>
            </a:r>
            <a:r>
              <a:rPr lang="en-US" altLang="zh-CN" sz="2000">
                <a:latin typeface="Helvetica" panose="020B0604020202020204" pitchFamily="34" charset="0"/>
                <a:ea typeface="MS PGothic" panose="020B0600070205080204" pitchFamily="34" charset="-128"/>
              </a:rPr>
              <a:t>prereq </a:t>
            </a:r>
            <a:r>
              <a:rPr lang="zh-CN" altLang="en-US" sz="2000"/>
              <a:t>信息丢失了，而且</a:t>
            </a:r>
            <a:r>
              <a:rPr lang="en-US" altLang="zh-CN" sz="2000"/>
              <a:t> </a:t>
            </a:r>
          </a:p>
          <a:p>
            <a:pPr>
              <a:buSzTx/>
              <a:buFont typeface="Monotype Sorts"/>
              <a:buNone/>
            </a:pPr>
            <a:r>
              <a:rPr lang="en-US" altLang="zh-CN" sz="2000">
                <a:latin typeface="Helvetica" panose="020B0604020202020204" pitchFamily="34" charset="0"/>
                <a:ea typeface="MS PGothic" panose="020B0600070205080204" pitchFamily="34" charset="-128"/>
              </a:rPr>
              <a:t>          CS-437 </a:t>
            </a:r>
            <a:r>
              <a:rPr lang="zh-CN" altLang="en-US" sz="2000"/>
              <a:t>的</a:t>
            </a:r>
            <a:r>
              <a:rPr lang="en-US" altLang="zh-CN" sz="2000">
                <a:latin typeface="Helvetica" panose="020B0604020202020204" pitchFamily="34" charset="0"/>
                <a:ea typeface="MS PGothic" panose="020B0600070205080204" pitchFamily="34" charset="-128"/>
              </a:rPr>
              <a:t>course </a:t>
            </a:r>
            <a:r>
              <a:rPr lang="zh-CN" altLang="en-US" sz="2000"/>
              <a:t>信息丢失了</a:t>
            </a:r>
            <a:endParaRPr lang="en-US" altLang="zh-CN" sz="2000"/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5" y="1739900"/>
            <a:ext cx="4329113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88" y="3744913"/>
            <a:ext cx="2598737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宋体" charset="-122"/>
              </a:rPr>
              <a:t>外连接</a:t>
            </a:r>
            <a:endParaRPr lang="en-US" altLang="en-US" dirty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49363"/>
            <a:ext cx="7329487" cy="4876800"/>
          </a:xfrm>
        </p:spPr>
        <p:txBody>
          <a:bodyPr/>
          <a:lstStyle/>
          <a:p>
            <a:pPr>
              <a:buFont typeface="Monotype Sorts" pitchFamily="2" charset="2"/>
              <a:buChar char="n"/>
              <a:defRPr/>
            </a:pPr>
            <a:r>
              <a:rPr lang="zh-CN" altLang="en-US" sz="2000" dirty="0"/>
              <a:t>一个扩展的连接操作，避免了信息的损失 </a:t>
            </a:r>
            <a:endParaRPr lang="en-US" altLang="zh-CN" sz="2000" dirty="0"/>
          </a:p>
          <a:p>
            <a:pPr>
              <a:buFont typeface="Monotype Sorts" pitchFamily="2" charset="2"/>
              <a:buChar char="n"/>
              <a:defRPr/>
            </a:pPr>
            <a:r>
              <a:rPr lang="zh-CN" altLang="en-US" sz="2000" dirty="0"/>
              <a:t>计算</a:t>
            </a:r>
            <a:r>
              <a:rPr lang="en-US" altLang="zh-CN" sz="2000" i="1" dirty="0">
                <a:latin typeface="+mn-ea"/>
                <a:ea typeface="+mn-ea"/>
              </a:rPr>
              <a:t>join</a:t>
            </a:r>
            <a:r>
              <a:rPr lang="zh-CN" altLang="en-US" sz="2000" dirty="0"/>
              <a:t>，然后将一个关系中与另一个不匹配的元组添加到结果中 </a:t>
            </a:r>
            <a:endParaRPr lang="en-US" altLang="zh-CN" sz="2000" dirty="0"/>
          </a:p>
          <a:p>
            <a:pPr>
              <a:buFont typeface="Monotype Sorts" pitchFamily="2" charset="2"/>
              <a:buChar char="n"/>
              <a:defRPr/>
            </a:pPr>
            <a:r>
              <a:rPr lang="zh-CN" altLang="en-US" sz="2000" dirty="0"/>
              <a:t>使用</a:t>
            </a:r>
            <a:r>
              <a:rPr lang="en-US" altLang="zh-CN" sz="2000" i="1" dirty="0">
                <a:latin typeface="+mn-ea"/>
                <a:ea typeface="+mn-ea"/>
              </a:rPr>
              <a:t>null</a:t>
            </a: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zh-CN" altLang="en-US" sz="2000" dirty="0"/>
              <a:t>值 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宋体" charset="-122"/>
              </a:rPr>
              <a:t>左外连接</a:t>
            </a:r>
            <a:endParaRPr lang="en-US" altLang="en-US" dirty="0">
              <a:ea typeface="宋体" charset="-122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658813" y="1312863"/>
            <a:ext cx="5526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lvl="1">
              <a:buClr>
                <a:schemeClr val="tx2"/>
              </a:buClr>
              <a:buSzPct val="90000"/>
              <a:buFont typeface="Monotype Sorts"/>
              <a:buChar char="n"/>
            </a:pPr>
            <a:r>
              <a:rPr lang="en-US" altLang="zh-CN" sz="2000" i="1">
                <a:latin typeface="Helvetica" panose="020B0604020202020204" pitchFamily="34" charset="0"/>
                <a:ea typeface="MS PGothic" panose="020B0600070205080204" pitchFamily="34" charset="-128"/>
              </a:rPr>
              <a:t>  course</a:t>
            </a:r>
            <a:r>
              <a:rPr lang="en-US" altLang="zh-CN" sz="2000">
                <a:latin typeface="Helvetica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zh-CN" sz="2000" b="1">
                <a:solidFill>
                  <a:srgbClr val="000099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natural left outer join</a:t>
            </a:r>
            <a:r>
              <a:rPr lang="en-US" altLang="zh-CN" sz="2000">
                <a:latin typeface="Helvetica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zh-CN" sz="2000" i="1">
                <a:latin typeface="Helvetica" panose="020B0604020202020204" pitchFamily="34" charset="0"/>
                <a:ea typeface="MS PGothic" panose="020B0600070205080204" pitchFamily="34" charset="-128"/>
              </a:rPr>
              <a:t>prereq</a:t>
            </a:r>
            <a:endParaRPr lang="en-US" altLang="zh-CN" sz="2000">
              <a:latin typeface="Helvetica" panose="020B06040202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3" y="2112963"/>
            <a:ext cx="5956300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6573838" y="2173288"/>
            <a:ext cx="985837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宋体" charset="-122"/>
              </a:rPr>
              <a:t>右外连接</a:t>
            </a:r>
            <a:endParaRPr lang="en-US" altLang="en-US" dirty="0">
              <a:ea typeface="宋体" charset="-122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801688" y="1287463"/>
            <a:ext cx="539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latin typeface="Helvetica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zh-CN" sz="2000" i="1">
                <a:latin typeface="Helvetica" panose="020B0604020202020204" pitchFamily="34" charset="0"/>
                <a:ea typeface="MS PGothic" panose="020B0600070205080204" pitchFamily="34" charset="-128"/>
              </a:rPr>
              <a:t> course</a:t>
            </a:r>
            <a:r>
              <a:rPr lang="en-US" altLang="zh-CN" sz="2000" b="1">
                <a:solidFill>
                  <a:srgbClr val="000099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 natural right outer join</a:t>
            </a:r>
            <a:r>
              <a:rPr lang="en-US" altLang="zh-CN" sz="2000">
                <a:latin typeface="Helvetica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zh-CN" sz="2000" i="1">
                <a:latin typeface="Helvetica" panose="020B0604020202020204" pitchFamily="34" charset="0"/>
                <a:ea typeface="MS PGothic" panose="020B0600070205080204" pitchFamily="34" charset="-128"/>
              </a:rPr>
              <a:t>prereq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2311400"/>
            <a:ext cx="6257925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6413500" y="2379663"/>
            <a:ext cx="108267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连接关系</a:t>
            </a:r>
            <a:endParaRPr lang="en-US" dirty="0">
              <a:ea typeface="+mj-ea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3575050"/>
          </a:xfrm>
        </p:spPr>
        <p:txBody>
          <a:bodyPr/>
          <a:lstStyle/>
          <a:p>
            <a:r>
              <a:rPr lang="zh-CN" altLang="en-US" sz="2000" b="1">
                <a:solidFill>
                  <a:srgbClr val="000099"/>
                </a:solidFill>
              </a:rPr>
              <a:t>连接操作</a:t>
            </a:r>
            <a:r>
              <a:rPr lang="zh-CN" altLang="en-US" sz="2000"/>
              <a:t>将两个关系作为输入，并返回一个关系作为结果 </a:t>
            </a:r>
            <a:endParaRPr lang="en-US" altLang="zh-CN" sz="2000"/>
          </a:p>
          <a:p>
            <a:r>
              <a:rPr lang="zh-CN" altLang="en-US" sz="2000"/>
              <a:t>这些额外的操作通常用作</a:t>
            </a:r>
            <a:r>
              <a:rPr lang="en-US" altLang="zh-CN" b="1"/>
              <a:t>from</a:t>
            </a:r>
            <a:r>
              <a:rPr lang="zh-CN" altLang="en-US" sz="2000"/>
              <a:t>子句中的子查询表达式 </a:t>
            </a:r>
            <a:endParaRPr lang="en-US" altLang="zh-CN" sz="2000"/>
          </a:p>
          <a:p>
            <a:r>
              <a:rPr lang="zh-CN" altLang="en-US" sz="2000" b="1">
                <a:solidFill>
                  <a:srgbClr val="000099"/>
                </a:solidFill>
              </a:rPr>
              <a:t>连接条件</a:t>
            </a:r>
            <a:r>
              <a:rPr lang="en-US" altLang="zh-CN" sz="2000"/>
              <a:t> – </a:t>
            </a:r>
            <a:r>
              <a:rPr lang="zh-CN" altLang="en-US" sz="2000"/>
              <a:t>规定了这两个关系中的哪些元组匹配，以及在连接结果中出现什么属性 </a:t>
            </a:r>
            <a:endParaRPr lang="en-US" altLang="zh-CN" sz="2000"/>
          </a:p>
          <a:p>
            <a:r>
              <a:rPr lang="zh-CN" altLang="en-US" sz="2000" b="1">
                <a:solidFill>
                  <a:srgbClr val="000099"/>
                </a:solidFill>
              </a:rPr>
              <a:t>连接类型 </a:t>
            </a:r>
            <a:r>
              <a:rPr lang="en-US" altLang="zh-CN" sz="2000"/>
              <a:t>– </a:t>
            </a:r>
            <a:r>
              <a:rPr lang="zh-CN" altLang="en-US" sz="2000"/>
              <a:t>规定了对每个关系中（基于连接条件）不与其他关系中的元组相匹配的元组怎样处理 </a:t>
            </a:r>
            <a:endParaRPr lang="en-US" altLang="zh-CN" sz="200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" t="32004" r="375" b="31503"/>
          <a:stretch>
            <a:fillRect/>
          </a:stretch>
        </p:blipFill>
        <p:spPr bwMode="auto">
          <a:xfrm>
            <a:off x="1122363" y="4049713"/>
            <a:ext cx="7085012" cy="19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宋体" charset="-122"/>
              </a:rPr>
              <a:t>全外连接</a:t>
            </a:r>
            <a:endParaRPr lang="en-US" altLang="en-US" dirty="0">
              <a:ea typeface="宋体" charset="-122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852488" y="1325563"/>
            <a:ext cx="5534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latin typeface="Helvetica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zh-CN" sz="2000" i="1">
                <a:latin typeface="Helvetica" panose="020B0604020202020204" pitchFamily="34" charset="0"/>
                <a:ea typeface="MS PGothic" panose="020B0600070205080204" pitchFamily="34" charset="-128"/>
              </a:rPr>
              <a:t> course</a:t>
            </a:r>
            <a:r>
              <a:rPr lang="en-US" altLang="zh-CN" sz="2000" b="1">
                <a:solidFill>
                  <a:srgbClr val="000099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 natural full outer join</a:t>
            </a:r>
            <a:r>
              <a:rPr lang="en-US" altLang="zh-CN" sz="2000">
                <a:latin typeface="Helvetica" panose="020B0604020202020204" pitchFamily="34" charset="0"/>
                <a:ea typeface="MS PGothic" panose="020B0600070205080204" pitchFamily="34" charset="-128"/>
              </a:rPr>
              <a:t> </a:t>
            </a:r>
            <a:r>
              <a:rPr lang="en-US" altLang="zh-CN" sz="2000" i="1">
                <a:latin typeface="Helvetica" panose="020B0604020202020204" pitchFamily="34" charset="0"/>
                <a:ea typeface="MS PGothic" panose="020B0600070205080204" pitchFamily="34" charset="-128"/>
              </a:rPr>
              <a:t>prereq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2159000"/>
            <a:ext cx="5859462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6223000" y="2193925"/>
            <a:ext cx="10668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42019</TotalTime>
  <Words>713</Words>
  <Application>Microsoft Office PowerPoint</Application>
  <PresentationFormat>全屏显示(4:3)</PresentationFormat>
  <Paragraphs>118</Paragraphs>
  <Slides>16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  <vt:variant>
        <vt:lpstr>自定义放映</vt:lpstr>
      </vt:variant>
      <vt:variant>
        <vt:i4>1</vt:i4>
      </vt:variant>
    </vt:vector>
  </HeadingPairs>
  <TitlesOfParts>
    <vt:vector size="30" baseType="lpstr">
      <vt:lpstr>Monotype Sorts</vt:lpstr>
      <vt:lpstr>黑体</vt:lpstr>
      <vt:lpstr>华文新魏</vt:lpstr>
      <vt:lpstr>隶书</vt:lpstr>
      <vt:lpstr>宋体</vt:lpstr>
      <vt:lpstr>Arial</vt:lpstr>
      <vt:lpstr>Courier New</vt:lpstr>
      <vt:lpstr>Helvetica</vt:lpstr>
      <vt:lpstr>Tahoma</vt:lpstr>
      <vt:lpstr>Times New Roman</vt:lpstr>
      <vt:lpstr>Webdings</vt:lpstr>
      <vt:lpstr>Wingdings</vt:lpstr>
      <vt:lpstr>2_db-5-grey</vt:lpstr>
      <vt:lpstr>PowerPoint 演示文稿</vt:lpstr>
      <vt:lpstr>提纲</vt:lpstr>
      <vt:lpstr>连接关系</vt:lpstr>
      <vt:lpstr>连接操作– 示例</vt:lpstr>
      <vt:lpstr>外连接</vt:lpstr>
      <vt:lpstr>左外连接</vt:lpstr>
      <vt:lpstr>右外连接</vt:lpstr>
      <vt:lpstr>连接关系</vt:lpstr>
      <vt:lpstr>全外连接</vt:lpstr>
      <vt:lpstr>连接关系– 示例 </vt:lpstr>
      <vt:lpstr>连接关系– 示例 </vt:lpstr>
      <vt:lpstr>外连接</vt:lpstr>
      <vt:lpstr>外连接</vt:lpstr>
      <vt:lpstr>外连接</vt:lpstr>
      <vt:lpstr>SQL外连接练习</vt:lpstr>
      <vt:lpstr>SQL外连接练习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彦浩 李</cp:lastModifiedBy>
  <cp:revision>329</cp:revision>
  <cp:lastPrinted>2005-01-10T21:51:57Z</cp:lastPrinted>
  <dcterms:created xsi:type="dcterms:W3CDTF">1999-11-04T20:50:09Z</dcterms:created>
  <dcterms:modified xsi:type="dcterms:W3CDTF">2023-06-15T09:29:04Z</dcterms:modified>
</cp:coreProperties>
</file>