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3"/>
  </p:notesMasterIdLst>
  <p:handoutMasterIdLst>
    <p:handoutMasterId r:id="rId104"/>
  </p:handoutMasterIdLst>
  <p:sldIdLst>
    <p:sldId id="287" r:id="rId2"/>
    <p:sldId id="288" r:id="rId3"/>
    <p:sldId id="431" r:id="rId4"/>
    <p:sldId id="294" r:id="rId5"/>
    <p:sldId id="408" r:id="rId6"/>
    <p:sldId id="359" r:id="rId7"/>
    <p:sldId id="401" r:id="rId8"/>
    <p:sldId id="402" r:id="rId9"/>
    <p:sldId id="360" r:id="rId10"/>
    <p:sldId id="361" r:id="rId11"/>
    <p:sldId id="403" r:id="rId12"/>
    <p:sldId id="362" r:id="rId13"/>
    <p:sldId id="404" r:id="rId14"/>
    <p:sldId id="369" r:id="rId15"/>
    <p:sldId id="370" r:id="rId16"/>
    <p:sldId id="371" r:id="rId17"/>
    <p:sldId id="405" r:id="rId18"/>
    <p:sldId id="372" r:id="rId19"/>
    <p:sldId id="406" r:id="rId20"/>
    <p:sldId id="407" r:id="rId21"/>
    <p:sldId id="368" r:id="rId22"/>
    <p:sldId id="373" r:id="rId23"/>
    <p:sldId id="374" r:id="rId24"/>
    <p:sldId id="432" r:id="rId25"/>
    <p:sldId id="295" r:id="rId26"/>
    <p:sldId id="296" r:id="rId27"/>
    <p:sldId id="297" r:id="rId28"/>
    <p:sldId id="298" r:id="rId29"/>
    <p:sldId id="299" r:id="rId30"/>
    <p:sldId id="376" r:id="rId31"/>
    <p:sldId id="300" r:id="rId32"/>
    <p:sldId id="301" r:id="rId33"/>
    <p:sldId id="375" r:id="rId34"/>
    <p:sldId id="433" r:id="rId35"/>
    <p:sldId id="363" r:id="rId36"/>
    <p:sldId id="410" r:id="rId37"/>
    <p:sldId id="411" r:id="rId38"/>
    <p:sldId id="412" r:id="rId39"/>
    <p:sldId id="437" r:id="rId40"/>
    <p:sldId id="438" r:id="rId41"/>
    <p:sldId id="439" r:id="rId42"/>
    <p:sldId id="413" r:id="rId43"/>
    <p:sldId id="443" r:id="rId44"/>
    <p:sldId id="440" r:id="rId45"/>
    <p:sldId id="441" r:id="rId46"/>
    <p:sldId id="444" r:id="rId47"/>
    <p:sldId id="445" r:id="rId48"/>
    <p:sldId id="446" r:id="rId49"/>
    <p:sldId id="447" r:id="rId50"/>
    <p:sldId id="364" r:id="rId51"/>
    <p:sldId id="448" r:id="rId52"/>
    <p:sldId id="449" r:id="rId53"/>
    <p:sldId id="450" r:id="rId54"/>
    <p:sldId id="451" r:id="rId55"/>
    <p:sldId id="452" r:id="rId56"/>
    <p:sldId id="365" r:id="rId57"/>
    <p:sldId id="453" r:id="rId58"/>
    <p:sldId id="366" r:id="rId59"/>
    <p:sldId id="454" r:id="rId60"/>
    <p:sldId id="414" r:id="rId61"/>
    <p:sldId id="415" r:id="rId62"/>
    <p:sldId id="419" r:id="rId63"/>
    <p:sldId id="434" r:id="rId64"/>
    <p:sldId id="306" r:id="rId65"/>
    <p:sldId id="307" r:id="rId66"/>
    <p:sldId id="308" r:id="rId67"/>
    <p:sldId id="309" r:id="rId68"/>
    <p:sldId id="311" r:id="rId69"/>
    <p:sldId id="312" r:id="rId70"/>
    <p:sldId id="313" r:id="rId71"/>
    <p:sldId id="314" r:id="rId72"/>
    <p:sldId id="315" r:id="rId73"/>
    <p:sldId id="316" r:id="rId74"/>
    <p:sldId id="317" r:id="rId75"/>
    <p:sldId id="435" r:id="rId76"/>
    <p:sldId id="318" r:id="rId77"/>
    <p:sldId id="458" r:id="rId78"/>
    <p:sldId id="455" r:id="rId79"/>
    <p:sldId id="460" r:id="rId80"/>
    <p:sldId id="459" r:id="rId81"/>
    <p:sldId id="456" r:id="rId82"/>
    <p:sldId id="457" r:id="rId83"/>
    <p:sldId id="319" r:id="rId84"/>
    <p:sldId id="320" r:id="rId85"/>
    <p:sldId id="377" r:id="rId86"/>
    <p:sldId id="430" r:id="rId87"/>
    <p:sldId id="461" r:id="rId88"/>
    <p:sldId id="462" r:id="rId89"/>
    <p:sldId id="324" r:id="rId90"/>
    <p:sldId id="399" r:id="rId91"/>
    <p:sldId id="436" r:id="rId92"/>
    <p:sldId id="420" r:id="rId93"/>
    <p:sldId id="421" r:id="rId94"/>
    <p:sldId id="422" r:id="rId95"/>
    <p:sldId id="423" r:id="rId96"/>
    <p:sldId id="424" r:id="rId97"/>
    <p:sldId id="425" r:id="rId98"/>
    <p:sldId id="426" r:id="rId99"/>
    <p:sldId id="427" r:id="rId100"/>
    <p:sldId id="428" r:id="rId101"/>
    <p:sldId id="429" r:id="rId102"/>
  </p:sldIdLst>
  <p:sldSz cx="9144000" cy="6858000" type="screen4x3"/>
  <p:notesSz cx="6997700" cy="9283700"/>
  <p:custShowLst>
    <p:custShow name="Custom Show 1" id="0">
      <p:sldLst>
        <p:sld r:id="rId2"/>
        <p:sld r:id="rId72"/>
        <p:sld r:id="rId71"/>
        <p:sld r:id="rId27"/>
        <p:sld r:id="rId28"/>
        <p:sld r:id="rId3"/>
        <p:sld r:id="rId69"/>
        <p:sld r:id="rId7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0000CC"/>
    <a:srgbClr val="993300"/>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34559" autoAdjust="0"/>
    <p:restoredTop sz="86406" autoAdjust="0"/>
  </p:normalViewPr>
  <p:slideViewPr>
    <p:cSldViewPr snapToGrid="0">
      <p:cViewPr varScale="1">
        <p:scale>
          <a:sx n="119" d="100"/>
          <a:sy n="119" d="100"/>
        </p:scale>
        <p:origin x="975" y="42"/>
      </p:cViewPr>
      <p:guideLst>
        <p:guide orient="horz" pos="679"/>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charset="0"/>
              </a:defRPr>
            </a:lvl1pPr>
          </a:lstStyle>
          <a:p>
            <a:pPr>
              <a:defRPr/>
            </a:pPr>
            <a:endParaRPr lang="en-IN"/>
          </a:p>
        </p:txBody>
      </p:sp>
      <p:sp>
        <p:nvSpPr>
          <p:cNvPr id="58371"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charset="0"/>
              </a:defRPr>
            </a:lvl1pPr>
          </a:lstStyle>
          <a:p>
            <a:pPr>
              <a:defRPr/>
            </a:pPr>
            <a:endParaRPr lang="en-IN"/>
          </a:p>
        </p:txBody>
      </p:sp>
      <p:sp>
        <p:nvSpPr>
          <p:cNvPr id="58372"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charset="0"/>
              </a:defRPr>
            </a:lvl1pPr>
          </a:lstStyle>
          <a:p>
            <a:pPr>
              <a:defRPr/>
            </a:pPr>
            <a:endParaRPr lang="en-IN"/>
          </a:p>
        </p:txBody>
      </p:sp>
      <p:sp>
        <p:nvSpPr>
          <p:cNvPr id="58373"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pPr>
              <a:defRPr/>
            </a:pPr>
            <a:fld id="{D6FA3684-B355-4B70-B4C3-D9C3257925D9}"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charset="0"/>
              </a:defRPr>
            </a:lvl1pPr>
          </a:lstStyle>
          <a:p>
            <a:pPr>
              <a:defRPr/>
            </a:pPr>
            <a:endParaRPr lang="en-IN"/>
          </a:p>
        </p:txBody>
      </p:sp>
      <p:sp>
        <p:nvSpPr>
          <p:cNvPr id="52227"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charset="0"/>
              </a:defRPr>
            </a:lvl1pPr>
          </a:lstStyle>
          <a:p>
            <a:pPr>
              <a:defRPr/>
            </a:pPr>
            <a:endParaRPr lang="en-IN"/>
          </a:p>
        </p:txBody>
      </p:sp>
      <p:sp>
        <p:nvSpPr>
          <p:cNvPr id="6148"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charset="0"/>
              </a:defRPr>
            </a:lvl1pPr>
          </a:lstStyle>
          <a:p>
            <a:pPr>
              <a:defRPr/>
            </a:pPr>
            <a:endParaRPr lang="en-IN"/>
          </a:p>
        </p:txBody>
      </p:sp>
      <p:sp>
        <p:nvSpPr>
          <p:cNvPr id="5223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pPr>
              <a:defRPr/>
            </a:pPr>
            <a:fld id="{A8F90164-AAE6-42A5-BF9B-86E651A4B57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F127678-8394-43B4-B9E0-E06220445707}" type="slidenum">
              <a:rPr lang="en-US" altLang="zh-CN" sz="1200" smtClean="0"/>
              <a:pPr/>
              <a:t>1</a:t>
            </a:fld>
            <a:endParaRPr lang="en-US" altLang="zh-CN"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401A8A4-8979-498D-B31E-7B7FB754DD5D}" type="slidenum">
              <a:rPr lang="en-US" altLang="zh-CN" sz="1200" smtClean="0"/>
              <a:pPr/>
              <a:t>24</a:t>
            </a:fld>
            <a:endParaRPr lang="en-US" altLang="zh-CN"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2852A08-88CA-4147-B028-487857EEB6A3}" type="slidenum">
              <a:rPr lang="en-US" altLang="zh-CN" sz="1200" smtClean="0"/>
              <a:pPr/>
              <a:t>25</a:t>
            </a:fld>
            <a:endParaRPr lang="en-US" altLang="zh-CN"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3FAB007-FAA0-45A4-970C-4D25EE0E8571}" type="slidenum">
              <a:rPr lang="en-US" altLang="zh-CN" sz="1200" smtClean="0"/>
              <a:pPr/>
              <a:t>26</a:t>
            </a:fld>
            <a:endParaRPr lang="en-US" altLang="zh-CN"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A5CD003-5CDF-4E9F-8691-43BAD4639D40}" type="slidenum">
              <a:rPr lang="en-US" altLang="zh-CN" sz="1200" smtClean="0"/>
              <a:pPr/>
              <a:t>27</a:t>
            </a:fld>
            <a:endParaRPr lang="en-US" altLang="zh-CN"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F1F8B4F-97BD-48D5-B6BC-92DE463B84D3}" type="slidenum">
              <a:rPr lang="en-US" altLang="zh-CN" sz="1200" smtClean="0"/>
              <a:pPr/>
              <a:t>28</a:t>
            </a:fld>
            <a:endParaRPr lang="en-US" altLang="zh-CN"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0AFAF8D-EEC9-44F1-89BC-E8D8A184E3E2}" type="slidenum">
              <a:rPr lang="en-US" altLang="zh-CN" sz="1200" smtClean="0"/>
              <a:pPr/>
              <a:t>2</a:t>
            </a:fld>
            <a:endParaRPr lang="en-US" altLang="zh-CN"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6E1C6B-5381-4391-BC8D-8E57F015C264}" type="slidenum">
              <a:rPr lang="en-US" altLang="zh-CN" sz="1200" smtClean="0"/>
              <a:pPr/>
              <a:t>29</a:t>
            </a:fld>
            <a:endParaRPr lang="en-US" altLang="zh-CN"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43969C4-4D0D-4961-9D33-6F860AC1F9B0}" type="slidenum">
              <a:rPr lang="en-US" altLang="zh-CN" sz="1200" smtClean="0"/>
              <a:pPr/>
              <a:t>31</a:t>
            </a:fld>
            <a:endParaRPr lang="en-US" altLang="zh-CN"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52FF364-CF34-452E-A6DA-AA665F0F26C3}" type="slidenum">
              <a:rPr lang="en-US" altLang="zh-CN" sz="1200" smtClean="0"/>
              <a:pPr/>
              <a:t>32</a:t>
            </a:fld>
            <a:endParaRPr lang="en-US" altLang="zh-CN"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5799B65-CD91-4E1D-ACDE-D2CD85C0FDEC}" type="slidenum">
              <a:rPr lang="en-US" altLang="zh-CN" sz="1200" smtClean="0"/>
              <a:pPr/>
              <a:t>34</a:t>
            </a:fld>
            <a:endParaRPr lang="en-US" altLang="zh-CN"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5340E75-EB05-4AE5-ADF3-917153E1ADCF}" type="slidenum">
              <a:rPr lang="en-US" altLang="zh-CN" sz="1200" smtClean="0"/>
              <a:pPr/>
              <a:t>35</a:t>
            </a:fld>
            <a:endParaRPr lang="en-US" altLang="zh-CN"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E408CE9-7970-4CA3-ADC2-0B6487A04C0F}" type="slidenum">
              <a:rPr lang="en-US" altLang="zh-CN" sz="1200" smtClean="0"/>
              <a:pPr/>
              <a:t>36</a:t>
            </a:fld>
            <a:endParaRPr lang="en-US" altLang="zh-CN"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702C40F-C74F-4B17-8ED4-2E6A5565C411}" type="slidenum">
              <a:rPr lang="en-US" altLang="zh-CN" sz="1200" smtClean="0"/>
              <a:pPr/>
              <a:t>50</a:t>
            </a:fld>
            <a:endParaRPr lang="en-US" altLang="zh-CN"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B8D6DE-9C9C-43C4-B778-1DDFD0C28FB0}" type="slidenum">
              <a:rPr lang="en-US" altLang="zh-CN" sz="1200" smtClean="0"/>
              <a:pPr/>
              <a:t>56</a:t>
            </a:fld>
            <a:endParaRPr lang="en-US" altLang="zh-CN"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1860CB1-41DB-45C3-AA9B-20845ABDE891}" type="slidenum">
              <a:rPr lang="en-US" altLang="zh-CN" sz="1200" smtClean="0"/>
              <a:pPr/>
              <a:t>4</a:t>
            </a:fld>
            <a:endParaRPr lang="en-US" altLang="zh-CN"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A80FD52-BF84-43A7-BC55-A5AC4689BE90}" type="slidenum">
              <a:rPr lang="en-US" altLang="zh-CN" sz="1200" smtClean="0"/>
              <a:pPr/>
              <a:t>58</a:t>
            </a:fld>
            <a:endParaRPr lang="en-US" altLang="zh-CN"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E8DB7B1-604D-484C-B800-7606EDB8DFF7}" type="slidenum">
              <a:rPr lang="en-US" altLang="zh-CN" sz="1200" smtClean="0"/>
              <a:pPr/>
              <a:t>63</a:t>
            </a:fld>
            <a:endParaRPr lang="en-US" altLang="zh-CN"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CC33FEB-9618-4143-B26E-B390225E4BC6}" type="slidenum">
              <a:rPr lang="en-US" altLang="zh-CN" sz="1200" smtClean="0"/>
              <a:pPr/>
              <a:t>64</a:t>
            </a:fld>
            <a:endParaRPr lang="en-US" altLang="zh-CN"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0E6DFB3-3B9A-42D6-8DA2-3F05E6A970F9}" type="slidenum">
              <a:rPr lang="en-US" altLang="zh-CN" sz="1200" smtClean="0"/>
              <a:pPr/>
              <a:t>65</a:t>
            </a:fld>
            <a:endParaRPr lang="en-US" altLang="zh-CN"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F3C5077-D10D-4D27-9FD7-29814ACBD016}" type="slidenum">
              <a:rPr lang="en-US" altLang="zh-CN" sz="1200" smtClean="0"/>
              <a:pPr/>
              <a:t>66</a:t>
            </a:fld>
            <a:endParaRPr lang="en-US" altLang="zh-CN" sz="12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A584F60-5A87-4E41-A782-95EDB5344D0D}" type="slidenum">
              <a:rPr lang="en-US" altLang="zh-CN" sz="1200" smtClean="0"/>
              <a:pPr/>
              <a:t>67</a:t>
            </a:fld>
            <a:endParaRPr lang="en-US" altLang="zh-CN" sz="12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3B63490-607D-4542-A32F-736130ACBCA2}" type="slidenum">
              <a:rPr lang="en-US" altLang="zh-CN" sz="1200" smtClean="0"/>
              <a:pPr/>
              <a:t>68</a:t>
            </a:fld>
            <a:endParaRPr lang="en-US" altLang="zh-CN" sz="12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C28C50-761E-4258-B8A6-08C8902E770A}" type="slidenum">
              <a:rPr lang="en-US" altLang="zh-CN" sz="1200" smtClean="0"/>
              <a:pPr/>
              <a:t>69</a:t>
            </a:fld>
            <a:endParaRPr lang="en-US" altLang="zh-CN" sz="12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17DC4FF-5985-4091-ABF8-6001211AA4B4}" type="slidenum">
              <a:rPr lang="en-US" altLang="zh-CN" sz="1200" smtClean="0"/>
              <a:pPr/>
              <a:t>70</a:t>
            </a:fld>
            <a:endParaRPr lang="en-US" altLang="zh-CN" sz="12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08CF933-BE5D-4345-ACBE-25C70A85B01F}" type="slidenum">
              <a:rPr lang="en-US" altLang="zh-CN" sz="1200" smtClean="0"/>
              <a:pPr/>
              <a:t>71</a:t>
            </a:fld>
            <a:endParaRPr lang="en-US" altLang="zh-CN"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FDED2EB-881D-46BE-9E32-E8C8C58F3B47}" type="slidenum">
              <a:rPr lang="en-US" altLang="zh-CN" sz="1200" smtClean="0"/>
              <a:pPr/>
              <a:t>6</a:t>
            </a:fld>
            <a:endParaRPr lang="en-US" altLang="zh-CN"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94B70ED-BFB4-44E3-AEAC-204E934F7B29}" type="slidenum">
              <a:rPr lang="en-US" altLang="zh-CN" sz="1200" smtClean="0"/>
              <a:pPr/>
              <a:t>72</a:t>
            </a:fld>
            <a:endParaRPr lang="en-US" altLang="zh-CN" sz="12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757BAB-C2EA-45D0-BF67-603C102C9DC6}" type="slidenum">
              <a:rPr lang="en-US" altLang="zh-CN" sz="1200" smtClean="0"/>
              <a:pPr/>
              <a:t>73</a:t>
            </a:fld>
            <a:endParaRPr lang="en-US" altLang="zh-CN" sz="120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012771F-0C0F-4103-8763-53FCEC7FABA6}" type="slidenum">
              <a:rPr lang="en-US" altLang="zh-CN" sz="1200" smtClean="0"/>
              <a:pPr/>
              <a:t>74</a:t>
            </a:fld>
            <a:endParaRPr lang="en-US" altLang="zh-CN" sz="12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2BBDBE-260A-4BF4-8C0A-6096942A188D}" type="slidenum">
              <a:rPr lang="en-US" altLang="zh-CN" sz="1200" smtClean="0"/>
              <a:pPr/>
              <a:t>75</a:t>
            </a:fld>
            <a:endParaRPr lang="en-US" altLang="zh-CN" sz="12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DC13541-DB01-484B-9351-904087B78F5D}" type="slidenum">
              <a:rPr lang="en-US" altLang="zh-CN" sz="1200" smtClean="0"/>
              <a:pPr/>
              <a:t>76</a:t>
            </a:fld>
            <a:endParaRPr lang="en-US" altLang="zh-CN" sz="1200"/>
          </a:p>
        </p:txBody>
      </p:sp>
      <p:sp>
        <p:nvSpPr>
          <p:cNvPr id="115715" name="Rectangle 2"/>
          <p:cNvSpPr>
            <a:spLocks noGrp="1" noRot="1" noChangeAspect="1" noChangeArrowheads="1" noTextEdit="1"/>
          </p:cNvSpPr>
          <p:nvPr>
            <p:ph type="sldImg"/>
          </p:nvPr>
        </p:nvSpPr>
        <p:spPr>
          <a:xfrm>
            <a:off x="1177925" y="695325"/>
            <a:ext cx="4641850" cy="3481388"/>
          </a:xfrm>
          <a:ln/>
        </p:spPr>
      </p:sp>
      <p:sp>
        <p:nvSpPr>
          <p:cNvPr id="11571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0D8613D-0FC6-48AF-B915-3D38D75FB422}" type="slidenum">
              <a:rPr lang="en-US" altLang="zh-CN" sz="1200" smtClean="0"/>
              <a:pPr/>
              <a:t>79</a:t>
            </a:fld>
            <a:endParaRPr lang="en-US" altLang="zh-CN" sz="1200"/>
          </a:p>
        </p:txBody>
      </p:sp>
      <p:sp>
        <p:nvSpPr>
          <p:cNvPr id="121859" name="Rectangle 2"/>
          <p:cNvSpPr>
            <a:spLocks noGrp="1" noRot="1" noChangeAspect="1" noChangeArrowheads="1" noTextEdit="1"/>
          </p:cNvSpPr>
          <p:nvPr>
            <p:ph type="sldImg"/>
          </p:nvPr>
        </p:nvSpPr>
        <p:spPr>
          <a:xfrm>
            <a:off x="1177925" y="695325"/>
            <a:ext cx="4641850" cy="3481388"/>
          </a:xfrm>
          <a:ln/>
        </p:spPr>
      </p:sp>
      <p:sp>
        <p:nvSpPr>
          <p:cNvPr id="121860"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extLst>
      <p:ext uri="{BB962C8B-B14F-4D97-AF65-F5344CB8AC3E}">
        <p14:creationId xmlns:p14="http://schemas.microsoft.com/office/powerpoint/2010/main" val="23324966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00710B0-FB45-4D7D-8921-71450CB95D17}" type="slidenum">
              <a:rPr lang="en-US" altLang="zh-CN" sz="1200" smtClean="0"/>
              <a:pPr/>
              <a:t>80</a:t>
            </a:fld>
            <a:endParaRPr lang="en-US" altLang="zh-CN" sz="1200"/>
          </a:p>
        </p:txBody>
      </p:sp>
      <p:sp>
        <p:nvSpPr>
          <p:cNvPr id="126979" name="Rectangle 2"/>
          <p:cNvSpPr>
            <a:spLocks noGrp="1" noRot="1" noChangeAspect="1" noChangeArrowheads="1" noTextEdit="1"/>
          </p:cNvSpPr>
          <p:nvPr>
            <p:ph type="sldImg"/>
          </p:nvPr>
        </p:nvSpPr>
        <p:spPr>
          <a:xfrm>
            <a:off x="1177925" y="695325"/>
            <a:ext cx="4641850" cy="3481388"/>
          </a:xfrm>
          <a:ln/>
        </p:spPr>
      </p:sp>
      <p:sp>
        <p:nvSpPr>
          <p:cNvPr id="126980"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extLst>
      <p:ext uri="{BB962C8B-B14F-4D97-AF65-F5344CB8AC3E}">
        <p14:creationId xmlns:p14="http://schemas.microsoft.com/office/powerpoint/2010/main" val="28984472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EAD764-1455-42A1-B971-CEC02C3F5D05}" type="slidenum">
              <a:rPr lang="en-US" altLang="zh-CN" sz="1200" smtClean="0"/>
              <a:pPr/>
              <a:t>83</a:t>
            </a:fld>
            <a:endParaRPr lang="en-US" altLang="zh-CN" sz="1200"/>
          </a:p>
        </p:txBody>
      </p:sp>
      <p:sp>
        <p:nvSpPr>
          <p:cNvPr id="117763" name="Rectangle 2"/>
          <p:cNvSpPr>
            <a:spLocks noGrp="1" noRot="1" noChangeAspect="1" noChangeArrowheads="1" noTextEdit="1"/>
          </p:cNvSpPr>
          <p:nvPr>
            <p:ph type="sldImg"/>
          </p:nvPr>
        </p:nvSpPr>
        <p:spPr>
          <a:xfrm>
            <a:off x="1177925" y="695325"/>
            <a:ext cx="4641850" cy="3481388"/>
          </a:xfrm>
          <a:ln/>
        </p:spPr>
      </p:sp>
      <p:sp>
        <p:nvSpPr>
          <p:cNvPr id="117764"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F064338-C76B-475E-BAD6-1B6A86AA8A94}" type="slidenum">
              <a:rPr lang="en-US" altLang="zh-CN" sz="1200" smtClean="0"/>
              <a:pPr/>
              <a:t>84</a:t>
            </a:fld>
            <a:endParaRPr lang="en-US" altLang="zh-CN" sz="1200"/>
          </a:p>
        </p:txBody>
      </p:sp>
      <p:sp>
        <p:nvSpPr>
          <p:cNvPr id="119811" name="Rectangle 2"/>
          <p:cNvSpPr>
            <a:spLocks noGrp="1" noRot="1" noChangeAspect="1" noChangeArrowheads="1" noTextEdit="1"/>
          </p:cNvSpPr>
          <p:nvPr>
            <p:ph type="sldImg"/>
          </p:nvPr>
        </p:nvSpPr>
        <p:spPr>
          <a:xfrm>
            <a:off x="1177925" y="695325"/>
            <a:ext cx="4641850" cy="3481388"/>
          </a:xfrm>
          <a:ln/>
        </p:spPr>
      </p:sp>
      <p:sp>
        <p:nvSpPr>
          <p:cNvPr id="11981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39DAC0-FC31-40E1-8871-0939BFB3C01E}" type="slidenum">
              <a:rPr lang="en-US" altLang="zh-CN" sz="1200" smtClean="0"/>
              <a:pPr/>
              <a:t>9</a:t>
            </a:fld>
            <a:endParaRPr lang="en-US" altLang="zh-CN"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0167D04-E0EC-40B0-B028-5EDA5400EB0D}" type="slidenum">
              <a:rPr lang="en-US" altLang="zh-CN" sz="1200" smtClean="0"/>
              <a:pPr/>
              <a:t>89</a:t>
            </a:fld>
            <a:endParaRPr lang="en-US" altLang="zh-CN" sz="1200"/>
          </a:p>
        </p:txBody>
      </p:sp>
      <p:sp>
        <p:nvSpPr>
          <p:cNvPr id="129027" name="Rectangle 2"/>
          <p:cNvSpPr>
            <a:spLocks noGrp="1" noRot="1" noChangeAspect="1" noChangeArrowheads="1" noTextEdit="1"/>
          </p:cNvSpPr>
          <p:nvPr>
            <p:ph type="sldImg"/>
          </p:nvPr>
        </p:nvSpPr>
        <p:spPr>
          <a:xfrm>
            <a:off x="1177925" y="695325"/>
            <a:ext cx="4641850" cy="3481388"/>
          </a:xfrm>
          <a:ln/>
        </p:spPr>
      </p:sp>
      <p:sp>
        <p:nvSpPr>
          <p:cNvPr id="12902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5DFDB8E-CCDC-40D1-9D78-383D89CC55C0}" type="slidenum">
              <a:rPr lang="en-US" altLang="zh-CN" sz="1200"/>
              <a:pPr algn="r"/>
              <a:t>90</a:t>
            </a:fld>
            <a:endParaRPr lang="en-US" altLang="zh-CN" sz="1200"/>
          </a:p>
        </p:txBody>
      </p:sp>
      <p:sp>
        <p:nvSpPr>
          <p:cNvPr id="131075" name="Rectangle 2"/>
          <p:cNvSpPr>
            <a:spLocks noGrp="1" noRot="1" noChangeAspect="1" noChangeArrowheads="1" noTextEdit="1"/>
          </p:cNvSpPr>
          <p:nvPr>
            <p:ph type="sldImg"/>
          </p:nvPr>
        </p:nvSpPr>
        <p:spPr>
          <a:xfrm>
            <a:off x="1177925" y="695325"/>
            <a:ext cx="4641850" cy="3481388"/>
          </a:xfrm>
          <a:ln/>
        </p:spPr>
      </p:sp>
      <p:sp>
        <p:nvSpPr>
          <p:cNvPr id="13107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0B5FAA3-ACFC-428E-A76B-C8BAC854F1BA}" type="slidenum">
              <a:rPr lang="en-US" altLang="zh-CN" sz="1200" smtClean="0"/>
              <a:pPr/>
              <a:t>91</a:t>
            </a:fld>
            <a:endParaRPr lang="en-US" altLang="zh-CN" sz="120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7788343-D3F2-4DE5-8BCC-34FC02EF1F7A}" type="slidenum">
              <a:rPr lang="zh-CN" altLang="zh-CN" smtClean="0">
                <a:ea typeface="宋体" panose="02010600030101010101" pitchFamily="2" charset="-122"/>
              </a:rPr>
              <a:pPr>
                <a:spcBef>
                  <a:spcPct val="0"/>
                </a:spcBef>
              </a:pPr>
              <a:t>92</a:t>
            </a:fld>
            <a:endParaRPr lang="zh-CN" altLang="zh-CN">
              <a:ea typeface="宋体" panose="02010600030101010101" pitchFamily="2" charset="-122"/>
            </a:endParaRPr>
          </a:p>
        </p:txBody>
      </p:sp>
      <p:sp>
        <p:nvSpPr>
          <p:cNvPr id="135171" name="Rectangle 2"/>
          <p:cNvSpPr>
            <a:spLocks noGrp="1" noRot="1" noChangeAspect="1" noChangeArrowheads="1" noTextEdit="1"/>
          </p:cNvSpPr>
          <p:nvPr>
            <p:ph type="sldImg" idx="4294967295"/>
          </p:nvPr>
        </p:nvSpPr>
        <p:spPr>
          <a:ln/>
        </p:spPr>
      </p:sp>
      <p:sp>
        <p:nvSpPr>
          <p:cNvPr id="135172" name="Rectangle 3"/>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ChangeArrowheads="1" noTextEdit="1"/>
          </p:cNvSpPr>
          <p:nvPr>
            <p:ph type="sldImg" idx="4294967295"/>
          </p:nvPr>
        </p:nvSpPr>
        <p:spPr>
          <a:ln/>
        </p:spPr>
      </p:sp>
      <p:sp>
        <p:nvSpPr>
          <p:cNvPr id="137219" name="备注占位符 2"/>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endParaRPr>
          </a:p>
        </p:txBody>
      </p:sp>
      <p:sp>
        <p:nvSpPr>
          <p:cNvPr id="137220"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FC60DC8-AE53-4EFE-8186-8CE3FCFD7068}" type="slidenum">
              <a:rPr lang="zh-CN" altLang="zh-CN" smtClean="0">
                <a:ea typeface="宋体" panose="02010600030101010101" pitchFamily="2" charset="-122"/>
              </a:rPr>
              <a:pPr>
                <a:spcBef>
                  <a:spcPct val="0"/>
                </a:spcBef>
              </a:pPr>
              <a:t>93</a:t>
            </a:fld>
            <a:endParaRPr lang="zh-CN" altLang="zh-CN">
              <a:ea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noChangeArrowheads="1"/>
          </p:cNvSpPr>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lgn="r">
              <a:spcBef>
                <a:spcPct val="50000"/>
              </a:spcBef>
              <a:buSzPct val="60000"/>
            </a:pPr>
            <a:fld id="{397C7B4D-C0AD-43FA-B20C-97B8B877CD54}" type="slidenum">
              <a:rPr lang="en-US" altLang="zh-CN">
                <a:solidFill>
                  <a:schemeClr val="hlink"/>
                </a:solidFill>
                <a:latin typeface="Tahoma" panose="020B0604030504040204" pitchFamily="34" charset="0"/>
                <a:ea typeface="楷体_GB2312" pitchFamily="49" charset="-122"/>
              </a:rPr>
              <a:pPr algn="r">
                <a:spcBef>
                  <a:spcPct val="50000"/>
                </a:spcBef>
                <a:buSzPct val="60000"/>
              </a:pPr>
              <a:t>94</a:t>
            </a:fld>
            <a:endParaRPr lang="en-US" altLang="zh-CN">
              <a:solidFill>
                <a:schemeClr val="hlink"/>
              </a:solidFill>
              <a:latin typeface="Tahoma" panose="020B0604030504040204" pitchFamily="34" charset="0"/>
              <a:ea typeface="楷体_GB2312" pitchFamily="49" charset="-122"/>
            </a:endParaRPr>
          </a:p>
        </p:txBody>
      </p:sp>
      <p:sp>
        <p:nvSpPr>
          <p:cNvPr id="139267" name="Rectangle 2"/>
          <p:cNvSpPr>
            <a:spLocks noGrp="1" noRot="1" noChangeAspect="1" noChangeArrowheads="1" noTextEdit="1"/>
          </p:cNvSpPr>
          <p:nvPr>
            <p:ph type="sldImg" idx="4294967295"/>
          </p:nvPr>
        </p:nvSpPr>
        <p:spPr>
          <a:xfrm>
            <a:off x="2859088" y="514350"/>
            <a:ext cx="3430587" cy="2571750"/>
          </a:xfrm>
          <a:ln/>
        </p:spPr>
      </p:sp>
      <p:sp>
        <p:nvSpPr>
          <p:cNvPr id="139268" name="Rectangle 3"/>
          <p:cNvSpPr>
            <a:spLocks noGrp="1" noChangeArrowheads="1"/>
          </p:cNvSpPr>
          <p:nvPr>
            <p:ph type="body" idx="4294967295"/>
          </p:nvPr>
        </p:nvSpPr>
        <p:spPr>
          <a:xfrm>
            <a:off x="1217613" y="3257550"/>
            <a:ext cx="6708775" cy="3086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idx="4294967295"/>
          </p:nvPr>
        </p:nvSpPr>
        <p:spPr>
          <a:ln/>
        </p:spPr>
      </p:sp>
      <p:sp>
        <p:nvSpPr>
          <p:cNvPr id="141315" name="Rectangle 3"/>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idx="4294967295"/>
          </p:nvPr>
        </p:nvSpPr>
        <p:spPr>
          <a:ln/>
        </p:spPr>
      </p:sp>
      <p:sp>
        <p:nvSpPr>
          <p:cNvPr id="143363" name="Rectangle 3"/>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txBox="1">
            <a:spLocks noGrp="1" noChangeArrowheads="1"/>
          </p:cNvSpPr>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lgn="r">
              <a:spcBef>
                <a:spcPct val="50000"/>
              </a:spcBef>
              <a:buSzPct val="60000"/>
            </a:pPr>
            <a:fld id="{7F866B04-AFFA-4547-B745-48B6EF1EE786}" type="slidenum">
              <a:rPr lang="en-US" altLang="zh-CN">
                <a:solidFill>
                  <a:schemeClr val="hlink"/>
                </a:solidFill>
                <a:latin typeface="Tahoma" panose="020B0604030504040204" pitchFamily="34" charset="0"/>
                <a:ea typeface="楷体_GB2312" pitchFamily="49" charset="-122"/>
              </a:rPr>
              <a:pPr algn="r">
                <a:spcBef>
                  <a:spcPct val="50000"/>
                </a:spcBef>
                <a:buSzPct val="60000"/>
              </a:pPr>
              <a:t>97</a:t>
            </a:fld>
            <a:endParaRPr lang="en-US" altLang="zh-CN">
              <a:solidFill>
                <a:schemeClr val="hlink"/>
              </a:solidFill>
              <a:latin typeface="Tahoma" panose="020B0604030504040204" pitchFamily="34" charset="0"/>
              <a:ea typeface="楷体_GB2312" pitchFamily="49" charset="-122"/>
            </a:endParaRPr>
          </a:p>
        </p:txBody>
      </p:sp>
      <p:sp>
        <p:nvSpPr>
          <p:cNvPr id="145411" name="Rectangle 2"/>
          <p:cNvSpPr>
            <a:spLocks noGrp="1" noRot="1" noChangeAspect="1" noChangeArrowheads="1" noTextEdit="1"/>
          </p:cNvSpPr>
          <p:nvPr>
            <p:ph type="sldImg" idx="4294967295"/>
          </p:nvPr>
        </p:nvSpPr>
        <p:spPr>
          <a:xfrm>
            <a:off x="2859088" y="514350"/>
            <a:ext cx="3430587" cy="2571750"/>
          </a:xfrm>
          <a:ln/>
        </p:spPr>
      </p:sp>
      <p:sp>
        <p:nvSpPr>
          <p:cNvPr id="145412" name="Rectangle 3"/>
          <p:cNvSpPr>
            <a:spLocks noGrp="1" noChangeArrowheads="1"/>
          </p:cNvSpPr>
          <p:nvPr>
            <p:ph type="body" idx="4294967295"/>
          </p:nvPr>
        </p:nvSpPr>
        <p:spPr>
          <a:xfrm>
            <a:off x="1217613" y="3257550"/>
            <a:ext cx="6708775" cy="3086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txBox="1">
            <a:spLocks noGrp="1" noChangeArrowheads="1"/>
          </p:cNvSpPr>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lgn="r">
              <a:spcBef>
                <a:spcPct val="50000"/>
              </a:spcBef>
              <a:buSzPct val="60000"/>
            </a:pPr>
            <a:fld id="{11762B6D-B52B-4A2A-A2EA-A83B1D7DB111}" type="slidenum">
              <a:rPr lang="en-US" altLang="zh-CN">
                <a:solidFill>
                  <a:schemeClr val="hlink"/>
                </a:solidFill>
                <a:latin typeface="Tahoma" panose="020B0604030504040204" pitchFamily="34" charset="0"/>
                <a:ea typeface="楷体_GB2312" pitchFamily="49" charset="-122"/>
              </a:rPr>
              <a:pPr algn="r">
                <a:spcBef>
                  <a:spcPct val="50000"/>
                </a:spcBef>
                <a:buSzPct val="60000"/>
              </a:pPr>
              <a:t>98</a:t>
            </a:fld>
            <a:endParaRPr lang="en-US" altLang="zh-CN">
              <a:solidFill>
                <a:schemeClr val="hlink"/>
              </a:solidFill>
              <a:latin typeface="Tahoma" panose="020B0604030504040204" pitchFamily="34" charset="0"/>
              <a:ea typeface="楷体_GB2312" pitchFamily="49" charset="-122"/>
            </a:endParaRPr>
          </a:p>
        </p:txBody>
      </p:sp>
      <p:sp>
        <p:nvSpPr>
          <p:cNvPr id="147459" name="Rectangle 2"/>
          <p:cNvSpPr>
            <a:spLocks noGrp="1" noRot="1" noChangeAspect="1" noChangeArrowheads="1" noTextEdit="1"/>
          </p:cNvSpPr>
          <p:nvPr>
            <p:ph type="sldImg" idx="4294967295"/>
          </p:nvPr>
        </p:nvSpPr>
        <p:spPr>
          <a:xfrm>
            <a:off x="2859088" y="514350"/>
            <a:ext cx="3430587" cy="2571750"/>
          </a:xfrm>
          <a:ln/>
        </p:spPr>
      </p:sp>
      <p:sp>
        <p:nvSpPr>
          <p:cNvPr id="147460" name="Rectangle 3"/>
          <p:cNvSpPr>
            <a:spLocks noGrp="1" noChangeArrowheads="1"/>
          </p:cNvSpPr>
          <p:nvPr>
            <p:ph type="body" idx="4294967295"/>
          </p:nvPr>
        </p:nvSpPr>
        <p:spPr>
          <a:xfrm>
            <a:off x="1217613" y="3257550"/>
            <a:ext cx="6708775" cy="3086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746A8DE-A3CB-4CEC-B231-16417C2BD8AB}" type="slidenum">
              <a:rPr lang="en-US" altLang="zh-CN" sz="1200" smtClean="0"/>
              <a:pPr/>
              <a:t>10</a:t>
            </a:fld>
            <a:endParaRPr lang="en-US" altLang="zh-CN"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txBox="1">
            <a:spLocks noGrp="1" noChangeArrowheads="1"/>
          </p:cNvSpPr>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lgn="r">
              <a:spcBef>
                <a:spcPct val="50000"/>
              </a:spcBef>
              <a:buSzPct val="60000"/>
            </a:pPr>
            <a:fld id="{4C53711A-5A1A-44E0-9CA3-372797DE7445}" type="slidenum">
              <a:rPr lang="en-US" altLang="zh-CN">
                <a:solidFill>
                  <a:schemeClr val="hlink"/>
                </a:solidFill>
                <a:latin typeface="Tahoma" panose="020B0604030504040204" pitchFamily="34" charset="0"/>
                <a:ea typeface="楷体_GB2312" pitchFamily="49" charset="-122"/>
              </a:rPr>
              <a:pPr algn="r">
                <a:spcBef>
                  <a:spcPct val="50000"/>
                </a:spcBef>
                <a:buSzPct val="60000"/>
              </a:pPr>
              <a:t>99</a:t>
            </a:fld>
            <a:endParaRPr lang="en-US" altLang="zh-CN">
              <a:solidFill>
                <a:schemeClr val="hlink"/>
              </a:solidFill>
              <a:latin typeface="Tahoma" panose="020B0604030504040204" pitchFamily="34" charset="0"/>
              <a:ea typeface="楷体_GB2312" pitchFamily="49" charset="-122"/>
            </a:endParaRPr>
          </a:p>
        </p:txBody>
      </p:sp>
      <p:sp>
        <p:nvSpPr>
          <p:cNvPr id="149507" name="Rectangle 2"/>
          <p:cNvSpPr>
            <a:spLocks noGrp="1" noRot="1" noChangeAspect="1" noChangeArrowheads="1" noTextEdit="1"/>
          </p:cNvSpPr>
          <p:nvPr>
            <p:ph type="sldImg" idx="4294967295"/>
          </p:nvPr>
        </p:nvSpPr>
        <p:spPr>
          <a:xfrm>
            <a:off x="2859088" y="514350"/>
            <a:ext cx="3430587" cy="2571750"/>
          </a:xfrm>
          <a:ln/>
        </p:spPr>
      </p:sp>
      <p:sp>
        <p:nvSpPr>
          <p:cNvPr id="149508" name="Rectangle 3"/>
          <p:cNvSpPr>
            <a:spLocks noGrp="1" noChangeArrowheads="1"/>
          </p:cNvSpPr>
          <p:nvPr>
            <p:ph type="body" idx="4294967295"/>
          </p:nvPr>
        </p:nvSpPr>
        <p:spPr>
          <a:xfrm>
            <a:off x="1217613" y="3257550"/>
            <a:ext cx="6708775" cy="3086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txBox="1">
            <a:spLocks noGrp="1" noChangeArrowheads="1"/>
          </p:cNvSpPr>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lgn="r">
              <a:spcBef>
                <a:spcPct val="50000"/>
              </a:spcBef>
              <a:buSzPct val="60000"/>
            </a:pPr>
            <a:fld id="{F85C6836-8838-4627-A335-860B81946C84}" type="slidenum">
              <a:rPr lang="en-US" altLang="zh-CN">
                <a:solidFill>
                  <a:schemeClr val="hlink"/>
                </a:solidFill>
                <a:latin typeface="Tahoma" panose="020B0604030504040204" pitchFamily="34" charset="0"/>
                <a:ea typeface="楷体_GB2312" pitchFamily="49" charset="-122"/>
              </a:rPr>
              <a:pPr algn="r">
                <a:spcBef>
                  <a:spcPct val="50000"/>
                </a:spcBef>
                <a:buSzPct val="60000"/>
              </a:pPr>
              <a:t>100</a:t>
            </a:fld>
            <a:endParaRPr lang="en-US" altLang="zh-CN">
              <a:solidFill>
                <a:schemeClr val="hlink"/>
              </a:solidFill>
              <a:latin typeface="Tahoma" panose="020B0604030504040204" pitchFamily="34" charset="0"/>
              <a:ea typeface="楷体_GB2312" pitchFamily="49" charset="-122"/>
            </a:endParaRPr>
          </a:p>
        </p:txBody>
      </p:sp>
      <p:sp>
        <p:nvSpPr>
          <p:cNvPr id="151555" name="Rectangle 2"/>
          <p:cNvSpPr>
            <a:spLocks noGrp="1" noRot="1" noChangeAspect="1" noChangeArrowheads="1" noTextEdit="1"/>
          </p:cNvSpPr>
          <p:nvPr>
            <p:ph type="sldImg" idx="4294967295"/>
          </p:nvPr>
        </p:nvSpPr>
        <p:spPr>
          <a:xfrm>
            <a:off x="2859088" y="514350"/>
            <a:ext cx="3430587" cy="2571750"/>
          </a:xfrm>
          <a:ln/>
        </p:spPr>
      </p:sp>
      <p:sp>
        <p:nvSpPr>
          <p:cNvPr id="151556" name="Rectangle 3"/>
          <p:cNvSpPr>
            <a:spLocks noGrp="1" noChangeArrowheads="1"/>
          </p:cNvSpPr>
          <p:nvPr>
            <p:ph type="body" idx="4294967295"/>
          </p:nvPr>
        </p:nvSpPr>
        <p:spPr>
          <a:xfrm>
            <a:off x="1217613" y="3257550"/>
            <a:ext cx="6708775" cy="3086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defTabSz="930275">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defTabSz="930275">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lgn="r">
              <a:spcBef>
                <a:spcPct val="50000"/>
              </a:spcBef>
              <a:buSzPct val="60000"/>
            </a:pPr>
            <a:fld id="{BA94EA88-579D-4C49-8493-754E0A7F62A5}" type="slidenum">
              <a:rPr lang="en-US" altLang="zh-CN">
                <a:solidFill>
                  <a:schemeClr val="hlink"/>
                </a:solidFill>
                <a:latin typeface="Tahoma" panose="020B0604030504040204" pitchFamily="34" charset="0"/>
                <a:ea typeface="楷体_GB2312" pitchFamily="49" charset="-122"/>
              </a:rPr>
              <a:pPr algn="r">
                <a:spcBef>
                  <a:spcPct val="50000"/>
                </a:spcBef>
                <a:buSzPct val="60000"/>
              </a:pPr>
              <a:t>101</a:t>
            </a:fld>
            <a:endParaRPr lang="en-US" altLang="zh-CN">
              <a:solidFill>
                <a:schemeClr val="hlink"/>
              </a:solidFill>
              <a:latin typeface="Tahoma" panose="020B0604030504040204" pitchFamily="34" charset="0"/>
              <a:ea typeface="楷体_GB2312" pitchFamily="49" charset="-122"/>
            </a:endParaRPr>
          </a:p>
        </p:txBody>
      </p:sp>
      <p:sp>
        <p:nvSpPr>
          <p:cNvPr id="153603" name="Rectangle 2"/>
          <p:cNvSpPr>
            <a:spLocks noGrp="1" noRot="1" noChangeAspect="1" noChangeArrowheads="1" noTextEdit="1"/>
          </p:cNvSpPr>
          <p:nvPr>
            <p:ph type="sldImg" idx="4294967295"/>
          </p:nvPr>
        </p:nvSpPr>
        <p:spPr>
          <a:xfrm>
            <a:off x="2859088" y="514350"/>
            <a:ext cx="3430587" cy="2571750"/>
          </a:xfrm>
          <a:ln/>
        </p:spPr>
      </p:sp>
      <p:sp>
        <p:nvSpPr>
          <p:cNvPr id="153604" name="Rectangle 3"/>
          <p:cNvSpPr>
            <a:spLocks noGrp="1" noChangeArrowheads="1"/>
          </p:cNvSpPr>
          <p:nvPr>
            <p:ph type="body" idx="4294967295"/>
          </p:nvPr>
        </p:nvSpPr>
        <p:spPr>
          <a:xfrm>
            <a:off x="1217613" y="3257550"/>
            <a:ext cx="6708775" cy="3086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E46A74E-1BC5-4A58-8625-CBD008CF5497}" type="slidenum">
              <a:rPr lang="en-US" altLang="zh-CN" sz="1200" smtClean="0"/>
              <a:pPr/>
              <a:t>12</a:t>
            </a:fld>
            <a:endParaRPr lang="en-US" altLang="zh-CN"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2674938" y="5726113"/>
            <a:ext cx="3694112"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MS PGothic" pitchFamily="34" charset="-128"/>
              </a:defRPr>
            </a:lvl1pPr>
            <a:lvl2pPr marL="742950" indent="-285750">
              <a:defRPr sz="1600">
                <a:solidFill>
                  <a:schemeClr val="tx1"/>
                </a:solidFill>
                <a:latin typeface="Helvetica" charset="0"/>
                <a:ea typeface="MS PGothic" pitchFamily="34" charset="-128"/>
              </a:defRPr>
            </a:lvl2pPr>
            <a:lvl3pPr marL="1143000" indent="-228600">
              <a:defRPr sz="1600">
                <a:solidFill>
                  <a:schemeClr val="tx1"/>
                </a:solidFill>
                <a:latin typeface="Helvetica" charset="0"/>
                <a:ea typeface="MS PGothic" pitchFamily="34" charset="-128"/>
              </a:defRPr>
            </a:lvl3pPr>
            <a:lvl4pPr marL="1600200" indent="-228600">
              <a:defRPr sz="1600">
                <a:solidFill>
                  <a:schemeClr val="tx1"/>
                </a:solidFill>
                <a:latin typeface="Helvetica" charset="0"/>
                <a:ea typeface="MS PGothic" pitchFamily="34" charset="-128"/>
              </a:defRPr>
            </a:lvl4pPr>
            <a:lvl5pPr marL="2057400" indent="-228600">
              <a:defRPr sz="1600">
                <a:solidFill>
                  <a:schemeClr val="tx1"/>
                </a:solidFill>
                <a:latin typeface="Helvetica"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charset="0"/>
                <a:ea typeface="MS PGothic" pitchFamily="34" charset="-128"/>
              </a:defRPr>
            </a:lvl9pPr>
          </a:lstStyle>
          <a:p>
            <a:pPr algn="ctr">
              <a:spcBef>
                <a:spcPct val="50000"/>
              </a:spcBef>
              <a:defRPr/>
            </a:pPr>
            <a:r>
              <a:rPr lang="en-US" altLang="zh-CN" b="1" dirty="0">
                <a:solidFill>
                  <a:srgbClr val="CC3300"/>
                </a:solidFill>
              </a:rPr>
              <a:t>Database System Concepts, 7</a:t>
            </a:r>
            <a:r>
              <a:rPr lang="en-US" altLang="zh-CN" b="1" baseline="30000" dirty="0">
                <a:solidFill>
                  <a:srgbClr val="CC3300"/>
                </a:solidFill>
              </a:rPr>
              <a:t>th</a:t>
            </a:r>
            <a:r>
              <a:rPr lang="en-US" altLang="zh-CN" b="1" dirty="0">
                <a:solidFill>
                  <a:srgbClr val="CC3300"/>
                </a:solidFill>
              </a:rPr>
              <a:t> Ed</a:t>
            </a:r>
            <a:r>
              <a:rPr lang="en-US" altLang="zh-CN" dirty="0">
                <a:solidFill>
                  <a:srgbClr val="CC3300"/>
                </a:solidFill>
              </a:rPr>
              <a:t>.</a:t>
            </a:r>
          </a:p>
          <a:p>
            <a:pPr algn="ctr">
              <a:spcBef>
                <a:spcPct val="50000"/>
              </a:spcBef>
              <a:defRPr/>
            </a:pPr>
            <a:r>
              <a:rPr lang="en-US" altLang="zh-CN" sz="1200" b="1" dirty="0">
                <a:solidFill>
                  <a:srgbClr val="CC3300"/>
                </a:solidFill>
              </a:rPr>
              <a:t>©</a:t>
            </a:r>
            <a:r>
              <a:rPr lang="en-US" altLang="zh-CN" sz="1200" b="1" dirty="0" err="1">
                <a:solidFill>
                  <a:srgbClr val="CC3300"/>
                </a:solidFill>
              </a:rPr>
              <a:t>Silberschatz</a:t>
            </a:r>
            <a:r>
              <a:rPr lang="en-US" altLang="zh-CN" sz="1200" b="1" dirty="0">
                <a:solidFill>
                  <a:srgbClr val="CC3300"/>
                </a:solidFill>
              </a:rPr>
              <a:t>, </a:t>
            </a:r>
            <a:r>
              <a:rPr lang="en-US" altLang="zh-CN" sz="1200" b="1" dirty="0" err="1">
                <a:solidFill>
                  <a:srgbClr val="CC3300"/>
                </a:solidFill>
              </a:rPr>
              <a:t>Korth</a:t>
            </a:r>
            <a:r>
              <a:rPr lang="en-US" altLang="zh-CN" sz="1200" b="1" dirty="0">
                <a:solidFill>
                  <a:srgbClr val="CC3300"/>
                </a:solidFill>
              </a:rPr>
              <a:t> and Sudarshan</a:t>
            </a:r>
            <a:br>
              <a:rPr lang="en-US" altLang="zh-CN" sz="1200" b="1" dirty="0">
                <a:solidFill>
                  <a:srgbClr val="CC3300"/>
                </a:solidFill>
              </a:rPr>
            </a:br>
            <a:r>
              <a:rPr lang="en-US" altLang="zh-CN" sz="1200" b="1" dirty="0">
                <a:solidFill>
                  <a:srgbClr val="CC3300"/>
                </a:solidFill>
              </a:rPr>
              <a:t>See </a:t>
            </a:r>
            <a:r>
              <a:rPr lang="en-US" altLang="zh-CN" sz="1200" b="1" dirty="0">
                <a:solidFill>
                  <a:srgbClr val="CC3300"/>
                </a:solidFill>
                <a:hlinkClick r:id="rId2"/>
              </a:rPr>
              <a:t>www.db-book.com</a:t>
            </a:r>
            <a:r>
              <a:rPr lang="en-US" altLang="zh-CN" sz="1200" b="1" dirty="0">
                <a:solidFill>
                  <a:srgbClr val="CC3300"/>
                </a:solidFill>
              </a:rPr>
              <a:t> for conditions on re-use </a:t>
            </a:r>
          </a:p>
        </p:txBody>
      </p:sp>
      <p:pic>
        <p:nvPicPr>
          <p:cNvPr id="5"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2238"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6402"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486403"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Tree>
    <p:extLst>
      <p:ext uri="{BB962C8B-B14F-4D97-AF65-F5344CB8AC3E}">
        <p14:creationId xmlns:p14="http://schemas.microsoft.com/office/powerpoint/2010/main" val="2064719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3596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1345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62585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371600"/>
            <a:ext cx="38100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71600"/>
            <a:ext cx="38100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886200"/>
            <a:ext cx="3810000" cy="2362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85800" y="6477000"/>
            <a:ext cx="2743200" cy="304800"/>
          </a:xfrm>
          <a:prstGeom prst="rect">
            <a:avLst/>
          </a:prstGeom>
        </p:spPr>
        <p:txBody>
          <a:bodyPr/>
          <a:lstStyle>
            <a:lvl1pPr>
              <a:defRPr>
                <a:latin typeface="Helvetica" pitchFamily="34" charset="0"/>
              </a:defRPr>
            </a:lvl1pPr>
          </a:lstStyle>
          <a:p>
            <a:pPr>
              <a:defRPr/>
            </a:pPr>
            <a:fld id="{A4C82C06-E448-4064-A503-7A3C8F97A228}" type="datetime3">
              <a:rPr lang="zh-CN" altLang="en-US"/>
              <a:pPr>
                <a:defRPr/>
              </a:pPr>
              <a:t>2022年4月26日星期二</a:t>
            </a:fld>
            <a:endParaRPr lang="en-US" altLang="zh-CN"/>
          </a:p>
        </p:txBody>
      </p:sp>
      <p:sp>
        <p:nvSpPr>
          <p:cNvPr id="7" name="灯片编号占位符 6"/>
          <p:cNvSpPr>
            <a:spLocks noGrp="1"/>
          </p:cNvSpPr>
          <p:nvPr>
            <p:ph type="sldNum" sz="quarter" idx="11"/>
          </p:nvPr>
        </p:nvSpPr>
        <p:spPr>
          <a:xfrm>
            <a:off x="8077200" y="6400800"/>
            <a:ext cx="990600" cy="3048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FAD4A2D2-3945-4943-B7D7-336791A2669F}" type="slidenum">
              <a:rPr lang="en-US" altLang="zh-CN"/>
              <a:pPr>
                <a:defRPr/>
              </a:pPr>
              <a:t>‹#›</a:t>
            </a:fld>
            <a:endParaRPr lang="en-US" altLang="zh-CN"/>
          </a:p>
        </p:txBody>
      </p:sp>
      <p:sp>
        <p:nvSpPr>
          <p:cNvPr id="8" name="页脚占位符 7"/>
          <p:cNvSpPr>
            <a:spLocks noGrp="1"/>
          </p:cNvSpPr>
          <p:nvPr>
            <p:ph type="ftr" sz="quarter" idx="12"/>
          </p:nvPr>
        </p:nvSpPr>
        <p:spPr>
          <a:xfrm>
            <a:off x="3505200" y="6477000"/>
            <a:ext cx="3733800" cy="304800"/>
          </a:xfrm>
          <a:prstGeom prst="rect">
            <a:avLst/>
          </a:prstGeom>
        </p:spPr>
        <p:txBody>
          <a:bodyPr/>
          <a:lstStyle>
            <a:lvl1pPr>
              <a:defRPr>
                <a:latin typeface="Helvetica" pitchFamily="34" charset="0"/>
              </a:defRPr>
            </a:lvl1pPr>
          </a:lstStyle>
          <a:p>
            <a:pPr>
              <a:defRPr/>
            </a:pPr>
            <a:r>
              <a:rPr lang="en-US" altLang="zh-CN"/>
              <a:t>数据库系统概念----高级SQL</a:t>
            </a:r>
          </a:p>
        </p:txBody>
      </p:sp>
    </p:spTree>
    <p:extLst>
      <p:ext uri="{BB962C8B-B14F-4D97-AF65-F5344CB8AC3E}">
        <p14:creationId xmlns:p14="http://schemas.microsoft.com/office/powerpoint/2010/main" val="1483372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371600"/>
            <a:ext cx="38100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1600"/>
            <a:ext cx="38100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477000"/>
            <a:ext cx="2743200" cy="304800"/>
          </a:xfrm>
          <a:prstGeom prst="rect">
            <a:avLst/>
          </a:prstGeom>
        </p:spPr>
        <p:txBody>
          <a:bodyPr/>
          <a:lstStyle>
            <a:lvl1pPr>
              <a:defRPr>
                <a:latin typeface="Helvetica" pitchFamily="34" charset="0"/>
              </a:defRPr>
            </a:lvl1pPr>
          </a:lstStyle>
          <a:p>
            <a:pPr>
              <a:defRPr/>
            </a:pPr>
            <a:fld id="{CB7C6AB5-755C-42C0-A5BD-5C3E0ED08980}" type="datetime3">
              <a:rPr lang="zh-CN" altLang="en-US"/>
              <a:pPr>
                <a:defRPr/>
              </a:pPr>
              <a:t>2022年4月26日星期二</a:t>
            </a:fld>
            <a:endParaRPr lang="en-US" altLang="zh-CN"/>
          </a:p>
        </p:txBody>
      </p:sp>
      <p:sp>
        <p:nvSpPr>
          <p:cNvPr id="6" name="灯片编号占位符 5"/>
          <p:cNvSpPr>
            <a:spLocks noGrp="1"/>
          </p:cNvSpPr>
          <p:nvPr>
            <p:ph type="sldNum" sz="quarter" idx="11"/>
          </p:nvPr>
        </p:nvSpPr>
        <p:spPr>
          <a:xfrm>
            <a:off x="8077200" y="6400800"/>
            <a:ext cx="990600" cy="3048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F20AB54B-BB67-4F5D-A8B4-8DE3F8395970}" type="slidenum">
              <a:rPr lang="en-US" altLang="zh-CN"/>
              <a:pPr>
                <a:defRPr/>
              </a:pPr>
              <a:t>‹#›</a:t>
            </a:fld>
            <a:endParaRPr lang="en-US" altLang="zh-CN"/>
          </a:p>
        </p:txBody>
      </p:sp>
      <p:sp>
        <p:nvSpPr>
          <p:cNvPr id="7" name="页脚占位符 6"/>
          <p:cNvSpPr>
            <a:spLocks noGrp="1"/>
          </p:cNvSpPr>
          <p:nvPr>
            <p:ph type="ftr" sz="quarter" idx="12"/>
          </p:nvPr>
        </p:nvSpPr>
        <p:spPr>
          <a:xfrm>
            <a:off x="3505200" y="6477000"/>
            <a:ext cx="3733800" cy="304800"/>
          </a:xfrm>
          <a:prstGeom prst="rect">
            <a:avLst/>
          </a:prstGeom>
        </p:spPr>
        <p:txBody>
          <a:bodyPr/>
          <a:lstStyle>
            <a:lvl1pPr>
              <a:defRPr>
                <a:latin typeface="Helvetica" pitchFamily="34" charset="0"/>
              </a:defRPr>
            </a:lvl1pPr>
          </a:lstStyle>
          <a:p>
            <a:pPr>
              <a:defRPr/>
            </a:pPr>
            <a:r>
              <a:rPr lang="en-US" altLang="zh-CN"/>
              <a:t>数据库系统概念----高级SQL</a:t>
            </a:r>
          </a:p>
        </p:txBody>
      </p:sp>
    </p:spTree>
    <p:extLst>
      <p:ext uri="{BB962C8B-B14F-4D97-AF65-F5344CB8AC3E}">
        <p14:creationId xmlns:p14="http://schemas.microsoft.com/office/powerpoint/2010/main" val="2401116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838200"/>
          </a:xfrm>
        </p:spPr>
        <p:txBody>
          <a:bodyPr/>
          <a:lstStyle/>
          <a:p>
            <a:r>
              <a:rPr lang="zh-CN" altLang="en-US" noProof="1"/>
              <a:t>单击此处编辑母版标题样式</a:t>
            </a:r>
          </a:p>
        </p:txBody>
      </p:sp>
      <p:sp>
        <p:nvSpPr>
          <p:cNvPr id="3" name="表格占位符 2"/>
          <p:cNvSpPr>
            <a:spLocks noGrp="1"/>
          </p:cNvSpPr>
          <p:nvPr>
            <p:ph type="tbl" idx="1"/>
          </p:nvPr>
        </p:nvSpPr>
        <p:spPr>
          <a:xfrm>
            <a:off x="685800" y="1371600"/>
            <a:ext cx="7772400" cy="4876800"/>
          </a:xfrm>
        </p:spPr>
        <p:txBody>
          <a:bodyPr/>
          <a:lstStyle/>
          <a:p>
            <a:pPr lvl="0"/>
            <a:endParaRPr lang="zh-CN" altLang="en-US" noProof="0"/>
          </a:p>
        </p:txBody>
      </p:sp>
      <p:sp>
        <p:nvSpPr>
          <p:cNvPr id="4" name="Rectangle 28"/>
          <p:cNvSpPr>
            <a:spLocks noGrp="1" noChangeArrowheads="1"/>
          </p:cNvSpPr>
          <p:nvPr>
            <p:ph type="dt" sz="half" idx="10"/>
          </p:nvPr>
        </p:nvSpPr>
        <p:spPr>
          <a:xfrm>
            <a:off x="0" y="0"/>
            <a:ext cx="0" cy="0"/>
          </a:xfrm>
        </p:spPr>
        <p:txBody>
          <a:bodyPr/>
          <a:lstStyle>
            <a:lvl1pPr>
              <a:defRPr/>
            </a:lvl1pPr>
          </a:lstStyle>
          <a:p>
            <a:pPr>
              <a:defRPr/>
            </a:pPr>
            <a:fld id="{9A1A7978-FC82-4BDD-891E-37840D76B641}" type="datetime3">
              <a:rPr lang="zh-CN" altLang="en-US"/>
              <a:pPr>
                <a:defRPr/>
              </a:pPr>
              <a:t>2022年4月26日星期二</a:t>
            </a:fld>
            <a:endParaRPr lang="en-US" altLang="zh-CN"/>
          </a:p>
        </p:txBody>
      </p:sp>
      <p:sp>
        <p:nvSpPr>
          <p:cNvPr id="5" name="Rectangle 29"/>
          <p:cNvSpPr>
            <a:spLocks noGrp="1" noChangeArrowheads="1"/>
          </p:cNvSpPr>
          <p:nvPr>
            <p:ph type="sldNum" sz="quarter" idx="11"/>
          </p:nvPr>
        </p:nvSpPr>
        <p:spPr>
          <a:xfrm>
            <a:off x="0" y="0"/>
            <a:ext cx="0" cy="0"/>
          </a:xfrm>
        </p:spPr>
        <p:txBody>
          <a:bodyPr/>
          <a:lstStyle>
            <a:lvl1pPr>
              <a:defRPr/>
            </a:lvl1pPr>
          </a:lstStyle>
          <a:p>
            <a:pPr>
              <a:defRPr/>
            </a:pPr>
            <a:fld id="{F474D236-1261-4D04-8C2F-7EA1396E6BAE}" type="slidenum">
              <a:rPr lang="en-US" altLang="zh-CN"/>
              <a:pPr>
                <a:defRPr/>
              </a:pPr>
              <a:t>‹#›</a:t>
            </a:fld>
            <a:endParaRPr lang="en-US" altLang="zh-CN"/>
          </a:p>
        </p:txBody>
      </p:sp>
      <p:sp>
        <p:nvSpPr>
          <p:cNvPr id="6" name="Rectangle 30"/>
          <p:cNvSpPr>
            <a:spLocks noGrp="1" noChangeArrowheads="1"/>
          </p:cNvSpPr>
          <p:nvPr>
            <p:ph type="ftr" sz="quarter" idx="12"/>
          </p:nvPr>
        </p:nvSpPr>
        <p:spPr>
          <a:xfrm>
            <a:off x="0" y="0"/>
            <a:ext cx="0" cy="0"/>
          </a:xfrm>
        </p:spPr>
        <p:txBody>
          <a:bodyPr/>
          <a:lstStyle>
            <a:lvl1pPr>
              <a:defRPr/>
            </a:lvl1pPr>
          </a:lstStyle>
          <a:p>
            <a:pPr>
              <a:defRPr/>
            </a:pPr>
            <a:r>
              <a:rPr lang="zh-CN" altLang="en-US"/>
              <a:t>数据库系统概念</a:t>
            </a:r>
            <a:r>
              <a:rPr lang="en-US" altLang="zh-CN"/>
              <a:t>----SQL</a:t>
            </a:r>
          </a:p>
        </p:txBody>
      </p:sp>
    </p:spTree>
    <p:extLst>
      <p:ext uri="{BB962C8B-B14F-4D97-AF65-F5344CB8AC3E}">
        <p14:creationId xmlns:p14="http://schemas.microsoft.com/office/powerpoint/2010/main" val="401099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6269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139306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509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8438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169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2640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3500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00403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4"/>
          <p:cNvSpPr txBox="1">
            <a:spLocks noChangeArrowheads="1"/>
          </p:cNvSpPr>
          <p:nvPr/>
        </p:nvSpPr>
        <p:spPr bwMode="auto">
          <a:xfrm>
            <a:off x="6762750" y="6613525"/>
            <a:ext cx="2381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MS PGothic" pitchFamily="34" charset="-128"/>
              </a:defRPr>
            </a:lvl1pPr>
            <a:lvl2pPr marL="742950" indent="-285750">
              <a:defRPr sz="1600">
                <a:solidFill>
                  <a:schemeClr val="tx1"/>
                </a:solidFill>
                <a:latin typeface="Helvetica" charset="0"/>
                <a:ea typeface="MS PGothic" pitchFamily="34" charset="-128"/>
              </a:defRPr>
            </a:lvl2pPr>
            <a:lvl3pPr marL="1143000" indent="-228600">
              <a:defRPr sz="1600">
                <a:solidFill>
                  <a:schemeClr val="tx1"/>
                </a:solidFill>
                <a:latin typeface="Helvetica" charset="0"/>
                <a:ea typeface="MS PGothic" pitchFamily="34" charset="-128"/>
              </a:defRPr>
            </a:lvl3pPr>
            <a:lvl4pPr marL="1600200" indent="-228600">
              <a:defRPr sz="1600">
                <a:solidFill>
                  <a:schemeClr val="tx1"/>
                </a:solidFill>
                <a:latin typeface="Helvetica" charset="0"/>
                <a:ea typeface="MS PGothic" pitchFamily="34" charset="-128"/>
              </a:defRPr>
            </a:lvl4pPr>
            <a:lvl5pPr marL="2057400" indent="-228600">
              <a:defRPr sz="1600">
                <a:solidFill>
                  <a:schemeClr val="tx1"/>
                </a:solidFill>
                <a:latin typeface="Helvetica"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charset="0"/>
                <a:ea typeface="MS PGothic" pitchFamily="34" charset="-128"/>
              </a:defRPr>
            </a:lvl9pPr>
          </a:lstStyle>
          <a:p>
            <a:pPr algn="ctr">
              <a:spcBef>
                <a:spcPct val="50000"/>
              </a:spcBef>
              <a:defRPr/>
            </a:pPr>
            <a:r>
              <a:rPr lang="en-US" altLang="zh-CN" sz="1000" b="1">
                <a:solidFill>
                  <a:srgbClr val="000099"/>
                </a:solidFill>
              </a:rPr>
              <a:t>©Silberschatz, Korth and Sudarshan</a:t>
            </a:r>
          </a:p>
        </p:txBody>
      </p:sp>
      <p:sp>
        <p:nvSpPr>
          <p:cNvPr id="1028" name="Text Box 5"/>
          <p:cNvSpPr txBox="1">
            <a:spLocks noChangeArrowheads="1"/>
          </p:cNvSpPr>
          <p:nvPr/>
        </p:nvSpPr>
        <p:spPr bwMode="auto">
          <a:xfrm>
            <a:off x="4481513" y="6613525"/>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zh-CN" sz="1000" b="1">
                <a:solidFill>
                  <a:srgbClr val="000099"/>
                </a:solidFill>
              </a:rPr>
              <a:t>5.</a:t>
            </a:r>
            <a:fld id="{7ADCD213-8A8E-4DCB-8538-D84437095E85}" type="slidenum">
              <a:rPr lang="en-US" altLang="zh-CN" sz="1000" b="1" smtClean="0">
                <a:solidFill>
                  <a:srgbClr val="000099"/>
                </a:solidFill>
              </a:rPr>
              <a:pPr algn="ctr">
                <a:spcBef>
                  <a:spcPct val="50000"/>
                </a:spcBef>
                <a:defRPr/>
              </a:pPr>
              <a:t>‹#›</a:t>
            </a:fld>
            <a:endParaRPr lang="en-US" altLang="zh-CN" sz="1000" b="1">
              <a:solidFill>
                <a:srgbClr val="000099"/>
              </a:solidFill>
            </a:endParaRPr>
          </a:p>
        </p:txBody>
      </p:sp>
      <p:sp>
        <p:nvSpPr>
          <p:cNvPr id="1029" name="Rectangle 6"/>
          <p:cNvSpPr>
            <a:spLocks noGrp="1" noChangeArrowheads="1"/>
          </p:cNvSpPr>
          <p:nvPr>
            <p:ph type="title"/>
          </p:nvPr>
        </p:nvSpPr>
        <p:spPr bwMode="auto">
          <a:xfrm>
            <a:off x="768350" y="117475"/>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30" name="Text Box 7"/>
          <p:cNvSpPr txBox="1">
            <a:spLocks noChangeArrowheads="1"/>
          </p:cNvSpPr>
          <p:nvPr/>
        </p:nvSpPr>
        <p:spPr bwMode="auto">
          <a:xfrm>
            <a:off x="0" y="6613525"/>
            <a:ext cx="26661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charset="0"/>
                <a:ea typeface="MS PGothic" pitchFamily="34" charset="-128"/>
              </a:defRPr>
            </a:lvl1pPr>
            <a:lvl2pPr marL="742950" indent="-285750">
              <a:defRPr sz="1600">
                <a:solidFill>
                  <a:schemeClr val="tx1"/>
                </a:solidFill>
                <a:latin typeface="Helvetica" charset="0"/>
                <a:ea typeface="MS PGothic" pitchFamily="34" charset="-128"/>
              </a:defRPr>
            </a:lvl2pPr>
            <a:lvl3pPr marL="1143000" indent="-228600">
              <a:defRPr sz="1600">
                <a:solidFill>
                  <a:schemeClr val="tx1"/>
                </a:solidFill>
                <a:latin typeface="Helvetica" charset="0"/>
                <a:ea typeface="MS PGothic" pitchFamily="34" charset="-128"/>
              </a:defRPr>
            </a:lvl3pPr>
            <a:lvl4pPr marL="1600200" indent="-228600">
              <a:defRPr sz="1600">
                <a:solidFill>
                  <a:schemeClr val="tx1"/>
                </a:solidFill>
                <a:latin typeface="Helvetica" charset="0"/>
                <a:ea typeface="MS PGothic" pitchFamily="34" charset="-128"/>
              </a:defRPr>
            </a:lvl4pPr>
            <a:lvl5pPr marL="2057400" indent="-228600">
              <a:defRPr sz="1600">
                <a:solidFill>
                  <a:schemeClr val="tx1"/>
                </a:solidFill>
                <a:latin typeface="Helvetica"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charset="0"/>
                <a:ea typeface="MS PGothic" pitchFamily="34" charset="-128"/>
              </a:defRPr>
            </a:lvl9pPr>
          </a:lstStyle>
          <a:p>
            <a:pPr>
              <a:spcBef>
                <a:spcPct val="50000"/>
              </a:spcBef>
              <a:defRPr/>
            </a:pPr>
            <a:r>
              <a:rPr lang="en-US" altLang="zh-CN" sz="1000" b="1" dirty="0">
                <a:solidFill>
                  <a:srgbClr val="000099"/>
                </a:solidFill>
              </a:rPr>
              <a:t>Database System Concepts - 7</a:t>
            </a:r>
            <a:r>
              <a:rPr lang="en-US" altLang="zh-CN" sz="1000" b="1" baseline="30000" dirty="0">
                <a:solidFill>
                  <a:srgbClr val="000099"/>
                </a:solidFill>
              </a:rPr>
              <a:t>th</a:t>
            </a:r>
            <a:r>
              <a:rPr lang="en-US" altLang="zh-CN" sz="1000" b="1" dirty="0">
                <a:solidFill>
                  <a:srgbClr val="000099"/>
                </a:solidFill>
              </a:rPr>
              <a:t> Edition</a:t>
            </a:r>
          </a:p>
        </p:txBody>
      </p:sp>
      <p:sp>
        <p:nvSpPr>
          <p:cNvPr id="1031" name="Freeform 8"/>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32" name="Picture 9" descr="Cover-6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75" y="0"/>
            <a:ext cx="66833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9"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50" r:id="rId13"/>
    <p:sldLayoutId id="2147483951" r:id="rId14"/>
    <p:sldLayoutId id="2147483952" r:id="rId15"/>
  </p:sldLayoutIdLst>
  <p:txStyles>
    <p:titleStyle>
      <a:lvl1pPr algn="ctr" rtl="0" eaLnBrk="0" fontAlgn="base" hangingPunct="0">
        <a:spcBef>
          <a:spcPct val="0"/>
        </a:spcBef>
        <a:spcAft>
          <a:spcPct val="0"/>
        </a:spcAft>
        <a:defRPr kumimoji="1" sz="3200" b="1">
          <a:solidFill>
            <a:schemeClr val="tx2"/>
          </a:solidFill>
          <a:latin typeface="隶书" panose="02010509060101010101" pitchFamily="49" charset="-122"/>
          <a:ea typeface="隶书" panose="02010509060101010101" pitchFamily="49" charset="-122"/>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隶书" pitchFamily="49" charset="-122"/>
          <a:ea typeface="隶书" pitchFamily="49" charset="-122"/>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隶书" pitchFamily="49" charset="-122"/>
          <a:ea typeface="隶书" pitchFamily="49" charset="-122"/>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隶书" pitchFamily="49" charset="-122"/>
          <a:ea typeface="隶书" pitchFamily="49" charset="-122"/>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隶书" pitchFamily="49" charset="-122"/>
          <a:ea typeface="隶书" pitchFamily="49" charset="-122"/>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cs typeface="+mn-cs"/>
        </a:defRPr>
      </a:lvl1pPr>
      <a:lvl2pPr marL="742950" indent="-285750" algn="l" rtl="0" eaLnBrk="0" fontAlgn="base" hangingPunct="0">
        <a:spcBef>
          <a:spcPct val="35000"/>
        </a:spcBef>
        <a:spcAft>
          <a:spcPct val="0"/>
        </a:spcAft>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685800" y="3548063"/>
            <a:ext cx="7772400" cy="1143000"/>
          </a:xfrm>
          <a:prstGeom prst="rect">
            <a:avLst/>
          </a:prstGeom>
          <a:noFill/>
          <a:ln w="9525">
            <a:noFill/>
            <a:miter lim="800000"/>
            <a:headEnd/>
            <a:tailEnd/>
          </a:ln>
        </p:spPr>
        <p:txBody>
          <a:bodyPr anchor="b"/>
          <a:lstStyle>
            <a:lvl1pPr algn="ctr" rtl="0" eaLnBrk="0" fontAlgn="base" hangingPunct="0">
              <a:spcBef>
                <a:spcPct val="0"/>
              </a:spcBef>
              <a:spcAft>
                <a:spcPct val="0"/>
              </a:spcAft>
              <a:defRPr kumimoji="1" sz="3200" b="1">
                <a:solidFill>
                  <a:srgbClr val="CC3300"/>
                </a:solidFill>
                <a:effectLst>
                  <a:outerShdw blurRad="38100" dist="38100" dir="2700000" algn="tl">
                    <a:srgbClr val="C0C0C0"/>
                  </a:outerShdw>
                </a:effectLst>
                <a:latin typeface="隶书" panose="02010509060101010101" pitchFamily="49" charset="-122"/>
                <a:ea typeface="隶书" panose="02010509060101010101" pitchFamily="49" charset="-122"/>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charset="0"/>
              </a:defRPr>
            </a:lvl9pPr>
          </a:lstStyle>
          <a:p>
            <a:pPr>
              <a:defRPr/>
            </a:pPr>
            <a:r>
              <a:rPr lang="zh-CN" altLang="en-US" sz="4800" kern="0" dirty="0"/>
              <a:t>第五章  高级</a:t>
            </a:r>
            <a:r>
              <a:rPr lang="en-US" altLang="zh-CN" sz="4800" kern="0" dirty="0"/>
              <a:t>SQL</a:t>
            </a:r>
            <a:endParaRPr lang="en-US" sz="4800" kern="0" dirty="0"/>
          </a:p>
        </p:txBody>
      </p:sp>
      <p:sp>
        <p:nvSpPr>
          <p:cNvPr id="8195" name="WordArt 3"/>
          <p:cNvSpPr>
            <a:spLocks noChangeArrowheads="1" noChangeShapeType="1" noTextEdit="1"/>
          </p:cNvSpPr>
          <p:nvPr/>
        </p:nvSpPr>
        <p:spPr bwMode="auto">
          <a:xfrm>
            <a:off x="304800" y="1944688"/>
            <a:ext cx="8610600" cy="1219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chemeClr val="bg2"/>
              </a:contourClr>
            </a:sp3d>
          </a:bodyPr>
          <a:lstStyle/>
          <a:p>
            <a:r>
              <a:rPr lang="en-US" altLang="zh-CN" sz="3200" b="1" kern="10">
                <a:ln w="9525">
                  <a:round/>
                  <a:headEnd/>
                  <a:tailEnd/>
                </a:ln>
                <a:solidFill>
                  <a:schemeClr val="bg2"/>
                </a:solidFill>
                <a:latin typeface="黑体" panose="02010609060101010101" pitchFamily="49" charset="-122"/>
                <a:ea typeface="黑体" panose="02010609060101010101" pitchFamily="49" charset="-122"/>
              </a:rPr>
              <a:t>DATABASE  SYSTEM  CONCEPTS</a:t>
            </a:r>
            <a:endParaRPr lang="zh-CN" altLang="en-US" sz="3200" b="1" kern="10">
              <a:ln w="9525">
                <a:round/>
                <a:headEnd/>
                <a:tailEnd/>
              </a:ln>
              <a:solidFill>
                <a:schemeClr val="bg2"/>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pPr>
              <a:defRPr/>
            </a:pPr>
            <a:r>
              <a:rPr lang="en-US" dirty="0">
                <a:ea typeface="+mj-ea"/>
              </a:rPr>
              <a:t>JDBC</a:t>
            </a:r>
            <a:r>
              <a:rPr lang="zh-CN" altLang="en-US" dirty="0">
                <a:solidFill>
                  <a:srgbClr val="CC3300"/>
                </a:solidFill>
                <a:latin typeface="宋体" pitchFamily="2" charset="-122"/>
                <a:ea typeface="宋体" pitchFamily="2" charset="-122"/>
              </a:rPr>
              <a:t>代码（续）</a:t>
            </a:r>
            <a:endParaRPr lang="en-US" altLang="en-US" dirty="0">
              <a:solidFill>
                <a:srgbClr val="CC3300"/>
              </a:solidFill>
              <a:latin typeface="宋体" pitchFamily="2" charset="-122"/>
              <a:ea typeface="宋体" pitchFamily="2" charset="-122"/>
            </a:endParaRPr>
          </a:p>
        </p:txBody>
      </p:sp>
      <p:sp>
        <p:nvSpPr>
          <p:cNvPr id="22531" name="Rectangle 3"/>
          <p:cNvSpPr>
            <a:spLocks noGrp="1" noChangeArrowheads="1"/>
          </p:cNvSpPr>
          <p:nvPr>
            <p:ph type="body" idx="1"/>
          </p:nvPr>
        </p:nvSpPr>
        <p:spPr>
          <a:xfrm>
            <a:off x="841375" y="1135063"/>
            <a:ext cx="8129588" cy="5341937"/>
          </a:xfrm>
        </p:spPr>
        <p:txBody>
          <a:bodyPr/>
          <a:lstStyle/>
          <a:p>
            <a:r>
              <a:rPr lang="zh-CN" altLang="en-US" sz="2000"/>
              <a:t>更新数据库</a:t>
            </a:r>
            <a:r>
              <a:rPr lang="en-US" altLang="zh-CN"/>
              <a:t/>
            </a:r>
            <a:br>
              <a:rPr lang="en-US" altLang="zh-CN"/>
            </a:br>
            <a:r>
              <a:rPr kumimoji="0" lang="en-US" altLang="zh-CN">
                <a:solidFill>
                  <a:srgbClr val="993300"/>
                </a:solidFill>
              </a:rPr>
              <a:t>try {</a:t>
            </a:r>
            <a:br>
              <a:rPr kumimoji="0" lang="en-US" altLang="zh-CN">
                <a:solidFill>
                  <a:srgbClr val="993300"/>
                </a:solidFill>
              </a:rPr>
            </a:br>
            <a:r>
              <a:rPr kumimoji="0" lang="en-US" altLang="zh-CN">
                <a:solidFill>
                  <a:srgbClr val="993300"/>
                </a:solidFill>
              </a:rPr>
              <a:t>  stmt.executeUpdate( "insert into instructor values(’" +a1+"’, ’Kim’, ’Physics’, 98000)");</a:t>
            </a:r>
            <a:br>
              <a:rPr kumimoji="0" lang="en-US" altLang="zh-CN">
                <a:solidFill>
                  <a:srgbClr val="993300"/>
                </a:solidFill>
              </a:rPr>
            </a:br>
            <a:r>
              <a:rPr kumimoji="0" lang="en-US" altLang="zh-CN">
                <a:solidFill>
                  <a:srgbClr val="993300"/>
                </a:solidFill>
              </a:rPr>
              <a:t>} catch (SQLException sqle)</a:t>
            </a:r>
            <a:br>
              <a:rPr kumimoji="0" lang="en-US" altLang="zh-CN">
                <a:solidFill>
                  <a:srgbClr val="993300"/>
                </a:solidFill>
              </a:rPr>
            </a:br>
            <a:r>
              <a:rPr kumimoji="0" lang="en-US" altLang="zh-CN">
                <a:solidFill>
                  <a:srgbClr val="993300"/>
                </a:solidFill>
              </a:rPr>
              <a:t>{System.out.println("Could not insert tuple. " + sqle);</a:t>
            </a:r>
            <a:br>
              <a:rPr kumimoji="0" lang="en-US" altLang="zh-CN">
                <a:solidFill>
                  <a:srgbClr val="993300"/>
                </a:solidFill>
              </a:rPr>
            </a:br>
            <a:r>
              <a:rPr kumimoji="0" lang="en-US" altLang="zh-CN">
                <a:solidFill>
                  <a:srgbClr val="993300"/>
                </a:solidFill>
              </a:rPr>
              <a:t>}</a:t>
            </a:r>
          </a:p>
          <a:p>
            <a:r>
              <a:rPr lang="zh-CN" altLang="en-US" sz="2000"/>
              <a:t>执行查询，取回并打印结果</a:t>
            </a:r>
            <a:endParaRPr lang="en-US" altLang="zh-CN" sz="2000"/>
          </a:p>
          <a:p>
            <a:pPr lvl="1">
              <a:buFont typeface="Monotype Sorts" pitchFamily="2" charset="2"/>
              <a:buNone/>
            </a:pPr>
            <a:r>
              <a:rPr kumimoji="0" lang="en-US" altLang="zh-CN"/>
              <a:t>  </a:t>
            </a:r>
            <a:r>
              <a:rPr kumimoji="0" lang="en-US" altLang="zh-CN">
                <a:solidFill>
                  <a:srgbClr val="993300"/>
                </a:solidFill>
              </a:rPr>
              <a:t>ResultSet rset = stmt.executeQuery(</a:t>
            </a:r>
            <a:br>
              <a:rPr kumimoji="0" lang="en-US" altLang="zh-CN">
                <a:solidFill>
                  <a:srgbClr val="993300"/>
                </a:solidFill>
              </a:rPr>
            </a:br>
            <a:r>
              <a:rPr kumimoji="0" lang="en-US" altLang="zh-CN">
                <a:solidFill>
                  <a:srgbClr val="993300"/>
                </a:solidFill>
              </a:rPr>
              <a:t>       "select dept_name, avg (salary) from instructor</a:t>
            </a:r>
            <a:br>
              <a:rPr kumimoji="0" lang="en-US" altLang="zh-CN">
                <a:solidFill>
                  <a:srgbClr val="993300"/>
                </a:solidFill>
              </a:rPr>
            </a:br>
            <a:r>
              <a:rPr kumimoji="0" lang="en-US" altLang="zh-CN">
                <a:solidFill>
                  <a:srgbClr val="993300"/>
                </a:solidFill>
              </a:rPr>
              <a:t>                                 group by dept_name");</a:t>
            </a:r>
            <a:br>
              <a:rPr kumimoji="0" lang="en-US" altLang="zh-CN">
                <a:solidFill>
                  <a:srgbClr val="993300"/>
                </a:solidFill>
              </a:rPr>
            </a:br>
            <a:r>
              <a:rPr kumimoji="0" lang="en-US" altLang="zh-CN">
                <a:solidFill>
                  <a:srgbClr val="993300"/>
                </a:solidFill>
              </a:rPr>
              <a:t>while (rset.next()) {</a:t>
            </a:r>
            <a:br>
              <a:rPr kumimoji="0" lang="en-US" altLang="zh-CN">
                <a:solidFill>
                  <a:srgbClr val="993300"/>
                </a:solidFill>
              </a:rPr>
            </a:br>
            <a:r>
              <a:rPr kumimoji="0" lang="en-US" altLang="zh-CN">
                <a:solidFill>
                  <a:srgbClr val="993300"/>
                </a:solidFill>
              </a:rPr>
              <a:t>       System.out.println(rset.getString("dept_name") + " " +</a:t>
            </a:r>
            <a:br>
              <a:rPr kumimoji="0" lang="en-US" altLang="zh-CN">
                <a:solidFill>
                  <a:srgbClr val="993300"/>
                </a:solidFill>
              </a:rPr>
            </a:br>
            <a:r>
              <a:rPr kumimoji="0" lang="en-US" altLang="zh-CN">
                <a:solidFill>
                  <a:srgbClr val="993300"/>
                </a:solidFill>
              </a:rPr>
              <a:t>        rset.getFloat(2));</a:t>
            </a:r>
            <a:br>
              <a:rPr kumimoji="0" lang="en-US" altLang="zh-CN">
                <a:solidFill>
                  <a:srgbClr val="993300"/>
                </a:solidFill>
              </a:rPr>
            </a:br>
            <a:r>
              <a:rPr kumimoji="0" lang="en-US" altLang="zh-CN">
                <a:solidFill>
                  <a:srgbClr val="993300"/>
                </a:solidFill>
              </a:rPr>
              <a:t>}</a:t>
            </a:r>
          </a:p>
          <a:p>
            <a:endParaRPr lang="en-US" altLang="zh-CN" b="1">
              <a:solidFill>
                <a:srgbClr val="993300"/>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p:txBody>
          <a:bodyPr/>
          <a:lstStyle/>
          <a:p>
            <a:pPr>
              <a:defRPr/>
            </a:pPr>
            <a:r>
              <a:rPr lang="zh-CN" altLang="en-US" dirty="0">
                <a:solidFill>
                  <a:schemeClr val="accent2">
                    <a:lumMod val="75000"/>
                  </a:schemeClr>
                </a:solidFill>
                <a:latin typeface="+mj-ea"/>
              </a:rPr>
              <a:t>分窗</a:t>
            </a:r>
            <a:endParaRPr lang="en-US" altLang="en-US" dirty="0">
              <a:solidFill>
                <a:schemeClr val="accent2">
                  <a:lumMod val="75000"/>
                </a:schemeClr>
              </a:solidFill>
              <a:latin typeface="+mj-ea"/>
            </a:endParaRPr>
          </a:p>
        </p:txBody>
      </p:sp>
      <p:sp>
        <p:nvSpPr>
          <p:cNvPr id="65539" name="Rectangle 3"/>
          <p:cNvSpPr>
            <a:spLocks noGrp="1" noChangeArrowheads="1"/>
          </p:cNvSpPr>
          <p:nvPr>
            <p:ph type="body" idx="4294967295"/>
          </p:nvPr>
        </p:nvSpPr>
        <p:spPr>
          <a:xfrm>
            <a:off x="395288" y="1381125"/>
            <a:ext cx="8099425" cy="4927600"/>
          </a:xfrm>
        </p:spPr>
        <p:txBody>
          <a:bodyPr/>
          <a:lstStyle/>
          <a:p>
            <a:pPr>
              <a:lnSpc>
                <a:spcPct val="90000"/>
              </a:lnSpc>
              <a:defRPr/>
            </a:pPr>
            <a:r>
              <a:rPr lang="zh-CN" altLang="en-US" sz="2000" dirty="0"/>
              <a:t>其他分窗规范的例子：</a:t>
            </a:r>
            <a:endParaRPr lang="en-US" altLang="zh-CN" sz="2000" dirty="0"/>
          </a:p>
          <a:p>
            <a:pPr lvl="1">
              <a:lnSpc>
                <a:spcPct val="90000"/>
              </a:lnSpc>
              <a:defRPr/>
            </a:pPr>
            <a:r>
              <a:rPr lang="en-US" altLang="zh-CN" sz="2000" dirty="0"/>
              <a:t>between rows unbounded preceding and current</a:t>
            </a:r>
          </a:p>
          <a:p>
            <a:pPr lvl="2">
              <a:lnSpc>
                <a:spcPct val="90000"/>
              </a:lnSpc>
              <a:defRPr/>
            </a:pPr>
            <a:r>
              <a:rPr lang="zh-CN" altLang="en-US" sz="2000" dirty="0"/>
              <a:t>第一行至当前行的汇总</a:t>
            </a:r>
            <a:endParaRPr lang="en-US" altLang="zh-CN" sz="2000" dirty="0"/>
          </a:p>
          <a:p>
            <a:pPr lvl="1">
              <a:lnSpc>
                <a:spcPct val="90000"/>
              </a:lnSpc>
              <a:defRPr/>
            </a:pPr>
            <a:r>
              <a:rPr lang="en-US" altLang="zh-CN" sz="2000" dirty="0"/>
              <a:t>rows unbounded preceding</a:t>
            </a:r>
          </a:p>
          <a:p>
            <a:pPr lvl="2">
              <a:lnSpc>
                <a:spcPct val="90000"/>
              </a:lnSpc>
              <a:defRPr/>
            </a:pPr>
            <a:r>
              <a:rPr lang="zh-CN" altLang="en-US" sz="2000" dirty="0"/>
              <a:t>当前行前面的记录</a:t>
            </a:r>
            <a:endParaRPr lang="en-US" altLang="zh-CN" sz="2000" dirty="0"/>
          </a:p>
          <a:p>
            <a:pPr lvl="1">
              <a:lnSpc>
                <a:spcPct val="90000"/>
              </a:lnSpc>
              <a:defRPr/>
            </a:pPr>
            <a:r>
              <a:rPr lang="en-US" altLang="zh-CN" sz="2000" dirty="0"/>
              <a:t>range  between 10 preceding and current row</a:t>
            </a:r>
          </a:p>
          <a:p>
            <a:pPr lvl="2">
              <a:lnSpc>
                <a:spcPct val="90000"/>
              </a:lnSpc>
              <a:defRPr/>
            </a:pPr>
            <a:r>
              <a:rPr lang="zh-CN" altLang="en-US" sz="2000" dirty="0"/>
              <a:t>当前行的前</a:t>
            </a:r>
            <a:r>
              <a:rPr lang="en-US" altLang="zh-CN" sz="2000" dirty="0"/>
              <a:t>10</a:t>
            </a:r>
            <a:r>
              <a:rPr lang="zh-CN" altLang="en-US" sz="2000" dirty="0"/>
              <a:t>行</a:t>
            </a:r>
            <a:endParaRPr lang="en-US" altLang="zh-CN" sz="2000" dirty="0"/>
          </a:p>
          <a:p>
            <a:pPr lvl="1">
              <a:lnSpc>
                <a:spcPct val="90000"/>
              </a:lnSpc>
              <a:defRPr/>
            </a:pPr>
            <a:r>
              <a:rPr lang="en-US" altLang="zh-CN" sz="2000" dirty="0"/>
              <a:t>range interval 10 day preceding</a:t>
            </a:r>
          </a:p>
          <a:p>
            <a:pPr lvl="2">
              <a:lnSpc>
                <a:spcPct val="90000"/>
              </a:lnSpc>
              <a:defRPr/>
            </a:pPr>
            <a:r>
              <a:rPr lang="zh-CN" altLang="en-US" sz="2000" dirty="0">
                <a:cs typeface="+mn-cs"/>
              </a:rPr>
              <a:t>不包括当前行</a:t>
            </a:r>
            <a:endParaRPr lang="en-US" altLang="zh-CN" sz="2000" dirty="0">
              <a:cs typeface="+mn-cs"/>
            </a:endParaRPr>
          </a:p>
          <a:p>
            <a:pPr>
              <a:lnSpc>
                <a:spcPct val="90000"/>
              </a:lnSpc>
              <a:buFont typeface="Monotype Sorts" charset="2"/>
              <a:buNone/>
              <a:defRPr/>
            </a:pPr>
            <a:endParaRPr lang="en-US" altLang="zh-CN" sz="2000" dirty="0"/>
          </a:p>
        </p:txBody>
      </p:sp>
      <p:sp>
        <p:nvSpPr>
          <p:cNvPr id="150532" name="灯片编号占位符 1"/>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 typeface="Arial" panose="020B0604020202020204" pitchFamily="34" charset="0"/>
              <a:buNone/>
            </a:pPr>
            <a:endParaRPr kumimoji="0" lang="zh-CN" altLang="zh-CN" sz="2400">
              <a:solidFill>
                <a:schemeClr val="accent2"/>
              </a:solidFill>
              <a:latin typeface="Times New Roman" panose="02020603050405020304" pitchFamily="18" charset="0"/>
              <a:ea typeface="华文新魏" panose="02010800040101010101" pitchFamily="2" charset="-122"/>
            </a:endParaRPr>
          </a:p>
        </p:txBody>
      </p:sp>
      <p:sp>
        <p:nvSpPr>
          <p:cNvPr id="150533" name="日期占位符 2"/>
          <p:cNvSpPr>
            <a:spLocks noGrp="1"/>
          </p:cNvSpPr>
          <p:nvPr>
            <p:ph type="dt"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US" altLang="zh-CN">
              <a:latin typeface="Helvetica" panose="020B0604020202020204" pitchFamily="34" charset="0"/>
              <a:ea typeface="MS PGothic" panose="020B0600070205080204" pitchFamily="34" charset="-128"/>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idx="4294967295"/>
          </p:nvPr>
        </p:nvSpPr>
        <p:spPr/>
        <p:txBody>
          <a:bodyPr/>
          <a:lstStyle/>
          <a:p>
            <a:pPr>
              <a:defRPr/>
            </a:pPr>
            <a:r>
              <a:rPr lang="zh-CN" altLang="en-US" dirty="0">
                <a:solidFill>
                  <a:schemeClr val="accent2">
                    <a:lumMod val="75000"/>
                  </a:schemeClr>
                </a:solidFill>
                <a:latin typeface="+mj-ea"/>
              </a:rPr>
              <a:t>分窗（续）</a:t>
            </a:r>
            <a:endParaRPr lang="en-US" dirty="0">
              <a:solidFill>
                <a:schemeClr val="accent2">
                  <a:lumMod val="75000"/>
                </a:schemeClr>
              </a:solidFill>
              <a:latin typeface="+mj-ea"/>
            </a:endParaRPr>
          </a:p>
        </p:txBody>
      </p:sp>
      <p:sp>
        <p:nvSpPr>
          <p:cNvPr id="152579" name="Rectangle 3"/>
          <p:cNvSpPr>
            <a:spLocks noGrp="1" noChangeArrowheads="1"/>
          </p:cNvSpPr>
          <p:nvPr>
            <p:ph type="body" idx="4294967295"/>
          </p:nvPr>
        </p:nvSpPr>
        <p:spPr>
          <a:xfrm>
            <a:off x="395288" y="1371600"/>
            <a:ext cx="7772400" cy="4876800"/>
          </a:xfrm>
        </p:spPr>
        <p:txBody>
          <a:bodyPr/>
          <a:lstStyle/>
          <a:p>
            <a:r>
              <a:rPr lang="zh-CN" altLang="en-US" sz="2400"/>
              <a:t>可以在分区内分窗</a:t>
            </a:r>
            <a:endParaRPr lang="en-US" altLang="zh-CN" sz="2400"/>
          </a:p>
          <a:p>
            <a:r>
              <a:rPr lang="zh-CN" altLang="en-US" sz="2400"/>
              <a:t>示例：给定一个关系</a:t>
            </a:r>
            <a:r>
              <a:rPr lang="en-US" altLang="zh-CN" sz="2400" i="1"/>
              <a:t>transaction </a:t>
            </a:r>
            <a:r>
              <a:rPr lang="en-US" altLang="zh-CN" sz="2400"/>
              <a:t>(</a:t>
            </a:r>
            <a:r>
              <a:rPr lang="en-US" altLang="zh-CN" sz="2400" i="1"/>
              <a:t>account_number, date_time, value</a:t>
            </a:r>
            <a:r>
              <a:rPr lang="en-US" altLang="zh-CN" sz="2400"/>
              <a:t>)</a:t>
            </a:r>
            <a:r>
              <a:rPr lang="zh-CN" altLang="en-US" sz="2400"/>
              <a:t>，存款的话值为正，提款的话值为负</a:t>
            </a:r>
            <a:endParaRPr lang="en-US" altLang="zh-CN" sz="2400"/>
          </a:p>
          <a:p>
            <a:pPr lvl="1"/>
            <a:r>
              <a:rPr lang="zh-CN" altLang="en-US" sz="2000"/>
              <a:t>求出每个账户上的交易完成后，每个账户的余额</a:t>
            </a:r>
            <a:endParaRPr lang="en-US" altLang="zh-CN" sz="2000"/>
          </a:p>
          <a:p>
            <a:pPr lvl="1">
              <a:buFont typeface="Monotype Sorts" pitchFamily="2" charset="2"/>
              <a:buNone/>
            </a:pPr>
            <a:r>
              <a:rPr lang="en-US" altLang="zh-CN" sz="2000"/>
              <a:t>	</a:t>
            </a:r>
            <a:r>
              <a:rPr lang="en-US" altLang="zh-CN" sz="2000" b="1"/>
              <a:t>select </a:t>
            </a:r>
            <a:r>
              <a:rPr lang="en-US" altLang="zh-CN" sz="2000" i="1"/>
              <a:t>account_number, date_time</a:t>
            </a:r>
            <a:r>
              <a:rPr lang="en-US" altLang="zh-CN" sz="2000"/>
              <a:t>,</a:t>
            </a:r>
            <a:br>
              <a:rPr lang="en-US" altLang="zh-CN" sz="2000"/>
            </a:br>
            <a:r>
              <a:rPr lang="en-US" altLang="zh-CN" sz="2000"/>
              <a:t>    </a:t>
            </a:r>
            <a:r>
              <a:rPr lang="en-US" altLang="zh-CN" sz="2000" b="1"/>
              <a:t>sum </a:t>
            </a:r>
            <a:r>
              <a:rPr lang="en-US" altLang="zh-CN" sz="2000"/>
              <a:t>(</a:t>
            </a:r>
            <a:r>
              <a:rPr lang="en-US" altLang="zh-CN" sz="2000" i="1"/>
              <a:t>value</a:t>
            </a:r>
            <a:r>
              <a:rPr lang="en-US" altLang="zh-CN" sz="2000"/>
              <a:t>) </a:t>
            </a:r>
            <a:r>
              <a:rPr lang="en-US" altLang="zh-CN" sz="2000" b="1"/>
              <a:t>over</a:t>
            </a:r>
            <a:r>
              <a:rPr lang="en-US" altLang="zh-CN" sz="2000"/>
              <a:t/>
            </a:r>
            <a:br>
              <a:rPr lang="en-US" altLang="zh-CN" sz="2000"/>
            </a:br>
            <a:r>
              <a:rPr lang="en-US" altLang="zh-CN" sz="2000"/>
              <a:t>		(</a:t>
            </a:r>
            <a:r>
              <a:rPr lang="en-US" altLang="zh-CN" sz="2000" b="1"/>
              <a:t>partition by </a:t>
            </a:r>
            <a:r>
              <a:rPr lang="en-US" altLang="zh-CN" sz="2000" i="1"/>
              <a:t>account_number </a:t>
            </a:r>
            <a:r>
              <a:rPr lang="en-US" altLang="zh-CN" sz="2000"/>
              <a:t/>
            </a:r>
            <a:br>
              <a:rPr lang="en-US" altLang="zh-CN" sz="2000"/>
            </a:br>
            <a:r>
              <a:rPr lang="en-US" altLang="zh-CN" sz="2000"/>
              <a:t>		</a:t>
            </a:r>
            <a:r>
              <a:rPr lang="en-US" altLang="zh-CN" sz="2000" b="1"/>
              <a:t>order by </a:t>
            </a:r>
            <a:r>
              <a:rPr lang="en-US" altLang="zh-CN" sz="2000" i="1"/>
              <a:t>date_time</a:t>
            </a:r>
            <a:r>
              <a:rPr lang="en-US" altLang="zh-CN" sz="2000"/>
              <a:t/>
            </a:r>
            <a:br>
              <a:rPr lang="en-US" altLang="zh-CN" sz="2000"/>
            </a:br>
            <a:r>
              <a:rPr lang="en-US" altLang="zh-CN" sz="2000"/>
              <a:t>		</a:t>
            </a:r>
            <a:r>
              <a:rPr lang="en-US" altLang="zh-CN" sz="2000" b="1"/>
              <a:t>rows unbounded preceding</a:t>
            </a:r>
            <a:r>
              <a:rPr lang="en-US" altLang="zh-CN" sz="2000"/>
              <a:t>)</a:t>
            </a:r>
            <a:br>
              <a:rPr lang="en-US" altLang="zh-CN" sz="2000"/>
            </a:br>
            <a:r>
              <a:rPr lang="en-US" altLang="zh-CN" sz="2000"/>
              <a:t>   </a:t>
            </a:r>
            <a:r>
              <a:rPr lang="en-US" altLang="zh-CN" sz="2000" b="1"/>
              <a:t>as </a:t>
            </a:r>
            <a:r>
              <a:rPr lang="en-US" altLang="zh-CN" sz="2000" i="1"/>
              <a:t>balance</a:t>
            </a:r>
            <a:r>
              <a:rPr lang="en-US" altLang="zh-CN" sz="2000"/>
              <a:t/>
            </a:r>
            <a:br>
              <a:rPr lang="en-US" altLang="zh-CN" sz="2000"/>
            </a:br>
            <a:r>
              <a:rPr lang="en-US" altLang="zh-CN" sz="2000" b="1"/>
              <a:t>from </a:t>
            </a:r>
            <a:r>
              <a:rPr lang="en-US" altLang="zh-CN" sz="2000" i="1"/>
              <a:t>transaction</a:t>
            </a:r>
            <a:r>
              <a:rPr lang="en-US" altLang="zh-CN" sz="2000"/>
              <a:t/>
            </a:r>
            <a:br>
              <a:rPr lang="en-US" altLang="zh-CN" sz="2000"/>
            </a:br>
            <a:r>
              <a:rPr lang="en-US" altLang="zh-CN" sz="2000" b="1"/>
              <a:t>order by </a:t>
            </a:r>
            <a:r>
              <a:rPr lang="en-US" altLang="zh-CN" sz="2000" i="1"/>
              <a:t>account_number, date_time</a:t>
            </a:r>
            <a:endParaRPr lang="en-US" altLang="zh-CN" sz="1600"/>
          </a:p>
        </p:txBody>
      </p:sp>
      <p:sp>
        <p:nvSpPr>
          <p:cNvPr id="152580" name="灯片编号占位符 1"/>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 typeface="Arial" panose="020B0604020202020204" pitchFamily="34" charset="0"/>
              <a:buNone/>
            </a:pPr>
            <a:endParaRPr kumimoji="0" lang="zh-CN" altLang="zh-CN" sz="2400">
              <a:solidFill>
                <a:schemeClr val="accent2"/>
              </a:solidFill>
              <a:latin typeface="Times New Roman" panose="02020603050405020304" pitchFamily="18" charset="0"/>
              <a:ea typeface="华文新魏" panose="02010800040101010101" pitchFamily="2" charset="-122"/>
            </a:endParaRPr>
          </a:p>
        </p:txBody>
      </p:sp>
      <p:sp>
        <p:nvSpPr>
          <p:cNvPr id="152581" name="日期占位符 2"/>
          <p:cNvSpPr>
            <a:spLocks noGrp="1"/>
          </p:cNvSpPr>
          <p:nvPr>
            <p:ph type="dt"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US" altLang="zh-CN">
              <a:latin typeface="Helvetica" panose="020B0604020202020204" pitchFamily="34" charset="0"/>
              <a:ea typeface="MS PGothic" panose="020B0600070205080204"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a:t>JDBC</a:t>
            </a:r>
            <a:r>
              <a:rPr lang="zh-CN" altLang="en-US"/>
              <a:t>：一个程序示例</a:t>
            </a:r>
          </a:p>
        </p:txBody>
      </p:sp>
      <p:sp>
        <p:nvSpPr>
          <p:cNvPr id="24579" name="Rectangle 3"/>
          <p:cNvSpPr>
            <a:spLocks noGrp="1" noChangeArrowheads="1"/>
          </p:cNvSpPr>
          <p:nvPr>
            <p:ph type="body" idx="1"/>
          </p:nvPr>
        </p:nvSpPr>
        <p:spPr>
          <a:xfrm>
            <a:off x="685800" y="996950"/>
            <a:ext cx="8062913" cy="5672138"/>
          </a:xfrm>
        </p:spPr>
        <p:txBody>
          <a:bodyPr/>
          <a:lstStyle/>
          <a:p>
            <a:pPr>
              <a:lnSpc>
                <a:spcPct val="80000"/>
              </a:lnSpc>
              <a:buFont typeface="Wingdings" panose="05000000000000000000" pitchFamily="2" charset="2"/>
              <a:buNone/>
            </a:pPr>
            <a:r>
              <a:rPr lang="en-US" altLang="zh-CN" sz="1500"/>
              <a:t>try </a:t>
            </a:r>
          </a:p>
          <a:p>
            <a:pPr>
              <a:lnSpc>
                <a:spcPct val="80000"/>
              </a:lnSpc>
              <a:buFont typeface="Wingdings" panose="05000000000000000000" pitchFamily="2" charset="2"/>
              <a:buNone/>
            </a:pPr>
            <a:r>
              <a:rPr lang="en-US" altLang="zh-CN" sz="1500"/>
              <a:t>	{Class.forName(</a:t>
            </a:r>
            <a:r>
              <a:rPr lang="en-US" altLang="zh-CN" sz="1500">
                <a:latin typeface="Times New Roman" panose="02020603050405020304" pitchFamily="18" charset="0"/>
              </a:rPr>
              <a:t>“</a:t>
            </a:r>
            <a:r>
              <a:rPr lang="en-US" altLang="zh-CN" sz="1500"/>
              <a:t>oracle.jdbc.driver.oracledriver</a:t>
            </a:r>
            <a:r>
              <a:rPr lang="en-US" altLang="zh-CN" sz="1500">
                <a:latin typeface="Times New Roman" panose="02020603050405020304" pitchFamily="18" charset="0"/>
              </a:rPr>
              <a:t>”</a:t>
            </a:r>
            <a:r>
              <a:rPr lang="en-US" altLang="zh-CN" sz="1500"/>
              <a:t>);//</a:t>
            </a:r>
            <a:r>
              <a:rPr lang="zh-CN" altLang="en-US" sz="1500"/>
              <a:t>定义驱动程序</a:t>
            </a:r>
          </a:p>
          <a:p>
            <a:pPr>
              <a:lnSpc>
                <a:spcPct val="80000"/>
              </a:lnSpc>
              <a:buFont typeface="Wingdings" panose="05000000000000000000" pitchFamily="2" charset="2"/>
              <a:buNone/>
            </a:pPr>
            <a:r>
              <a:rPr lang="zh-CN" altLang="en-US" sz="1500"/>
              <a:t>	 </a:t>
            </a:r>
            <a:r>
              <a:rPr lang="en-US" altLang="zh-CN" sz="1500"/>
              <a:t>Connection conn= DriverManager.getConnection</a:t>
            </a:r>
          </a:p>
          <a:p>
            <a:pPr>
              <a:lnSpc>
                <a:spcPct val="80000"/>
              </a:lnSpc>
              <a:buFont typeface="Wingdings" panose="05000000000000000000" pitchFamily="2" charset="2"/>
              <a:buNone/>
            </a:pPr>
            <a:r>
              <a:rPr lang="en-US" altLang="zh-CN" sz="1500"/>
              <a:t>		("jdbc:oracle:thin:@202.194.7.x:1000:student", "u1","pw1");</a:t>
            </a:r>
          </a:p>
          <a:p>
            <a:pPr>
              <a:lnSpc>
                <a:spcPct val="80000"/>
              </a:lnSpc>
              <a:buFont typeface="Wingdings" panose="05000000000000000000" pitchFamily="2" charset="2"/>
              <a:buNone/>
            </a:pPr>
            <a:r>
              <a:rPr lang="en-US" altLang="zh-CN" sz="1500"/>
              <a:t>	Statement stmt=conn.createStatement();//</a:t>
            </a:r>
            <a:r>
              <a:rPr lang="zh-CN" altLang="en-US" sz="1500"/>
              <a:t>定义</a:t>
            </a:r>
            <a:r>
              <a:rPr lang="en-US" altLang="zh-CN" sz="1500"/>
              <a:t>statement</a:t>
            </a:r>
          </a:p>
          <a:p>
            <a:pPr>
              <a:lnSpc>
                <a:spcPct val="80000"/>
              </a:lnSpc>
              <a:buFont typeface="Wingdings" panose="05000000000000000000" pitchFamily="2" charset="2"/>
              <a:buNone/>
            </a:pPr>
            <a:r>
              <a:rPr lang="en-US" altLang="zh-CN" sz="1500"/>
              <a:t>	</a:t>
            </a:r>
            <a:r>
              <a:rPr lang="en-US" altLang="zh-CN" sz="1500">
                <a:solidFill>
                  <a:srgbClr val="C00000"/>
                </a:solidFill>
              </a:rPr>
              <a:t>try{//</a:t>
            </a:r>
            <a:r>
              <a:rPr lang="zh-CN" altLang="en-US" sz="1500">
                <a:solidFill>
                  <a:srgbClr val="C00000"/>
                </a:solidFill>
              </a:rPr>
              <a:t>插入</a:t>
            </a:r>
            <a:r>
              <a:rPr lang="en-US" altLang="zh-CN" sz="1500">
                <a:solidFill>
                  <a:srgbClr val="C00000"/>
                </a:solidFill>
              </a:rPr>
              <a:t>s(s1,</a:t>
            </a:r>
            <a:r>
              <a:rPr lang="zh-CN" altLang="en-US" sz="1500">
                <a:solidFill>
                  <a:srgbClr val="C00000"/>
                </a:solidFill>
              </a:rPr>
              <a:t>甲</a:t>
            </a:r>
            <a:r>
              <a:rPr lang="en-US" altLang="zh-CN" sz="1500">
                <a:solidFill>
                  <a:srgbClr val="C00000"/>
                </a:solidFill>
              </a:rPr>
              <a:t>)</a:t>
            </a:r>
          </a:p>
          <a:p>
            <a:pPr lvl="1">
              <a:lnSpc>
                <a:spcPct val="80000"/>
              </a:lnSpc>
              <a:buFontTx/>
              <a:buNone/>
            </a:pPr>
            <a:r>
              <a:rPr lang="en-US" altLang="zh-CN" sz="1500">
                <a:solidFill>
                  <a:srgbClr val="C00000"/>
                </a:solidFill>
              </a:rPr>
              <a:t>   stmt.executeUpdate("insert into s(sno,snane) values (</a:t>
            </a:r>
            <a:r>
              <a:rPr lang="en-US" altLang="zh-CN" sz="1500">
                <a:solidFill>
                  <a:srgbClr val="C00000"/>
                </a:solidFill>
                <a:latin typeface="Times New Roman" panose="02020603050405020304" pitchFamily="18" charset="0"/>
              </a:rPr>
              <a:t>‘</a:t>
            </a:r>
            <a:r>
              <a:rPr lang="en-US" altLang="zh-CN" sz="1500">
                <a:solidFill>
                  <a:srgbClr val="C00000"/>
                </a:solidFill>
              </a:rPr>
              <a:t>s1</a:t>
            </a:r>
            <a:r>
              <a:rPr lang="en-US" altLang="zh-CN" sz="1500">
                <a:solidFill>
                  <a:srgbClr val="C00000"/>
                </a:solidFill>
                <a:latin typeface="Times New Roman" panose="02020603050405020304" pitchFamily="18" charset="0"/>
              </a:rPr>
              <a:t>’</a:t>
            </a:r>
            <a:r>
              <a:rPr lang="en-US" altLang="zh-CN" sz="1500">
                <a:solidFill>
                  <a:srgbClr val="C00000"/>
                </a:solidFill>
              </a:rPr>
              <a:t>, </a:t>
            </a:r>
            <a:r>
              <a:rPr lang="en-US" altLang="zh-CN" sz="1500">
                <a:solidFill>
                  <a:srgbClr val="C00000"/>
                </a:solidFill>
                <a:latin typeface="Times New Roman" panose="02020603050405020304" pitchFamily="18" charset="0"/>
              </a:rPr>
              <a:t>‘</a:t>
            </a:r>
            <a:r>
              <a:rPr lang="zh-CN" altLang="en-US" sz="1500">
                <a:solidFill>
                  <a:srgbClr val="C00000"/>
                </a:solidFill>
              </a:rPr>
              <a:t>甲</a:t>
            </a:r>
            <a:r>
              <a:rPr lang="zh-CN" altLang="en-US" sz="1500">
                <a:solidFill>
                  <a:srgbClr val="C00000"/>
                </a:solidFill>
                <a:latin typeface="Times New Roman" panose="02020603050405020304" pitchFamily="18" charset="0"/>
              </a:rPr>
              <a:t>’</a:t>
            </a:r>
            <a:r>
              <a:rPr lang="zh-CN" altLang="en-US" sz="1500">
                <a:solidFill>
                  <a:srgbClr val="C00000"/>
                </a:solidFill>
              </a:rPr>
              <a:t> </a:t>
            </a:r>
            <a:r>
              <a:rPr lang="en-US" altLang="zh-CN" sz="1500">
                <a:solidFill>
                  <a:srgbClr val="C00000"/>
                </a:solidFill>
              </a:rPr>
              <a:t>)");</a:t>
            </a:r>
          </a:p>
          <a:p>
            <a:pPr lvl="1">
              <a:lnSpc>
                <a:spcPct val="80000"/>
              </a:lnSpc>
              <a:buFontTx/>
              <a:buNone/>
            </a:pPr>
            <a:r>
              <a:rPr lang="en-US" altLang="zh-CN" sz="1500">
                <a:solidFill>
                  <a:srgbClr val="C00000"/>
                </a:solidFill>
              </a:rPr>
              <a:t>   } 	catch (SQLException sqle)//</a:t>
            </a:r>
            <a:r>
              <a:rPr lang="zh-CN" altLang="en-US" sz="1500">
                <a:solidFill>
                  <a:srgbClr val="C00000"/>
                </a:solidFill>
              </a:rPr>
              <a:t>错误处理</a:t>
            </a:r>
          </a:p>
          <a:p>
            <a:pPr>
              <a:lnSpc>
                <a:spcPct val="80000"/>
              </a:lnSpc>
              <a:buFont typeface="Wingdings" panose="05000000000000000000" pitchFamily="2" charset="2"/>
              <a:buNone/>
            </a:pPr>
            <a:r>
              <a:rPr lang="zh-CN" altLang="en-US" sz="1500">
                <a:solidFill>
                  <a:srgbClr val="C00000"/>
                </a:solidFill>
              </a:rPr>
              <a:t>		</a:t>
            </a:r>
            <a:r>
              <a:rPr lang="en-US" altLang="zh-CN" sz="1500">
                <a:solidFill>
                  <a:srgbClr val="C00000"/>
                </a:solidFill>
              </a:rPr>
              <a:t>{System.out.println(</a:t>
            </a:r>
            <a:r>
              <a:rPr lang="en-US" altLang="zh-CN" sz="1500">
                <a:solidFill>
                  <a:srgbClr val="C00000"/>
                </a:solidFill>
                <a:latin typeface="Times New Roman" panose="02020603050405020304" pitchFamily="18" charset="0"/>
              </a:rPr>
              <a:t>“</a:t>
            </a:r>
            <a:r>
              <a:rPr lang="en-US" altLang="zh-CN" sz="1500">
                <a:solidFill>
                  <a:srgbClr val="C00000"/>
                </a:solidFill>
              </a:rPr>
              <a:t>could not insert:</a:t>
            </a:r>
            <a:r>
              <a:rPr lang="en-US" altLang="zh-CN" sz="1500">
                <a:solidFill>
                  <a:srgbClr val="C00000"/>
                </a:solidFill>
                <a:latin typeface="Times New Roman" panose="02020603050405020304" pitchFamily="18" charset="0"/>
              </a:rPr>
              <a:t>”</a:t>
            </a:r>
            <a:r>
              <a:rPr lang="en-US" altLang="zh-CN" sz="1500">
                <a:solidFill>
                  <a:srgbClr val="C00000"/>
                </a:solidFill>
              </a:rPr>
              <a:t>+sqle);}</a:t>
            </a:r>
          </a:p>
          <a:p>
            <a:pPr>
              <a:lnSpc>
                <a:spcPct val="80000"/>
              </a:lnSpc>
              <a:buFont typeface="Wingdings" panose="05000000000000000000" pitchFamily="2" charset="2"/>
              <a:buNone/>
            </a:pPr>
            <a:r>
              <a:rPr lang="en-US" altLang="zh-CN" sz="1500"/>
              <a:t>	</a:t>
            </a:r>
            <a:r>
              <a:rPr lang="en-US" altLang="zh-CN" sz="1500">
                <a:solidFill>
                  <a:srgbClr val="000099"/>
                </a:solidFill>
              </a:rPr>
              <a:t>try {//</a:t>
            </a:r>
            <a:r>
              <a:rPr lang="zh-CN" altLang="en-US" sz="1500">
                <a:solidFill>
                  <a:srgbClr val="000099"/>
                </a:solidFill>
              </a:rPr>
              <a:t>显示所有学生</a:t>
            </a:r>
            <a:r>
              <a:rPr lang="en-US" altLang="zh-CN" sz="1500">
                <a:solidFill>
                  <a:srgbClr val="000099"/>
                </a:solidFill>
              </a:rPr>
              <a:t>sno,sname</a:t>
            </a:r>
          </a:p>
          <a:p>
            <a:pPr>
              <a:lnSpc>
                <a:spcPct val="80000"/>
              </a:lnSpc>
              <a:buFont typeface="Wingdings" panose="05000000000000000000" pitchFamily="2" charset="2"/>
              <a:buNone/>
            </a:pPr>
            <a:r>
              <a:rPr lang="en-US" altLang="zh-CN" sz="1500">
                <a:solidFill>
                  <a:srgbClr val="000099"/>
                </a:solidFill>
              </a:rPr>
              <a:t>	    ResultSet rset=stmt.executeQuery("select sno,sname from s");</a:t>
            </a:r>
          </a:p>
          <a:p>
            <a:pPr>
              <a:lnSpc>
                <a:spcPct val="80000"/>
              </a:lnSpc>
              <a:buFont typeface="Wingdings" panose="05000000000000000000" pitchFamily="2" charset="2"/>
              <a:buNone/>
            </a:pPr>
            <a:r>
              <a:rPr lang="en-US" altLang="zh-CN" sz="1500">
                <a:solidFill>
                  <a:srgbClr val="000099"/>
                </a:solidFill>
              </a:rPr>
              <a:t>   	    while (rset.next())</a:t>
            </a:r>
          </a:p>
          <a:p>
            <a:pPr>
              <a:lnSpc>
                <a:spcPct val="80000"/>
              </a:lnSpc>
              <a:buFont typeface="Wingdings" panose="05000000000000000000" pitchFamily="2" charset="2"/>
              <a:buNone/>
            </a:pPr>
            <a:r>
              <a:rPr lang="en-US" altLang="zh-CN" sz="1500">
                <a:solidFill>
                  <a:srgbClr val="000099"/>
                </a:solidFill>
              </a:rPr>
              <a:t>		{System.out.println(rset.getString("sno")+":"+reset.getString("sname"));}</a:t>
            </a:r>
          </a:p>
          <a:p>
            <a:pPr>
              <a:lnSpc>
                <a:spcPct val="80000"/>
              </a:lnSpc>
              <a:buFont typeface="Wingdings" panose="05000000000000000000" pitchFamily="2" charset="2"/>
              <a:buNone/>
            </a:pPr>
            <a:r>
              <a:rPr lang="en-US" altLang="zh-CN" sz="1500">
                <a:solidFill>
                  <a:srgbClr val="000099"/>
                </a:solidFill>
              </a:rPr>
              <a:t>	    rset.close(); //</a:t>
            </a:r>
            <a:r>
              <a:rPr lang="zh-CN" altLang="en-US" sz="1500">
                <a:solidFill>
                  <a:srgbClr val="000099"/>
                </a:solidFill>
              </a:rPr>
              <a:t>释放</a:t>
            </a:r>
            <a:r>
              <a:rPr lang="en-US" altLang="zh-CN" sz="1500">
                <a:solidFill>
                  <a:srgbClr val="000099"/>
                </a:solidFill>
              </a:rPr>
              <a:t>rset</a:t>
            </a:r>
          </a:p>
          <a:p>
            <a:pPr>
              <a:lnSpc>
                <a:spcPct val="80000"/>
              </a:lnSpc>
              <a:buFont typeface="Wingdings" panose="05000000000000000000" pitchFamily="2" charset="2"/>
              <a:buNone/>
            </a:pPr>
            <a:r>
              <a:rPr lang="en-US" altLang="zh-CN" sz="1500">
                <a:solidFill>
                  <a:srgbClr val="000099"/>
                </a:solidFill>
              </a:rPr>
              <a:t>	   }catch (SQLException sqle)//</a:t>
            </a:r>
            <a:r>
              <a:rPr lang="zh-CN" altLang="en-US" sz="1500">
                <a:solidFill>
                  <a:srgbClr val="000099"/>
                </a:solidFill>
              </a:rPr>
              <a:t>错误处理</a:t>
            </a:r>
          </a:p>
          <a:p>
            <a:pPr>
              <a:lnSpc>
                <a:spcPct val="80000"/>
              </a:lnSpc>
              <a:buFont typeface="Wingdings" panose="05000000000000000000" pitchFamily="2" charset="2"/>
              <a:buNone/>
            </a:pPr>
            <a:r>
              <a:rPr lang="zh-CN" altLang="en-US" sz="1500">
                <a:solidFill>
                  <a:srgbClr val="000099"/>
                </a:solidFill>
              </a:rPr>
              <a:t>		</a:t>
            </a:r>
            <a:r>
              <a:rPr lang="en-US" altLang="zh-CN" sz="1500">
                <a:solidFill>
                  <a:srgbClr val="000099"/>
                </a:solidFill>
              </a:rPr>
              <a:t>{System.out.println(</a:t>
            </a:r>
            <a:r>
              <a:rPr lang="en-US" altLang="zh-CN" sz="1500">
                <a:solidFill>
                  <a:srgbClr val="000099"/>
                </a:solidFill>
                <a:latin typeface="Times New Roman" panose="02020603050405020304" pitchFamily="18" charset="0"/>
              </a:rPr>
              <a:t>“</a:t>
            </a:r>
            <a:r>
              <a:rPr lang="en-US" altLang="zh-CN" sz="1500">
                <a:solidFill>
                  <a:srgbClr val="000099"/>
                </a:solidFill>
              </a:rPr>
              <a:t>select sno,sname err:</a:t>
            </a:r>
            <a:r>
              <a:rPr lang="en-US" altLang="zh-CN" sz="1500">
                <a:solidFill>
                  <a:srgbClr val="000099"/>
                </a:solidFill>
                <a:latin typeface="Times New Roman" panose="02020603050405020304" pitchFamily="18" charset="0"/>
              </a:rPr>
              <a:t>”</a:t>
            </a:r>
            <a:r>
              <a:rPr lang="en-US" altLang="zh-CN" sz="1500">
                <a:solidFill>
                  <a:srgbClr val="000099"/>
                </a:solidFill>
              </a:rPr>
              <a:t> +sqle);}</a:t>
            </a:r>
          </a:p>
          <a:p>
            <a:pPr>
              <a:lnSpc>
                <a:spcPct val="80000"/>
              </a:lnSpc>
              <a:buFont typeface="Wingdings" panose="05000000000000000000" pitchFamily="2" charset="2"/>
              <a:buNone/>
            </a:pPr>
            <a:r>
              <a:rPr lang="en-US" altLang="zh-CN" sz="1500"/>
              <a:t>	stmt.close();//</a:t>
            </a:r>
            <a:r>
              <a:rPr lang="zh-CN" altLang="en-US" sz="1500"/>
              <a:t>释放</a:t>
            </a:r>
            <a:r>
              <a:rPr lang="en-US" altLang="zh-CN" sz="1500"/>
              <a:t>statement</a:t>
            </a:r>
          </a:p>
          <a:p>
            <a:pPr>
              <a:lnSpc>
                <a:spcPct val="80000"/>
              </a:lnSpc>
              <a:buFont typeface="Wingdings" panose="05000000000000000000" pitchFamily="2" charset="2"/>
              <a:buNone/>
            </a:pPr>
            <a:r>
              <a:rPr lang="en-US" altLang="zh-CN" sz="1500"/>
              <a:t>  	conn.close();//</a:t>
            </a:r>
            <a:r>
              <a:rPr lang="zh-CN" altLang="en-US" sz="1500"/>
              <a:t>释放连接</a:t>
            </a:r>
          </a:p>
          <a:p>
            <a:pPr>
              <a:lnSpc>
                <a:spcPct val="80000"/>
              </a:lnSpc>
              <a:buFont typeface="Wingdings" panose="05000000000000000000" pitchFamily="2" charset="2"/>
              <a:buNone/>
            </a:pPr>
            <a:r>
              <a:rPr lang="zh-CN" altLang="en-US" sz="1500"/>
              <a:t>	</a:t>
            </a:r>
            <a:r>
              <a:rPr lang="en-US" altLang="zh-CN" sz="1500"/>
              <a:t>}catch (SQLException sqle)</a:t>
            </a:r>
          </a:p>
          <a:p>
            <a:pPr>
              <a:lnSpc>
                <a:spcPct val="80000"/>
              </a:lnSpc>
              <a:buFont typeface="Wingdings" panose="05000000000000000000" pitchFamily="2" charset="2"/>
              <a:buNone/>
            </a:pPr>
            <a:r>
              <a:rPr lang="en-US" altLang="zh-CN" sz="1500"/>
              <a:t>		{System.out.println(</a:t>
            </a:r>
            <a:r>
              <a:rPr lang="en-US" altLang="zh-CN" sz="1500">
                <a:latin typeface="Times New Roman" panose="02020603050405020304" pitchFamily="18" charset="0"/>
              </a:rPr>
              <a:t>“</a:t>
            </a:r>
            <a:r>
              <a:rPr lang="en-US" altLang="zh-CN" sz="1500"/>
              <a:t>SQLException:</a:t>
            </a:r>
            <a:r>
              <a:rPr lang="en-US" altLang="zh-CN" sz="1500">
                <a:latin typeface="Times New Roman" panose="02020603050405020304" pitchFamily="18" charset="0"/>
              </a:rPr>
              <a:t>”</a:t>
            </a:r>
            <a:r>
              <a:rPr lang="en-US" altLang="zh-CN" sz="1500"/>
              <a:t>+sqle);}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a typeface="+mj-ea"/>
              </a:rPr>
              <a:t>JDBC </a:t>
            </a:r>
            <a:r>
              <a:rPr lang="zh-CN" altLang="en-US" dirty="0">
                <a:solidFill>
                  <a:srgbClr val="CC3300"/>
                </a:solidFill>
                <a:latin typeface="宋体" pitchFamily="2" charset="-122"/>
                <a:ea typeface="宋体" pitchFamily="2" charset="-122"/>
              </a:rPr>
              <a:t>代码详细说明</a:t>
            </a:r>
            <a:r>
              <a:rPr lang="en-US" altLang="en-US" dirty="0">
                <a:solidFill>
                  <a:srgbClr val="CC3300"/>
                </a:solidFill>
                <a:latin typeface="宋体" pitchFamily="2" charset="-122"/>
                <a:ea typeface="宋体" pitchFamily="2" charset="-122"/>
              </a:rPr>
              <a:t>       </a:t>
            </a:r>
          </a:p>
        </p:txBody>
      </p:sp>
      <p:sp>
        <p:nvSpPr>
          <p:cNvPr id="27651" name="Rectangle 3"/>
          <p:cNvSpPr>
            <a:spLocks noGrp="1" noChangeArrowheads="1"/>
          </p:cNvSpPr>
          <p:nvPr>
            <p:ph type="body" idx="1"/>
          </p:nvPr>
        </p:nvSpPr>
        <p:spPr>
          <a:xfrm>
            <a:off x="841375" y="1135063"/>
            <a:ext cx="7661275" cy="4903787"/>
          </a:xfrm>
        </p:spPr>
        <p:txBody>
          <a:bodyPr/>
          <a:lstStyle/>
          <a:p>
            <a:pPr>
              <a:buFont typeface="Monotype Sorts" charset="2"/>
              <a:buChar char="n"/>
              <a:defRPr/>
            </a:pPr>
            <a:r>
              <a:rPr lang="zh-CN" altLang="en-US" sz="2000" dirty="0"/>
              <a:t>得到结果字段：</a:t>
            </a:r>
            <a:endParaRPr lang="en-US" altLang="zh-CN" sz="2000" dirty="0"/>
          </a:p>
          <a:p>
            <a:pPr lvl="1">
              <a:buFont typeface="Monotype Sorts" charset="2"/>
              <a:buChar char="l"/>
              <a:defRPr/>
            </a:pPr>
            <a:r>
              <a:rPr lang="en-US" altLang="zh-CN" sz="2000" dirty="0" err="1">
                <a:solidFill>
                  <a:srgbClr val="993300"/>
                </a:solidFill>
              </a:rPr>
              <a:t>rs.getString</a:t>
            </a:r>
            <a:r>
              <a:rPr lang="en-US" altLang="zh-CN" sz="2000" dirty="0">
                <a:solidFill>
                  <a:srgbClr val="993300"/>
                </a:solidFill>
              </a:rPr>
              <a:t>(“</a:t>
            </a:r>
            <a:r>
              <a:rPr lang="en-US" altLang="zh-CN" sz="2000" dirty="0" err="1">
                <a:solidFill>
                  <a:srgbClr val="993300"/>
                </a:solidFill>
              </a:rPr>
              <a:t>dept_name</a:t>
            </a:r>
            <a:r>
              <a:rPr lang="en-US" altLang="zh-CN" sz="2000" dirty="0">
                <a:solidFill>
                  <a:srgbClr val="993300"/>
                </a:solidFill>
              </a:rPr>
              <a:t>”)</a:t>
            </a:r>
            <a:r>
              <a:rPr lang="en-US" altLang="zh-CN" sz="2000" dirty="0"/>
              <a:t> </a:t>
            </a:r>
            <a:r>
              <a:rPr lang="zh-CN" altLang="en-US" sz="2000" dirty="0"/>
              <a:t>和 </a:t>
            </a:r>
            <a:r>
              <a:rPr lang="en-US" altLang="zh-CN" sz="2000" dirty="0" err="1">
                <a:solidFill>
                  <a:srgbClr val="993300"/>
                </a:solidFill>
              </a:rPr>
              <a:t>rs.getString</a:t>
            </a:r>
            <a:r>
              <a:rPr lang="en-US" altLang="zh-CN" sz="2000" dirty="0">
                <a:solidFill>
                  <a:srgbClr val="993300"/>
                </a:solidFill>
              </a:rPr>
              <a:t>(1)</a:t>
            </a:r>
            <a:r>
              <a:rPr lang="en-US" altLang="zh-CN" sz="2000" dirty="0"/>
              <a:t>                 </a:t>
            </a:r>
            <a:r>
              <a:rPr lang="zh-CN" altLang="en-US" sz="2000" dirty="0">
                <a:cs typeface="+mn-cs"/>
              </a:rPr>
              <a:t>如果</a:t>
            </a:r>
            <a:r>
              <a:rPr lang="en-US" altLang="zh-CN" sz="2000" dirty="0" err="1">
                <a:solidFill>
                  <a:srgbClr val="000000"/>
                </a:solidFill>
                <a:cs typeface="+mn-cs"/>
              </a:rPr>
              <a:t>dept_name</a:t>
            </a:r>
            <a:r>
              <a:rPr lang="zh-CN" altLang="en-US" sz="2000" dirty="0">
                <a:solidFill>
                  <a:srgbClr val="000000"/>
                </a:solidFill>
                <a:cs typeface="+mn-cs"/>
              </a:rPr>
              <a:t>是选择查询结果的第一个字段，则相等 </a:t>
            </a:r>
            <a:endParaRPr lang="en-US" altLang="zh-CN" dirty="0"/>
          </a:p>
          <a:p>
            <a:pPr>
              <a:buFont typeface="Monotype Sorts" charset="2"/>
              <a:buChar char="n"/>
              <a:defRPr/>
            </a:pPr>
            <a:r>
              <a:rPr lang="zh-CN" altLang="en-US" sz="2000" dirty="0"/>
              <a:t>处理空值</a:t>
            </a:r>
            <a:endParaRPr lang="en-US" altLang="zh-CN" sz="2000" dirty="0"/>
          </a:p>
          <a:p>
            <a:pPr lvl="1">
              <a:buFont typeface="Monotype Sorts" charset="2"/>
              <a:buChar char="l"/>
              <a:defRPr/>
            </a:pPr>
            <a:r>
              <a:rPr lang="en-US" altLang="zh-CN" sz="2000" dirty="0" err="1">
                <a:solidFill>
                  <a:srgbClr val="993300"/>
                </a:solidFill>
              </a:rPr>
              <a:t>int</a:t>
            </a:r>
            <a:r>
              <a:rPr lang="en-US" altLang="zh-CN" sz="2000" dirty="0">
                <a:solidFill>
                  <a:srgbClr val="993300"/>
                </a:solidFill>
              </a:rPr>
              <a:t> a = </a:t>
            </a:r>
            <a:r>
              <a:rPr lang="en-US" altLang="zh-CN" sz="2000" dirty="0" err="1">
                <a:solidFill>
                  <a:srgbClr val="993300"/>
                </a:solidFill>
              </a:rPr>
              <a:t>rs.getInt</a:t>
            </a:r>
            <a:r>
              <a:rPr lang="en-US" altLang="zh-CN" sz="2000" dirty="0">
                <a:solidFill>
                  <a:srgbClr val="993300"/>
                </a:solidFill>
              </a:rPr>
              <a:t>(“a”);</a:t>
            </a:r>
            <a:endParaRPr lang="en-US" altLang="zh-CN" dirty="0">
              <a:solidFill>
                <a:srgbClr val="993300"/>
              </a:solidFill>
            </a:endParaRPr>
          </a:p>
          <a:p>
            <a:pPr lvl="1">
              <a:buFont typeface="Monotype Sorts" charset="2"/>
              <a:buNone/>
              <a:defRPr/>
            </a:pPr>
            <a:r>
              <a:rPr lang="en-US" altLang="zh-CN" dirty="0">
                <a:solidFill>
                  <a:srgbClr val="993300"/>
                </a:solidFill>
              </a:rPr>
              <a:t>    </a:t>
            </a:r>
            <a:r>
              <a:rPr lang="en-US" altLang="zh-CN" sz="2000" dirty="0">
                <a:solidFill>
                  <a:srgbClr val="993300"/>
                </a:solidFill>
              </a:rPr>
              <a:t>if (</a:t>
            </a:r>
            <a:r>
              <a:rPr lang="en-US" altLang="zh-CN" sz="2000" dirty="0" err="1">
                <a:solidFill>
                  <a:srgbClr val="993300"/>
                </a:solidFill>
              </a:rPr>
              <a:t>rs.wasNull</a:t>
            </a:r>
            <a:r>
              <a:rPr lang="en-US" altLang="zh-CN" sz="2000" dirty="0">
                <a:solidFill>
                  <a:srgbClr val="993300"/>
                </a:solidFill>
              </a:rPr>
              <a:t>()) </a:t>
            </a:r>
            <a:r>
              <a:rPr lang="en-US" altLang="zh-CN" sz="2000" dirty="0" err="1">
                <a:solidFill>
                  <a:srgbClr val="993300"/>
                </a:solidFill>
              </a:rPr>
              <a:t>Systems.out.println</a:t>
            </a:r>
            <a:r>
              <a:rPr lang="en-US" altLang="zh-CN" sz="2000" dirty="0">
                <a:solidFill>
                  <a:srgbClr val="993300"/>
                </a:solidFill>
              </a:rPr>
              <a:t>(“Got null value”);</a:t>
            </a:r>
            <a:endParaRPr lang="en-US" altLang="zh-CN" dirty="0">
              <a:solidFill>
                <a:srgbClr val="9933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sz="4000"/>
              <a:t>JDBC:</a:t>
            </a:r>
            <a:r>
              <a:rPr lang="zh-CN" altLang="en-US" sz="4100"/>
              <a:t>立即执行</a:t>
            </a:r>
            <a:r>
              <a:rPr lang="en-US" altLang="zh-CN" sz="4100"/>
              <a:t>vs</a:t>
            </a:r>
            <a:r>
              <a:rPr lang="zh-CN" altLang="en-US" sz="4100"/>
              <a:t>预备语句</a:t>
            </a:r>
          </a:p>
        </p:txBody>
      </p:sp>
      <p:sp>
        <p:nvSpPr>
          <p:cNvPr id="27651" name="Rectangle 3"/>
          <p:cNvSpPr>
            <a:spLocks noGrp="1" noChangeArrowheads="1"/>
          </p:cNvSpPr>
          <p:nvPr>
            <p:ph type="body" idx="1"/>
          </p:nvPr>
        </p:nvSpPr>
        <p:spPr/>
        <p:txBody>
          <a:bodyPr/>
          <a:lstStyle/>
          <a:p>
            <a:pPr>
              <a:lnSpc>
                <a:spcPct val="80000"/>
              </a:lnSpc>
            </a:pPr>
            <a:r>
              <a:rPr lang="zh-CN" altLang="en-US" sz="2000"/>
              <a:t>立即执行</a:t>
            </a:r>
          </a:p>
          <a:p>
            <a:pPr lvl="1">
              <a:lnSpc>
                <a:spcPct val="80000"/>
              </a:lnSpc>
            </a:pPr>
            <a:r>
              <a:rPr lang="zh-CN" altLang="en-US"/>
              <a:t>使用</a:t>
            </a:r>
            <a:r>
              <a:rPr lang="en-US" altLang="zh-CN"/>
              <a:t>Statement</a:t>
            </a:r>
            <a:r>
              <a:rPr lang="zh-CN" altLang="en-US"/>
              <a:t>类，将</a:t>
            </a:r>
            <a:r>
              <a:rPr lang="en-US" altLang="zh-CN"/>
              <a:t>sql</a:t>
            </a:r>
            <a:r>
              <a:rPr lang="zh-CN" altLang="en-US"/>
              <a:t>语句直接交给</a:t>
            </a:r>
            <a:r>
              <a:rPr lang="en-US" altLang="zh-CN"/>
              <a:t>DBMS</a:t>
            </a:r>
            <a:r>
              <a:rPr lang="zh-CN" altLang="en-US"/>
              <a:t>执行</a:t>
            </a:r>
          </a:p>
          <a:p>
            <a:pPr lvl="1">
              <a:lnSpc>
                <a:spcPct val="80000"/>
              </a:lnSpc>
            </a:pPr>
            <a:r>
              <a:rPr lang="zh-CN" altLang="en-US"/>
              <a:t>一次语句执行</a:t>
            </a:r>
            <a:r>
              <a:rPr lang="en-US" altLang="zh-CN"/>
              <a:t>DBMS</a:t>
            </a:r>
            <a:r>
              <a:rPr lang="zh-CN" altLang="en-US"/>
              <a:t>进行一次语句编译</a:t>
            </a:r>
          </a:p>
          <a:p>
            <a:pPr>
              <a:lnSpc>
                <a:spcPct val="80000"/>
              </a:lnSpc>
            </a:pPr>
            <a:r>
              <a:rPr lang="zh-CN" altLang="en-US" sz="2000"/>
              <a:t>使用预备语句执行</a:t>
            </a:r>
          </a:p>
          <a:p>
            <a:pPr lvl="1">
              <a:lnSpc>
                <a:spcPct val="80000"/>
              </a:lnSpc>
            </a:pPr>
            <a:r>
              <a:rPr lang="zh-CN" altLang="en-US"/>
              <a:t>使用</a:t>
            </a:r>
            <a:r>
              <a:rPr lang="en-US" altLang="zh-CN"/>
              <a:t>PreparedStatement</a:t>
            </a:r>
            <a:r>
              <a:rPr lang="zh-CN" altLang="en-US"/>
              <a:t>类，</a:t>
            </a:r>
            <a:r>
              <a:rPr lang="en-US" altLang="zh-CN"/>
              <a:t>sql</a:t>
            </a:r>
            <a:r>
              <a:rPr lang="zh-CN" altLang="en-US"/>
              <a:t>语句执行，首先进行编译，编译结果赋予</a:t>
            </a:r>
            <a:r>
              <a:rPr lang="en-US" altLang="zh-CN"/>
              <a:t>PreparedStatement</a:t>
            </a:r>
            <a:r>
              <a:rPr lang="zh-CN" altLang="en-US"/>
              <a:t>的对象</a:t>
            </a:r>
          </a:p>
          <a:p>
            <a:pPr lvl="1">
              <a:lnSpc>
                <a:spcPct val="80000"/>
              </a:lnSpc>
            </a:pPr>
            <a:r>
              <a:rPr lang="zh-CN" altLang="en-US"/>
              <a:t>预编译的结果可被反复多次执行</a:t>
            </a:r>
          </a:p>
          <a:p>
            <a:pPr lvl="1">
              <a:lnSpc>
                <a:spcPct val="80000"/>
              </a:lnSpc>
            </a:pPr>
            <a:r>
              <a:rPr lang="zh-CN" altLang="en-US"/>
              <a:t>同嵌入</a:t>
            </a:r>
            <a:r>
              <a:rPr lang="en-US" altLang="zh-CN"/>
              <a:t>sql</a:t>
            </a:r>
            <a:r>
              <a:rPr lang="zh-CN" altLang="en-US"/>
              <a:t>预编译不同</a:t>
            </a:r>
            <a:r>
              <a:rPr lang="en-US" altLang="zh-CN"/>
              <a:t>(</a:t>
            </a:r>
            <a:r>
              <a:rPr lang="zh-CN" altLang="en-US"/>
              <a:t>在编译程序时进行</a:t>
            </a:r>
            <a:r>
              <a:rPr lang="en-US" altLang="zh-CN"/>
              <a:t>)</a:t>
            </a:r>
            <a:r>
              <a:rPr lang="zh-CN" altLang="en-US"/>
              <a:t>，</a:t>
            </a:r>
            <a:r>
              <a:rPr lang="en-US" altLang="zh-CN"/>
              <a:t>JDBC</a:t>
            </a:r>
            <a:r>
              <a:rPr lang="zh-CN" altLang="en-US"/>
              <a:t>的预编译是在程序运行中进行的；</a:t>
            </a:r>
          </a:p>
          <a:p>
            <a:pPr>
              <a:lnSpc>
                <a:spcPct val="80000"/>
              </a:lnSpc>
            </a:pPr>
            <a:r>
              <a:rPr lang="zh-CN" altLang="en-US" sz="2000"/>
              <a:t>一个</a:t>
            </a:r>
            <a:r>
              <a:rPr lang="en-US" altLang="zh-CN" sz="2000"/>
              <a:t>sql</a:t>
            </a:r>
            <a:r>
              <a:rPr lang="zh-CN" altLang="en-US" sz="2000"/>
              <a:t>多次执行</a:t>
            </a:r>
          </a:p>
          <a:p>
            <a:pPr lvl="1">
              <a:lnSpc>
                <a:spcPct val="80000"/>
              </a:lnSpc>
            </a:pPr>
            <a:r>
              <a:rPr lang="zh-CN" altLang="en-US"/>
              <a:t>使用预备语句，仅编译一次</a:t>
            </a:r>
          </a:p>
          <a:p>
            <a:pPr lvl="1">
              <a:lnSpc>
                <a:spcPct val="80000"/>
              </a:lnSpc>
            </a:pPr>
            <a:r>
              <a:rPr lang="zh-CN" altLang="en-US"/>
              <a:t>立即执行模式下，需多次编译</a:t>
            </a:r>
          </a:p>
          <a:p>
            <a:pPr lvl="1">
              <a:lnSpc>
                <a:spcPct val="80000"/>
              </a:lnSpc>
            </a:pPr>
            <a:r>
              <a:rPr lang="zh-CN" altLang="en-US"/>
              <a:t>在一</a:t>
            </a:r>
            <a:r>
              <a:rPr lang="en-US" altLang="zh-CN"/>
              <a:t>sql</a:t>
            </a:r>
            <a:r>
              <a:rPr lang="zh-CN" altLang="en-US"/>
              <a:t>多次执行时，使用预备语句比立即执行的速度快</a:t>
            </a:r>
          </a:p>
          <a:p>
            <a:pPr>
              <a:lnSpc>
                <a:spcPct val="80000"/>
              </a:lnSpc>
            </a:pPr>
            <a:r>
              <a:rPr lang="zh-CN" altLang="en-US" sz="2000"/>
              <a:t>占位符</a:t>
            </a:r>
          </a:p>
          <a:p>
            <a:pPr lvl="1">
              <a:lnSpc>
                <a:spcPct val="80000"/>
              </a:lnSpc>
            </a:pPr>
            <a:r>
              <a:rPr lang="zh-CN" altLang="en-US"/>
              <a:t>预编译</a:t>
            </a:r>
            <a:r>
              <a:rPr lang="en-US" altLang="zh-CN"/>
              <a:t>sql</a:t>
            </a:r>
            <a:r>
              <a:rPr lang="zh-CN" altLang="en-US"/>
              <a:t>支持占位符</a:t>
            </a:r>
            <a:r>
              <a:rPr lang="zh-CN" altLang="en-US">
                <a:latin typeface="Times New Roman" panose="02020603050405020304" pitchFamily="18" charset="0"/>
              </a:rPr>
              <a:t>“</a:t>
            </a:r>
            <a:r>
              <a:rPr lang="en-US" altLang="zh-CN"/>
              <a:t>?</a:t>
            </a:r>
            <a:r>
              <a:rPr lang="zh-CN" altLang="en-US">
                <a:latin typeface="Times New Roman" panose="02020603050405020304" pitchFamily="18" charset="0"/>
              </a:rPr>
              <a:t>”</a:t>
            </a:r>
            <a:endParaRPr lang="en-US" altLang="zh-CN"/>
          </a:p>
          <a:p>
            <a:pPr lvl="1">
              <a:lnSpc>
                <a:spcPct val="80000"/>
              </a:lnSpc>
            </a:pPr>
            <a:r>
              <a:rPr lang="zh-CN" altLang="en-US"/>
              <a:t>相当于宿主变量，只是没有名字，使用数字表示第几个</a:t>
            </a:r>
            <a:r>
              <a:rPr lang="zh-CN" altLang="en-US">
                <a:latin typeface="Times New Roman" panose="02020603050405020304" pitchFamily="18" charset="0"/>
              </a:rPr>
              <a:t>“</a:t>
            </a:r>
            <a:r>
              <a:rPr lang="en-US" altLang="zh-CN"/>
              <a:t>?</a:t>
            </a:r>
            <a:r>
              <a:rPr lang="zh-CN" altLang="en-US">
                <a:latin typeface="Times New Roman" panose="02020603050405020304" pitchFamily="18" charset="0"/>
              </a:rPr>
              <a:t>”</a:t>
            </a:r>
            <a:endParaRPr lang="en-US" altLang="zh-CN"/>
          </a:p>
          <a:p>
            <a:pPr lvl="1">
              <a:lnSpc>
                <a:spcPct val="80000"/>
              </a:lnSpc>
            </a:pPr>
            <a:r>
              <a:rPr lang="en-US" altLang="zh-CN"/>
              <a:t>Sql</a:t>
            </a:r>
            <a:r>
              <a:rPr lang="zh-CN" altLang="en-US"/>
              <a:t>执行前，要对占位符赋值</a:t>
            </a:r>
          </a:p>
          <a:p>
            <a:pPr lvl="1">
              <a:lnSpc>
                <a:spcPct val="80000"/>
              </a:lnSpc>
            </a:pPr>
            <a:endParaRPr lang="zh-CN" altLang="en-US"/>
          </a:p>
          <a:p>
            <a:pPr lvl="1">
              <a:lnSpc>
                <a:spcPct val="80000"/>
              </a:lnSpc>
            </a:pP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solidFill>
                  <a:srgbClr val="CC3300"/>
                </a:solidFill>
                <a:latin typeface="宋体" panose="02010600030101010101" pitchFamily="2" charset="-122"/>
                <a:ea typeface="宋体" panose="02010600030101010101" pitchFamily="2" charset="-122"/>
              </a:rPr>
              <a:t>预备语句</a:t>
            </a:r>
            <a:endParaRPr lang="en-US" altLang="en-US">
              <a:solidFill>
                <a:srgbClr val="CC3300"/>
              </a:solidFill>
              <a:latin typeface="宋体" panose="02010600030101010101" pitchFamily="2" charset="-122"/>
              <a:ea typeface="宋体" panose="02010600030101010101" pitchFamily="2" charset="-122"/>
            </a:endParaRPr>
          </a:p>
        </p:txBody>
      </p:sp>
      <p:sp>
        <p:nvSpPr>
          <p:cNvPr id="11267" name="Rectangle 3"/>
          <p:cNvSpPr>
            <a:spLocks noGrp="1" noChangeArrowheads="1"/>
          </p:cNvSpPr>
          <p:nvPr>
            <p:ph type="body" idx="1"/>
          </p:nvPr>
        </p:nvSpPr>
        <p:spPr>
          <a:xfrm>
            <a:off x="292100" y="1093788"/>
            <a:ext cx="8518525" cy="5222875"/>
          </a:xfrm>
        </p:spPr>
        <p:txBody>
          <a:bodyPr/>
          <a:lstStyle/>
          <a:p>
            <a:pPr>
              <a:lnSpc>
                <a:spcPct val="150000"/>
              </a:lnSpc>
              <a:buFont typeface="Monotype Sorts" charset="2"/>
              <a:buChar char="n"/>
              <a:defRPr/>
            </a:pPr>
            <a:r>
              <a:rPr lang="en-US" altLang="zh-CN" dirty="0" err="1">
                <a:solidFill>
                  <a:srgbClr val="993300"/>
                </a:solidFill>
                <a:latin typeface="Arial" charset="0"/>
                <a:cs typeface="Arial" charset="0"/>
              </a:rPr>
              <a:t>PreparedStatement</a:t>
            </a:r>
            <a:r>
              <a:rPr lang="en-US" altLang="zh-CN" dirty="0">
                <a:solidFill>
                  <a:srgbClr val="993300"/>
                </a:solidFill>
                <a:latin typeface="Arial" charset="0"/>
                <a:cs typeface="Arial" charset="0"/>
              </a:rPr>
              <a:t> </a:t>
            </a:r>
            <a:r>
              <a:rPr lang="en-US" altLang="zh-CN" dirty="0" err="1">
                <a:solidFill>
                  <a:srgbClr val="993300"/>
                </a:solidFill>
                <a:latin typeface="Arial" charset="0"/>
                <a:cs typeface="Arial" charset="0"/>
              </a:rPr>
              <a:t>pStmt</a:t>
            </a:r>
            <a:r>
              <a:rPr lang="en-US" altLang="zh-CN" dirty="0">
                <a:solidFill>
                  <a:srgbClr val="993300"/>
                </a:solidFill>
                <a:latin typeface="Arial" charset="0"/>
                <a:cs typeface="Arial" charset="0"/>
              </a:rPr>
              <a:t> = </a:t>
            </a:r>
            <a:r>
              <a:rPr lang="en-US" altLang="zh-CN" dirty="0" err="1">
                <a:solidFill>
                  <a:srgbClr val="993300"/>
                </a:solidFill>
                <a:latin typeface="Arial" charset="0"/>
                <a:cs typeface="Arial" charset="0"/>
              </a:rPr>
              <a:t>conn.prepareStatement</a:t>
            </a:r>
            <a:r>
              <a:rPr lang="en-US" altLang="zh-CN" dirty="0">
                <a:solidFill>
                  <a:srgbClr val="993300"/>
                </a:solidFill>
                <a:latin typeface="Arial" charset="0"/>
                <a:cs typeface="Arial" charset="0"/>
              </a:rPr>
              <a:t>( </a:t>
            </a:r>
            <a:br>
              <a:rPr lang="en-US" altLang="zh-CN" dirty="0">
                <a:solidFill>
                  <a:srgbClr val="993300"/>
                </a:solidFill>
                <a:latin typeface="Arial" charset="0"/>
                <a:cs typeface="Arial" charset="0"/>
              </a:rPr>
            </a:br>
            <a:r>
              <a:rPr lang="en-US" altLang="zh-CN" dirty="0">
                <a:solidFill>
                  <a:srgbClr val="993300"/>
                </a:solidFill>
                <a:latin typeface="Arial" charset="0"/>
                <a:cs typeface="Arial" charset="0"/>
              </a:rPr>
              <a:t>                                               "insert into instructor values(?,?,?,?)");</a:t>
            </a:r>
            <a:br>
              <a:rPr lang="en-US" altLang="zh-CN" dirty="0">
                <a:solidFill>
                  <a:srgbClr val="993300"/>
                </a:solidFill>
                <a:latin typeface="Arial" charset="0"/>
                <a:cs typeface="Arial" charset="0"/>
              </a:rPr>
            </a:br>
            <a:r>
              <a:rPr lang="en-US" altLang="zh-CN" dirty="0" err="1">
                <a:solidFill>
                  <a:srgbClr val="993300"/>
                </a:solidFill>
                <a:latin typeface="Arial" charset="0"/>
                <a:cs typeface="Arial" charset="0"/>
              </a:rPr>
              <a:t>pStmt.setString</a:t>
            </a:r>
            <a:r>
              <a:rPr lang="en-US" altLang="zh-CN" dirty="0">
                <a:solidFill>
                  <a:srgbClr val="993300"/>
                </a:solidFill>
                <a:latin typeface="Arial" charset="0"/>
                <a:cs typeface="Arial" charset="0"/>
              </a:rPr>
              <a:t>(1, "88877");      </a:t>
            </a:r>
            <a:r>
              <a:rPr lang="en-US" altLang="zh-CN" dirty="0" err="1">
                <a:solidFill>
                  <a:srgbClr val="993300"/>
                </a:solidFill>
                <a:latin typeface="Arial" charset="0"/>
                <a:cs typeface="Arial" charset="0"/>
              </a:rPr>
              <a:t>pStmt.setString</a:t>
            </a:r>
            <a:r>
              <a:rPr lang="en-US" altLang="zh-CN" dirty="0">
                <a:solidFill>
                  <a:srgbClr val="993300"/>
                </a:solidFill>
                <a:latin typeface="Arial" charset="0"/>
                <a:cs typeface="Arial" charset="0"/>
              </a:rPr>
              <a:t>(2, "Perry");</a:t>
            </a:r>
            <a:br>
              <a:rPr lang="en-US" altLang="zh-CN" dirty="0">
                <a:solidFill>
                  <a:srgbClr val="993300"/>
                </a:solidFill>
                <a:latin typeface="Arial" charset="0"/>
                <a:cs typeface="Arial" charset="0"/>
              </a:rPr>
            </a:br>
            <a:r>
              <a:rPr lang="en-US" altLang="zh-CN" dirty="0" err="1">
                <a:solidFill>
                  <a:srgbClr val="993300"/>
                </a:solidFill>
                <a:latin typeface="Arial" charset="0"/>
                <a:cs typeface="Arial" charset="0"/>
              </a:rPr>
              <a:t>pStmt.setString</a:t>
            </a:r>
            <a:r>
              <a:rPr lang="en-US" altLang="zh-CN" dirty="0">
                <a:solidFill>
                  <a:srgbClr val="993300"/>
                </a:solidFill>
                <a:latin typeface="Arial" charset="0"/>
                <a:cs typeface="Arial" charset="0"/>
              </a:rPr>
              <a:t>(3, "Finance");   </a:t>
            </a:r>
            <a:r>
              <a:rPr lang="en-US" altLang="zh-CN" dirty="0" err="1">
                <a:solidFill>
                  <a:srgbClr val="993300"/>
                </a:solidFill>
                <a:latin typeface="Arial" charset="0"/>
                <a:cs typeface="Arial" charset="0"/>
              </a:rPr>
              <a:t>pStmt.setInt</a:t>
            </a:r>
            <a:r>
              <a:rPr lang="en-US" altLang="zh-CN" dirty="0">
                <a:solidFill>
                  <a:srgbClr val="993300"/>
                </a:solidFill>
                <a:latin typeface="Arial" charset="0"/>
                <a:cs typeface="Arial" charset="0"/>
              </a:rPr>
              <a:t>(4, 125000);</a:t>
            </a:r>
            <a:br>
              <a:rPr lang="en-US" altLang="zh-CN" dirty="0">
                <a:solidFill>
                  <a:srgbClr val="993300"/>
                </a:solidFill>
                <a:latin typeface="Arial" charset="0"/>
                <a:cs typeface="Arial" charset="0"/>
              </a:rPr>
            </a:br>
            <a:r>
              <a:rPr lang="en-US" altLang="zh-CN" dirty="0" err="1">
                <a:solidFill>
                  <a:srgbClr val="993300"/>
                </a:solidFill>
                <a:latin typeface="Arial" charset="0"/>
                <a:cs typeface="Arial" charset="0"/>
              </a:rPr>
              <a:t>pStmt.executeUpdate</a:t>
            </a:r>
            <a:r>
              <a:rPr lang="en-US" altLang="zh-CN" dirty="0">
                <a:solidFill>
                  <a:srgbClr val="993300"/>
                </a:solidFill>
                <a:latin typeface="Arial" charset="0"/>
                <a:cs typeface="Arial" charset="0"/>
              </a:rPr>
              <a:t>();    </a:t>
            </a:r>
            <a:br>
              <a:rPr lang="en-US" altLang="zh-CN" dirty="0">
                <a:solidFill>
                  <a:srgbClr val="993300"/>
                </a:solidFill>
                <a:latin typeface="Arial" charset="0"/>
                <a:cs typeface="Arial" charset="0"/>
              </a:rPr>
            </a:br>
            <a:r>
              <a:rPr lang="en-US" altLang="zh-CN" dirty="0" err="1">
                <a:solidFill>
                  <a:srgbClr val="993300"/>
                </a:solidFill>
                <a:latin typeface="Arial" charset="0"/>
                <a:cs typeface="Arial" charset="0"/>
              </a:rPr>
              <a:t>pStmt.setString</a:t>
            </a:r>
            <a:r>
              <a:rPr lang="en-US" altLang="zh-CN" dirty="0">
                <a:solidFill>
                  <a:srgbClr val="993300"/>
                </a:solidFill>
                <a:latin typeface="Arial" charset="0"/>
                <a:cs typeface="Arial" charset="0"/>
              </a:rPr>
              <a:t>(1, "88878");</a:t>
            </a:r>
            <a:br>
              <a:rPr lang="en-US" altLang="zh-CN" dirty="0">
                <a:solidFill>
                  <a:srgbClr val="993300"/>
                </a:solidFill>
                <a:latin typeface="Arial" charset="0"/>
                <a:cs typeface="Arial" charset="0"/>
              </a:rPr>
            </a:br>
            <a:r>
              <a:rPr lang="en-US" altLang="zh-CN" dirty="0" err="1">
                <a:solidFill>
                  <a:srgbClr val="993300"/>
                </a:solidFill>
                <a:latin typeface="Arial" charset="0"/>
                <a:cs typeface="Arial" charset="0"/>
              </a:rPr>
              <a:t>pStmt.executeUpdate</a:t>
            </a:r>
            <a:r>
              <a:rPr lang="en-US" altLang="zh-CN" dirty="0">
                <a:solidFill>
                  <a:srgbClr val="993300"/>
                </a:solidFill>
                <a:latin typeface="Arial" charset="0"/>
                <a:cs typeface="Arial" charset="0"/>
              </a:rPr>
              <a:t>();</a:t>
            </a:r>
          </a:p>
          <a:p>
            <a:pPr>
              <a:buFont typeface="Monotype Sorts" charset="2"/>
              <a:buChar char="n"/>
              <a:defRPr/>
            </a:pPr>
            <a:r>
              <a:rPr lang="zh-CN" altLang="en-US" sz="2000" dirty="0"/>
              <a:t>对于查询，使用</a:t>
            </a:r>
            <a:r>
              <a:rPr lang="en-US" altLang="zh-CN" sz="2000" dirty="0" err="1">
                <a:latin typeface="Arial" charset="0"/>
                <a:cs typeface="Arial" charset="0"/>
              </a:rPr>
              <a:t>pStmt.executeQuery</a:t>
            </a:r>
            <a:r>
              <a:rPr lang="en-US" altLang="zh-CN" sz="2000" dirty="0">
                <a:latin typeface="Arial" charset="0"/>
                <a:cs typeface="Arial" charset="0"/>
              </a:rPr>
              <a:t>()</a:t>
            </a:r>
            <a:r>
              <a:rPr lang="zh-CN" altLang="en-US" sz="2000" dirty="0"/>
              <a:t>，返回一个结果集（</a:t>
            </a:r>
            <a:r>
              <a:rPr lang="en-US" altLang="zh-CN" sz="2000" dirty="0" err="1">
                <a:latin typeface="Arial" charset="0"/>
                <a:cs typeface="Arial" charset="0"/>
              </a:rPr>
              <a:t>ResultSet</a:t>
            </a:r>
            <a:r>
              <a:rPr lang="zh-CN" altLang="en-US" sz="2000" dirty="0"/>
              <a:t>）</a:t>
            </a:r>
            <a:r>
              <a:rPr lang="en-US" altLang="zh-CN" sz="2000" dirty="0"/>
              <a:t> </a:t>
            </a:r>
          </a:p>
          <a:p>
            <a:pPr>
              <a:buFont typeface="Monotype Sorts" charset="2"/>
              <a:buChar char="n"/>
              <a:defRPr/>
            </a:pPr>
            <a:r>
              <a:rPr lang="zh-CN" altLang="en-US" sz="2000" dirty="0"/>
              <a:t>警告：将一个来自用户的输入添加到查询时，使用预备语句比较好</a:t>
            </a:r>
            <a:endParaRPr lang="en-US" altLang="zh-CN" sz="2000" dirty="0"/>
          </a:p>
          <a:p>
            <a:pPr lvl="1">
              <a:buFont typeface="Monotype Sorts" charset="2"/>
              <a:buChar char="l"/>
              <a:defRPr/>
            </a:pPr>
            <a:r>
              <a:rPr lang="zh-CN" altLang="en-US" sz="2000" b="1" dirty="0">
                <a:solidFill>
                  <a:srgbClr val="CC0000"/>
                </a:solidFill>
              </a:rPr>
              <a:t>不要把字符串连起来作为输入，来创建一个查询</a:t>
            </a:r>
            <a:endParaRPr lang="en-US" altLang="zh-CN" sz="2000" dirty="0"/>
          </a:p>
          <a:p>
            <a:pPr lvl="1">
              <a:buFont typeface="Monotype Sorts" charset="2"/>
              <a:buChar char="l"/>
              <a:defRPr/>
            </a:pPr>
            <a:r>
              <a:rPr lang="en-US" altLang="zh-CN" sz="2000" dirty="0">
                <a:solidFill>
                  <a:schemeClr val="tx2"/>
                </a:solidFill>
                <a:latin typeface="Arial" charset="0"/>
                <a:cs typeface="Arial" charset="0"/>
              </a:rPr>
              <a:t>"insert into instructor values(’ " + ID + " ’, ’ " + name + " ’, " + </a:t>
            </a:r>
            <a:br>
              <a:rPr lang="en-US" altLang="zh-CN" sz="2000" dirty="0">
                <a:solidFill>
                  <a:schemeClr val="tx2"/>
                </a:solidFill>
                <a:latin typeface="Arial" charset="0"/>
                <a:cs typeface="Arial" charset="0"/>
              </a:rPr>
            </a:br>
            <a:r>
              <a:rPr lang="en-US" altLang="zh-CN" sz="2000" dirty="0">
                <a:solidFill>
                  <a:schemeClr val="tx2"/>
                </a:solidFill>
                <a:latin typeface="Arial" charset="0"/>
                <a:cs typeface="Arial" charset="0"/>
              </a:rPr>
              <a:t>                                            " ’ + dept name + " ’, " ’ balance + ")“</a:t>
            </a:r>
          </a:p>
          <a:p>
            <a:pPr lvl="1">
              <a:buFont typeface="Monotype Sorts" charset="2"/>
              <a:buChar char="l"/>
              <a:defRPr/>
            </a:pPr>
            <a:r>
              <a:rPr lang="zh-CN" altLang="en-US" sz="2000" dirty="0">
                <a:cs typeface="+mn-cs"/>
              </a:rPr>
              <a:t>如果名字是“</a:t>
            </a:r>
            <a:r>
              <a:rPr lang="en-US" altLang="zh-CN" sz="2000" dirty="0" err="1">
                <a:latin typeface="Arial" charset="0"/>
                <a:cs typeface="Arial" charset="0"/>
              </a:rPr>
              <a:t>D’Souza</a:t>
            </a:r>
            <a:r>
              <a:rPr lang="zh-CN" altLang="en-US" sz="2000" dirty="0">
                <a:cs typeface="+mn-cs"/>
              </a:rPr>
              <a:t>”怎么办？</a:t>
            </a:r>
            <a:endParaRPr lang="en-US" altLang="zh-CN" sz="2000" dirty="0">
              <a:cs typeface="+mn-cs"/>
            </a:endParaRPr>
          </a:p>
          <a:p>
            <a:pPr lvl="1">
              <a:buFont typeface="Monotype Sorts" charset="2"/>
              <a:buChar char="l"/>
              <a:defRPr/>
            </a:pPr>
            <a:endParaRPr lang="en-US" altLang="zh-CN" dirty="0">
              <a:latin typeface="Arial" charset="0"/>
              <a:cs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pPr>
              <a:defRPr/>
            </a:pPr>
            <a:r>
              <a:rPr lang="en-US" dirty="0">
                <a:ea typeface="+mj-ea"/>
              </a:rPr>
              <a:t>SQL </a:t>
            </a:r>
            <a:r>
              <a:rPr lang="zh-CN" altLang="en-US" dirty="0">
                <a:solidFill>
                  <a:srgbClr val="CC3300"/>
                </a:solidFill>
                <a:latin typeface="宋体" pitchFamily="2" charset="-122"/>
                <a:ea typeface="宋体" pitchFamily="2" charset="-122"/>
              </a:rPr>
              <a:t>注入</a:t>
            </a:r>
            <a:endParaRPr lang="en-US" altLang="en-US" dirty="0">
              <a:solidFill>
                <a:srgbClr val="CC3300"/>
              </a:solidFill>
              <a:latin typeface="宋体" pitchFamily="2" charset="-122"/>
              <a:ea typeface="宋体" pitchFamily="2" charset="-122"/>
            </a:endParaRPr>
          </a:p>
        </p:txBody>
      </p:sp>
      <p:sp>
        <p:nvSpPr>
          <p:cNvPr id="12291" name="Rectangle 3"/>
          <p:cNvSpPr>
            <a:spLocks noGrp="1" noChangeArrowheads="1"/>
          </p:cNvSpPr>
          <p:nvPr>
            <p:ph type="body" idx="1"/>
          </p:nvPr>
        </p:nvSpPr>
        <p:spPr>
          <a:xfrm>
            <a:off x="814388" y="1093788"/>
            <a:ext cx="8329612" cy="4903787"/>
          </a:xfrm>
        </p:spPr>
        <p:txBody>
          <a:bodyPr/>
          <a:lstStyle/>
          <a:p>
            <a:pPr>
              <a:lnSpc>
                <a:spcPct val="90000"/>
              </a:lnSpc>
              <a:buFont typeface="Monotype Sorts" charset="2"/>
              <a:buChar char="n"/>
              <a:defRPr/>
            </a:pPr>
            <a:r>
              <a:rPr lang="zh-CN" altLang="en-US" dirty="0"/>
              <a:t>构建下面的查询</a:t>
            </a:r>
            <a:endParaRPr lang="en-US" altLang="zh-CN" dirty="0"/>
          </a:p>
          <a:p>
            <a:pPr lvl="1">
              <a:lnSpc>
                <a:spcPct val="90000"/>
              </a:lnSpc>
              <a:buFont typeface="Monotype Sorts" charset="2"/>
              <a:buChar char="l"/>
              <a:defRPr/>
            </a:pPr>
            <a:r>
              <a:rPr lang="en-US" altLang="zh-CN" dirty="0">
                <a:solidFill>
                  <a:srgbClr val="993300"/>
                </a:solidFill>
              </a:rPr>
              <a:t>"select * from instructor where name = ’" + name + "’"</a:t>
            </a:r>
          </a:p>
          <a:p>
            <a:pPr>
              <a:lnSpc>
                <a:spcPct val="90000"/>
              </a:lnSpc>
              <a:buFont typeface="Monotype Sorts" charset="2"/>
              <a:buChar char="n"/>
              <a:defRPr/>
            </a:pPr>
            <a:r>
              <a:rPr lang="zh-CN" altLang="en-US" dirty="0"/>
              <a:t>如果用户没有输入一个名字，而是输入：</a:t>
            </a:r>
            <a:endParaRPr lang="en-US" altLang="zh-CN" dirty="0"/>
          </a:p>
          <a:p>
            <a:pPr lvl="1">
              <a:lnSpc>
                <a:spcPct val="90000"/>
              </a:lnSpc>
              <a:buFont typeface="Monotype Sorts" charset="2"/>
              <a:buChar char="l"/>
              <a:defRPr/>
            </a:pPr>
            <a:r>
              <a:rPr lang="en-US" altLang="zh-CN" dirty="0">
                <a:solidFill>
                  <a:srgbClr val="000099"/>
                </a:solidFill>
              </a:rPr>
              <a:t>X’ or ’Y’ = ’Y</a:t>
            </a:r>
            <a:endParaRPr lang="en-US" altLang="zh-CN" dirty="0"/>
          </a:p>
          <a:p>
            <a:pPr>
              <a:lnSpc>
                <a:spcPct val="90000"/>
              </a:lnSpc>
              <a:buFont typeface="Monotype Sorts" charset="2"/>
              <a:buChar char="n"/>
              <a:defRPr/>
            </a:pPr>
            <a:r>
              <a:rPr lang="zh-CN" altLang="en-US" dirty="0"/>
              <a:t>这样，产生的语句就变成：</a:t>
            </a:r>
            <a:endParaRPr lang="en-US" altLang="zh-CN" dirty="0"/>
          </a:p>
          <a:p>
            <a:pPr lvl="1">
              <a:lnSpc>
                <a:spcPct val="90000"/>
              </a:lnSpc>
              <a:buFont typeface="Monotype Sorts" charset="2"/>
              <a:buChar char="l"/>
              <a:defRPr/>
            </a:pPr>
            <a:r>
              <a:rPr lang="en-US" altLang="zh-CN" dirty="0">
                <a:solidFill>
                  <a:srgbClr val="993300"/>
                </a:solidFill>
              </a:rPr>
              <a:t>"select * from instructor where name = ’" + "X’ or ’Y’ = ’Y" + "’"</a:t>
            </a:r>
          </a:p>
          <a:p>
            <a:pPr lvl="1">
              <a:lnSpc>
                <a:spcPct val="90000"/>
              </a:lnSpc>
              <a:buFont typeface="Monotype Sorts" charset="2"/>
              <a:buChar char="l"/>
              <a:defRPr/>
            </a:pPr>
            <a:r>
              <a:rPr lang="zh-CN" altLang="en-US" dirty="0">
                <a:cs typeface="+mn-cs"/>
              </a:rPr>
              <a:t>即：</a:t>
            </a:r>
            <a:endParaRPr lang="en-US" altLang="zh-CN" dirty="0">
              <a:cs typeface="+mn-cs"/>
            </a:endParaRPr>
          </a:p>
          <a:p>
            <a:pPr lvl="2">
              <a:lnSpc>
                <a:spcPct val="90000"/>
              </a:lnSpc>
              <a:defRPr/>
            </a:pPr>
            <a:r>
              <a:rPr lang="en-US" altLang="zh-CN" dirty="0">
                <a:solidFill>
                  <a:srgbClr val="993300"/>
                </a:solidFill>
              </a:rPr>
              <a:t>select * from instructor where name = ’X’ or ’Y’ = ’Y’</a:t>
            </a:r>
          </a:p>
          <a:p>
            <a:pPr lvl="1">
              <a:lnSpc>
                <a:spcPct val="90000"/>
              </a:lnSpc>
              <a:buFont typeface="Monotype Sorts" charset="2"/>
              <a:buChar char="l"/>
              <a:defRPr/>
            </a:pPr>
            <a:r>
              <a:rPr lang="zh-CN" altLang="en-US" dirty="0">
                <a:cs typeface="+mn-cs"/>
              </a:rPr>
              <a:t>用户甚至可能这样使用</a:t>
            </a:r>
            <a:endParaRPr lang="en-US" altLang="zh-CN" dirty="0">
              <a:cs typeface="+mn-cs"/>
            </a:endParaRPr>
          </a:p>
          <a:p>
            <a:pPr lvl="2">
              <a:lnSpc>
                <a:spcPct val="90000"/>
              </a:lnSpc>
              <a:defRPr/>
            </a:pPr>
            <a:r>
              <a:rPr lang="en-US" altLang="zh-CN" dirty="0">
                <a:solidFill>
                  <a:srgbClr val="000099"/>
                </a:solidFill>
              </a:rPr>
              <a:t>X’; update instructor set salary = salary + 10000; --</a:t>
            </a:r>
            <a:endParaRPr lang="en-US" altLang="zh-CN" dirty="0"/>
          </a:p>
          <a:p>
            <a:pPr>
              <a:lnSpc>
                <a:spcPct val="90000"/>
              </a:lnSpc>
              <a:buFont typeface="Monotype Sorts" charset="2"/>
              <a:buChar char="n"/>
              <a:defRPr/>
            </a:pPr>
            <a:r>
              <a:rPr lang="zh-CN" altLang="en-US" dirty="0"/>
              <a:t>预备语句将产生这样的查询语句：</a:t>
            </a:r>
            <a:r>
              <a:rPr lang="en-US" altLang="zh-CN" dirty="0"/>
              <a:t/>
            </a:r>
            <a:br>
              <a:rPr lang="en-US" altLang="zh-CN" dirty="0"/>
            </a:br>
            <a:r>
              <a:rPr lang="en-US" altLang="zh-CN" dirty="0">
                <a:solidFill>
                  <a:srgbClr val="993300"/>
                </a:solidFill>
              </a:rPr>
              <a:t>"select * from instructor where name = ’X\’ or \’Y\’ = \’Y’</a:t>
            </a:r>
          </a:p>
          <a:p>
            <a:pPr lvl="1">
              <a:lnSpc>
                <a:spcPct val="90000"/>
              </a:lnSpc>
              <a:buFont typeface="Monotype Sorts" charset="2"/>
              <a:buChar char="l"/>
              <a:defRPr/>
            </a:pPr>
            <a:r>
              <a:rPr lang="zh-CN" altLang="en-US" b="1" dirty="0">
                <a:solidFill>
                  <a:srgbClr val="000099"/>
                </a:solidFill>
              </a:rPr>
              <a:t>当有用户的输入做参数时，最好使用预备语句</a:t>
            </a:r>
            <a:endParaRPr lang="en-US" altLang="zh-CN" b="1" dirty="0">
              <a:solidFill>
                <a:srgbClr val="000099"/>
              </a:solidFill>
            </a:endParaRPr>
          </a:p>
          <a:p>
            <a:pPr>
              <a:lnSpc>
                <a:spcPct val="90000"/>
              </a:lnSpc>
              <a:buFont typeface="Monotype Sorts" charset="2"/>
              <a:buChar char="n"/>
              <a:defRPr/>
            </a:pPr>
            <a:endParaRPr lang="en-US" altLang="zh-CN"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768350" y="184150"/>
            <a:ext cx="8077200" cy="609600"/>
          </a:xfrm>
        </p:spPr>
        <p:txBody>
          <a:bodyPr/>
          <a:lstStyle/>
          <a:p>
            <a:r>
              <a:rPr lang="zh-CN" altLang="en-US">
                <a:solidFill>
                  <a:srgbClr val="CC3300"/>
                </a:solidFill>
                <a:latin typeface="宋体" panose="02010600030101010101" pitchFamily="2" charset="-122"/>
                <a:ea typeface="宋体" panose="02010600030101010101" pitchFamily="2" charset="-122"/>
              </a:rPr>
              <a:t>元数据特性</a:t>
            </a:r>
            <a:endParaRPr lang="en-US" altLang="en-US">
              <a:solidFill>
                <a:srgbClr val="CC3300"/>
              </a:solidFill>
              <a:latin typeface="宋体" panose="02010600030101010101" pitchFamily="2" charset="-122"/>
              <a:ea typeface="宋体" panose="02010600030101010101" pitchFamily="2" charset="-122"/>
            </a:endParaRPr>
          </a:p>
        </p:txBody>
      </p:sp>
      <p:sp>
        <p:nvSpPr>
          <p:cNvPr id="12291" name="Rectangle 3"/>
          <p:cNvSpPr>
            <a:spLocks noGrp="1" noChangeArrowheads="1"/>
          </p:cNvSpPr>
          <p:nvPr>
            <p:ph type="body" idx="1"/>
          </p:nvPr>
        </p:nvSpPr>
        <p:spPr/>
        <p:txBody>
          <a:bodyPr/>
          <a:lstStyle/>
          <a:p>
            <a:r>
              <a:rPr lang="en-US" altLang="zh-CN" sz="2000"/>
              <a:t>ResultSet</a:t>
            </a:r>
            <a:r>
              <a:rPr lang="zh-CN" altLang="en-US" sz="2000"/>
              <a:t>元数据</a:t>
            </a:r>
            <a:endParaRPr lang="en-US" altLang="zh-CN" sz="2000"/>
          </a:p>
          <a:p>
            <a:r>
              <a:rPr lang="zh-CN" altLang="en-US" sz="2000"/>
              <a:t>示例：当执行完一个查询后，得到一个</a:t>
            </a:r>
            <a:r>
              <a:rPr lang="en-US" altLang="zh-CN" sz="2000"/>
              <a:t>ResultSet rs:</a:t>
            </a:r>
            <a:endParaRPr lang="en-US" altLang="zh-CN"/>
          </a:p>
          <a:p>
            <a:pPr lvl="1"/>
            <a:r>
              <a:rPr lang="en-US" altLang="zh-CN">
                <a:solidFill>
                  <a:srgbClr val="993300"/>
                </a:solidFill>
              </a:rPr>
              <a:t>ResultSetMetaData rsmd = rs.getMetaData();</a:t>
            </a:r>
            <a:endParaRPr lang="en-US" altLang="zh-CN" sz="1600">
              <a:solidFill>
                <a:srgbClr val="993300"/>
              </a:solidFill>
            </a:endParaRPr>
          </a:p>
          <a:p>
            <a:pPr lvl="1">
              <a:buFont typeface="Monotype Sorts" pitchFamily="2" charset="2"/>
              <a:buNone/>
            </a:pPr>
            <a:r>
              <a:rPr lang="en-US" altLang="zh-CN" sz="1600">
                <a:solidFill>
                  <a:srgbClr val="993300"/>
                </a:solidFill>
              </a:rPr>
              <a:t>     </a:t>
            </a:r>
            <a:r>
              <a:rPr lang="en-US" altLang="zh-CN">
                <a:solidFill>
                  <a:srgbClr val="993300"/>
                </a:solidFill>
              </a:rPr>
              <a:t>for(int i = 1; i &lt;= rsmd.getColumnCount(); i++) {</a:t>
            </a:r>
            <a:endParaRPr lang="en-US" altLang="zh-CN" sz="1600">
              <a:solidFill>
                <a:srgbClr val="993300"/>
              </a:solidFill>
            </a:endParaRPr>
          </a:p>
          <a:p>
            <a:pPr lvl="1">
              <a:buFont typeface="Monotype Sorts" pitchFamily="2" charset="2"/>
              <a:buNone/>
            </a:pPr>
            <a:r>
              <a:rPr lang="en-US" altLang="zh-CN" sz="1600">
                <a:solidFill>
                  <a:srgbClr val="993300"/>
                </a:solidFill>
              </a:rPr>
              <a:t>           </a:t>
            </a:r>
            <a:r>
              <a:rPr lang="en-US" altLang="zh-CN">
                <a:solidFill>
                  <a:srgbClr val="993300"/>
                </a:solidFill>
              </a:rPr>
              <a:t>System.out.println(rsmd.getColumnName(i));</a:t>
            </a:r>
            <a:endParaRPr lang="en-US" altLang="zh-CN" sz="1600">
              <a:solidFill>
                <a:srgbClr val="993300"/>
              </a:solidFill>
            </a:endParaRPr>
          </a:p>
          <a:p>
            <a:pPr>
              <a:buFont typeface="Monotype Sorts" pitchFamily="2" charset="2"/>
              <a:buNone/>
            </a:pPr>
            <a:r>
              <a:rPr lang="en-US" altLang="zh-CN" sz="1600">
                <a:solidFill>
                  <a:srgbClr val="993300"/>
                </a:solidFill>
              </a:rPr>
              <a:t>                  </a:t>
            </a:r>
            <a:r>
              <a:rPr lang="en-US" altLang="zh-CN">
                <a:solidFill>
                  <a:srgbClr val="993300"/>
                </a:solidFill>
              </a:rPr>
              <a:t>System.out.println(rsmd.getColumnTypeName(i));</a:t>
            </a:r>
            <a:endParaRPr lang="en-US" altLang="zh-CN" sz="1600">
              <a:solidFill>
                <a:srgbClr val="993300"/>
              </a:solidFill>
            </a:endParaRPr>
          </a:p>
          <a:p>
            <a:pPr>
              <a:buFont typeface="Monotype Sorts" pitchFamily="2" charset="2"/>
              <a:buNone/>
            </a:pPr>
            <a:r>
              <a:rPr lang="en-US" altLang="zh-CN" sz="1600">
                <a:solidFill>
                  <a:srgbClr val="993300"/>
                </a:solidFill>
              </a:rPr>
              <a:t>	       </a:t>
            </a:r>
            <a:r>
              <a:rPr lang="en-US" altLang="zh-CN">
                <a:solidFill>
                  <a:srgbClr val="993300"/>
                </a:solidFill>
              </a:rPr>
              <a:t>}</a:t>
            </a:r>
            <a:endParaRPr lang="en-US" altLang="zh-CN" sz="1600">
              <a:solidFill>
                <a:srgbClr val="993300"/>
              </a:solidFill>
            </a:endParaRPr>
          </a:p>
          <a:p>
            <a:r>
              <a:rPr lang="zh-CN" altLang="en-US" sz="2000"/>
              <a:t>这个怎么用？</a:t>
            </a:r>
            <a:endParaRPr lang="en-US" altLang="zh-CN" sz="2000"/>
          </a:p>
          <a:p>
            <a:pPr>
              <a:lnSpc>
                <a:spcPct val="80000"/>
              </a:lnSpc>
            </a:pPr>
            <a:r>
              <a:rPr lang="zh-CN" altLang="en-US" sz="2000"/>
              <a:t>元数据：描述数据的数据</a:t>
            </a:r>
          </a:p>
          <a:p>
            <a:pPr>
              <a:lnSpc>
                <a:spcPct val="80000"/>
              </a:lnSpc>
            </a:pPr>
            <a:r>
              <a:rPr lang="zh-CN" altLang="en-US" sz="2000"/>
              <a:t>查询结果集元数据</a:t>
            </a:r>
          </a:p>
          <a:p>
            <a:pPr lvl="1">
              <a:lnSpc>
                <a:spcPct val="80000"/>
              </a:lnSpc>
            </a:pPr>
            <a:r>
              <a:rPr lang="zh-CN" altLang="en-US"/>
              <a:t>描述查询结果集的属性类型</a:t>
            </a:r>
            <a:r>
              <a:rPr lang="en-US" altLang="zh-CN"/>
              <a:t>(</a:t>
            </a:r>
            <a:r>
              <a:rPr lang="zh-CN" altLang="en-US"/>
              <a:t>结果集的模式</a:t>
            </a:r>
            <a:r>
              <a:rPr lang="en-US" altLang="zh-CN"/>
              <a:t>)</a:t>
            </a:r>
          </a:p>
          <a:p>
            <a:pPr lvl="1">
              <a:lnSpc>
                <a:spcPct val="80000"/>
              </a:lnSpc>
            </a:pPr>
            <a:r>
              <a:rPr lang="zh-CN" altLang="en-US"/>
              <a:t>对编程时不能确定结果集模式时非常有用</a:t>
            </a:r>
          </a:p>
          <a:p>
            <a:pPr>
              <a:buFont typeface="Monotype Sorts" pitchFamily="2" charset="2"/>
              <a:buNone/>
            </a:pPr>
            <a:endParaRPr lang="en-US" altLang="zh-CN" sz="2000"/>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95" name="Group 35"/>
          <p:cNvGraphicFramePr>
            <a:graphicFrameLocks noGrp="1"/>
          </p:cNvGraphicFramePr>
          <p:nvPr>
            <p:ph sz="quarter" idx="3"/>
          </p:nvPr>
        </p:nvGraphicFramePr>
        <p:xfrm>
          <a:off x="6430963" y="1341438"/>
          <a:ext cx="2674937" cy="1409700"/>
        </p:xfrm>
        <a:graphic>
          <a:graphicData uri="http://schemas.openxmlformats.org/drawingml/2006/table">
            <a:tbl>
              <a:tblPr/>
              <a:tblGrid>
                <a:gridCol w="585788">
                  <a:extLst>
                    <a:ext uri="{9D8B030D-6E8A-4147-A177-3AD203B41FA5}">
                      <a16:colId xmlns:a16="http://schemas.microsoft.com/office/drawing/2014/main" val="20000"/>
                    </a:ext>
                  </a:extLst>
                </a:gridCol>
                <a:gridCol w="585787">
                  <a:extLst>
                    <a:ext uri="{9D8B030D-6E8A-4147-A177-3AD203B41FA5}">
                      <a16:colId xmlns:a16="http://schemas.microsoft.com/office/drawing/2014/main" val="20001"/>
                    </a:ext>
                  </a:extLst>
                </a:gridCol>
                <a:gridCol w="784225">
                  <a:extLst>
                    <a:ext uri="{9D8B030D-6E8A-4147-A177-3AD203B41FA5}">
                      <a16:colId xmlns:a16="http://schemas.microsoft.com/office/drawing/2014/main" val="20002"/>
                    </a:ext>
                  </a:extLst>
                </a:gridCol>
                <a:gridCol w="719138">
                  <a:extLst>
                    <a:ext uri="{9D8B030D-6E8A-4147-A177-3AD203B41FA5}">
                      <a16:colId xmlns:a16="http://schemas.microsoft.com/office/drawing/2014/main" val="20003"/>
                    </a:ext>
                  </a:extLst>
                </a:gridCol>
              </a:tblGrid>
              <a:tr h="358419">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endParaRPr kumimoji="1" lang="zh-CN" altLang="zh-CN" sz="1700" b="0" i="0" u="none" strike="noStrike" cap="none" normalizeH="0" baseline="0" dirty="0">
                        <a:ln>
                          <a:noFill/>
                        </a:ln>
                        <a:solidFill>
                          <a:schemeClr val="accent2"/>
                        </a:solidFill>
                        <a:effectLst/>
                        <a:latin typeface="Times New Roman" pitchFamily="18" charset="0"/>
                        <a:ea typeface="宋体" pitchFamily="2" charset="-122"/>
                        <a:cs typeface="Times New Roman" pitchFamily="18" charset="0"/>
                      </a:endParaRPr>
                    </a:p>
                  </a:txBody>
                  <a:tcPr marT="45675" marB="45675" horzOverflow="overflow">
                    <a:lnL cap="flat">
                      <a:noFill/>
                    </a:lnL>
                    <a:lnR>
                      <a:noFill/>
                    </a:lnR>
                    <a:lnT cap="flat">
                      <a:noFill/>
                    </a:lnT>
                    <a:lnB>
                      <a:noFill/>
                    </a:lnB>
                    <a:lnTlToBr>
                      <a:noFill/>
                    </a:lnTlToBr>
                    <a:lnBlToTr>
                      <a:noFill/>
                    </a:lnBlToTr>
                    <a:solidFill>
                      <a:schemeClr val="accent1"/>
                    </a:solidFill>
                  </a:tcPr>
                </a:tc>
                <a:tc gridSpan="3">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ResultSet:rset</a:t>
                      </a:r>
                      <a:endPar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T="45675" marB="45675" horzOverflow="overflow">
                    <a:lnL>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50427">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endParaRPr kumimoji="1" lang="zh-CN" altLang="zh-CN" sz="1700" b="0" i="0" u="none" strike="noStrike" cap="none" normalizeH="0" baseline="0">
                        <a:ln>
                          <a:noFill/>
                        </a:ln>
                        <a:solidFill>
                          <a:schemeClr val="accent2"/>
                        </a:solidFill>
                        <a:effectLst/>
                        <a:latin typeface="Tahoma" pitchFamily="34" charset="0"/>
                        <a:ea typeface="华文新魏" pitchFamily="2" charset="-122"/>
                      </a:endParaRPr>
                    </a:p>
                  </a:txBody>
                  <a:tcPr marT="45675" marB="45675" horzOverflow="overflow">
                    <a:lnL cap="flat">
                      <a:noFill/>
                    </a:lnL>
                    <a:lnR w="12700" cap="flat" cmpd="sng" algn="ctr">
                      <a:solidFill>
                        <a:schemeClr val="accent2"/>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Sno</a:t>
                      </a:r>
                      <a:endPar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T="45675" marB="456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Sname</a:t>
                      </a:r>
                    </a:p>
                  </a:txBody>
                  <a:tcPr marT="45675" marB="456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700" b="0" i="0" u="none" strike="noStrike" cap="none" normalizeH="0" baseline="0" dirty="0">
                          <a:ln>
                            <a:noFill/>
                          </a:ln>
                          <a:solidFill>
                            <a:schemeClr val="tx1"/>
                          </a:solidFill>
                          <a:effectLst/>
                          <a:latin typeface="Tahoma" pitchFamily="34" charset="0"/>
                          <a:ea typeface="华文新魏" pitchFamily="2" charset="-122"/>
                        </a:rPr>
                        <a:t>Sage</a:t>
                      </a:r>
                    </a:p>
                  </a:txBody>
                  <a:tcPr marT="45675" marB="456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0427">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accent2"/>
                          </a:solidFill>
                          <a:effectLst/>
                          <a:latin typeface="Tahoma" pitchFamily="34" charset="0"/>
                          <a:ea typeface="华文新魏" pitchFamily="2" charset="-122"/>
                        </a:rPr>
                        <a:t>→</a:t>
                      </a:r>
                    </a:p>
                  </a:txBody>
                  <a:tcPr marT="45675" marB="45675" horzOverflow="overflow">
                    <a:lnL cap="flat">
                      <a:noFill/>
                    </a:lnL>
                    <a:lnR w="12700" cap="flat" cmpd="sng" algn="ctr">
                      <a:solidFill>
                        <a:schemeClr val="accent2"/>
                      </a:solidFill>
                      <a:prstDash val="solid"/>
                      <a:round/>
                      <a:headEnd type="none" w="med" len="med"/>
                      <a:tailEnd type="none" w="med" len="med"/>
                    </a:lnR>
                    <a:lnT>
                      <a:noFill/>
                    </a:lnT>
                    <a:lnB>
                      <a:noFill/>
                    </a:lnB>
                    <a:lnTlToBr>
                      <a:noFill/>
                    </a:lnTlToBr>
                    <a:lnBlToTr>
                      <a:noFill/>
                    </a:lnBlToTr>
                    <a:solidFill>
                      <a:schemeClr val="accent1"/>
                    </a:solid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S1</a:t>
                      </a:r>
                    </a:p>
                  </a:txBody>
                  <a:tcPr marT="45675" marB="456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甲</a:t>
                      </a:r>
                    </a:p>
                  </a:txBody>
                  <a:tcPr marT="45675" marB="456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700" b="0" i="0" u="none" strike="noStrike" cap="none" normalizeH="0" baseline="0">
                          <a:ln>
                            <a:noFill/>
                          </a:ln>
                          <a:solidFill>
                            <a:schemeClr val="tx1"/>
                          </a:solidFill>
                          <a:effectLst/>
                          <a:latin typeface="Tahoma" pitchFamily="34" charset="0"/>
                          <a:ea typeface="华文新魏" pitchFamily="2" charset="-122"/>
                        </a:rPr>
                        <a:t>20</a:t>
                      </a:r>
                    </a:p>
                  </a:txBody>
                  <a:tcPr marT="45675" marB="456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50427">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zh-CN" altLang="zh-CN" sz="1700" b="0" i="0" u="none" strike="noStrike" cap="none" normalizeH="0" baseline="0">
                        <a:ln>
                          <a:noFill/>
                        </a:ln>
                        <a:solidFill>
                          <a:schemeClr val="accent2"/>
                        </a:solidFill>
                        <a:effectLst/>
                        <a:latin typeface="Times New Roman" pitchFamily="18" charset="0"/>
                        <a:ea typeface="宋体" pitchFamily="2" charset="-122"/>
                        <a:cs typeface="Times New Roman" pitchFamily="18" charset="0"/>
                      </a:endParaRPr>
                    </a:p>
                  </a:txBody>
                  <a:tcPr marT="45675" marB="45675" horzOverflow="overflow">
                    <a:lnL cap="flat">
                      <a:noFill/>
                    </a:lnL>
                    <a:lnR w="12700" cap="flat" cmpd="sng" algn="ctr">
                      <a:solidFill>
                        <a:schemeClr val="accent2"/>
                      </a:solidFill>
                      <a:prstDash val="solid"/>
                      <a:round/>
                      <a:headEnd type="none" w="med" len="med"/>
                      <a:tailEnd type="none" w="med" len="med"/>
                    </a:lnR>
                    <a:lnT>
                      <a:noFill/>
                    </a:lnT>
                    <a:lnB cap="flat">
                      <a:noFill/>
                    </a:lnB>
                    <a:lnTlToBr>
                      <a:noFill/>
                    </a:lnTlToBr>
                    <a:lnBlToTr>
                      <a:noFill/>
                    </a:lnBlToTr>
                    <a:solidFill>
                      <a:schemeClr val="accent1"/>
                    </a:solid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S3</a:t>
                      </a:r>
                    </a:p>
                  </a:txBody>
                  <a:tcPr marT="45675" marB="456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丙</a:t>
                      </a:r>
                    </a:p>
                  </a:txBody>
                  <a:tcPr marT="45675" marB="456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700" b="0" i="0" u="none" strike="noStrike" cap="none" normalizeH="0" baseline="0" dirty="0">
                          <a:ln>
                            <a:noFill/>
                          </a:ln>
                          <a:solidFill>
                            <a:schemeClr val="tx1"/>
                          </a:solidFill>
                          <a:effectLst/>
                          <a:latin typeface="Tahoma" pitchFamily="34" charset="0"/>
                          <a:ea typeface="华文新魏" pitchFamily="2" charset="-122"/>
                        </a:rPr>
                        <a:t>21</a:t>
                      </a:r>
                    </a:p>
                  </a:txBody>
                  <a:tcPr marT="45675" marB="4567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
        <p:nvSpPr>
          <p:cNvPr id="34841" name="Rectangle 2"/>
          <p:cNvSpPr>
            <a:spLocks noGrp="1" noChangeArrowheads="1"/>
          </p:cNvSpPr>
          <p:nvPr>
            <p:ph type="title"/>
          </p:nvPr>
        </p:nvSpPr>
        <p:spPr/>
        <p:txBody>
          <a:bodyPr/>
          <a:lstStyle/>
          <a:p>
            <a:r>
              <a:rPr lang="en-US" altLang="zh-CN"/>
              <a:t>4.5.2.3</a:t>
            </a:r>
            <a:r>
              <a:rPr lang="zh-CN" altLang="en-US"/>
              <a:t>查询结果集元数据</a:t>
            </a:r>
          </a:p>
        </p:txBody>
      </p:sp>
      <p:sp>
        <p:nvSpPr>
          <p:cNvPr id="34842" name="Rectangle 3"/>
          <p:cNvSpPr>
            <a:spLocks noGrp="1" noChangeArrowheads="1"/>
          </p:cNvSpPr>
          <p:nvPr>
            <p:ph type="body" sz="half" idx="1"/>
          </p:nvPr>
        </p:nvSpPr>
        <p:spPr>
          <a:xfrm>
            <a:off x="-9525" y="1371600"/>
            <a:ext cx="7773988" cy="4876800"/>
          </a:xfrm>
        </p:spPr>
        <p:txBody>
          <a:bodyPr/>
          <a:lstStyle/>
          <a:p>
            <a:pPr>
              <a:lnSpc>
                <a:spcPct val="80000"/>
              </a:lnSpc>
            </a:pPr>
            <a:r>
              <a:rPr lang="zh-CN" altLang="en-US" sz="2000"/>
              <a:t>示例，自由查询程序：用户输入查询</a:t>
            </a:r>
            <a:r>
              <a:rPr lang="en-US" altLang="zh-CN" sz="2000"/>
              <a:t>sql</a:t>
            </a:r>
            <a:r>
              <a:rPr lang="zh-CN" altLang="en-US" sz="2000"/>
              <a:t>语句，显示结果</a:t>
            </a:r>
          </a:p>
          <a:p>
            <a:pPr>
              <a:lnSpc>
                <a:spcPct val="80000"/>
              </a:lnSpc>
              <a:buFont typeface="Wingdings" panose="05000000000000000000" pitchFamily="2" charset="2"/>
              <a:buNone/>
            </a:pPr>
            <a:r>
              <a:rPr lang="zh-CN" altLang="en-US" sz="1700"/>
              <a:t>	</a:t>
            </a:r>
            <a:r>
              <a:rPr lang="en-US" altLang="zh-CN" sz="1700"/>
              <a:t>String vsqlstring=</a:t>
            </a:r>
            <a:r>
              <a:rPr lang="en-US" altLang="zh-CN" sz="1700" u="sng"/>
              <a:t>getSqlStringfromUser()</a:t>
            </a:r>
          </a:p>
          <a:p>
            <a:pPr>
              <a:lnSpc>
                <a:spcPct val="80000"/>
              </a:lnSpc>
              <a:buFont typeface="Wingdings" panose="05000000000000000000" pitchFamily="2" charset="2"/>
              <a:buNone/>
            </a:pPr>
            <a:r>
              <a:rPr lang="en-US" altLang="zh-CN" sz="1700" i="1"/>
              <a:t>	</a:t>
            </a:r>
            <a:r>
              <a:rPr lang="en-US" altLang="zh-CN" sz="1700"/>
              <a:t>//</a:t>
            </a:r>
            <a:r>
              <a:rPr lang="zh-CN" altLang="en-US" sz="1700"/>
              <a:t>假设用户输入：</a:t>
            </a:r>
            <a:r>
              <a:rPr lang="en-US" altLang="zh-CN" sz="1700"/>
              <a:t>select sno,sname,sage from s where dept=</a:t>
            </a:r>
            <a:r>
              <a:rPr lang="en-US" altLang="zh-CN" sz="1700">
                <a:latin typeface="Times New Roman" panose="02020603050405020304" pitchFamily="18" charset="0"/>
              </a:rPr>
              <a:t>‘</a:t>
            </a:r>
            <a:r>
              <a:rPr lang="zh-CN" altLang="en-US" sz="1700"/>
              <a:t>计</a:t>
            </a:r>
            <a:r>
              <a:rPr lang="zh-CN" altLang="en-US" sz="1700">
                <a:latin typeface="Times New Roman" panose="02020603050405020304" pitchFamily="18" charset="0"/>
              </a:rPr>
              <a:t>’</a:t>
            </a:r>
            <a:endParaRPr lang="zh-CN" altLang="en-US" sz="1700"/>
          </a:p>
          <a:p>
            <a:pPr>
              <a:lnSpc>
                <a:spcPct val="80000"/>
              </a:lnSpc>
              <a:buFont typeface="Wingdings" panose="05000000000000000000" pitchFamily="2" charset="2"/>
              <a:buNone/>
            </a:pPr>
            <a:r>
              <a:rPr lang="zh-CN" altLang="en-US" sz="1700"/>
              <a:t>	</a:t>
            </a:r>
            <a:r>
              <a:rPr lang="en-US" altLang="zh-CN"/>
              <a:t>Statement stmt=conn.createStatement() ;//</a:t>
            </a:r>
            <a:r>
              <a:rPr lang="zh-CN" altLang="en-US"/>
              <a:t>创建</a:t>
            </a:r>
            <a:r>
              <a:rPr lang="en-US" altLang="zh-CN"/>
              <a:t>statement</a:t>
            </a:r>
          </a:p>
          <a:p>
            <a:pPr>
              <a:lnSpc>
                <a:spcPct val="80000"/>
              </a:lnSpc>
              <a:buFont typeface="Wingdings" panose="05000000000000000000" pitchFamily="2" charset="2"/>
              <a:buNone/>
            </a:pPr>
            <a:r>
              <a:rPr lang="en-US" altLang="zh-CN"/>
              <a:t>	ResultSet rsett=stmt.executeQuery(vsqlstring);</a:t>
            </a:r>
          </a:p>
          <a:p>
            <a:pPr>
              <a:lnSpc>
                <a:spcPct val="80000"/>
              </a:lnSpc>
              <a:buFont typeface="Wingdings" panose="05000000000000000000" pitchFamily="2" charset="2"/>
              <a:buNone/>
            </a:pPr>
            <a:r>
              <a:rPr lang="en-US" altLang="zh-CN"/>
              <a:t>	</a:t>
            </a:r>
            <a:r>
              <a:rPr lang="en-US" altLang="zh-CN">
                <a:solidFill>
                  <a:srgbClr val="FF3300"/>
                </a:solidFill>
              </a:rPr>
              <a:t>ResultSetMetaData rsmd=rset. getMetaData() </a:t>
            </a:r>
            <a:r>
              <a:rPr lang="en-US" altLang="zh-CN"/>
              <a:t>;</a:t>
            </a:r>
            <a:endParaRPr lang="en-US" altLang="zh-CN">
              <a:solidFill>
                <a:srgbClr val="FF3300"/>
              </a:solidFill>
            </a:endParaRPr>
          </a:p>
          <a:p>
            <a:pPr>
              <a:lnSpc>
                <a:spcPct val="80000"/>
              </a:lnSpc>
              <a:buFont typeface="Wingdings" panose="05000000000000000000" pitchFamily="2" charset="2"/>
              <a:buNone/>
            </a:pPr>
            <a:r>
              <a:rPr lang="en-US" altLang="zh-CN"/>
              <a:t>	for(int i=1;i&lt;=rsmd.getColumnCount();i++)</a:t>
            </a:r>
          </a:p>
          <a:p>
            <a:pPr>
              <a:lnSpc>
                <a:spcPct val="80000"/>
              </a:lnSpc>
              <a:buFont typeface="Wingdings" panose="05000000000000000000" pitchFamily="2" charset="2"/>
              <a:buNone/>
            </a:pPr>
            <a:r>
              <a:rPr lang="en-US" altLang="zh-CN"/>
              <a:t>		{rsmd.getColumnName(i);</a:t>
            </a:r>
          </a:p>
          <a:p>
            <a:pPr>
              <a:lnSpc>
                <a:spcPct val="80000"/>
              </a:lnSpc>
              <a:buFont typeface="Wingdings" panose="05000000000000000000" pitchFamily="2" charset="2"/>
              <a:buNone/>
            </a:pPr>
            <a:r>
              <a:rPr lang="en-US" altLang="zh-CN"/>
              <a:t>		 rsmd.getColumnTypeName(i);</a:t>
            </a:r>
          </a:p>
          <a:p>
            <a:pPr>
              <a:lnSpc>
                <a:spcPct val="80000"/>
              </a:lnSpc>
              <a:buFont typeface="Wingdings" panose="05000000000000000000" pitchFamily="2" charset="2"/>
              <a:buNone/>
            </a:pPr>
            <a:r>
              <a:rPr lang="en-US" altLang="zh-CN"/>
              <a:t>		</a:t>
            </a:r>
            <a:r>
              <a:rPr lang="en-US" altLang="zh-CN">
                <a:latin typeface="Times New Roman" panose="02020603050405020304" pitchFamily="18" charset="0"/>
              </a:rPr>
              <a:t>…</a:t>
            </a:r>
            <a:r>
              <a:rPr lang="en-US" altLang="zh-CN"/>
              <a:t>//</a:t>
            </a:r>
            <a:r>
              <a:rPr lang="zh-CN" altLang="en-US"/>
              <a:t>根据结果集模式，建立显示结果的表格</a:t>
            </a:r>
          </a:p>
          <a:p>
            <a:pPr>
              <a:lnSpc>
                <a:spcPct val="80000"/>
              </a:lnSpc>
              <a:buFont typeface="Wingdings" panose="05000000000000000000" pitchFamily="2" charset="2"/>
              <a:buNone/>
            </a:pPr>
            <a:r>
              <a:rPr lang="zh-CN" altLang="en-US"/>
              <a:t>		</a:t>
            </a:r>
            <a:r>
              <a:rPr lang="en-US" altLang="zh-CN"/>
              <a:t>}</a:t>
            </a:r>
          </a:p>
          <a:p>
            <a:pPr>
              <a:lnSpc>
                <a:spcPct val="80000"/>
              </a:lnSpc>
              <a:buFont typeface="Wingdings" panose="05000000000000000000" pitchFamily="2" charset="2"/>
              <a:buNone/>
            </a:pPr>
            <a:r>
              <a:rPr lang="en-US" altLang="zh-CN" sz="1700"/>
              <a:t>	while (rset.next())  </a:t>
            </a:r>
          </a:p>
          <a:p>
            <a:pPr>
              <a:lnSpc>
                <a:spcPct val="80000"/>
              </a:lnSpc>
              <a:buFont typeface="Wingdings" panose="05000000000000000000" pitchFamily="2" charset="2"/>
              <a:buNone/>
            </a:pPr>
            <a:r>
              <a:rPr lang="en-US" altLang="zh-CN" sz="1700"/>
              <a:t>		{</a:t>
            </a:r>
            <a:r>
              <a:rPr lang="en-US" altLang="zh-CN">
                <a:latin typeface="Times New Roman" panose="02020603050405020304" pitchFamily="18" charset="0"/>
              </a:rPr>
              <a:t>…</a:t>
            </a:r>
            <a:r>
              <a:rPr lang="en-US" altLang="zh-CN"/>
              <a:t>}//</a:t>
            </a:r>
            <a:r>
              <a:rPr lang="zh-CN" altLang="en-US"/>
              <a:t>根据结果集模式，显示一行结果数据</a:t>
            </a:r>
            <a:endParaRPr lang="zh-CN" altLang="en-US" sz="1700"/>
          </a:p>
          <a:p>
            <a:pPr>
              <a:lnSpc>
                <a:spcPct val="80000"/>
              </a:lnSpc>
              <a:buFont typeface="Wingdings" panose="05000000000000000000" pitchFamily="2" charset="2"/>
              <a:buNone/>
            </a:pPr>
            <a:r>
              <a:rPr lang="zh-CN" altLang="en-US" sz="1700"/>
              <a:t>	</a:t>
            </a:r>
            <a:r>
              <a:rPr lang="en-US" altLang="zh-CN">
                <a:latin typeface="Times New Roman" panose="02020603050405020304" pitchFamily="18" charset="0"/>
              </a:rPr>
              <a:t>…</a:t>
            </a:r>
            <a:r>
              <a:rPr lang="en-US" altLang="zh-CN" sz="1700"/>
              <a:t> </a:t>
            </a:r>
            <a:r>
              <a:rPr lang="en-US" altLang="zh-CN"/>
              <a:t>//</a:t>
            </a:r>
            <a:r>
              <a:rPr lang="zh-CN" altLang="en-US"/>
              <a:t>其它工作，释放</a:t>
            </a:r>
            <a:r>
              <a:rPr lang="en-US" altLang="zh-CN"/>
              <a:t>Statement</a:t>
            </a:r>
            <a:r>
              <a:rPr lang="zh-CN" altLang="en-US"/>
              <a:t>等</a:t>
            </a:r>
          </a:p>
        </p:txBody>
      </p:sp>
      <p:graphicFrame>
        <p:nvGraphicFramePr>
          <p:cNvPr id="655364" name="Group 4"/>
          <p:cNvGraphicFramePr>
            <a:graphicFrameLocks noGrp="1"/>
          </p:cNvGraphicFramePr>
          <p:nvPr>
            <p:ph sz="quarter" idx="2"/>
          </p:nvPr>
        </p:nvGraphicFramePr>
        <p:xfrm>
          <a:off x="5868988" y="3429000"/>
          <a:ext cx="3275012" cy="2020888"/>
        </p:xfrm>
        <a:graphic>
          <a:graphicData uri="http://schemas.openxmlformats.org/drawingml/2006/table">
            <a:tbl>
              <a:tblPr/>
              <a:tblGrid>
                <a:gridCol w="921473">
                  <a:extLst>
                    <a:ext uri="{9D8B030D-6E8A-4147-A177-3AD203B41FA5}">
                      <a16:colId xmlns:a16="http://schemas.microsoft.com/office/drawing/2014/main" val="20000"/>
                    </a:ext>
                  </a:extLst>
                </a:gridCol>
                <a:gridCol w="948980">
                  <a:extLst>
                    <a:ext uri="{9D8B030D-6E8A-4147-A177-3AD203B41FA5}">
                      <a16:colId xmlns:a16="http://schemas.microsoft.com/office/drawing/2014/main" val="20001"/>
                    </a:ext>
                  </a:extLst>
                </a:gridCol>
                <a:gridCol w="936945">
                  <a:extLst>
                    <a:ext uri="{9D8B030D-6E8A-4147-A177-3AD203B41FA5}">
                      <a16:colId xmlns:a16="http://schemas.microsoft.com/office/drawing/2014/main" val="20002"/>
                    </a:ext>
                  </a:extLst>
                </a:gridCol>
                <a:gridCol w="467613">
                  <a:extLst>
                    <a:ext uri="{9D8B030D-6E8A-4147-A177-3AD203B41FA5}">
                      <a16:colId xmlns:a16="http://schemas.microsoft.com/office/drawing/2014/main" val="20003"/>
                    </a:ext>
                  </a:extLst>
                </a:gridCol>
              </a:tblGrid>
              <a:tr h="360060">
                <a:tc gridSpan="4">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ResultSetMetaData:rsmd</a:t>
                      </a:r>
                      <a:endPar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T="45682" marB="45682" horzOverflow="overflow">
                    <a:lnL cap="flat">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09513">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Column</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number</a:t>
                      </a:r>
                    </a:p>
                  </a:txBody>
                  <a:tcPr marT="45682" marB="4568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Column</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Name</a:t>
                      </a:r>
                    </a:p>
                  </a:txBody>
                  <a:tcPr marT="45682" marB="4568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Column</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Type</a:t>
                      </a:r>
                    </a:p>
                  </a:txBody>
                  <a:tcPr marT="45682" marB="4568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700" b="0" i="0" u="none" strike="noStrike" cap="none" normalizeH="0" baseline="0">
                          <a:ln>
                            <a:noFill/>
                          </a:ln>
                          <a:solidFill>
                            <a:schemeClr val="tx1"/>
                          </a:solidFill>
                          <a:effectLst/>
                          <a:latin typeface="Times New Roman"/>
                          <a:ea typeface="华文新魏" pitchFamily="2" charset="-122"/>
                        </a:rPr>
                        <a:t>…</a:t>
                      </a:r>
                      <a:endParaRPr kumimoji="1" lang="en-US" altLang="zh-CN" sz="1700" b="0" i="0" u="none" strike="noStrike" cap="none" normalizeH="0" baseline="0">
                        <a:ln>
                          <a:noFill/>
                        </a:ln>
                        <a:solidFill>
                          <a:schemeClr val="tx1"/>
                        </a:solidFill>
                        <a:effectLst/>
                        <a:latin typeface="Tahoma" pitchFamily="34" charset="0"/>
                        <a:ea typeface="华文新魏" pitchFamily="2" charset="-122"/>
                      </a:endParaRPr>
                    </a:p>
                  </a:txBody>
                  <a:tcPr marT="45682" marB="4568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438">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p>
                  </a:txBody>
                  <a:tcPr marT="45682" marB="4568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sno</a:t>
                      </a:r>
                    </a:p>
                  </a:txBody>
                  <a:tcPr marT="45682" marB="4568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char</a:t>
                      </a:r>
                    </a:p>
                  </a:txBody>
                  <a:tcPr marT="45682" marB="4568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700" b="0" i="0" u="none" strike="noStrike" cap="none" normalizeH="0" baseline="0">
                          <a:ln>
                            <a:noFill/>
                          </a:ln>
                          <a:solidFill>
                            <a:schemeClr val="tx1"/>
                          </a:solidFill>
                          <a:effectLst/>
                          <a:latin typeface="Times New Roman"/>
                          <a:ea typeface="华文新魏" pitchFamily="2" charset="-122"/>
                        </a:rPr>
                        <a:t>…</a:t>
                      </a:r>
                      <a:endParaRPr kumimoji="1" lang="en-US" altLang="zh-CN" sz="1700" b="0" i="0" u="none" strike="noStrike" cap="none" normalizeH="0" baseline="0">
                        <a:ln>
                          <a:noFill/>
                        </a:ln>
                        <a:solidFill>
                          <a:schemeClr val="tx1"/>
                        </a:solidFill>
                        <a:effectLst/>
                        <a:latin typeface="Tahoma" pitchFamily="34" charset="0"/>
                        <a:ea typeface="华文新魏" pitchFamily="2" charset="-122"/>
                      </a:endParaRPr>
                    </a:p>
                  </a:txBody>
                  <a:tcPr marT="45682" marB="4568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438">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p>
                  </a:txBody>
                  <a:tcPr marT="45682" marB="4568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sname</a:t>
                      </a:r>
                    </a:p>
                  </a:txBody>
                  <a:tcPr marT="45682" marB="4568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varchar</a:t>
                      </a:r>
                    </a:p>
                  </a:txBody>
                  <a:tcPr marT="45682" marB="4568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700" b="0" i="0" u="none" strike="noStrike" cap="none" normalizeH="0" baseline="0">
                          <a:ln>
                            <a:noFill/>
                          </a:ln>
                          <a:solidFill>
                            <a:schemeClr val="tx1"/>
                          </a:solidFill>
                          <a:effectLst/>
                          <a:latin typeface="Times New Roman"/>
                          <a:ea typeface="华文新魏" pitchFamily="2" charset="-122"/>
                        </a:rPr>
                        <a:t>…</a:t>
                      </a:r>
                      <a:endParaRPr kumimoji="1" lang="en-US" altLang="zh-CN" sz="1700" b="0" i="0" u="none" strike="noStrike" cap="none" normalizeH="0" baseline="0">
                        <a:ln>
                          <a:noFill/>
                        </a:ln>
                        <a:solidFill>
                          <a:schemeClr val="tx1"/>
                        </a:solidFill>
                        <a:effectLst/>
                        <a:latin typeface="Tahoma" pitchFamily="34" charset="0"/>
                        <a:ea typeface="华文新魏" pitchFamily="2" charset="-122"/>
                      </a:endParaRPr>
                    </a:p>
                  </a:txBody>
                  <a:tcPr marT="45682" marB="4568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0438">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p>
                  </a:txBody>
                  <a:tcPr marT="45682" marB="4568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sage</a:t>
                      </a:r>
                    </a:p>
                  </a:txBody>
                  <a:tcPr marT="45682" marB="4568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int</a:t>
                      </a:r>
                    </a:p>
                  </a:txBody>
                  <a:tcPr marT="45682" marB="4568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700" b="0" i="0" u="none" strike="noStrike" cap="none" normalizeH="0" baseline="0" dirty="0">
                          <a:ln>
                            <a:noFill/>
                          </a:ln>
                          <a:solidFill>
                            <a:schemeClr val="tx1"/>
                          </a:solidFill>
                          <a:effectLst/>
                          <a:latin typeface="Times New Roman"/>
                          <a:ea typeface="华文新魏" pitchFamily="2" charset="-122"/>
                        </a:rPr>
                        <a:t>…</a:t>
                      </a:r>
                      <a:endParaRPr kumimoji="1" lang="en-US" altLang="zh-CN" sz="1700" b="0" i="0" u="none" strike="noStrike" cap="none" normalizeH="0" baseline="0" dirty="0">
                        <a:ln>
                          <a:noFill/>
                        </a:ln>
                        <a:solidFill>
                          <a:schemeClr val="tx1"/>
                        </a:solidFill>
                        <a:effectLst/>
                        <a:latin typeface="Tahoma" pitchFamily="34" charset="0"/>
                        <a:ea typeface="华文新魏" pitchFamily="2" charset="-122"/>
                      </a:endParaRPr>
                    </a:p>
                  </a:txBody>
                  <a:tcPr marT="45682" marB="45682"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a:solidFill>
                  <a:srgbClr val="CC3300"/>
                </a:solidFill>
                <a:latin typeface="宋体" panose="02010600030101010101" pitchFamily="2" charset="-122"/>
                <a:ea typeface="宋体" panose="02010600030101010101" pitchFamily="2" charset="-122"/>
              </a:rPr>
              <a:t>数据库元数据</a:t>
            </a:r>
            <a:endParaRPr lang="en-US" altLang="en-US">
              <a:solidFill>
                <a:srgbClr val="CC3300"/>
              </a:solidFill>
              <a:latin typeface="宋体" panose="02010600030101010101" pitchFamily="2" charset="-122"/>
              <a:ea typeface="宋体" panose="02010600030101010101" pitchFamily="2" charset="-122"/>
            </a:endParaRPr>
          </a:p>
        </p:txBody>
      </p:sp>
      <p:sp>
        <p:nvSpPr>
          <p:cNvPr id="35843" name="Rectangle 3"/>
          <p:cNvSpPr>
            <a:spLocks noGrp="1" noChangeArrowheads="1"/>
          </p:cNvSpPr>
          <p:nvPr>
            <p:ph type="body" idx="1"/>
          </p:nvPr>
        </p:nvSpPr>
        <p:spPr>
          <a:xfrm>
            <a:off x="449263" y="1108075"/>
            <a:ext cx="8421687" cy="4903788"/>
          </a:xfrm>
        </p:spPr>
        <p:txBody>
          <a:bodyPr/>
          <a:lstStyle/>
          <a:p>
            <a:r>
              <a:rPr lang="en-US" altLang="zh-CN">
                <a:solidFill>
                  <a:srgbClr val="993300"/>
                </a:solidFill>
              </a:rPr>
              <a:t>DatabaseMetaData dbmd = conn.getMetaData();</a:t>
            </a:r>
          </a:p>
          <a:p>
            <a:pPr>
              <a:buFont typeface="Monotype Sorts" pitchFamily="2" charset="2"/>
              <a:buNone/>
            </a:pPr>
            <a:r>
              <a:rPr lang="en-US" altLang="zh-CN">
                <a:solidFill>
                  <a:srgbClr val="993300"/>
                </a:solidFill>
              </a:rPr>
              <a:t>	ResultSet rs = dbmd.getColumns(null, "univdb", "department", "%");</a:t>
            </a:r>
          </a:p>
          <a:p>
            <a:pPr>
              <a:buFont typeface="Monotype Sorts" pitchFamily="2" charset="2"/>
              <a:buNone/>
            </a:pPr>
            <a:r>
              <a:rPr lang="en-US" altLang="zh-CN">
                <a:solidFill>
                  <a:srgbClr val="993300"/>
                </a:solidFill>
              </a:rPr>
              <a:t>	// </a:t>
            </a:r>
            <a:r>
              <a:rPr lang="en-US" altLang="zh-CN">
                <a:solidFill>
                  <a:schemeClr val="bg2"/>
                </a:solidFill>
              </a:rPr>
              <a:t>Arguments to getColumns: Catalog, Schema-pattern, Table-pattern,</a:t>
            </a:r>
          </a:p>
          <a:p>
            <a:pPr>
              <a:buFont typeface="Monotype Sorts" pitchFamily="2" charset="2"/>
              <a:buNone/>
            </a:pPr>
            <a:r>
              <a:rPr lang="en-US" altLang="zh-CN">
                <a:solidFill>
                  <a:schemeClr val="bg2"/>
                </a:solidFill>
              </a:rPr>
              <a:t>	// and Column-Pattern</a:t>
            </a:r>
          </a:p>
          <a:p>
            <a:pPr>
              <a:buFont typeface="Monotype Sorts" pitchFamily="2" charset="2"/>
              <a:buNone/>
            </a:pPr>
            <a:r>
              <a:rPr lang="en-US" altLang="zh-CN">
                <a:solidFill>
                  <a:schemeClr val="bg2"/>
                </a:solidFill>
              </a:rPr>
              <a:t>	// Returns: One row for each column; row has a number of attributes</a:t>
            </a:r>
          </a:p>
          <a:p>
            <a:pPr>
              <a:buFont typeface="Monotype Sorts" pitchFamily="2" charset="2"/>
              <a:buNone/>
            </a:pPr>
            <a:r>
              <a:rPr lang="en-US" altLang="zh-CN">
                <a:solidFill>
                  <a:schemeClr val="bg2"/>
                </a:solidFill>
              </a:rPr>
              <a:t>	// such as COLUMN_NAME, TYPE_NAME</a:t>
            </a:r>
          </a:p>
          <a:p>
            <a:pPr>
              <a:buFont typeface="Monotype Sorts" pitchFamily="2" charset="2"/>
              <a:buNone/>
            </a:pPr>
            <a:r>
              <a:rPr lang="en-US" altLang="zh-CN">
                <a:solidFill>
                  <a:srgbClr val="993300"/>
                </a:solidFill>
              </a:rPr>
              <a:t>	while( rs.next()) {</a:t>
            </a:r>
          </a:p>
          <a:p>
            <a:pPr>
              <a:buFont typeface="Monotype Sorts" pitchFamily="2" charset="2"/>
              <a:buNone/>
            </a:pPr>
            <a:r>
              <a:rPr lang="en-US" altLang="zh-CN">
                <a:solidFill>
                  <a:srgbClr val="993300"/>
                </a:solidFill>
              </a:rPr>
              <a:t>	       System.out.println(rs.getString("COLUMN_NAME"),</a:t>
            </a:r>
          </a:p>
          <a:p>
            <a:pPr>
              <a:buFont typeface="Monotype Sorts" pitchFamily="2" charset="2"/>
              <a:buNone/>
            </a:pPr>
            <a:r>
              <a:rPr lang="en-US" altLang="zh-CN">
                <a:solidFill>
                  <a:srgbClr val="993300"/>
                </a:solidFill>
              </a:rPr>
              <a:t>                                                        rs.getString("TYPE_NAME");</a:t>
            </a:r>
          </a:p>
          <a:p>
            <a:pPr>
              <a:buFont typeface="Monotype Sorts" pitchFamily="2" charset="2"/>
              <a:buNone/>
            </a:pPr>
            <a:r>
              <a:rPr lang="en-US" altLang="zh-CN">
                <a:solidFill>
                  <a:srgbClr val="993300"/>
                </a:solidFill>
              </a:rPr>
              <a:t>     }</a:t>
            </a:r>
          </a:p>
          <a:p>
            <a:r>
              <a:rPr lang="zh-CN" altLang="en-US" sz="2000"/>
              <a:t>这个在哪里用？</a:t>
            </a:r>
            <a:endParaRPr lang="en-US" altLang="zh-CN" sz="2000"/>
          </a:p>
          <a:p>
            <a:endParaRPr lang="en-US" altLang="zh-CN"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zh-CN" altLang="en-US"/>
              <a:t>数据库元数据</a:t>
            </a:r>
          </a:p>
        </p:txBody>
      </p:sp>
      <p:sp>
        <p:nvSpPr>
          <p:cNvPr id="37891" name="Rectangle 3"/>
          <p:cNvSpPr>
            <a:spLocks noGrp="1" noChangeArrowheads="1"/>
          </p:cNvSpPr>
          <p:nvPr>
            <p:ph type="body" idx="1"/>
          </p:nvPr>
        </p:nvSpPr>
        <p:spPr>
          <a:xfrm>
            <a:off x="250825" y="1341438"/>
            <a:ext cx="5184775" cy="4721225"/>
          </a:xfrm>
        </p:spPr>
        <p:txBody>
          <a:bodyPr/>
          <a:lstStyle/>
          <a:p>
            <a:pPr>
              <a:lnSpc>
                <a:spcPct val="90000"/>
              </a:lnSpc>
            </a:pPr>
            <a:r>
              <a:rPr lang="en-US" altLang="zh-CN" sz="2000"/>
              <a:t>DataBaseMetaData</a:t>
            </a:r>
            <a:endParaRPr lang="en-US" altLang="zh-CN" sz="2400"/>
          </a:p>
          <a:p>
            <a:pPr lvl="1">
              <a:lnSpc>
                <a:spcPct val="90000"/>
              </a:lnSpc>
            </a:pPr>
            <a:r>
              <a:rPr lang="en-US" altLang="zh-CN"/>
              <a:t>JDBC</a:t>
            </a:r>
            <a:r>
              <a:rPr lang="zh-CN" altLang="en-US"/>
              <a:t>类</a:t>
            </a:r>
          </a:p>
          <a:p>
            <a:pPr lvl="1">
              <a:lnSpc>
                <a:spcPct val="90000"/>
              </a:lnSpc>
            </a:pPr>
            <a:r>
              <a:rPr lang="zh-CN" altLang="en-US"/>
              <a:t>对</a:t>
            </a:r>
            <a:r>
              <a:rPr lang="en-US" altLang="zh-CN"/>
              <a:t>DB</a:t>
            </a:r>
            <a:r>
              <a:rPr lang="zh-CN" altLang="en-US"/>
              <a:t>数据字典进行封装</a:t>
            </a:r>
          </a:p>
          <a:p>
            <a:pPr lvl="1">
              <a:lnSpc>
                <a:spcPct val="90000"/>
              </a:lnSpc>
            </a:pPr>
            <a:r>
              <a:rPr lang="zh-CN" altLang="en-US"/>
              <a:t>类方法可以读取数据字典元数据</a:t>
            </a:r>
          </a:p>
          <a:p>
            <a:pPr lvl="1">
              <a:lnSpc>
                <a:spcPct val="90000"/>
              </a:lnSpc>
            </a:pPr>
            <a:r>
              <a:rPr lang="zh-CN" altLang="en-US"/>
              <a:t>屏蔽了数据字典的具体实现模式</a:t>
            </a:r>
          </a:p>
          <a:p>
            <a:pPr lvl="1">
              <a:lnSpc>
                <a:spcPct val="90000"/>
              </a:lnSpc>
            </a:pPr>
            <a:r>
              <a:rPr lang="zh-CN" altLang="en-US"/>
              <a:t>对应用提供访问</a:t>
            </a:r>
            <a:r>
              <a:rPr lang="en-US" altLang="zh-CN"/>
              <a:t>DB</a:t>
            </a:r>
            <a:r>
              <a:rPr lang="zh-CN" altLang="en-US"/>
              <a:t>数据字典元数据的标准方法</a:t>
            </a:r>
          </a:p>
          <a:p>
            <a:pPr>
              <a:lnSpc>
                <a:spcPct val="90000"/>
              </a:lnSpc>
            </a:pPr>
            <a:endParaRPr lang="en-US" altLang="zh-CN"/>
          </a:p>
        </p:txBody>
      </p:sp>
      <p:grpSp>
        <p:nvGrpSpPr>
          <p:cNvPr id="37892" name="Group 4"/>
          <p:cNvGrpSpPr>
            <a:grpSpLocks/>
          </p:cNvGrpSpPr>
          <p:nvPr/>
        </p:nvGrpSpPr>
        <p:grpSpPr bwMode="auto">
          <a:xfrm>
            <a:off x="5148263" y="1700213"/>
            <a:ext cx="3995737" cy="4176712"/>
            <a:chOff x="3198" y="1071"/>
            <a:chExt cx="2313" cy="2666"/>
          </a:xfrm>
        </p:grpSpPr>
        <p:grpSp>
          <p:nvGrpSpPr>
            <p:cNvPr id="37893" name="Group 5"/>
            <p:cNvGrpSpPr>
              <a:grpSpLocks/>
            </p:cNvGrpSpPr>
            <p:nvPr/>
          </p:nvGrpSpPr>
          <p:grpSpPr bwMode="auto">
            <a:xfrm>
              <a:off x="3198" y="2750"/>
              <a:ext cx="2313" cy="987"/>
              <a:chOff x="1973" y="1899"/>
              <a:chExt cx="3492" cy="1985"/>
            </a:xfrm>
          </p:grpSpPr>
          <p:sp>
            <p:nvSpPr>
              <p:cNvPr id="37902" name="AutoShape 6"/>
              <p:cNvSpPr>
                <a:spLocks noChangeArrowheads="1"/>
              </p:cNvSpPr>
              <p:nvPr/>
            </p:nvSpPr>
            <p:spPr bwMode="auto">
              <a:xfrm>
                <a:off x="1973" y="1899"/>
                <a:ext cx="3492" cy="1985"/>
              </a:xfrm>
              <a:prstGeom prst="can">
                <a:avLst>
                  <a:gd name="adj" fmla="val 25000"/>
                </a:avLst>
              </a:prstGeom>
              <a:solidFill>
                <a:srgbClr val="FFFFFF"/>
              </a:solidFill>
              <a:ln w="9525">
                <a:solidFill>
                  <a:srgbClr val="000000"/>
                </a:solidFill>
                <a:round/>
                <a:headEnd/>
                <a:tailEnd/>
              </a:ln>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a typeface="MS PGothic" panose="020B0600070205080204" pitchFamily="34" charset="-128"/>
                </a:endParaRPr>
              </a:p>
            </p:txBody>
          </p:sp>
          <p:sp>
            <p:nvSpPr>
              <p:cNvPr id="37903" name="Line 7"/>
              <p:cNvSpPr>
                <a:spLocks noChangeShapeType="1"/>
              </p:cNvSpPr>
              <p:nvPr/>
            </p:nvSpPr>
            <p:spPr bwMode="auto">
              <a:xfrm flipH="1">
                <a:off x="3718" y="2357"/>
                <a:ext cx="1" cy="15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4" name="Text Box 8"/>
              <p:cNvSpPr txBox="1">
                <a:spLocks noChangeArrowheads="1"/>
              </p:cNvSpPr>
              <p:nvPr/>
            </p:nvSpPr>
            <p:spPr bwMode="auto">
              <a:xfrm>
                <a:off x="2347" y="2511"/>
                <a:ext cx="1122" cy="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50000"/>
                  </a:spcBef>
                  <a:buClrTx/>
                  <a:buSzTx/>
                  <a:buFontTx/>
                  <a:buNone/>
                </a:pPr>
                <a:r>
                  <a:rPr kumimoji="0" lang="zh-CN" altLang="en-US" sz="1400">
                    <a:solidFill>
                      <a:srgbClr val="1E2E53"/>
                    </a:solidFill>
                    <a:latin typeface="Helvetica" panose="020B0604020202020204" pitchFamily="34" charset="0"/>
                  </a:rPr>
                  <a:t>数据字典</a:t>
                </a:r>
                <a:endParaRPr kumimoji="0" lang="zh-CN" altLang="en-US" sz="2000">
                  <a:latin typeface="Helvetica" panose="020B0604020202020204" pitchFamily="34" charset="0"/>
                </a:endParaRPr>
              </a:p>
            </p:txBody>
          </p:sp>
          <p:sp>
            <p:nvSpPr>
              <p:cNvPr id="37905" name="Line 9"/>
              <p:cNvSpPr>
                <a:spLocks noChangeShapeType="1"/>
              </p:cNvSpPr>
              <p:nvPr/>
            </p:nvSpPr>
            <p:spPr bwMode="auto">
              <a:xfrm>
                <a:off x="3843" y="2965"/>
                <a:ext cx="499"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6" name="Line 10"/>
              <p:cNvSpPr>
                <a:spLocks noChangeShapeType="1"/>
              </p:cNvSpPr>
              <p:nvPr/>
            </p:nvSpPr>
            <p:spPr bwMode="auto">
              <a:xfrm>
                <a:off x="3843" y="3120"/>
                <a:ext cx="49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7" name="Line 11"/>
              <p:cNvSpPr>
                <a:spLocks noChangeShapeType="1"/>
              </p:cNvSpPr>
              <p:nvPr/>
            </p:nvSpPr>
            <p:spPr bwMode="auto">
              <a:xfrm>
                <a:off x="3843" y="3273"/>
                <a:ext cx="49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8" name="Line 12"/>
              <p:cNvSpPr>
                <a:spLocks noChangeShapeType="1"/>
              </p:cNvSpPr>
              <p:nvPr/>
            </p:nvSpPr>
            <p:spPr bwMode="auto">
              <a:xfrm>
                <a:off x="3843" y="3425"/>
                <a:ext cx="49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9" name="Line 13"/>
              <p:cNvSpPr>
                <a:spLocks noChangeShapeType="1"/>
              </p:cNvSpPr>
              <p:nvPr/>
            </p:nvSpPr>
            <p:spPr bwMode="auto">
              <a:xfrm>
                <a:off x="3843" y="2965"/>
                <a:ext cx="1" cy="4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0" name="Line 14"/>
              <p:cNvSpPr>
                <a:spLocks noChangeShapeType="1"/>
              </p:cNvSpPr>
              <p:nvPr/>
            </p:nvSpPr>
            <p:spPr bwMode="auto">
              <a:xfrm>
                <a:off x="3968" y="2967"/>
                <a:ext cx="1"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1" name="Line 15"/>
              <p:cNvSpPr>
                <a:spLocks noChangeShapeType="1"/>
              </p:cNvSpPr>
              <p:nvPr/>
            </p:nvSpPr>
            <p:spPr bwMode="auto">
              <a:xfrm>
                <a:off x="4092" y="2967"/>
                <a:ext cx="1"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2" name="Line 16"/>
              <p:cNvSpPr>
                <a:spLocks noChangeShapeType="1"/>
              </p:cNvSpPr>
              <p:nvPr/>
            </p:nvSpPr>
            <p:spPr bwMode="auto">
              <a:xfrm>
                <a:off x="4342" y="2967"/>
                <a:ext cx="1"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3" name="Line 17"/>
              <p:cNvSpPr>
                <a:spLocks noChangeShapeType="1"/>
              </p:cNvSpPr>
              <p:nvPr/>
            </p:nvSpPr>
            <p:spPr bwMode="auto">
              <a:xfrm>
                <a:off x="4217" y="2967"/>
                <a:ext cx="1"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4" name="Line 18"/>
              <p:cNvSpPr>
                <a:spLocks noChangeShapeType="1"/>
              </p:cNvSpPr>
              <p:nvPr/>
            </p:nvSpPr>
            <p:spPr bwMode="auto">
              <a:xfrm>
                <a:off x="2970" y="2815"/>
                <a:ext cx="24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5" name="Line 19"/>
              <p:cNvSpPr>
                <a:spLocks noChangeShapeType="1"/>
              </p:cNvSpPr>
              <p:nvPr/>
            </p:nvSpPr>
            <p:spPr bwMode="auto">
              <a:xfrm>
                <a:off x="2970" y="2968"/>
                <a:ext cx="24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6" name="Line 20"/>
              <p:cNvSpPr>
                <a:spLocks noChangeShapeType="1"/>
              </p:cNvSpPr>
              <p:nvPr/>
            </p:nvSpPr>
            <p:spPr bwMode="auto">
              <a:xfrm>
                <a:off x="2970" y="3121"/>
                <a:ext cx="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7" name="Line 21"/>
              <p:cNvSpPr>
                <a:spLocks noChangeShapeType="1"/>
              </p:cNvSpPr>
              <p:nvPr/>
            </p:nvSpPr>
            <p:spPr bwMode="auto">
              <a:xfrm>
                <a:off x="2970" y="3274"/>
                <a:ext cx="2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8" name="Line 22"/>
              <p:cNvSpPr>
                <a:spLocks noChangeShapeType="1"/>
              </p:cNvSpPr>
              <p:nvPr/>
            </p:nvSpPr>
            <p:spPr bwMode="auto">
              <a:xfrm>
                <a:off x="2970" y="2815"/>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9" name="Line 23"/>
              <p:cNvSpPr>
                <a:spLocks noChangeShapeType="1"/>
              </p:cNvSpPr>
              <p:nvPr/>
            </p:nvSpPr>
            <p:spPr bwMode="auto">
              <a:xfrm>
                <a:off x="3095" y="2815"/>
                <a:ext cx="1"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0" name="Line 24"/>
              <p:cNvSpPr>
                <a:spLocks noChangeShapeType="1"/>
              </p:cNvSpPr>
              <p:nvPr/>
            </p:nvSpPr>
            <p:spPr bwMode="auto">
              <a:xfrm>
                <a:off x="3219" y="2815"/>
                <a:ext cx="1"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1" name="Line 25"/>
              <p:cNvSpPr>
                <a:spLocks noChangeShapeType="1"/>
              </p:cNvSpPr>
              <p:nvPr/>
            </p:nvSpPr>
            <p:spPr bwMode="auto">
              <a:xfrm>
                <a:off x="2471" y="2968"/>
                <a:ext cx="3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2" name="Line 26"/>
              <p:cNvSpPr>
                <a:spLocks noChangeShapeType="1"/>
              </p:cNvSpPr>
              <p:nvPr/>
            </p:nvSpPr>
            <p:spPr bwMode="auto">
              <a:xfrm>
                <a:off x="2471" y="3121"/>
                <a:ext cx="3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3" name="Line 27"/>
              <p:cNvSpPr>
                <a:spLocks noChangeShapeType="1"/>
              </p:cNvSpPr>
              <p:nvPr/>
            </p:nvSpPr>
            <p:spPr bwMode="auto">
              <a:xfrm>
                <a:off x="2471" y="3273"/>
                <a:ext cx="37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4" name="Line 28"/>
              <p:cNvSpPr>
                <a:spLocks noChangeShapeType="1"/>
              </p:cNvSpPr>
              <p:nvPr/>
            </p:nvSpPr>
            <p:spPr bwMode="auto">
              <a:xfrm>
                <a:off x="2471" y="2968"/>
                <a:ext cx="1" cy="3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5" name="Line 29"/>
              <p:cNvSpPr>
                <a:spLocks noChangeShapeType="1"/>
              </p:cNvSpPr>
              <p:nvPr/>
            </p:nvSpPr>
            <p:spPr bwMode="auto">
              <a:xfrm>
                <a:off x="2596" y="2968"/>
                <a:ext cx="1" cy="3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6" name="Line 30"/>
              <p:cNvSpPr>
                <a:spLocks noChangeShapeType="1"/>
              </p:cNvSpPr>
              <p:nvPr/>
            </p:nvSpPr>
            <p:spPr bwMode="auto">
              <a:xfrm>
                <a:off x="2720" y="2968"/>
                <a:ext cx="2" cy="3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7" name="Line 31"/>
              <p:cNvSpPr>
                <a:spLocks noChangeShapeType="1"/>
              </p:cNvSpPr>
              <p:nvPr/>
            </p:nvSpPr>
            <p:spPr bwMode="auto">
              <a:xfrm>
                <a:off x="2845" y="2968"/>
                <a:ext cx="1" cy="3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8" name="Text Box 32"/>
              <p:cNvSpPr txBox="1">
                <a:spLocks noChangeArrowheads="1"/>
              </p:cNvSpPr>
              <p:nvPr/>
            </p:nvSpPr>
            <p:spPr bwMode="auto">
              <a:xfrm>
                <a:off x="2472" y="3427"/>
                <a:ext cx="873" cy="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50000"/>
                  </a:spcBef>
                  <a:buClrTx/>
                  <a:buSzTx/>
                  <a:buFontTx/>
                  <a:buNone/>
                </a:pPr>
                <a:r>
                  <a:rPr kumimoji="0" lang="en-US" altLang="zh-CN" sz="1400">
                    <a:solidFill>
                      <a:srgbClr val="1E2E53"/>
                    </a:solidFill>
                    <a:latin typeface="Helvetica" panose="020B0604020202020204" pitchFamily="34" charset="0"/>
                  </a:rPr>
                  <a:t>MetaData</a:t>
                </a:r>
                <a:endParaRPr kumimoji="0" lang="en-US" altLang="zh-CN" sz="2000">
                  <a:latin typeface="Helvetica" panose="020B0604020202020204" pitchFamily="34" charset="0"/>
                </a:endParaRPr>
              </a:p>
            </p:txBody>
          </p:sp>
          <p:sp>
            <p:nvSpPr>
              <p:cNvPr id="37929" name="Line 33"/>
              <p:cNvSpPr>
                <a:spLocks noChangeShapeType="1"/>
              </p:cNvSpPr>
              <p:nvPr/>
            </p:nvSpPr>
            <p:spPr bwMode="auto">
              <a:xfrm>
                <a:off x="4841" y="2967"/>
                <a:ext cx="24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0" name="Line 34"/>
              <p:cNvSpPr>
                <a:spLocks noChangeShapeType="1"/>
              </p:cNvSpPr>
              <p:nvPr/>
            </p:nvSpPr>
            <p:spPr bwMode="auto">
              <a:xfrm>
                <a:off x="4841" y="3120"/>
                <a:ext cx="24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1" name="Line 35"/>
              <p:cNvSpPr>
                <a:spLocks noChangeShapeType="1"/>
              </p:cNvSpPr>
              <p:nvPr/>
            </p:nvSpPr>
            <p:spPr bwMode="auto">
              <a:xfrm>
                <a:off x="4841" y="3273"/>
                <a:ext cx="24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2" name="Line 36"/>
              <p:cNvSpPr>
                <a:spLocks noChangeShapeType="1"/>
              </p:cNvSpPr>
              <p:nvPr/>
            </p:nvSpPr>
            <p:spPr bwMode="auto">
              <a:xfrm>
                <a:off x="4841" y="3425"/>
                <a:ext cx="24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3" name="Line 37"/>
              <p:cNvSpPr>
                <a:spLocks noChangeShapeType="1"/>
              </p:cNvSpPr>
              <p:nvPr/>
            </p:nvSpPr>
            <p:spPr bwMode="auto">
              <a:xfrm>
                <a:off x="4841" y="2967"/>
                <a:ext cx="0" cy="4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4" name="Line 38"/>
              <p:cNvSpPr>
                <a:spLocks noChangeShapeType="1"/>
              </p:cNvSpPr>
              <p:nvPr/>
            </p:nvSpPr>
            <p:spPr bwMode="auto">
              <a:xfrm>
                <a:off x="4965" y="2967"/>
                <a:ext cx="1" cy="4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5" name="Line 39"/>
              <p:cNvSpPr>
                <a:spLocks noChangeShapeType="1"/>
              </p:cNvSpPr>
              <p:nvPr/>
            </p:nvSpPr>
            <p:spPr bwMode="auto">
              <a:xfrm>
                <a:off x="5090" y="2967"/>
                <a:ext cx="1" cy="4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6" name="Line 40"/>
              <p:cNvSpPr>
                <a:spLocks noChangeShapeType="1"/>
              </p:cNvSpPr>
              <p:nvPr/>
            </p:nvSpPr>
            <p:spPr bwMode="auto">
              <a:xfrm>
                <a:off x="4466" y="2815"/>
                <a:ext cx="25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7" name="Line 41"/>
              <p:cNvSpPr>
                <a:spLocks noChangeShapeType="1"/>
              </p:cNvSpPr>
              <p:nvPr/>
            </p:nvSpPr>
            <p:spPr bwMode="auto">
              <a:xfrm>
                <a:off x="4466" y="2968"/>
                <a:ext cx="25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8" name="Line 42"/>
              <p:cNvSpPr>
                <a:spLocks noChangeShapeType="1"/>
              </p:cNvSpPr>
              <p:nvPr/>
            </p:nvSpPr>
            <p:spPr bwMode="auto">
              <a:xfrm>
                <a:off x="4466" y="3121"/>
                <a:ext cx="2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9" name="Line 43"/>
              <p:cNvSpPr>
                <a:spLocks noChangeShapeType="1"/>
              </p:cNvSpPr>
              <p:nvPr/>
            </p:nvSpPr>
            <p:spPr bwMode="auto">
              <a:xfrm>
                <a:off x="4466" y="3274"/>
                <a:ext cx="2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0" name="Line 44"/>
              <p:cNvSpPr>
                <a:spLocks noChangeShapeType="1"/>
              </p:cNvSpPr>
              <p:nvPr/>
            </p:nvSpPr>
            <p:spPr bwMode="auto">
              <a:xfrm>
                <a:off x="4466" y="2815"/>
                <a:ext cx="2"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1" name="Line 45"/>
              <p:cNvSpPr>
                <a:spLocks noChangeShapeType="1"/>
              </p:cNvSpPr>
              <p:nvPr/>
            </p:nvSpPr>
            <p:spPr bwMode="auto">
              <a:xfrm>
                <a:off x="4591" y="2815"/>
                <a:ext cx="1"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2" name="Line 46"/>
              <p:cNvSpPr>
                <a:spLocks noChangeShapeType="1"/>
              </p:cNvSpPr>
              <p:nvPr/>
            </p:nvSpPr>
            <p:spPr bwMode="auto">
              <a:xfrm>
                <a:off x="4716" y="2815"/>
                <a:ext cx="0" cy="4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3" name="Text Box 47"/>
              <p:cNvSpPr txBox="1">
                <a:spLocks noChangeArrowheads="1"/>
              </p:cNvSpPr>
              <p:nvPr/>
            </p:nvSpPr>
            <p:spPr bwMode="auto">
              <a:xfrm>
                <a:off x="4093" y="2509"/>
                <a:ext cx="873" cy="3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50000"/>
                  </a:spcBef>
                  <a:buClrTx/>
                  <a:buSzTx/>
                  <a:buFontTx/>
                  <a:buNone/>
                </a:pPr>
                <a:r>
                  <a:rPr kumimoji="0" lang="zh-CN" altLang="en-US">
                    <a:solidFill>
                      <a:srgbClr val="1E2E53"/>
                    </a:solidFill>
                    <a:latin typeface="Helvetica" panose="020B0604020202020204" pitchFamily="34" charset="0"/>
                  </a:rPr>
                  <a:t>数据</a:t>
                </a:r>
                <a:endParaRPr kumimoji="0" lang="zh-CN" altLang="en-US" sz="2000">
                  <a:latin typeface="Helvetica" panose="020B0604020202020204" pitchFamily="34" charset="0"/>
                </a:endParaRPr>
              </a:p>
            </p:txBody>
          </p:sp>
          <p:sp>
            <p:nvSpPr>
              <p:cNvPr id="37944" name="Text Box 48"/>
              <p:cNvSpPr txBox="1">
                <a:spLocks noChangeArrowheads="1"/>
              </p:cNvSpPr>
              <p:nvPr/>
            </p:nvSpPr>
            <p:spPr bwMode="auto">
              <a:xfrm>
                <a:off x="4343" y="3426"/>
                <a:ext cx="373" cy="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eaLnBrk="1" hangingPunct="1">
                  <a:spcBef>
                    <a:spcPct val="50000"/>
                  </a:spcBef>
                  <a:buClrTx/>
                  <a:buSzTx/>
                  <a:buFontTx/>
                  <a:buNone/>
                </a:pPr>
                <a:r>
                  <a:rPr kumimoji="0" lang="en-US" altLang="zh-CN">
                    <a:solidFill>
                      <a:srgbClr val="1E2E53"/>
                    </a:solidFill>
                    <a:latin typeface="Helvetica" panose="020B0604020202020204" pitchFamily="34" charset="0"/>
                  </a:rPr>
                  <a:t>… </a:t>
                </a:r>
                <a:endParaRPr kumimoji="0" lang="en-US" altLang="zh-CN" sz="2000">
                  <a:latin typeface="Helvetica" panose="020B0604020202020204" pitchFamily="34" charset="0"/>
                </a:endParaRPr>
              </a:p>
            </p:txBody>
          </p:sp>
        </p:grpSp>
        <p:sp>
          <p:nvSpPr>
            <p:cNvPr id="37894" name="Rectangle 49"/>
            <p:cNvSpPr>
              <a:spLocks noChangeArrowheads="1"/>
            </p:cNvSpPr>
            <p:nvPr/>
          </p:nvSpPr>
          <p:spPr bwMode="auto">
            <a:xfrm>
              <a:off x="3379" y="1615"/>
              <a:ext cx="2086" cy="454"/>
            </a:xfrm>
            <a:prstGeom prst="rect">
              <a:avLst/>
            </a:prstGeom>
            <a:solidFill>
              <a:srgbClr val="FFFFFF"/>
            </a:solidFill>
            <a:ln w="9525">
              <a:solidFill>
                <a:srgbClr val="000000"/>
              </a:solidFill>
              <a:miter lim="800000"/>
              <a:headEnd/>
              <a:tailEnd/>
            </a:ln>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kumimoji="0" lang="en-US" altLang="zh-CN">
                  <a:solidFill>
                    <a:srgbClr val="000000"/>
                  </a:solidFill>
                  <a:latin typeface="Helvetica" panose="020B0604020202020204" pitchFamily="34" charset="0"/>
                </a:rPr>
                <a:t>JDBC</a:t>
              </a:r>
            </a:p>
            <a:p>
              <a:pPr eaLnBrk="1" hangingPunct="1">
                <a:spcBef>
                  <a:spcPct val="50000"/>
                </a:spcBef>
                <a:buClrTx/>
                <a:buSzTx/>
                <a:buFontTx/>
                <a:buNone/>
              </a:pPr>
              <a:r>
                <a:rPr kumimoji="0" lang="en-US" altLang="zh-CN">
                  <a:solidFill>
                    <a:schemeClr val="bg2"/>
                  </a:solidFill>
                  <a:latin typeface="Helvetica" panose="020B0604020202020204" pitchFamily="34" charset="0"/>
                </a:rPr>
                <a:t>DataBaseMetaData</a:t>
              </a:r>
            </a:p>
          </p:txBody>
        </p:sp>
        <p:sp>
          <p:nvSpPr>
            <p:cNvPr id="37895" name="AutoShape 50"/>
            <p:cNvSpPr>
              <a:spLocks noChangeArrowheads="1"/>
            </p:cNvSpPr>
            <p:nvPr/>
          </p:nvSpPr>
          <p:spPr bwMode="auto">
            <a:xfrm>
              <a:off x="3333" y="2205"/>
              <a:ext cx="2132" cy="318"/>
            </a:xfrm>
            <a:prstGeom prst="hexagon">
              <a:avLst>
                <a:gd name="adj" fmla="val 167610"/>
                <a:gd name="vf" fmla="val 115470"/>
              </a:avLst>
            </a:prstGeom>
            <a:solidFill>
              <a:srgbClr val="FFFFFF"/>
            </a:solidFill>
            <a:ln w="9525">
              <a:solidFill>
                <a:srgbClr val="000000"/>
              </a:solidFill>
              <a:miter lim="800000"/>
              <a:headEnd/>
              <a:tailEnd/>
            </a:ln>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kumimoji="0" lang="en-US" altLang="zh-CN" sz="1800">
                  <a:solidFill>
                    <a:srgbClr val="000000"/>
                  </a:solidFill>
                  <a:latin typeface="Helvetica" panose="020B0604020202020204" pitchFamily="34" charset="0"/>
                </a:rPr>
                <a:t>DBMS</a:t>
              </a:r>
              <a:endParaRPr kumimoji="0" lang="en-US" altLang="zh-CN" sz="1800">
                <a:latin typeface="Helvetica" panose="020B0604020202020204" pitchFamily="34" charset="0"/>
              </a:endParaRPr>
            </a:p>
          </p:txBody>
        </p:sp>
        <p:sp>
          <p:nvSpPr>
            <p:cNvPr id="37896" name="Line 51"/>
            <p:cNvSpPr>
              <a:spLocks noChangeShapeType="1"/>
            </p:cNvSpPr>
            <p:nvPr/>
          </p:nvSpPr>
          <p:spPr bwMode="auto">
            <a:xfrm>
              <a:off x="4332" y="2069"/>
              <a:ext cx="0" cy="1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7" name="Line 52"/>
            <p:cNvSpPr>
              <a:spLocks noChangeShapeType="1"/>
            </p:cNvSpPr>
            <p:nvPr/>
          </p:nvSpPr>
          <p:spPr bwMode="auto">
            <a:xfrm flipH="1">
              <a:off x="4332" y="2523"/>
              <a:ext cx="0"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8" name="Rectangle 53"/>
            <p:cNvSpPr>
              <a:spLocks noChangeArrowheads="1"/>
            </p:cNvSpPr>
            <p:nvPr/>
          </p:nvSpPr>
          <p:spPr bwMode="auto">
            <a:xfrm>
              <a:off x="3379" y="1071"/>
              <a:ext cx="2086" cy="384"/>
            </a:xfrm>
            <a:prstGeom prst="rect">
              <a:avLst/>
            </a:prstGeom>
            <a:solidFill>
              <a:srgbClr val="FFFFFF"/>
            </a:solidFill>
            <a:ln w="9525">
              <a:solidFill>
                <a:srgbClr val="000000"/>
              </a:solidFill>
              <a:miter lim="800000"/>
              <a:headEnd/>
              <a:tailEnd/>
            </a:ln>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kumimoji="0" lang="en-US" altLang="zh-CN" sz="2000">
                  <a:solidFill>
                    <a:schemeClr val="bg2"/>
                  </a:solidFill>
                  <a:latin typeface="Helvetica" panose="020B0604020202020204" pitchFamily="34" charset="0"/>
                </a:rPr>
                <a:t>Application</a:t>
              </a:r>
            </a:p>
          </p:txBody>
        </p:sp>
        <p:sp>
          <p:nvSpPr>
            <p:cNvPr id="37899" name="Line 54"/>
            <p:cNvSpPr>
              <a:spLocks noChangeShapeType="1"/>
            </p:cNvSpPr>
            <p:nvPr/>
          </p:nvSpPr>
          <p:spPr bwMode="auto">
            <a:xfrm>
              <a:off x="4332" y="1455"/>
              <a:ext cx="0" cy="1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0" name="Line 55"/>
            <p:cNvSpPr>
              <a:spLocks noChangeShapeType="1"/>
            </p:cNvSpPr>
            <p:nvPr/>
          </p:nvSpPr>
          <p:spPr bwMode="auto">
            <a:xfrm>
              <a:off x="3833" y="1979"/>
              <a:ext cx="0" cy="31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1" name="Line 56"/>
            <p:cNvSpPr>
              <a:spLocks noChangeShapeType="1"/>
            </p:cNvSpPr>
            <p:nvPr/>
          </p:nvSpPr>
          <p:spPr bwMode="auto">
            <a:xfrm>
              <a:off x="3833" y="2432"/>
              <a:ext cx="0" cy="63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sz="3600">
                <a:latin typeface="宋体" panose="02010600030101010101" pitchFamily="2" charset="-122"/>
                <a:ea typeface="宋体" panose="02010600030101010101" pitchFamily="2" charset="-122"/>
              </a:rPr>
              <a:t>提纲</a:t>
            </a:r>
          </a:p>
        </p:txBody>
      </p:sp>
      <p:sp>
        <p:nvSpPr>
          <p:cNvPr id="5123" name="Rectangle 3"/>
          <p:cNvSpPr>
            <a:spLocks noGrp="1" noChangeArrowheads="1"/>
          </p:cNvSpPr>
          <p:nvPr>
            <p:ph type="body" idx="1"/>
          </p:nvPr>
        </p:nvSpPr>
        <p:spPr>
          <a:xfrm>
            <a:off x="841375" y="1135063"/>
            <a:ext cx="6843713" cy="4887912"/>
          </a:xfrm>
        </p:spPr>
        <p:txBody>
          <a:bodyPr/>
          <a:lstStyle/>
          <a:p>
            <a:pPr>
              <a:buFont typeface="Monotype Sorts" charset="2"/>
              <a:buChar char="n"/>
              <a:defRPr/>
            </a:pPr>
            <a:r>
              <a:rPr lang="en-US" altLang="zh-CN" sz="2000" dirty="0"/>
              <a:t>5.1 </a:t>
            </a:r>
            <a:r>
              <a:rPr lang="zh-CN" altLang="en-US" sz="2000" dirty="0"/>
              <a:t>使用程序设计语言访问数据库</a:t>
            </a:r>
            <a:endParaRPr lang="en-US" altLang="zh-CN" sz="2000" dirty="0"/>
          </a:p>
          <a:p>
            <a:pPr lvl="1">
              <a:buFont typeface="Monotype Sorts" charset="2"/>
              <a:buChar char="l"/>
              <a:defRPr/>
            </a:pPr>
            <a:r>
              <a:rPr lang="zh-CN" altLang="en-US" dirty="0">
                <a:cs typeface="+mn-cs"/>
              </a:rPr>
              <a:t>动态</a:t>
            </a:r>
            <a:r>
              <a:rPr lang="en-US" altLang="zh-CN" dirty="0"/>
              <a:t>SQL</a:t>
            </a:r>
            <a:endParaRPr lang="en-US" altLang="zh-CN" sz="1600" dirty="0"/>
          </a:p>
          <a:p>
            <a:pPr lvl="2">
              <a:defRPr/>
            </a:pPr>
            <a:r>
              <a:rPr lang="en-US" altLang="zh-CN" sz="1600" dirty="0"/>
              <a:t>JDBC </a:t>
            </a:r>
            <a:endParaRPr lang="en-US" altLang="zh-CN" sz="1600" dirty="0">
              <a:cs typeface="+mn-cs"/>
            </a:endParaRPr>
          </a:p>
          <a:p>
            <a:pPr lvl="2">
              <a:defRPr/>
            </a:pPr>
            <a:r>
              <a:rPr lang="en-US" altLang="zh-CN" sz="1600" dirty="0"/>
              <a:t>ODBC</a:t>
            </a:r>
            <a:endParaRPr lang="en-US" altLang="zh-CN" sz="1400" dirty="0"/>
          </a:p>
          <a:p>
            <a:pPr lvl="1">
              <a:buFont typeface="Monotype Sorts" charset="2"/>
              <a:buChar char="l"/>
              <a:defRPr/>
            </a:pPr>
            <a:r>
              <a:rPr lang="zh-CN" altLang="en-US" dirty="0">
                <a:cs typeface="+mn-cs"/>
              </a:rPr>
              <a:t>嵌入式</a:t>
            </a:r>
            <a:r>
              <a:rPr lang="en-US" altLang="zh-CN" dirty="0"/>
              <a:t>SQL</a:t>
            </a:r>
            <a:endParaRPr lang="en-US" altLang="zh-CN" sz="1600" dirty="0"/>
          </a:p>
          <a:p>
            <a:pPr>
              <a:buFont typeface="Monotype Sorts" charset="2"/>
              <a:buChar char="n"/>
              <a:defRPr/>
            </a:pPr>
            <a:r>
              <a:rPr lang="en-US" altLang="zh-CN" sz="2000" dirty="0"/>
              <a:t>5.2 </a:t>
            </a:r>
            <a:r>
              <a:rPr lang="zh-CN" altLang="en-US" sz="2000" dirty="0"/>
              <a:t>函数和过程化结构</a:t>
            </a:r>
            <a:endParaRPr lang="en-US" altLang="zh-CN" sz="2000" dirty="0"/>
          </a:p>
          <a:p>
            <a:pPr>
              <a:buFont typeface="Monotype Sorts" charset="2"/>
              <a:buChar char="n"/>
              <a:defRPr/>
            </a:pPr>
            <a:r>
              <a:rPr lang="en-US" altLang="zh-CN" sz="2000" dirty="0"/>
              <a:t>5.3 </a:t>
            </a:r>
            <a:r>
              <a:rPr lang="zh-CN" altLang="en-US" sz="2000" dirty="0"/>
              <a:t>触发器</a:t>
            </a:r>
            <a:endParaRPr lang="en-US" altLang="zh-CN" sz="2000" dirty="0"/>
          </a:p>
          <a:p>
            <a:pPr>
              <a:buFont typeface="Monotype Sorts" charset="2"/>
              <a:buChar char="n"/>
              <a:defRPr/>
            </a:pPr>
            <a:r>
              <a:rPr lang="zh-CN" altLang="en-US" dirty="0">
                <a:latin typeface="+mn-ea"/>
              </a:rPr>
              <a:t>高级聚集特性</a:t>
            </a:r>
            <a:endParaRPr lang="en-US" altLang="zh-CN" dirty="0">
              <a:latin typeface="+mn-ea"/>
            </a:endParaRPr>
          </a:p>
          <a:p>
            <a:pPr>
              <a:buFont typeface="Monotype Sorts" charset="2"/>
              <a:buChar char="n"/>
              <a:defRPr/>
            </a:pPr>
            <a:endParaRPr lang="en-US" altLang="zh-CN" dirty="0"/>
          </a:p>
        </p:txBody>
      </p:sp>
      <p:sp>
        <p:nvSpPr>
          <p:cNvPr id="10244"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IN" altLang="zh-CN">
              <a:latin typeface="Helvetica" panose="020B0604020202020204" pitchFamily="34" charset="0"/>
              <a:ea typeface="MS PGothic"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zh-CN" altLang="en-US"/>
              <a:t>数据库元数据</a:t>
            </a:r>
          </a:p>
        </p:txBody>
      </p:sp>
      <p:sp>
        <p:nvSpPr>
          <p:cNvPr id="38915" name="Rectangle 3"/>
          <p:cNvSpPr>
            <a:spLocks noGrp="1" noChangeArrowheads="1"/>
          </p:cNvSpPr>
          <p:nvPr>
            <p:ph type="body" sz="half" idx="1"/>
          </p:nvPr>
        </p:nvSpPr>
        <p:spPr>
          <a:xfrm>
            <a:off x="290513" y="1371600"/>
            <a:ext cx="5902325" cy="4876800"/>
          </a:xfrm>
        </p:spPr>
        <p:txBody>
          <a:bodyPr/>
          <a:lstStyle/>
          <a:p>
            <a:r>
              <a:rPr lang="zh-CN" altLang="en-US" sz="2400"/>
              <a:t>应用示例</a:t>
            </a:r>
          </a:p>
          <a:p>
            <a:pPr>
              <a:buFont typeface="Wingdings" panose="05000000000000000000" pitchFamily="2" charset="2"/>
              <a:buNone/>
            </a:pPr>
            <a:r>
              <a:rPr lang="zh-CN" altLang="en-US"/>
              <a:t>	</a:t>
            </a:r>
            <a:r>
              <a:rPr lang="en-US" altLang="zh-CN"/>
              <a:t>DataBaseMetaData dbmd;</a:t>
            </a:r>
          </a:p>
          <a:p>
            <a:pPr>
              <a:buFont typeface="Wingdings" panose="05000000000000000000" pitchFamily="2" charset="2"/>
              <a:buNone/>
            </a:pPr>
            <a:r>
              <a:rPr lang="en-US" altLang="zh-CN"/>
              <a:t>	dbmd = conn.getMetaData();</a:t>
            </a:r>
          </a:p>
          <a:p>
            <a:pPr>
              <a:buFont typeface="Wingdings" panose="05000000000000000000" pitchFamily="2" charset="2"/>
              <a:buNone/>
            </a:pPr>
            <a:r>
              <a:rPr lang="en-US" altLang="zh-CN"/>
              <a:t>	ResultSet rset; rset=dbmd.getColumns(null,"student","s","%") </a:t>
            </a:r>
            <a:r>
              <a:rPr lang="en-US" altLang="zh-CN" sz="2000"/>
              <a:t>;</a:t>
            </a:r>
            <a:endParaRPr lang="en-US" altLang="zh-CN"/>
          </a:p>
          <a:p>
            <a:pPr>
              <a:buFont typeface="Wingdings" panose="05000000000000000000" pitchFamily="2" charset="2"/>
              <a:buNone/>
            </a:pPr>
            <a:r>
              <a:rPr lang="en-US" altLang="zh-CN"/>
              <a:t>	while (rset.next())  </a:t>
            </a:r>
          </a:p>
          <a:p>
            <a:pPr>
              <a:buFont typeface="Wingdings" panose="05000000000000000000" pitchFamily="2" charset="2"/>
              <a:buNone/>
            </a:pPr>
            <a:r>
              <a:rPr lang="en-US" altLang="zh-CN"/>
              <a:t>		{rset.getString("COLUMN_NAME");</a:t>
            </a:r>
          </a:p>
          <a:p>
            <a:pPr>
              <a:buFont typeface="Wingdings" panose="05000000000000000000" pitchFamily="2" charset="2"/>
              <a:buNone/>
            </a:pPr>
            <a:r>
              <a:rPr lang="en-US" altLang="zh-CN"/>
              <a:t>			//</a:t>
            </a:r>
            <a:r>
              <a:rPr lang="zh-CN" altLang="en-US"/>
              <a:t>读取列名</a:t>
            </a:r>
          </a:p>
          <a:p>
            <a:pPr>
              <a:buFont typeface="Wingdings" panose="05000000000000000000" pitchFamily="2" charset="2"/>
              <a:buNone/>
            </a:pPr>
            <a:r>
              <a:rPr lang="zh-CN" altLang="en-US"/>
              <a:t>		</a:t>
            </a:r>
            <a:r>
              <a:rPr lang="en-US" altLang="zh-CN"/>
              <a:t>//rset.getString("COLUMN_TYPE");</a:t>
            </a:r>
          </a:p>
          <a:p>
            <a:pPr>
              <a:buFont typeface="Wingdings" panose="05000000000000000000" pitchFamily="2" charset="2"/>
              <a:buNone/>
            </a:pPr>
            <a:r>
              <a:rPr lang="en-US" altLang="zh-CN"/>
              <a:t>			//</a:t>
            </a:r>
            <a:r>
              <a:rPr lang="zh-CN" altLang="en-US"/>
              <a:t>读取列类型</a:t>
            </a:r>
          </a:p>
          <a:p>
            <a:pPr>
              <a:buFont typeface="Wingdings" panose="05000000000000000000" pitchFamily="2" charset="2"/>
              <a:buNone/>
            </a:pPr>
            <a:r>
              <a:rPr lang="zh-CN" altLang="en-US"/>
              <a:t>		</a:t>
            </a:r>
            <a:r>
              <a:rPr lang="en-US" altLang="zh-CN">
                <a:latin typeface="Times New Roman" panose="02020603050405020304" pitchFamily="18" charset="0"/>
              </a:rPr>
              <a:t>…</a:t>
            </a:r>
            <a:r>
              <a:rPr lang="en-US" altLang="zh-CN"/>
              <a:t>}</a:t>
            </a:r>
          </a:p>
          <a:p>
            <a:pPr>
              <a:buFont typeface="Wingdings" panose="05000000000000000000" pitchFamily="2" charset="2"/>
              <a:buNone/>
            </a:pPr>
            <a:r>
              <a:rPr lang="en-US" altLang="zh-CN"/>
              <a:t>	</a:t>
            </a:r>
            <a:r>
              <a:rPr lang="en-US" altLang="zh-CN">
                <a:latin typeface="Times New Roman" panose="02020603050405020304" pitchFamily="18" charset="0"/>
              </a:rPr>
              <a:t>…</a:t>
            </a:r>
            <a:endParaRPr lang="en-US" altLang="zh-CN"/>
          </a:p>
        </p:txBody>
      </p:sp>
      <p:graphicFrame>
        <p:nvGraphicFramePr>
          <p:cNvPr id="657412" name="Group 4"/>
          <p:cNvGraphicFramePr>
            <a:graphicFrameLocks noGrp="1"/>
          </p:cNvGraphicFramePr>
          <p:nvPr>
            <p:ph sz="quarter" idx="2"/>
          </p:nvPr>
        </p:nvGraphicFramePr>
        <p:xfrm>
          <a:off x="5813425" y="3479800"/>
          <a:ext cx="3289300" cy="2362200"/>
        </p:xfrm>
        <a:graphic>
          <a:graphicData uri="http://schemas.openxmlformats.org/drawingml/2006/table">
            <a:tbl>
              <a:tblPr/>
              <a:tblGrid>
                <a:gridCol w="1327090">
                  <a:extLst>
                    <a:ext uri="{9D8B030D-6E8A-4147-A177-3AD203B41FA5}">
                      <a16:colId xmlns:a16="http://schemas.microsoft.com/office/drawing/2014/main" val="20000"/>
                    </a:ext>
                  </a:extLst>
                </a:gridCol>
                <a:gridCol w="1429022">
                  <a:extLst>
                    <a:ext uri="{9D8B030D-6E8A-4147-A177-3AD203B41FA5}">
                      <a16:colId xmlns:a16="http://schemas.microsoft.com/office/drawing/2014/main" val="20001"/>
                    </a:ext>
                  </a:extLst>
                </a:gridCol>
                <a:gridCol w="533189">
                  <a:extLst>
                    <a:ext uri="{9D8B030D-6E8A-4147-A177-3AD203B41FA5}">
                      <a16:colId xmlns:a16="http://schemas.microsoft.com/office/drawing/2014/main" val="20002"/>
                    </a:ext>
                  </a:extLst>
                </a:gridCol>
              </a:tblGrid>
              <a:tr h="284163">
                <a:tc gridSpan="3">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rset</a:t>
                      </a:r>
                      <a:endPar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45" marR="91445" horzOverflow="overflow">
                    <a:lnL cap="flat">
                      <a:noFill/>
                    </a:lnL>
                    <a:lnR cap="flat">
                      <a:noFill/>
                    </a:lnR>
                    <a:lnT cap="flat">
                      <a:noFill/>
                    </a:lnT>
                    <a:lnB w="12700" cap="flat" cmpd="sng" algn="ctr">
                      <a:solidFill>
                        <a:schemeClr val="accent2"/>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3700">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COLUMN</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_NAME</a:t>
                      </a: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COLUMN</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_TYPE</a:t>
                      </a: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700" b="0" i="0" u="none" strike="noStrike" cap="none" normalizeH="0" baseline="0" dirty="0">
                          <a:ln>
                            <a:noFill/>
                          </a:ln>
                          <a:solidFill>
                            <a:schemeClr val="tx1"/>
                          </a:solidFill>
                          <a:effectLst/>
                          <a:latin typeface="Times New Roman"/>
                          <a:ea typeface="华文新魏" pitchFamily="2" charset="-122"/>
                        </a:rPr>
                        <a:t>…</a:t>
                      </a:r>
                      <a:endParaRPr kumimoji="1" lang="en-US" altLang="zh-CN" sz="1700" b="0" i="0" u="none" strike="noStrike" cap="none" normalizeH="0" baseline="0" dirty="0">
                        <a:ln>
                          <a:noFill/>
                        </a:ln>
                        <a:solidFill>
                          <a:schemeClr val="tx1"/>
                        </a:solidFill>
                        <a:effectLst/>
                        <a:latin typeface="Tahoma" pitchFamily="34" charset="0"/>
                        <a:ea typeface="华文新魏" pitchFamily="2" charset="-122"/>
                      </a:endParaRP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4163">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sno</a:t>
                      </a: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char</a:t>
                      </a: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700" b="0" i="0" u="none" strike="noStrike" cap="none" normalizeH="0" baseline="0">
                          <a:ln>
                            <a:noFill/>
                          </a:ln>
                          <a:solidFill>
                            <a:schemeClr val="tx1"/>
                          </a:solidFill>
                          <a:effectLst/>
                          <a:latin typeface="Times New Roman"/>
                          <a:ea typeface="华文新魏" pitchFamily="2" charset="-122"/>
                        </a:rPr>
                        <a:t>…</a:t>
                      </a:r>
                      <a:endParaRPr kumimoji="1" lang="en-US" altLang="zh-CN" sz="1700" b="0" i="0" u="none" strike="noStrike" cap="none" normalizeH="0" baseline="0">
                        <a:ln>
                          <a:noFill/>
                        </a:ln>
                        <a:solidFill>
                          <a:schemeClr val="tx1"/>
                        </a:solidFill>
                        <a:effectLst/>
                        <a:latin typeface="Tahoma" pitchFamily="34" charset="0"/>
                        <a:ea typeface="华文新魏" pitchFamily="2" charset="-122"/>
                      </a:endParaRP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2575">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sname</a:t>
                      </a: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varchar</a:t>
                      </a:r>
                      <a:endPar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700" b="0" i="0" u="none" strike="noStrike" cap="none" normalizeH="0" baseline="0" dirty="0">
                          <a:ln>
                            <a:noFill/>
                          </a:ln>
                          <a:solidFill>
                            <a:schemeClr val="tx1"/>
                          </a:solidFill>
                          <a:effectLst/>
                          <a:latin typeface="Times New Roman"/>
                          <a:ea typeface="华文新魏" pitchFamily="2" charset="-122"/>
                        </a:rPr>
                        <a:t>…</a:t>
                      </a:r>
                      <a:endParaRPr kumimoji="1" lang="en-US" altLang="zh-CN" sz="1700" b="0" i="0" u="none" strike="noStrike" cap="none" normalizeH="0" baseline="0" dirty="0">
                        <a:ln>
                          <a:noFill/>
                        </a:ln>
                        <a:solidFill>
                          <a:schemeClr val="tx1"/>
                        </a:solidFill>
                        <a:effectLst/>
                        <a:latin typeface="Tahoma" pitchFamily="34" charset="0"/>
                        <a:ea typeface="华文新魏" pitchFamily="2" charset="-122"/>
                      </a:endParaRP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4163">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dept</a:t>
                      </a: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varchar</a:t>
                      </a: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700" b="0" i="0" u="none" strike="noStrike" cap="none" normalizeH="0" baseline="0" dirty="0">
                          <a:ln>
                            <a:noFill/>
                          </a:ln>
                          <a:solidFill>
                            <a:schemeClr val="tx1"/>
                          </a:solidFill>
                          <a:effectLst/>
                          <a:latin typeface="Times New Roman"/>
                          <a:ea typeface="华文新魏" pitchFamily="2" charset="-122"/>
                        </a:rPr>
                        <a:t>…</a:t>
                      </a:r>
                      <a:endParaRPr kumimoji="1" lang="en-US" altLang="zh-CN" sz="1700" b="0" i="0" u="none" strike="noStrike" cap="none" normalizeH="0" baseline="0" dirty="0">
                        <a:ln>
                          <a:noFill/>
                        </a:ln>
                        <a:solidFill>
                          <a:schemeClr val="tx1"/>
                        </a:solidFill>
                        <a:effectLst/>
                        <a:latin typeface="Tahoma" pitchFamily="34" charset="0"/>
                        <a:ea typeface="华文新魏" pitchFamily="2" charset="-122"/>
                      </a:endParaRP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4163">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sage</a:t>
                      </a: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int</a:t>
                      </a: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700" b="0" i="0" u="none" strike="noStrike" cap="none" normalizeH="0" baseline="0" dirty="0">
                          <a:ln>
                            <a:noFill/>
                          </a:ln>
                          <a:solidFill>
                            <a:schemeClr val="tx1"/>
                          </a:solidFill>
                          <a:effectLst/>
                          <a:latin typeface="Times New Roman"/>
                          <a:ea typeface="华文新魏" pitchFamily="2" charset="-122"/>
                        </a:rPr>
                        <a:t>…</a:t>
                      </a:r>
                      <a:endParaRPr kumimoji="1" lang="en-US" altLang="zh-CN" sz="1700" b="0" i="0" u="none" strike="noStrike" cap="none" normalizeH="0" baseline="0" dirty="0">
                        <a:ln>
                          <a:noFill/>
                        </a:ln>
                        <a:solidFill>
                          <a:schemeClr val="tx1"/>
                        </a:solidFill>
                        <a:effectLst/>
                        <a:latin typeface="Tahoma" pitchFamily="34" charset="0"/>
                        <a:ea typeface="华文新魏" pitchFamily="2" charset="-122"/>
                      </a:endParaRPr>
                    </a:p>
                  </a:txBody>
                  <a:tcPr marL="91445" marR="91445"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657442" name="Group 34"/>
          <p:cNvGraphicFramePr>
            <a:graphicFrameLocks noGrp="1"/>
          </p:cNvGraphicFramePr>
          <p:nvPr/>
        </p:nvGraphicFramePr>
        <p:xfrm>
          <a:off x="6145213" y="1341438"/>
          <a:ext cx="2916237" cy="1752600"/>
        </p:xfrm>
        <a:graphic>
          <a:graphicData uri="http://schemas.openxmlformats.org/drawingml/2006/table">
            <a:tbl>
              <a:tblPr/>
              <a:tblGrid>
                <a:gridCol w="613337">
                  <a:extLst>
                    <a:ext uri="{9D8B030D-6E8A-4147-A177-3AD203B41FA5}">
                      <a16:colId xmlns:a16="http://schemas.microsoft.com/office/drawing/2014/main" val="20000"/>
                    </a:ext>
                  </a:extLst>
                </a:gridCol>
                <a:gridCol w="818944">
                  <a:extLst>
                    <a:ext uri="{9D8B030D-6E8A-4147-A177-3AD203B41FA5}">
                      <a16:colId xmlns:a16="http://schemas.microsoft.com/office/drawing/2014/main" val="20001"/>
                    </a:ext>
                  </a:extLst>
                </a:gridCol>
                <a:gridCol w="820686">
                  <a:extLst>
                    <a:ext uri="{9D8B030D-6E8A-4147-A177-3AD203B41FA5}">
                      <a16:colId xmlns:a16="http://schemas.microsoft.com/office/drawing/2014/main" val="20002"/>
                    </a:ext>
                  </a:extLst>
                </a:gridCol>
                <a:gridCol w="663270">
                  <a:extLst>
                    <a:ext uri="{9D8B030D-6E8A-4147-A177-3AD203B41FA5}">
                      <a16:colId xmlns:a16="http://schemas.microsoft.com/office/drawing/2014/main" val="20003"/>
                    </a:ext>
                  </a:extLst>
                </a:gridCol>
              </a:tblGrid>
              <a:tr h="301625">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zh-CN" sz="1700" b="0" i="0" u="none" strike="noStrike" cap="none" normalizeH="0" baseline="0">
                        <a:ln>
                          <a:noFill/>
                        </a:ln>
                        <a:solidFill>
                          <a:schemeClr val="bg2"/>
                        </a:solidFill>
                        <a:effectLst/>
                        <a:latin typeface="Tahoma" pitchFamily="34" charset="0"/>
                        <a:ea typeface="华文新魏" pitchFamily="2" charset="-122"/>
                      </a:endParaRPr>
                    </a:p>
                  </a:txBody>
                  <a:tcPr horzOverflow="overflow">
                    <a:lnL>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zh-CN" sz="1700" b="0" i="0" u="none" strike="noStrike" cap="none" normalizeH="0" baseline="0">
                        <a:ln>
                          <a:noFill/>
                        </a:ln>
                        <a:solidFill>
                          <a:schemeClr val="bg2"/>
                        </a:solidFill>
                        <a:effectLst/>
                        <a:latin typeface="Tahoma" pitchFamily="34" charset="0"/>
                        <a:ea typeface="华文新魏" pitchFamily="2" charset="-122"/>
                      </a:endParaRPr>
                    </a:p>
                  </a:txBody>
                  <a:tcPr horzOverflow="overflow">
                    <a:lnL>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zh-CN" sz="1700" b="0" i="0" u="none" strike="noStrike" cap="none" normalizeH="0" baseline="0">
                        <a:ln>
                          <a:noFill/>
                        </a:ln>
                        <a:solidFill>
                          <a:schemeClr val="bg2"/>
                        </a:solidFill>
                        <a:effectLst/>
                        <a:latin typeface="Tahoma" pitchFamily="34" charset="0"/>
                        <a:ea typeface="华文新魏" pitchFamily="2" charset="-122"/>
                      </a:endParaRPr>
                    </a:p>
                  </a:txBody>
                  <a:tcPr horzOverflow="overflow">
                    <a:lnL>
                      <a:noFill/>
                    </a:lnL>
                    <a:lnR cap="flat">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5750">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Sno</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Sname</a:t>
                      </a:r>
                      <a:endParaRPr kumimoji="1" lang="en-US" altLang="zh-CN"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Dept</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700" b="0" i="0" u="none" strike="noStrike" cap="none" normalizeH="0" baseline="0">
                          <a:ln>
                            <a:noFill/>
                          </a:ln>
                          <a:solidFill>
                            <a:schemeClr val="tx1"/>
                          </a:solidFill>
                          <a:effectLst/>
                          <a:latin typeface="Tahoma" pitchFamily="34" charset="0"/>
                          <a:ea typeface="华文新魏" pitchFamily="2" charset="-122"/>
                        </a:rPr>
                        <a:t>Sage</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4163">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S1</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甲</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计</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700" b="0" i="0" u="none" strike="noStrike" cap="none" normalizeH="0" baseline="0">
                          <a:ln>
                            <a:noFill/>
                          </a:ln>
                          <a:solidFill>
                            <a:schemeClr val="tx1"/>
                          </a:solidFill>
                          <a:effectLst/>
                          <a:latin typeface="Tahoma" pitchFamily="34" charset="0"/>
                          <a:ea typeface="华文新魏" pitchFamily="2" charset="-122"/>
                        </a:rPr>
                        <a:t>20</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750">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S2</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乙</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软</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700" b="0" i="0" u="none" strike="noStrike" cap="none" normalizeH="0" baseline="0">
                          <a:ln>
                            <a:noFill/>
                          </a:ln>
                          <a:solidFill>
                            <a:schemeClr val="tx1"/>
                          </a:solidFill>
                          <a:effectLst/>
                          <a:latin typeface="Tahoma" pitchFamily="34" charset="0"/>
                          <a:ea typeface="华文新魏" pitchFamily="2" charset="-122"/>
                        </a:rPr>
                        <a:t>21</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4163">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7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S3</a:t>
                      </a:r>
                      <a:endParaRPr kumimoji="1" lang="en-US" altLang="zh-CN"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丙</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7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软</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700" b="0" i="0" u="none" strike="noStrike" cap="none" normalizeH="0" baseline="0" dirty="0">
                          <a:ln>
                            <a:noFill/>
                          </a:ln>
                          <a:solidFill>
                            <a:schemeClr val="tx1"/>
                          </a:solidFill>
                          <a:effectLst/>
                          <a:latin typeface="Tahoma" pitchFamily="34" charset="0"/>
                          <a:ea typeface="华文新魏" pitchFamily="2" charset="-122"/>
                        </a:rPr>
                        <a:t>20</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552450" y="85725"/>
            <a:ext cx="8077200" cy="609600"/>
          </a:xfrm>
        </p:spPr>
        <p:txBody>
          <a:bodyPr/>
          <a:lstStyle/>
          <a:p>
            <a:pPr>
              <a:defRPr/>
            </a:pPr>
            <a:r>
              <a:rPr lang="en-US" dirty="0">
                <a:ea typeface="+mj-ea"/>
              </a:rPr>
              <a:t>JDBC</a:t>
            </a:r>
            <a:r>
              <a:rPr lang="zh-CN" altLang="en-US" dirty="0">
                <a:solidFill>
                  <a:srgbClr val="CC3300"/>
                </a:solidFill>
                <a:latin typeface="宋体" pitchFamily="2" charset="-122"/>
                <a:ea typeface="宋体" pitchFamily="2" charset="-122"/>
              </a:rPr>
              <a:t>中的事务控制</a:t>
            </a:r>
            <a:endParaRPr lang="en-US" altLang="en-US" dirty="0">
              <a:solidFill>
                <a:srgbClr val="CC3300"/>
              </a:solidFill>
              <a:latin typeface="宋体" pitchFamily="2" charset="-122"/>
              <a:ea typeface="宋体" pitchFamily="2" charset="-122"/>
            </a:endParaRPr>
          </a:p>
        </p:txBody>
      </p:sp>
      <p:sp>
        <p:nvSpPr>
          <p:cNvPr id="15363" name="Rectangle 3"/>
          <p:cNvSpPr>
            <a:spLocks noGrp="1" noChangeArrowheads="1"/>
          </p:cNvSpPr>
          <p:nvPr>
            <p:ph type="body" idx="4294967295"/>
          </p:nvPr>
        </p:nvSpPr>
        <p:spPr>
          <a:xfrm>
            <a:off x="841375" y="1162050"/>
            <a:ext cx="7997825" cy="4854575"/>
          </a:xfrm>
        </p:spPr>
        <p:txBody>
          <a:bodyPr/>
          <a:lstStyle/>
          <a:p>
            <a:pPr>
              <a:buFont typeface="Monotype Sorts" charset="2"/>
              <a:buChar char="n"/>
              <a:defRPr/>
            </a:pPr>
            <a:r>
              <a:rPr lang="zh-CN" altLang="en-US" sz="2000" dirty="0"/>
              <a:t>在默认情况下，每个</a:t>
            </a:r>
            <a:r>
              <a:rPr lang="en-US" altLang="zh-CN" sz="2000" dirty="0"/>
              <a:t>SQL</a:t>
            </a:r>
            <a:r>
              <a:rPr lang="zh-CN" altLang="en-US" sz="2000" dirty="0"/>
              <a:t>语句都被作为一个被自动提交的独立的事务 </a:t>
            </a:r>
            <a:endParaRPr lang="en-US" altLang="zh-CN" sz="2000" dirty="0"/>
          </a:p>
          <a:p>
            <a:pPr lvl="1">
              <a:buFont typeface="Monotype Sorts" charset="2"/>
              <a:buChar char="l"/>
              <a:defRPr/>
            </a:pPr>
            <a:r>
              <a:rPr lang="zh-CN" altLang="en-US" sz="2000" dirty="0">
                <a:cs typeface="+mn-cs"/>
              </a:rPr>
              <a:t>对于有多个更新的事务，这种做法并不好 </a:t>
            </a:r>
            <a:endParaRPr lang="en-US" altLang="zh-CN" sz="2000" dirty="0">
              <a:cs typeface="+mn-cs"/>
            </a:endParaRPr>
          </a:p>
          <a:p>
            <a:pPr>
              <a:buFont typeface="Monotype Sorts" charset="2"/>
              <a:buChar char="n"/>
              <a:defRPr/>
            </a:pPr>
            <a:r>
              <a:rPr lang="zh-CN" altLang="en-US" sz="2000" dirty="0"/>
              <a:t>可以将自动提交关闭</a:t>
            </a:r>
            <a:endParaRPr lang="en-US" altLang="zh-CN" sz="2000" dirty="0"/>
          </a:p>
          <a:p>
            <a:pPr lvl="1">
              <a:buFont typeface="Monotype Sorts" charset="2"/>
              <a:buChar char="l"/>
              <a:defRPr/>
            </a:pPr>
            <a:r>
              <a:rPr lang="en-US" altLang="zh-CN" sz="2000" dirty="0" err="1"/>
              <a:t>conn.setAutoCommit</a:t>
            </a:r>
            <a:r>
              <a:rPr lang="en-US" altLang="zh-CN" sz="2000" dirty="0"/>
              <a:t>(false);</a:t>
            </a:r>
            <a:endParaRPr lang="en-US" altLang="zh-CN" dirty="0"/>
          </a:p>
          <a:p>
            <a:pPr>
              <a:buFont typeface="Monotype Sorts" charset="2"/>
              <a:buChar char="n"/>
              <a:defRPr/>
            </a:pPr>
            <a:r>
              <a:rPr lang="zh-CN" altLang="en-US" sz="2000" dirty="0"/>
              <a:t>事务必须被显式的提交或回滚</a:t>
            </a:r>
            <a:endParaRPr lang="en-US" altLang="zh-CN" sz="2000" dirty="0"/>
          </a:p>
          <a:p>
            <a:pPr lvl="1">
              <a:buFont typeface="Monotype Sorts" charset="2"/>
              <a:buChar char="l"/>
              <a:defRPr/>
            </a:pPr>
            <a:r>
              <a:rPr lang="en-US" altLang="zh-CN" sz="2000" dirty="0" err="1">
                <a:solidFill>
                  <a:srgbClr val="993300"/>
                </a:solidFill>
              </a:rPr>
              <a:t>conn.commit</a:t>
            </a:r>
            <a:r>
              <a:rPr lang="en-US" altLang="zh-CN" sz="2000" dirty="0">
                <a:solidFill>
                  <a:srgbClr val="993300"/>
                </a:solidFill>
              </a:rPr>
              <a:t>();</a:t>
            </a:r>
            <a:r>
              <a:rPr lang="en-US" altLang="zh-CN" sz="2000" dirty="0"/>
              <a:t>     </a:t>
            </a:r>
            <a:r>
              <a:rPr lang="zh-CN" altLang="en-US" sz="2000" dirty="0"/>
              <a:t>或</a:t>
            </a:r>
            <a:endParaRPr lang="en-US" altLang="zh-CN" dirty="0"/>
          </a:p>
          <a:p>
            <a:pPr lvl="1">
              <a:buFont typeface="Monotype Sorts" charset="2"/>
              <a:buChar char="l"/>
              <a:defRPr/>
            </a:pPr>
            <a:r>
              <a:rPr lang="en-US" altLang="zh-CN" sz="2000" dirty="0" err="1">
                <a:solidFill>
                  <a:srgbClr val="993300"/>
                </a:solidFill>
              </a:rPr>
              <a:t>conn.rollback</a:t>
            </a:r>
            <a:r>
              <a:rPr lang="en-US" altLang="zh-CN" sz="2000" dirty="0">
                <a:solidFill>
                  <a:srgbClr val="993300"/>
                </a:solidFill>
              </a:rPr>
              <a:t>();</a:t>
            </a:r>
            <a:endParaRPr lang="en-US" altLang="zh-CN" dirty="0">
              <a:solidFill>
                <a:srgbClr val="993300"/>
              </a:solidFill>
            </a:endParaRPr>
          </a:p>
          <a:p>
            <a:pPr>
              <a:buFont typeface="Monotype Sorts" charset="2"/>
              <a:buChar char="n"/>
              <a:defRPr/>
            </a:pPr>
            <a:r>
              <a:rPr lang="en-US" altLang="zh-CN" sz="2000" dirty="0" err="1"/>
              <a:t>conn.setAutoCommit</a:t>
            </a:r>
            <a:r>
              <a:rPr lang="en-US" altLang="zh-CN" sz="2000" dirty="0"/>
              <a:t>(true) </a:t>
            </a:r>
            <a:r>
              <a:rPr lang="zh-CN" altLang="en-US" sz="2000" dirty="0"/>
              <a:t>打开自动提交 </a:t>
            </a:r>
            <a:endParaRPr lang="en-US" altLang="zh-CN" sz="2000" dirty="0"/>
          </a:p>
          <a:p>
            <a:pPr lvl="2">
              <a:defRPr/>
            </a:pP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a:t>JDBC</a:t>
            </a:r>
            <a:r>
              <a:rPr lang="zh-CN" altLang="en-US">
                <a:solidFill>
                  <a:srgbClr val="CC3300"/>
                </a:solidFill>
                <a:latin typeface="宋体" panose="02010600030101010101" pitchFamily="2" charset="-122"/>
                <a:ea typeface="宋体" panose="02010600030101010101" pitchFamily="2" charset="-122"/>
              </a:rPr>
              <a:t>的其他特征</a:t>
            </a:r>
            <a:endParaRPr lang="en-US" altLang="en-US">
              <a:solidFill>
                <a:srgbClr val="CC3300"/>
              </a:solidFill>
              <a:latin typeface="宋体" panose="02010600030101010101" pitchFamily="2" charset="-122"/>
              <a:ea typeface="宋体" panose="02010600030101010101" pitchFamily="2" charset="-122"/>
            </a:endParaRPr>
          </a:p>
        </p:txBody>
      </p:sp>
      <p:sp>
        <p:nvSpPr>
          <p:cNvPr id="16387" name="Rectangle 3"/>
          <p:cNvSpPr>
            <a:spLocks noGrp="1" noChangeArrowheads="1"/>
          </p:cNvSpPr>
          <p:nvPr>
            <p:ph type="body" idx="1"/>
          </p:nvPr>
        </p:nvSpPr>
        <p:spPr>
          <a:xfrm>
            <a:off x="814388" y="1093788"/>
            <a:ext cx="8035925" cy="4903787"/>
          </a:xfrm>
        </p:spPr>
        <p:txBody>
          <a:bodyPr/>
          <a:lstStyle/>
          <a:p>
            <a:pPr>
              <a:buFont typeface="Monotype Sorts" charset="2"/>
              <a:buChar char="n"/>
              <a:defRPr/>
            </a:pPr>
            <a:r>
              <a:rPr lang="zh-CN" altLang="en-US" sz="2000" dirty="0"/>
              <a:t>调用函数和过程</a:t>
            </a:r>
            <a:endParaRPr lang="en-US" altLang="zh-CN" sz="2000" dirty="0"/>
          </a:p>
          <a:p>
            <a:pPr lvl="1">
              <a:buFont typeface="Monotype Sorts" charset="2"/>
              <a:buChar char="l"/>
              <a:defRPr/>
            </a:pPr>
            <a:r>
              <a:rPr lang="en-US" altLang="zh-CN" sz="2000" dirty="0" err="1">
                <a:solidFill>
                  <a:srgbClr val="993300"/>
                </a:solidFill>
              </a:rPr>
              <a:t>CallableStatement</a:t>
            </a:r>
            <a:r>
              <a:rPr lang="en-US" altLang="zh-CN" sz="2000" dirty="0">
                <a:solidFill>
                  <a:srgbClr val="993300"/>
                </a:solidFill>
              </a:rPr>
              <a:t> cStmt1 = </a:t>
            </a:r>
            <a:r>
              <a:rPr lang="en-US" altLang="zh-CN" sz="2000" dirty="0" err="1">
                <a:solidFill>
                  <a:srgbClr val="993300"/>
                </a:solidFill>
              </a:rPr>
              <a:t>conn.prepareCall</a:t>
            </a:r>
            <a:r>
              <a:rPr lang="en-US" altLang="zh-CN" sz="2000" dirty="0">
                <a:solidFill>
                  <a:srgbClr val="993300"/>
                </a:solidFill>
              </a:rPr>
              <a:t>("{? = call some function(?)}");</a:t>
            </a:r>
          </a:p>
          <a:p>
            <a:pPr lvl="1">
              <a:buFont typeface="Monotype Sorts" charset="2"/>
              <a:buChar char="l"/>
              <a:defRPr/>
            </a:pPr>
            <a:r>
              <a:rPr lang="en-US" altLang="zh-CN" sz="2000" dirty="0" err="1">
                <a:solidFill>
                  <a:srgbClr val="993300"/>
                </a:solidFill>
              </a:rPr>
              <a:t>CallableStatement</a:t>
            </a:r>
            <a:r>
              <a:rPr lang="en-US" altLang="zh-CN" sz="2000" dirty="0">
                <a:solidFill>
                  <a:srgbClr val="993300"/>
                </a:solidFill>
              </a:rPr>
              <a:t> cStmt2 = </a:t>
            </a:r>
            <a:r>
              <a:rPr lang="en-US" altLang="zh-CN" sz="2000" dirty="0" err="1">
                <a:solidFill>
                  <a:srgbClr val="993300"/>
                </a:solidFill>
              </a:rPr>
              <a:t>conn.prepareCall</a:t>
            </a:r>
            <a:r>
              <a:rPr lang="en-US" altLang="zh-CN" sz="2000" dirty="0">
                <a:solidFill>
                  <a:srgbClr val="993300"/>
                </a:solidFill>
              </a:rPr>
              <a:t>("{call some procedure(?,?)}");</a:t>
            </a:r>
          </a:p>
          <a:p>
            <a:pPr>
              <a:buFont typeface="Monotype Sorts" charset="2"/>
              <a:buChar char="n"/>
              <a:defRPr/>
            </a:pPr>
            <a:r>
              <a:rPr lang="zh-CN" altLang="en-US" sz="2000" dirty="0"/>
              <a:t>处理大型对象类型</a:t>
            </a:r>
            <a:endParaRPr lang="en-US" altLang="zh-CN" sz="2000" dirty="0"/>
          </a:p>
          <a:p>
            <a:pPr lvl="1">
              <a:buFont typeface="Monotype Sorts" charset="2"/>
              <a:buChar char="l"/>
              <a:defRPr/>
            </a:pPr>
            <a:r>
              <a:rPr lang="en-US" altLang="zh-CN" sz="2000" dirty="0" err="1"/>
              <a:t>getBlob</a:t>
            </a:r>
            <a:r>
              <a:rPr lang="en-US" altLang="zh-CN" sz="2000" dirty="0"/>
              <a:t>() </a:t>
            </a:r>
            <a:r>
              <a:rPr lang="zh-CN" altLang="en-US" sz="2000" dirty="0">
                <a:cs typeface="+mn-cs"/>
              </a:rPr>
              <a:t>和</a:t>
            </a:r>
            <a:r>
              <a:rPr lang="zh-CN" altLang="en-US" sz="2000" dirty="0"/>
              <a:t> </a:t>
            </a:r>
            <a:r>
              <a:rPr lang="en-US" altLang="zh-CN" sz="2000" dirty="0" err="1"/>
              <a:t>getClob</a:t>
            </a:r>
            <a:r>
              <a:rPr lang="en-US" altLang="zh-CN" sz="2000" dirty="0"/>
              <a:t>() </a:t>
            </a:r>
            <a:r>
              <a:rPr lang="zh-CN" altLang="en-US" sz="2000" dirty="0">
                <a:cs typeface="+mn-cs"/>
              </a:rPr>
              <a:t>与</a:t>
            </a:r>
            <a:r>
              <a:rPr lang="en-US" altLang="zh-CN" sz="2000" dirty="0"/>
              <a:t> </a:t>
            </a:r>
            <a:r>
              <a:rPr lang="en-US" altLang="zh-CN" sz="2000" dirty="0" err="1"/>
              <a:t>getString</a:t>
            </a:r>
            <a:r>
              <a:rPr lang="en-US" altLang="zh-CN" sz="2000" dirty="0"/>
              <a:t>() </a:t>
            </a:r>
            <a:r>
              <a:rPr lang="zh-CN" altLang="en-US" sz="2000" dirty="0">
                <a:cs typeface="+mn-cs"/>
              </a:rPr>
              <a:t>方法相似，但是分别返回类型为</a:t>
            </a:r>
            <a:r>
              <a:rPr lang="en-US" altLang="zh-CN" sz="2000" dirty="0">
                <a:latin typeface="+mn-ea"/>
                <a:ea typeface="+mn-ea"/>
                <a:cs typeface="+mn-cs"/>
              </a:rPr>
              <a:t>Blob</a:t>
            </a:r>
            <a:r>
              <a:rPr lang="zh-CN" altLang="en-US" sz="2000" dirty="0">
                <a:cs typeface="+mn-cs"/>
              </a:rPr>
              <a:t>和</a:t>
            </a:r>
            <a:r>
              <a:rPr lang="zh-CN" altLang="en-US" sz="2000" dirty="0"/>
              <a:t> </a:t>
            </a:r>
            <a:r>
              <a:rPr lang="en-US" altLang="zh-CN" sz="2000" dirty="0" err="1"/>
              <a:t>Clob</a:t>
            </a:r>
            <a:r>
              <a:rPr lang="en-US" altLang="zh-CN" sz="2000" dirty="0"/>
              <a:t> </a:t>
            </a:r>
            <a:r>
              <a:rPr lang="zh-CN" altLang="en-US" sz="2000" dirty="0">
                <a:cs typeface="+mn-cs"/>
              </a:rPr>
              <a:t>的对象 </a:t>
            </a:r>
            <a:endParaRPr lang="en-US" altLang="zh-CN" sz="2000" dirty="0">
              <a:cs typeface="+mn-cs"/>
            </a:endParaRPr>
          </a:p>
          <a:p>
            <a:pPr lvl="1">
              <a:buFont typeface="Monotype Sorts" charset="2"/>
              <a:buChar char="l"/>
              <a:defRPr/>
            </a:pPr>
            <a:r>
              <a:rPr lang="zh-CN" altLang="en-US" sz="2000" dirty="0">
                <a:cs typeface="+mn-cs"/>
              </a:rPr>
              <a:t>通过</a:t>
            </a:r>
            <a:r>
              <a:rPr lang="en-US" altLang="zh-CN" sz="2000" dirty="0" err="1"/>
              <a:t>getBytes</a:t>
            </a:r>
            <a:r>
              <a:rPr lang="en-US" altLang="zh-CN" sz="2000" dirty="0"/>
              <a:t>()</a:t>
            </a:r>
            <a:r>
              <a:rPr lang="zh-CN" altLang="en-US" sz="2000" dirty="0">
                <a:cs typeface="+mn-cs"/>
              </a:rPr>
              <a:t>从这些对象里得到数据 </a:t>
            </a:r>
            <a:endParaRPr lang="en-US" altLang="zh-CN" sz="2000" dirty="0">
              <a:cs typeface="+mn-cs"/>
            </a:endParaRPr>
          </a:p>
          <a:p>
            <a:pPr lvl="1">
              <a:buFont typeface="Monotype Sorts" charset="2"/>
              <a:buChar char="l"/>
              <a:defRPr/>
            </a:pPr>
            <a:r>
              <a:rPr lang="zh-CN" altLang="en-US" sz="2000" dirty="0">
                <a:cs typeface="+mn-cs"/>
              </a:rPr>
              <a:t>将一个开放的流与</a:t>
            </a:r>
            <a:r>
              <a:rPr lang="en-US" altLang="zh-CN" sz="2000" dirty="0"/>
              <a:t>Java Blob</a:t>
            </a:r>
            <a:r>
              <a:rPr lang="zh-CN" altLang="en-US" sz="2000" dirty="0">
                <a:cs typeface="+mn-cs"/>
              </a:rPr>
              <a:t>或</a:t>
            </a:r>
            <a:r>
              <a:rPr lang="en-US" altLang="zh-CN" sz="2000" dirty="0" err="1"/>
              <a:t>Clob</a:t>
            </a:r>
            <a:r>
              <a:rPr lang="zh-CN" altLang="en-US" sz="2000" dirty="0">
                <a:cs typeface="+mn-cs"/>
              </a:rPr>
              <a:t>对象相连，来更新大对象</a:t>
            </a:r>
            <a:endParaRPr lang="en-US" altLang="zh-CN" sz="2000" dirty="0">
              <a:cs typeface="+mn-cs"/>
            </a:endParaRPr>
          </a:p>
          <a:p>
            <a:pPr lvl="2">
              <a:defRPr/>
            </a:pPr>
            <a:r>
              <a:rPr lang="en-US" altLang="zh-CN" sz="2000" dirty="0" err="1">
                <a:solidFill>
                  <a:srgbClr val="993300"/>
                </a:solidFill>
              </a:rPr>
              <a:t>blob.setBlob</a:t>
            </a:r>
            <a:r>
              <a:rPr lang="en-US" altLang="zh-CN" sz="2000" dirty="0">
                <a:solidFill>
                  <a:srgbClr val="993300"/>
                </a:solidFill>
              </a:rPr>
              <a:t>(</a:t>
            </a:r>
            <a:r>
              <a:rPr lang="en-US" altLang="zh-CN" sz="2000" dirty="0" err="1">
                <a:solidFill>
                  <a:srgbClr val="993300"/>
                </a:solidFill>
              </a:rPr>
              <a:t>int</a:t>
            </a:r>
            <a:r>
              <a:rPr lang="en-US" altLang="zh-CN" sz="2000" dirty="0">
                <a:solidFill>
                  <a:srgbClr val="993300"/>
                </a:solidFill>
              </a:rPr>
              <a:t> </a:t>
            </a:r>
            <a:r>
              <a:rPr lang="en-US" altLang="zh-CN" sz="2000" dirty="0" err="1">
                <a:solidFill>
                  <a:srgbClr val="993300"/>
                </a:solidFill>
              </a:rPr>
              <a:t>parameterIndex</a:t>
            </a:r>
            <a:r>
              <a:rPr lang="en-US" altLang="zh-CN" sz="2000" dirty="0">
                <a:solidFill>
                  <a:srgbClr val="993300"/>
                </a:solidFill>
              </a:rPr>
              <a:t>, </a:t>
            </a:r>
            <a:r>
              <a:rPr lang="en-US" altLang="zh-CN" sz="2000" dirty="0" err="1">
                <a:solidFill>
                  <a:srgbClr val="993300"/>
                </a:solidFill>
              </a:rPr>
              <a:t>InputStream</a:t>
            </a:r>
            <a:r>
              <a:rPr lang="en-US" altLang="zh-CN" sz="2000" dirty="0">
                <a:solidFill>
                  <a:srgbClr val="993300"/>
                </a:solidFill>
              </a:rPr>
              <a:t> </a:t>
            </a:r>
            <a:r>
              <a:rPr lang="en-US" altLang="zh-CN" sz="2000" dirty="0" err="1">
                <a:solidFill>
                  <a:srgbClr val="993300"/>
                </a:solidFill>
              </a:rPr>
              <a:t>inputStream</a:t>
            </a:r>
            <a:r>
              <a:rPr lang="en-US" altLang="zh-CN" sz="2000" dirty="0">
                <a:solidFill>
                  <a:srgbClr val="993300"/>
                </a:solidFill>
              </a:rPr>
              <a:t>).</a:t>
            </a:r>
          </a:p>
          <a:p>
            <a:pPr lvl="2">
              <a:defRPr/>
            </a:pPr>
            <a:endParaRPr lang="en-US" altLang="zh-CN" sz="2000" dirty="0"/>
          </a:p>
          <a:p>
            <a:pPr>
              <a:buFont typeface="Monotype Sorts" charset="2"/>
              <a:buChar char="n"/>
              <a:defRPr/>
            </a:pP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pPr>
              <a:defRPr/>
            </a:pPr>
            <a:r>
              <a:rPr lang="en-US">
                <a:ea typeface="+mj-ea"/>
              </a:rPr>
              <a:t>SQLJ</a:t>
            </a:r>
          </a:p>
        </p:txBody>
      </p:sp>
      <p:sp>
        <p:nvSpPr>
          <p:cNvPr id="44035" name="Rectangle 3"/>
          <p:cNvSpPr>
            <a:spLocks noGrp="1" noChangeArrowheads="1"/>
          </p:cNvSpPr>
          <p:nvPr>
            <p:ph type="body" idx="1"/>
          </p:nvPr>
        </p:nvSpPr>
        <p:spPr>
          <a:xfrm>
            <a:off x="814388" y="1093788"/>
            <a:ext cx="7942262" cy="4903787"/>
          </a:xfrm>
        </p:spPr>
        <p:txBody>
          <a:bodyPr/>
          <a:lstStyle/>
          <a:p>
            <a:r>
              <a:rPr lang="en-US" altLang="zh-CN" sz="2000"/>
              <a:t>JDBC</a:t>
            </a:r>
            <a:r>
              <a:rPr lang="zh-CN" altLang="en-US" sz="2000"/>
              <a:t>过于动态化，错误无法被编译器捕捉到</a:t>
            </a:r>
            <a:endParaRPr lang="en-US" altLang="zh-CN" sz="2000"/>
          </a:p>
          <a:p>
            <a:r>
              <a:rPr lang="en-US" altLang="zh-CN" sz="2000"/>
              <a:t>SQLJ: Java</a:t>
            </a:r>
            <a:r>
              <a:rPr lang="zh-CN" altLang="en-US" sz="2000"/>
              <a:t>中的嵌入式</a:t>
            </a:r>
            <a:r>
              <a:rPr lang="en-US" altLang="zh-CN" sz="2000"/>
              <a:t>SQL </a:t>
            </a:r>
          </a:p>
          <a:p>
            <a:pPr lvl="1"/>
            <a:r>
              <a:rPr lang="en-US" altLang="zh-CN">
                <a:solidFill>
                  <a:srgbClr val="993300"/>
                </a:solidFill>
              </a:rPr>
              <a:t>#sql iterator deptInfoIter ( String dept name, int avgSal);</a:t>
            </a:r>
          </a:p>
          <a:p>
            <a:pPr lvl="1">
              <a:buFont typeface="Monotype Sorts" pitchFamily="2" charset="2"/>
              <a:buNone/>
            </a:pPr>
            <a:r>
              <a:rPr lang="en-US" altLang="zh-CN">
                <a:solidFill>
                  <a:srgbClr val="993300"/>
                </a:solidFill>
              </a:rPr>
              <a:t>	deptInfoIter iter = null;</a:t>
            </a:r>
          </a:p>
          <a:p>
            <a:pPr lvl="1">
              <a:buFont typeface="Monotype Sorts" pitchFamily="2" charset="2"/>
              <a:buNone/>
            </a:pPr>
            <a:r>
              <a:rPr lang="en-US" altLang="zh-CN">
                <a:solidFill>
                  <a:srgbClr val="993300"/>
                </a:solidFill>
              </a:rPr>
              <a:t>	#sql iter = { select dept_name, avg(salary) from instructor</a:t>
            </a:r>
          </a:p>
          <a:p>
            <a:pPr lvl="1">
              <a:buFont typeface="Monotype Sorts" pitchFamily="2" charset="2"/>
              <a:buNone/>
            </a:pPr>
            <a:r>
              <a:rPr lang="en-US" altLang="zh-CN">
                <a:solidFill>
                  <a:srgbClr val="993300"/>
                </a:solidFill>
              </a:rPr>
              <a:t>			 group by dept name };</a:t>
            </a:r>
          </a:p>
          <a:p>
            <a:pPr lvl="1">
              <a:buFont typeface="Monotype Sorts" pitchFamily="2" charset="2"/>
              <a:buNone/>
            </a:pPr>
            <a:r>
              <a:rPr lang="en-US" altLang="zh-CN">
                <a:solidFill>
                  <a:srgbClr val="993300"/>
                </a:solidFill>
              </a:rPr>
              <a:t>	while (iter.next()) {</a:t>
            </a:r>
          </a:p>
          <a:p>
            <a:pPr lvl="1">
              <a:buFont typeface="Monotype Sorts" pitchFamily="2" charset="2"/>
              <a:buNone/>
            </a:pPr>
            <a:r>
              <a:rPr lang="en-US" altLang="zh-CN">
                <a:solidFill>
                  <a:srgbClr val="993300"/>
                </a:solidFill>
              </a:rPr>
              <a:t>		   String deptName = iter.dept_name();</a:t>
            </a:r>
          </a:p>
          <a:p>
            <a:pPr lvl="1">
              <a:buFont typeface="Monotype Sorts" pitchFamily="2" charset="2"/>
              <a:buNone/>
            </a:pPr>
            <a:r>
              <a:rPr lang="en-US" altLang="zh-CN">
                <a:solidFill>
                  <a:srgbClr val="993300"/>
                </a:solidFill>
              </a:rPr>
              <a:t>	      int avgSal = iter.avgSal();</a:t>
            </a:r>
          </a:p>
          <a:p>
            <a:pPr lvl="1">
              <a:buFont typeface="Monotype Sorts" pitchFamily="2" charset="2"/>
              <a:buNone/>
            </a:pPr>
            <a:r>
              <a:rPr lang="en-US" altLang="zh-CN">
                <a:solidFill>
                  <a:srgbClr val="993300"/>
                </a:solidFill>
              </a:rPr>
              <a:t>	      System.out.println(deptName + " " + avgSal);</a:t>
            </a:r>
          </a:p>
          <a:p>
            <a:pPr lvl="1">
              <a:buFont typeface="Monotype Sorts" pitchFamily="2" charset="2"/>
              <a:buNone/>
            </a:pPr>
            <a:r>
              <a:rPr lang="en-US" altLang="zh-CN">
                <a:solidFill>
                  <a:srgbClr val="993300"/>
                </a:solidFill>
              </a:rPr>
              <a:t>	}</a:t>
            </a:r>
          </a:p>
          <a:p>
            <a:pPr lvl="1">
              <a:buFont typeface="Monotype Sorts" pitchFamily="2" charset="2"/>
              <a:buNone/>
            </a:pPr>
            <a:r>
              <a:rPr lang="en-US" altLang="zh-CN">
                <a:solidFill>
                  <a:srgbClr val="993300"/>
                </a:solidFill>
              </a:rPr>
              <a:t>	iter.close();</a:t>
            </a:r>
          </a:p>
          <a:p>
            <a:pPr lvl="1"/>
            <a:endParaRPr lang="en-US" altLang="zh-CN">
              <a:solidFill>
                <a:srgbClr val="9933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sz="3600">
                <a:latin typeface="宋体" panose="02010600030101010101" pitchFamily="2" charset="-122"/>
                <a:ea typeface="宋体" panose="02010600030101010101" pitchFamily="2" charset="-122"/>
              </a:rPr>
              <a:t>提纲</a:t>
            </a:r>
          </a:p>
        </p:txBody>
      </p:sp>
      <p:sp>
        <p:nvSpPr>
          <p:cNvPr id="5123" name="Rectangle 3"/>
          <p:cNvSpPr>
            <a:spLocks noGrp="1" noChangeArrowheads="1"/>
          </p:cNvSpPr>
          <p:nvPr>
            <p:ph type="body" idx="1"/>
          </p:nvPr>
        </p:nvSpPr>
        <p:spPr>
          <a:xfrm>
            <a:off x="841375" y="1135063"/>
            <a:ext cx="6843713" cy="4887912"/>
          </a:xfrm>
        </p:spPr>
        <p:txBody>
          <a:bodyPr/>
          <a:lstStyle/>
          <a:p>
            <a:pPr>
              <a:buFont typeface="Monotype Sorts" charset="2"/>
              <a:buChar char="n"/>
              <a:defRPr/>
            </a:pPr>
            <a:r>
              <a:rPr lang="en-US" altLang="zh-CN" sz="2000" dirty="0"/>
              <a:t>5.1 </a:t>
            </a:r>
            <a:r>
              <a:rPr lang="zh-CN" altLang="en-US" sz="2000" dirty="0"/>
              <a:t>使用程序设计语言访问数据库</a:t>
            </a:r>
            <a:endParaRPr lang="en-US" altLang="zh-CN" sz="2000" dirty="0"/>
          </a:p>
          <a:p>
            <a:pPr lvl="1">
              <a:buFont typeface="Monotype Sorts" charset="2"/>
              <a:buChar char="l"/>
              <a:defRPr/>
            </a:pPr>
            <a:r>
              <a:rPr lang="zh-CN" altLang="en-US" dirty="0">
                <a:cs typeface="+mn-cs"/>
              </a:rPr>
              <a:t>动态</a:t>
            </a:r>
            <a:r>
              <a:rPr lang="en-US" altLang="zh-CN" dirty="0"/>
              <a:t>SQL</a:t>
            </a:r>
            <a:endParaRPr lang="en-US" altLang="zh-CN" sz="1600" dirty="0"/>
          </a:p>
          <a:p>
            <a:pPr lvl="2">
              <a:defRPr/>
            </a:pPr>
            <a:r>
              <a:rPr lang="en-US" altLang="zh-CN" sz="1600" dirty="0"/>
              <a:t>JDBC </a:t>
            </a:r>
            <a:endParaRPr lang="en-US" altLang="zh-CN" sz="1600" dirty="0">
              <a:cs typeface="+mn-cs"/>
            </a:endParaRPr>
          </a:p>
          <a:p>
            <a:pPr lvl="2">
              <a:defRPr/>
            </a:pPr>
            <a:r>
              <a:rPr lang="en-US" altLang="zh-CN" sz="1600" dirty="0">
                <a:solidFill>
                  <a:srgbClr val="FF0000"/>
                </a:solidFill>
              </a:rPr>
              <a:t>ODBC</a:t>
            </a:r>
            <a:endParaRPr lang="en-US" altLang="zh-CN" sz="1400" dirty="0">
              <a:solidFill>
                <a:srgbClr val="FF0000"/>
              </a:solidFill>
            </a:endParaRPr>
          </a:p>
          <a:p>
            <a:pPr lvl="1">
              <a:buFont typeface="Monotype Sorts" charset="2"/>
              <a:buChar char="l"/>
              <a:defRPr/>
            </a:pPr>
            <a:r>
              <a:rPr lang="zh-CN" altLang="en-US" dirty="0">
                <a:cs typeface="+mn-cs"/>
              </a:rPr>
              <a:t>嵌入式</a:t>
            </a:r>
            <a:r>
              <a:rPr lang="en-US" altLang="zh-CN" dirty="0"/>
              <a:t>SQL</a:t>
            </a:r>
            <a:endParaRPr lang="en-US" altLang="zh-CN" sz="1600" dirty="0"/>
          </a:p>
          <a:p>
            <a:pPr>
              <a:buFont typeface="Monotype Sorts" charset="2"/>
              <a:buChar char="n"/>
              <a:defRPr/>
            </a:pPr>
            <a:r>
              <a:rPr lang="en-US" altLang="zh-CN" sz="2000" dirty="0"/>
              <a:t>5.2 </a:t>
            </a:r>
            <a:r>
              <a:rPr lang="zh-CN" altLang="en-US" sz="2000" dirty="0"/>
              <a:t>函数和过程化结构</a:t>
            </a:r>
            <a:endParaRPr lang="en-US" altLang="zh-CN" sz="2000" dirty="0"/>
          </a:p>
          <a:p>
            <a:pPr>
              <a:buFont typeface="Monotype Sorts" charset="2"/>
              <a:buChar char="n"/>
              <a:defRPr/>
            </a:pPr>
            <a:r>
              <a:rPr lang="en-US" altLang="zh-CN" sz="2000" dirty="0"/>
              <a:t>5.3 </a:t>
            </a:r>
            <a:r>
              <a:rPr lang="zh-CN" altLang="en-US" sz="2000" dirty="0"/>
              <a:t>触发器</a:t>
            </a:r>
            <a:endParaRPr lang="en-US" altLang="zh-CN" sz="2000" dirty="0"/>
          </a:p>
          <a:p>
            <a:pPr>
              <a:buFont typeface="Monotype Sorts" charset="2"/>
              <a:buChar char="n"/>
              <a:defRPr/>
            </a:pPr>
            <a:r>
              <a:rPr lang="zh-CN" altLang="en-US" dirty="0">
                <a:latin typeface="+mn-ea"/>
              </a:rPr>
              <a:t>高级聚集特性</a:t>
            </a:r>
            <a:endParaRPr lang="en-US" altLang="zh-CN" dirty="0">
              <a:latin typeface="+mn-ea"/>
            </a:endParaRPr>
          </a:p>
          <a:p>
            <a:pPr>
              <a:buFont typeface="Monotype Sorts" charset="2"/>
              <a:buChar char="n"/>
              <a:defRPr/>
            </a:pPr>
            <a:endParaRPr lang="en-US" altLang="zh-CN" dirty="0"/>
          </a:p>
        </p:txBody>
      </p:sp>
      <p:sp>
        <p:nvSpPr>
          <p:cNvPr id="46084"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IN" altLang="zh-CN">
              <a:latin typeface="Helvetica" panose="020B0604020202020204" pitchFamily="34" charset="0"/>
              <a:ea typeface="MS PGothic" panose="020B0600070205080204"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pPr>
              <a:defRPr/>
            </a:pPr>
            <a:r>
              <a:rPr lang="en-US">
                <a:ea typeface="+mj-ea"/>
              </a:rPr>
              <a:t>ODBC</a:t>
            </a:r>
          </a:p>
        </p:txBody>
      </p:sp>
      <p:sp>
        <p:nvSpPr>
          <p:cNvPr id="18435" name="Rectangle 3"/>
          <p:cNvSpPr>
            <a:spLocks noGrp="1" noChangeArrowheads="1"/>
          </p:cNvSpPr>
          <p:nvPr>
            <p:ph type="body" idx="4294967295"/>
          </p:nvPr>
        </p:nvSpPr>
        <p:spPr>
          <a:xfrm>
            <a:off x="676275" y="1135063"/>
            <a:ext cx="8013700" cy="4876800"/>
          </a:xfrm>
        </p:spPr>
        <p:txBody>
          <a:bodyPr/>
          <a:lstStyle/>
          <a:p>
            <a:pPr>
              <a:buFont typeface="Monotype Sorts" charset="2"/>
              <a:buChar char="n"/>
              <a:defRPr/>
            </a:pPr>
            <a:r>
              <a:rPr lang="en-US" altLang="zh-CN" sz="2000" dirty="0">
                <a:latin typeface="+mn-ea"/>
                <a:ea typeface="+mn-ea"/>
              </a:rPr>
              <a:t>Open </a:t>
            </a:r>
            <a:r>
              <a:rPr lang="en-US" altLang="zh-CN" sz="2000" dirty="0" err="1">
                <a:latin typeface="+mn-ea"/>
                <a:ea typeface="+mn-ea"/>
              </a:rPr>
              <a:t>DataBase</a:t>
            </a:r>
            <a:r>
              <a:rPr lang="en-US" altLang="zh-CN" sz="2000" dirty="0">
                <a:latin typeface="+mn-ea"/>
                <a:ea typeface="+mn-ea"/>
              </a:rPr>
              <a:t> Connectivity(ODBC) </a:t>
            </a:r>
            <a:r>
              <a:rPr lang="zh-CN" altLang="en-US" sz="2000" dirty="0"/>
              <a:t>标准</a:t>
            </a:r>
            <a:endParaRPr lang="en-US" altLang="zh-CN" sz="2000" dirty="0"/>
          </a:p>
          <a:p>
            <a:pPr lvl="1">
              <a:buFont typeface="Monotype Sorts" charset="2"/>
              <a:buChar char="l"/>
              <a:defRPr/>
            </a:pPr>
            <a:r>
              <a:rPr lang="zh-CN" altLang="en-US" dirty="0">
                <a:cs typeface="+mn-cs"/>
              </a:rPr>
              <a:t>应用程序与数据库服务器通信的标准 </a:t>
            </a:r>
            <a:endParaRPr lang="en-US" altLang="zh-CN" dirty="0">
              <a:cs typeface="+mn-cs"/>
            </a:endParaRPr>
          </a:p>
          <a:p>
            <a:pPr lvl="1">
              <a:buFont typeface="Monotype Sorts" charset="2"/>
              <a:buChar char="l"/>
              <a:defRPr/>
            </a:pPr>
            <a:r>
              <a:rPr lang="zh-CN" altLang="en-US" dirty="0">
                <a:cs typeface="+mn-cs"/>
              </a:rPr>
              <a:t>应用程序接口（</a:t>
            </a:r>
            <a:r>
              <a:rPr lang="en-US" altLang="zh-CN" dirty="0"/>
              <a:t>API</a:t>
            </a:r>
            <a:r>
              <a:rPr lang="zh-CN" altLang="en-US" dirty="0">
                <a:cs typeface="+mn-cs"/>
              </a:rPr>
              <a:t>）</a:t>
            </a:r>
            <a:r>
              <a:rPr lang="en-US" altLang="zh-CN" dirty="0">
                <a:cs typeface="+mn-cs"/>
              </a:rPr>
              <a:t> </a:t>
            </a:r>
          </a:p>
          <a:p>
            <a:pPr lvl="2">
              <a:defRPr/>
            </a:pPr>
            <a:r>
              <a:rPr lang="zh-CN" altLang="en-US" dirty="0">
                <a:cs typeface="+mn-cs"/>
              </a:rPr>
              <a:t>与数据库建立一个连接，</a:t>
            </a:r>
            <a:endParaRPr lang="en-US" altLang="zh-CN" dirty="0">
              <a:cs typeface="+mn-cs"/>
            </a:endParaRPr>
          </a:p>
          <a:p>
            <a:pPr lvl="2">
              <a:defRPr/>
            </a:pPr>
            <a:r>
              <a:rPr lang="zh-CN" altLang="en-US" dirty="0">
                <a:cs typeface="+mn-cs"/>
              </a:rPr>
              <a:t>发送查询和更新数据库的语句，</a:t>
            </a:r>
            <a:endParaRPr lang="en-US" altLang="zh-CN" dirty="0">
              <a:cs typeface="+mn-cs"/>
            </a:endParaRPr>
          </a:p>
          <a:p>
            <a:pPr lvl="2">
              <a:defRPr/>
            </a:pPr>
            <a:r>
              <a:rPr lang="zh-CN" altLang="en-US" dirty="0">
                <a:cs typeface="+mn-cs"/>
              </a:rPr>
              <a:t>取回结果 </a:t>
            </a:r>
            <a:endParaRPr lang="en-US" altLang="zh-CN" dirty="0">
              <a:cs typeface="+mn-cs"/>
            </a:endParaRPr>
          </a:p>
          <a:p>
            <a:pPr>
              <a:buFont typeface="Monotype Sorts" charset="2"/>
              <a:buChar char="n"/>
              <a:defRPr/>
            </a:pPr>
            <a:r>
              <a:rPr lang="zh-CN" altLang="en-US" sz="2000" dirty="0"/>
              <a:t>应用程序，如 </a:t>
            </a:r>
            <a:r>
              <a:rPr lang="en-US" altLang="zh-CN" sz="2000" dirty="0"/>
              <a:t>GUI</a:t>
            </a:r>
            <a:r>
              <a:rPr lang="zh-CN" altLang="en-US" sz="2000" dirty="0"/>
              <a:t>，</a:t>
            </a:r>
            <a:r>
              <a:rPr lang="en-US" altLang="zh-CN" sz="2000" dirty="0"/>
              <a:t>spreadsheets</a:t>
            </a:r>
            <a:r>
              <a:rPr lang="zh-CN" altLang="en-US" sz="2000" dirty="0"/>
              <a:t>等，都可以使用</a:t>
            </a:r>
            <a:r>
              <a:rPr lang="en-US" altLang="zh-CN" sz="2000" dirty="0"/>
              <a:t>ODBC</a:t>
            </a:r>
            <a:r>
              <a:rPr lang="zh-CN" altLang="en-US" sz="2000" dirty="0"/>
              <a:t>实现 </a:t>
            </a:r>
            <a:endParaRPr lang="en-US" altLang="zh-CN" sz="2000" dirty="0"/>
          </a:p>
          <a:p>
            <a:pPr>
              <a:buFont typeface="Monotype Sorts" charset="2"/>
              <a:buChar char="n"/>
              <a:defRPr/>
            </a:pPr>
            <a:r>
              <a:rPr lang="zh-CN" altLang="en-US" sz="2000" dirty="0"/>
              <a:t>最初是为</a:t>
            </a:r>
            <a:r>
              <a:rPr lang="en-US" altLang="zh-CN" sz="2000" dirty="0"/>
              <a:t>Basic </a:t>
            </a:r>
            <a:r>
              <a:rPr lang="zh-CN" altLang="en-US" sz="2000" dirty="0"/>
              <a:t>和</a:t>
            </a:r>
            <a:r>
              <a:rPr lang="en-US" altLang="zh-CN" sz="2000" dirty="0"/>
              <a:t>C</a:t>
            </a:r>
            <a:r>
              <a:rPr lang="zh-CN" altLang="en-US" sz="2000" dirty="0"/>
              <a:t>语言开发的，后来许多语言都有其相应的版本 </a:t>
            </a:r>
            <a:endParaRPr lang="en-US" altLang="zh-CN" sz="2000" dirty="0"/>
          </a:p>
          <a:p>
            <a:pPr>
              <a:buFont typeface="Monotype Sorts" charset="2"/>
              <a:buNone/>
              <a:defRPr/>
            </a:pPr>
            <a:endParaRPr lang="en-US" altLang="zh-CN" sz="2000" dirty="0"/>
          </a:p>
          <a:p>
            <a:pPr>
              <a:buFont typeface="Monotype Sorts" charset="2"/>
              <a:buChar char="n"/>
              <a:defRPr/>
            </a:pP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pPr>
              <a:defRPr/>
            </a:pPr>
            <a:r>
              <a:rPr lang="en-US" dirty="0">
                <a:ea typeface="+mj-ea"/>
              </a:rPr>
              <a:t>ODBC</a:t>
            </a:r>
            <a:r>
              <a:rPr lang="zh-CN" altLang="en-US" dirty="0">
                <a:solidFill>
                  <a:srgbClr val="CC3300"/>
                </a:solidFill>
                <a:latin typeface="宋体" pitchFamily="2" charset="-122"/>
                <a:ea typeface="宋体" pitchFamily="2" charset="-122"/>
              </a:rPr>
              <a:t>（续）</a:t>
            </a:r>
            <a:endParaRPr lang="en-US" altLang="en-US" dirty="0">
              <a:solidFill>
                <a:srgbClr val="CC3300"/>
              </a:solidFill>
              <a:latin typeface="宋体" pitchFamily="2" charset="-122"/>
              <a:ea typeface="宋体" pitchFamily="2" charset="-122"/>
            </a:endParaRPr>
          </a:p>
        </p:txBody>
      </p:sp>
      <p:sp>
        <p:nvSpPr>
          <p:cNvPr id="19459" name="Rectangle 3"/>
          <p:cNvSpPr>
            <a:spLocks noGrp="1" noChangeArrowheads="1"/>
          </p:cNvSpPr>
          <p:nvPr>
            <p:ph type="body" idx="4294967295"/>
          </p:nvPr>
        </p:nvSpPr>
        <p:spPr>
          <a:xfrm>
            <a:off x="530225" y="1108075"/>
            <a:ext cx="8147050" cy="4876800"/>
          </a:xfrm>
        </p:spPr>
        <p:txBody>
          <a:bodyPr/>
          <a:lstStyle/>
          <a:p>
            <a:pPr>
              <a:buFont typeface="Monotype Sorts" charset="2"/>
              <a:buChar char="n"/>
              <a:defRPr/>
            </a:pPr>
            <a:r>
              <a:rPr lang="zh-CN" altLang="en-US" sz="2000" dirty="0"/>
              <a:t>每个支持</a:t>
            </a:r>
            <a:r>
              <a:rPr lang="en-US" altLang="zh-CN" sz="2000" dirty="0">
                <a:latin typeface="+mn-ea"/>
                <a:ea typeface="+mn-ea"/>
              </a:rPr>
              <a:t>ODBC</a:t>
            </a:r>
            <a:r>
              <a:rPr lang="zh-CN" altLang="en-US" sz="2000" dirty="0"/>
              <a:t>的数据库系统都提供一个与客户端程序相连接的“驱动程序”库 </a:t>
            </a:r>
            <a:endParaRPr lang="en-US" altLang="zh-CN" sz="2000" dirty="0"/>
          </a:p>
          <a:p>
            <a:pPr>
              <a:buFont typeface="Monotype Sorts" charset="2"/>
              <a:buChar char="n"/>
              <a:defRPr/>
            </a:pPr>
            <a:r>
              <a:rPr lang="zh-CN" altLang="en-US" sz="2000" dirty="0"/>
              <a:t>当客户端程序发出</a:t>
            </a:r>
            <a:r>
              <a:rPr lang="en-US" altLang="zh-CN" sz="2000" dirty="0">
                <a:latin typeface="+mn-ea"/>
                <a:ea typeface="+mn-ea"/>
              </a:rPr>
              <a:t>ODBC API </a:t>
            </a:r>
            <a:r>
              <a:rPr lang="zh-CN" altLang="en-US" sz="2000" dirty="0"/>
              <a:t>请求后，库中的代码就与数据库服务器通信，执行被请求的动作，并取回结果 </a:t>
            </a:r>
            <a:endParaRPr lang="en-US" altLang="zh-CN" sz="2000" dirty="0"/>
          </a:p>
          <a:p>
            <a:pPr>
              <a:buFont typeface="Monotype Sorts" charset="2"/>
              <a:buChar char="n"/>
              <a:defRPr/>
            </a:pPr>
            <a:r>
              <a:rPr lang="en-US" altLang="zh-CN" sz="2000" dirty="0"/>
              <a:t>ODBC </a:t>
            </a:r>
            <a:r>
              <a:rPr lang="zh-CN" altLang="en-US" sz="2000" dirty="0"/>
              <a:t>程序首先分配一个</a:t>
            </a:r>
            <a:r>
              <a:rPr lang="en-US" altLang="zh-CN" sz="2000" dirty="0">
                <a:latin typeface="+mn-ea"/>
                <a:ea typeface="+mn-ea"/>
              </a:rPr>
              <a:t>SQL</a:t>
            </a:r>
            <a:r>
              <a:rPr lang="zh-CN" altLang="en-US" sz="2000" dirty="0"/>
              <a:t>环境变量，然后得到一个数据库连接句柄 </a:t>
            </a:r>
            <a:endParaRPr lang="en-US" altLang="zh-CN" sz="2000" dirty="0"/>
          </a:p>
          <a:p>
            <a:pPr>
              <a:buFont typeface="Monotype Sorts" charset="2"/>
              <a:buChar char="n"/>
              <a:defRPr/>
            </a:pPr>
            <a:r>
              <a:rPr lang="en-US" altLang="zh-CN" sz="2000" dirty="0"/>
              <a:t>ODBC </a:t>
            </a:r>
            <a:r>
              <a:rPr lang="zh-CN" altLang="en-US" sz="2000" dirty="0"/>
              <a:t>使用</a:t>
            </a:r>
            <a:r>
              <a:rPr lang="en-US" altLang="zh-CN" sz="2000" dirty="0" err="1"/>
              <a:t>SQLConnect</a:t>
            </a:r>
            <a:r>
              <a:rPr lang="en-US" altLang="zh-CN" sz="2000" dirty="0"/>
              <a:t>( )</a:t>
            </a:r>
            <a:r>
              <a:rPr lang="zh-CN" altLang="en-US" sz="2000" dirty="0"/>
              <a:t>打开和数据库的连接，</a:t>
            </a:r>
            <a:r>
              <a:rPr lang="en-US" altLang="zh-CN" sz="2000" dirty="0"/>
              <a:t>SQL</a:t>
            </a:r>
            <a:r>
              <a:rPr lang="zh-CN" altLang="en-US" sz="2000" dirty="0"/>
              <a:t>连接的参数：</a:t>
            </a:r>
            <a:endParaRPr lang="en-US" altLang="zh-CN" sz="2000" dirty="0"/>
          </a:p>
          <a:p>
            <a:pPr lvl="1">
              <a:buFont typeface="Monotype Sorts" charset="2"/>
              <a:buChar char="l"/>
              <a:defRPr/>
            </a:pPr>
            <a:r>
              <a:rPr lang="zh-CN" altLang="en-US" dirty="0">
                <a:cs typeface="+mn-cs"/>
              </a:rPr>
              <a:t>连接句柄</a:t>
            </a:r>
            <a:endParaRPr lang="en-US" altLang="zh-CN" dirty="0">
              <a:cs typeface="+mn-cs"/>
            </a:endParaRPr>
          </a:p>
          <a:p>
            <a:pPr lvl="1">
              <a:buFont typeface="Monotype Sorts" charset="2"/>
              <a:buChar char="l"/>
              <a:defRPr/>
            </a:pPr>
            <a:r>
              <a:rPr lang="zh-CN" altLang="en-US" dirty="0">
                <a:cs typeface="+mn-cs"/>
              </a:rPr>
              <a:t>要连接的服务器</a:t>
            </a:r>
            <a:endParaRPr lang="en-US" altLang="zh-CN" dirty="0">
              <a:cs typeface="+mn-cs"/>
            </a:endParaRPr>
          </a:p>
          <a:p>
            <a:pPr lvl="1">
              <a:buFont typeface="Monotype Sorts" charset="2"/>
              <a:buChar char="l"/>
              <a:defRPr/>
            </a:pPr>
            <a:r>
              <a:rPr lang="zh-CN" altLang="en-US" dirty="0">
                <a:cs typeface="+mn-cs"/>
              </a:rPr>
              <a:t>用户标识符</a:t>
            </a:r>
            <a:endParaRPr lang="en-US" altLang="zh-CN" dirty="0">
              <a:cs typeface="+mn-cs"/>
            </a:endParaRPr>
          </a:p>
          <a:p>
            <a:pPr lvl="1">
              <a:buFont typeface="Monotype Sorts" charset="2"/>
              <a:buChar char="l"/>
              <a:defRPr/>
            </a:pPr>
            <a:r>
              <a:rPr lang="zh-CN" altLang="en-US" dirty="0">
                <a:cs typeface="+mn-cs"/>
              </a:rPr>
              <a:t>密码 </a:t>
            </a:r>
            <a:endParaRPr lang="en-US" altLang="zh-CN" dirty="0">
              <a:cs typeface="+mn-cs"/>
            </a:endParaRPr>
          </a:p>
          <a:p>
            <a:pPr>
              <a:buFont typeface="Monotype Sorts" charset="2"/>
              <a:buChar char="n"/>
              <a:defRPr/>
            </a:pPr>
            <a:r>
              <a:rPr lang="zh-CN" altLang="en-US" sz="2000" dirty="0"/>
              <a:t>也必须指定</a:t>
            </a:r>
            <a:r>
              <a:rPr lang="en-US" altLang="zh-CN" sz="2000" dirty="0"/>
              <a:t>arguments</a:t>
            </a:r>
            <a:r>
              <a:rPr lang="zh-CN" altLang="en-US" sz="2000" dirty="0"/>
              <a:t>的类型：</a:t>
            </a:r>
            <a:endParaRPr lang="en-US" altLang="zh-CN" sz="2000" dirty="0"/>
          </a:p>
          <a:p>
            <a:pPr lvl="1">
              <a:buFont typeface="Monotype Sorts" charset="2"/>
              <a:buChar char="l"/>
              <a:defRPr/>
            </a:pPr>
            <a:r>
              <a:rPr lang="en-US" altLang="zh-CN" dirty="0">
                <a:cs typeface="+mn-cs"/>
              </a:rPr>
              <a:t>SQL_NTS</a:t>
            </a:r>
            <a:r>
              <a:rPr lang="zh-CN" altLang="en-US" dirty="0">
                <a:cs typeface="+mn-cs"/>
              </a:rPr>
              <a:t>表示前一个参数是一个以</a:t>
            </a:r>
            <a:r>
              <a:rPr lang="en-US" altLang="zh-CN" dirty="0">
                <a:cs typeface="+mn-cs"/>
              </a:rPr>
              <a:t>null</a:t>
            </a:r>
            <a:r>
              <a:rPr lang="zh-CN" altLang="en-US" dirty="0">
                <a:cs typeface="+mn-cs"/>
              </a:rPr>
              <a:t>结尾的字符串 </a:t>
            </a:r>
            <a:endParaRPr lang="en-US" altLang="zh-CN" dirty="0">
              <a:cs typeface="+mn-cs"/>
            </a:endParaRPr>
          </a:p>
          <a:p>
            <a:pPr>
              <a:buFont typeface="Monotype Sorts" charset="2"/>
              <a:buChar char="n"/>
              <a:defRPr/>
            </a:pP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a:xfrm>
            <a:off x="552450" y="-9525"/>
            <a:ext cx="8077200" cy="609600"/>
          </a:xfrm>
        </p:spPr>
        <p:txBody>
          <a:bodyPr/>
          <a:lstStyle/>
          <a:p>
            <a:pPr>
              <a:defRPr/>
            </a:pPr>
            <a:r>
              <a:rPr lang="en-US" dirty="0">
                <a:ea typeface="+mj-ea"/>
              </a:rPr>
              <a:t>ODBC </a:t>
            </a:r>
            <a:r>
              <a:rPr lang="zh-CN" altLang="en-US" dirty="0">
                <a:solidFill>
                  <a:srgbClr val="CC3300"/>
                </a:solidFill>
                <a:latin typeface="宋体" pitchFamily="2" charset="-122"/>
                <a:ea typeface="宋体" pitchFamily="2" charset="-122"/>
              </a:rPr>
              <a:t>代码</a:t>
            </a:r>
            <a:endParaRPr lang="en-US" altLang="en-US" dirty="0">
              <a:solidFill>
                <a:srgbClr val="CC3300"/>
              </a:solidFill>
              <a:latin typeface="宋体" pitchFamily="2" charset="-122"/>
              <a:ea typeface="宋体" pitchFamily="2" charset="-122"/>
            </a:endParaRPr>
          </a:p>
        </p:txBody>
      </p:sp>
      <p:sp>
        <p:nvSpPr>
          <p:cNvPr id="19459" name="Rectangle 3"/>
          <p:cNvSpPr>
            <a:spLocks noGrp="1" noChangeArrowheads="1"/>
          </p:cNvSpPr>
          <p:nvPr>
            <p:ph type="body" idx="4294967295"/>
          </p:nvPr>
        </p:nvSpPr>
        <p:spPr>
          <a:xfrm>
            <a:off x="619125" y="1049338"/>
            <a:ext cx="8267700" cy="5334000"/>
          </a:xfrm>
        </p:spPr>
        <p:txBody>
          <a:bodyPr/>
          <a:lstStyle/>
          <a:p>
            <a:pPr marL="0" indent="0">
              <a:lnSpc>
                <a:spcPct val="90000"/>
              </a:lnSpc>
              <a:buFont typeface="Monotype Sorts" pitchFamily="2" charset="2"/>
              <a:buNone/>
              <a:defRPr/>
            </a:pPr>
            <a:r>
              <a:rPr lang="en-US" altLang="zh-CN" dirty="0" err="1">
                <a:solidFill>
                  <a:srgbClr val="993300"/>
                </a:solidFill>
              </a:rPr>
              <a:t>int</a:t>
            </a:r>
            <a:r>
              <a:rPr lang="en-US" altLang="zh-CN" dirty="0">
                <a:solidFill>
                  <a:srgbClr val="993300"/>
                </a:solidFill>
              </a:rPr>
              <a:t> </a:t>
            </a:r>
            <a:r>
              <a:rPr lang="en-US" altLang="zh-CN" dirty="0" err="1">
                <a:solidFill>
                  <a:srgbClr val="993300"/>
                </a:solidFill>
              </a:rPr>
              <a:t>ODBCexample</a:t>
            </a:r>
            <a:r>
              <a:rPr lang="en-US" altLang="zh-CN" dirty="0">
                <a:solidFill>
                  <a:srgbClr val="993300"/>
                </a:solidFill>
              </a:rPr>
              <a:t>()</a:t>
            </a:r>
          </a:p>
          <a:p>
            <a:pPr>
              <a:lnSpc>
                <a:spcPct val="90000"/>
              </a:lnSpc>
              <a:buFont typeface="Monotype Sorts" pitchFamily="2" charset="2"/>
              <a:buNone/>
              <a:defRPr/>
            </a:pPr>
            <a:r>
              <a:rPr lang="en-US" altLang="zh-CN" dirty="0">
                <a:solidFill>
                  <a:srgbClr val="993300"/>
                </a:solidFill>
              </a:rPr>
              <a:t>	{</a:t>
            </a:r>
          </a:p>
          <a:p>
            <a:pPr lvl="1">
              <a:lnSpc>
                <a:spcPct val="90000"/>
              </a:lnSpc>
              <a:buFont typeface="Monotype Sorts" pitchFamily="2" charset="2"/>
              <a:buNone/>
              <a:defRPr/>
            </a:pPr>
            <a:r>
              <a:rPr lang="en-US" altLang="zh-CN" dirty="0">
                <a:solidFill>
                  <a:srgbClr val="993300"/>
                </a:solidFill>
              </a:rPr>
              <a:t>  RETCODE error;</a:t>
            </a:r>
          </a:p>
          <a:p>
            <a:pPr lvl="1">
              <a:lnSpc>
                <a:spcPct val="90000"/>
              </a:lnSpc>
              <a:buFont typeface="Monotype Sorts" pitchFamily="2" charset="2"/>
              <a:buNone/>
              <a:defRPr/>
            </a:pPr>
            <a:r>
              <a:rPr lang="en-US" altLang="zh-CN" dirty="0">
                <a:solidFill>
                  <a:srgbClr val="993300"/>
                </a:solidFill>
              </a:rPr>
              <a:t>  HENV    </a:t>
            </a:r>
            <a:r>
              <a:rPr lang="en-US" altLang="zh-CN" dirty="0" err="1">
                <a:solidFill>
                  <a:srgbClr val="993300"/>
                </a:solidFill>
              </a:rPr>
              <a:t>env</a:t>
            </a:r>
            <a:r>
              <a:rPr lang="en-US" altLang="zh-CN" dirty="0">
                <a:solidFill>
                  <a:srgbClr val="993300"/>
                </a:solidFill>
              </a:rPr>
              <a:t>;     /* environment */ </a:t>
            </a:r>
          </a:p>
          <a:p>
            <a:pPr lvl="1">
              <a:lnSpc>
                <a:spcPct val="90000"/>
              </a:lnSpc>
              <a:buFont typeface="Monotype Sorts" pitchFamily="2" charset="2"/>
              <a:buNone/>
              <a:defRPr/>
            </a:pPr>
            <a:r>
              <a:rPr lang="en-US" altLang="zh-CN" dirty="0">
                <a:solidFill>
                  <a:srgbClr val="993300"/>
                </a:solidFill>
              </a:rPr>
              <a:t>  HDBC    conn;  /* database connection */ </a:t>
            </a:r>
          </a:p>
          <a:p>
            <a:pPr lvl="1">
              <a:lnSpc>
                <a:spcPct val="90000"/>
              </a:lnSpc>
              <a:buFont typeface="Monotype Sorts" pitchFamily="2" charset="2"/>
              <a:buNone/>
              <a:defRPr/>
            </a:pPr>
            <a:r>
              <a:rPr lang="en-US" altLang="zh-CN" dirty="0">
                <a:solidFill>
                  <a:srgbClr val="993300"/>
                </a:solidFill>
              </a:rPr>
              <a:t>  </a:t>
            </a:r>
            <a:r>
              <a:rPr lang="en-US" altLang="zh-CN" dirty="0" err="1">
                <a:solidFill>
                  <a:srgbClr val="993300"/>
                </a:solidFill>
              </a:rPr>
              <a:t>SQLAllocEnv</a:t>
            </a:r>
            <a:r>
              <a:rPr lang="en-US" altLang="zh-CN" dirty="0">
                <a:solidFill>
                  <a:srgbClr val="993300"/>
                </a:solidFill>
              </a:rPr>
              <a:t>(&amp;</a:t>
            </a:r>
            <a:r>
              <a:rPr lang="en-US" altLang="zh-CN" dirty="0" err="1">
                <a:solidFill>
                  <a:srgbClr val="993300"/>
                </a:solidFill>
              </a:rPr>
              <a:t>env</a:t>
            </a:r>
            <a:r>
              <a:rPr lang="en-US" altLang="zh-CN" dirty="0">
                <a:solidFill>
                  <a:srgbClr val="993300"/>
                </a:solidFill>
              </a:rPr>
              <a:t>);</a:t>
            </a:r>
          </a:p>
          <a:p>
            <a:pPr lvl="1">
              <a:lnSpc>
                <a:spcPct val="90000"/>
              </a:lnSpc>
              <a:buFont typeface="Monotype Sorts" pitchFamily="2" charset="2"/>
              <a:buNone/>
              <a:defRPr/>
            </a:pPr>
            <a:r>
              <a:rPr lang="en-US" altLang="zh-CN" dirty="0">
                <a:solidFill>
                  <a:srgbClr val="993300"/>
                </a:solidFill>
              </a:rPr>
              <a:t>  </a:t>
            </a:r>
            <a:r>
              <a:rPr lang="en-US" altLang="zh-CN" dirty="0" err="1">
                <a:solidFill>
                  <a:srgbClr val="993300"/>
                </a:solidFill>
              </a:rPr>
              <a:t>SQLAllocConnect</a:t>
            </a:r>
            <a:r>
              <a:rPr lang="en-US" altLang="zh-CN" dirty="0">
                <a:solidFill>
                  <a:srgbClr val="993300"/>
                </a:solidFill>
              </a:rPr>
              <a:t>(</a:t>
            </a:r>
            <a:r>
              <a:rPr lang="en-US" altLang="zh-CN" dirty="0" err="1">
                <a:solidFill>
                  <a:srgbClr val="993300"/>
                </a:solidFill>
              </a:rPr>
              <a:t>env</a:t>
            </a:r>
            <a:r>
              <a:rPr lang="en-US" altLang="zh-CN" dirty="0">
                <a:solidFill>
                  <a:srgbClr val="993300"/>
                </a:solidFill>
              </a:rPr>
              <a:t>, &amp;conn);</a:t>
            </a:r>
          </a:p>
          <a:p>
            <a:pPr lvl="1">
              <a:lnSpc>
                <a:spcPct val="90000"/>
              </a:lnSpc>
              <a:buFont typeface="Monotype Sorts" pitchFamily="2" charset="2"/>
              <a:buNone/>
              <a:defRPr/>
            </a:pPr>
            <a:r>
              <a:rPr lang="en-US" altLang="zh-CN" dirty="0">
                <a:solidFill>
                  <a:srgbClr val="993300"/>
                </a:solidFill>
              </a:rPr>
              <a:t>  </a:t>
            </a:r>
            <a:r>
              <a:rPr lang="en-US" altLang="zh-CN" dirty="0" err="1">
                <a:solidFill>
                  <a:srgbClr val="993300"/>
                </a:solidFill>
              </a:rPr>
              <a:t>SQLConnect</a:t>
            </a:r>
            <a:r>
              <a:rPr lang="en-US" altLang="zh-CN" dirty="0">
                <a:solidFill>
                  <a:srgbClr val="993300"/>
                </a:solidFill>
              </a:rPr>
              <a:t>(conn, “db.yale.edu", SQL_NTS, "</a:t>
            </a:r>
            <a:r>
              <a:rPr lang="en-US" altLang="zh-CN" dirty="0" err="1">
                <a:solidFill>
                  <a:srgbClr val="993300"/>
                </a:solidFill>
              </a:rPr>
              <a:t>avi</a:t>
            </a:r>
            <a:r>
              <a:rPr lang="en-US" altLang="zh-CN" dirty="0">
                <a:solidFill>
                  <a:srgbClr val="993300"/>
                </a:solidFill>
              </a:rPr>
              <a:t>", SQL_NTS, "</a:t>
            </a:r>
            <a:r>
              <a:rPr lang="en-US" altLang="zh-CN" dirty="0" err="1">
                <a:solidFill>
                  <a:srgbClr val="993300"/>
                </a:solidFill>
              </a:rPr>
              <a:t>avipasswd</a:t>
            </a:r>
            <a:r>
              <a:rPr lang="en-US" altLang="zh-CN" dirty="0">
                <a:solidFill>
                  <a:srgbClr val="993300"/>
                </a:solidFill>
              </a:rPr>
              <a:t>", SQL_NTS); </a:t>
            </a:r>
          </a:p>
          <a:p>
            <a:pPr lvl="1">
              <a:lnSpc>
                <a:spcPct val="90000"/>
              </a:lnSpc>
              <a:buFont typeface="Monotype Sorts" pitchFamily="2" charset="2"/>
              <a:buNone/>
              <a:defRPr/>
            </a:pPr>
            <a:r>
              <a:rPr lang="en-US" altLang="zh-CN" dirty="0">
                <a:solidFill>
                  <a:srgbClr val="993300"/>
                </a:solidFill>
              </a:rPr>
              <a:t>  </a:t>
            </a:r>
            <a:r>
              <a:rPr lang="en-US" altLang="zh-CN" dirty="0">
                <a:solidFill>
                  <a:schemeClr val="bg1">
                    <a:lumMod val="50000"/>
                  </a:schemeClr>
                </a:solidFill>
              </a:rPr>
              <a:t>{ …. Do actual work … }</a:t>
            </a:r>
            <a:endParaRPr lang="en-US" altLang="zh-CN" dirty="0">
              <a:solidFill>
                <a:srgbClr val="993300"/>
              </a:solidFill>
            </a:endParaRPr>
          </a:p>
          <a:p>
            <a:pPr lvl="1">
              <a:lnSpc>
                <a:spcPct val="90000"/>
              </a:lnSpc>
              <a:buFont typeface="Monotype Sorts" pitchFamily="2" charset="2"/>
              <a:buNone/>
              <a:defRPr/>
            </a:pPr>
            <a:r>
              <a:rPr lang="en-US" altLang="zh-CN" dirty="0">
                <a:solidFill>
                  <a:srgbClr val="993300"/>
                </a:solidFill>
              </a:rPr>
              <a:t>  </a:t>
            </a:r>
            <a:r>
              <a:rPr lang="en-US" altLang="zh-CN" dirty="0" err="1">
                <a:solidFill>
                  <a:srgbClr val="993300"/>
                </a:solidFill>
              </a:rPr>
              <a:t>SQLDisconnect</a:t>
            </a:r>
            <a:r>
              <a:rPr lang="en-US" altLang="zh-CN" dirty="0">
                <a:solidFill>
                  <a:srgbClr val="993300"/>
                </a:solidFill>
              </a:rPr>
              <a:t>(conn); </a:t>
            </a:r>
          </a:p>
          <a:p>
            <a:pPr lvl="1">
              <a:lnSpc>
                <a:spcPct val="90000"/>
              </a:lnSpc>
              <a:buFont typeface="Monotype Sorts" pitchFamily="2" charset="2"/>
              <a:buNone/>
              <a:defRPr/>
            </a:pPr>
            <a:r>
              <a:rPr lang="en-US" altLang="zh-CN" dirty="0">
                <a:solidFill>
                  <a:srgbClr val="993300"/>
                </a:solidFill>
              </a:rPr>
              <a:t>  </a:t>
            </a:r>
            <a:r>
              <a:rPr lang="en-US" altLang="zh-CN" dirty="0" err="1">
                <a:solidFill>
                  <a:srgbClr val="993300"/>
                </a:solidFill>
              </a:rPr>
              <a:t>SQLFreeConnect</a:t>
            </a:r>
            <a:r>
              <a:rPr lang="en-US" altLang="zh-CN" dirty="0">
                <a:solidFill>
                  <a:srgbClr val="993300"/>
                </a:solidFill>
              </a:rPr>
              <a:t>(conn); </a:t>
            </a:r>
          </a:p>
          <a:p>
            <a:pPr lvl="1">
              <a:lnSpc>
                <a:spcPct val="90000"/>
              </a:lnSpc>
              <a:buFont typeface="Monotype Sorts" pitchFamily="2" charset="2"/>
              <a:buNone/>
              <a:defRPr/>
            </a:pPr>
            <a:r>
              <a:rPr lang="en-US" altLang="zh-CN" dirty="0">
                <a:solidFill>
                  <a:srgbClr val="993300"/>
                </a:solidFill>
              </a:rPr>
              <a:t>  </a:t>
            </a:r>
            <a:r>
              <a:rPr lang="en-US" altLang="zh-CN" dirty="0" err="1">
                <a:solidFill>
                  <a:srgbClr val="993300"/>
                </a:solidFill>
              </a:rPr>
              <a:t>SQLFreeEnv</a:t>
            </a:r>
            <a:r>
              <a:rPr lang="en-US" altLang="zh-CN" dirty="0">
                <a:solidFill>
                  <a:srgbClr val="993300"/>
                </a:solidFill>
              </a:rPr>
              <a:t>(</a:t>
            </a:r>
            <a:r>
              <a:rPr lang="en-US" altLang="zh-CN" dirty="0" err="1">
                <a:solidFill>
                  <a:srgbClr val="993300"/>
                </a:solidFill>
              </a:rPr>
              <a:t>env</a:t>
            </a:r>
            <a:r>
              <a:rPr lang="en-US" altLang="zh-CN" dirty="0">
                <a:solidFill>
                  <a:srgbClr val="993300"/>
                </a:solidFill>
              </a:rPr>
              <a:t>); </a:t>
            </a:r>
          </a:p>
          <a:p>
            <a:pPr>
              <a:lnSpc>
                <a:spcPct val="90000"/>
              </a:lnSpc>
              <a:buFont typeface="Monotype Sorts" pitchFamily="2" charset="2"/>
              <a:buNone/>
              <a:defRPr/>
            </a:pPr>
            <a:r>
              <a:rPr lang="en-US" altLang="zh-CN" dirty="0">
                <a:solidFill>
                  <a:srgbClr val="993300"/>
                </a:solid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p:txBody>
          <a:bodyPr/>
          <a:lstStyle/>
          <a:p>
            <a:pPr>
              <a:defRPr/>
            </a:pPr>
            <a:r>
              <a:rPr lang="en-US" altLang="en-US" dirty="0">
                <a:solidFill>
                  <a:srgbClr val="CC3300"/>
                </a:solidFill>
                <a:latin typeface="+mn-ea"/>
                <a:ea typeface="+mn-ea"/>
              </a:rPr>
              <a:t>ODBC</a:t>
            </a:r>
            <a:r>
              <a:rPr lang="zh-CN" altLang="en-US" dirty="0">
                <a:solidFill>
                  <a:srgbClr val="CC3300"/>
                </a:solidFill>
                <a:latin typeface="宋体" pitchFamily="2" charset="-122"/>
                <a:ea typeface="宋体" pitchFamily="2" charset="-122"/>
              </a:rPr>
              <a:t>代码（续）</a:t>
            </a:r>
            <a:endParaRPr lang="en-US" altLang="en-US" dirty="0">
              <a:solidFill>
                <a:srgbClr val="CC3300"/>
              </a:solidFill>
              <a:latin typeface="宋体" pitchFamily="2" charset="-122"/>
              <a:ea typeface="宋体" pitchFamily="2" charset="-122"/>
            </a:endParaRPr>
          </a:p>
        </p:txBody>
      </p:sp>
      <p:sp>
        <p:nvSpPr>
          <p:cNvPr id="21507" name="Rectangle 3"/>
          <p:cNvSpPr>
            <a:spLocks noGrp="1" noChangeArrowheads="1"/>
          </p:cNvSpPr>
          <p:nvPr>
            <p:ph type="body" idx="1"/>
          </p:nvPr>
        </p:nvSpPr>
        <p:spPr>
          <a:xfrm>
            <a:off x="517525" y="914400"/>
            <a:ext cx="8626475" cy="5765800"/>
          </a:xfrm>
        </p:spPr>
        <p:txBody>
          <a:bodyPr/>
          <a:lstStyle/>
          <a:p>
            <a:pPr>
              <a:lnSpc>
                <a:spcPct val="90000"/>
              </a:lnSpc>
              <a:buFont typeface="Monotype Sorts" charset="2"/>
              <a:buChar char="n"/>
              <a:defRPr/>
            </a:pPr>
            <a:r>
              <a:rPr lang="zh-CN" altLang="en-US" sz="2000" dirty="0"/>
              <a:t>程序通过</a:t>
            </a:r>
            <a:r>
              <a:rPr lang="en-US" altLang="zh-CN" sz="2000" dirty="0" err="1"/>
              <a:t>SQLExecDirect</a:t>
            </a:r>
            <a:r>
              <a:rPr lang="en-US" altLang="zh-CN" sz="2000" dirty="0"/>
              <a:t> </a:t>
            </a:r>
            <a:r>
              <a:rPr lang="zh-CN" altLang="en-US" sz="2000" dirty="0"/>
              <a:t>发送 </a:t>
            </a:r>
            <a:r>
              <a:rPr lang="en-US" altLang="zh-CN" sz="2000" dirty="0"/>
              <a:t>SQL </a:t>
            </a:r>
            <a:r>
              <a:rPr lang="zh-CN" altLang="en-US" sz="2000" dirty="0"/>
              <a:t>命令给数据库 </a:t>
            </a:r>
            <a:endParaRPr lang="en-US" altLang="zh-CN" sz="2000" dirty="0"/>
          </a:p>
          <a:p>
            <a:pPr>
              <a:lnSpc>
                <a:spcPct val="90000"/>
              </a:lnSpc>
              <a:buFont typeface="Monotype Sorts" charset="2"/>
              <a:buChar char="n"/>
              <a:defRPr/>
            </a:pPr>
            <a:r>
              <a:rPr lang="zh-CN" altLang="en-US" sz="2000" dirty="0"/>
              <a:t>通过</a:t>
            </a:r>
            <a:r>
              <a:rPr lang="en-US" altLang="zh-CN" sz="2000" dirty="0" err="1"/>
              <a:t>SQLFetch</a:t>
            </a:r>
            <a:r>
              <a:rPr lang="en-US" altLang="zh-CN" sz="2000" dirty="0"/>
              <a:t>( ) </a:t>
            </a:r>
            <a:r>
              <a:rPr lang="zh-CN" altLang="en-US" sz="2000" dirty="0"/>
              <a:t>获取结果元组 </a:t>
            </a:r>
            <a:endParaRPr lang="en-US" altLang="zh-CN" sz="2000" dirty="0"/>
          </a:p>
          <a:p>
            <a:pPr>
              <a:lnSpc>
                <a:spcPct val="90000"/>
              </a:lnSpc>
              <a:buFont typeface="Monotype Sorts" charset="2"/>
              <a:buChar char="n"/>
              <a:defRPr/>
            </a:pPr>
            <a:r>
              <a:rPr lang="en-US" altLang="zh-CN" sz="2000" dirty="0" err="1"/>
              <a:t>SQLBindCol</a:t>
            </a:r>
            <a:r>
              <a:rPr lang="en-US" altLang="zh-CN" sz="2000" dirty="0"/>
              <a:t>() </a:t>
            </a:r>
            <a:r>
              <a:rPr lang="zh-CN" altLang="en-US" sz="2000" dirty="0"/>
              <a:t>将查询结果的属性值与</a:t>
            </a:r>
            <a:r>
              <a:rPr lang="en-US" altLang="zh-CN" sz="2000" dirty="0">
                <a:latin typeface="+mn-ea"/>
                <a:ea typeface="+mn-ea"/>
              </a:rPr>
              <a:t>C</a:t>
            </a:r>
            <a:r>
              <a:rPr lang="zh-CN" altLang="en-US" sz="2000" dirty="0"/>
              <a:t>语言变量进行绑定  </a:t>
            </a:r>
            <a:endParaRPr lang="en-US" altLang="zh-CN" sz="2000" dirty="0"/>
          </a:p>
          <a:p>
            <a:pPr lvl="1">
              <a:lnSpc>
                <a:spcPct val="90000"/>
              </a:lnSpc>
              <a:buFont typeface="Monotype Sorts" charset="2"/>
              <a:buChar char="l"/>
              <a:defRPr/>
            </a:pPr>
            <a:r>
              <a:rPr lang="zh-CN" altLang="en-US" dirty="0">
                <a:cs typeface="+mn-cs"/>
              </a:rPr>
              <a:t>当获取元组时，其属性值自动存储在相应的</a:t>
            </a:r>
            <a:r>
              <a:rPr lang="en-US" altLang="zh-CN" dirty="0"/>
              <a:t>C</a:t>
            </a:r>
            <a:r>
              <a:rPr lang="zh-CN" altLang="en-US" dirty="0">
                <a:cs typeface="+mn-cs"/>
              </a:rPr>
              <a:t>语言变量中 </a:t>
            </a:r>
            <a:endParaRPr lang="en-US" altLang="zh-CN" dirty="0">
              <a:cs typeface="+mn-cs"/>
            </a:endParaRPr>
          </a:p>
          <a:p>
            <a:pPr lvl="1">
              <a:lnSpc>
                <a:spcPct val="90000"/>
              </a:lnSpc>
              <a:buFont typeface="Monotype Sorts" charset="2"/>
              <a:buChar char="l"/>
              <a:defRPr/>
            </a:pPr>
            <a:r>
              <a:rPr lang="en-US" altLang="zh-CN" dirty="0" err="1"/>
              <a:t>SQLBindCol</a:t>
            </a:r>
            <a:r>
              <a:rPr lang="en-US" altLang="zh-CN" dirty="0"/>
              <a:t>()</a:t>
            </a:r>
            <a:r>
              <a:rPr lang="zh-CN" altLang="en-US" dirty="0">
                <a:cs typeface="+mn-cs"/>
              </a:rPr>
              <a:t>参数</a:t>
            </a:r>
            <a:endParaRPr lang="en-US" altLang="zh-CN" dirty="0">
              <a:cs typeface="+mn-cs"/>
            </a:endParaRPr>
          </a:p>
          <a:p>
            <a:pPr lvl="2">
              <a:spcBef>
                <a:spcPct val="20000"/>
              </a:spcBef>
              <a:defRPr/>
            </a:pPr>
            <a:r>
              <a:rPr lang="en-US" altLang="zh-CN" sz="1600" dirty="0"/>
              <a:t>ODBC stmt</a:t>
            </a:r>
            <a:r>
              <a:rPr lang="zh-CN" altLang="en-US" sz="1600" dirty="0">
                <a:cs typeface="+mn-cs"/>
              </a:rPr>
              <a:t>变量，查询结果中属性的位置</a:t>
            </a:r>
            <a:endParaRPr lang="en-US" altLang="zh-CN" sz="1600" dirty="0">
              <a:cs typeface="+mn-cs"/>
            </a:endParaRPr>
          </a:p>
          <a:p>
            <a:pPr lvl="2">
              <a:lnSpc>
                <a:spcPct val="90000"/>
              </a:lnSpc>
              <a:defRPr/>
            </a:pPr>
            <a:r>
              <a:rPr lang="zh-CN" altLang="en-US" sz="1600" dirty="0">
                <a:cs typeface="+mn-cs"/>
              </a:rPr>
              <a:t>从</a:t>
            </a:r>
            <a:r>
              <a:rPr lang="zh-CN" altLang="en-US" sz="1600" dirty="0"/>
              <a:t> </a:t>
            </a:r>
            <a:r>
              <a:rPr lang="en-US" altLang="zh-CN" sz="1600" dirty="0"/>
              <a:t>SQL </a:t>
            </a:r>
            <a:r>
              <a:rPr lang="zh-CN" altLang="en-US" sz="1600" dirty="0">
                <a:cs typeface="+mn-cs"/>
              </a:rPr>
              <a:t>到</a:t>
            </a:r>
            <a:r>
              <a:rPr lang="zh-CN" altLang="en-US" sz="1600" dirty="0"/>
              <a:t> </a:t>
            </a:r>
            <a:r>
              <a:rPr lang="en-US" altLang="zh-CN" sz="1600" dirty="0"/>
              <a:t>C</a:t>
            </a:r>
            <a:r>
              <a:rPr lang="zh-CN" altLang="en-US" sz="1600" dirty="0">
                <a:cs typeface="+mn-cs"/>
              </a:rPr>
              <a:t>的类型转换  </a:t>
            </a:r>
            <a:endParaRPr lang="en-US" altLang="zh-CN" sz="1600" dirty="0">
              <a:cs typeface="+mn-cs"/>
            </a:endParaRPr>
          </a:p>
          <a:p>
            <a:pPr lvl="2">
              <a:lnSpc>
                <a:spcPct val="90000"/>
              </a:lnSpc>
              <a:defRPr/>
            </a:pPr>
            <a:r>
              <a:rPr lang="zh-CN" altLang="en-US" sz="1600" dirty="0">
                <a:cs typeface="+mn-cs"/>
              </a:rPr>
              <a:t>变量的地址</a:t>
            </a:r>
            <a:endParaRPr lang="en-US" altLang="zh-CN" sz="1600" dirty="0">
              <a:cs typeface="+mn-cs"/>
            </a:endParaRPr>
          </a:p>
          <a:p>
            <a:pPr lvl="2">
              <a:lnSpc>
                <a:spcPct val="90000"/>
              </a:lnSpc>
              <a:defRPr/>
            </a:pPr>
            <a:r>
              <a:rPr lang="zh-CN" altLang="en-US" sz="1600" dirty="0">
                <a:cs typeface="+mn-cs"/>
              </a:rPr>
              <a:t>对于变长类型，如字符数组</a:t>
            </a:r>
            <a:endParaRPr lang="en-US" altLang="zh-CN" sz="1600" dirty="0">
              <a:cs typeface="+mn-cs"/>
            </a:endParaRPr>
          </a:p>
          <a:p>
            <a:pPr lvl="3">
              <a:lnSpc>
                <a:spcPct val="90000"/>
              </a:lnSpc>
              <a:defRPr/>
            </a:pPr>
            <a:r>
              <a:rPr lang="zh-CN" altLang="en-US" sz="1400" dirty="0">
                <a:cs typeface="+mn-cs"/>
              </a:rPr>
              <a:t>变量的最大长度</a:t>
            </a:r>
            <a:endParaRPr lang="en-US" altLang="zh-CN" sz="1400" dirty="0">
              <a:cs typeface="+mn-cs"/>
            </a:endParaRPr>
          </a:p>
          <a:p>
            <a:pPr lvl="3">
              <a:lnSpc>
                <a:spcPct val="90000"/>
              </a:lnSpc>
              <a:defRPr/>
            </a:pPr>
            <a:r>
              <a:rPr lang="zh-CN" altLang="en-US" sz="1400" dirty="0">
                <a:cs typeface="+mn-cs"/>
              </a:rPr>
              <a:t>当一个元组被取出时，</a:t>
            </a:r>
            <a:r>
              <a:rPr lang="zh-CN" altLang="en-US" sz="1400" dirty="0"/>
              <a:t>存储实际长度的位置</a:t>
            </a:r>
            <a:endParaRPr lang="en-US" altLang="zh-CN" sz="1400" dirty="0">
              <a:cs typeface="+mn-cs"/>
            </a:endParaRPr>
          </a:p>
          <a:p>
            <a:pPr lvl="3">
              <a:lnSpc>
                <a:spcPct val="90000"/>
              </a:lnSpc>
              <a:defRPr/>
            </a:pPr>
            <a:r>
              <a:rPr lang="zh-CN" altLang="en-US" sz="1400" dirty="0">
                <a:cs typeface="+mn-cs"/>
              </a:rPr>
              <a:t>注：若长度域返回负值，则该属性为</a:t>
            </a:r>
            <a:r>
              <a:rPr lang="en-US" altLang="zh-CN" sz="1400" dirty="0"/>
              <a:t>null</a:t>
            </a:r>
          </a:p>
          <a:p>
            <a:pPr>
              <a:lnSpc>
                <a:spcPct val="90000"/>
              </a:lnSpc>
              <a:buFont typeface="Monotype Sorts" charset="2"/>
              <a:buChar char="n"/>
              <a:defRPr/>
            </a:pPr>
            <a:r>
              <a:rPr lang="zh-CN" altLang="en-US" sz="2000" dirty="0"/>
              <a:t>好的程序需要检查每个函数调用的结果是否有误，为简化，程序段中省略了大多数检查 </a:t>
            </a:r>
            <a:endParaRPr lang="en-US" altLang="zh-CN" sz="2000" dirty="0"/>
          </a:p>
          <a:p>
            <a:pPr>
              <a:lnSpc>
                <a:spcPct val="90000"/>
              </a:lnSpc>
              <a:buFont typeface="Monotype Sorts" charset="2"/>
              <a:buChar char="n"/>
              <a:defRPr/>
            </a:pPr>
            <a:endParaRPr lang="en-US" altLang="zh-CN"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a:defRPr/>
            </a:pPr>
            <a:r>
              <a:rPr lang="en-US" dirty="0">
                <a:ea typeface="+mj-ea"/>
              </a:rPr>
              <a:t>ODBC</a:t>
            </a:r>
            <a:r>
              <a:rPr lang="zh-CN" altLang="en-US" dirty="0">
                <a:solidFill>
                  <a:srgbClr val="CC3300"/>
                </a:solidFill>
                <a:latin typeface="宋体" pitchFamily="2" charset="-122"/>
                <a:ea typeface="宋体" pitchFamily="2" charset="-122"/>
              </a:rPr>
              <a:t>代码（续）</a:t>
            </a:r>
            <a:endParaRPr lang="en-US" altLang="en-US" dirty="0">
              <a:solidFill>
                <a:srgbClr val="CC3300"/>
              </a:solidFill>
              <a:latin typeface="宋体" pitchFamily="2" charset="-122"/>
              <a:ea typeface="宋体" pitchFamily="2" charset="-122"/>
            </a:endParaRPr>
          </a:p>
        </p:txBody>
      </p:sp>
      <p:sp>
        <p:nvSpPr>
          <p:cNvPr id="56323" name="Rectangle 3"/>
          <p:cNvSpPr>
            <a:spLocks noGrp="1" noChangeArrowheads="1"/>
          </p:cNvSpPr>
          <p:nvPr>
            <p:ph type="body" idx="1"/>
          </p:nvPr>
        </p:nvSpPr>
        <p:spPr>
          <a:xfrm>
            <a:off x="430213" y="954088"/>
            <a:ext cx="8813800" cy="5591175"/>
          </a:xfrm>
        </p:spPr>
        <p:txBody>
          <a:bodyPr/>
          <a:lstStyle/>
          <a:p>
            <a:r>
              <a:rPr lang="zh-CN" altLang="en-US" sz="2000"/>
              <a:t>程序的主体</a:t>
            </a:r>
            <a:endParaRPr lang="en-US" altLang="zh-CN" sz="2000"/>
          </a:p>
          <a:p>
            <a:pPr lvl="1">
              <a:buFont typeface="Monotype Sorts" pitchFamily="2" charset="2"/>
              <a:buNone/>
            </a:pPr>
            <a:r>
              <a:rPr lang="en-US" altLang="zh-CN"/>
              <a:t>  </a:t>
            </a:r>
            <a:r>
              <a:rPr lang="en-US" altLang="zh-CN">
                <a:solidFill>
                  <a:srgbClr val="993300"/>
                </a:solidFill>
              </a:rPr>
              <a:t>char deptname[80];</a:t>
            </a:r>
            <a:br>
              <a:rPr lang="en-US" altLang="zh-CN">
                <a:solidFill>
                  <a:srgbClr val="993300"/>
                </a:solidFill>
              </a:rPr>
            </a:br>
            <a:r>
              <a:rPr lang="en-US" altLang="zh-CN">
                <a:solidFill>
                  <a:srgbClr val="993300"/>
                </a:solidFill>
              </a:rPr>
              <a:t>float salary;</a:t>
            </a:r>
            <a:br>
              <a:rPr lang="en-US" altLang="zh-CN">
                <a:solidFill>
                  <a:srgbClr val="993300"/>
                </a:solidFill>
              </a:rPr>
            </a:br>
            <a:r>
              <a:rPr lang="en-US" altLang="zh-CN">
                <a:solidFill>
                  <a:srgbClr val="993300"/>
                </a:solidFill>
              </a:rPr>
              <a:t>int lenOut1, lenOut2;</a:t>
            </a:r>
            <a:br>
              <a:rPr lang="en-US" altLang="zh-CN">
                <a:solidFill>
                  <a:srgbClr val="993300"/>
                </a:solidFill>
              </a:rPr>
            </a:br>
            <a:r>
              <a:rPr lang="en-US" altLang="zh-CN">
                <a:solidFill>
                  <a:srgbClr val="993300"/>
                </a:solidFill>
              </a:rPr>
              <a:t>HSTMT stmt;</a:t>
            </a:r>
            <a:br>
              <a:rPr lang="en-US" altLang="zh-CN">
                <a:solidFill>
                  <a:srgbClr val="993300"/>
                </a:solidFill>
              </a:rPr>
            </a:br>
            <a:r>
              <a:rPr lang="en-US" altLang="zh-CN">
                <a:solidFill>
                  <a:srgbClr val="993300"/>
                </a:solidFill>
              </a:rPr>
              <a:t>char * sqlquery = "select dept_name, sum (salary)</a:t>
            </a:r>
            <a:br>
              <a:rPr lang="en-US" altLang="zh-CN">
                <a:solidFill>
                  <a:srgbClr val="993300"/>
                </a:solidFill>
              </a:rPr>
            </a:br>
            <a:r>
              <a:rPr lang="en-US" altLang="zh-CN">
                <a:solidFill>
                  <a:srgbClr val="993300"/>
                </a:solidFill>
              </a:rPr>
              <a:t>                              from instructor</a:t>
            </a:r>
            <a:br>
              <a:rPr lang="en-US" altLang="zh-CN">
                <a:solidFill>
                  <a:srgbClr val="993300"/>
                </a:solidFill>
              </a:rPr>
            </a:br>
            <a:r>
              <a:rPr lang="en-US" altLang="zh-CN">
                <a:solidFill>
                  <a:srgbClr val="993300"/>
                </a:solidFill>
              </a:rPr>
              <a:t>                              group by dept_name";</a:t>
            </a:r>
            <a:br>
              <a:rPr lang="en-US" altLang="zh-CN">
                <a:solidFill>
                  <a:srgbClr val="993300"/>
                </a:solidFill>
              </a:rPr>
            </a:br>
            <a:r>
              <a:rPr lang="en-US" altLang="zh-CN">
                <a:solidFill>
                  <a:srgbClr val="993300"/>
                </a:solidFill>
              </a:rPr>
              <a:t>SQLAllocStmt(conn, &amp;stmt);</a:t>
            </a:r>
            <a:br>
              <a:rPr lang="en-US" altLang="zh-CN">
                <a:solidFill>
                  <a:srgbClr val="993300"/>
                </a:solidFill>
              </a:rPr>
            </a:br>
            <a:r>
              <a:rPr lang="en-US" altLang="zh-CN">
                <a:solidFill>
                  <a:srgbClr val="993300"/>
                </a:solidFill>
              </a:rPr>
              <a:t>error = SQLExecDirect(stmt, sqlquery, SQL_NTS);</a:t>
            </a:r>
            <a:br>
              <a:rPr lang="en-US" altLang="zh-CN">
                <a:solidFill>
                  <a:srgbClr val="993300"/>
                </a:solidFill>
              </a:rPr>
            </a:br>
            <a:r>
              <a:rPr lang="en-US" altLang="zh-CN">
                <a:solidFill>
                  <a:srgbClr val="993300"/>
                </a:solidFill>
              </a:rPr>
              <a:t>if (error == SQL SUCCESS) {</a:t>
            </a:r>
            <a:br>
              <a:rPr lang="en-US" altLang="zh-CN">
                <a:solidFill>
                  <a:srgbClr val="993300"/>
                </a:solidFill>
              </a:rPr>
            </a:br>
            <a:r>
              <a:rPr lang="en-US" altLang="zh-CN">
                <a:solidFill>
                  <a:srgbClr val="993300"/>
                </a:solidFill>
              </a:rPr>
              <a:t>        SQLBindCol(stmt, 1, SQL_C_CHAR, deptname , 80, &amp;lenOut1);</a:t>
            </a:r>
            <a:br>
              <a:rPr lang="en-US" altLang="zh-CN">
                <a:solidFill>
                  <a:srgbClr val="993300"/>
                </a:solidFill>
              </a:rPr>
            </a:br>
            <a:r>
              <a:rPr lang="en-US" altLang="zh-CN">
                <a:solidFill>
                  <a:srgbClr val="993300"/>
                </a:solidFill>
              </a:rPr>
              <a:t>        SQLBindCol(stmt, 2, SQL_C_FLOAT, &amp;salary, 0 , &amp;lenOut2);</a:t>
            </a:r>
            <a:br>
              <a:rPr lang="en-US" altLang="zh-CN">
                <a:solidFill>
                  <a:srgbClr val="993300"/>
                </a:solidFill>
              </a:rPr>
            </a:br>
            <a:r>
              <a:rPr lang="en-US" altLang="zh-CN">
                <a:solidFill>
                  <a:srgbClr val="993300"/>
                </a:solidFill>
              </a:rPr>
              <a:t>        while (SQLFetch(stmt) == SQL_SUCCESS) {</a:t>
            </a:r>
            <a:br>
              <a:rPr lang="en-US" altLang="zh-CN">
                <a:solidFill>
                  <a:srgbClr val="993300"/>
                </a:solidFill>
              </a:rPr>
            </a:br>
            <a:r>
              <a:rPr lang="en-US" altLang="zh-CN">
                <a:solidFill>
                  <a:srgbClr val="993300"/>
                </a:solidFill>
              </a:rPr>
              <a:t>              printf (" %s %g\n", deptname, salary);</a:t>
            </a:r>
            <a:br>
              <a:rPr lang="en-US" altLang="zh-CN">
                <a:solidFill>
                  <a:srgbClr val="993300"/>
                </a:solidFill>
              </a:rPr>
            </a:br>
            <a:r>
              <a:rPr lang="en-US" altLang="zh-CN">
                <a:solidFill>
                  <a:srgbClr val="993300"/>
                </a:solidFill>
              </a:rPr>
              <a:t>        }</a:t>
            </a:r>
            <a:br>
              <a:rPr lang="en-US" altLang="zh-CN">
                <a:solidFill>
                  <a:srgbClr val="993300"/>
                </a:solidFill>
              </a:rPr>
            </a:br>
            <a:r>
              <a:rPr lang="en-US" altLang="zh-CN">
                <a:solidFill>
                  <a:srgbClr val="993300"/>
                </a:solidFill>
              </a:rPr>
              <a:t>}</a:t>
            </a:r>
            <a:br>
              <a:rPr lang="en-US" altLang="zh-CN">
                <a:solidFill>
                  <a:srgbClr val="993300"/>
                </a:solidFill>
              </a:rPr>
            </a:br>
            <a:r>
              <a:rPr lang="en-US" altLang="zh-CN">
                <a:solidFill>
                  <a:srgbClr val="993300"/>
                </a:solidFill>
              </a:rPr>
              <a:t>SQLFreeStmt(stmt, SQL_DROP);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noChangeArrowheads="1"/>
          </p:cNvSpPr>
          <p:nvPr>
            <p:ph type="title"/>
          </p:nvPr>
        </p:nvSpPr>
        <p:spPr/>
        <p:txBody>
          <a:bodyPr/>
          <a:lstStyle/>
          <a:p>
            <a:r>
              <a:rPr lang="zh-CN" altLang="en-US"/>
              <a:t>使用高级程序设计语言访问</a:t>
            </a:r>
            <a:r>
              <a:rPr lang="en-US" altLang="zh-CN"/>
              <a:t>DB</a:t>
            </a:r>
            <a:endParaRPr lang="zh-CN" altLang="en-US"/>
          </a:p>
        </p:txBody>
      </p:sp>
      <p:sp>
        <p:nvSpPr>
          <p:cNvPr id="12291" name="内容占位符 2"/>
          <p:cNvSpPr>
            <a:spLocks noGrp="1" noChangeArrowheads="1"/>
          </p:cNvSpPr>
          <p:nvPr>
            <p:ph idx="1"/>
          </p:nvPr>
        </p:nvSpPr>
        <p:spPr/>
        <p:txBody>
          <a:bodyPr/>
          <a:lstStyle/>
          <a:p>
            <a:pPr>
              <a:lnSpc>
                <a:spcPct val="150000"/>
              </a:lnSpc>
            </a:pPr>
            <a:r>
              <a:rPr lang="zh-CN" altLang="en-US"/>
              <a:t>一个应用程序包含很多功能，</a:t>
            </a:r>
            <a:r>
              <a:rPr lang="en-US" altLang="zh-CN"/>
              <a:t>SQL</a:t>
            </a:r>
            <a:r>
              <a:rPr lang="zh-CN" altLang="en-US"/>
              <a:t>无法一一完成，需要与高级程序设计语言共同完成功能，满足用户需求。</a:t>
            </a:r>
            <a:endParaRPr lang="en-US" altLang="zh-CN"/>
          </a:p>
          <a:p>
            <a:pPr>
              <a:lnSpc>
                <a:spcPct val="150000"/>
              </a:lnSpc>
            </a:pPr>
            <a:r>
              <a:rPr lang="zh-CN" altLang="en-US"/>
              <a:t>动态</a:t>
            </a:r>
            <a:r>
              <a:rPr lang="en-US" altLang="zh-CN"/>
              <a:t>SQL</a:t>
            </a:r>
          </a:p>
          <a:p>
            <a:pPr lvl="1">
              <a:lnSpc>
                <a:spcPct val="150000"/>
              </a:lnSpc>
            </a:pPr>
            <a:r>
              <a:rPr lang="zh-CN" altLang="en-US"/>
              <a:t>动态</a:t>
            </a:r>
            <a:r>
              <a:rPr lang="en-US" altLang="zh-CN"/>
              <a:t>SQL</a:t>
            </a:r>
            <a:r>
              <a:rPr lang="zh-CN" altLang="en-US"/>
              <a:t>允许运行时以字符串的形式构建</a:t>
            </a:r>
            <a:r>
              <a:rPr lang="en-US" altLang="zh-CN"/>
              <a:t>SQL</a:t>
            </a:r>
            <a:r>
              <a:rPr lang="zh-CN" altLang="en-US"/>
              <a:t>，提交查询</a:t>
            </a:r>
            <a:endParaRPr lang="en-US" altLang="zh-CN"/>
          </a:p>
          <a:p>
            <a:pPr>
              <a:lnSpc>
                <a:spcPct val="150000"/>
              </a:lnSpc>
            </a:pPr>
            <a:r>
              <a:rPr lang="zh-CN" altLang="en-US"/>
              <a:t>嵌入式</a:t>
            </a:r>
            <a:r>
              <a:rPr lang="en-US" altLang="zh-CN"/>
              <a:t>SQL</a:t>
            </a:r>
          </a:p>
          <a:p>
            <a:pPr lvl="1">
              <a:lnSpc>
                <a:spcPct val="150000"/>
              </a:lnSpc>
            </a:pPr>
            <a:r>
              <a:rPr lang="zh-CN" altLang="en-US"/>
              <a:t>嵌入式</a:t>
            </a:r>
            <a:r>
              <a:rPr lang="en-US" altLang="zh-CN"/>
              <a:t>SQL</a:t>
            </a:r>
            <a:r>
              <a:rPr lang="zh-CN" altLang="en-US"/>
              <a:t>必须在编译时全部确定，并交给预处理器</a:t>
            </a:r>
            <a:endParaRPr lang="en-US" altLang="zh-CN"/>
          </a:p>
          <a:p>
            <a:pPr lvl="1">
              <a:lnSpc>
                <a:spcPct val="150000"/>
              </a:lnSpc>
              <a:buFontTx/>
              <a:buNone/>
            </a:pPr>
            <a:r>
              <a:rPr lang="en-US" altLang="zh-CN"/>
              <a:t>	</a:t>
            </a:r>
          </a:p>
          <a:p>
            <a:pPr lvl="1">
              <a:lnSpc>
                <a:spcPct val="150000"/>
              </a:lnSpc>
              <a:buFontTx/>
              <a:buNone/>
            </a:pP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a:t>ODBC </a:t>
            </a:r>
            <a:r>
              <a:rPr lang="zh-CN" altLang="en-US">
                <a:solidFill>
                  <a:srgbClr val="CC3300"/>
                </a:solidFill>
                <a:latin typeface="宋体" panose="02010600030101010101" pitchFamily="2" charset="-122"/>
                <a:ea typeface="宋体" panose="02010600030101010101" pitchFamily="2" charset="-122"/>
              </a:rPr>
              <a:t>的预备语句</a:t>
            </a:r>
            <a:endParaRPr lang="en-IN" altLang="zh-CN">
              <a:solidFill>
                <a:srgbClr val="CC3300"/>
              </a:solidFill>
              <a:latin typeface="宋体" panose="02010600030101010101" pitchFamily="2" charset="-122"/>
              <a:ea typeface="宋体" panose="02010600030101010101" pitchFamily="2" charset="-122"/>
            </a:endParaRPr>
          </a:p>
        </p:txBody>
      </p:sp>
      <p:sp>
        <p:nvSpPr>
          <p:cNvPr id="23555" name="Rectangle 3"/>
          <p:cNvSpPr>
            <a:spLocks noGrp="1" noChangeArrowheads="1"/>
          </p:cNvSpPr>
          <p:nvPr>
            <p:ph type="body" idx="1"/>
          </p:nvPr>
        </p:nvSpPr>
        <p:spPr>
          <a:xfrm>
            <a:off x="814388" y="1093788"/>
            <a:ext cx="8077200" cy="4903787"/>
          </a:xfrm>
        </p:spPr>
        <p:txBody>
          <a:bodyPr/>
          <a:lstStyle/>
          <a:p>
            <a:pPr>
              <a:buFont typeface="Monotype Sorts" charset="2"/>
              <a:buChar char="n"/>
              <a:defRPr/>
            </a:pPr>
            <a:r>
              <a:rPr lang="zh-CN" altLang="en-US" sz="2000" b="1" dirty="0">
                <a:solidFill>
                  <a:srgbClr val="000099"/>
                </a:solidFill>
              </a:rPr>
              <a:t>预备语句</a:t>
            </a:r>
            <a:endParaRPr lang="en-US" altLang="zh-CN" sz="2000" b="1" dirty="0">
              <a:solidFill>
                <a:srgbClr val="000099"/>
              </a:solidFill>
            </a:endParaRPr>
          </a:p>
          <a:p>
            <a:pPr lvl="1">
              <a:buFont typeface="Monotype Sorts" charset="2"/>
              <a:buChar char="l"/>
              <a:defRPr/>
            </a:pPr>
            <a:r>
              <a:rPr lang="en-US" altLang="zh-CN" sz="2000" dirty="0"/>
              <a:t>SQL </a:t>
            </a:r>
            <a:r>
              <a:rPr lang="zh-CN" altLang="en-US" sz="2000" dirty="0">
                <a:cs typeface="+mn-cs"/>
              </a:rPr>
              <a:t>语句准备：在数据库中先编译</a:t>
            </a:r>
            <a:endParaRPr lang="en-US" altLang="zh-CN" sz="2000" dirty="0">
              <a:cs typeface="+mn-cs"/>
            </a:endParaRPr>
          </a:p>
          <a:p>
            <a:pPr lvl="1">
              <a:buFont typeface="Monotype Sorts" charset="2"/>
              <a:buChar char="l"/>
              <a:defRPr/>
            </a:pPr>
            <a:r>
              <a:rPr lang="zh-CN" altLang="en-US" sz="2000" dirty="0">
                <a:cs typeface="+mn-cs"/>
              </a:rPr>
              <a:t>采用占位符：如</a:t>
            </a:r>
            <a:r>
              <a:rPr lang="en-US" altLang="zh-CN" sz="2000" dirty="0">
                <a:cs typeface="+mn-cs"/>
              </a:rPr>
              <a:t> </a:t>
            </a:r>
            <a:r>
              <a:rPr lang="en-US" altLang="zh-CN" sz="2000" dirty="0"/>
              <a:t>insert into account values(?,?,?)</a:t>
            </a:r>
          </a:p>
          <a:p>
            <a:pPr lvl="1">
              <a:buFont typeface="Monotype Sorts" charset="2"/>
              <a:buChar char="l"/>
              <a:defRPr/>
            </a:pPr>
            <a:r>
              <a:rPr lang="zh-CN" altLang="en-US" sz="2000" dirty="0">
                <a:cs typeface="+mn-cs"/>
              </a:rPr>
              <a:t>运行时将实际值传递给占位符，反复执行</a:t>
            </a:r>
            <a:endParaRPr lang="en-US" altLang="zh-CN" sz="2000" dirty="0">
              <a:cs typeface="+mn-cs"/>
            </a:endParaRPr>
          </a:p>
          <a:p>
            <a:pPr>
              <a:buFont typeface="Monotype Sorts" charset="2"/>
              <a:buChar char="n"/>
              <a:defRPr/>
            </a:pPr>
            <a:r>
              <a:rPr lang="zh-CN" altLang="en-US" sz="2000" dirty="0"/>
              <a:t>准备一个语句</a:t>
            </a:r>
            <a:r>
              <a:rPr lang="en-US" altLang="zh-CN" sz="2000" dirty="0"/>
              <a:t/>
            </a:r>
            <a:br>
              <a:rPr lang="en-US" altLang="zh-CN" sz="2000" dirty="0"/>
            </a:br>
            <a:r>
              <a:rPr lang="en-US" altLang="zh-CN" sz="2000" dirty="0"/>
              <a:t>    </a:t>
            </a:r>
            <a:r>
              <a:rPr lang="en-US" altLang="zh-CN" sz="2000" dirty="0" err="1">
                <a:solidFill>
                  <a:srgbClr val="993300"/>
                </a:solidFill>
              </a:rPr>
              <a:t>SQLPrepare</a:t>
            </a:r>
            <a:r>
              <a:rPr lang="en-US" altLang="zh-CN" sz="2000" dirty="0">
                <a:solidFill>
                  <a:srgbClr val="993300"/>
                </a:solidFill>
              </a:rPr>
              <a:t>(stmt, &lt;SQL String&gt;);</a:t>
            </a:r>
          </a:p>
          <a:p>
            <a:pPr>
              <a:buFont typeface="Monotype Sorts" charset="2"/>
              <a:buChar char="n"/>
              <a:defRPr/>
            </a:pPr>
            <a:r>
              <a:rPr lang="zh-CN" altLang="en-US" sz="2000" dirty="0"/>
              <a:t>绑定参数</a:t>
            </a:r>
            <a:r>
              <a:rPr lang="en-US" altLang="zh-CN" sz="2000" dirty="0"/>
              <a:t/>
            </a:r>
            <a:br>
              <a:rPr lang="en-US" altLang="zh-CN" sz="2000" dirty="0"/>
            </a:br>
            <a:r>
              <a:rPr lang="en-US" altLang="zh-CN" sz="2000" dirty="0"/>
              <a:t>   </a:t>
            </a:r>
            <a:r>
              <a:rPr lang="en-US" altLang="zh-CN" sz="2000" dirty="0" err="1">
                <a:solidFill>
                  <a:srgbClr val="993300"/>
                </a:solidFill>
              </a:rPr>
              <a:t>SQLBindParameter</a:t>
            </a:r>
            <a:r>
              <a:rPr lang="en-US" altLang="zh-CN" sz="2000" dirty="0">
                <a:solidFill>
                  <a:srgbClr val="993300"/>
                </a:solidFill>
              </a:rPr>
              <a:t>(stmt, &lt;parameter#&gt;, </a:t>
            </a:r>
            <a:br>
              <a:rPr lang="en-US" altLang="zh-CN" sz="2000" dirty="0">
                <a:solidFill>
                  <a:srgbClr val="993300"/>
                </a:solidFill>
              </a:rPr>
            </a:br>
            <a:r>
              <a:rPr lang="en-US" altLang="zh-CN" sz="2000" dirty="0">
                <a:solidFill>
                  <a:srgbClr val="993300"/>
                </a:solidFill>
              </a:rPr>
              <a:t>             … type information and value omitted for simplicity..)</a:t>
            </a:r>
          </a:p>
          <a:p>
            <a:pPr>
              <a:buFont typeface="Monotype Sorts" charset="2"/>
              <a:buChar char="n"/>
              <a:defRPr/>
            </a:pPr>
            <a:r>
              <a:rPr lang="zh-CN" altLang="en-US" sz="2000" dirty="0"/>
              <a:t>执行语句</a:t>
            </a:r>
            <a:r>
              <a:rPr lang="en-US" altLang="zh-CN" sz="2000" dirty="0"/>
              <a:t/>
            </a:r>
            <a:br>
              <a:rPr lang="en-US" altLang="zh-CN" sz="2000" dirty="0"/>
            </a:br>
            <a:r>
              <a:rPr lang="en-US" altLang="zh-CN" sz="2000" dirty="0"/>
              <a:t>   </a:t>
            </a:r>
            <a:r>
              <a:rPr lang="en-IN" altLang="zh-CN" sz="2000" dirty="0" err="1">
                <a:solidFill>
                  <a:srgbClr val="993300"/>
                </a:solidFill>
              </a:rPr>
              <a:t>retcode</a:t>
            </a:r>
            <a:r>
              <a:rPr lang="en-IN" altLang="zh-CN" sz="2000" dirty="0">
                <a:solidFill>
                  <a:srgbClr val="993300"/>
                </a:solidFill>
              </a:rPr>
              <a:t> = </a:t>
            </a:r>
            <a:r>
              <a:rPr lang="en-IN" altLang="zh-CN" sz="2000" dirty="0" err="1">
                <a:solidFill>
                  <a:srgbClr val="993300"/>
                </a:solidFill>
              </a:rPr>
              <a:t>SQLExecute</a:t>
            </a:r>
            <a:r>
              <a:rPr lang="en-IN" altLang="zh-CN" sz="2000" dirty="0">
                <a:solidFill>
                  <a:srgbClr val="993300"/>
                </a:solidFill>
              </a:rPr>
              <a:t>( stmt); </a:t>
            </a:r>
          </a:p>
          <a:p>
            <a:pPr>
              <a:buFont typeface="Monotype Sorts" charset="2"/>
              <a:buChar char="n"/>
              <a:defRPr/>
            </a:pPr>
            <a:r>
              <a:rPr lang="zh-CN" altLang="en-US" sz="2000" dirty="0">
                <a:solidFill>
                  <a:schemeClr val="tx2"/>
                </a:solidFill>
              </a:rPr>
              <a:t>为了避免</a:t>
            </a:r>
            <a:r>
              <a:rPr lang="en-US" altLang="zh-CN" sz="2000" dirty="0">
                <a:solidFill>
                  <a:schemeClr val="tx2"/>
                </a:solidFill>
              </a:rPr>
              <a:t>SQL</a:t>
            </a:r>
            <a:r>
              <a:rPr lang="zh-CN" altLang="en-US" sz="2000" dirty="0">
                <a:solidFill>
                  <a:schemeClr val="tx2"/>
                </a:solidFill>
              </a:rPr>
              <a:t>注入时的安全风险，不要直接将用户的输入连起来，来产生</a:t>
            </a:r>
            <a:r>
              <a:rPr lang="en-US" altLang="zh-CN" sz="2000" dirty="0">
                <a:solidFill>
                  <a:schemeClr val="tx2"/>
                </a:solidFill>
              </a:rPr>
              <a:t>SQL</a:t>
            </a:r>
            <a:r>
              <a:rPr lang="zh-CN" altLang="en-US" sz="2000" dirty="0">
                <a:solidFill>
                  <a:schemeClr val="tx2"/>
                </a:solidFill>
              </a:rPr>
              <a:t>中的字符串，而是要使用预备语句，再将用户的输入进行绑定 </a:t>
            </a:r>
            <a:endParaRPr lang="en-US" altLang="zh-CN" sz="2000" dirty="0">
              <a:solidFill>
                <a:schemeClr val="tx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52450" y="85725"/>
            <a:ext cx="8077200" cy="609600"/>
          </a:xfrm>
        </p:spPr>
        <p:txBody>
          <a:bodyPr/>
          <a:lstStyle/>
          <a:p>
            <a:r>
              <a:rPr lang="zh-CN" altLang="en-US">
                <a:solidFill>
                  <a:srgbClr val="CC3300"/>
                </a:solidFill>
                <a:latin typeface="宋体" panose="02010600030101010101" pitchFamily="2" charset="-122"/>
                <a:ea typeface="宋体" panose="02010600030101010101" pitchFamily="2" charset="-122"/>
              </a:rPr>
              <a:t>更多的</a:t>
            </a:r>
            <a:r>
              <a:rPr lang="zh-CN" altLang="en-US">
                <a:ea typeface="宋体" panose="02010600030101010101" pitchFamily="2" charset="-122"/>
              </a:rPr>
              <a:t> </a:t>
            </a:r>
            <a:r>
              <a:rPr lang="en-US" altLang="zh-CN">
                <a:ea typeface="宋体" panose="02010600030101010101" pitchFamily="2" charset="-122"/>
              </a:rPr>
              <a:t>ODBC </a:t>
            </a:r>
            <a:r>
              <a:rPr lang="zh-CN" altLang="en-US">
                <a:solidFill>
                  <a:srgbClr val="CC3300"/>
                </a:solidFill>
                <a:latin typeface="宋体" panose="02010600030101010101" pitchFamily="2" charset="-122"/>
                <a:ea typeface="宋体" panose="02010600030101010101" pitchFamily="2" charset="-122"/>
              </a:rPr>
              <a:t>特性</a:t>
            </a:r>
            <a:endParaRPr lang="en-US" altLang="en-US">
              <a:solidFill>
                <a:srgbClr val="CC3300"/>
              </a:solidFill>
              <a:latin typeface="宋体" panose="02010600030101010101" pitchFamily="2" charset="-122"/>
              <a:ea typeface="宋体" panose="02010600030101010101" pitchFamily="2" charset="-122"/>
            </a:endParaRPr>
          </a:p>
        </p:txBody>
      </p:sp>
      <p:sp>
        <p:nvSpPr>
          <p:cNvPr id="24579" name="Rectangle 3"/>
          <p:cNvSpPr>
            <a:spLocks noGrp="1" noChangeArrowheads="1"/>
          </p:cNvSpPr>
          <p:nvPr>
            <p:ph type="body" idx="4294967295"/>
          </p:nvPr>
        </p:nvSpPr>
        <p:spPr>
          <a:xfrm>
            <a:off x="755650" y="990600"/>
            <a:ext cx="8210550" cy="5475288"/>
          </a:xfrm>
        </p:spPr>
        <p:txBody>
          <a:bodyPr/>
          <a:lstStyle/>
          <a:p>
            <a:pPr>
              <a:buFont typeface="Monotype Sorts" charset="2"/>
              <a:buChar char="n"/>
              <a:defRPr/>
            </a:pPr>
            <a:r>
              <a:rPr lang="en-US" altLang="zh-CN" sz="2000" b="1" dirty="0">
                <a:solidFill>
                  <a:srgbClr val="000099"/>
                </a:solidFill>
              </a:rPr>
              <a:t>Metadata features</a:t>
            </a:r>
            <a:r>
              <a:rPr lang="zh-CN" altLang="en-US" sz="2000" b="1" dirty="0">
                <a:solidFill>
                  <a:srgbClr val="000099"/>
                </a:solidFill>
              </a:rPr>
              <a:t>元数据特性</a:t>
            </a:r>
            <a:endParaRPr lang="en-US" altLang="zh-CN" sz="2000" b="1" dirty="0">
              <a:solidFill>
                <a:srgbClr val="000099"/>
              </a:solidFill>
            </a:endParaRPr>
          </a:p>
          <a:p>
            <a:pPr lvl="1">
              <a:buFont typeface="Monotype Sorts" charset="2"/>
              <a:buChar char="l"/>
              <a:defRPr/>
            </a:pPr>
            <a:r>
              <a:rPr lang="zh-CN" altLang="en-US" sz="2000" dirty="0">
                <a:cs typeface="+mn-cs"/>
              </a:rPr>
              <a:t>找出数据库中所有的关系</a:t>
            </a:r>
            <a:endParaRPr lang="en-US" altLang="zh-CN" sz="2000" dirty="0">
              <a:cs typeface="+mn-cs"/>
            </a:endParaRPr>
          </a:p>
          <a:p>
            <a:pPr lvl="1">
              <a:buFont typeface="Monotype Sorts" charset="2"/>
              <a:buChar char="l"/>
              <a:defRPr/>
            </a:pPr>
            <a:r>
              <a:rPr lang="zh-CN" altLang="en-US" sz="2000" dirty="0">
                <a:cs typeface="+mn-cs"/>
              </a:rPr>
              <a:t>找出查询结果和数据库中关系的属性名和属性类型</a:t>
            </a:r>
            <a:endParaRPr lang="en-US" altLang="zh-CN" sz="2000" dirty="0">
              <a:cs typeface="+mn-cs"/>
            </a:endParaRPr>
          </a:p>
          <a:p>
            <a:pPr>
              <a:buFont typeface="Monotype Sorts" charset="2"/>
              <a:buChar char="n"/>
              <a:defRPr/>
            </a:pPr>
            <a:r>
              <a:rPr lang="zh-CN" altLang="en-US" sz="2000" dirty="0"/>
              <a:t>在默认情况下，每个</a:t>
            </a:r>
            <a:r>
              <a:rPr lang="en-US" altLang="zh-CN" sz="2000" dirty="0"/>
              <a:t>SQL</a:t>
            </a:r>
            <a:r>
              <a:rPr lang="zh-CN" altLang="en-US" sz="2000" dirty="0"/>
              <a:t>语句都被认为是一个自动提交的独立事务 </a:t>
            </a:r>
            <a:endParaRPr lang="en-US" altLang="zh-CN" sz="2000" dirty="0"/>
          </a:p>
          <a:p>
            <a:pPr lvl="1">
              <a:buFont typeface="Monotype Sorts" charset="2"/>
              <a:buChar char="l"/>
              <a:defRPr/>
            </a:pPr>
            <a:r>
              <a:rPr lang="zh-CN" altLang="en-US" sz="2000" dirty="0">
                <a:cs typeface="+mn-cs"/>
              </a:rPr>
              <a:t>可以关闭连接的自动提交</a:t>
            </a:r>
            <a:endParaRPr lang="en-US" altLang="zh-CN" sz="2000" dirty="0">
              <a:cs typeface="+mn-cs"/>
            </a:endParaRPr>
          </a:p>
          <a:p>
            <a:pPr lvl="2">
              <a:defRPr/>
            </a:pPr>
            <a:r>
              <a:rPr lang="en-US" altLang="zh-CN" sz="2000" dirty="0" err="1">
                <a:solidFill>
                  <a:srgbClr val="993300"/>
                </a:solidFill>
              </a:rPr>
              <a:t>SQLSetConnectOption</a:t>
            </a:r>
            <a:r>
              <a:rPr lang="en-US" altLang="zh-CN" sz="2000" dirty="0">
                <a:solidFill>
                  <a:srgbClr val="993300"/>
                </a:solidFill>
              </a:rPr>
              <a:t>(</a:t>
            </a:r>
            <a:r>
              <a:rPr lang="en-US" altLang="zh-CN" sz="2000" dirty="0" err="1">
                <a:solidFill>
                  <a:srgbClr val="993300"/>
                </a:solidFill>
              </a:rPr>
              <a:t>conn</a:t>
            </a:r>
            <a:r>
              <a:rPr lang="en-US" altLang="zh-CN" sz="2000" dirty="0">
                <a:solidFill>
                  <a:srgbClr val="993300"/>
                </a:solidFill>
              </a:rPr>
              <a:t>, SQL_AUTOCOMMIT, 0)} </a:t>
            </a:r>
          </a:p>
          <a:p>
            <a:pPr lvl="1">
              <a:buFont typeface="Monotype Sorts" charset="2"/>
              <a:buChar char="l"/>
              <a:defRPr/>
            </a:pPr>
            <a:r>
              <a:rPr lang="zh-CN" altLang="en-US" sz="2000" dirty="0">
                <a:cs typeface="+mn-cs"/>
              </a:rPr>
              <a:t>事务必须被显式的提交或回滚</a:t>
            </a:r>
            <a:r>
              <a:rPr lang="en-US" altLang="zh-CN" sz="2000" dirty="0">
                <a:cs typeface="+mn-cs"/>
              </a:rPr>
              <a:t> </a:t>
            </a:r>
          </a:p>
          <a:p>
            <a:pPr lvl="2">
              <a:defRPr/>
            </a:pPr>
            <a:r>
              <a:rPr lang="en-US" altLang="zh-CN" sz="2000" dirty="0" err="1">
                <a:solidFill>
                  <a:srgbClr val="993300"/>
                </a:solidFill>
              </a:rPr>
              <a:t>SQLTransact</a:t>
            </a:r>
            <a:r>
              <a:rPr lang="en-US" altLang="zh-CN" sz="2000" dirty="0">
                <a:solidFill>
                  <a:srgbClr val="993300"/>
                </a:solidFill>
              </a:rPr>
              <a:t>(</a:t>
            </a:r>
            <a:r>
              <a:rPr lang="en-US" altLang="zh-CN" sz="2000" dirty="0" err="1">
                <a:solidFill>
                  <a:srgbClr val="993300"/>
                </a:solidFill>
              </a:rPr>
              <a:t>conn</a:t>
            </a:r>
            <a:r>
              <a:rPr lang="en-US" altLang="zh-CN" sz="2000" dirty="0">
                <a:solidFill>
                  <a:srgbClr val="993300"/>
                </a:solidFill>
              </a:rPr>
              <a:t>, SQL_COMMIT) </a:t>
            </a:r>
            <a:r>
              <a:rPr lang="zh-CN" altLang="en-US" sz="2000" dirty="0">
                <a:solidFill>
                  <a:srgbClr val="993300"/>
                </a:solidFill>
              </a:rPr>
              <a:t>或</a:t>
            </a:r>
            <a:endParaRPr lang="en-US" altLang="zh-CN" sz="2000" dirty="0">
              <a:solidFill>
                <a:srgbClr val="993300"/>
              </a:solidFill>
            </a:endParaRPr>
          </a:p>
          <a:p>
            <a:pPr lvl="2">
              <a:defRPr/>
            </a:pPr>
            <a:r>
              <a:rPr lang="en-US" altLang="zh-CN" sz="2000" dirty="0" err="1">
                <a:solidFill>
                  <a:srgbClr val="993300"/>
                </a:solidFill>
              </a:rPr>
              <a:t>SQLTransact</a:t>
            </a:r>
            <a:r>
              <a:rPr lang="en-US" altLang="zh-CN" sz="2000" dirty="0">
                <a:solidFill>
                  <a:srgbClr val="993300"/>
                </a:solidFill>
              </a:rPr>
              <a:t>(</a:t>
            </a:r>
            <a:r>
              <a:rPr lang="en-US" altLang="zh-CN" sz="2000" dirty="0" err="1">
                <a:solidFill>
                  <a:srgbClr val="993300"/>
                </a:solidFill>
              </a:rPr>
              <a:t>conn</a:t>
            </a:r>
            <a:r>
              <a:rPr lang="en-US" altLang="zh-CN" sz="2000" dirty="0">
                <a:solidFill>
                  <a:srgbClr val="993300"/>
                </a:solidFill>
              </a:rPr>
              <a:t>, SQL_ROLLBACK)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a:defRPr/>
            </a:pPr>
            <a:r>
              <a:rPr lang="en-US" dirty="0">
                <a:ea typeface="+mj-ea"/>
              </a:rPr>
              <a:t>ODBC </a:t>
            </a:r>
            <a:r>
              <a:rPr lang="zh-CN" altLang="en-US" dirty="0">
                <a:solidFill>
                  <a:srgbClr val="CC3300"/>
                </a:solidFill>
                <a:latin typeface="宋体" pitchFamily="2" charset="-122"/>
                <a:ea typeface="宋体" pitchFamily="2" charset="-122"/>
              </a:rPr>
              <a:t>符合性级别</a:t>
            </a:r>
            <a:endParaRPr lang="en-US" altLang="en-US" dirty="0">
              <a:solidFill>
                <a:srgbClr val="CC3300"/>
              </a:solidFill>
              <a:latin typeface="宋体" pitchFamily="2" charset="-122"/>
              <a:ea typeface="宋体" pitchFamily="2" charset="-122"/>
            </a:endParaRPr>
          </a:p>
        </p:txBody>
      </p:sp>
      <p:sp>
        <p:nvSpPr>
          <p:cNvPr id="25603" name="Rectangle 3"/>
          <p:cNvSpPr>
            <a:spLocks noGrp="1" noChangeArrowheads="1"/>
          </p:cNvSpPr>
          <p:nvPr>
            <p:ph type="body" idx="4294967295"/>
          </p:nvPr>
        </p:nvSpPr>
        <p:spPr>
          <a:xfrm>
            <a:off x="1100138" y="1135063"/>
            <a:ext cx="7402512" cy="4903787"/>
          </a:xfrm>
        </p:spPr>
        <p:txBody>
          <a:bodyPr/>
          <a:lstStyle/>
          <a:p>
            <a:pPr>
              <a:buFont typeface="Monotype Sorts" charset="2"/>
              <a:buChar char="n"/>
              <a:defRPr/>
            </a:pPr>
            <a:r>
              <a:rPr lang="zh-CN" altLang="en-US" sz="2000" dirty="0"/>
              <a:t>符合性级别用于指定标准定义的功能的子集 </a:t>
            </a:r>
            <a:endParaRPr lang="en-US" altLang="zh-CN" sz="2000" dirty="0"/>
          </a:p>
          <a:p>
            <a:pPr lvl="1">
              <a:buFont typeface="Monotype Sorts" charset="2"/>
              <a:buChar char="l"/>
              <a:defRPr/>
            </a:pPr>
            <a:r>
              <a:rPr lang="en-US" altLang="zh-CN" sz="2000" dirty="0"/>
              <a:t>Core </a:t>
            </a:r>
            <a:r>
              <a:rPr lang="zh-CN" altLang="en-US" sz="2000" dirty="0">
                <a:cs typeface="+mn-cs"/>
              </a:rPr>
              <a:t>核心特性</a:t>
            </a:r>
            <a:endParaRPr lang="en-US" altLang="zh-CN" sz="2000" dirty="0">
              <a:cs typeface="+mn-cs"/>
            </a:endParaRPr>
          </a:p>
          <a:p>
            <a:pPr lvl="1">
              <a:buFont typeface="Monotype Sorts" charset="2"/>
              <a:buChar char="l"/>
              <a:defRPr/>
            </a:pPr>
            <a:r>
              <a:rPr lang="en-US" altLang="zh-CN" sz="2000" dirty="0"/>
              <a:t>Level 1 </a:t>
            </a:r>
            <a:r>
              <a:rPr lang="zh-CN" altLang="en-US" sz="2000" dirty="0">
                <a:cs typeface="+mn-cs"/>
              </a:rPr>
              <a:t>需要元数据查询的支持</a:t>
            </a:r>
            <a:endParaRPr lang="en-US" altLang="zh-CN" sz="2000" dirty="0">
              <a:cs typeface="+mn-cs"/>
            </a:endParaRPr>
          </a:p>
          <a:p>
            <a:pPr lvl="1">
              <a:buFont typeface="Monotype Sorts" charset="2"/>
              <a:buChar char="l"/>
              <a:defRPr/>
            </a:pPr>
            <a:r>
              <a:rPr lang="en-US" altLang="zh-CN" sz="2000" dirty="0"/>
              <a:t>Level 2 </a:t>
            </a:r>
            <a:r>
              <a:rPr lang="zh-CN" altLang="en-US" sz="2000" dirty="0">
                <a:cs typeface="+mn-cs"/>
              </a:rPr>
              <a:t>需要发送和提取参数值数组以及检索有关目录的更详细信息的能力</a:t>
            </a:r>
            <a:endParaRPr lang="en-US" altLang="zh-CN" sz="2000" dirty="0">
              <a:cs typeface="+mn-cs"/>
            </a:endParaRPr>
          </a:p>
          <a:p>
            <a:pPr>
              <a:buFont typeface="Monotype Sorts" charset="2"/>
              <a:buChar char="n"/>
              <a:defRPr/>
            </a:pPr>
            <a:r>
              <a:rPr lang="en-US" altLang="zh-CN" sz="2000" dirty="0"/>
              <a:t>SQL </a:t>
            </a:r>
            <a:r>
              <a:rPr lang="zh-CN" altLang="en-US" sz="2000" dirty="0"/>
              <a:t>调用级接口</a:t>
            </a:r>
            <a:r>
              <a:rPr lang="zh-CN" altLang="en-US" sz="2000" dirty="0">
                <a:latin typeface="+mn-ea"/>
                <a:ea typeface="+mn-ea"/>
              </a:rPr>
              <a:t>（</a:t>
            </a:r>
            <a:r>
              <a:rPr lang="en-US" altLang="zh-CN" sz="2000" dirty="0">
                <a:latin typeface="+mn-ea"/>
                <a:ea typeface="+mn-ea"/>
              </a:rPr>
              <a:t>CLI</a:t>
            </a:r>
            <a:r>
              <a:rPr lang="zh-CN" altLang="en-US" sz="2000" dirty="0">
                <a:latin typeface="+mn-ea"/>
                <a:ea typeface="+mn-ea"/>
              </a:rPr>
              <a:t>）</a:t>
            </a:r>
            <a:r>
              <a:rPr lang="en-US" altLang="zh-CN" sz="2000" dirty="0">
                <a:latin typeface="+mn-ea"/>
                <a:ea typeface="+mn-ea"/>
              </a:rPr>
              <a:t> </a:t>
            </a:r>
            <a:r>
              <a:rPr lang="zh-CN" altLang="en-US" sz="2000" dirty="0"/>
              <a:t>标准与</a:t>
            </a:r>
            <a:r>
              <a:rPr lang="en-US" altLang="zh-CN" sz="2000" dirty="0"/>
              <a:t>ODBC</a:t>
            </a:r>
            <a:r>
              <a:rPr lang="zh-CN" altLang="en-US" sz="2000" dirty="0"/>
              <a:t>接口类似，有一些小的不同 </a:t>
            </a:r>
            <a:endParaRPr lang="en-US" altLang="zh-CN" sz="2000" dirty="0"/>
          </a:p>
          <a:p>
            <a:pPr>
              <a:buFont typeface="Monotype Sorts" charset="2"/>
              <a:buChar char="n"/>
              <a:defRPr/>
            </a:pPr>
            <a:endParaRPr lang="en-US" altLang="zh-CN"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CN"/>
              <a:t>ADO.NET</a:t>
            </a:r>
            <a:endParaRPr lang="en-IN" altLang="zh-CN"/>
          </a:p>
        </p:txBody>
      </p:sp>
      <p:sp>
        <p:nvSpPr>
          <p:cNvPr id="26627" name="Rectangle 3"/>
          <p:cNvSpPr>
            <a:spLocks noGrp="1" noChangeArrowheads="1"/>
          </p:cNvSpPr>
          <p:nvPr>
            <p:ph type="body" idx="1"/>
          </p:nvPr>
        </p:nvSpPr>
        <p:spPr>
          <a:xfrm>
            <a:off x="285750" y="1063625"/>
            <a:ext cx="8682038" cy="5405438"/>
          </a:xfrm>
        </p:spPr>
        <p:txBody>
          <a:bodyPr/>
          <a:lstStyle/>
          <a:p>
            <a:pPr>
              <a:buFont typeface="Monotype Sorts" charset="2"/>
              <a:buChar char="n"/>
              <a:defRPr/>
            </a:pPr>
            <a:r>
              <a:rPr lang="en-US" altLang="zh-CN" dirty="0"/>
              <a:t>ADO.NET API</a:t>
            </a:r>
            <a:r>
              <a:rPr lang="zh-CN" altLang="en-US" dirty="0"/>
              <a:t>是为</a:t>
            </a:r>
            <a:r>
              <a:rPr lang="en-US" altLang="zh-CN" dirty="0"/>
              <a:t>Visual Basic .NET </a:t>
            </a:r>
            <a:r>
              <a:rPr lang="zh-CN" altLang="en-US" dirty="0"/>
              <a:t>和</a:t>
            </a:r>
            <a:r>
              <a:rPr lang="en-US" altLang="zh-CN" dirty="0"/>
              <a:t>C#</a:t>
            </a:r>
            <a:r>
              <a:rPr lang="zh-CN" altLang="en-US" dirty="0"/>
              <a:t>语言设计的，它提供了一系列访问数据的函数，与</a:t>
            </a:r>
            <a:r>
              <a:rPr lang="en-US" altLang="zh-CN" dirty="0"/>
              <a:t>JDBC/ODBC</a:t>
            </a:r>
            <a:r>
              <a:rPr lang="zh-CN" altLang="en-US" dirty="0"/>
              <a:t>相似</a:t>
            </a:r>
            <a:endParaRPr lang="en-US" altLang="zh-CN" dirty="0"/>
          </a:p>
          <a:p>
            <a:pPr lvl="1">
              <a:buFont typeface="Monotype Sorts" charset="2"/>
              <a:buChar char="l"/>
              <a:defRPr/>
            </a:pPr>
            <a:r>
              <a:rPr lang="zh-CN" altLang="en-US" dirty="0">
                <a:cs typeface="+mn-cs"/>
              </a:rPr>
              <a:t>在</a:t>
            </a:r>
            <a:r>
              <a:rPr lang="en-IN" altLang="zh-CN" dirty="0"/>
              <a:t> C# </a:t>
            </a:r>
            <a:r>
              <a:rPr lang="zh-CN" altLang="en-US" dirty="0">
                <a:cs typeface="+mn-cs"/>
              </a:rPr>
              <a:t>代码中的</a:t>
            </a:r>
            <a:r>
              <a:rPr lang="en-IN" altLang="zh-CN" dirty="0">
                <a:latin typeface="+mn-ea"/>
                <a:ea typeface="+mn-ea"/>
                <a:cs typeface="+mn-cs"/>
              </a:rPr>
              <a:t>ADO.NET</a:t>
            </a:r>
            <a:r>
              <a:rPr lang="zh-CN" altLang="en-US" dirty="0">
                <a:cs typeface="+mn-cs"/>
              </a:rPr>
              <a:t>的部分示例</a:t>
            </a:r>
            <a:r>
              <a:rPr lang="en-IN" altLang="zh-CN" dirty="0"/>
              <a:t/>
            </a:r>
            <a:br>
              <a:rPr lang="en-IN" altLang="zh-CN" dirty="0"/>
            </a:br>
            <a:r>
              <a:rPr lang="en-IN" altLang="zh-CN" dirty="0">
                <a:solidFill>
                  <a:srgbClr val="993300"/>
                </a:solidFill>
              </a:rPr>
              <a:t>using System, </a:t>
            </a:r>
            <a:r>
              <a:rPr lang="en-IN" altLang="zh-CN" dirty="0" err="1">
                <a:solidFill>
                  <a:srgbClr val="993300"/>
                </a:solidFill>
              </a:rPr>
              <a:t>System.Data</a:t>
            </a:r>
            <a:r>
              <a:rPr lang="en-IN" altLang="zh-CN" dirty="0">
                <a:solidFill>
                  <a:srgbClr val="993300"/>
                </a:solidFill>
              </a:rPr>
              <a:t>, </a:t>
            </a:r>
            <a:r>
              <a:rPr lang="en-IN" altLang="zh-CN" dirty="0" err="1">
                <a:solidFill>
                  <a:srgbClr val="993300"/>
                </a:solidFill>
              </a:rPr>
              <a:t>System.Data.SqlClient</a:t>
            </a:r>
            <a:r>
              <a:rPr lang="en-IN" altLang="zh-CN" dirty="0">
                <a:solidFill>
                  <a:srgbClr val="993300"/>
                </a:solidFill>
              </a:rPr>
              <a:t>; </a:t>
            </a:r>
            <a:br>
              <a:rPr lang="en-IN" altLang="zh-CN" dirty="0">
                <a:solidFill>
                  <a:srgbClr val="993300"/>
                </a:solidFill>
              </a:rPr>
            </a:br>
            <a:r>
              <a:rPr lang="en-IN" altLang="zh-CN" dirty="0" err="1">
                <a:solidFill>
                  <a:srgbClr val="993300"/>
                </a:solidFill>
              </a:rPr>
              <a:t>SqlConnection</a:t>
            </a:r>
            <a:r>
              <a:rPr lang="en-IN" altLang="zh-CN" dirty="0">
                <a:solidFill>
                  <a:srgbClr val="993300"/>
                </a:solidFill>
              </a:rPr>
              <a:t> </a:t>
            </a:r>
            <a:r>
              <a:rPr lang="en-IN" altLang="zh-CN" dirty="0" err="1">
                <a:solidFill>
                  <a:srgbClr val="993300"/>
                </a:solidFill>
              </a:rPr>
              <a:t>conn</a:t>
            </a:r>
            <a:r>
              <a:rPr lang="en-IN" altLang="zh-CN" dirty="0">
                <a:solidFill>
                  <a:srgbClr val="993300"/>
                </a:solidFill>
              </a:rPr>
              <a:t> = new </a:t>
            </a:r>
            <a:r>
              <a:rPr lang="en-IN" altLang="zh-CN" dirty="0" err="1">
                <a:solidFill>
                  <a:srgbClr val="993300"/>
                </a:solidFill>
              </a:rPr>
              <a:t>SqlConnection</a:t>
            </a:r>
            <a:r>
              <a:rPr lang="en-IN" altLang="zh-CN" dirty="0">
                <a:solidFill>
                  <a:srgbClr val="993300"/>
                </a:solidFill>
              </a:rPr>
              <a:t>(</a:t>
            </a:r>
            <a:br>
              <a:rPr lang="en-IN" altLang="zh-CN" dirty="0">
                <a:solidFill>
                  <a:srgbClr val="993300"/>
                </a:solidFill>
              </a:rPr>
            </a:br>
            <a:r>
              <a:rPr lang="en-IN" altLang="zh-CN" dirty="0">
                <a:solidFill>
                  <a:srgbClr val="993300"/>
                </a:solidFill>
              </a:rPr>
              <a:t>                “Data Source=&lt;</a:t>
            </a:r>
            <a:r>
              <a:rPr lang="en-IN" altLang="zh-CN" dirty="0" err="1">
                <a:solidFill>
                  <a:srgbClr val="993300"/>
                </a:solidFill>
              </a:rPr>
              <a:t>IPaddr</a:t>
            </a:r>
            <a:r>
              <a:rPr lang="en-IN" altLang="zh-CN" dirty="0">
                <a:solidFill>
                  <a:srgbClr val="993300"/>
                </a:solidFill>
              </a:rPr>
              <a:t>&gt;, Initial </a:t>
            </a:r>
            <a:r>
              <a:rPr lang="en-IN" altLang="zh-CN" dirty="0" err="1">
                <a:solidFill>
                  <a:srgbClr val="993300"/>
                </a:solidFill>
              </a:rPr>
              <a:t>Catalog</a:t>
            </a:r>
            <a:r>
              <a:rPr lang="en-IN" altLang="zh-CN" dirty="0">
                <a:solidFill>
                  <a:srgbClr val="993300"/>
                </a:solidFill>
              </a:rPr>
              <a:t>=&lt;</a:t>
            </a:r>
            <a:r>
              <a:rPr lang="en-IN" altLang="zh-CN" dirty="0" err="1">
                <a:solidFill>
                  <a:srgbClr val="993300"/>
                </a:solidFill>
              </a:rPr>
              <a:t>Catalog</a:t>
            </a:r>
            <a:r>
              <a:rPr lang="en-IN" altLang="zh-CN" dirty="0">
                <a:solidFill>
                  <a:srgbClr val="993300"/>
                </a:solidFill>
              </a:rPr>
              <a:t>&gt;”);</a:t>
            </a:r>
            <a:br>
              <a:rPr lang="en-IN" altLang="zh-CN" dirty="0">
                <a:solidFill>
                  <a:srgbClr val="993300"/>
                </a:solidFill>
              </a:rPr>
            </a:br>
            <a:r>
              <a:rPr lang="en-IN" altLang="zh-CN" dirty="0" err="1">
                <a:solidFill>
                  <a:srgbClr val="993300"/>
                </a:solidFill>
              </a:rPr>
              <a:t>conn.Open</a:t>
            </a:r>
            <a:r>
              <a:rPr lang="en-IN" altLang="zh-CN" dirty="0">
                <a:solidFill>
                  <a:srgbClr val="993300"/>
                </a:solidFill>
              </a:rPr>
              <a:t>();</a:t>
            </a:r>
            <a:br>
              <a:rPr lang="en-IN" altLang="zh-CN" dirty="0">
                <a:solidFill>
                  <a:srgbClr val="993300"/>
                </a:solidFill>
              </a:rPr>
            </a:br>
            <a:r>
              <a:rPr lang="en-IN" altLang="zh-CN" dirty="0" err="1">
                <a:solidFill>
                  <a:srgbClr val="993300"/>
                </a:solidFill>
              </a:rPr>
              <a:t>SqlCommand</a:t>
            </a:r>
            <a:r>
              <a:rPr lang="en-IN" altLang="zh-CN" dirty="0">
                <a:solidFill>
                  <a:srgbClr val="993300"/>
                </a:solidFill>
              </a:rPr>
              <a:t> </a:t>
            </a:r>
            <a:r>
              <a:rPr lang="en-IN" altLang="zh-CN" dirty="0" err="1">
                <a:solidFill>
                  <a:srgbClr val="993300"/>
                </a:solidFill>
              </a:rPr>
              <a:t>cmd</a:t>
            </a:r>
            <a:r>
              <a:rPr lang="en-IN" altLang="zh-CN" dirty="0">
                <a:solidFill>
                  <a:srgbClr val="993300"/>
                </a:solidFill>
              </a:rPr>
              <a:t> = new </a:t>
            </a:r>
            <a:r>
              <a:rPr lang="en-IN" altLang="zh-CN" dirty="0" err="1">
                <a:solidFill>
                  <a:srgbClr val="993300"/>
                </a:solidFill>
              </a:rPr>
              <a:t>SqlCommand</a:t>
            </a:r>
            <a:r>
              <a:rPr lang="en-IN" altLang="zh-CN" dirty="0">
                <a:solidFill>
                  <a:srgbClr val="993300"/>
                </a:solidFill>
              </a:rPr>
              <a:t>(“select * from students”, </a:t>
            </a:r>
            <a:br>
              <a:rPr lang="en-IN" altLang="zh-CN" dirty="0">
                <a:solidFill>
                  <a:srgbClr val="993300"/>
                </a:solidFill>
              </a:rPr>
            </a:br>
            <a:r>
              <a:rPr lang="en-IN" altLang="zh-CN" dirty="0">
                <a:solidFill>
                  <a:srgbClr val="993300"/>
                </a:solidFill>
              </a:rPr>
              <a:t>                                                                  </a:t>
            </a:r>
            <a:r>
              <a:rPr lang="en-IN" altLang="zh-CN" dirty="0" err="1">
                <a:solidFill>
                  <a:srgbClr val="993300"/>
                </a:solidFill>
              </a:rPr>
              <a:t>conn</a:t>
            </a:r>
            <a:r>
              <a:rPr lang="en-IN" altLang="zh-CN" dirty="0">
                <a:solidFill>
                  <a:srgbClr val="993300"/>
                </a:solidFill>
              </a:rPr>
              <a:t>);</a:t>
            </a:r>
            <a:br>
              <a:rPr lang="en-IN" altLang="zh-CN" dirty="0">
                <a:solidFill>
                  <a:srgbClr val="993300"/>
                </a:solidFill>
              </a:rPr>
            </a:br>
            <a:r>
              <a:rPr lang="en-IN" altLang="zh-CN" dirty="0" err="1">
                <a:solidFill>
                  <a:srgbClr val="993300"/>
                </a:solidFill>
              </a:rPr>
              <a:t>SqlDataReader</a:t>
            </a:r>
            <a:r>
              <a:rPr lang="en-IN" altLang="zh-CN" dirty="0">
                <a:solidFill>
                  <a:srgbClr val="993300"/>
                </a:solidFill>
              </a:rPr>
              <a:t> </a:t>
            </a:r>
            <a:r>
              <a:rPr lang="en-IN" altLang="zh-CN" dirty="0" err="1">
                <a:solidFill>
                  <a:srgbClr val="993300"/>
                </a:solidFill>
              </a:rPr>
              <a:t>rdr</a:t>
            </a:r>
            <a:r>
              <a:rPr lang="en-IN" altLang="zh-CN" dirty="0">
                <a:solidFill>
                  <a:srgbClr val="993300"/>
                </a:solidFill>
              </a:rPr>
              <a:t> = </a:t>
            </a:r>
            <a:r>
              <a:rPr lang="en-IN" altLang="zh-CN" dirty="0" err="1">
                <a:solidFill>
                  <a:srgbClr val="993300"/>
                </a:solidFill>
              </a:rPr>
              <a:t>cmd.ExecuteReader</a:t>
            </a:r>
            <a:r>
              <a:rPr lang="en-IN" altLang="zh-CN" dirty="0">
                <a:solidFill>
                  <a:srgbClr val="993300"/>
                </a:solidFill>
              </a:rPr>
              <a:t>();</a:t>
            </a:r>
            <a:br>
              <a:rPr lang="en-IN" altLang="zh-CN" dirty="0">
                <a:solidFill>
                  <a:srgbClr val="993300"/>
                </a:solidFill>
              </a:rPr>
            </a:br>
            <a:r>
              <a:rPr lang="en-IN" altLang="zh-CN" dirty="0">
                <a:solidFill>
                  <a:srgbClr val="993300"/>
                </a:solidFill>
              </a:rPr>
              <a:t>while(</a:t>
            </a:r>
            <a:r>
              <a:rPr lang="en-IN" altLang="zh-CN" dirty="0" err="1">
                <a:solidFill>
                  <a:srgbClr val="993300"/>
                </a:solidFill>
              </a:rPr>
              <a:t>rdr.Read</a:t>
            </a:r>
            <a:r>
              <a:rPr lang="en-IN" altLang="zh-CN" dirty="0">
                <a:solidFill>
                  <a:srgbClr val="993300"/>
                </a:solidFill>
              </a:rPr>
              <a:t>()) {</a:t>
            </a:r>
            <a:br>
              <a:rPr lang="en-IN" altLang="zh-CN" dirty="0">
                <a:solidFill>
                  <a:srgbClr val="993300"/>
                </a:solidFill>
              </a:rPr>
            </a:br>
            <a:r>
              <a:rPr lang="en-IN" altLang="zh-CN" dirty="0">
                <a:solidFill>
                  <a:srgbClr val="993300"/>
                </a:solidFill>
              </a:rPr>
              <a:t>      </a:t>
            </a:r>
            <a:r>
              <a:rPr lang="en-IN" altLang="zh-CN" dirty="0" err="1">
                <a:solidFill>
                  <a:srgbClr val="993300"/>
                </a:solidFill>
              </a:rPr>
              <a:t>Console.WriteLine</a:t>
            </a:r>
            <a:r>
              <a:rPr lang="en-IN" altLang="zh-CN" dirty="0">
                <a:solidFill>
                  <a:srgbClr val="993300"/>
                </a:solidFill>
              </a:rPr>
              <a:t>(</a:t>
            </a:r>
            <a:r>
              <a:rPr lang="en-IN" altLang="zh-CN" dirty="0" err="1">
                <a:solidFill>
                  <a:srgbClr val="993300"/>
                </a:solidFill>
              </a:rPr>
              <a:t>rdr</a:t>
            </a:r>
            <a:r>
              <a:rPr lang="en-IN" altLang="zh-CN" dirty="0">
                <a:solidFill>
                  <a:srgbClr val="993300"/>
                </a:solidFill>
              </a:rPr>
              <a:t>[0], </a:t>
            </a:r>
            <a:r>
              <a:rPr lang="en-IN" altLang="zh-CN" dirty="0" err="1">
                <a:solidFill>
                  <a:srgbClr val="993300"/>
                </a:solidFill>
              </a:rPr>
              <a:t>rdr</a:t>
            </a:r>
            <a:r>
              <a:rPr lang="en-IN" altLang="zh-CN" dirty="0">
                <a:solidFill>
                  <a:srgbClr val="993300"/>
                </a:solidFill>
              </a:rPr>
              <a:t>[1]); /* Prints result attributes 1 &amp; 2 */</a:t>
            </a:r>
            <a:br>
              <a:rPr lang="en-IN" altLang="zh-CN" dirty="0">
                <a:solidFill>
                  <a:srgbClr val="993300"/>
                </a:solidFill>
              </a:rPr>
            </a:br>
            <a:r>
              <a:rPr lang="en-IN" altLang="zh-CN" dirty="0">
                <a:solidFill>
                  <a:srgbClr val="993300"/>
                </a:solidFill>
              </a:rPr>
              <a:t>}</a:t>
            </a:r>
            <a:br>
              <a:rPr lang="en-IN" altLang="zh-CN" dirty="0">
                <a:solidFill>
                  <a:srgbClr val="993300"/>
                </a:solidFill>
              </a:rPr>
            </a:br>
            <a:r>
              <a:rPr lang="en-IN" altLang="zh-CN" dirty="0" err="1">
                <a:solidFill>
                  <a:srgbClr val="993300"/>
                </a:solidFill>
              </a:rPr>
              <a:t>rdr.Close</a:t>
            </a:r>
            <a:r>
              <a:rPr lang="en-IN" altLang="zh-CN" dirty="0">
                <a:solidFill>
                  <a:srgbClr val="993300"/>
                </a:solidFill>
              </a:rPr>
              <a:t>(); </a:t>
            </a:r>
            <a:r>
              <a:rPr lang="en-IN" altLang="zh-CN" dirty="0" err="1">
                <a:solidFill>
                  <a:srgbClr val="993300"/>
                </a:solidFill>
              </a:rPr>
              <a:t>conn.Close</a:t>
            </a:r>
            <a:r>
              <a:rPr lang="en-IN" altLang="zh-CN" dirty="0">
                <a:solidFill>
                  <a:srgbClr val="993300"/>
                </a:solidFill>
              </a:rPr>
              <a:t>();</a:t>
            </a:r>
            <a:endParaRPr lang="en-US" altLang="zh-CN" dirty="0">
              <a:solidFill>
                <a:srgbClr val="993300"/>
              </a:solidFill>
            </a:endParaRPr>
          </a:p>
          <a:p>
            <a:pPr>
              <a:buFont typeface="Monotype Sorts" charset="2"/>
              <a:buChar char="n"/>
              <a:defRPr/>
            </a:pPr>
            <a:r>
              <a:rPr lang="zh-CN" altLang="en-US" dirty="0"/>
              <a:t>也可以访问某些非关系数据源，比如</a:t>
            </a:r>
            <a:endParaRPr lang="en-US" altLang="zh-CN" dirty="0"/>
          </a:p>
          <a:p>
            <a:pPr lvl="1">
              <a:buFont typeface="Monotype Sorts" charset="2"/>
              <a:buChar char="l"/>
              <a:defRPr/>
            </a:pPr>
            <a:r>
              <a:rPr lang="en-US" altLang="zh-CN" dirty="0"/>
              <a:t>OLE-DB</a:t>
            </a:r>
            <a:r>
              <a:rPr lang="en-US" altLang="zh-CN" dirty="0">
                <a:cs typeface="+mn-cs"/>
              </a:rPr>
              <a:t>,</a:t>
            </a:r>
            <a:r>
              <a:rPr lang="en-US" altLang="zh-CN" dirty="0"/>
              <a:t> XML data</a:t>
            </a:r>
            <a:r>
              <a:rPr lang="en-US" altLang="zh-CN" dirty="0">
                <a:cs typeface="+mn-cs"/>
              </a:rPr>
              <a:t>, </a:t>
            </a:r>
            <a:r>
              <a:rPr lang="zh-CN" altLang="en-US" dirty="0">
                <a:cs typeface="+mn-cs"/>
              </a:rPr>
              <a:t>实体框架</a:t>
            </a:r>
            <a:r>
              <a:rPr lang="zh-CN" altLang="en-US" dirty="0">
                <a:latin typeface="+mn-ea"/>
                <a:ea typeface="+mn-ea"/>
                <a:cs typeface="+mn-cs"/>
              </a:rPr>
              <a:t>（</a:t>
            </a:r>
            <a:r>
              <a:rPr lang="en-US" altLang="zh-CN" dirty="0">
                <a:latin typeface="+mn-ea"/>
                <a:ea typeface="+mn-ea"/>
              </a:rPr>
              <a:t>Entity framework</a:t>
            </a:r>
            <a:r>
              <a:rPr lang="zh-CN" altLang="en-US" dirty="0">
                <a:latin typeface="+mn-ea"/>
                <a:ea typeface="+mn-ea"/>
                <a:cs typeface="+mn-cs"/>
              </a:rPr>
              <a:t>）</a:t>
            </a:r>
            <a:endParaRPr lang="en-IN" altLang="zh-CN" dirty="0">
              <a:latin typeface="+mn-ea"/>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sz="3600">
                <a:latin typeface="宋体" panose="02010600030101010101" pitchFamily="2" charset="-122"/>
                <a:ea typeface="宋体" panose="02010600030101010101" pitchFamily="2" charset="-122"/>
              </a:rPr>
              <a:t>提纲</a:t>
            </a:r>
          </a:p>
        </p:txBody>
      </p:sp>
      <p:sp>
        <p:nvSpPr>
          <p:cNvPr id="5123" name="Rectangle 3"/>
          <p:cNvSpPr>
            <a:spLocks noGrp="1" noChangeArrowheads="1"/>
          </p:cNvSpPr>
          <p:nvPr>
            <p:ph type="body" idx="1"/>
          </p:nvPr>
        </p:nvSpPr>
        <p:spPr>
          <a:xfrm>
            <a:off x="841375" y="1135063"/>
            <a:ext cx="6843713" cy="4887912"/>
          </a:xfrm>
        </p:spPr>
        <p:txBody>
          <a:bodyPr/>
          <a:lstStyle/>
          <a:p>
            <a:pPr>
              <a:buFont typeface="Monotype Sorts" charset="2"/>
              <a:buChar char="n"/>
              <a:defRPr/>
            </a:pPr>
            <a:r>
              <a:rPr lang="en-US" altLang="zh-CN" sz="2000" dirty="0"/>
              <a:t>5.1 </a:t>
            </a:r>
            <a:r>
              <a:rPr lang="zh-CN" altLang="en-US" sz="2000" dirty="0"/>
              <a:t>使用程序设计语言访问数据库</a:t>
            </a:r>
            <a:endParaRPr lang="en-US" altLang="zh-CN" sz="2000" dirty="0"/>
          </a:p>
          <a:p>
            <a:pPr lvl="1">
              <a:buFont typeface="Monotype Sorts" charset="2"/>
              <a:buChar char="l"/>
              <a:defRPr/>
            </a:pPr>
            <a:r>
              <a:rPr lang="zh-CN" altLang="en-US" dirty="0">
                <a:cs typeface="+mn-cs"/>
              </a:rPr>
              <a:t>动态</a:t>
            </a:r>
            <a:r>
              <a:rPr lang="en-US" altLang="zh-CN" dirty="0"/>
              <a:t>SQL</a:t>
            </a:r>
            <a:endParaRPr lang="en-US" altLang="zh-CN" sz="1600" dirty="0"/>
          </a:p>
          <a:p>
            <a:pPr lvl="2">
              <a:defRPr/>
            </a:pPr>
            <a:r>
              <a:rPr lang="en-US" altLang="zh-CN" sz="1600" dirty="0"/>
              <a:t>JDBC </a:t>
            </a:r>
            <a:endParaRPr lang="en-US" altLang="zh-CN" sz="1600" dirty="0">
              <a:cs typeface="+mn-cs"/>
            </a:endParaRPr>
          </a:p>
          <a:p>
            <a:pPr lvl="2">
              <a:defRPr/>
            </a:pPr>
            <a:r>
              <a:rPr lang="en-US" altLang="zh-CN" sz="1600" dirty="0"/>
              <a:t>ODBC</a:t>
            </a:r>
            <a:endParaRPr lang="en-US" altLang="zh-CN" sz="1400" dirty="0"/>
          </a:p>
          <a:p>
            <a:pPr lvl="1">
              <a:buFont typeface="Monotype Sorts" charset="2"/>
              <a:buChar char="l"/>
              <a:defRPr/>
            </a:pPr>
            <a:r>
              <a:rPr lang="zh-CN" altLang="en-US" dirty="0">
                <a:solidFill>
                  <a:srgbClr val="FF0000"/>
                </a:solidFill>
                <a:cs typeface="+mn-cs"/>
              </a:rPr>
              <a:t>嵌入式</a:t>
            </a:r>
            <a:r>
              <a:rPr lang="en-US" altLang="zh-CN" dirty="0">
                <a:solidFill>
                  <a:srgbClr val="FF0000"/>
                </a:solidFill>
              </a:rPr>
              <a:t>SQL</a:t>
            </a:r>
            <a:endParaRPr lang="en-US" altLang="zh-CN" sz="1600" dirty="0">
              <a:solidFill>
                <a:srgbClr val="FF0000"/>
              </a:solidFill>
            </a:endParaRPr>
          </a:p>
          <a:p>
            <a:pPr>
              <a:buFont typeface="Monotype Sorts" charset="2"/>
              <a:buChar char="n"/>
              <a:defRPr/>
            </a:pPr>
            <a:r>
              <a:rPr lang="en-US" altLang="zh-CN" sz="2000" dirty="0"/>
              <a:t>5.2 </a:t>
            </a:r>
            <a:r>
              <a:rPr lang="zh-CN" altLang="en-US" sz="2000" dirty="0"/>
              <a:t>函数和过程化结构</a:t>
            </a:r>
            <a:endParaRPr lang="en-US" altLang="zh-CN" sz="2000" dirty="0"/>
          </a:p>
          <a:p>
            <a:pPr>
              <a:buFont typeface="Monotype Sorts" charset="2"/>
              <a:buChar char="n"/>
              <a:defRPr/>
            </a:pPr>
            <a:r>
              <a:rPr lang="en-US" altLang="zh-CN" sz="2000" dirty="0"/>
              <a:t>5.3 </a:t>
            </a:r>
            <a:r>
              <a:rPr lang="zh-CN" altLang="en-US" sz="2000" dirty="0"/>
              <a:t>触发器</a:t>
            </a:r>
            <a:endParaRPr lang="en-US" altLang="zh-CN" sz="2000" dirty="0"/>
          </a:p>
          <a:p>
            <a:pPr>
              <a:buFont typeface="Monotype Sorts" charset="2"/>
              <a:buChar char="n"/>
              <a:defRPr/>
            </a:pPr>
            <a:r>
              <a:rPr lang="zh-CN" altLang="en-US" dirty="0">
                <a:latin typeface="+mn-ea"/>
              </a:rPr>
              <a:t>高级聚集特性</a:t>
            </a:r>
            <a:endParaRPr lang="en-US" altLang="zh-CN" dirty="0">
              <a:latin typeface="+mn-ea"/>
            </a:endParaRPr>
          </a:p>
          <a:p>
            <a:pPr>
              <a:buFont typeface="Monotype Sorts" charset="2"/>
              <a:buChar char="n"/>
              <a:defRPr/>
            </a:pPr>
            <a:endParaRPr lang="en-US" altLang="zh-CN" dirty="0"/>
          </a:p>
        </p:txBody>
      </p:sp>
      <p:sp>
        <p:nvSpPr>
          <p:cNvPr id="66564"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IN" altLang="zh-CN">
              <a:latin typeface="Helvetica" panose="020B0604020202020204" pitchFamily="34" charset="0"/>
              <a:ea typeface="MS PGothic" panose="020B0600070205080204" pitchFamily="34" charset="-128"/>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a:defRPr/>
            </a:pPr>
            <a:r>
              <a:rPr lang="zh-CN" altLang="en-US" dirty="0">
                <a:solidFill>
                  <a:srgbClr val="CC3300"/>
                </a:solidFill>
                <a:latin typeface="宋体" pitchFamily="2" charset="-122"/>
                <a:ea typeface="宋体" pitchFamily="2" charset="-122"/>
              </a:rPr>
              <a:t>嵌入式</a:t>
            </a:r>
            <a:r>
              <a:rPr lang="en-US" dirty="0">
                <a:ea typeface="+mj-ea"/>
              </a:rPr>
              <a:t>SQL</a:t>
            </a:r>
          </a:p>
        </p:txBody>
      </p:sp>
      <p:sp>
        <p:nvSpPr>
          <p:cNvPr id="27651" name="Rectangle 3"/>
          <p:cNvSpPr>
            <a:spLocks noGrp="1" noChangeArrowheads="1"/>
          </p:cNvSpPr>
          <p:nvPr>
            <p:ph type="body" idx="1"/>
          </p:nvPr>
        </p:nvSpPr>
        <p:spPr>
          <a:xfrm>
            <a:off x="763588" y="1109663"/>
            <a:ext cx="3481387" cy="4876800"/>
          </a:xfrm>
        </p:spPr>
        <p:txBody>
          <a:bodyPr/>
          <a:lstStyle/>
          <a:p>
            <a:pPr>
              <a:buFont typeface="Monotype Sorts" charset="2"/>
              <a:buChar char="n"/>
              <a:tabLst>
                <a:tab pos="744538" algn="l"/>
              </a:tabLst>
              <a:defRPr/>
            </a:pPr>
            <a:r>
              <a:rPr lang="en-US" altLang="zh-CN" sz="2000" dirty="0"/>
              <a:t>SQL </a:t>
            </a:r>
            <a:r>
              <a:rPr lang="zh-CN" altLang="en-US" sz="2000" dirty="0">
                <a:latin typeface="宋体" charset="-122"/>
                <a:ea typeface="宋体" charset="-122"/>
              </a:rPr>
              <a:t>标准定义了许多语言的嵌入式</a:t>
            </a:r>
            <a:r>
              <a:rPr lang="en-US" altLang="zh-CN" sz="2000" dirty="0"/>
              <a:t>SQL</a:t>
            </a:r>
            <a:r>
              <a:rPr lang="zh-CN" altLang="en-US" sz="2000" dirty="0">
                <a:latin typeface="宋体" charset="-122"/>
                <a:ea typeface="宋体" charset="-122"/>
              </a:rPr>
              <a:t>，如</a:t>
            </a:r>
            <a:r>
              <a:rPr lang="zh-CN" altLang="en-US" sz="2000" dirty="0"/>
              <a:t> </a:t>
            </a:r>
            <a:r>
              <a:rPr lang="en-US" altLang="zh-CN" sz="2000" dirty="0"/>
              <a:t>C</a:t>
            </a:r>
            <a:r>
              <a:rPr lang="zh-CN" altLang="en-US" sz="2000" dirty="0"/>
              <a:t>，</a:t>
            </a:r>
            <a:r>
              <a:rPr lang="en-US" altLang="zh-CN" sz="2000" dirty="0"/>
              <a:t>Java</a:t>
            </a:r>
            <a:r>
              <a:rPr lang="zh-CN" altLang="en-US" sz="2000" dirty="0">
                <a:latin typeface="宋体" charset="-122"/>
                <a:ea typeface="宋体" charset="-122"/>
              </a:rPr>
              <a:t>和 </a:t>
            </a:r>
            <a:r>
              <a:rPr lang="en-US" altLang="zh-CN" sz="2000" dirty="0"/>
              <a:t>Cobol</a:t>
            </a:r>
          </a:p>
          <a:p>
            <a:pPr>
              <a:buFont typeface="Monotype Sorts" charset="2"/>
              <a:buChar char="n"/>
              <a:tabLst>
                <a:tab pos="744538" algn="l"/>
              </a:tabLst>
              <a:defRPr/>
            </a:pPr>
            <a:r>
              <a:rPr lang="en-US" altLang="zh-CN" sz="2000" dirty="0"/>
              <a:t>SQL </a:t>
            </a:r>
            <a:r>
              <a:rPr lang="zh-CN" altLang="en-US" sz="2000" dirty="0">
                <a:latin typeface="宋体" charset="-122"/>
                <a:ea typeface="宋体" charset="-122"/>
              </a:rPr>
              <a:t>查询所嵌入的语言被称为</a:t>
            </a:r>
            <a:r>
              <a:rPr lang="zh-CN" altLang="en-US" sz="2000" b="1" dirty="0">
                <a:solidFill>
                  <a:srgbClr val="000099"/>
                </a:solidFill>
              </a:rPr>
              <a:t>宿主语言（</a:t>
            </a:r>
            <a:r>
              <a:rPr lang="en-US" altLang="zh-CN" sz="2000" b="1" dirty="0">
                <a:solidFill>
                  <a:srgbClr val="000099"/>
                </a:solidFill>
              </a:rPr>
              <a:t>host language</a:t>
            </a:r>
            <a:r>
              <a:rPr lang="zh-CN" altLang="en-US" sz="2000" b="1" dirty="0">
                <a:solidFill>
                  <a:srgbClr val="000099"/>
                </a:solidFill>
              </a:rPr>
              <a:t>）</a:t>
            </a:r>
            <a:r>
              <a:rPr lang="zh-CN" altLang="en-US" sz="2000" dirty="0">
                <a:latin typeface="宋体" charset="-122"/>
                <a:ea typeface="宋体" charset="-122"/>
              </a:rPr>
              <a:t>，宿主语言中使用的</a:t>
            </a:r>
            <a:r>
              <a:rPr lang="en-US" altLang="zh-CN" sz="2000" dirty="0">
                <a:latin typeface="+mn-ea"/>
                <a:ea typeface="+mn-ea"/>
              </a:rPr>
              <a:t>SQL</a:t>
            </a:r>
            <a:r>
              <a:rPr lang="zh-CN" altLang="en-US" sz="2000" dirty="0">
                <a:latin typeface="宋体" charset="-122"/>
                <a:ea typeface="宋体" charset="-122"/>
              </a:rPr>
              <a:t>结构被称为</a:t>
            </a:r>
            <a:r>
              <a:rPr lang="zh-CN" altLang="en-US" sz="2000" i="1" dirty="0"/>
              <a:t>嵌入式</a:t>
            </a:r>
            <a:r>
              <a:rPr lang="en-US" altLang="zh-CN" sz="2000" dirty="0"/>
              <a:t>SQL</a:t>
            </a:r>
          </a:p>
        </p:txBody>
      </p:sp>
      <p:grpSp>
        <p:nvGrpSpPr>
          <p:cNvPr id="68612" name="Group 23"/>
          <p:cNvGrpSpPr>
            <a:grpSpLocks/>
          </p:cNvGrpSpPr>
          <p:nvPr/>
        </p:nvGrpSpPr>
        <p:grpSpPr bwMode="auto">
          <a:xfrm>
            <a:off x="5548313" y="1676400"/>
            <a:ext cx="2890837" cy="3778250"/>
            <a:chOff x="1771" y="1031"/>
            <a:chExt cx="1964" cy="3139"/>
          </a:xfrm>
        </p:grpSpPr>
        <p:sp>
          <p:nvSpPr>
            <p:cNvPr id="68613" name="Text Box 3"/>
            <p:cNvSpPr txBox="1">
              <a:spLocks noChangeArrowheads="1"/>
            </p:cNvSpPr>
            <p:nvPr/>
          </p:nvSpPr>
          <p:spPr bwMode="auto">
            <a:xfrm>
              <a:off x="1795" y="1031"/>
              <a:ext cx="1859" cy="384"/>
            </a:xfrm>
            <a:prstGeom prst="rect">
              <a:avLst/>
            </a:prstGeom>
            <a:solidFill>
              <a:srgbClr val="FFCC99"/>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99"/>
              </a:extrusionClr>
              <a:contourClr>
                <a:srgbClr val="FFCC9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zh-CN" altLang="en-US" sz="2400"/>
                <a:t>主语言 </a:t>
              </a:r>
              <a:r>
                <a:rPr kumimoji="0" lang="en-US" altLang="zh-CN" sz="2400"/>
                <a:t>+ </a:t>
              </a:r>
              <a:r>
                <a:rPr kumimoji="0" lang="zh-CN" altLang="en-US" sz="2400"/>
                <a:t>嵌入</a:t>
              </a:r>
              <a:r>
                <a:rPr kumimoji="0" lang="en-US" altLang="zh-CN" sz="2400"/>
                <a:t>SQL</a:t>
              </a:r>
              <a:r>
                <a:rPr kumimoji="0" lang="en-US" altLang="zh-CN" sz="1200"/>
                <a:t> </a:t>
              </a:r>
            </a:p>
          </p:txBody>
        </p:sp>
        <p:sp>
          <p:nvSpPr>
            <p:cNvPr id="68614" name="Text Box 14"/>
            <p:cNvSpPr txBox="1">
              <a:spLocks noChangeArrowheads="1"/>
            </p:cNvSpPr>
            <p:nvPr/>
          </p:nvSpPr>
          <p:spPr bwMode="auto">
            <a:xfrm>
              <a:off x="2371" y="1709"/>
              <a:ext cx="962" cy="384"/>
            </a:xfrm>
            <a:prstGeom prst="rect">
              <a:avLst/>
            </a:prstGeom>
            <a:solidFill>
              <a:srgbClr val="FFCC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CC00"/>
              </a:extrusionClr>
              <a:contourClr>
                <a:srgbClr val="FFCC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a:t> </a:t>
              </a:r>
              <a:r>
                <a:rPr kumimoji="0" lang="zh-CN" altLang="en-US" sz="2400"/>
                <a:t>预处理 </a:t>
              </a:r>
              <a:endParaRPr kumimoji="0" lang="zh-CN" altLang="en-US" sz="1200"/>
            </a:p>
          </p:txBody>
        </p:sp>
        <p:sp>
          <p:nvSpPr>
            <p:cNvPr id="68615" name="Text Box 16"/>
            <p:cNvSpPr txBox="1">
              <a:spLocks noChangeArrowheads="1"/>
            </p:cNvSpPr>
            <p:nvPr/>
          </p:nvSpPr>
          <p:spPr bwMode="auto">
            <a:xfrm>
              <a:off x="1771" y="2394"/>
              <a:ext cx="1964" cy="384"/>
            </a:xfrm>
            <a:prstGeom prst="rect">
              <a:avLst/>
            </a:prstGeom>
            <a:solidFill>
              <a:srgbClr val="FF99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9900"/>
              </a:extrusionClr>
              <a:contourClr>
                <a:srgbClr val="FF99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zh-CN" altLang="en-US" sz="2400"/>
                <a:t>主语言 </a:t>
              </a:r>
              <a:r>
                <a:rPr kumimoji="0" lang="en-US" altLang="zh-CN" sz="2400"/>
                <a:t>+ </a:t>
              </a:r>
              <a:r>
                <a:rPr kumimoji="0" lang="zh-CN" altLang="en-US" sz="2400"/>
                <a:t>函数调用</a:t>
              </a:r>
              <a:r>
                <a:rPr kumimoji="0" lang="zh-CN" altLang="en-US" sz="1200"/>
                <a:t> </a:t>
              </a:r>
            </a:p>
          </p:txBody>
        </p:sp>
        <p:sp>
          <p:nvSpPr>
            <p:cNvPr id="68616" name="Text Box 17"/>
            <p:cNvSpPr txBox="1">
              <a:spLocks noChangeArrowheads="1"/>
            </p:cNvSpPr>
            <p:nvPr/>
          </p:nvSpPr>
          <p:spPr bwMode="auto">
            <a:xfrm>
              <a:off x="2070" y="3101"/>
              <a:ext cx="1441" cy="384"/>
            </a:xfrm>
            <a:prstGeom prst="rect">
              <a:avLst/>
            </a:prstGeom>
            <a:solidFill>
              <a:srgbClr val="FF6600"/>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6600"/>
              </a:extrusionClr>
              <a:contourClr>
                <a:srgbClr val="FF66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zh-CN" altLang="en-US" sz="2400"/>
                <a:t>主语言编译器</a:t>
              </a:r>
              <a:r>
                <a:rPr kumimoji="0" lang="zh-CN" altLang="en-US" sz="1200"/>
                <a:t> </a:t>
              </a:r>
            </a:p>
          </p:txBody>
        </p:sp>
        <p:sp>
          <p:nvSpPr>
            <p:cNvPr id="68617" name="Text Box 18"/>
            <p:cNvSpPr txBox="1">
              <a:spLocks noChangeArrowheads="1"/>
            </p:cNvSpPr>
            <p:nvPr/>
          </p:nvSpPr>
          <p:spPr bwMode="auto">
            <a:xfrm>
              <a:off x="1925" y="3786"/>
              <a:ext cx="1650" cy="384"/>
            </a:xfrm>
            <a:prstGeom prst="rect">
              <a:avLst/>
            </a:prstGeom>
            <a:solidFill>
              <a:srgbClr val="33CC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33CCCC"/>
              </a:extrusionClr>
              <a:contourClr>
                <a:srgbClr val="33CC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flatTx/>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zh-CN" altLang="en-US" sz="2400"/>
                <a:t>主语言执行程序</a:t>
              </a:r>
              <a:r>
                <a:rPr kumimoji="0" lang="zh-CN" altLang="en-US" sz="1200"/>
                <a:t> </a:t>
              </a:r>
            </a:p>
          </p:txBody>
        </p:sp>
        <p:sp>
          <p:nvSpPr>
            <p:cNvPr id="68618" name="AutoShape 19"/>
            <p:cNvSpPr>
              <a:spLocks noChangeArrowheads="1"/>
            </p:cNvSpPr>
            <p:nvPr/>
          </p:nvSpPr>
          <p:spPr bwMode="auto">
            <a:xfrm>
              <a:off x="2783" y="3456"/>
              <a:ext cx="192" cy="288"/>
            </a:xfrm>
            <a:prstGeom prst="downArrow">
              <a:avLst>
                <a:gd name="adj1" fmla="val 50000"/>
                <a:gd name="adj2" fmla="val 375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endParaRPr kumimoji="0" lang="zh-CN" altLang="en-US" sz="1200"/>
            </a:p>
          </p:txBody>
        </p:sp>
        <p:sp>
          <p:nvSpPr>
            <p:cNvPr id="68619" name="AutoShape 20"/>
            <p:cNvSpPr>
              <a:spLocks noChangeArrowheads="1"/>
            </p:cNvSpPr>
            <p:nvPr/>
          </p:nvSpPr>
          <p:spPr bwMode="auto">
            <a:xfrm>
              <a:off x="2783" y="2736"/>
              <a:ext cx="192" cy="288"/>
            </a:xfrm>
            <a:prstGeom prst="downArrow">
              <a:avLst>
                <a:gd name="adj1" fmla="val 50000"/>
                <a:gd name="adj2" fmla="val 375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endParaRPr kumimoji="0" lang="zh-CN" altLang="en-US" sz="1200"/>
            </a:p>
          </p:txBody>
        </p:sp>
        <p:sp>
          <p:nvSpPr>
            <p:cNvPr id="68620" name="AutoShape 21"/>
            <p:cNvSpPr>
              <a:spLocks noChangeArrowheads="1"/>
            </p:cNvSpPr>
            <p:nvPr/>
          </p:nvSpPr>
          <p:spPr bwMode="auto">
            <a:xfrm>
              <a:off x="2783" y="2051"/>
              <a:ext cx="192" cy="288"/>
            </a:xfrm>
            <a:prstGeom prst="downArrow">
              <a:avLst>
                <a:gd name="adj1" fmla="val 50000"/>
                <a:gd name="adj2" fmla="val 375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endParaRPr kumimoji="0" lang="zh-CN" altLang="en-US" sz="1200"/>
            </a:p>
          </p:txBody>
        </p:sp>
        <p:sp>
          <p:nvSpPr>
            <p:cNvPr id="68621" name="AutoShape 22"/>
            <p:cNvSpPr>
              <a:spLocks noChangeArrowheads="1"/>
            </p:cNvSpPr>
            <p:nvPr/>
          </p:nvSpPr>
          <p:spPr bwMode="auto">
            <a:xfrm>
              <a:off x="2783" y="1379"/>
              <a:ext cx="192" cy="288"/>
            </a:xfrm>
            <a:prstGeom prst="downArrow">
              <a:avLst>
                <a:gd name="adj1" fmla="val 50000"/>
                <a:gd name="adj2" fmla="val 37500"/>
              </a:avLst>
            </a:prstGeom>
            <a:gradFill rotWithShape="0">
              <a:gsLst>
                <a:gs pos="0">
                  <a:srgbClr val="000082"/>
                </a:gs>
                <a:gs pos="30000">
                  <a:srgbClr val="66008F"/>
                </a:gs>
                <a:gs pos="64999">
                  <a:srgbClr val="BA0066"/>
                </a:gs>
                <a:gs pos="89999">
                  <a:srgbClr val="FF0000"/>
                </a:gs>
                <a:gs pos="100000">
                  <a:srgbClr val="FF82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endParaRPr kumimoji="0" lang="zh-CN" altLang="en-US" sz="1200"/>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a:defRPr/>
            </a:pPr>
            <a:r>
              <a:rPr lang="zh-CN" altLang="en-US" dirty="0">
                <a:solidFill>
                  <a:srgbClr val="CC3300"/>
                </a:solidFill>
                <a:latin typeface="宋体" pitchFamily="2" charset="-122"/>
                <a:ea typeface="宋体" pitchFamily="2" charset="-122"/>
              </a:rPr>
              <a:t>嵌入式</a:t>
            </a:r>
            <a:r>
              <a:rPr lang="en-US" dirty="0">
                <a:ea typeface="+mj-ea"/>
              </a:rPr>
              <a:t>SQL</a:t>
            </a:r>
          </a:p>
        </p:txBody>
      </p:sp>
      <p:sp>
        <p:nvSpPr>
          <p:cNvPr id="70659" name="Rectangle 3"/>
          <p:cNvSpPr>
            <a:spLocks noGrp="1" noChangeArrowheads="1"/>
          </p:cNvSpPr>
          <p:nvPr>
            <p:ph type="body" idx="1"/>
          </p:nvPr>
        </p:nvSpPr>
        <p:spPr>
          <a:xfrm>
            <a:off x="735013" y="1135063"/>
            <a:ext cx="7954962" cy="4876800"/>
          </a:xfrm>
        </p:spPr>
        <p:txBody>
          <a:bodyPr/>
          <a:lstStyle/>
          <a:p>
            <a:pPr>
              <a:tabLst>
                <a:tab pos="744538" algn="l"/>
              </a:tabLst>
            </a:pPr>
            <a:r>
              <a:rPr lang="zh-CN" altLang="en-US" sz="2000"/>
              <a:t>这些语言的基本形式遵循</a:t>
            </a:r>
            <a:r>
              <a:rPr lang="en-US" altLang="zh-CN" sz="2000"/>
              <a:t>System R</a:t>
            </a:r>
            <a:r>
              <a:rPr lang="zh-CN" altLang="en-US" sz="2000"/>
              <a:t>的嵌入到</a:t>
            </a:r>
            <a:r>
              <a:rPr lang="en-US" altLang="zh-CN" sz="2000">
                <a:solidFill>
                  <a:srgbClr val="000000"/>
                </a:solidFill>
              </a:rPr>
              <a:t>PL/I</a:t>
            </a:r>
            <a:r>
              <a:rPr lang="zh-CN" altLang="en-US" sz="2000"/>
              <a:t>的</a:t>
            </a:r>
            <a:r>
              <a:rPr lang="en-US" altLang="zh-CN" sz="2000">
                <a:solidFill>
                  <a:srgbClr val="000000"/>
                </a:solidFill>
              </a:rPr>
              <a:t>SQL</a:t>
            </a:r>
            <a:r>
              <a:rPr lang="zh-CN" altLang="en-US" sz="2000">
                <a:solidFill>
                  <a:srgbClr val="000000"/>
                </a:solidFill>
              </a:rPr>
              <a:t>的形式</a:t>
            </a:r>
            <a:endParaRPr lang="en-US" altLang="zh-CN" sz="2000"/>
          </a:p>
          <a:p>
            <a:pPr>
              <a:tabLst>
                <a:tab pos="744538" algn="l"/>
              </a:tabLst>
            </a:pPr>
            <a:r>
              <a:rPr lang="en-US" altLang="zh-CN" sz="2000" b="1">
                <a:solidFill>
                  <a:srgbClr val="000099"/>
                </a:solidFill>
              </a:rPr>
              <a:t>EXEC SQL</a:t>
            </a:r>
            <a:r>
              <a:rPr lang="en-US" altLang="zh-CN" sz="2000"/>
              <a:t> </a:t>
            </a:r>
            <a:r>
              <a:rPr lang="zh-CN" altLang="en-US" sz="2000"/>
              <a:t>语句用于标识对预处理器的嵌入式</a:t>
            </a:r>
            <a:r>
              <a:rPr lang="en-US" altLang="zh-CN" sz="2000"/>
              <a:t>SQL</a:t>
            </a:r>
            <a:r>
              <a:rPr lang="zh-CN" altLang="en-US" sz="2000"/>
              <a:t>请求</a:t>
            </a:r>
            <a:endParaRPr lang="en-US" altLang="zh-CN" sz="2000"/>
          </a:p>
          <a:p>
            <a:pPr>
              <a:buFont typeface="Monotype Sorts" pitchFamily="2" charset="2"/>
              <a:buNone/>
              <a:tabLst>
                <a:tab pos="744538" algn="l"/>
              </a:tabLst>
            </a:pPr>
            <a:r>
              <a:rPr lang="en-US" altLang="zh-CN" sz="2000"/>
              <a:t>		EXEC SQL &lt;embedded SQL statement &gt; END_EXEC</a:t>
            </a:r>
          </a:p>
          <a:p>
            <a:pPr>
              <a:buFont typeface="Monotype Sorts" pitchFamily="2" charset="2"/>
              <a:buNone/>
              <a:tabLst>
                <a:tab pos="744538" algn="l"/>
              </a:tabLst>
            </a:pPr>
            <a:endParaRPr lang="en-US" altLang="zh-CN" sz="2000"/>
          </a:p>
          <a:p>
            <a:pPr>
              <a:buFont typeface="Monotype Sorts" pitchFamily="2" charset="2"/>
              <a:buNone/>
              <a:tabLst>
                <a:tab pos="744538" algn="l"/>
              </a:tabLst>
            </a:pPr>
            <a:r>
              <a:rPr lang="en-US" altLang="zh-CN" sz="2000"/>
              <a:t>	</a:t>
            </a:r>
            <a:r>
              <a:rPr lang="zh-CN" altLang="en-US" sz="2000"/>
              <a:t>注</a:t>
            </a:r>
            <a:r>
              <a:rPr lang="en-US" altLang="zh-CN" sz="2000"/>
              <a:t>: </a:t>
            </a:r>
            <a:r>
              <a:rPr lang="zh-CN" altLang="en-US" sz="2000"/>
              <a:t>确切语法因循宿主语言的惯例（如，</a:t>
            </a:r>
            <a:r>
              <a:rPr lang="en-US" altLang="zh-CN" sz="2000"/>
              <a:t>Java </a:t>
            </a:r>
            <a:r>
              <a:rPr lang="zh-CN" altLang="en-US" sz="2000"/>
              <a:t>嵌入使用</a:t>
            </a:r>
            <a:r>
              <a:rPr lang="en-US" altLang="zh-CN" sz="2000"/>
              <a:t># SQL { …. }; </a:t>
            </a:r>
            <a:r>
              <a:rPr lang="zh-CN" altLang="en-US" sz="2000"/>
              <a:t>）</a:t>
            </a:r>
            <a:endParaRPr lang="en-US" altLang="zh-CN"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a:t>嵌入式</a:t>
            </a:r>
            <a:r>
              <a:rPr lang="en-US" altLang="zh-CN"/>
              <a:t>SQL</a:t>
            </a:r>
          </a:p>
        </p:txBody>
      </p:sp>
      <p:sp>
        <p:nvSpPr>
          <p:cNvPr id="72707" name="Rectangle 3"/>
          <p:cNvSpPr>
            <a:spLocks noGrp="1" noChangeArrowheads="1"/>
          </p:cNvSpPr>
          <p:nvPr>
            <p:ph type="body" idx="1"/>
          </p:nvPr>
        </p:nvSpPr>
        <p:spPr>
          <a:xfrm>
            <a:off x="685800" y="1371600"/>
            <a:ext cx="7772400" cy="4810125"/>
          </a:xfrm>
        </p:spPr>
        <p:txBody>
          <a:bodyPr/>
          <a:lstStyle/>
          <a:p>
            <a:pPr>
              <a:lnSpc>
                <a:spcPct val="90000"/>
              </a:lnSpc>
            </a:pPr>
            <a:r>
              <a:rPr lang="zh-CN" altLang="en-US" sz="2000"/>
              <a:t>嵌入</a:t>
            </a:r>
            <a:r>
              <a:rPr lang="en-US" altLang="zh-CN" sz="2000"/>
              <a:t>sql</a:t>
            </a:r>
            <a:r>
              <a:rPr lang="zh-CN" altLang="en-US" sz="2000"/>
              <a:t>示例</a:t>
            </a:r>
          </a:p>
          <a:p>
            <a:pPr>
              <a:lnSpc>
                <a:spcPct val="90000"/>
              </a:lnSpc>
              <a:buFont typeface="Wingdings" panose="05000000000000000000" pitchFamily="2" charset="2"/>
              <a:buNone/>
            </a:pPr>
            <a:r>
              <a:rPr lang="zh-CN" altLang="en-US" sz="2000"/>
              <a:t>	</a:t>
            </a:r>
            <a:r>
              <a:rPr lang="en-US" altLang="zh-CN"/>
              <a:t>vage:=20;//</a:t>
            </a:r>
            <a:r>
              <a:rPr lang="zh-CN" altLang="en-US"/>
              <a:t>宿主语言</a:t>
            </a:r>
          </a:p>
          <a:p>
            <a:pPr>
              <a:lnSpc>
                <a:spcPct val="90000"/>
              </a:lnSpc>
              <a:buFont typeface="Wingdings" panose="05000000000000000000" pitchFamily="2" charset="2"/>
              <a:buNone/>
            </a:pPr>
            <a:r>
              <a:rPr lang="zh-CN" altLang="en-US"/>
              <a:t>	</a:t>
            </a:r>
            <a:r>
              <a:rPr lang="en-US" altLang="zh-CN"/>
              <a:t>vsno:="s1";</a:t>
            </a:r>
          </a:p>
          <a:p>
            <a:pPr>
              <a:lnSpc>
                <a:spcPct val="90000"/>
              </a:lnSpc>
              <a:buFont typeface="Wingdings" panose="05000000000000000000" pitchFamily="2" charset="2"/>
              <a:buNone/>
            </a:pPr>
            <a:r>
              <a:rPr lang="en-US" altLang="zh-CN"/>
              <a:t>	Exec sql update s </a:t>
            </a:r>
          </a:p>
          <a:p>
            <a:pPr>
              <a:lnSpc>
                <a:spcPct val="90000"/>
              </a:lnSpc>
              <a:buFont typeface="Wingdings" panose="05000000000000000000" pitchFamily="2" charset="2"/>
              <a:buNone/>
            </a:pPr>
            <a:r>
              <a:rPr lang="en-US" altLang="zh-CN"/>
              <a:t>		set sage=:vage	where sno=:vsno;</a:t>
            </a:r>
          </a:p>
          <a:p>
            <a:pPr>
              <a:lnSpc>
                <a:spcPct val="90000"/>
              </a:lnSpc>
              <a:buFont typeface="Wingdings" panose="05000000000000000000" pitchFamily="2" charset="2"/>
              <a:buNone/>
            </a:pPr>
            <a:r>
              <a:rPr lang="en-US" altLang="zh-CN"/>
              <a:t>	…//</a:t>
            </a:r>
            <a:r>
              <a:rPr lang="zh-CN" altLang="en-US"/>
              <a:t>宿主语言</a:t>
            </a:r>
          </a:p>
          <a:p>
            <a:pPr>
              <a:lnSpc>
                <a:spcPct val="90000"/>
              </a:lnSpc>
            </a:pPr>
            <a:r>
              <a:rPr lang="zh-CN" altLang="en-US" sz="2000"/>
              <a:t>预编译工作模式介绍</a:t>
            </a:r>
            <a:endParaRPr lang="en-US" altLang="zh-CN" sz="2000"/>
          </a:p>
          <a:p>
            <a:pPr lvl="1">
              <a:lnSpc>
                <a:spcPct val="90000"/>
              </a:lnSpc>
            </a:pPr>
            <a:r>
              <a:rPr lang="zh-CN" altLang="en-US"/>
              <a:t>预编译将嵌入宿主语言的</a:t>
            </a:r>
            <a:r>
              <a:rPr lang="en-US" altLang="zh-CN"/>
              <a:t>sql</a:t>
            </a:r>
            <a:r>
              <a:rPr lang="zh-CN" altLang="en-US"/>
              <a:t>，编译成宿主语言的一段代码，执行这段代码，将完成相应</a:t>
            </a:r>
            <a:r>
              <a:rPr lang="en-US" altLang="zh-CN"/>
              <a:t>sql</a:t>
            </a:r>
            <a:r>
              <a:rPr lang="zh-CN" altLang="en-US"/>
              <a:t>调用执行</a:t>
            </a:r>
          </a:p>
          <a:p>
            <a:pPr>
              <a:lnSpc>
                <a:spcPct val="90000"/>
              </a:lnSpc>
            </a:pPr>
            <a:r>
              <a:rPr lang="zh-CN" altLang="en-US" sz="2000"/>
              <a:t>预编译程序</a:t>
            </a:r>
          </a:p>
          <a:p>
            <a:pPr lvl="1">
              <a:lnSpc>
                <a:spcPct val="90000"/>
              </a:lnSpc>
            </a:pPr>
            <a:r>
              <a:rPr lang="zh-CN" altLang="en-US"/>
              <a:t>一般由</a:t>
            </a:r>
            <a:r>
              <a:rPr lang="en-US" altLang="zh-CN"/>
              <a:t>DBMS</a:t>
            </a:r>
            <a:r>
              <a:rPr lang="zh-CN" altLang="en-US"/>
              <a:t>供应商提供，如：</a:t>
            </a:r>
            <a:r>
              <a:rPr lang="en-US" altLang="zh-CN"/>
              <a:t>oracle</a:t>
            </a:r>
            <a:r>
              <a:rPr lang="zh-CN" altLang="en-US"/>
              <a:t>提供的</a:t>
            </a:r>
            <a:r>
              <a:rPr lang="en-US" altLang="zh-CN"/>
              <a:t>Pro*c</a:t>
            </a:r>
          </a:p>
          <a:p>
            <a:pPr lvl="1">
              <a:lnSpc>
                <a:spcPct val="90000"/>
              </a:lnSpc>
            </a:pPr>
            <a:r>
              <a:rPr lang="zh-CN" altLang="en-US"/>
              <a:t>有些数据库应用开发工具，将预编译程序与主程序编译器合为一体，如：</a:t>
            </a:r>
            <a:r>
              <a:rPr lang="en-US" altLang="zh-CN"/>
              <a:t>PowerBuilder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z="4300"/>
              <a:t>数据库连接</a:t>
            </a:r>
            <a:endParaRPr lang="zh-CN" altLang="en-US" sz="4500"/>
          </a:p>
        </p:txBody>
      </p:sp>
      <p:sp>
        <p:nvSpPr>
          <p:cNvPr id="73731" name="Rectangle 3"/>
          <p:cNvSpPr>
            <a:spLocks noGrp="1" noChangeArrowheads="1"/>
          </p:cNvSpPr>
          <p:nvPr>
            <p:ph type="body" idx="1"/>
          </p:nvPr>
        </p:nvSpPr>
        <p:spPr>
          <a:xfrm>
            <a:off x="685800" y="1371600"/>
            <a:ext cx="7772400" cy="5081588"/>
          </a:xfrm>
        </p:spPr>
        <p:txBody>
          <a:bodyPr/>
          <a:lstStyle/>
          <a:p>
            <a:pPr marL="571500" indent="-571500">
              <a:lnSpc>
                <a:spcPct val="90000"/>
              </a:lnSpc>
            </a:pPr>
            <a:r>
              <a:rPr lang="zh-CN" altLang="en-US" sz="2000"/>
              <a:t>进行数据库访问比须基于数据库连接</a:t>
            </a:r>
          </a:p>
          <a:p>
            <a:pPr marL="571500" indent="-571500">
              <a:lnSpc>
                <a:spcPct val="90000"/>
              </a:lnSpc>
            </a:pPr>
            <a:r>
              <a:rPr lang="zh-CN" altLang="en-US" sz="2000"/>
              <a:t>数据库连接示例：</a:t>
            </a:r>
          </a:p>
          <a:p>
            <a:pPr marL="571500" indent="-571500">
              <a:lnSpc>
                <a:spcPct val="90000"/>
              </a:lnSpc>
              <a:buFont typeface="Wingdings" panose="05000000000000000000" pitchFamily="2" charset="2"/>
              <a:buNone/>
            </a:pPr>
            <a:r>
              <a:rPr lang="zh-CN" altLang="en-US" sz="2000"/>
              <a:t>	 	</a:t>
            </a:r>
            <a:r>
              <a:rPr lang="en-US" altLang="zh-CN" sz="2000"/>
              <a:t>sqlca.servername="211.87.224.149"</a:t>
            </a:r>
          </a:p>
          <a:p>
            <a:pPr marL="571500" indent="-571500">
              <a:lnSpc>
                <a:spcPct val="90000"/>
              </a:lnSpc>
              <a:buFont typeface="Wingdings" panose="05000000000000000000" pitchFamily="2" charset="2"/>
              <a:buNone/>
            </a:pPr>
            <a:r>
              <a:rPr lang="en-US" altLang="zh-CN" sz="2000"/>
              <a:t>		sqlca.userid=</a:t>
            </a:r>
            <a:r>
              <a:rPr lang="en-US" altLang="zh-CN" sz="2000">
                <a:latin typeface="Times New Roman" panose="02020603050405020304" pitchFamily="18" charset="0"/>
              </a:rPr>
              <a:t>…</a:t>
            </a:r>
            <a:endParaRPr lang="en-US" altLang="zh-CN" sz="2000"/>
          </a:p>
          <a:p>
            <a:pPr marL="571500" indent="-571500">
              <a:lnSpc>
                <a:spcPct val="90000"/>
              </a:lnSpc>
              <a:buFont typeface="Wingdings" panose="05000000000000000000" pitchFamily="2" charset="2"/>
              <a:buNone/>
            </a:pPr>
            <a:r>
              <a:rPr lang="en-US" altLang="zh-CN" sz="2000"/>
              <a:t>		sqlca.password=</a:t>
            </a:r>
            <a:r>
              <a:rPr lang="en-US" altLang="zh-CN" sz="2000">
                <a:latin typeface="Times New Roman" panose="02020603050405020304" pitchFamily="18" charset="0"/>
              </a:rPr>
              <a:t>…</a:t>
            </a:r>
            <a:endParaRPr lang="en-US" altLang="zh-CN" sz="2000"/>
          </a:p>
          <a:p>
            <a:pPr marL="571500" indent="-571500">
              <a:lnSpc>
                <a:spcPct val="90000"/>
              </a:lnSpc>
              <a:buFont typeface="Wingdings" panose="05000000000000000000" pitchFamily="2" charset="2"/>
              <a:buNone/>
            </a:pPr>
            <a:r>
              <a:rPr lang="en-US" altLang="zh-CN" sz="2000"/>
              <a:t>		</a:t>
            </a:r>
            <a:r>
              <a:rPr lang="en-US" altLang="zh-CN" sz="2000">
                <a:latin typeface="Times New Roman" panose="02020603050405020304" pitchFamily="18" charset="0"/>
              </a:rPr>
              <a:t>…</a:t>
            </a:r>
            <a:endParaRPr lang="en-US" altLang="zh-CN" sz="2000"/>
          </a:p>
          <a:p>
            <a:pPr marL="571500" indent="-571500">
              <a:lnSpc>
                <a:spcPct val="90000"/>
              </a:lnSpc>
              <a:buFont typeface="Wingdings" panose="05000000000000000000" pitchFamily="2" charset="2"/>
              <a:buNone/>
            </a:pPr>
            <a:r>
              <a:rPr lang="en-US" altLang="zh-CN" sz="2000"/>
              <a:t>		connect sqlca</a:t>
            </a:r>
          </a:p>
          <a:p>
            <a:pPr marL="571500" indent="-571500">
              <a:lnSpc>
                <a:spcPct val="90000"/>
              </a:lnSpc>
            </a:pPr>
            <a:r>
              <a:rPr lang="zh-CN" altLang="en-US" sz="2000"/>
              <a:t>撤销数据库连接：</a:t>
            </a:r>
          </a:p>
          <a:p>
            <a:pPr marL="571500" indent="-571500">
              <a:lnSpc>
                <a:spcPct val="90000"/>
              </a:lnSpc>
              <a:buFont typeface="Wingdings" panose="05000000000000000000" pitchFamily="2" charset="2"/>
              <a:buNone/>
            </a:pPr>
            <a:r>
              <a:rPr lang="zh-CN" altLang="en-US" sz="2000"/>
              <a:t>		</a:t>
            </a:r>
            <a:r>
              <a:rPr lang="en-US" altLang="zh-CN" sz="2000"/>
              <a:t>disconnect sqlca</a:t>
            </a:r>
          </a:p>
          <a:p>
            <a:pPr marL="571500" indent="-571500">
              <a:lnSpc>
                <a:spcPct val="90000"/>
              </a:lnSpc>
            </a:pPr>
            <a:r>
              <a:rPr lang="zh-CN" altLang="en-US" sz="2000"/>
              <a:t>数据库连接建立与撤销的常用策略</a:t>
            </a:r>
          </a:p>
          <a:p>
            <a:pPr marL="990600" lvl="1" indent="-533400">
              <a:lnSpc>
                <a:spcPct val="90000"/>
              </a:lnSpc>
            </a:pPr>
            <a:r>
              <a:rPr lang="zh-CN" altLang="en-US"/>
              <a:t>一般地，数据库连接可以在应用开始时完成</a:t>
            </a:r>
          </a:p>
          <a:p>
            <a:pPr marL="990600" lvl="1" indent="-533400">
              <a:lnSpc>
                <a:spcPct val="90000"/>
              </a:lnSpc>
            </a:pPr>
            <a:r>
              <a:rPr lang="zh-CN" altLang="en-US"/>
              <a:t>相应地，在应用结束时撤销数据库连接</a:t>
            </a:r>
          </a:p>
          <a:p>
            <a:pPr marL="990600" lvl="1" indent="-533400">
              <a:lnSpc>
                <a:spcPct val="90000"/>
              </a:lnSpc>
            </a:pPr>
            <a:r>
              <a:rPr kumimoji="0" lang="zh-CN" altLang="en-US"/>
              <a:t>应用执行过程中，可以保持数据库连接，以随时执行</a:t>
            </a:r>
            <a:r>
              <a:rPr kumimoji="0" lang="en-US" altLang="zh-CN"/>
              <a:t>sql</a:t>
            </a:r>
          </a:p>
          <a:p>
            <a:pPr marL="571500" indent="-571500">
              <a:lnSpc>
                <a:spcPct val="90000"/>
              </a:lnSpc>
              <a:buFont typeface="Wingdings" panose="05000000000000000000" pitchFamily="2" charset="2"/>
              <a:buNone/>
            </a:pPr>
            <a:endParaRPr lang="en-US" altLang="zh-CN" sz="2000"/>
          </a:p>
        </p:txBody>
      </p:sp>
      <p:grpSp>
        <p:nvGrpSpPr>
          <p:cNvPr id="73732" name="Group 4"/>
          <p:cNvGrpSpPr>
            <a:grpSpLocks/>
          </p:cNvGrpSpPr>
          <p:nvPr/>
        </p:nvGrpSpPr>
        <p:grpSpPr bwMode="auto">
          <a:xfrm>
            <a:off x="6516688" y="1412875"/>
            <a:ext cx="2408237" cy="3432175"/>
            <a:chOff x="1408" y="951"/>
            <a:chExt cx="1517" cy="2162"/>
          </a:xfrm>
        </p:grpSpPr>
        <p:sp>
          <p:nvSpPr>
            <p:cNvPr id="73733" name="Rectangle 5"/>
            <p:cNvSpPr>
              <a:spLocks noChangeArrowheads="1"/>
            </p:cNvSpPr>
            <p:nvPr/>
          </p:nvSpPr>
          <p:spPr bwMode="auto">
            <a:xfrm>
              <a:off x="1474" y="951"/>
              <a:ext cx="998" cy="294"/>
            </a:xfrm>
            <a:prstGeom prst="rect">
              <a:avLst/>
            </a:prstGeom>
            <a:solidFill>
              <a:srgbClr val="FFFFFF"/>
            </a:solidFill>
            <a:ln w="9525">
              <a:solidFill>
                <a:srgbClr val="000000"/>
              </a:solidFill>
              <a:miter lim="800000"/>
              <a:headEnd/>
              <a:tailEnd/>
            </a:ln>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kumimoji="0" lang="en-US" altLang="zh-CN" sz="1800">
                  <a:solidFill>
                    <a:srgbClr val="000000"/>
                  </a:solidFill>
                  <a:latin typeface="Helvetica" panose="020B0604020202020204" pitchFamily="34" charset="0"/>
                </a:rPr>
                <a:t>Application</a:t>
              </a:r>
              <a:endParaRPr kumimoji="0" lang="en-US" altLang="zh-CN" sz="1800">
                <a:latin typeface="Helvetica" panose="020B0604020202020204" pitchFamily="34" charset="0"/>
              </a:endParaRPr>
            </a:p>
          </p:txBody>
        </p:sp>
        <p:sp>
          <p:nvSpPr>
            <p:cNvPr id="73734" name="AutoShape 6"/>
            <p:cNvSpPr>
              <a:spLocks noChangeArrowheads="1"/>
            </p:cNvSpPr>
            <p:nvPr/>
          </p:nvSpPr>
          <p:spPr bwMode="auto">
            <a:xfrm>
              <a:off x="1408" y="1768"/>
              <a:ext cx="996" cy="392"/>
            </a:xfrm>
            <a:prstGeom prst="hexagon">
              <a:avLst>
                <a:gd name="adj" fmla="val 63520"/>
                <a:gd name="vf" fmla="val 115470"/>
              </a:avLst>
            </a:prstGeom>
            <a:solidFill>
              <a:srgbClr val="FFFFFF"/>
            </a:solidFill>
            <a:ln w="9525">
              <a:solidFill>
                <a:srgbClr val="000000"/>
              </a:solidFill>
              <a:miter lim="800000"/>
              <a:headEnd/>
              <a:tailEnd/>
            </a:ln>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kumimoji="0" lang="en-US" altLang="zh-CN" sz="1800">
                  <a:solidFill>
                    <a:srgbClr val="000000"/>
                  </a:solidFill>
                  <a:latin typeface="Helvetica" panose="020B0604020202020204" pitchFamily="34" charset="0"/>
                </a:rPr>
                <a:t>DBMS</a:t>
              </a:r>
              <a:endParaRPr kumimoji="0" lang="en-US" altLang="zh-CN" sz="1800">
                <a:latin typeface="Helvetica" panose="020B0604020202020204" pitchFamily="34" charset="0"/>
              </a:endParaRPr>
            </a:p>
          </p:txBody>
        </p:sp>
        <p:sp>
          <p:nvSpPr>
            <p:cNvPr id="73735" name="AutoShape 7"/>
            <p:cNvSpPr>
              <a:spLocks noChangeArrowheads="1"/>
            </p:cNvSpPr>
            <p:nvPr/>
          </p:nvSpPr>
          <p:spPr bwMode="auto">
            <a:xfrm>
              <a:off x="1508" y="2425"/>
              <a:ext cx="797" cy="688"/>
            </a:xfrm>
            <a:prstGeom prst="flowChartMagneticDisk">
              <a:avLst/>
            </a:prstGeom>
            <a:solidFill>
              <a:srgbClr val="FFFFFF"/>
            </a:solidFill>
            <a:ln w="9525">
              <a:solidFill>
                <a:srgbClr val="000000"/>
              </a:solidFill>
              <a:round/>
              <a:headEnd/>
              <a:tailEnd/>
            </a:ln>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kumimoji="0" lang="en-US" altLang="zh-CN" sz="1800">
                  <a:solidFill>
                    <a:srgbClr val="000000"/>
                  </a:solidFill>
                  <a:latin typeface="Helvetica" panose="020B0604020202020204" pitchFamily="34" charset="0"/>
                </a:rPr>
                <a:t>DB</a:t>
              </a:r>
              <a:endParaRPr kumimoji="0" lang="en-US" altLang="zh-CN" sz="1800">
                <a:latin typeface="Helvetica" panose="020B0604020202020204" pitchFamily="34" charset="0"/>
              </a:endParaRPr>
            </a:p>
          </p:txBody>
        </p:sp>
        <p:sp>
          <p:nvSpPr>
            <p:cNvPr id="73736" name="Line 8"/>
            <p:cNvSpPr>
              <a:spLocks noChangeShapeType="1"/>
            </p:cNvSpPr>
            <p:nvPr/>
          </p:nvSpPr>
          <p:spPr bwMode="auto">
            <a:xfrm flipH="1">
              <a:off x="1927" y="1253"/>
              <a:ext cx="0" cy="499"/>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7" name="Line 9"/>
            <p:cNvSpPr>
              <a:spLocks noChangeShapeType="1"/>
            </p:cNvSpPr>
            <p:nvPr/>
          </p:nvSpPr>
          <p:spPr bwMode="auto">
            <a:xfrm flipH="1">
              <a:off x="1907" y="2153"/>
              <a:ext cx="0" cy="2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8" name="Text Box 10"/>
            <p:cNvSpPr txBox="1">
              <a:spLocks noChangeArrowheads="1"/>
            </p:cNvSpPr>
            <p:nvPr/>
          </p:nvSpPr>
          <p:spPr bwMode="auto">
            <a:xfrm>
              <a:off x="1882" y="1389"/>
              <a:ext cx="104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kumimoji="0" lang="en-US" altLang="zh-CN" sz="1800">
                  <a:latin typeface="Arial" panose="020B0604020202020204" pitchFamily="34" charset="0"/>
                </a:rPr>
                <a:t>Connection</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52425" y="166688"/>
            <a:ext cx="8486775" cy="846137"/>
          </a:xfrm>
        </p:spPr>
        <p:txBody>
          <a:bodyPr/>
          <a:lstStyle/>
          <a:p>
            <a:r>
              <a:rPr lang="en-US" altLang="zh-CN"/>
              <a:t>SQLCA</a:t>
            </a:r>
          </a:p>
        </p:txBody>
      </p:sp>
      <p:sp>
        <p:nvSpPr>
          <p:cNvPr id="83971" name="Rectangle 3"/>
          <p:cNvSpPr>
            <a:spLocks noGrp="1" noChangeArrowheads="1"/>
          </p:cNvSpPr>
          <p:nvPr>
            <p:ph type="body" idx="1"/>
          </p:nvPr>
        </p:nvSpPr>
        <p:spPr>
          <a:xfrm>
            <a:off x="576263" y="1295400"/>
            <a:ext cx="8143875" cy="5410200"/>
          </a:xfrm>
        </p:spPr>
        <p:txBody>
          <a:bodyPr/>
          <a:lstStyle/>
          <a:p>
            <a:r>
              <a:rPr lang="en-US" altLang="zh-CN" sz="2000">
                <a:latin typeface="华文新魏" panose="02010800040101010101" pitchFamily="2" charset="-122"/>
              </a:rPr>
              <a:t>SQL</a:t>
            </a:r>
            <a:r>
              <a:rPr lang="zh-CN" altLang="en-US" sz="2000">
                <a:latin typeface="华文新魏" panose="02010800040101010101" pitchFamily="2" charset="-122"/>
              </a:rPr>
              <a:t>语句执行信息反馈</a:t>
            </a:r>
          </a:p>
          <a:p>
            <a:pPr lvl="1">
              <a:lnSpc>
                <a:spcPct val="120000"/>
              </a:lnSpc>
            </a:pPr>
            <a:r>
              <a:rPr lang="zh-CN" altLang="en-US">
                <a:latin typeface="华文新魏" panose="02010800040101010101" pitchFamily="2" charset="-122"/>
              </a:rPr>
              <a:t>良好的应用程序必须提供对错误的处理</a:t>
            </a:r>
            <a:r>
              <a:rPr lang="en-US" altLang="zh-CN">
                <a:latin typeface="华文新魏" panose="02010800040101010101" pitchFamily="2" charset="-122"/>
              </a:rPr>
              <a:t>,</a:t>
            </a:r>
            <a:r>
              <a:rPr lang="zh-CN" altLang="en-US">
                <a:latin typeface="华文新魏" panose="02010800040101010101" pitchFamily="2" charset="-122"/>
              </a:rPr>
              <a:t>应用程序需要知道</a:t>
            </a:r>
            <a:r>
              <a:rPr lang="en-US" altLang="zh-CN">
                <a:latin typeface="华文新魏" panose="02010800040101010101" pitchFamily="2" charset="-122"/>
              </a:rPr>
              <a:t>SQL</a:t>
            </a:r>
            <a:r>
              <a:rPr lang="zh-CN" altLang="en-US">
                <a:latin typeface="华文新魏" panose="02010800040101010101" pitchFamily="2" charset="-122"/>
              </a:rPr>
              <a:t>语句是否正确执行了，发生错误时的错误代码，执行时遇到特殊情况时的警告信息</a:t>
            </a:r>
          </a:p>
          <a:p>
            <a:pPr lvl="1">
              <a:lnSpc>
                <a:spcPct val="120000"/>
              </a:lnSpc>
            </a:pPr>
            <a:r>
              <a:rPr lang="en-US" altLang="zh-CN">
                <a:latin typeface="华文新魏" panose="02010800040101010101" pitchFamily="2" charset="-122"/>
              </a:rPr>
              <a:t>SQL</a:t>
            </a:r>
            <a:r>
              <a:rPr lang="zh-CN" altLang="en-US">
                <a:latin typeface="华文新魏" panose="02010800040101010101" pitchFamily="2" charset="-122"/>
              </a:rPr>
              <a:t>通讯域</a:t>
            </a:r>
            <a:r>
              <a:rPr lang="en-US" altLang="zh-CN" b="1" i="1">
                <a:solidFill>
                  <a:srgbClr val="CC0000"/>
                </a:solidFill>
                <a:latin typeface="华文新魏" panose="02010800040101010101" pitchFamily="2" charset="-122"/>
              </a:rPr>
              <a:t>SQLCA</a:t>
            </a:r>
            <a:r>
              <a:rPr lang="zh-CN" altLang="en-US">
                <a:latin typeface="华文新魏" panose="02010800040101010101" pitchFamily="2" charset="-122"/>
              </a:rPr>
              <a:t>是一结构</a:t>
            </a:r>
            <a:r>
              <a:rPr lang="en-US" altLang="zh-CN">
                <a:latin typeface="华文新魏" panose="02010800040101010101" pitchFamily="2" charset="-122"/>
              </a:rPr>
              <a:t>,</a:t>
            </a:r>
            <a:r>
              <a:rPr lang="zh-CN" altLang="en-US">
                <a:latin typeface="华文新魏" panose="02010800040101010101" pitchFamily="2" charset="-122"/>
              </a:rPr>
              <a:t>每一嵌入</a:t>
            </a:r>
            <a:r>
              <a:rPr lang="en-US" altLang="zh-CN">
                <a:latin typeface="华文新魏" panose="02010800040101010101" pitchFamily="2" charset="-122"/>
              </a:rPr>
              <a:t>SQL</a:t>
            </a:r>
            <a:r>
              <a:rPr lang="zh-CN" altLang="en-US">
                <a:latin typeface="华文新魏" panose="02010800040101010101" pitchFamily="2" charset="-122"/>
              </a:rPr>
              <a:t>语句的执行情况在其执行完成后写入</a:t>
            </a:r>
            <a:r>
              <a:rPr lang="en-US" altLang="zh-CN">
                <a:latin typeface="华文新魏" panose="02010800040101010101" pitchFamily="2" charset="-122"/>
              </a:rPr>
              <a:t>SQLCA</a:t>
            </a:r>
            <a:r>
              <a:rPr lang="zh-CN" altLang="en-US">
                <a:latin typeface="华文新魏" panose="02010800040101010101" pitchFamily="2" charset="-122"/>
              </a:rPr>
              <a:t>结构中的各变量中</a:t>
            </a:r>
            <a:r>
              <a:rPr lang="en-US" altLang="zh-CN">
                <a:latin typeface="华文新魏" panose="02010800040101010101" pitchFamily="2" charset="-122"/>
              </a:rPr>
              <a:t>, </a:t>
            </a:r>
            <a:r>
              <a:rPr lang="zh-CN" altLang="en-US">
                <a:latin typeface="华文新魏" panose="02010800040101010101" pitchFamily="2" charset="-122"/>
              </a:rPr>
              <a:t>根据</a:t>
            </a:r>
            <a:r>
              <a:rPr lang="en-US" altLang="zh-CN">
                <a:latin typeface="华文新魏" panose="02010800040101010101" pitchFamily="2" charset="-122"/>
              </a:rPr>
              <a:t>SQLCA</a:t>
            </a:r>
            <a:r>
              <a:rPr lang="zh-CN" altLang="en-US">
                <a:latin typeface="华文新魏" panose="02010800040101010101" pitchFamily="2" charset="-122"/>
              </a:rPr>
              <a:t>中的内容可以获得每一嵌入</a:t>
            </a:r>
            <a:r>
              <a:rPr lang="en-US" altLang="zh-CN">
                <a:latin typeface="华文新魏" panose="02010800040101010101" pitchFamily="2" charset="-122"/>
              </a:rPr>
              <a:t>SQL</a:t>
            </a:r>
            <a:r>
              <a:rPr lang="zh-CN" altLang="en-US">
                <a:latin typeface="华文新魏" panose="02010800040101010101" pitchFamily="2" charset="-122"/>
              </a:rPr>
              <a:t>语句执行后的信息</a:t>
            </a:r>
            <a:r>
              <a:rPr lang="en-US" altLang="zh-CN">
                <a:latin typeface="华文新魏" panose="02010800040101010101" pitchFamily="2" charset="-122"/>
              </a:rPr>
              <a:t>,</a:t>
            </a:r>
            <a:r>
              <a:rPr lang="zh-CN" altLang="en-US">
                <a:latin typeface="华文新魏" panose="02010800040101010101" pitchFamily="2" charset="-122"/>
              </a:rPr>
              <a:t>应用程序就可以做相应的处理</a:t>
            </a:r>
          </a:p>
        </p:txBody>
      </p:sp>
    </p:spTree>
    <p:extLst>
      <p:ext uri="{BB962C8B-B14F-4D97-AF65-F5344CB8AC3E}">
        <p14:creationId xmlns:p14="http://schemas.microsoft.com/office/powerpoint/2010/main" val="2305705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a:latin typeface="宋体" panose="02010600030101010101" pitchFamily="2" charset="-122"/>
                <a:ea typeface="宋体" panose="02010600030101010101" pitchFamily="2" charset="-122"/>
              </a:rPr>
              <a:t>JDBC </a:t>
            </a:r>
            <a:r>
              <a:rPr lang="zh-CN" altLang="en-US">
                <a:solidFill>
                  <a:srgbClr val="CC3300"/>
                </a:solidFill>
                <a:latin typeface="宋体" panose="02010600030101010101" pitchFamily="2" charset="-122"/>
                <a:ea typeface="宋体" panose="02010600030101010101" pitchFamily="2" charset="-122"/>
              </a:rPr>
              <a:t>和</a:t>
            </a:r>
            <a:r>
              <a:rPr lang="zh-CN" altLang="en-US">
                <a:latin typeface="宋体" panose="02010600030101010101" pitchFamily="2" charset="-122"/>
                <a:ea typeface="宋体" panose="02010600030101010101" pitchFamily="2" charset="-122"/>
              </a:rPr>
              <a:t> </a:t>
            </a:r>
            <a:r>
              <a:rPr lang="en-US" altLang="zh-CN">
                <a:latin typeface="宋体" panose="02010600030101010101" pitchFamily="2" charset="-122"/>
                <a:ea typeface="宋体" panose="02010600030101010101" pitchFamily="2" charset="-122"/>
              </a:rPr>
              <a:t>ODBC</a:t>
            </a:r>
          </a:p>
        </p:txBody>
      </p:sp>
      <p:sp>
        <p:nvSpPr>
          <p:cNvPr id="6147" name="Rectangle 3"/>
          <p:cNvSpPr>
            <a:spLocks noGrp="1" noChangeArrowheads="1"/>
          </p:cNvSpPr>
          <p:nvPr>
            <p:ph type="body" idx="1"/>
          </p:nvPr>
        </p:nvSpPr>
        <p:spPr/>
        <p:txBody>
          <a:bodyPr/>
          <a:lstStyle/>
          <a:p>
            <a:pPr>
              <a:buFont typeface="Monotype Sorts" charset="2"/>
              <a:buChar char="n"/>
              <a:defRPr/>
            </a:pPr>
            <a:r>
              <a:rPr lang="en-US" altLang="zh-CN" sz="2000" dirty="0">
                <a:latin typeface="+mn-ea"/>
                <a:ea typeface="+mn-ea"/>
              </a:rPr>
              <a:t>API (application-program interface) </a:t>
            </a:r>
            <a:r>
              <a:rPr lang="zh-CN" altLang="en-US" sz="2000" dirty="0"/>
              <a:t>用于程序和数据库服务器之间的交互</a:t>
            </a:r>
            <a:endParaRPr lang="en-US" altLang="zh-CN" sz="2000" dirty="0"/>
          </a:p>
          <a:p>
            <a:pPr lvl="1">
              <a:lnSpc>
                <a:spcPct val="80000"/>
              </a:lnSpc>
              <a:defRPr/>
            </a:pPr>
            <a:r>
              <a:rPr lang="zh-CN" altLang="en-US" dirty="0"/>
              <a:t>提供若干函数，通过函数完成</a:t>
            </a:r>
            <a:r>
              <a:rPr lang="en-US" altLang="zh-CN" dirty="0" err="1"/>
              <a:t>sql</a:t>
            </a:r>
            <a:r>
              <a:rPr lang="zh-CN" altLang="en-US" dirty="0"/>
              <a:t>调用</a:t>
            </a:r>
          </a:p>
          <a:p>
            <a:pPr lvl="1">
              <a:lnSpc>
                <a:spcPct val="80000"/>
              </a:lnSpc>
              <a:buFontTx/>
              <a:buNone/>
              <a:defRPr/>
            </a:pPr>
            <a:r>
              <a:rPr lang="zh-CN" altLang="en-US" i="1" dirty="0"/>
              <a:t>	</a:t>
            </a:r>
            <a:r>
              <a:rPr lang="en-US" altLang="zh-CN" dirty="0"/>
              <a:t>f1(‘select </a:t>
            </a:r>
            <a:r>
              <a:rPr lang="en-US" altLang="zh-CN" dirty="0" err="1"/>
              <a:t>sno,sname</a:t>
            </a:r>
            <a:r>
              <a:rPr lang="en-US" altLang="zh-CN" dirty="0"/>
              <a:t> from s…’)</a:t>
            </a:r>
          </a:p>
          <a:p>
            <a:pPr lvl="1">
              <a:lnSpc>
                <a:spcPct val="80000"/>
              </a:lnSpc>
              <a:buFontTx/>
              <a:buNone/>
              <a:defRPr/>
            </a:pPr>
            <a:r>
              <a:rPr lang="en-US" altLang="zh-CN" dirty="0"/>
              <a:t>	f2(...)</a:t>
            </a:r>
          </a:p>
          <a:p>
            <a:pPr lvl="1">
              <a:lnSpc>
                <a:spcPct val="80000"/>
              </a:lnSpc>
              <a:buFontTx/>
              <a:buNone/>
              <a:defRPr/>
            </a:pPr>
            <a:r>
              <a:rPr lang="en-US" altLang="zh-CN" dirty="0"/>
              <a:t>	… </a:t>
            </a:r>
          </a:p>
          <a:p>
            <a:pPr>
              <a:buFont typeface="Monotype Sorts" charset="2"/>
              <a:buChar char="n"/>
              <a:defRPr/>
            </a:pPr>
            <a:r>
              <a:rPr lang="zh-CN" altLang="en-US" sz="2000" dirty="0"/>
              <a:t>应用程序调用</a:t>
            </a:r>
            <a:endParaRPr lang="en-US" altLang="zh-CN" sz="2000" dirty="0"/>
          </a:p>
          <a:p>
            <a:pPr lvl="1">
              <a:buFont typeface="Monotype Sorts" charset="2"/>
              <a:buChar char="l"/>
              <a:defRPr/>
            </a:pPr>
            <a:r>
              <a:rPr lang="zh-CN" altLang="en-US" dirty="0">
                <a:cs typeface="+mn-cs"/>
              </a:rPr>
              <a:t>与数据库服务器连接</a:t>
            </a:r>
            <a:endParaRPr lang="en-US" altLang="zh-CN" dirty="0">
              <a:cs typeface="+mn-cs"/>
            </a:endParaRPr>
          </a:p>
          <a:p>
            <a:pPr lvl="1">
              <a:buFont typeface="Monotype Sorts" charset="2"/>
              <a:buChar char="l"/>
              <a:defRPr/>
            </a:pPr>
            <a:r>
              <a:rPr lang="zh-CN" altLang="en-US" dirty="0">
                <a:cs typeface="+mn-cs"/>
              </a:rPr>
              <a:t>向数据库服务器发送</a:t>
            </a:r>
            <a:r>
              <a:rPr lang="en-US" altLang="zh-CN" dirty="0"/>
              <a:t>SQL</a:t>
            </a:r>
            <a:r>
              <a:rPr lang="zh-CN" altLang="en-US" dirty="0">
                <a:cs typeface="+mn-cs"/>
              </a:rPr>
              <a:t>命令</a:t>
            </a:r>
            <a:endParaRPr lang="en-US" altLang="zh-CN" dirty="0">
              <a:cs typeface="+mn-cs"/>
            </a:endParaRPr>
          </a:p>
          <a:p>
            <a:pPr lvl="1">
              <a:buFont typeface="Monotype Sorts" charset="2"/>
              <a:buChar char="l"/>
              <a:defRPr/>
            </a:pPr>
            <a:r>
              <a:rPr lang="zh-CN" altLang="en-US" dirty="0">
                <a:cs typeface="+mn-cs"/>
              </a:rPr>
              <a:t>逐个取结果元组到程序变量</a:t>
            </a:r>
            <a:endParaRPr lang="en-US" altLang="zh-CN" dirty="0">
              <a:cs typeface="+mn-cs"/>
            </a:endParaRPr>
          </a:p>
          <a:p>
            <a:pPr>
              <a:buFont typeface="Monotype Sorts" charset="2"/>
              <a:buChar char="n"/>
              <a:defRPr/>
            </a:pPr>
            <a:r>
              <a:rPr lang="en-US" altLang="zh-CN" sz="2000" dirty="0">
                <a:latin typeface="+mn-ea"/>
                <a:ea typeface="+mn-ea"/>
              </a:rPr>
              <a:t>ODBC (Open Database Connectivity) </a:t>
            </a:r>
            <a:r>
              <a:rPr lang="zh-CN" altLang="en-US" sz="2000" dirty="0"/>
              <a:t>用于</a:t>
            </a:r>
            <a:r>
              <a:rPr lang="en-US" altLang="zh-CN" sz="2000" dirty="0"/>
              <a:t>C</a:t>
            </a:r>
            <a:r>
              <a:rPr lang="zh-CN" altLang="en-US" sz="2000" dirty="0"/>
              <a:t>，</a:t>
            </a:r>
            <a:r>
              <a:rPr lang="en-US" altLang="zh-CN" sz="2000" dirty="0"/>
              <a:t>C++</a:t>
            </a:r>
            <a:r>
              <a:rPr lang="zh-CN" altLang="en-US" sz="2000" dirty="0"/>
              <a:t>，</a:t>
            </a:r>
            <a:r>
              <a:rPr lang="en-US" altLang="zh-CN" sz="2000" dirty="0"/>
              <a:t>C# </a:t>
            </a:r>
            <a:r>
              <a:rPr lang="zh-CN" altLang="en-US" sz="2000" dirty="0"/>
              <a:t>和</a:t>
            </a:r>
            <a:r>
              <a:rPr lang="en-US" altLang="zh-CN" sz="2000" dirty="0"/>
              <a:t> Visual Basic</a:t>
            </a:r>
          </a:p>
          <a:p>
            <a:pPr lvl="1">
              <a:buFont typeface="Monotype Sorts" charset="2"/>
              <a:buChar char="l"/>
              <a:defRPr/>
            </a:pPr>
            <a:r>
              <a:rPr lang="zh-CN" altLang="en-US" dirty="0">
                <a:cs typeface="+mn-cs"/>
              </a:rPr>
              <a:t>其他的</a:t>
            </a:r>
            <a:r>
              <a:rPr lang="en-US" altLang="zh-CN" dirty="0">
                <a:cs typeface="+mn-cs"/>
              </a:rPr>
              <a:t>API</a:t>
            </a:r>
            <a:r>
              <a:rPr lang="zh-CN" altLang="en-US" dirty="0">
                <a:cs typeface="+mn-cs"/>
              </a:rPr>
              <a:t>像</a:t>
            </a:r>
            <a:r>
              <a:rPr lang="en-US" altLang="zh-CN" dirty="0">
                <a:cs typeface="+mn-cs"/>
              </a:rPr>
              <a:t>ADO.NET </a:t>
            </a:r>
            <a:r>
              <a:rPr lang="zh-CN" altLang="en-US" dirty="0">
                <a:cs typeface="+mn-cs"/>
              </a:rPr>
              <a:t>很多都是基于</a:t>
            </a:r>
            <a:r>
              <a:rPr lang="en-US" altLang="zh-CN" dirty="0">
                <a:cs typeface="+mn-cs"/>
              </a:rPr>
              <a:t>ODBC</a:t>
            </a:r>
          </a:p>
          <a:p>
            <a:pPr>
              <a:buFont typeface="Monotype Sorts" charset="2"/>
              <a:buChar char="n"/>
              <a:defRPr/>
            </a:pPr>
            <a:r>
              <a:rPr lang="en-US" altLang="zh-CN" sz="2000" dirty="0">
                <a:latin typeface="+mn-ea"/>
                <a:ea typeface="+mn-ea"/>
              </a:rPr>
              <a:t>JDBC (Java Database Connectivity) </a:t>
            </a:r>
            <a:r>
              <a:rPr lang="zh-CN" altLang="en-US" sz="2000" dirty="0"/>
              <a:t>用于</a:t>
            </a:r>
            <a:r>
              <a:rPr lang="en-US" altLang="zh-CN" sz="2000" dirty="0"/>
              <a:t>Java</a:t>
            </a:r>
          </a:p>
          <a:p>
            <a:pPr>
              <a:buFont typeface="Monotype Sorts" charset="2"/>
              <a:buChar char="n"/>
              <a:defRPr/>
            </a:pP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sz="4000"/>
              <a:t>SQLCA</a:t>
            </a:r>
          </a:p>
        </p:txBody>
      </p:sp>
      <p:sp>
        <p:nvSpPr>
          <p:cNvPr id="84995" name="Rectangle 3"/>
          <p:cNvSpPr>
            <a:spLocks noGrp="1" noChangeArrowheads="1"/>
          </p:cNvSpPr>
          <p:nvPr>
            <p:ph type="body" sz="half" idx="1"/>
          </p:nvPr>
        </p:nvSpPr>
        <p:spPr>
          <a:xfrm>
            <a:off x="395288" y="1371600"/>
            <a:ext cx="5686425" cy="4876800"/>
          </a:xfrm>
        </p:spPr>
        <p:txBody>
          <a:bodyPr/>
          <a:lstStyle/>
          <a:p>
            <a:pPr>
              <a:lnSpc>
                <a:spcPct val="80000"/>
              </a:lnSpc>
            </a:pPr>
            <a:r>
              <a:rPr lang="en-US" altLang="zh-CN" sz="2600"/>
              <a:t>sqlca</a:t>
            </a:r>
          </a:p>
          <a:p>
            <a:pPr lvl="1">
              <a:lnSpc>
                <a:spcPct val="80000"/>
              </a:lnSpc>
            </a:pPr>
            <a:r>
              <a:rPr kumimoji="0" lang="en-US" altLang="zh-CN"/>
              <a:t>Sql Communicate Area</a:t>
            </a:r>
          </a:p>
          <a:p>
            <a:pPr lvl="1">
              <a:lnSpc>
                <a:spcPct val="80000"/>
              </a:lnSpc>
            </a:pPr>
            <a:r>
              <a:rPr lang="zh-CN" altLang="en-US"/>
              <a:t>在宿主语言中宣布</a:t>
            </a:r>
          </a:p>
          <a:p>
            <a:pPr lvl="1">
              <a:lnSpc>
                <a:spcPct val="80000"/>
              </a:lnSpc>
            </a:pPr>
            <a:r>
              <a:rPr lang="zh-CN" altLang="en-US"/>
              <a:t>用于宿主语言和</a:t>
            </a:r>
            <a:r>
              <a:rPr lang="en-US" altLang="zh-CN"/>
              <a:t>sql</a:t>
            </a:r>
            <a:r>
              <a:rPr lang="zh-CN" altLang="en-US"/>
              <a:t>之间通讯</a:t>
            </a:r>
          </a:p>
          <a:p>
            <a:pPr lvl="1">
              <a:lnSpc>
                <a:spcPct val="80000"/>
              </a:lnSpc>
            </a:pPr>
            <a:r>
              <a:rPr lang="zh-CN" altLang="en-US"/>
              <a:t>是存储结构和函数的综合体</a:t>
            </a:r>
          </a:p>
          <a:p>
            <a:pPr lvl="1">
              <a:lnSpc>
                <a:spcPct val="80000"/>
              </a:lnSpc>
            </a:pPr>
            <a:r>
              <a:rPr lang="zh-CN" altLang="en-US"/>
              <a:t>实现成类更容易理解</a:t>
            </a:r>
          </a:p>
          <a:p>
            <a:pPr lvl="1">
              <a:lnSpc>
                <a:spcPct val="80000"/>
              </a:lnSpc>
            </a:pPr>
            <a:r>
              <a:rPr lang="zh-CN" altLang="en-US"/>
              <a:t>概念提出早于</a:t>
            </a:r>
            <a:r>
              <a:rPr lang="en-US" altLang="zh-CN">
                <a:latin typeface="Tahoma" panose="020B0604030504040204" pitchFamily="34" charset="0"/>
                <a:ea typeface="华文新魏" panose="02010800040101010101" pitchFamily="2" charset="-122"/>
              </a:rPr>
              <a:t>OO</a:t>
            </a:r>
            <a:r>
              <a:rPr lang="zh-CN" altLang="en-US"/>
              <a:t>，</a:t>
            </a:r>
            <a:r>
              <a:rPr lang="en-US" altLang="zh-CN"/>
              <a:t>	</a:t>
            </a:r>
            <a:r>
              <a:rPr lang="zh-CN" altLang="en-US"/>
              <a:t>没有按</a:t>
            </a:r>
            <a:r>
              <a:rPr lang="en-US" altLang="zh-CN">
                <a:latin typeface="Tahoma" panose="020B0604030504040204" pitchFamily="34" charset="0"/>
                <a:ea typeface="华文新魏" panose="02010800040101010101" pitchFamily="2" charset="-122"/>
              </a:rPr>
              <a:t>OO</a:t>
            </a:r>
            <a:r>
              <a:rPr lang="zh-CN" altLang="en-US"/>
              <a:t>解释实现</a:t>
            </a:r>
          </a:p>
          <a:p>
            <a:pPr lvl="1">
              <a:lnSpc>
                <a:spcPct val="80000"/>
              </a:lnSpc>
            </a:pPr>
            <a:r>
              <a:rPr lang="zh-CN" altLang="en-US"/>
              <a:t>主要变量和方法</a:t>
            </a:r>
          </a:p>
          <a:p>
            <a:pPr lvl="1">
              <a:lnSpc>
                <a:spcPct val="120000"/>
              </a:lnSpc>
            </a:pPr>
            <a:r>
              <a:rPr lang="zh-CN" altLang="en-US"/>
              <a:t>在</a:t>
            </a:r>
            <a:r>
              <a:rPr lang="en-US" altLang="zh-CN"/>
              <a:t>PB</a:t>
            </a:r>
            <a:r>
              <a:rPr lang="zh-CN" altLang="en-US"/>
              <a:t>中，一个</a:t>
            </a:r>
            <a:r>
              <a:rPr lang="en-US" altLang="zh-CN"/>
              <a:t>SQL</a:t>
            </a:r>
            <a:r>
              <a:rPr lang="zh-CN" altLang="en-US"/>
              <a:t>语句执行结束后，</a:t>
            </a:r>
            <a:r>
              <a:rPr lang="en-US" altLang="zh-CN"/>
              <a:t>SQLCA.SQLCODE=0</a:t>
            </a:r>
            <a:r>
              <a:rPr lang="zh-CN" altLang="en-US"/>
              <a:t>，</a:t>
            </a:r>
            <a:r>
              <a:rPr lang="en-US" altLang="zh-CN"/>
              <a:t>100</a:t>
            </a:r>
            <a:r>
              <a:rPr lang="zh-CN" altLang="en-US"/>
              <a:t>，</a:t>
            </a:r>
            <a:r>
              <a:rPr lang="en-US" altLang="zh-CN"/>
              <a:t>-1</a:t>
            </a:r>
            <a:r>
              <a:rPr lang="zh-CN" altLang="en-US"/>
              <a:t>分别表示执行成功，未查找到符合条件的元组，执行出错</a:t>
            </a:r>
          </a:p>
        </p:txBody>
      </p:sp>
      <p:graphicFrame>
        <p:nvGraphicFramePr>
          <p:cNvPr id="637956" name="Group 4"/>
          <p:cNvGraphicFramePr>
            <a:graphicFrameLocks noGrp="1"/>
          </p:cNvGraphicFramePr>
          <p:nvPr>
            <p:ph sz="half" idx="2"/>
          </p:nvPr>
        </p:nvGraphicFramePr>
        <p:xfrm>
          <a:off x="6011863" y="1412875"/>
          <a:ext cx="2808287" cy="4297566"/>
        </p:xfrm>
        <a:graphic>
          <a:graphicData uri="http://schemas.openxmlformats.org/drawingml/2006/table">
            <a:tbl>
              <a:tblPr/>
              <a:tblGrid>
                <a:gridCol w="2808287">
                  <a:extLst>
                    <a:ext uri="{9D8B030D-6E8A-4147-A177-3AD203B41FA5}">
                      <a16:colId xmlns:a16="http://schemas.microsoft.com/office/drawing/2014/main" val="20000"/>
                    </a:ext>
                  </a:extLst>
                </a:gridCol>
              </a:tblGrid>
              <a:tr h="426665">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2200" b="1" i="0" u="none" strike="noStrike" cap="none" normalizeH="0" baseline="0" dirty="0" err="1">
                          <a:ln>
                            <a:noFill/>
                          </a:ln>
                          <a:solidFill>
                            <a:schemeClr val="bg2"/>
                          </a:solidFill>
                          <a:effectLst/>
                          <a:latin typeface="Times New Roman" pitchFamily="18" charset="0"/>
                          <a:ea typeface="宋体" pitchFamily="2" charset="-122"/>
                          <a:cs typeface="Times New Roman" pitchFamily="18" charset="0"/>
                        </a:rPr>
                        <a:t>Sqlca</a:t>
                      </a:r>
                      <a:endParaRPr kumimoji="1" lang="en-US" altLang="zh-CN" sz="2200" b="1" i="0" u="none" strike="noStrike" cap="none" normalizeH="0" baseline="0" dirty="0">
                        <a:ln>
                          <a:noFill/>
                        </a:ln>
                        <a:solidFill>
                          <a:schemeClr val="bg2"/>
                        </a:solidFill>
                        <a:effectLst/>
                        <a:latin typeface="Times New Roman" pitchFamily="18" charset="0"/>
                        <a:ea typeface="宋体" pitchFamily="2" charset="-122"/>
                        <a:cs typeface="Times New Roman" pitchFamily="18" charset="0"/>
                      </a:endParaRPr>
                    </a:p>
                  </a:txBody>
                  <a:tcPr marT="45701" marB="45701" horzOverflow="overflow">
                    <a:lnL cap="flat">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73507">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dirty="0" err="1">
                          <a:ln>
                            <a:noFill/>
                          </a:ln>
                          <a:solidFill>
                            <a:schemeClr val="bg2"/>
                          </a:solidFill>
                          <a:effectLst/>
                          <a:latin typeface="Tahoma" pitchFamily="34" charset="0"/>
                          <a:ea typeface="华文新魏" pitchFamily="2" charset="-122"/>
                        </a:rPr>
                        <a:t>Se</a:t>
                      </a:r>
                      <a:r>
                        <a:rPr kumimoji="1" lang="en-US" altLang="zh-CN" sz="2200" b="0" i="0" u="none" strike="noStrike" cap="none" normalizeH="0" baseline="0" dirty="0" err="1">
                          <a:ln>
                            <a:noFill/>
                          </a:ln>
                          <a:solidFill>
                            <a:schemeClr val="bg2"/>
                          </a:solidFill>
                          <a:effectLst/>
                          <a:latin typeface="Tahoma" pitchFamily="34" charset="0"/>
                          <a:ea typeface="华文新魏" pitchFamily="2" charset="-122"/>
                        </a:rPr>
                        <a:t>rverName</a:t>
                      </a:r>
                      <a:endParaRPr kumimoji="1" lang="en-US" altLang="zh-CN" sz="2200" b="0" i="0" u="none" strike="noStrike" cap="none" normalizeH="0" baseline="0" dirty="0">
                        <a:ln>
                          <a:noFill/>
                        </a:ln>
                        <a:solidFill>
                          <a:schemeClr val="bg2"/>
                        </a:solidFill>
                        <a:effectLst/>
                        <a:latin typeface="Tahoma" pitchFamily="34" charset="0"/>
                        <a:ea typeface="华文新魏" pitchFamily="2" charset="-122"/>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dirty="0" err="1">
                          <a:ln>
                            <a:noFill/>
                          </a:ln>
                          <a:solidFill>
                            <a:schemeClr val="bg2"/>
                          </a:solidFill>
                          <a:effectLst/>
                          <a:latin typeface="Tahoma" pitchFamily="34" charset="0"/>
                          <a:ea typeface="华文新魏" pitchFamily="2" charset="-122"/>
                        </a:rPr>
                        <a:t>Userid</a:t>
                      </a:r>
                      <a:endParaRPr kumimoji="1" lang="en-US" altLang="zh-CN" sz="2200" b="0" i="0" u="none" strike="noStrike" cap="none" normalizeH="0" baseline="0" dirty="0">
                        <a:ln>
                          <a:noFill/>
                        </a:ln>
                        <a:solidFill>
                          <a:schemeClr val="bg2"/>
                        </a:solidFill>
                        <a:effectLst/>
                        <a:latin typeface="Tahoma" pitchFamily="34" charset="0"/>
                        <a:ea typeface="华文新魏" pitchFamily="2" charset="-122"/>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dirty="0">
                          <a:ln>
                            <a:noFill/>
                          </a:ln>
                          <a:solidFill>
                            <a:schemeClr val="bg2"/>
                          </a:solidFill>
                          <a:effectLst/>
                          <a:latin typeface="Tahoma" pitchFamily="34" charset="0"/>
                          <a:ea typeface="华文新魏" pitchFamily="2" charset="-122"/>
                        </a:rPr>
                        <a:t>Password</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dirty="0">
                          <a:ln>
                            <a:noFill/>
                          </a:ln>
                          <a:solidFill>
                            <a:schemeClr val="bg2"/>
                          </a:solidFill>
                          <a:effectLst/>
                          <a:latin typeface="Times New Roman"/>
                          <a:ea typeface="华文新魏" pitchFamily="2" charset="-122"/>
                        </a:rPr>
                        <a:t>…</a:t>
                      </a:r>
                      <a:r>
                        <a:rPr kumimoji="1" lang="en-US" altLang="zh-CN" sz="2200" b="0" i="0" u="none" strike="noStrike" cap="none" normalizeH="0" baseline="0" dirty="0">
                          <a:ln>
                            <a:noFill/>
                          </a:ln>
                          <a:solidFill>
                            <a:schemeClr val="bg2"/>
                          </a:solidFill>
                          <a:effectLst/>
                          <a:latin typeface="Tahoma" pitchFamily="34" charset="0"/>
                          <a:ea typeface="华文新魏" pitchFamily="2" charset="-122"/>
                        </a:rPr>
                        <a:t>//</a:t>
                      </a:r>
                      <a:r>
                        <a:rPr kumimoji="1" lang="zh-CN" altLang="en-US" sz="2200" b="0" i="0" u="none" strike="noStrike" cap="none" normalizeH="0" baseline="0" dirty="0">
                          <a:ln>
                            <a:noFill/>
                          </a:ln>
                          <a:solidFill>
                            <a:schemeClr val="bg2"/>
                          </a:solidFill>
                          <a:effectLst/>
                          <a:latin typeface="Tahoma" pitchFamily="34" charset="0"/>
                          <a:ea typeface="华文新魏" pitchFamily="2" charset="-122"/>
                        </a:rPr>
                        <a:t>连接信息</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dirty="0" err="1">
                          <a:ln>
                            <a:noFill/>
                          </a:ln>
                          <a:solidFill>
                            <a:schemeClr val="bg2"/>
                          </a:solidFill>
                          <a:effectLst/>
                          <a:latin typeface="Tahoma" pitchFamily="34" charset="0"/>
                          <a:ea typeface="华文新魏" pitchFamily="2" charset="-122"/>
                        </a:rPr>
                        <a:t>Sqlcode</a:t>
                      </a:r>
                      <a:endParaRPr kumimoji="1" lang="en-US" altLang="zh-CN" sz="2200" b="0" i="0" u="none" strike="noStrike" cap="none" normalizeH="0" baseline="0" dirty="0">
                        <a:ln>
                          <a:noFill/>
                        </a:ln>
                        <a:solidFill>
                          <a:schemeClr val="bg2"/>
                        </a:solidFill>
                        <a:effectLst/>
                        <a:latin typeface="Tahoma" pitchFamily="34" charset="0"/>
                        <a:ea typeface="华文新魏" pitchFamily="2" charset="-122"/>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dirty="0" err="1">
                          <a:ln>
                            <a:noFill/>
                          </a:ln>
                          <a:solidFill>
                            <a:schemeClr val="bg2"/>
                          </a:solidFill>
                          <a:effectLst/>
                          <a:latin typeface="Tahoma" pitchFamily="34" charset="0"/>
                          <a:ea typeface="华文新魏" pitchFamily="2" charset="-122"/>
                        </a:rPr>
                        <a:t>SqlErrText</a:t>
                      </a:r>
                      <a:endParaRPr kumimoji="1" lang="en-US" altLang="zh-CN" sz="2200" b="0" i="0" u="none" strike="noStrike" cap="none" normalizeH="0" baseline="0" dirty="0">
                        <a:ln>
                          <a:noFill/>
                        </a:ln>
                        <a:solidFill>
                          <a:schemeClr val="bg2"/>
                        </a:solidFill>
                        <a:effectLst/>
                        <a:latin typeface="Tahoma" pitchFamily="34" charset="0"/>
                        <a:ea typeface="华文新魏" pitchFamily="2" charset="-122"/>
                      </a:endParaRPr>
                    </a:p>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dirty="0">
                          <a:ln>
                            <a:noFill/>
                          </a:ln>
                          <a:solidFill>
                            <a:schemeClr val="bg2"/>
                          </a:solidFill>
                          <a:effectLst/>
                          <a:latin typeface="Times New Roman"/>
                          <a:ea typeface="华文新魏" pitchFamily="2" charset="-122"/>
                        </a:rPr>
                        <a:t>…</a:t>
                      </a:r>
                      <a:r>
                        <a:rPr kumimoji="1" lang="en-US" altLang="zh-CN" sz="2200" b="0" i="0" u="none" strike="noStrike" cap="none" normalizeH="0" baseline="0" dirty="0">
                          <a:ln>
                            <a:noFill/>
                          </a:ln>
                          <a:solidFill>
                            <a:schemeClr val="bg2"/>
                          </a:solidFill>
                          <a:effectLst/>
                          <a:latin typeface="Tahoma" pitchFamily="34" charset="0"/>
                          <a:ea typeface="华文新魏" pitchFamily="2" charset="-122"/>
                        </a:rPr>
                        <a:t>//</a:t>
                      </a:r>
                      <a:r>
                        <a:rPr kumimoji="1" lang="en-US" altLang="zh-CN" sz="2200" b="0" i="0" u="none" strike="noStrike" cap="none" normalizeH="0" baseline="0" dirty="0" err="1">
                          <a:ln>
                            <a:noFill/>
                          </a:ln>
                          <a:solidFill>
                            <a:schemeClr val="bg2"/>
                          </a:solidFill>
                          <a:effectLst/>
                          <a:latin typeface="Tahoma" pitchFamily="34" charset="0"/>
                          <a:ea typeface="华文新魏" pitchFamily="2" charset="-122"/>
                        </a:rPr>
                        <a:t>sql</a:t>
                      </a:r>
                      <a:r>
                        <a:rPr kumimoji="1" lang="zh-CN" altLang="en-US" sz="2200" b="0" i="0" u="none" strike="noStrike" cap="none" normalizeH="0" baseline="0" dirty="0">
                          <a:ln>
                            <a:noFill/>
                          </a:ln>
                          <a:solidFill>
                            <a:schemeClr val="bg2"/>
                          </a:solidFill>
                          <a:effectLst/>
                          <a:latin typeface="Tahoma" pitchFamily="34" charset="0"/>
                          <a:ea typeface="华文新魏" pitchFamily="2" charset="-122"/>
                        </a:rPr>
                        <a:t>执行情况信息</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2200" b="0" i="0" u="none" strike="noStrike" cap="none" normalizeH="0" baseline="0" dirty="0">
                          <a:ln>
                            <a:noFill/>
                          </a:ln>
                          <a:solidFill>
                            <a:schemeClr val="bg2"/>
                          </a:solidFill>
                          <a:effectLst/>
                          <a:latin typeface="Times New Roman"/>
                          <a:ea typeface="华文新魏" pitchFamily="2" charset="-122"/>
                        </a:rPr>
                        <a:t>…</a:t>
                      </a:r>
                      <a:endParaRPr kumimoji="1" lang="en-US" altLang="zh-CN" sz="2200" b="0" i="0" u="none" strike="noStrike" cap="none" normalizeH="0" baseline="0" dirty="0">
                        <a:ln>
                          <a:noFill/>
                        </a:ln>
                        <a:solidFill>
                          <a:schemeClr val="bg2"/>
                        </a:solidFill>
                        <a:effectLst/>
                        <a:latin typeface="Tahoma" pitchFamily="34" charset="0"/>
                        <a:ea typeface="华文新魏" pitchFamily="2" charset="-122"/>
                      </a:endParaRPr>
                    </a:p>
                  </a:txBody>
                  <a:tcPr marT="45701" marB="457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97191">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bg2"/>
                          </a:solidFill>
                          <a:effectLst/>
                          <a:latin typeface="Tahoma" pitchFamily="34" charset="0"/>
                          <a:ea typeface="华文新魏" pitchFamily="2" charset="-122"/>
                        </a:rPr>
                        <a:t>Connect()</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bg2"/>
                          </a:solidFill>
                          <a:effectLst/>
                          <a:latin typeface="Tahoma" pitchFamily="34" charset="0"/>
                          <a:ea typeface="华文新魏" pitchFamily="2" charset="-122"/>
                        </a:rPr>
                        <a:t>Disconnect()</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bg2"/>
                          </a:solidFill>
                          <a:effectLst/>
                          <a:latin typeface="Times New Roman"/>
                          <a:ea typeface="华文新魏" pitchFamily="2" charset="-122"/>
                        </a:rPr>
                        <a:t>……</a:t>
                      </a:r>
                      <a:endParaRPr kumimoji="0" lang="en-US" altLang="zh-CN" sz="2200" b="0" i="0" u="none" strike="noStrike" cap="none" normalizeH="0" baseline="0">
                        <a:ln>
                          <a:noFill/>
                        </a:ln>
                        <a:solidFill>
                          <a:schemeClr val="bg2"/>
                        </a:solidFill>
                        <a:effectLst/>
                        <a:latin typeface="Tahoma" pitchFamily="34" charset="0"/>
                        <a:ea typeface="华文新魏" pitchFamily="2" charset="-122"/>
                      </a:endParaRPr>
                    </a:p>
                  </a:txBody>
                  <a:tcPr marT="45701" marB="4570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65684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sz="4300"/>
              <a:t>判定</a:t>
            </a:r>
            <a:r>
              <a:rPr lang="en-US" altLang="zh-CN" sz="4300"/>
              <a:t>sql</a:t>
            </a:r>
            <a:r>
              <a:rPr lang="zh-CN" altLang="en-US" sz="4300"/>
              <a:t>执行情况</a:t>
            </a:r>
          </a:p>
        </p:txBody>
      </p:sp>
      <p:sp>
        <p:nvSpPr>
          <p:cNvPr id="86019" name="Rectangle 3"/>
          <p:cNvSpPr>
            <a:spLocks noGrp="1" noChangeArrowheads="1"/>
          </p:cNvSpPr>
          <p:nvPr>
            <p:ph type="body" idx="1"/>
          </p:nvPr>
        </p:nvSpPr>
        <p:spPr/>
        <p:txBody>
          <a:bodyPr/>
          <a:lstStyle/>
          <a:p>
            <a:pPr>
              <a:lnSpc>
                <a:spcPct val="90000"/>
              </a:lnSpc>
            </a:pPr>
            <a:r>
              <a:rPr lang="en-US" altLang="zh-CN" sz="2400"/>
              <a:t>APP</a:t>
            </a:r>
            <a:r>
              <a:rPr kumimoji="0" lang="zh-CN" altLang="en-US" sz="2400"/>
              <a:t>必须对每一条</a:t>
            </a:r>
            <a:r>
              <a:rPr lang="en-US" altLang="zh-CN" sz="2400"/>
              <a:t>sql</a:t>
            </a:r>
            <a:r>
              <a:rPr lang="zh-CN" altLang="en-US" sz="2400"/>
              <a:t>的执行情况进行</a:t>
            </a:r>
            <a:r>
              <a:rPr kumimoji="0" lang="zh-CN" altLang="en-US" sz="2400"/>
              <a:t>判</a:t>
            </a:r>
            <a:r>
              <a:rPr lang="zh-CN" altLang="en-US" sz="2400"/>
              <a:t>定</a:t>
            </a:r>
          </a:p>
          <a:p>
            <a:pPr lvl="1">
              <a:lnSpc>
                <a:spcPct val="90000"/>
              </a:lnSpc>
            </a:pPr>
            <a:r>
              <a:rPr lang="zh-CN" altLang="en-US"/>
              <a:t>网络问题、硬件问题、</a:t>
            </a:r>
            <a:r>
              <a:rPr lang="en-US" altLang="zh-CN"/>
              <a:t>DB</a:t>
            </a:r>
            <a:r>
              <a:rPr lang="zh-CN" altLang="en-US"/>
              <a:t>模式变更、数据异常、</a:t>
            </a:r>
            <a:r>
              <a:rPr lang="en-US" altLang="zh-CN"/>
              <a:t>DBMS</a:t>
            </a:r>
            <a:r>
              <a:rPr lang="zh-CN" altLang="en-US"/>
              <a:t>并发调度问题</a:t>
            </a:r>
            <a:r>
              <a:rPr lang="en-US" altLang="zh-CN"/>
              <a:t>…</a:t>
            </a:r>
            <a:r>
              <a:rPr lang="zh-CN" altLang="en-US"/>
              <a:t>，均可导致</a:t>
            </a:r>
            <a:r>
              <a:rPr lang="en-US" altLang="zh-CN"/>
              <a:t>sql</a:t>
            </a:r>
            <a:r>
              <a:rPr lang="zh-CN" altLang="en-US"/>
              <a:t>执行失败</a:t>
            </a:r>
          </a:p>
          <a:p>
            <a:pPr lvl="1">
              <a:lnSpc>
                <a:spcPct val="90000"/>
              </a:lnSpc>
            </a:pPr>
            <a:r>
              <a:rPr lang="en-US" altLang="zh-CN"/>
              <a:t>APP</a:t>
            </a:r>
            <a:r>
              <a:rPr lang="zh-CN" altLang="en-US"/>
              <a:t>无法保证</a:t>
            </a:r>
            <a:r>
              <a:rPr lang="en-US" altLang="zh-CN"/>
              <a:t>sql</a:t>
            </a:r>
            <a:r>
              <a:rPr lang="zh-CN" altLang="en-US"/>
              <a:t>一定能被</a:t>
            </a:r>
            <a:r>
              <a:rPr lang="en-US" altLang="zh-CN"/>
              <a:t>DBMS</a:t>
            </a:r>
            <a:r>
              <a:rPr lang="zh-CN" altLang="en-US"/>
              <a:t>正确执行</a:t>
            </a:r>
          </a:p>
          <a:p>
            <a:pPr lvl="1">
              <a:lnSpc>
                <a:spcPct val="90000"/>
              </a:lnSpc>
            </a:pPr>
            <a:r>
              <a:rPr lang="en-US" altLang="zh-CN"/>
              <a:t>APP</a:t>
            </a:r>
            <a:r>
              <a:rPr kumimoji="0" lang="zh-CN" altLang="en-US"/>
              <a:t>必须对每一条</a:t>
            </a:r>
            <a:r>
              <a:rPr lang="en-US" altLang="zh-CN"/>
              <a:t>sql</a:t>
            </a:r>
            <a:r>
              <a:rPr lang="zh-CN" altLang="en-US"/>
              <a:t>的执行情况进行</a:t>
            </a:r>
            <a:r>
              <a:rPr kumimoji="0" lang="zh-CN" altLang="en-US"/>
              <a:t>判</a:t>
            </a:r>
            <a:r>
              <a:rPr lang="zh-CN" altLang="en-US"/>
              <a:t>定</a:t>
            </a:r>
          </a:p>
          <a:p>
            <a:pPr>
              <a:lnSpc>
                <a:spcPct val="90000"/>
              </a:lnSpc>
            </a:pPr>
            <a:r>
              <a:rPr lang="zh-CN" altLang="en-US" sz="2400"/>
              <a:t>判定方法</a:t>
            </a:r>
          </a:p>
          <a:p>
            <a:pPr lvl="1">
              <a:lnSpc>
                <a:spcPct val="90000"/>
              </a:lnSpc>
            </a:pPr>
            <a:r>
              <a:rPr lang="zh-CN" altLang="en-US"/>
              <a:t>每条</a:t>
            </a:r>
            <a:r>
              <a:rPr lang="en-US" altLang="zh-CN"/>
              <a:t>sql</a:t>
            </a:r>
            <a:r>
              <a:rPr lang="zh-CN" altLang="en-US"/>
              <a:t>语句后，</a:t>
            </a:r>
            <a:r>
              <a:rPr lang="en-US" altLang="zh-CN"/>
              <a:t>APP</a:t>
            </a:r>
            <a:r>
              <a:rPr lang="zh-CN" altLang="en-US"/>
              <a:t>检查</a:t>
            </a:r>
            <a:r>
              <a:rPr lang="en-US" altLang="zh-CN"/>
              <a:t>sqlca</a:t>
            </a:r>
            <a:r>
              <a:rPr lang="zh-CN" altLang="en-US"/>
              <a:t>返回的执行报告</a:t>
            </a:r>
          </a:p>
          <a:p>
            <a:pPr lvl="1">
              <a:lnSpc>
                <a:spcPct val="90000"/>
              </a:lnSpc>
            </a:pPr>
            <a:r>
              <a:rPr lang="zh-CN" altLang="en-US"/>
              <a:t>示例：</a:t>
            </a:r>
          </a:p>
          <a:p>
            <a:pPr lvl="1">
              <a:lnSpc>
                <a:spcPct val="90000"/>
              </a:lnSpc>
              <a:buFontTx/>
              <a:buNone/>
            </a:pPr>
            <a:r>
              <a:rPr lang="zh-CN" altLang="en-US"/>
              <a:t>	</a:t>
            </a:r>
            <a:r>
              <a:rPr lang="en-US" altLang="zh-CN"/>
              <a:t>select sname into :vname from s where …</a:t>
            </a:r>
          </a:p>
          <a:p>
            <a:pPr lvl="1">
              <a:lnSpc>
                <a:spcPct val="90000"/>
              </a:lnSpc>
              <a:buFontTx/>
              <a:buNone/>
            </a:pPr>
            <a:r>
              <a:rPr lang="en-US" altLang="zh-CN"/>
              <a:t>	if sqlca.sqlcode&lt;&gt;0 then</a:t>
            </a:r>
          </a:p>
          <a:p>
            <a:pPr lvl="1">
              <a:lnSpc>
                <a:spcPct val="90000"/>
              </a:lnSpc>
              <a:buFontTx/>
              <a:buNone/>
            </a:pPr>
            <a:r>
              <a:rPr lang="en-US" altLang="zh-CN"/>
              <a:t>		  </a:t>
            </a:r>
            <a:r>
              <a:rPr lang="zh-CN" altLang="en-US"/>
              <a:t>报告错误，进行异常处理，必要时中止应用； </a:t>
            </a:r>
          </a:p>
          <a:p>
            <a:pPr lvl="1">
              <a:lnSpc>
                <a:spcPct val="90000"/>
              </a:lnSpc>
              <a:buFontTx/>
              <a:buNone/>
            </a:pPr>
            <a:r>
              <a:rPr lang="zh-CN" altLang="en-US"/>
              <a:t>	</a:t>
            </a:r>
            <a:r>
              <a:rPr lang="en-US" altLang="zh-CN"/>
              <a:t>end if </a:t>
            </a:r>
          </a:p>
        </p:txBody>
      </p:sp>
    </p:spTree>
    <p:extLst>
      <p:ext uri="{BB962C8B-B14F-4D97-AF65-F5344CB8AC3E}">
        <p14:creationId xmlns:p14="http://schemas.microsoft.com/office/powerpoint/2010/main" val="3215466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52425" y="166688"/>
            <a:ext cx="8486775" cy="846137"/>
          </a:xfrm>
        </p:spPr>
        <p:txBody>
          <a:bodyPr/>
          <a:lstStyle/>
          <a:p>
            <a:r>
              <a:rPr lang="zh-CN" altLang="en-US"/>
              <a:t>操作方式的协调</a:t>
            </a:r>
          </a:p>
        </p:txBody>
      </p:sp>
      <p:sp>
        <p:nvSpPr>
          <p:cNvPr id="74755" name="Rectangle 3"/>
          <p:cNvSpPr>
            <a:spLocks noGrp="1" noChangeArrowheads="1"/>
          </p:cNvSpPr>
          <p:nvPr>
            <p:ph type="body" idx="1"/>
          </p:nvPr>
        </p:nvSpPr>
        <p:spPr>
          <a:xfrm>
            <a:off x="657225" y="1219200"/>
            <a:ext cx="7694613" cy="5486400"/>
          </a:xfrm>
        </p:spPr>
        <p:txBody>
          <a:bodyPr/>
          <a:lstStyle/>
          <a:p>
            <a:r>
              <a:rPr lang="en-US" altLang="zh-CN">
                <a:latin typeface="华文新魏" panose="02010800040101010101" pitchFamily="2" charset="-122"/>
              </a:rPr>
              <a:t>SQL</a:t>
            </a:r>
            <a:r>
              <a:rPr lang="zh-CN" altLang="en-US">
                <a:latin typeface="华文新魏" panose="02010800040101010101" pitchFamily="2" charset="-122"/>
              </a:rPr>
              <a:t>与主语言之间操作方式的协调</a:t>
            </a:r>
          </a:p>
          <a:p>
            <a:pPr lvl="1"/>
            <a:r>
              <a:rPr lang="zh-CN" altLang="en-US">
                <a:latin typeface="华文新魏" panose="02010800040101010101" pitchFamily="2" charset="-122"/>
              </a:rPr>
              <a:t>	执行方式的差别</a:t>
            </a:r>
          </a:p>
          <a:p>
            <a:pPr lvl="2"/>
            <a:r>
              <a:rPr lang="en-US" altLang="zh-CN">
                <a:latin typeface="华文新魏" panose="02010800040101010101" pitchFamily="2" charset="-122"/>
              </a:rPr>
              <a:t>SQL</a:t>
            </a:r>
            <a:r>
              <a:rPr lang="zh-CN" altLang="en-US">
                <a:latin typeface="华文新魏" panose="02010800040101010101" pitchFamily="2" charset="-122"/>
              </a:rPr>
              <a:t>：一次一集合</a:t>
            </a:r>
          </a:p>
          <a:p>
            <a:pPr lvl="2"/>
            <a:r>
              <a:rPr lang="en-US" altLang="zh-CN">
                <a:latin typeface="华文新魏" panose="02010800040101010101" pitchFamily="2" charset="-122"/>
              </a:rPr>
              <a:t>C</a:t>
            </a:r>
            <a:r>
              <a:rPr lang="zh-CN" altLang="en-US">
                <a:latin typeface="华文新魏" panose="02010800040101010101" pitchFamily="2" charset="-122"/>
              </a:rPr>
              <a:t>语言：一次一记录</a:t>
            </a:r>
          </a:p>
          <a:p>
            <a:pPr lvl="1"/>
            <a:r>
              <a:rPr lang="zh-CN" altLang="en-US">
                <a:latin typeface="华文新魏" panose="02010800040101010101" pitchFamily="2" charset="-122"/>
              </a:rPr>
              <a:t>游标</a:t>
            </a:r>
          </a:p>
          <a:p>
            <a:pPr lvl="2"/>
            <a:r>
              <a:rPr lang="zh-CN" altLang="en-US">
                <a:latin typeface="华文新魏" panose="02010800040101010101" pitchFamily="2" charset="-122"/>
              </a:rPr>
              <a:t>在查询结果的记录集合中移动的指针</a:t>
            </a:r>
          </a:p>
          <a:p>
            <a:pPr lvl="2"/>
            <a:r>
              <a:rPr lang="zh-CN" altLang="en-US">
                <a:latin typeface="华文新魏" panose="02010800040101010101" pitchFamily="2" charset="-122"/>
              </a:rPr>
              <a:t>若一个</a:t>
            </a:r>
            <a:r>
              <a:rPr lang="en-US" altLang="zh-CN">
                <a:latin typeface="华文新魏" panose="02010800040101010101" pitchFamily="2" charset="-122"/>
              </a:rPr>
              <a:t>SQL</a:t>
            </a:r>
            <a:r>
              <a:rPr lang="zh-CN" altLang="en-US">
                <a:latin typeface="华文新魏" panose="02010800040101010101" pitchFamily="2" charset="-122"/>
              </a:rPr>
              <a:t>语句返回单个元组，则不用游标</a:t>
            </a:r>
          </a:p>
          <a:p>
            <a:pPr lvl="2"/>
            <a:r>
              <a:rPr lang="zh-CN" altLang="en-US">
                <a:latin typeface="华文新魏" panose="02010800040101010101" pitchFamily="2" charset="-122"/>
              </a:rPr>
              <a:t>若一个</a:t>
            </a:r>
            <a:r>
              <a:rPr lang="en-US" altLang="zh-CN">
                <a:latin typeface="华文新魏" panose="02010800040101010101" pitchFamily="2" charset="-122"/>
              </a:rPr>
              <a:t>SQL</a:t>
            </a:r>
            <a:r>
              <a:rPr lang="zh-CN" altLang="en-US">
                <a:latin typeface="华文新魏" panose="02010800040101010101" pitchFamily="2" charset="-122"/>
              </a:rPr>
              <a:t>语句返回多个元组，则使用游标</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pPr>
              <a:defRPr/>
            </a:pPr>
            <a:endParaRPr lang="en-US" altLang="zh-CN" dirty="0"/>
          </a:p>
        </p:txBody>
      </p:sp>
      <p:sp>
        <p:nvSpPr>
          <p:cNvPr id="15363"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主变量 </a:t>
            </a:r>
          </a:p>
        </p:txBody>
      </p:sp>
      <p:sp>
        <p:nvSpPr>
          <p:cNvPr id="15364" name="Rectangle 3"/>
          <p:cNvSpPr>
            <a:spLocks noGrp="1" noChangeArrowheads="1"/>
          </p:cNvSpPr>
          <p:nvPr>
            <p:ph type="body" idx="1"/>
          </p:nvPr>
        </p:nvSpPr>
        <p:spPr/>
        <p:txBody>
          <a:bodyPr/>
          <a:lstStyle/>
          <a:p>
            <a:pPr eaLnBrk="1" hangingPunct="1">
              <a:lnSpc>
                <a:spcPct val="140000"/>
              </a:lnSpc>
            </a:pPr>
            <a:r>
              <a:rPr lang="zh-CN" altLang="en-US" dirty="0" smtClean="0">
                <a:ea typeface="宋体" panose="02010600030101010101" pitchFamily="2" charset="-122"/>
              </a:rPr>
              <a:t>主变量</a:t>
            </a:r>
          </a:p>
          <a:p>
            <a:pPr lvl="1" eaLnBrk="1" hangingPunct="1">
              <a:lnSpc>
                <a:spcPct val="140000"/>
              </a:lnSpc>
            </a:pPr>
            <a:r>
              <a:rPr lang="zh-CN" altLang="en-US" dirty="0" smtClean="0">
                <a:ea typeface="宋体" panose="02010600030101010101" pitchFamily="2" charset="-122"/>
              </a:rPr>
              <a:t>嵌入式</a:t>
            </a:r>
            <a:r>
              <a:rPr lang="en-US" altLang="zh-CN" dirty="0" smtClean="0">
                <a:ea typeface="宋体" panose="02010600030101010101" pitchFamily="2" charset="-122"/>
              </a:rPr>
              <a:t>SQL</a:t>
            </a:r>
            <a:r>
              <a:rPr lang="zh-CN" altLang="en-US" dirty="0" smtClean="0">
                <a:ea typeface="宋体" panose="02010600030101010101" pitchFamily="2" charset="-122"/>
              </a:rPr>
              <a:t>语句中可以使用主语言的程序变量来输入或输出数据</a:t>
            </a:r>
          </a:p>
          <a:p>
            <a:pPr lvl="1" eaLnBrk="1" hangingPunct="1">
              <a:lnSpc>
                <a:spcPct val="140000"/>
              </a:lnSpc>
            </a:pPr>
            <a:r>
              <a:rPr lang="zh-CN" altLang="en-US" dirty="0" smtClean="0">
                <a:ea typeface="宋体" panose="02010600030101010101" pitchFamily="2" charset="-122"/>
              </a:rPr>
              <a:t>在</a:t>
            </a:r>
            <a:r>
              <a:rPr lang="en-US" altLang="zh-CN" dirty="0" smtClean="0">
                <a:ea typeface="宋体" panose="02010600030101010101" pitchFamily="2" charset="-122"/>
              </a:rPr>
              <a:t>SQL</a:t>
            </a:r>
            <a:r>
              <a:rPr lang="zh-CN" altLang="en-US" dirty="0" smtClean="0">
                <a:ea typeface="宋体" panose="02010600030101010101" pitchFamily="2" charset="-122"/>
              </a:rPr>
              <a:t>语句中使用的主语言程序变量简称为主变量（</a:t>
            </a:r>
            <a:r>
              <a:rPr lang="en-US" altLang="zh-CN" dirty="0" smtClean="0">
                <a:ea typeface="宋体" panose="02010600030101010101" pitchFamily="2" charset="-122"/>
              </a:rPr>
              <a:t>Host Variable</a:t>
            </a:r>
            <a:r>
              <a:rPr lang="zh-CN" altLang="en-US" dirty="0" smtClean="0">
                <a:ea typeface="宋体" panose="02010600030101010101" pitchFamily="2" charset="-122"/>
              </a:rPr>
              <a:t>）</a:t>
            </a:r>
          </a:p>
          <a:p>
            <a:pPr eaLnBrk="1" hangingPunct="1"/>
            <a:r>
              <a:rPr lang="zh-CN" altLang="en-US" dirty="0"/>
              <a:t>主变量的类型</a:t>
            </a:r>
          </a:p>
          <a:p>
            <a:pPr lvl="1" eaLnBrk="1" hangingPunct="1"/>
            <a:r>
              <a:rPr lang="zh-CN" altLang="en-US" dirty="0"/>
              <a:t>输入主变量</a:t>
            </a:r>
          </a:p>
          <a:p>
            <a:pPr lvl="1" eaLnBrk="1" hangingPunct="1"/>
            <a:r>
              <a:rPr lang="zh-CN" altLang="en-US" dirty="0"/>
              <a:t>输出主变量</a:t>
            </a:r>
          </a:p>
          <a:p>
            <a:pPr lvl="1" eaLnBrk="1" hangingPunct="1"/>
            <a:r>
              <a:rPr lang="zh-CN" altLang="en-US" dirty="0"/>
              <a:t>一个主变量有可能既是输入主变量又是输出主变量</a:t>
            </a:r>
          </a:p>
          <a:p>
            <a:pPr eaLnBrk="1" hangingPunct="1"/>
            <a:r>
              <a:rPr lang="zh-CN" altLang="en-US" dirty="0"/>
              <a:t>指示变量：</a:t>
            </a:r>
          </a:p>
          <a:p>
            <a:pPr lvl="1" eaLnBrk="1" hangingPunct="1"/>
            <a:r>
              <a:rPr lang="zh-CN" altLang="en-US" dirty="0"/>
              <a:t>一个主变量可以附带一个指示变量（</a:t>
            </a:r>
            <a:r>
              <a:rPr lang="en-US" altLang="zh-CN" dirty="0"/>
              <a:t>Indicator Variable</a:t>
            </a:r>
            <a:r>
              <a:rPr lang="zh-CN" altLang="en-US" dirty="0"/>
              <a:t>）</a:t>
            </a:r>
          </a:p>
          <a:p>
            <a:pPr eaLnBrk="1" hangingPunct="1"/>
            <a:endParaRPr lang="en-US" altLang="zh-CN" dirty="0" smtClean="0">
              <a:ea typeface="宋体" panose="02010600030101010101" pitchFamily="2" charset="-122"/>
            </a:endParaRPr>
          </a:p>
        </p:txBody>
      </p:sp>
    </p:spTree>
    <p:extLst>
      <p:ext uri="{BB962C8B-B14F-4D97-AF65-F5344CB8AC3E}">
        <p14:creationId xmlns:p14="http://schemas.microsoft.com/office/powerpoint/2010/main" val="15242962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pPr>
              <a:defRPr/>
            </a:pPr>
            <a:endParaRPr lang="en-US" altLang="zh-CN" dirty="0"/>
          </a:p>
        </p:txBody>
      </p:sp>
      <p:sp>
        <p:nvSpPr>
          <p:cNvPr id="18435"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主变量（续）</a:t>
            </a:r>
            <a:r>
              <a:rPr lang="zh-CN" altLang="en-US" smtClean="0">
                <a:ea typeface="宋体" panose="02010600030101010101" pitchFamily="2" charset="-122"/>
              </a:rPr>
              <a:t> </a:t>
            </a:r>
          </a:p>
        </p:txBody>
      </p:sp>
      <p:sp>
        <p:nvSpPr>
          <p:cNvPr id="18436" name="Rectangle 3"/>
          <p:cNvSpPr>
            <a:spLocks noGrp="1" noChangeArrowheads="1"/>
          </p:cNvSpPr>
          <p:nvPr>
            <p:ph type="body" idx="1"/>
          </p:nvPr>
        </p:nvSpPr>
        <p:spPr/>
        <p:txBody>
          <a:bodyPr/>
          <a:lstStyle/>
          <a:p>
            <a:pPr eaLnBrk="1" hangingPunct="1">
              <a:lnSpc>
                <a:spcPct val="120000"/>
              </a:lnSpc>
            </a:pPr>
            <a:r>
              <a:rPr lang="zh-CN" altLang="en-US" dirty="0" smtClean="0">
                <a:ea typeface="宋体" panose="02010600030101010101" pitchFamily="2" charset="-122"/>
              </a:rPr>
              <a:t>在</a:t>
            </a:r>
            <a:r>
              <a:rPr lang="en-US" altLang="zh-CN" dirty="0" smtClean="0">
                <a:ea typeface="宋体" panose="02010600030101010101" pitchFamily="2" charset="-122"/>
              </a:rPr>
              <a:t>SQL</a:t>
            </a:r>
            <a:r>
              <a:rPr lang="zh-CN" altLang="en-US" dirty="0" smtClean="0">
                <a:ea typeface="宋体" panose="02010600030101010101" pitchFamily="2" charset="-122"/>
              </a:rPr>
              <a:t>语句中使用主变量和指示变量的方法</a:t>
            </a:r>
            <a:endParaRPr lang="zh-CN" altLang="en-US" sz="3200" dirty="0" smtClean="0">
              <a:ea typeface="宋体" panose="02010600030101010101" pitchFamily="2" charset="-122"/>
            </a:endParaRPr>
          </a:p>
          <a:p>
            <a:pPr lvl="1" eaLnBrk="1" hangingPunct="1">
              <a:lnSpc>
                <a:spcPct val="120000"/>
              </a:lnSpc>
            </a:pPr>
            <a:r>
              <a:rPr lang="en-US" altLang="zh-CN" dirty="0" smtClean="0">
                <a:ea typeface="宋体" panose="02010600030101010101" pitchFamily="2" charset="-122"/>
              </a:rPr>
              <a:t>1) </a:t>
            </a:r>
            <a:r>
              <a:rPr lang="zh-CN" altLang="en-US" dirty="0" smtClean="0">
                <a:ea typeface="宋体" panose="02010600030101010101" pitchFamily="2" charset="-122"/>
              </a:rPr>
              <a:t>说明主变量和指示变量</a:t>
            </a:r>
          </a:p>
          <a:p>
            <a:pPr lvl="2" eaLnBrk="1" hangingPunct="1">
              <a:lnSpc>
                <a:spcPct val="120000"/>
              </a:lnSpc>
              <a:buFontTx/>
              <a:buNone/>
            </a:pPr>
            <a:r>
              <a:rPr lang="en-US" altLang="zh-CN" sz="2000" dirty="0" smtClean="0">
                <a:ea typeface="宋体" panose="02010600030101010101" pitchFamily="2" charset="-122"/>
              </a:rPr>
              <a:t>BEGIN DECLARE SECTION</a:t>
            </a:r>
          </a:p>
          <a:p>
            <a:pPr lvl="2" eaLnBrk="1" hangingPunct="1">
              <a:lnSpc>
                <a:spcPct val="120000"/>
              </a:lnSpc>
              <a:buFontTx/>
              <a:buNone/>
            </a:pPr>
            <a:r>
              <a:rPr lang="en-US" altLang="zh-CN" sz="2000" dirty="0" smtClean="0">
                <a:ea typeface="宋体" panose="02010600030101010101" pitchFamily="2" charset="-122"/>
              </a:rPr>
              <a:t>	......... </a:t>
            </a:r>
          </a:p>
          <a:p>
            <a:pPr lvl="2" eaLnBrk="1" hangingPunct="1">
              <a:lnSpc>
                <a:spcPct val="120000"/>
              </a:lnSpc>
              <a:buFontTx/>
              <a:buNone/>
            </a:pPr>
            <a:r>
              <a:rPr lang="en-US" altLang="zh-CN" sz="2000" dirty="0" smtClean="0">
                <a:ea typeface="宋体" panose="02010600030101010101" pitchFamily="2" charset="-122"/>
              </a:rPr>
              <a:t>	.........     (</a:t>
            </a:r>
            <a:r>
              <a:rPr lang="zh-CN" altLang="en-US" sz="2000" dirty="0" smtClean="0">
                <a:ea typeface="宋体" panose="02010600030101010101" pitchFamily="2" charset="-122"/>
              </a:rPr>
              <a:t>说明主变量和指示变量</a:t>
            </a:r>
            <a:r>
              <a:rPr lang="en-US" altLang="zh-CN" sz="2000" dirty="0" smtClean="0">
                <a:ea typeface="宋体" panose="02010600030101010101" pitchFamily="2" charset="-122"/>
              </a:rPr>
              <a:t>)</a:t>
            </a:r>
          </a:p>
          <a:p>
            <a:pPr lvl="2" eaLnBrk="1" hangingPunct="1">
              <a:lnSpc>
                <a:spcPct val="120000"/>
              </a:lnSpc>
              <a:buFontTx/>
              <a:buNone/>
            </a:pPr>
            <a:r>
              <a:rPr lang="en-US" altLang="zh-CN" sz="2000" dirty="0" smtClean="0">
                <a:ea typeface="宋体" panose="02010600030101010101" pitchFamily="2" charset="-122"/>
              </a:rPr>
              <a:t>	.........</a:t>
            </a:r>
          </a:p>
          <a:p>
            <a:pPr lvl="2" eaLnBrk="1" hangingPunct="1">
              <a:lnSpc>
                <a:spcPct val="120000"/>
              </a:lnSpc>
              <a:buFontTx/>
              <a:buNone/>
            </a:pPr>
            <a:r>
              <a:rPr lang="en-US" altLang="zh-CN" sz="2000" dirty="0" smtClean="0">
                <a:ea typeface="宋体" panose="02010600030101010101" pitchFamily="2" charset="-122"/>
              </a:rPr>
              <a:t>END DECLARE SECTION</a:t>
            </a:r>
          </a:p>
          <a:p>
            <a:pPr lvl="2" eaLnBrk="1" hangingPunct="1">
              <a:lnSpc>
                <a:spcPct val="90000"/>
              </a:lnSpc>
            </a:pPr>
            <a:endParaRPr lang="en-US" altLang="zh-CN" sz="2600" dirty="0" smtClean="0">
              <a:ea typeface="宋体" panose="02010600030101010101" pitchFamily="2" charset="-122"/>
            </a:endParaRPr>
          </a:p>
        </p:txBody>
      </p:sp>
    </p:spTree>
    <p:extLst>
      <p:ext uri="{BB962C8B-B14F-4D97-AF65-F5344CB8AC3E}">
        <p14:creationId xmlns:p14="http://schemas.microsoft.com/office/powerpoint/2010/main" val="35439291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pPr>
              <a:defRPr/>
            </a:pPr>
            <a:endParaRPr lang="en-US" altLang="zh-CN" dirty="0"/>
          </a:p>
        </p:txBody>
      </p:sp>
      <p:sp>
        <p:nvSpPr>
          <p:cNvPr id="19459" name="Rectangle 2"/>
          <p:cNvSpPr>
            <a:spLocks noGrp="1" noChangeArrowheads="1"/>
          </p:cNvSpPr>
          <p:nvPr>
            <p:ph type="title"/>
          </p:nvPr>
        </p:nvSpPr>
        <p:spPr/>
        <p:txBody>
          <a:bodyPr/>
          <a:lstStyle/>
          <a:p>
            <a:pPr eaLnBrk="1" hangingPunct="1"/>
            <a:r>
              <a:rPr lang="zh-CN" altLang="en-US" sz="3200" smtClean="0">
                <a:ea typeface="宋体" panose="02010600030101010101" pitchFamily="2" charset="-122"/>
              </a:rPr>
              <a:t>主变量（续）</a:t>
            </a:r>
            <a:r>
              <a:rPr lang="zh-CN" altLang="en-US" smtClean="0">
                <a:ea typeface="宋体" panose="02010600030101010101" pitchFamily="2" charset="-122"/>
              </a:rPr>
              <a:t> </a:t>
            </a:r>
          </a:p>
        </p:txBody>
      </p:sp>
      <p:sp>
        <p:nvSpPr>
          <p:cNvPr id="19460" name="Rectangle 3"/>
          <p:cNvSpPr>
            <a:spLocks noGrp="1" noChangeArrowheads="1"/>
          </p:cNvSpPr>
          <p:nvPr>
            <p:ph type="body" idx="1"/>
          </p:nvPr>
        </p:nvSpPr>
        <p:spPr/>
        <p:txBody>
          <a:bodyPr/>
          <a:lstStyle/>
          <a:p>
            <a:pPr lvl="1" eaLnBrk="1" hangingPunct="1">
              <a:lnSpc>
                <a:spcPct val="140000"/>
              </a:lnSpc>
            </a:pPr>
            <a:r>
              <a:rPr lang="en-US" altLang="zh-CN" dirty="0" smtClean="0">
                <a:ea typeface="宋体" panose="02010600030101010101" pitchFamily="2" charset="-122"/>
              </a:rPr>
              <a:t>2) </a:t>
            </a:r>
            <a:r>
              <a:rPr lang="zh-CN" altLang="en-US" dirty="0" smtClean="0">
                <a:ea typeface="宋体" panose="02010600030101010101" pitchFamily="2" charset="-122"/>
              </a:rPr>
              <a:t>使用主变量</a:t>
            </a:r>
          </a:p>
          <a:p>
            <a:pPr lvl="2" eaLnBrk="1" hangingPunct="1">
              <a:lnSpc>
                <a:spcPct val="140000"/>
              </a:lnSpc>
              <a:buFont typeface="Wingdings" panose="05000000000000000000" pitchFamily="2" charset="2"/>
              <a:buChar char="Ø"/>
            </a:pPr>
            <a:r>
              <a:rPr lang="zh-CN" altLang="en-US" dirty="0" smtClean="0">
                <a:ea typeface="宋体" panose="02010600030101010101" pitchFamily="2" charset="-122"/>
              </a:rPr>
              <a:t>说明之后的主变量可以在</a:t>
            </a:r>
            <a:r>
              <a:rPr lang="en-US" altLang="zh-CN" dirty="0" smtClean="0">
                <a:ea typeface="宋体" panose="02010600030101010101" pitchFamily="2" charset="-122"/>
              </a:rPr>
              <a:t>SQL</a:t>
            </a:r>
            <a:r>
              <a:rPr lang="zh-CN" altLang="en-US" dirty="0" smtClean="0">
                <a:ea typeface="宋体" panose="02010600030101010101" pitchFamily="2" charset="-122"/>
              </a:rPr>
              <a:t>语句中任何一个能够使用表达式的地方出现</a:t>
            </a:r>
          </a:p>
          <a:p>
            <a:pPr lvl="2" eaLnBrk="1" hangingPunct="1">
              <a:lnSpc>
                <a:spcPct val="140000"/>
              </a:lnSpc>
              <a:buFont typeface="Wingdings" panose="05000000000000000000" pitchFamily="2" charset="2"/>
              <a:buChar char="Ø"/>
            </a:pPr>
            <a:r>
              <a:rPr lang="zh-CN" altLang="en-US" dirty="0" smtClean="0">
                <a:ea typeface="宋体" panose="02010600030101010101" pitchFamily="2" charset="-122"/>
              </a:rPr>
              <a:t>为了与数据库对象名（表名、视图名、列名等）区别，</a:t>
            </a:r>
            <a:r>
              <a:rPr lang="en-US" altLang="zh-CN" dirty="0" smtClean="0">
                <a:ea typeface="宋体" panose="02010600030101010101" pitchFamily="2" charset="-122"/>
              </a:rPr>
              <a:t>SQL</a:t>
            </a:r>
            <a:r>
              <a:rPr lang="zh-CN" altLang="en-US" dirty="0" smtClean="0">
                <a:ea typeface="宋体" panose="02010600030101010101" pitchFamily="2" charset="-122"/>
              </a:rPr>
              <a:t>语句中的主变量名前要加冒号（</a:t>
            </a:r>
            <a:r>
              <a:rPr lang="en-US" altLang="zh-CN" dirty="0" smtClean="0">
                <a:ea typeface="宋体" panose="02010600030101010101" pitchFamily="2" charset="-122"/>
              </a:rPr>
              <a:t>:</a:t>
            </a:r>
            <a:r>
              <a:rPr lang="zh-CN" altLang="en-US" dirty="0" smtClean="0">
                <a:ea typeface="宋体" panose="02010600030101010101" pitchFamily="2" charset="-122"/>
              </a:rPr>
              <a:t>）作为标志</a:t>
            </a:r>
          </a:p>
          <a:p>
            <a:pPr lvl="1" eaLnBrk="1" hangingPunct="1">
              <a:lnSpc>
                <a:spcPct val="140000"/>
              </a:lnSpc>
            </a:pPr>
            <a:r>
              <a:rPr lang="en-US" altLang="zh-CN" dirty="0" smtClean="0">
                <a:ea typeface="宋体" panose="02010600030101010101" pitchFamily="2" charset="-122"/>
              </a:rPr>
              <a:t>3) </a:t>
            </a:r>
            <a:r>
              <a:rPr lang="zh-CN" altLang="en-US" dirty="0" smtClean="0">
                <a:ea typeface="宋体" panose="02010600030101010101" pitchFamily="2" charset="-122"/>
              </a:rPr>
              <a:t>使用指示变量</a:t>
            </a:r>
          </a:p>
          <a:p>
            <a:pPr lvl="2" eaLnBrk="1" hangingPunct="1">
              <a:lnSpc>
                <a:spcPct val="140000"/>
              </a:lnSpc>
              <a:buFont typeface="Wingdings" panose="05000000000000000000" pitchFamily="2" charset="2"/>
              <a:buChar char="Ø"/>
            </a:pPr>
            <a:r>
              <a:rPr lang="zh-CN" altLang="en-US" sz="2400" dirty="0" smtClean="0">
                <a:ea typeface="宋体" panose="02010600030101010101" pitchFamily="2" charset="-122"/>
              </a:rPr>
              <a:t> </a:t>
            </a:r>
            <a:r>
              <a:rPr lang="zh-CN" altLang="en-US" dirty="0" smtClean="0">
                <a:ea typeface="宋体" panose="02010600030101010101" pitchFamily="2" charset="-122"/>
              </a:rPr>
              <a:t>指示变量前也必须加冒号标志</a:t>
            </a:r>
          </a:p>
          <a:p>
            <a:pPr lvl="2" eaLnBrk="1" hangingPunct="1">
              <a:lnSpc>
                <a:spcPct val="140000"/>
              </a:lnSpc>
              <a:buFont typeface="Wingdings" panose="05000000000000000000" pitchFamily="2" charset="2"/>
              <a:buChar char="Ø"/>
            </a:pPr>
            <a:r>
              <a:rPr lang="zh-CN" altLang="en-US" dirty="0" smtClean="0">
                <a:ea typeface="宋体" panose="02010600030101010101" pitchFamily="2" charset="-122"/>
              </a:rPr>
              <a:t> 必须紧跟在所指主变量之后</a:t>
            </a:r>
            <a:endParaRPr lang="en-US" altLang="zh-CN" dirty="0" smtClean="0">
              <a:ea typeface="宋体" panose="02010600030101010101" pitchFamily="2" charset="-122"/>
            </a:endParaRPr>
          </a:p>
          <a:p>
            <a:pPr eaLnBrk="1" hangingPunct="1">
              <a:lnSpc>
                <a:spcPct val="140000"/>
              </a:lnSpc>
            </a:pPr>
            <a:r>
              <a:rPr lang="zh-CN" altLang="en-US" dirty="0"/>
              <a:t>在</a:t>
            </a:r>
            <a:r>
              <a:rPr lang="en-US" altLang="zh-CN" dirty="0"/>
              <a:t>SQL</a:t>
            </a:r>
            <a:r>
              <a:rPr lang="zh-CN" altLang="en-US" dirty="0"/>
              <a:t>语句之外</a:t>
            </a:r>
            <a:r>
              <a:rPr lang="en-US" altLang="zh-CN" dirty="0"/>
              <a:t>(</a:t>
            </a:r>
            <a:r>
              <a:rPr lang="zh-CN" altLang="en-US" dirty="0"/>
              <a:t>主语言语句中</a:t>
            </a:r>
            <a:r>
              <a:rPr lang="en-US" altLang="zh-CN" dirty="0"/>
              <a:t>)</a:t>
            </a:r>
            <a:r>
              <a:rPr lang="zh-CN" altLang="en-US" dirty="0"/>
              <a:t>使用主变量和指示变量的方法</a:t>
            </a:r>
          </a:p>
          <a:p>
            <a:pPr lvl="1" eaLnBrk="1" hangingPunct="1">
              <a:lnSpc>
                <a:spcPct val="140000"/>
              </a:lnSpc>
            </a:pPr>
            <a:r>
              <a:rPr lang="zh-CN" altLang="en-US" dirty="0"/>
              <a:t>可以直接引用，不必加冒号</a:t>
            </a:r>
          </a:p>
          <a:p>
            <a:pPr marL="857250" lvl="2" indent="0" eaLnBrk="1" hangingPunct="1">
              <a:lnSpc>
                <a:spcPct val="140000"/>
              </a:lnSpc>
              <a:buNone/>
            </a:pPr>
            <a:endParaRPr lang="zh-CN" altLang="en-US" dirty="0" smtClean="0">
              <a:ea typeface="宋体" panose="02010600030101010101" pitchFamily="2" charset="-122"/>
            </a:endParaRPr>
          </a:p>
        </p:txBody>
      </p:sp>
    </p:spTree>
    <p:extLst>
      <p:ext uri="{BB962C8B-B14F-4D97-AF65-F5344CB8AC3E}">
        <p14:creationId xmlns:p14="http://schemas.microsoft.com/office/powerpoint/2010/main" val="24759823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pPr>
              <a:defRPr/>
            </a:pPr>
            <a:endParaRPr lang="en-US" altLang="zh-CN" dirty="0"/>
          </a:p>
        </p:txBody>
      </p:sp>
      <p:sp>
        <p:nvSpPr>
          <p:cNvPr id="31747" name="Rectangle 2"/>
          <p:cNvSpPr>
            <a:spLocks noGrp="1" noChangeArrowheads="1"/>
          </p:cNvSpPr>
          <p:nvPr>
            <p:ph type="title"/>
          </p:nvPr>
        </p:nvSpPr>
        <p:spPr/>
        <p:txBody>
          <a:bodyPr/>
          <a:lstStyle/>
          <a:p>
            <a:pPr eaLnBrk="1" hangingPunct="1"/>
            <a:r>
              <a:rPr lang="zh-CN" altLang="en-US" sz="3200" dirty="0" smtClean="0">
                <a:ea typeface="宋体" panose="02010600030101010101" pitchFamily="2" charset="-122"/>
              </a:rPr>
              <a:t>查询结果为单记录的</a:t>
            </a:r>
            <a:r>
              <a:rPr lang="en-US" altLang="zh-CN" sz="3200" dirty="0" smtClean="0">
                <a:ea typeface="宋体" panose="02010600030101010101" pitchFamily="2" charset="-122"/>
              </a:rPr>
              <a:t>SELECT</a:t>
            </a:r>
            <a:r>
              <a:rPr lang="zh-CN" altLang="en-US" sz="3200" dirty="0" smtClean="0">
                <a:ea typeface="宋体" panose="02010600030101010101" pitchFamily="2" charset="-122"/>
              </a:rPr>
              <a:t>语句</a:t>
            </a:r>
          </a:p>
        </p:txBody>
      </p:sp>
      <p:sp>
        <p:nvSpPr>
          <p:cNvPr id="31748" name="Rectangle 3"/>
          <p:cNvSpPr>
            <a:spLocks noGrp="1" noChangeArrowheads="1"/>
          </p:cNvSpPr>
          <p:nvPr>
            <p:ph type="body" idx="1"/>
          </p:nvPr>
        </p:nvSpPr>
        <p:spPr/>
        <p:txBody>
          <a:bodyPr/>
          <a:lstStyle/>
          <a:p>
            <a:pPr marL="0" indent="0" eaLnBrk="1" hangingPunct="1">
              <a:buClr>
                <a:schemeClr val="accent1"/>
              </a:buClr>
              <a:buNone/>
            </a:pPr>
            <a:r>
              <a:rPr lang="zh-CN" altLang="en-US" dirty="0" smtClean="0">
                <a:ea typeface="宋体" panose="02010600030101010101" pitchFamily="2" charset="-122"/>
              </a:rPr>
              <a:t>这类语句不需要使用游标，只需要用</a:t>
            </a:r>
            <a:r>
              <a:rPr lang="en-US" altLang="zh-CN" dirty="0" smtClean="0">
                <a:ea typeface="宋体" panose="02010600030101010101" pitchFamily="2" charset="-122"/>
              </a:rPr>
              <a:t>INTO</a:t>
            </a:r>
            <a:r>
              <a:rPr lang="zh-CN" altLang="en-US" dirty="0" smtClean="0">
                <a:ea typeface="宋体" panose="02010600030101010101" pitchFamily="2" charset="-122"/>
              </a:rPr>
              <a:t>子句指定存放查询结果的主变量 </a:t>
            </a:r>
          </a:p>
          <a:p>
            <a:pPr eaLnBrk="1" hangingPunct="1">
              <a:buClr>
                <a:schemeClr val="accent1"/>
              </a:buClr>
            </a:pPr>
            <a:endParaRPr lang="zh-CN" altLang="en-US" dirty="0" smtClean="0">
              <a:ea typeface="宋体" panose="02010600030101010101" pitchFamily="2" charset="-122"/>
            </a:endParaRPr>
          </a:p>
          <a:p>
            <a:pPr eaLnBrk="1" hangingPunct="1">
              <a:buFont typeface="Wingdings" panose="05000000000000000000" pitchFamily="2" charset="2"/>
              <a:buNone/>
            </a:pPr>
            <a:r>
              <a:rPr lang="en-US" altLang="zh-CN" dirty="0" smtClean="0">
                <a:ea typeface="宋体" panose="02010600030101010101" pitchFamily="2" charset="-122"/>
              </a:rPr>
              <a:t>[</a:t>
            </a:r>
            <a:r>
              <a:rPr lang="zh-CN" altLang="en-US" dirty="0" smtClean="0">
                <a:ea typeface="宋体" panose="02010600030101010101" pitchFamily="2" charset="-122"/>
              </a:rPr>
              <a:t>例</a:t>
            </a:r>
            <a:r>
              <a:rPr lang="en-US" altLang="zh-CN" dirty="0" smtClean="0">
                <a:ea typeface="宋体" panose="02010600030101010101" pitchFamily="2" charset="-122"/>
              </a:rPr>
              <a:t>] </a:t>
            </a:r>
            <a:r>
              <a:rPr lang="zh-CN" altLang="en-US" dirty="0" smtClean="0">
                <a:ea typeface="宋体" panose="02010600030101010101" pitchFamily="2" charset="-122"/>
              </a:rPr>
              <a:t>根据学生号码查询学生信息。假设已经把要查询的学生的学号赋给了主变量</a:t>
            </a:r>
            <a:r>
              <a:rPr lang="en-US" altLang="zh-CN" dirty="0" err="1" smtClean="0">
                <a:ea typeface="宋体" panose="02010600030101010101" pitchFamily="2" charset="-122"/>
              </a:rPr>
              <a:t>givensno</a:t>
            </a:r>
            <a:endParaRPr lang="zh-CN" altLang="en-US" dirty="0" smtClean="0">
              <a:ea typeface="宋体" panose="02010600030101010101" pitchFamily="2" charset="-122"/>
            </a:endParaRPr>
          </a:p>
          <a:p>
            <a:pPr eaLnBrk="1" hangingPunct="1">
              <a:buFont typeface="Wingdings" panose="05000000000000000000" pitchFamily="2" charset="2"/>
              <a:buNone/>
            </a:pPr>
            <a:r>
              <a:rPr lang="en-US" altLang="zh-CN" sz="2400" dirty="0"/>
              <a:t>	</a:t>
            </a:r>
            <a:r>
              <a:rPr lang="en-US" altLang="zh-CN" dirty="0" smtClean="0">
                <a:ea typeface="宋体" panose="02010600030101010101" pitchFamily="2" charset="-122"/>
              </a:rPr>
              <a:t>EXEC SQL SELECT </a:t>
            </a:r>
            <a:r>
              <a:rPr lang="en-US" altLang="zh-CN" dirty="0" err="1" smtClean="0">
                <a:ea typeface="宋体" panose="02010600030101010101" pitchFamily="2" charset="-122"/>
              </a:rPr>
              <a:t>Sno</a:t>
            </a:r>
            <a:r>
              <a:rPr lang="zh-CN" altLang="en-US" dirty="0" smtClean="0">
                <a:ea typeface="宋体" panose="02010600030101010101" pitchFamily="2" charset="-122"/>
              </a:rPr>
              <a:t>，</a:t>
            </a:r>
            <a:r>
              <a:rPr lang="en-US" altLang="zh-CN" dirty="0" err="1" smtClean="0">
                <a:ea typeface="宋体" panose="02010600030101010101" pitchFamily="2" charset="-122"/>
              </a:rPr>
              <a:t>Sname</a:t>
            </a:r>
            <a:r>
              <a:rPr lang="zh-CN" altLang="en-US" dirty="0" smtClean="0">
                <a:ea typeface="宋体" panose="02010600030101010101" pitchFamily="2" charset="-122"/>
              </a:rPr>
              <a:t>，</a:t>
            </a:r>
            <a:r>
              <a:rPr lang="en-US" altLang="zh-CN" dirty="0" err="1" smtClean="0">
                <a:ea typeface="宋体" panose="02010600030101010101" pitchFamily="2" charset="-122"/>
              </a:rPr>
              <a:t>Ssex</a:t>
            </a:r>
            <a:r>
              <a:rPr lang="zh-CN" altLang="en-US" dirty="0" smtClean="0">
                <a:ea typeface="宋体" panose="02010600030101010101" pitchFamily="2" charset="-122"/>
              </a:rPr>
              <a:t>，</a:t>
            </a:r>
            <a:r>
              <a:rPr lang="en-US" altLang="zh-CN" dirty="0" smtClean="0">
                <a:ea typeface="宋体" panose="02010600030101010101" pitchFamily="2" charset="-122"/>
              </a:rPr>
              <a:t>Sage</a:t>
            </a:r>
            <a:r>
              <a:rPr lang="zh-CN" altLang="en-US" dirty="0" smtClean="0">
                <a:ea typeface="宋体" panose="02010600030101010101" pitchFamily="2" charset="-122"/>
              </a:rPr>
              <a:t>，</a:t>
            </a:r>
            <a:r>
              <a:rPr lang="en-US" altLang="zh-CN" dirty="0" err="1" smtClean="0">
                <a:ea typeface="宋体" panose="02010600030101010101" pitchFamily="2" charset="-122"/>
              </a:rPr>
              <a:t>Sdept</a:t>
            </a:r>
            <a:r>
              <a:rPr lang="en-US" altLang="zh-CN" dirty="0" smtClean="0">
                <a:ea typeface="宋体" panose="02010600030101010101" pitchFamily="2" charset="-122"/>
              </a:rPr>
              <a:t>        	          </a:t>
            </a:r>
          </a:p>
          <a:p>
            <a:pPr eaLnBrk="1" hangingPunct="1">
              <a:buFont typeface="Wingdings" panose="05000000000000000000" pitchFamily="2" charset="2"/>
              <a:buNone/>
            </a:pPr>
            <a:r>
              <a:rPr lang="en-US" altLang="zh-CN" dirty="0"/>
              <a:t>	</a:t>
            </a:r>
            <a:r>
              <a:rPr lang="en-US" altLang="zh-CN" dirty="0" smtClean="0"/>
              <a:t>	 </a:t>
            </a:r>
            <a:r>
              <a:rPr lang="en-US" altLang="zh-CN" dirty="0" smtClean="0">
                <a:ea typeface="宋体" panose="02010600030101010101" pitchFamily="2" charset="-122"/>
              </a:rPr>
              <a:t>INTO  </a:t>
            </a:r>
            <a:r>
              <a:rPr lang="en-US" altLang="zh-CN" b="1" dirty="0" smtClean="0">
                <a:ea typeface="宋体" panose="02010600030101010101" pitchFamily="2" charset="-122"/>
              </a:rPr>
              <a:t>:</a:t>
            </a:r>
            <a:r>
              <a:rPr lang="en-US" altLang="zh-CN" dirty="0" err="1" smtClean="0">
                <a:ea typeface="宋体" panose="02010600030101010101" pitchFamily="2" charset="-122"/>
              </a:rPr>
              <a:t>Hsno</a:t>
            </a:r>
            <a:r>
              <a:rPr lang="zh-CN" altLang="zh-CN" dirty="0" smtClean="0">
                <a:ea typeface="宋体" panose="02010600030101010101" pitchFamily="2" charset="-122"/>
              </a:rPr>
              <a:t>， </a:t>
            </a:r>
            <a:r>
              <a:rPr lang="en-US" altLang="zh-CN" b="1" dirty="0" smtClean="0">
                <a:ea typeface="宋体" panose="02010600030101010101" pitchFamily="2" charset="-122"/>
              </a:rPr>
              <a:t>:</a:t>
            </a:r>
            <a:r>
              <a:rPr lang="en-US" altLang="zh-CN" dirty="0" err="1" smtClean="0">
                <a:ea typeface="宋体" panose="02010600030101010101" pitchFamily="2" charset="-122"/>
              </a:rPr>
              <a:t>Hname</a:t>
            </a:r>
            <a:r>
              <a:rPr lang="en-US" altLang="zh-CN" dirty="0" smtClean="0">
                <a:ea typeface="宋体" panose="02010600030101010101" pitchFamily="2" charset="-122"/>
              </a:rPr>
              <a:t> </a:t>
            </a:r>
            <a:r>
              <a:rPr lang="zh-CN" altLang="zh-CN" dirty="0" smtClean="0">
                <a:ea typeface="宋体" panose="02010600030101010101" pitchFamily="2" charset="-122"/>
              </a:rPr>
              <a:t>，</a:t>
            </a:r>
            <a:r>
              <a:rPr lang="en-US" altLang="zh-CN" b="1" dirty="0" smtClean="0">
                <a:ea typeface="宋体" panose="02010600030101010101" pitchFamily="2" charset="-122"/>
              </a:rPr>
              <a:t>:</a:t>
            </a:r>
            <a:r>
              <a:rPr lang="en-US" altLang="zh-CN" dirty="0" err="1" smtClean="0">
                <a:ea typeface="宋体" panose="02010600030101010101" pitchFamily="2" charset="-122"/>
              </a:rPr>
              <a:t>Hsex</a:t>
            </a:r>
            <a:r>
              <a:rPr lang="zh-CN" altLang="zh-CN" dirty="0" smtClean="0">
                <a:ea typeface="宋体" panose="02010600030101010101" pitchFamily="2" charset="-122"/>
              </a:rPr>
              <a:t>，</a:t>
            </a:r>
            <a:r>
              <a:rPr lang="en-US" altLang="zh-CN" b="1" dirty="0" smtClean="0">
                <a:ea typeface="宋体" panose="02010600030101010101" pitchFamily="2" charset="-122"/>
              </a:rPr>
              <a:t>:</a:t>
            </a:r>
            <a:r>
              <a:rPr lang="en-US" altLang="zh-CN" dirty="0" err="1" smtClean="0">
                <a:ea typeface="宋体" panose="02010600030101010101" pitchFamily="2" charset="-122"/>
              </a:rPr>
              <a:t>Hage</a:t>
            </a:r>
            <a:r>
              <a:rPr lang="zh-CN" altLang="zh-CN" dirty="0" smtClean="0">
                <a:ea typeface="宋体" panose="02010600030101010101" pitchFamily="2" charset="-122"/>
              </a:rPr>
              <a:t>，</a:t>
            </a:r>
            <a:r>
              <a:rPr lang="en-US" altLang="zh-CN" b="1" dirty="0" smtClean="0">
                <a:ea typeface="宋体" panose="02010600030101010101" pitchFamily="2" charset="-122"/>
              </a:rPr>
              <a:t>:</a:t>
            </a:r>
            <a:r>
              <a:rPr lang="en-US" altLang="zh-CN" dirty="0" err="1" smtClean="0">
                <a:ea typeface="宋体" panose="02010600030101010101" pitchFamily="2" charset="-122"/>
              </a:rPr>
              <a:t>Hdept</a:t>
            </a:r>
            <a:endParaRPr lang="en-US" altLang="zh-CN" dirty="0" smtClean="0">
              <a:ea typeface="宋体" panose="02010600030101010101" pitchFamily="2" charset="-122"/>
            </a:endParaRPr>
          </a:p>
          <a:p>
            <a:pPr eaLnBrk="1" hangingPunct="1">
              <a:buFont typeface="Wingdings" panose="05000000000000000000" pitchFamily="2" charset="2"/>
              <a:buNone/>
            </a:pPr>
            <a:r>
              <a:rPr lang="en-US" altLang="zh-CN" dirty="0" smtClean="0">
                <a:ea typeface="宋体" panose="02010600030101010101" pitchFamily="2" charset="-122"/>
              </a:rPr>
              <a:t>         FROM  Student</a:t>
            </a:r>
          </a:p>
          <a:p>
            <a:pPr eaLnBrk="1" hangingPunct="1">
              <a:buFont typeface="Wingdings" panose="05000000000000000000" pitchFamily="2" charset="2"/>
              <a:buNone/>
            </a:pPr>
            <a:r>
              <a:rPr lang="en-US" altLang="zh-CN" dirty="0" smtClean="0">
                <a:ea typeface="宋体" panose="02010600030101010101" pitchFamily="2" charset="-122"/>
              </a:rPr>
              <a:t>         WHERE </a:t>
            </a:r>
            <a:r>
              <a:rPr lang="en-US" altLang="zh-CN" dirty="0" err="1" smtClean="0">
                <a:ea typeface="宋体" panose="02010600030101010101" pitchFamily="2" charset="-122"/>
              </a:rPr>
              <a:t>Sno</a:t>
            </a:r>
            <a:r>
              <a:rPr lang="en-US" altLang="zh-CN" dirty="0" smtClean="0">
                <a:ea typeface="宋体" panose="02010600030101010101" pitchFamily="2" charset="-122"/>
              </a:rPr>
              <a:t>=</a:t>
            </a:r>
            <a:r>
              <a:rPr lang="en-US" altLang="zh-CN" b="1" dirty="0" smtClean="0">
                <a:ea typeface="宋体" panose="02010600030101010101" pitchFamily="2" charset="-122"/>
              </a:rPr>
              <a:t>:</a:t>
            </a:r>
            <a:r>
              <a:rPr lang="en-US" altLang="zh-CN" dirty="0" err="1" smtClean="0">
                <a:ea typeface="宋体" panose="02010600030101010101" pitchFamily="2" charset="-122"/>
              </a:rPr>
              <a:t>givensno</a:t>
            </a:r>
            <a:r>
              <a:rPr lang="zh-CN" altLang="en-US" dirty="0" smtClean="0">
                <a:ea typeface="宋体" panose="02010600030101010101" pitchFamily="2" charset="-122"/>
              </a:rPr>
              <a:t>；</a:t>
            </a:r>
          </a:p>
        </p:txBody>
      </p:sp>
    </p:spTree>
    <p:extLst>
      <p:ext uri="{BB962C8B-B14F-4D97-AF65-F5344CB8AC3E}">
        <p14:creationId xmlns:p14="http://schemas.microsoft.com/office/powerpoint/2010/main" val="18929310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pPr>
              <a:defRPr/>
            </a:pPr>
            <a:endParaRPr lang="en-US" altLang="zh-CN" dirty="0"/>
          </a:p>
        </p:txBody>
      </p:sp>
      <p:sp>
        <p:nvSpPr>
          <p:cNvPr id="32771" name="Rectangle 2"/>
          <p:cNvSpPr>
            <a:spLocks noGrp="1" noChangeArrowheads="1"/>
          </p:cNvSpPr>
          <p:nvPr>
            <p:ph type="title"/>
          </p:nvPr>
        </p:nvSpPr>
        <p:spPr/>
        <p:txBody>
          <a:bodyPr/>
          <a:lstStyle/>
          <a:p>
            <a:pPr eaLnBrk="1" hangingPunct="1"/>
            <a:r>
              <a:rPr lang="zh-CN" altLang="en-US" sz="2800" smtClean="0">
                <a:ea typeface="宋体" panose="02010600030101010101" pitchFamily="2" charset="-122"/>
              </a:rPr>
              <a:t>查询结果为单记录的</a:t>
            </a:r>
            <a:r>
              <a:rPr lang="en-US" altLang="zh-CN" sz="2800" smtClean="0">
                <a:ea typeface="宋体" panose="02010600030101010101" pitchFamily="2" charset="-122"/>
              </a:rPr>
              <a:t>SELECT</a:t>
            </a:r>
            <a:r>
              <a:rPr lang="zh-CN" altLang="en-US" sz="2800" smtClean="0">
                <a:ea typeface="宋体" panose="02010600030101010101" pitchFamily="2" charset="-122"/>
              </a:rPr>
              <a:t>语句（续）</a:t>
            </a:r>
          </a:p>
        </p:txBody>
      </p:sp>
      <p:sp>
        <p:nvSpPr>
          <p:cNvPr id="32772" name="Rectangle 3"/>
          <p:cNvSpPr>
            <a:spLocks noGrp="1" noChangeArrowheads="1"/>
          </p:cNvSpPr>
          <p:nvPr>
            <p:ph type="body" idx="1"/>
          </p:nvPr>
        </p:nvSpPr>
        <p:spPr/>
        <p:txBody>
          <a:bodyPr/>
          <a:lstStyle/>
          <a:p>
            <a:pPr eaLnBrk="1" hangingPunct="1">
              <a:lnSpc>
                <a:spcPct val="160000"/>
              </a:lnSpc>
              <a:buFont typeface="Wingdings" panose="05000000000000000000" pitchFamily="2" charset="2"/>
              <a:buNone/>
            </a:pPr>
            <a:r>
              <a:rPr lang="en-US" altLang="zh-CN" sz="2000" dirty="0" smtClean="0">
                <a:ea typeface="宋体" panose="02010600030101010101" pitchFamily="2" charset="-122"/>
              </a:rPr>
              <a:t>(1) INTO</a:t>
            </a:r>
            <a:r>
              <a:rPr lang="zh-CN" altLang="en-US" sz="2000" dirty="0" smtClean="0">
                <a:ea typeface="宋体" panose="02010600030101010101" pitchFamily="2" charset="-122"/>
              </a:rPr>
              <a:t>子句、</a:t>
            </a:r>
            <a:r>
              <a:rPr lang="en-US" altLang="zh-CN" sz="2000" dirty="0" smtClean="0">
                <a:ea typeface="宋体" panose="02010600030101010101" pitchFamily="2" charset="-122"/>
              </a:rPr>
              <a:t>WHERE</a:t>
            </a:r>
            <a:r>
              <a:rPr lang="zh-CN" altLang="en-US" sz="2000" dirty="0" smtClean="0">
                <a:ea typeface="宋体" panose="02010600030101010101" pitchFamily="2" charset="-122"/>
              </a:rPr>
              <a:t>子句和</a:t>
            </a:r>
            <a:r>
              <a:rPr lang="en-US" altLang="zh-CN" sz="2000" dirty="0" smtClean="0">
                <a:ea typeface="宋体" panose="02010600030101010101" pitchFamily="2" charset="-122"/>
              </a:rPr>
              <a:t>HAVING</a:t>
            </a:r>
            <a:r>
              <a:rPr lang="zh-CN" altLang="en-US" sz="2000" dirty="0" smtClean="0">
                <a:ea typeface="宋体" panose="02010600030101010101" pitchFamily="2" charset="-122"/>
              </a:rPr>
              <a:t>短语的条件表达式中均可以使用主变量</a:t>
            </a:r>
          </a:p>
          <a:p>
            <a:pPr eaLnBrk="1" hangingPunct="1">
              <a:lnSpc>
                <a:spcPct val="160000"/>
              </a:lnSpc>
              <a:buFont typeface="Wingdings" panose="05000000000000000000" pitchFamily="2" charset="2"/>
              <a:buNone/>
            </a:pPr>
            <a:r>
              <a:rPr lang="en-US" altLang="zh-CN" sz="2000" dirty="0" smtClean="0">
                <a:ea typeface="宋体" panose="02010600030101010101" pitchFamily="2" charset="-122"/>
              </a:rPr>
              <a:t>(2)</a:t>
            </a:r>
            <a:r>
              <a:rPr lang="zh-CN" altLang="en-US" sz="2000" dirty="0" smtClean="0">
                <a:ea typeface="宋体" panose="02010600030101010101" pitchFamily="2" charset="-122"/>
              </a:rPr>
              <a:t>查询返回的记录中，可能某些列为空值</a:t>
            </a:r>
            <a:r>
              <a:rPr lang="en-US" altLang="zh-CN" sz="2000" dirty="0" smtClean="0">
                <a:ea typeface="宋体" panose="02010600030101010101" pitchFamily="2" charset="-122"/>
              </a:rPr>
              <a:t>NULL</a:t>
            </a:r>
            <a:r>
              <a:rPr lang="zh-CN" altLang="en-US" sz="2000" dirty="0" smtClean="0">
                <a:ea typeface="宋体" panose="02010600030101010101" pitchFamily="2" charset="-122"/>
              </a:rPr>
              <a:t>。</a:t>
            </a:r>
            <a:endParaRPr lang="zh-CN" altLang="en-US" sz="1400" dirty="0" smtClean="0">
              <a:ea typeface="宋体" panose="02010600030101010101" pitchFamily="2" charset="-122"/>
            </a:endParaRPr>
          </a:p>
          <a:p>
            <a:pPr eaLnBrk="1" hangingPunct="1">
              <a:lnSpc>
                <a:spcPct val="160000"/>
              </a:lnSpc>
              <a:buFont typeface="Wingdings" panose="05000000000000000000" pitchFamily="2" charset="2"/>
              <a:buNone/>
            </a:pPr>
            <a:r>
              <a:rPr lang="en-US" altLang="zh-CN" sz="2000" dirty="0" smtClean="0">
                <a:ea typeface="宋体" panose="02010600030101010101" pitchFamily="2" charset="-122"/>
              </a:rPr>
              <a:t>(3)</a:t>
            </a:r>
            <a:r>
              <a:rPr lang="zh-CN" altLang="en-US" sz="2000" dirty="0" smtClean="0">
                <a:ea typeface="宋体" panose="02010600030101010101" pitchFamily="2" charset="-122"/>
              </a:rPr>
              <a:t>如果查询结果实际上并不是单条记录，而是多条记录，则程序出错，</a:t>
            </a:r>
            <a:r>
              <a:rPr lang="en-US" altLang="zh-CN" sz="2000" dirty="0" smtClean="0">
                <a:ea typeface="宋体" panose="02010600030101010101" pitchFamily="2" charset="-122"/>
              </a:rPr>
              <a:t>DBMS</a:t>
            </a:r>
            <a:r>
              <a:rPr lang="zh-CN" altLang="en-US" sz="2000" dirty="0" smtClean="0">
                <a:ea typeface="宋体" panose="02010600030101010101" pitchFamily="2" charset="-122"/>
              </a:rPr>
              <a:t>会在</a:t>
            </a:r>
            <a:r>
              <a:rPr lang="en-US" altLang="zh-CN" sz="2000" dirty="0" smtClean="0">
                <a:ea typeface="宋体" panose="02010600030101010101" pitchFamily="2" charset="-122"/>
              </a:rPr>
              <a:t>SQLCA</a:t>
            </a:r>
            <a:r>
              <a:rPr lang="zh-CN" altLang="en-US" sz="2000" dirty="0" smtClean="0">
                <a:ea typeface="宋体" panose="02010600030101010101" pitchFamily="2" charset="-122"/>
              </a:rPr>
              <a:t>中返回错误信息 </a:t>
            </a:r>
          </a:p>
        </p:txBody>
      </p:sp>
    </p:spTree>
    <p:extLst>
      <p:ext uri="{BB962C8B-B14F-4D97-AF65-F5344CB8AC3E}">
        <p14:creationId xmlns:p14="http://schemas.microsoft.com/office/powerpoint/2010/main" val="29932885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pPr>
              <a:defRPr/>
            </a:pPr>
            <a:endParaRPr lang="en-US" altLang="zh-CN" dirty="0"/>
          </a:p>
        </p:txBody>
      </p:sp>
      <p:sp>
        <p:nvSpPr>
          <p:cNvPr id="33795" name="Rectangle 2"/>
          <p:cNvSpPr>
            <a:spLocks noGrp="1" noChangeArrowheads="1"/>
          </p:cNvSpPr>
          <p:nvPr>
            <p:ph type="title"/>
          </p:nvPr>
        </p:nvSpPr>
        <p:spPr/>
        <p:txBody>
          <a:bodyPr/>
          <a:lstStyle/>
          <a:p>
            <a:pPr eaLnBrk="1" hangingPunct="1"/>
            <a:r>
              <a:rPr lang="zh-CN" altLang="en-US" sz="2800" smtClean="0">
                <a:ea typeface="宋体" panose="02010600030101010101" pitchFamily="2" charset="-122"/>
              </a:rPr>
              <a:t>查询结果为单记录的</a:t>
            </a:r>
            <a:r>
              <a:rPr lang="en-US" altLang="zh-CN" sz="2800" smtClean="0">
                <a:ea typeface="宋体" panose="02010600030101010101" pitchFamily="2" charset="-122"/>
              </a:rPr>
              <a:t>SELECT</a:t>
            </a:r>
            <a:r>
              <a:rPr lang="zh-CN" altLang="en-US" sz="2800" smtClean="0">
                <a:ea typeface="宋体" panose="02010600030101010101" pitchFamily="2" charset="-122"/>
              </a:rPr>
              <a:t>语句（续）</a:t>
            </a:r>
          </a:p>
        </p:txBody>
      </p:sp>
      <p:sp>
        <p:nvSpPr>
          <p:cNvPr id="33796"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sz="2400" dirty="0" smtClean="0">
                <a:ea typeface="宋体" panose="02010600030101010101" pitchFamily="2" charset="-122"/>
              </a:rPr>
              <a:t>[</a:t>
            </a:r>
            <a:r>
              <a:rPr lang="zh-CN" altLang="en-US" sz="2400" dirty="0" smtClean="0">
                <a:ea typeface="宋体" panose="02010600030101010101" pitchFamily="2" charset="-122"/>
              </a:rPr>
              <a:t>例</a:t>
            </a:r>
            <a:r>
              <a:rPr lang="en-US" altLang="zh-CN" sz="2400" dirty="0" smtClean="0">
                <a:ea typeface="宋体" panose="02010600030101010101" pitchFamily="2" charset="-122"/>
              </a:rPr>
              <a:t>] </a:t>
            </a:r>
            <a:r>
              <a:rPr lang="zh-CN" altLang="en-US" sz="2400" dirty="0" smtClean="0">
                <a:ea typeface="宋体" panose="02010600030101010101" pitchFamily="2" charset="-122"/>
              </a:rPr>
              <a:t>查询某个学生选修某门课程的成绩。假设已经把将要查询的学生的学号赋给了主变量</a:t>
            </a:r>
            <a:r>
              <a:rPr lang="en-US" altLang="zh-CN" sz="2400" dirty="0" err="1" smtClean="0">
                <a:ea typeface="宋体" panose="02010600030101010101" pitchFamily="2" charset="-122"/>
              </a:rPr>
              <a:t>givensno</a:t>
            </a:r>
            <a:r>
              <a:rPr lang="zh-CN" altLang="en-US" sz="2400" dirty="0" smtClean="0">
                <a:ea typeface="宋体" panose="02010600030101010101" pitchFamily="2" charset="-122"/>
              </a:rPr>
              <a:t>，将课程号赋给了主变量</a:t>
            </a:r>
            <a:r>
              <a:rPr lang="en-US" altLang="zh-CN" sz="2400" dirty="0" err="1" smtClean="0">
                <a:ea typeface="宋体" panose="02010600030101010101" pitchFamily="2" charset="-122"/>
              </a:rPr>
              <a:t>givencno</a:t>
            </a:r>
            <a:r>
              <a:rPr lang="zh-CN" altLang="en-US" sz="2400" dirty="0" smtClean="0">
                <a:ea typeface="宋体" panose="02010600030101010101" pitchFamily="2" charset="-122"/>
              </a:rPr>
              <a:t>。</a:t>
            </a:r>
          </a:p>
          <a:p>
            <a:pPr eaLnBrk="1" hangingPunct="1">
              <a:buFont typeface="Wingdings" panose="05000000000000000000" pitchFamily="2" charset="2"/>
              <a:buNone/>
            </a:pPr>
            <a:r>
              <a:rPr lang="zh-CN" altLang="en-US" sz="2000" dirty="0" smtClean="0">
                <a:ea typeface="宋体" panose="02010600030101010101" pitchFamily="2" charset="-122"/>
              </a:rPr>
              <a:t>  </a:t>
            </a:r>
            <a:r>
              <a:rPr lang="en-US" altLang="zh-CN" sz="2000" dirty="0" smtClean="0">
                <a:ea typeface="宋体" panose="02010600030101010101" pitchFamily="2" charset="-122"/>
              </a:rPr>
              <a:t>EXEC SQL SELECT </a:t>
            </a:r>
            <a:r>
              <a:rPr lang="en-US" altLang="zh-CN" sz="2000" dirty="0" err="1" smtClean="0">
                <a:ea typeface="宋体" panose="02010600030101010101" pitchFamily="2" charset="-122"/>
              </a:rPr>
              <a:t>Sno</a:t>
            </a:r>
            <a:r>
              <a:rPr lang="zh-CN" altLang="en-US" sz="2000" dirty="0" smtClean="0">
                <a:ea typeface="宋体" panose="02010600030101010101" pitchFamily="2" charset="-122"/>
              </a:rPr>
              <a:t>，</a:t>
            </a:r>
            <a:r>
              <a:rPr lang="en-US" altLang="zh-CN" sz="2000" dirty="0" err="1" smtClean="0">
                <a:ea typeface="宋体" panose="02010600030101010101" pitchFamily="2" charset="-122"/>
              </a:rPr>
              <a:t>Cno</a:t>
            </a:r>
            <a:r>
              <a:rPr lang="zh-CN" altLang="en-US" sz="2000" dirty="0" smtClean="0">
                <a:ea typeface="宋体" panose="02010600030101010101" pitchFamily="2" charset="-122"/>
              </a:rPr>
              <a:t>，</a:t>
            </a:r>
            <a:r>
              <a:rPr lang="en-US" altLang="zh-CN" sz="2000" dirty="0" smtClean="0">
                <a:ea typeface="宋体" panose="02010600030101010101" pitchFamily="2" charset="-122"/>
              </a:rPr>
              <a:t>Grade                      </a:t>
            </a:r>
          </a:p>
          <a:p>
            <a:pPr eaLnBrk="1" hangingPunct="1">
              <a:buFont typeface="Wingdings" panose="05000000000000000000" pitchFamily="2" charset="2"/>
              <a:buNone/>
            </a:pPr>
            <a:r>
              <a:rPr lang="en-US" altLang="zh-CN" sz="2000" dirty="0"/>
              <a:t>	</a:t>
            </a:r>
            <a:r>
              <a:rPr lang="en-US" altLang="zh-CN" sz="2000" dirty="0" smtClean="0"/>
              <a:t>	    </a:t>
            </a:r>
            <a:r>
              <a:rPr lang="en-US" altLang="zh-CN" sz="2000" dirty="0" smtClean="0">
                <a:ea typeface="宋体" panose="02010600030101010101" pitchFamily="2" charset="-122"/>
              </a:rPr>
              <a:t>INTO</a:t>
            </a:r>
            <a:r>
              <a:rPr lang="en-US" altLang="zh-CN" sz="2000" b="1" dirty="0" smtClean="0">
                <a:ea typeface="宋体" panose="02010600030101010101" pitchFamily="2" charset="-122"/>
              </a:rPr>
              <a:t> :</a:t>
            </a:r>
            <a:r>
              <a:rPr lang="en-US" altLang="zh-CN" sz="2000" dirty="0" err="1" smtClean="0">
                <a:ea typeface="宋体" panose="02010600030101010101" pitchFamily="2" charset="-122"/>
              </a:rPr>
              <a:t>Hsno</a:t>
            </a:r>
            <a:r>
              <a:rPr lang="zh-CN" altLang="en-US" sz="2000" dirty="0" smtClean="0">
                <a:ea typeface="宋体" panose="02010600030101010101" pitchFamily="2" charset="-122"/>
              </a:rPr>
              <a:t>，</a:t>
            </a:r>
            <a:r>
              <a:rPr lang="en-US" altLang="zh-CN" sz="2000" b="1" dirty="0" smtClean="0">
                <a:ea typeface="宋体" panose="02010600030101010101" pitchFamily="2" charset="-122"/>
              </a:rPr>
              <a:t>:</a:t>
            </a:r>
            <a:r>
              <a:rPr lang="en-US" altLang="zh-CN" sz="2000" dirty="0" err="1" smtClean="0">
                <a:ea typeface="宋体" panose="02010600030101010101" pitchFamily="2" charset="-122"/>
              </a:rPr>
              <a:t>Hcno</a:t>
            </a:r>
            <a:r>
              <a:rPr lang="zh-CN" altLang="en-US" sz="2000" dirty="0" smtClean="0">
                <a:ea typeface="宋体" panose="02010600030101010101" pitchFamily="2" charset="-122"/>
              </a:rPr>
              <a:t>，</a:t>
            </a:r>
            <a:r>
              <a:rPr lang="en-US" altLang="zh-CN" sz="2000" b="1" dirty="0" smtClean="0">
                <a:ea typeface="宋体" panose="02010600030101010101" pitchFamily="2" charset="-122"/>
              </a:rPr>
              <a:t>:</a:t>
            </a:r>
            <a:r>
              <a:rPr lang="en-US" altLang="zh-CN" sz="2000" dirty="0" err="1" smtClean="0">
                <a:ea typeface="宋体" panose="02010600030101010101" pitchFamily="2" charset="-122"/>
              </a:rPr>
              <a:t>Hgrade</a:t>
            </a:r>
            <a:r>
              <a:rPr lang="en-US" altLang="zh-CN" sz="2000" b="1" dirty="0" err="1" smtClean="0">
                <a:ea typeface="宋体" panose="02010600030101010101" pitchFamily="2" charset="-122"/>
              </a:rPr>
              <a:t>:</a:t>
            </a:r>
            <a:r>
              <a:rPr lang="en-US" altLang="zh-CN" sz="2000" dirty="0" err="1" smtClean="0">
                <a:ea typeface="宋体" panose="02010600030101010101" pitchFamily="2" charset="-122"/>
              </a:rPr>
              <a:t>Gradeid</a:t>
            </a:r>
            <a:r>
              <a:rPr lang="en-US" altLang="zh-CN" sz="2000" dirty="0" smtClean="0">
                <a:ea typeface="宋体" panose="02010600030101010101" pitchFamily="2" charset="-122"/>
              </a:rPr>
              <a:t>   </a:t>
            </a:r>
          </a:p>
          <a:p>
            <a:pPr eaLnBrk="1" hangingPunct="1">
              <a:buFont typeface="Wingdings" panose="05000000000000000000" pitchFamily="2" charset="2"/>
              <a:buNone/>
            </a:pPr>
            <a:r>
              <a:rPr lang="en-US" altLang="zh-CN" sz="2000" dirty="0" smtClean="0">
                <a:ea typeface="宋体" panose="02010600030101010101" pitchFamily="2" charset="-122"/>
              </a:rPr>
              <a:t>						/*</a:t>
            </a:r>
            <a:r>
              <a:rPr lang="zh-CN" altLang="en-US" sz="2000" dirty="0" smtClean="0">
                <a:ea typeface="宋体" panose="02010600030101010101" pitchFamily="2" charset="-122"/>
              </a:rPr>
              <a:t>指示变量</a:t>
            </a:r>
            <a:r>
              <a:rPr lang="en-US" altLang="zh-CN" sz="2000" dirty="0" err="1" smtClean="0">
                <a:ea typeface="宋体" panose="02010600030101010101" pitchFamily="2" charset="-122"/>
              </a:rPr>
              <a:t>Gradeid</a:t>
            </a:r>
            <a:r>
              <a:rPr lang="en-US" altLang="zh-CN" sz="2000" dirty="0" smtClean="0">
                <a:ea typeface="宋体" panose="02010600030101010101" pitchFamily="2" charset="-122"/>
              </a:rPr>
              <a:t>*/</a:t>
            </a:r>
          </a:p>
          <a:p>
            <a:pPr eaLnBrk="1" hangingPunct="1">
              <a:buFont typeface="Wingdings" panose="05000000000000000000" pitchFamily="2" charset="2"/>
              <a:buNone/>
            </a:pPr>
            <a:r>
              <a:rPr lang="en-US" altLang="zh-CN" sz="2000" dirty="0" smtClean="0">
                <a:ea typeface="宋体" panose="02010600030101010101" pitchFamily="2" charset="-122"/>
              </a:rPr>
              <a:t>            FROM  SC</a:t>
            </a:r>
          </a:p>
          <a:p>
            <a:pPr eaLnBrk="1" hangingPunct="1">
              <a:buFont typeface="Wingdings" panose="05000000000000000000" pitchFamily="2" charset="2"/>
              <a:buNone/>
            </a:pPr>
            <a:r>
              <a:rPr lang="en-US" altLang="zh-CN" sz="2000" dirty="0" smtClean="0">
                <a:ea typeface="宋体" panose="02010600030101010101" pitchFamily="2" charset="-122"/>
              </a:rPr>
              <a:t>            WHERE </a:t>
            </a:r>
            <a:r>
              <a:rPr lang="en-US" altLang="zh-CN" sz="2000" dirty="0" err="1" smtClean="0">
                <a:ea typeface="宋体" panose="02010600030101010101" pitchFamily="2" charset="-122"/>
              </a:rPr>
              <a:t>Sno</a:t>
            </a:r>
            <a:r>
              <a:rPr lang="en-US" altLang="zh-CN" sz="2000" dirty="0" smtClean="0">
                <a:ea typeface="宋体" panose="02010600030101010101" pitchFamily="2" charset="-122"/>
              </a:rPr>
              <a:t>=:</a:t>
            </a:r>
            <a:r>
              <a:rPr lang="en-US" altLang="zh-CN" sz="2000" dirty="0" err="1" smtClean="0">
                <a:ea typeface="宋体" panose="02010600030101010101" pitchFamily="2" charset="-122"/>
              </a:rPr>
              <a:t>givensno</a:t>
            </a:r>
            <a:r>
              <a:rPr lang="en-US" altLang="zh-CN" sz="2000" dirty="0" smtClean="0">
                <a:ea typeface="宋体" panose="02010600030101010101" pitchFamily="2" charset="-122"/>
              </a:rPr>
              <a:t> AND </a:t>
            </a:r>
            <a:r>
              <a:rPr lang="en-US" altLang="zh-CN" sz="2000" dirty="0" err="1" smtClean="0">
                <a:ea typeface="宋体" panose="02010600030101010101" pitchFamily="2" charset="-122"/>
              </a:rPr>
              <a:t>Cno</a:t>
            </a:r>
            <a:r>
              <a:rPr lang="en-US" altLang="zh-CN" sz="2000" dirty="0" smtClean="0">
                <a:ea typeface="宋体" panose="02010600030101010101" pitchFamily="2" charset="-122"/>
              </a:rPr>
              <a:t>=:</a:t>
            </a:r>
            <a:r>
              <a:rPr lang="en-US" altLang="zh-CN" sz="2000" dirty="0" err="1" smtClean="0">
                <a:ea typeface="宋体" panose="02010600030101010101" pitchFamily="2" charset="-122"/>
              </a:rPr>
              <a:t>givencno</a:t>
            </a:r>
            <a:r>
              <a:rPr lang="zh-CN" altLang="zh-CN" sz="2000" dirty="0" smtClean="0">
                <a:ea typeface="宋体" panose="02010600030101010101" pitchFamily="2" charset="-122"/>
              </a:rPr>
              <a:t>；</a:t>
            </a:r>
          </a:p>
          <a:p>
            <a:pPr eaLnBrk="1" hangingPunct="1">
              <a:buFont typeface="Wingdings" panose="05000000000000000000" pitchFamily="2" charset="2"/>
              <a:buNone/>
            </a:pPr>
            <a:r>
              <a:rPr lang="zh-CN" altLang="zh-CN" sz="2000" dirty="0" smtClean="0">
                <a:ea typeface="宋体" panose="02010600030101010101" pitchFamily="2" charset="-122"/>
              </a:rPr>
              <a:t>	</a:t>
            </a:r>
          </a:p>
          <a:p>
            <a:pPr eaLnBrk="1" hangingPunct="1">
              <a:buFont typeface="Wingdings" panose="05000000000000000000" pitchFamily="2" charset="2"/>
              <a:buNone/>
            </a:pPr>
            <a:r>
              <a:rPr lang="zh-CN" altLang="zh-CN" sz="2000" b="1" dirty="0" smtClean="0">
                <a:ea typeface="宋体" panose="02010600030101010101" pitchFamily="2" charset="-122"/>
              </a:rPr>
              <a:t>如果</a:t>
            </a:r>
            <a:r>
              <a:rPr lang="en-US" altLang="zh-CN" sz="2000" b="1" dirty="0" err="1" smtClean="0">
                <a:ea typeface="宋体" panose="02010600030101010101" pitchFamily="2" charset="-122"/>
              </a:rPr>
              <a:t>Gradeid</a:t>
            </a:r>
            <a:r>
              <a:rPr lang="en-US" altLang="zh-CN" sz="2000" b="1" dirty="0" smtClean="0">
                <a:ea typeface="宋体" panose="02010600030101010101" pitchFamily="2" charset="-122"/>
              </a:rPr>
              <a:t> &lt; 0</a:t>
            </a:r>
            <a:r>
              <a:rPr lang="zh-CN" altLang="en-US" sz="2000" b="1" dirty="0" smtClean="0">
                <a:ea typeface="宋体" panose="02010600030101010101" pitchFamily="2" charset="-122"/>
              </a:rPr>
              <a:t>，不论</a:t>
            </a:r>
            <a:r>
              <a:rPr lang="en-US" altLang="zh-CN" sz="2000" b="1" dirty="0" err="1" smtClean="0">
                <a:ea typeface="宋体" panose="02010600030101010101" pitchFamily="2" charset="-122"/>
              </a:rPr>
              <a:t>Hgrade</a:t>
            </a:r>
            <a:r>
              <a:rPr lang="zh-CN" altLang="en-US" sz="2000" b="1" dirty="0" smtClean="0">
                <a:ea typeface="宋体" panose="02010600030101010101" pitchFamily="2" charset="-122"/>
              </a:rPr>
              <a:t>为何值，均认为该学生成绩为空值。</a:t>
            </a:r>
          </a:p>
        </p:txBody>
      </p:sp>
    </p:spTree>
    <p:extLst>
      <p:ext uri="{BB962C8B-B14F-4D97-AF65-F5344CB8AC3E}">
        <p14:creationId xmlns:p14="http://schemas.microsoft.com/office/powerpoint/2010/main" val="1040583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pPr>
              <a:defRPr/>
            </a:pPr>
            <a:endParaRPr lang="en-US" altLang="zh-CN" dirty="0"/>
          </a:p>
        </p:txBody>
      </p:sp>
      <p:sp>
        <p:nvSpPr>
          <p:cNvPr id="39939"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使用游标的</a:t>
            </a:r>
            <a:r>
              <a:rPr lang="en-US" altLang="zh-CN" dirty="0" smtClean="0">
                <a:ea typeface="宋体" panose="02010600030101010101" pitchFamily="2" charset="-122"/>
              </a:rPr>
              <a:t>SQL</a:t>
            </a:r>
            <a:r>
              <a:rPr lang="zh-CN" altLang="en-US" dirty="0" smtClean="0">
                <a:ea typeface="宋体" panose="02010600030101010101" pitchFamily="2" charset="-122"/>
              </a:rPr>
              <a:t>语句</a:t>
            </a:r>
          </a:p>
        </p:txBody>
      </p:sp>
      <p:sp>
        <p:nvSpPr>
          <p:cNvPr id="39940" name="Rectangle 3"/>
          <p:cNvSpPr>
            <a:spLocks noGrp="1" noChangeArrowheads="1"/>
          </p:cNvSpPr>
          <p:nvPr>
            <p:ph type="body" idx="1"/>
          </p:nvPr>
        </p:nvSpPr>
        <p:spPr/>
        <p:txBody>
          <a:bodyPr/>
          <a:lstStyle/>
          <a:p>
            <a:pPr marL="609600" indent="-609600" eaLnBrk="1" hangingPunct="1">
              <a:lnSpc>
                <a:spcPct val="170000"/>
              </a:lnSpc>
            </a:pPr>
            <a:r>
              <a:rPr lang="zh-CN" altLang="en-US" smtClean="0">
                <a:ea typeface="宋体" panose="02010600030101010101" pitchFamily="2" charset="-122"/>
              </a:rPr>
              <a:t>必须使用游标的</a:t>
            </a:r>
            <a:r>
              <a:rPr lang="en-US" altLang="zh-CN" smtClean="0">
                <a:ea typeface="宋体" panose="02010600030101010101" pitchFamily="2" charset="-122"/>
              </a:rPr>
              <a:t>SQL</a:t>
            </a:r>
            <a:r>
              <a:rPr lang="zh-CN" altLang="en-US" smtClean="0">
                <a:ea typeface="宋体" panose="02010600030101010101" pitchFamily="2" charset="-122"/>
              </a:rPr>
              <a:t>语句</a:t>
            </a:r>
            <a:endParaRPr lang="zh-CN" altLang="en-US" sz="3200" smtClean="0">
              <a:ea typeface="宋体" panose="02010600030101010101" pitchFamily="2" charset="-122"/>
            </a:endParaRPr>
          </a:p>
          <a:p>
            <a:pPr marL="990600" lvl="1" indent="-533400" eaLnBrk="1" hangingPunct="1">
              <a:lnSpc>
                <a:spcPct val="170000"/>
              </a:lnSpc>
            </a:pPr>
            <a:r>
              <a:rPr lang="zh-CN" altLang="en-US" smtClean="0">
                <a:ea typeface="宋体" panose="02010600030101010101" pitchFamily="2" charset="-122"/>
              </a:rPr>
              <a:t>查询结果为多条记录的</a:t>
            </a:r>
            <a:r>
              <a:rPr lang="en-US" altLang="zh-CN" smtClean="0">
                <a:ea typeface="宋体" panose="02010600030101010101" pitchFamily="2" charset="-122"/>
              </a:rPr>
              <a:t>SELECT</a:t>
            </a:r>
            <a:r>
              <a:rPr lang="zh-CN" altLang="en-US" smtClean="0">
                <a:ea typeface="宋体" panose="02010600030101010101" pitchFamily="2" charset="-122"/>
              </a:rPr>
              <a:t>语句</a:t>
            </a:r>
          </a:p>
          <a:p>
            <a:pPr marL="990600" lvl="1" indent="-533400" eaLnBrk="1" hangingPunct="1">
              <a:lnSpc>
                <a:spcPct val="170000"/>
              </a:lnSpc>
            </a:pPr>
            <a:r>
              <a:rPr lang="en-US" altLang="zh-CN" smtClean="0">
                <a:ea typeface="宋体" panose="02010600030101010101" pitchFamily="2" charset="-122"/>
              </a:rPr>
              <a:t>CURRENT</a:t>
            </a:r>
            <a:r>
              <a:rPr lang="zh-CN" altLang="en-US" smtClean="0">
                <a:ea typeface="宋体" panose="02010600030101010101" pitchFamily="2" charset="-122"/>
              </a:rPr>
              <a:t>形式的</a:t>
            </a:r>
            <a:r>
              <a:rPr lang="en-US" altLang="zh-CN" smtClean="0">
                <a:ea typeface="宋体" panose="02010600030101010101" pitchFamily="2" charset="-122"/>
              </a:rPr>
              <a:t>UPDATE</a:t>
            </a:r>
            <a:r>
              <a:rPr lang="zh-CN" altLang="en-US" smtClean="0">
                <a:ea typeface="宋体" panose="02010600030101010101" pitchFamily="2" charset="-122"/>
              </a:rPr>
              <a:t>语句</a:t>
            </a:r>
          </a:p>
          <a:p>
            <a:pPr marL="990600" lvl="1" indent="-533400" eaLnBrk="1" hangingPunct="1">
              <a:lnSpc>
                <a:spcPct val="170000"/>
              </a:lnSpc>
            </a:pPr>
            <a:r>
              <a:rPr lang="en-US" altLang="zh-CN" smtClean="0">
                <a:ea typeface="宋体" panose="02010600030101010101" pitchFamily="2" charset="-122"/>
              </a:rPr>
              <a:t>CURRENT</a:t>
            </a:r>
            <a:r>
              <a:rPr lang="zh-CN" altLang="en-US" smtClean="0">
                <a:ea typeface="宋体" panose="02010600030101010101" pitchFamily="2" charset="-122"/>
              </a:rPr>
              <a:t>形式的</a:t>
            </a:r>
            <a:r>
              <a:rPr lang="en-US" altLang="zh-CN" smtClean="0">
                <a:ea typeface="宋体" panose="02010600030101010101" pitchFamily="2" charset="-122"/>
              </a:rPr>
              <a:t>DELETE</a:t>
            </a:r>
            <a:r>
              <a:rPr lang="zh-CN" altLang="en-US" smtClean="0">
                <a:ea typeface="宋体" panose="02010600030101010101" pitchFamily="2" charset="-122"/>
              </a:rPr>
              <a:t>语句</a:t>
            </a:r>
          </a:p>
          <a:p>
            <a:pPr marL="609600" indent="-609600" eaLnBrk="1" hangingPunct="1"/>
            <a:endParaRPr lang="en-US" altLang="zh-CN" smtClean="0">
              <a:ea typeface="宋体" panose="02010600030101010101" pitchFamily="2" charset="-122"/>
            </a:endParaRPr>
          </a:p>
        </p:txBody>
      </p:sp>
    </p:spTree>
    <p:extLst>
      <p:ext uri="{BB962C8B-B14F-4D97-AF65-F5344CB8AC3E}">
        <p14:creationId xmlns:p14="http://schemas.microsoft.com/office/powerpoint/2010/main" val="1772641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52425" y="166688"/>
            <a:ext cx="8486775" cy="846137"/>
          </a:xfrm>
        </p:spPr>
        <p:txBody>
          <a:bodyPr/>
          <a:lstStyle/>
          <a:p>
            <a:r>
              <a:rPr lang="en-US" altLang="zh-CN"/>
              <a:t>ODBC</a:t>
            </a:r>
          </a:p>
        </p:txBody>
      </p:sp>
      <p:graphicFrame>
        <p:nvGraphicFramePr>
          <p:cNvPr id="601091" name="Group 3"/>
          <p:cNvGraphicFramePr>
            <a:graphicFrameLocks noGrp="1"/>
          </p:cNvGraphicFramePr>
          <p:nvPr/>
        </p:nvGraphicFramePr>
        <p:xfrm>
          <a:off x="1828800" y="2332038"/>
          <a:ext cx="5486400" cy="1962152"/>
        </p:xfrm>
        <a:graphic>
          <a:graphicData uri="http://schemas.openxmlformats.org/drawingml/2006/table">
            <a:tbl>
              <a:tblPr/>
              <a:tblGrid>
                <a:gridCol w="1676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490538">
                <a:tc gridSpan="3">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lumMod val="75000"/>
                            </a:schemeClr>
                          </a:solidFill>
                          <a:effectLst/>
                          <a:latin typeface="宋体" panose="02010600030101010101" pitchFamily="2" charset="-122"/>
                          <a:ea typeface="宋体" panose="02010600030101010101" pitchFamily="2" charset="-122"/>
                        </a:rPr>
                        <a:t>ODBC</a:t>
                      </a:r>
                      <a:r>
                        <a:rPr kumimoji="1" lang="zh-CN" altLang="en-US" sz="2000" b="0" i="0" u="none" strike="noStrike" cap="none" normalizeH="0" baseline="0" dirty="0">
                          <a:ln>
                            <a:noFill/>
                          </a:ln>
                          <a:solidFill>
                            <a:schemeClr val="bg2">
                              <a:lumMod val="75000"/>
                            </a:schemeClr>
                          </a:solidFill>
                          <a:effectLst/>
                          <a:latin typeface="宋体" panose="02010600030101010101" pitchFamily="2" charset="-122"/>
                          <a:ea typeface="宋体" panose="02010600030101010101" pitchFamily="2" charset="-122"/>
                        </a:rPr>
                        <a:t>应用</a:t>
                      </a:r>
                    </a:p>
                  </a:txBody>
                  <a:tcPr marL="0" marR="0" marT="0" marB="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90538">
                <a:tc gridSpan="3">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lumMod val="75000"/>
                            </a:schemeClr>
                          </a:solidFill>
                          <a:effectLst/>
                          <a:latin typeface="宋体" panose="02010600030101010101" pitchFamily="2" charset="-122"/>
                          <a:ea typeface="宋体" panose="02010600030101010101" pitchFamily="2" charset="-122"/>
                        </a:rPr>
                        <a:t>ODBC API</a:t>
                      </a:r>
                    </a:p>
                  </a:txBody>
                  <a:tcPr marL="0" marR="0" marT="0" marB="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490538">
                <a:tc gridSpan="3">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bg2">
                              <a:lumMod val="75000"/>
                            </a:schemeClr>
                          </a:solidFill>
                          <a:effectLst/>
                          <a:latin typeface="宋体" panose="02010600030101010101" pitchFamily="2" charset="-122"/>
                          <a:ea typeface="宋体" panose="02010600030101010101" pitchFamily="2" charset="-122"/>
                        </a:rPr>
                        <a:t>ODBC</a:t>
                      </a:r>
                      <a:r>
                        <a:rPr kumimoji="1" lang="zh-CN" altLang="en-US" sz="2000" b="0" i="0" u="none" strike="noStrike" cap="none" normalizeH="0" baseline="0" dirty="0">
                          <a:ln>
                            <a:noFill/>
                          </a:ln>
                          <a:solidFill>
                            <a:schemeClr val="bg2">
                              <a:lumMod val="75000"/>
                            </a:schemeClr>
                          </a:solidFill>
                          <a:effectLst/>
                          <a:latin typeface="宋体" panose="02010600030101010101" pitchFamily="2" charset="-122"/>
                          <a:ea typeface="宋体" panose="02010600030101010101" pitchFamily="2" charset="-122"/>
                        </a:rPr>
                        <a:t>驱动管理器</a:t>
                      </a:r>
                    </a:p>
                  </a:txBody>
                  <a:tcPr marL="0" marR="0" marT="0" marB="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490538">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Oracle</a:t>
                      </a:r>
                      <a:r>
                        <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驱动器</a:t>
                      </a:r>
                    </a:p>
                  </a:txBody>
                  <a:tcPr marL="0" marR="0" marT="0" marB="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DB2</a:t>
                      </a:r>
                      <a:r>
                        <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驱动器</a:t>
                      </a:r>
                    </a:p>
                  </a:txBody>
                  <a:tcPr marL="0" marR="0" marT="0" marB="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zh-CN" altLang="en-US"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其它数据库驱动器</a:t>
                      </a:r>
                    </a:p>
                  </a:txBody>
                  <a:tcPr marL="0" marR="0" marT="0" marB="0"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379" name="Oval 19"/>
          <p:cNvSpPr>
            <a:spLocks noChangeArrowheads="1"/>
          </p:cNvSpPr>
          <p:nvPr/>
        </p:nvSpPr>
        <p:spPr bwMode="auto">
          <a:xfrm>
            <a:off x="1090613" y="4694238"/>
            <a:ext cx="2163762" cy="433387"/>
          </a:xfrm>
          <a:prstGeom prst="ellipse">
            <a:avLst/>
          </a:prstGeom>
          <a:solidFill>
            <a:srgbClr val="FFC000"/>
          </a:solidFill>
          <a:ln w="9525">
            <a:solidFill>
              <a:schemeClr val="bg2"/>
            </a:solidFill>
            <a:round/>
            <a:headEnd/>
            <a:tailEnd/>
          </a:ln>
        </p:spPr>
        <p:txBody>
          <a:bodyPr wrap="none" lIns="0" tIns="0" rIns="0" bIns="0" anchor="ct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kumimoji="0" lang="en-US" altLang="zh-CN" sz="2000"/>
              <a:t>Oracle</a:t>
            </a:r>
            <a:r>
              <a:rPr kumimoji="0" lang="zh-CN" altLang="en-US" sz="2000"/>
              <a:t>服务器</a:t>
            </a:r>
            <a:endParaRPr kumimoji="0" lang="zh-CN" altLang="en-US" sz="2800"/>
          </a:p>
        </p:txBody>
      </p:sp>
      <p:sp>
        <p:nvSpPr>
          <p:cNvPr id="15380" name="Oval 20"/>
          <p:cNvSpPr>
            <a:spLocks noChangeArrowheads="1"/>
          </p:cNvSpPr>
          <p:nvPr/>
        </p:nvSpPr>
        <p:spPr bwMode="auto">
          <a:xfrm>
            <a:off x="3352800" y="4694238"/>
            <a:ext cx="1622425" cy="433387"/>
          </a:xfrm>
          <a:prstGeom prst="ellipse">
            <a:avLst/>
          </a:prstGeom>
          <a:solidFill>
            <a:srgbClr val="FFC000"/>
          </a:solidFill>
          <a:ln w="9525">
            <a:solidFill>
              <a:schemeClr val="bg2"/>
            </a:solidFill>
            <a:round/>
            <a:headEnd/>
            <a:tailEnd/>
          </a:ln>
        </p:spPr>
        <p:txBody>
          <a:bodyPr wrap="none" lIns="0" tIns="0" rIns="0" bIns="0" anchor="ct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kumimoji="0" lang="en-US" altLang="zh-CN" sz="2000"/>
              <a:t>DB2</a:t>
            </a:r>
            <a:r>
              <a:rPr kumimoji="0" lang="zh-CN" altLang="en-US" sz="2000"/>
              <a:t>服务器</a:t>
            </a:r>
          </a:p>
        </p:txBody>
      </p:sp>
      <p:sp>
        <p:nvSpPr>
          <p:cNvPr id="15381" name="Oval 21"/>
          <p:cNvSpPr>
            <a:spLocks noChangeArrowheads="1"/>
          </p:cNvSpPr>
          <p:nvPr/>
        </p:nvSpPr>
        <p:spPr bwMode="auto">
          <a:xfrm>
            <a:off x="5267325" y="4691063"/>
            <a:ext cx="2886075" cy="441325"/>
          </a:xfrm>
          <a:prstGeom prst="ellipse">
            <a:avLst/>
          </a:prstGeom>
          <a:solidFill>
            <a:srgbClr val="FFC000"/>
          </a:solidFill>
          <a:ln w="9525">
            <a:solidFill>
              <a:schemeClr val="bg2"/>
            </a:solidFill>
            <a:round/>
            <a:headEnd/>
            <a:tailEnd/>
          </a:ln>
        </p:spPr>
        <p:txBody>
          <a:bodyPr wrap="none" lIns="0" tIns="0" rIns="0" bIns="0" anchor="ct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kumimoji="0" lang="zh-CN" altLang="en-US" sz="2000"/>
              <a:t>其它数据库服务器</a:t>
            </a:r>
          </a:p>
        </p:txBody>
      </p:sp>
      <p:sp>
        <p:nvSpPr>
          <p:cNvPr id="15382" name="Line 22"/>
          <p:cNvSpPr>
            <a:spLocks noChangeShapeType="1"/>
          </p:cNvSpPr>
          <p:nvPr/>
        </p:nvSpPr>
        <p:spPr bwMode="auto">
          <a:xfrm flipH="1">
            <a:off x="2209800" y="4297363"/>
            <a:ext cx="457200" cy="377825"/>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sp>
        <p:nvSpPr>
          <p:cNvPr id="15383" name="Line 23"/>
          <p:cNvSpPr>
            <a:spLocks noChangeShapeType="1"/>
          </p:cNvSpPr>
          <p:nvPr/>
        </p:nvSpPr>
        <p:spPr bwMode="auto">
          <a:xfrm>
            <a:off x="4267200" y="4297363"/>
            <a:ext cx="1588" cy="377825"/>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sp>
        <p:nvSpPr>
          <p:cNvPr id="15384" name="Line 24"/>
          <p:cNvSpPr>
            <a:spLocks noChangeShapeType="1"/>
          </p:cNvSpPr>
          <p:nvPr/>
        </p:nvSpPr>
        <p:spPr bwMode="auto">
          <a:xfrm>
            <a:off x="6172200" y="4297363"/>
            <a:ext cx="609600" cy="377825"/>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a:solidFill>
                  <a:srgbClr val="CC3300"/>
                </a:solidFill>
                <a:latin typeface="宋体" panose="02010600030101010101" pitchFamily="2" charset="-122"/>
                <a:ea typeface="宋体" panose="02010600030101010101" pitchFamily="2" charset="-122"/>
              </a:rPr>
              <a:t>查询示例</a:t>
            </a:r>
            <a:endParaRPr lang="en-US" altLang="en-US">
              <a:solidFill>
                <a:srgbClr val="CC3300"/>
              </a:solidFill>
              <a:latin typeface="宋体" panose="02010600030101010101" pitchFamily="2" charset="-122"/>
              <a:ea typeface="宋体" panose="02010600030101010101" pitchFamily="2" charset="-122"/>
            </a:endParaRPr>
          </a:p>
        </p:txBody>
      </p:sp>
      <p:sp>
        <p:nvSpPr>
          <p:cNvPr id="28675" name="Rectangle 3"/>
          <p:cNvSpPr>
            <a:spLocks noGrp="1" noChangeArrowheads="1"/>
          </p:cNvSpPr>
          <p:nvPr>
            <p:ph type="body" idx="1"/>
          </p:nvPr>
        </p:nvSpPr>
        <p:spPr>
          <a:xfrm>
            <a:off x="828675" y="2233613"/>
            <a:ext cx="7970838" cy="3335337"/>
          </a:xfrm>
        </p:spPr>
        <p:txBody>
          <a:bodyPr/>
          <a:lstStyle/>
          <a:p>
            <a:pPr>
              <a:buFont typeface="Monotype Sorts" charset="2"/>
              <a:buChar char="n"/>
              <a:tabLst>
                <a:tab pos="966788" algn="l"/>
              </a:tabLst>
              <a:defRPr/>
            </a:pPr>
            <a:r>
              <a:rPr lang="zh-CN" altLang="en-US" sz="2000" dirty="0">
                <a:latin typeface="宋体" charset="-122"/>
                <a:ea typeface="宋体" charset="-122"/>
              </a:rPr>
              <a:t>使用</a:t>
            </a:r>
            <a:r>
              <a:rPr lang="en-US" altLang="zh-CN" sz="2000" dirty="0"/>
              <a:t>SQL</a:t>
            </a:r>
            <a:r>
              <a:rPr lang="zh-CN" altLang="en-US" sz="2000" dirty="0">
                <a:latin typeface="宋体" charset="-122"/>
                <a:ea typeface="宋体" charset="-122"/>
              </a:rPr>
              <a:t>进行查询，并为该查询使用游标</a:t>
            </a:r>
            <a:r>
              <a:rPr lang="zh-CN" altLang="en-US" sz="2000" dirty="0">
                <a:latin typeface="+mn-ea"/>
                <a:ea typeface="+mn-ea"/>
              </a:rPr>
              <a:t>（</a:t>
            </a:r>
            <a:r>
              <a:rPr lang="en-US" altLang="zh-CN" sz="2000" i="1" dirty="0">
                <a:latin typeface="+mn-ea"/>
                <a:ea typeface="+mn-ea"/>
              </a:rPr>
              <a:t>cursor</a:t>
            </a:r>
            <a:r>
              <a:rPr lang="en-US" altLang="zh-CN" sz="2000" dirty="0">
                <a:latin typeface="+mn-ea"/>
                <a:ea typeface="+mn-ea"/>
              </a:rPr>
              <a:t> </a:t>
            </a:r>
            <a:r>
              <a:rPr lang="zh-CN" altLang="en-US" sz="2000" dirty="0">
                <a:latin typeface="+mn-ea"/>
                <a:ea typeface="+mn-ea"/>
              </a:rPr>
              <a:t>）</a:t>
            </a:r>
            <a:endParaRPr lang="en-US" altLang="zh-CN" sz="2000" dirty="0">
              <a:latin typeface="+mn-ea"/>
              <a:ea typeface="+mn-ea"/>
            </a:endParaRPr>
          </a:p>
          <a:p>
            <a:pPr>
              <a:buFont typeface="Monotype Sorts" charset="2"/>
              <a:buNone/>
              <a:tabLst>
                <a:tab pos="966788" algn="l"/>
              </a:tabLst>
              <a:defRPr/>
            </a:pPr>
            <a:r>
              <a:rPr lang="en-US" altLang="zh-CN" sz="2000" dirty="0"/>
              <a:t>       </a:t>
            </a:r>
            <a:r>
              <a:rPr lang="en-US" altLang="zh-CN" sz="2000" dirty="0">
                <a:solidFill>
                  <a:srgbClr val="993300"/>
                </a:solidFill>
              </a:rPr>
              <a:t>EXEC SQL</a:t>
            </a:r>
          </a:p>
          <a:p>
            <a:pPr>
              <a:buFont typeface="Monotype Sorts" charset="2"/>
              <a:buNone/>
              <a:tabLst>
                <a:tab pos="966788" algn="l"/>
              </a:tabLst>
              <a:defRPr/>
            </a:pPr>
            <a:r>
              <a:rPr lang="en-US" altLang="zh-CN" sz="2000" dirty="0">
                <a:solidFill>
                  <a:srgbClr val="993300"/>
                </a:solidFill>
              </a:rPr>
              <a:t>	    </a:t>
            </a:r>
            <a:r>
              <a:rPr lang="en-US" altLang="zh-CN" sz="2000" b="1" dirty="0">
                <a:solidFill>
                  <a:srgbClr val="993300"/>
                </a:solidFill>
              </a:rPr>
              <a:t>declare </a:t>
            </a:r>
            <a:r>
              <a:rPr lang="en-US" altLang="zh-CN" sz="2000" i="1" dirty="0">
                <a:solidFill>
                  <a:srgbClr val="993300"/>
                </a:solidFill>
              </a:rPr>
              <a:t>c</a:t>
            </a:r>
            <a:r>
              <a:rPr lang="en-US" altLang="zh-CN" sz="2000" b="1" dirty="0">
                <a:solidFill>
                  <a:srgbClr val="993300"/>
                </a:solidFill>
              </a:rPr>
              <a:t> cursor for </a:t>
            </a:r>
            <a:br>
              <a:rPr lang="en-US" altLang="zh-CN" sz="2000" b="1" dirty="0">
                <a:solidFill>
                  <a:srgbClr val="993300"/>
                </a:solidFill>
              </a:rPr>
            </a:br>
            <a:r>
              <a:rPr lang="en-US" altLang="zh-CN" sz="2000" b="1" dirty="0">
                <a:solidFill>
                  <a:srgbClr val="993300"/>
                </a:solidFill>
              </a:rPr>
              <a:t>    select </a:t>
            </a:r>
            <a:r>
              <a:rPr lang="en-US" altLang="zh-CN" sz="2000" i="1" dirty="0">
                <a:solidFill>
                  <a:srgbClr val="993300"/>
                </a:solidFill>
              </a:rPr>
              <a:t>ID, name</a:t>
            </a:r>
            <a:br>
              <a:rPr lang="en-US" altLang="zh-CN" sz="2000" i="1" dirty="0">
                <a:solidFill>
                  <a:srgbClr val="993300"/>
                </a:solidFill>
              </a:rPr>
            </a:br>
            <a:r>
              <a:rPr lang="en-US" altLang="zh-CN" sz="2000" i="1" dirty="0">
                <a:solidFill>
                  <a:srgbClr val="993300"/>
                </a:solidFill>
              </a:rPr>
              <a:t>    </a:t>
            </a:r>
            <a:r>
              <a:rPr lang="en-US" altLang="zh-CN" sz="2000" b="1" dirty="0">
                <a:solidFill>
                  <a:srgbClr val="993300"/>
                </a:solidFill>
              </a:rPr>
              <a:t>from </a:t>
            </a:r>
            <a:r>
              <a:rPr lang="en-US" altLang="zh-CN" sz="2000" i="1" dirty="0">
                <a:solidFill>
                  <a:srgbClr val="993300"/>
                </a:solidFill>
              </a:rPr>
              <a:t>student</a:t>
            </a:r>
            <a:br>
              <a:rPr lang="en-US" altLang="zh-CN" sz="2000" i="1" dirty="0">
                <a:solidFill>
                  <a:srgbClr val="993300"/>
                </a:solidFill>
              </a:rPr>
            </a:br>
            <a:r>
              <a:rPr lang="en-US" altLang="zh-CN" sz="2000" i="1" dirty="0">
                <a:solidFill>
                  <a:srgbClr val="993300"/>
                </a:solidFill>
              </a:rPr>
              <a:t>    </a:t>
            </a:r>
            <a:r>
              <a:rPr lang="en-US" altLang="zh-CN" sz="2000" b="1" dirty="0">
                <a:solidFill>
                  <a:srgbClr val="993300"/>
                </a:solidFill>
              </a:rPr>
              <a:t>where </a:t>
            </a:r>
            <a:r>
              <a:rPr lang="en-US" altLang="zh-CN" sz="2000" b="1" dirty="0" err="1">
                <a:solidFill>
                  <a:srgbClr val="993300"/>
                </a:solidFill>
              </a:rPr>
              <a:t>tot_cred</a:t>
            </a:r>
            <a:r>
              <a:rPr lang="en-US" altLang="zh-CN" sz="2000" i="1" dirty="0">
                <a:solidFill>
                  <a:srgbClr val="993300"/>
                </a:solidFill>
              </a:rPr>
              <a:t> &gt; :</a:t>
            </a:r>
            <a:r>
              <a:rPr lang="en-US" altLang="zh-CN" sz="2000" i="1" dirty="0" err="1">
                <a:solidFill>
                  <a:srgbClr val="993300"/>
                </a:solidFill>
              </a:rPr>
              <a:t>credit_amount</a:t>
            </a:r>
            <a:endParaRPr lang="en-US" altLang="zh-CN" sz="2000" i="1" dirty="0">
              <a:solidFill>
                <a:srgbClr val="993300"/>
              </a:solidFill>
            </a:endParaRPr>
          </a:p>
          <a:p>
            <a:pPr>
              <a:buFont typeface="Monotype Sorts" charset="2"/>
              <a:buNone/>
              <a:tabLst>
                <a:tab pos="966788" algn="l"/>
              </a:tabLst>
              <a:defRPr/>
            </a:pPr>
            <a:r>
              <a:rPr lang="en-US" altLang="zh-CN" sz="2000" dirty="0">
                <a:solidFill>
                  <a:srgbClr val="993300"/>
                </a:solidFill>
              </a:rPr>
              <a:t>       END_EXEC</a:t>
            </a:r>
          </a:p>
          <a:p>
            <a:pPr>
              <a:buFont typeface="Monotype Sorts" charset="2"/>
              <a:buNone/>
              <a:tabLst>
                <a:tab pos="966788" algn="l"/>
              </a:tabLst>
              <a:defRPr/>
            </a:pPr>
            <a:endParaRPr lang="en-US" altLang="zh-CN" sz="2000" dirty="0">
              <a:solidFill>
                <a:srgbClr val="993300"/>
              </a:solidFill>
            </a:endParaRPr>
          </a:p>
        </p:txBody>
      </p:sp>
      <p:sp>
        <p:nvSpPr>
          <p:cNvPr id="28676" name="Text Box 4"/>
          <p:cNvSpPr txBox="1">
            <a:spLocks noChangeArrowheads="1"/>
          </p:cNvSpPr>
          <p:nvPr/>
        </p:nvSpPr>
        <p:spPr bwMode="auto">
          <a:xfrm>
            <a:off x="841375" y="1135063"/>
            <a:ext cx="7239000" cy="1006475"/>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tabLst>
                <a:tab pos="966788" algn="l"/>
              </a:tabLst>
              <a:defRPr/>
            </a:pPr>
            <a:r>
              <a:rPr kumimoji="1" lang="zh-CN" altLang="en-US" sz="2000" dirty="0">
                <a:latin typeface="宋体" charset="-122"/>
                <a:ea typeface="宋体" charset="-122"/>
              </a:rPr>
              <a:t>在某一个宿主语言里，找出学分高于</a:t>
            </a:r>
            <a:r>
              <a:rPr kumimoji="1" lang="en-US" altLang="zh-CN" sz="2000" dirty="0" err="1">
                <a:solidFill>
                  <a:srgbClr val="993300"/>
                </a:solidFill>
                <a:latin typeface="Helvetica" charset="0"/>
              </a:rPr>
              <a:t>credit_amount</a:t>
            </a:r>
            <a:r>
              <a:rPr kumimoji="1" lang="zh-CN" altLang="en-US" sz="2000" dirty="0">
                <a:latin typeface="宋体" charset="-122"/>
                <a:ea typeface="宋体" charset="-122"/>
              </a:rPr>
              <a:t>的所有学生的</a:t>
            </a:r>
            <a:r>
              <a:rPr kumimoji="1" lang="en-US" altLang="zh-CN" sz="2000" dirty="0">
                <a:latin typeface="+mn-ea"/>
                <a:ea typeface="+mn-ea"/>
              </a:rPr>
              <a:t>ID</a:t>
            </a:r>
            <a:r>
              <a:rPr kumimoji="1" lang="zh-CN" altLang="en-US" sz="2000" dirty="0">
                <a:latin typeface="宋体" charset="-122"/>
                <a:ea typeface="宋体" charset="-122"/>
              </a:rPr>
              <a:t>和姓名 </a:t>
            </a:r>
            <a:endParaRPr kumimoji="1" lang="en-US" altLang="zh-CN" sz="2000" dirty="0">
              <a:latin typeface="宋体" charset="-122"/>
              <a:ea typeface="宋体"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pPr>
              <a:defRPr/>
            </a:pPr>
            <a:endParaRPr lang="en-US" altLang="zh-CN" dirty="0"/>
          </a:p>
        </p:txBody>
      </p:sp>
      <p:sp>
        <p:nvSpPr>
          <p:cNvPr id="41987" name="Rectangle 2"/>
          <p:cNvSpPr>
            <a:spLocks noGrp="1" noChangeArrowheads="1"/>
          </p:cNvSpPr>
          <p:nvPr>
            <p:ph type="title"/>
          </p:nvPr>
        </p:nvSpPr>
        <p:spPr/>
        <p:txBody>
          <a:bodyPr/>
          <a:lstStyle/>
          <a:p>
            <a:pPr eaLnBrk="1" hangingPunct="1"/>
            <a:r>
              <a:rPr lang="zh-CN" altLang="en-US" sz="2800" dirty="0" smtClean="0">
                <a:ea typeface="宋体" panose="02010600030101010101" pitchFamily="2" charset="-122"/>
              </a:rPr>
              <a:t>查询结果为多条记录的</a:t>
            </a:r>
            <a:r>
              <a:rPr lang="en-US" altLang="zh-CN" sz="2800" dirty="0" smtClean="0">
                <a:ea typeface="宋体" panose="02010600030101010101" pitchFamily="2" charset="-122"/>
              </a:rPr>
              <a:t>SELECT</a:t>
            </a:r>
            <a:r>
              <a:rPr lang="zh-CN" altLang="en-US" sz="2800" dirty="0" smtClean="0">
                <a:ea typeface="宋体" panose="02010600030101010101" pitchFamily="2" charset="-122"/>
              </a:rPr>
              <a:t>语句</a:t>
            </a:r>
          </a:p>
        </p:txBody>
      </p:sp>
      <p:sp>
        <p:nvSpPr>
          <p:cNvPr id="41988" name="Rectangle 3"/>
          <p:cNvSpPr>
            <a:spLocks noGrp="1" noChangeArrowheads="1"/>
          </p:cNvSpPr>
          <p:nvPr>
            <p:ph type="body" idx="1"/>
          </p:nvPr>
        </p:nvSpPr>
        <p:spPr/>
        <p:txBody>
          <a:bodyPr/>
          <a:lstStyle/>
          <a:p>
            <a:pPr eaLnBrk="1" hangingPunct="1">
              <a:lnSpc>
                <a:spcPct val="150000"/>
              </a:lnSpc>
            </a:pPr>
            <a:r>
              <a:rPr lang="zh-CN" altLang="en-US" sz="2000" dirty="0" smtClean="0">
                <a:ea typeface="宋体" panose="02010600030101010101" pitchFamily="2" charset="-122"/>
              </a:rPr>
              <a:t>使用游标的步骤</a:t>
            </a:r>
            <a:endParaRPr lang="zh-CN" altLang="en-US" sz="3600" dirty="0" smtClean="0">
              <a:ea typeface="宋体" panose="02010600030101010101" pitchFamily="2" charset="-122"/>
            </a:endParaRPr>
          </a:p>
          <a:p>
            <a:pPr lvl="1" eaLnBrk="1" hangingPunct="1">
              <a:lnSpc>
                <a:spcPct val="150000"/>
              </a:lnSpc>
              <a:buFont typeface="Wingdings" panose="05000000000000000000" pitchFamily="2" charset="2"/>
              <a:buNone/>
            </a:pPr>
            <a:r>
              <a:rPr lang="en-US" altLang="zh-CN" sz="2000" dirty="0" smtClean="0">
                <a:ea typeface="宋体" panose="02010600030101010101" pitchFamily="2" charset="-122"/>
              </a:rPr>
              <a:t>1. </a:t>
            </a:r>
            <a:r>
              <a:rPr lang="zh-CN" altLang="en-US" sz="2000" dirty="0" smtClean="0">
                <a:ea typeface="宋体" panose="02010600030101010101" pitchFamily="2" charset="-122"/>
              </a:rPr>
              <a:t>说明游标</a:t>
            </a:r>
          </a:p>
          <a:p>
            <a:pPr lvl="1" eaLnBrk="1" hangingPunct="1">
              <a:lnSpc>
                <a:spcPct val="150000"/>
              </a:lnSpc>
              <a:buFont typeface="Wingdings" panose="05000000000000000000" pitchFamily="2" charset="2"/>
              <a:buNone/>
            </a:pPr>
            <a:r>
              <a:rPr lang="en-US" altLang="zh-CN" sz="2000" dirty="0" smtClean="0">
                <a:ea typeface="宋体" panose="02010600030101010101" pitchFamily="2" charset="-122"/>
              </a:rPr>
              <a:t>2. </a:t>
            </a:r>
            <a:r>
              <a:rPr lang="zh-CN" altLang="en-US" sz="2000" dirty="0" smtClean="0">
                <a:ea typeface="宋体" panose="02010600030101010101" pitchFamily="2" charset="-122"/>
              </a:rPr>
              <a:t>打开游标</a:t>
            </a:r>
          </a:p>
          <a:p>
            <a:pPr lvl="1" eaLnBrk="1" hangingPunct="1">
              <a:lnSpc>
                <a:spcPct val="150000"/>
              </a:lnSpc>
              <a:buFont typeface="Wingdings" panose="05000000000000000000" pitchFamily="2" charset="2"/>
              <a:buNone/>
            </a:pPr>
            <a:r>
              <a:rPr lang="en-US" altLang="zh-CN" sz="2000" dirty="0" smtClean="0">
                <a:ea typeface="宋体" panose="02010600030101010101" pitchFamily="2" charset="-122"/>
              </a:rPr>
              <a:t>3.</a:t>
            </a:r>
            <a:r>
              <a:rPr lang="zh-CN" altLang="en-US" sz="2000" dirty="0" smtClean="0">
                <a:ea typeface="宋体" panose="02010600030101010101" pitchFamily="2" charset="-122"/>
              </a:rPr>
              <a:t>推进游标指针并取当前记录 </a:t>
            </a:r>
          </a:p>
          <a:p>
            <a:pPr lvl="1" eaLnBrk="1" hangingPunct="1">
              <a:lnSpc>
                <a:spcPct val="150000"/>
              </a:lnSpc>
              <a:buFont typeface="Wingdings" panose="05000000000000000000" pitchFamily="2" charset="2"/>
              <a:buNone/>
            </a:pPr>
            <a:r>
              <a:rPr lang="en-US" altLang="zh-CN" sz="2000" dirty="0" smtClean="0">
                <a:ea typeface="宋体" panose="02010600030101010101" pitchFamily="2" charset="-122"/>
              </a:rPr>
              <a:t>4. </a:t>
            </a:r>
            <a:r>
              <a:rPr lang="zh-CN" altLang="en-US" sz="2000" dirty="0" smtClean="0">
                <a:ea typeface="宋体" panose="02010600030101010101" pitchFamily="2" charset="-122"/>
              </a:rPr>
              <a:t>关闭游标</a:t>
            </a:r>
          </a:p>
          <a:p>
            <a:pPr eaLnBrk="1" hangingPunct="1"/>
            <a:endParaRPr lang="zh-CN" altLang="en-US" dirty="0" smtClean="0">
              <a:ea typeface="宋体" panose="02010600030101010101" pitchFamily="2" charset="-122"/>
            </a:endParaRPr>
          </a:p>
          <a:p>
            <a:pPr eaLnBrk="1" hangingPunct="1"/>
            <a:endParaRPr lang="en-US" altLang="zh-CN" dirty="0" smtClean="0">
              <a:ea typeface="宋体" panose="02010600030101010101" pitchFamily="2" charset="-122"/>
            </a:endParaRPr>
          </a:p>
        </p:txBody>
      </p:sp>
    </p:spTree>
    <p:extLst>
      <p:ext uri="{BB962C8B-B14F-4D97-AF65-F5344CB8AC3E}">
        <p14:creationId xmlns:p14="http://schemas.microsoft.com/office/powerpoint/2010/main" val="11251740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pPr>
              <a:defRPr/>
            </a:pPr>
            <a:endParaRPr lang="en-US" altLang="zh-CN" dirty="0"/>
          </a:p>
        </p:txBody>
      </p:sp>
      <p:sp>
        <p:nvSpPr>
          <p:cNvPr id="43011" name="Rectangle 2"/>
          <p:cNvSpPr>
            <a:spLocks noGrp="1" noChangeArrowheads="1"/>
          </p:cNvSpPr>
          <p:nvPr>
            <p:ph type="title"/>
          </p:nvPr>
        </p:nvSpPr>
        <p:spPr/>
        <p:txBody>
          <a:bodyPr/>
          <a:lstStyle/>
          <a:p>
            <a:pPr eaLnBrk="1" hangingPunct="1"/>
            <a:r>
              <a:rPr lang="en-US" altLang="zh-CN" sz="3200" dirty="0" smtClean="0">
                <a:ea typeface="宋体" panose="02010600030101010101" pitchFamily="2" charset="-122"/>
              </a:rPr>
              <a:t>1</a:t>
            </a:r>
            <a:r>
              <a:rPr lang="zh-CN" altLang="en-US" sz="3200" dirty="0" smtClean="0">
                <a:ea typeface="宋体" panose="02010600030101010101" pitchFamily="2" charset="-122"/>
              </a:rPr>
              <a:t>、说明游标</a:t>
            </a:r>
          </a:p>
        </p:txBody>
      </p:sp>
      <p:sp>
        <p:nvSpPr>
          <p:cNvPr id="43012" name="Rectangle 3"/>
          <p:cNvSpPr>
            <a:spLocks noGrp="1" noChangeArrowheads="1"/>
          </p:cNvSpPr>
          <p:nvPr>
            <p:ph type="body" idx="1"/>
          </p:nvPr>
        </p:nvSpPr>
        <p:spPr/>
        <p:txBody>
          <a:bodyPr/>
          <a:lstStyle/>
          <a:p>
            <a:pPr eaLnBrk="1" hangingPunct="1"/>
            <a:r>
              <a:rPr lang="zh-CN" altLang="en-US" dirty="0" smtClean="0">
                <a:ea typeface="宋体" panose="02010600030101010101" pitchFamily="2" charset="-122"/>
              </a:rPr>
              <a:t>使用</a:t>
            </a:r>
            <a:r>
              <a:rPr lang="en-US" altLang="zh-CN" dirty="0" smtClean="0">
                <a:ea typeface="宋体" panose="02010600030101010101" pitchFamily="2" charset="-122"/>
              </a:rPr>
              <a:t>DECLARE</a:t>
            </a:r>
            <a:r>
              <a:rPr lang="zh-CN" altLang="en-US" dirty="0" smtClean="0">
                <a:ea typeface="宋体" panose="02010600030101010101" pitchFamily="2" charset="-122"/>
              </a:rPr>
              <a:t>语句</a:t>
            </a:r>
          </a:p>
          <a:p>
            <a:pPr eaLnBrk="1" hangingPunct="1">
              <a:spcBef>
                <a:spcPct val="30000"/>
              </a:spcBef>
            </a:pPr>
            <a:r>
              <a:rPr lang="zh-CN" altLang="en-US" dirty="0" smtClean="0">
                <a:ea typeface="宋体" panose="02010600030101010101" pitchFamily="2" charset="-122"/>
              </a:rPr>
              <a:t>语句格式</a:t>
            </a:r>
            <a:endParaRPr lang="zh-CN" altLang="en-US" sz="3200" dirty="0" smtClean="0">
              <a:ea typeface="宋体" panose="02010600030101010101" pitchFamily="2" charset="-122"/>
            </a:endParaRPr>
          </a:p>
          <a:p>
            <a:pPr lvl="1" eaLnBrk="1" hangingPunct="1">
              <a:buFont typeface="Wingdings" panose="05000000000000000000" pitchFamily="2" charset="2"/>
              <a:buNone/>
            </a:pPr>
            <a:r>
              <a:rPr lang="zh-CN" altLang="en-US" dirty="0" smtClean="0">
                <a:ea typeface="宋体" panose="02010600030101010101" pitchFamily="2" charset="-122"/>
              </a:rPr>
              <a:t>	</a:t>
            </a:r>
            <a:r>
              <a:rPr lang="en-US" altLang="zh-CN" dirty="0" smtClean="0">
                <a:ea typeface="宋体" panose="02010600030101010101" pitchFamily="2" charset="-122"/>
              </a:rPr>
              <a:t>EXEC SQL DECLARE &lt;</a:t>
            </a:r>
            <a:r>
              <a:rPr lang="zh-CN" altLang="en-US" dirty="0" smtClean="0">
                <a:ea typeface="宋体" panose="02010600030101010101" pitchFamily="2" charset="-122"/>
              </a:rPr>
              <a:t>游标名</a:t>
            </a:r>
            <a:r>
              <a:rPr lang="en-US" altLang="zh-CN" dirty="0" smtClean="0">
                <a:ea typeface="宋体" panose="02010600030101010101" pitchFamily="2" charset="-122"/>
              </a:rPr>
              <a:t>&gt; CURSOR</a:t>
            </a:r>
          </a:p>
          <a:p>
            <a:pPr lvl="1" eaLnBrk="1" hangingPunct="1">
              <a:buFont typeface="Wingdings" panose="05000000000000000000" pitchFamily="2" charset="2"/>
              <a:buNone/>
            </a:pPr>
            <a:r>
              <a:rPr lang="en-US" altLang="zh-CN" dirty="0" smtClean="0">
                <a:ea typeface="宋体" panose="02010600030101010101" pitchFamily="2" charset="-122"/>
              </a:rPr>
              <a:t>            FOR &lt;SELECT</a:t>
            </a:r>
            <a:r>
              <a:rPr lang="zh-CN" altLang="en-US" dirty="0" smtClean="0">
                <a:ea typeface="宋体" panose="02010600030101010101" pitchFamily="2" charset="-122"/>
              </a:rPr>
              <a:t>语句</a:t>
            </a:r>
            <a:r>
              <a:rPr lang="en-US" altLang="zh-CN" dirty="0" smtClean="0">
                <a:ea typeface="宋体" panose="02010600030101010101" pitchFamily="2" charset="-122"/>
              </a:rPr>
              <a:t>&gt;;</a:t>
            </a:r>
          </a:p>
          <a:p>
            <a:pPr eaLnBrk="1" hangingPunct="1"/>
            <a:r>
              <a:rPr lang="zh-CN" altLang="en-US" dirty="0" smtClean="0">
                <a:ea typeface="宋体" panose="02010600030101010101" pitchFamily="2" charset="-122"/>
              </a:rPr>
              <a:t>功能</a:t>
            </a:r>
            <a:endParaRPr lang="zh-CN" altLang="en-US" sz="3200" dirty="0" smtClean="0">
              <a:ea typeface="宋体" panose="02010600030101010101" pitchFamily="2" charset="-122"/>
            </a:endParaRPr>
          </a:p>
          <a:p>
            <a:pPr lvl="1" eaLnBrk="1" hangingPunct="1"/>
            <a:r>
              <a:rPr lang="zh-CN" altLang="en-US" dirty="0" smtClean="0">
                <a:ea typeface="宋体" panose="02010600030101010101" pitchFamily="2" charset="-122"/>
              </a:rPr>
              <a:t>是一条说明性语句，这时</a:t>
            </a:r>
            <a:r>
              <a:rPr lang="en-US" altLang="zh-CN" dirty="0" smtClean="0">
                <a:ea typeface="宋体" panose="02010600030101010101" pitchFamily="2" charset="-122"/>
              </a:rPr>
              <a:t>DBMS</a:t>
            </a:r>
            <a:r>
              <a:rPr lang="zh-CN" altLang="en-US" dirty="0" smtClean="0">
                <a:ea typeface="宋体" panose="02010600030101010101" pitchFamily="2" charset="-122"/>
              </a:rPr>
              <a:t>并不执行</a:t>
            </a:r>
            <a:r>
              <a:rPr lang="en-US" altLang="zh-CN" dirty="0" smtClean="0">
                <a:ea typeface="宋体" panose="02010600030101010101" pitchFamily="2" charset="-122"/>
              </a:rPr>
              <a:t>SELECT</a:t>
            </a:r>
            <a:r>
              <a:rPr lang="zh-CN" altLang="en-US" dirty="0" smtClean="0">
                <a:ea typeface="宋体" panose="02010600030101010101" pitchFamily="2" charset="-122"/>
              </a:rPr>
              <a:t>指定的查询操作。</a:t>
            </a:r>
          </a:p>
        </p:txBody>
      </p:sp>
    </p:spTree>
    <p:extLst>
      <p:ext uri="{BB962C8B-B14F-4D97-AF65-F5344CB8AC3E}">
        <p14:creationId xmlns:p14="http://schemas.microsoft.com/office/powerpoint/2010/main" val="1766445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pPr>
              <a:defRPr/>
            </a:pPr>
            <a:endParaRPr lang="en-US" altLang="zh-CN" dirty="0"/>
          </a:p>
        </p:txBody>
      </p:sp>
      <p:sp>
        <p:nvSpPr>
          <p:cNvPr id="44035" name="Rectangle 2"/>
          <p:cNvSpPr>
            <a:spLocks noGrp="1" noChangeArrowheads="1"/>
          </p:cNvSpPr>
          <p:nvPr>
            <p:ph type="title"/>
          </p:nvPr>
        </p:nvSpPr>
        <p:spPr/>
        <p:txBody>
          <a:bodyPr/>
          <a:lstStyle/>
          <a:p>
            <a:pPr eaLnBrk="1" hangingPunct="1"/>
            <a:r>
              <a:rPr lang="en-US" altLang="zh-CN" sz="3200" dirty="0" smtClean="0">
                <a:ea typeface="宋体" panose="02010600030101010101" pitchFamily="2" charset="-122"/>
              </a:rPr>
              <a:t>2. </a:t>
            </a:r>
            <a:r>
              <a:rPr lang="zh-CN" altLang="en-US" sz="3200" dirty="0" smtClean="0">
                <a:ea typeface="宋体" panose="02010600030101010101" pitchFamily="2" charset="-122"/>
              </a:rPr>
              <a:t>打开游标</a:t>
            </a:r>
          </a:p>
        </p:txBody>
      </p:sp>
      <p:sp>
        <p:nvSpPr>
          <p:cNvPr id="44036" name="Rectangle 3"/>
          <p:cNvSpPr>
            <a:spLocks noGrp="1" noChangeArrowheads="1"/>
          </p:cNvSpPr>
          <p:nvPr>
            <p:ph type="body" idx="1"/>
          </p:nvPr>
        </p:nvSpPr>
        <p:spPr>
          <a:xfrm>
            <a:off x="830179" y="1086852"/>
            <a:ext cx="7772400" cy="4114800"/>
          </a:xfrm>
        </p:spPr>
        <p:txBody>
          <a:bodyPr/>
          <a:lstStyle/>
          <a:p>
            <a:pPr eaLnBrk="1" hangingPunct="1">
              <a:lnSpc>
                <a:spcPct val="130000"/>
              </a:lnSpc>
            </a:pPr>
            <a:r>
              <a:rPr lang="zh-CN" altLang="en-US" sz="2400" dirty="0" smtClean="0">
                <a:ea typeface="宋体" panose="02010600030101010101" pitchFamily="2" charset="-122"/>
              </a:rPr>
              <a:t>使用</a:t>
            </a:r>
            <a:r>
              <a:rPr lang="en-US" altLang="zh-CN" sz="2400" dirty="0" smtClean="0">
                <a:ea typeface="宋体" panose="02010600030101010101" pitchFamily="2" charset="-122"/>
              </a:rPr>
              <a:t>OPEN</a:t>
            </a:r>
            <a:r>
              <a:rPr lang="zh-CN" altLang="en-US" sz="2400" dirty="0" smtClean="0">
                <a:ea typeface="宋体" panose="02010600030101010101" pitchFamily="2" charset="-122"/>
              </a:rPr>
              <a:t>语句</a:t>
            </a:r>
          </a:p>
          <a:p>
            <a:pPr eaLnBrk="1" hangingPunct="1">
              <a:lnSpc>
                <a:spcPct val="130000"/>
              </a:lnSpc>
            </a:pPr>
            <a:r>
              <a:rPr lang="zh-CN" altLang="en-US" sz="2400" dirty="0" smtClean="0">
                <a:ea typeface="宋体" panose="02010600030101010101" pitchFamily="2" charset="-122"/>
              </a:rPr>
              <a:t>语句格式</a:t>
            </a:r>
          </a:p>
          <a:p>
            <a:pPr lvl="1" eaLnBrk="1" hangingPunct="1">
              <a:lnSpc>
                <a:spcPct val="130000"/>
              </a:lnSpc>
              <a:buFont typeface="Wingdings" panose="05000000000000000000" pitchFamily="2" charset="2"/>
              <a:buNone/>
            </a:pPr>
            <a:r>
              <a:rPr lang="zh-CN" altLang="en-US" sz="1800" dirty="0" smtClean="0">
                <a:ea typeface="宋体" panose="02010600030101010101" pitchFamily="2" charset="-122"/>
              </a:rPr>
              <a:t>          </a:t>
            </a:r>
            <a:r>
              <a:rPr lang="en-US" altLang="zh-CN" sz="2000" dirty="0" smtClean="0">
                <a:ea typeface="宋体" panose="02010600030101010101" pitchFamily="2" charset="-122"/>
              </a:rPr>
              <a:t>EXEC SQL OPEN &lt;</a:t>
            </a:r>
            <a:r>
              <a:rPr lang="zh-CN" altLang="en-US" sz="2000" dirty="0" smtClean="0">
                <a:ea typeface="宋体" panose="02010600030101010101" pitchFamily="2" charset="-122"/>
              </a:rPr>
              <a:t>游标名</a:t>
            </a:r>
            <a:r>
              <a:rPr lang="en-US" altLang="zh-CN" sz="2000" dirty="0" smtClean="0">
                <a:ea typeface="宋体" panose="02010600030101010101" pitchFamily="2" charset="-122"/>
              </a:rPr>
              <a:t>&gt;;</a:t>
            </a:r>
            <a:endParaRPr lang="en-US" altLang="zh-CN" sz="1800" dirty="0" smtClean="0">
              <a:ea typeface="宋体" panose="02010600030101010101" pitchFamily="2" charset="-122"/>
            </a:endParaRPr>
          </a:p>
          <a:p>
            <a:pPr eaLnBrk="1" hangingPunct="1">
              <a:lnSpc>
                <a:spcPct val="130000"/>
              </a:lnSpc>
            </a:pPr>
            <a:r>
              <a:rPr lang="zh-CN" altLang="en-US" sz="2400" dirty="0" smtClean="0">
                <a:ea typeface="宋体" panose="02010600030101010101" pitchFamily="2" charset="-122"/>
              </a:rPr>
              <a:t>功能</a:t>
            </a:r>
          </a:p>
          <a:p>
            <a:pPr lvl="1" eaLnBrk="1" hangingPunct="1">
              <a:lnSpc>
                <a:spcPct val="130000"/>
              </a:lnSpc>
            </a:pPr>
            <a:r>
              <a:rPr lang="zh-CN" altLang="en-US" sz="2200" dirty="0" smtClean="0">
                <a:ea typeface="宋体" panose="02010600030101010101" pitchFamily="2" charset="-122"/>
              </a:rPr>
              <a:t>打开游标实际上是执行相应的</a:t>
            </a:r>
            <a:r>
              <a:rPr lang="en-US" altLang="zh-CN" sz="2200" dirty="0" smtClean="0">
                <a:ea typeface="宋体" panose="02010600030101010101" pitchFamily="2" charset="-122"/>
              </a:rPr>
              <a:t>SELECT</a:t>
            </a:r>
            <a:r>
              <a:rPr lang="zh-CN" altLang="en-US" sz="2200" dirty="0" smtClean="0">
                <a:ea typeface="宋体" panose="02010600030101010101" pitchFamily="2" charset="-122"/>
              </a:rPr>
              <a:t>语句，把所有满足查询条件的记录从指定表取到缓冲区中</a:t>
            </a:r>
          </a:p>
          <a:p>
            <a:pPr lvl="1" eaLnBrk="1" hangingPunct="1">
              <a:lnSpc>
                <a:spcPct val="130000"/>
              </a:lnSpc>
            </a:pPr>
            <a:r>
              <a:rPr lang="zh-CN" altLang="en-US" sz="2200" dirty="0" smtClean="0">
                <a:ea typeface="宋体" panose="02010600030101010101" pitchFamily="2" charset="-122"/>
              </a:rPr>
              <a:t>这时游标处于活动状态，指针指向查询结果集中第一条记录</a:t>
            </a:r>
          </a:p>
        </p:txBody>
      </p:sp>
    </p:spTree>
    <p:extLst>
      <p:ext uri="{BB962C8B-B14F-4D97-AF65-F5344CB8AC3E}">
        <p14:creationId xmlns:p14="http://schemas.microsoft.com/office/powerpoint/2010/main" val="39206307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pPr>
              <a:defRPr/>
            </a:pPr>
            <a:endParaRPr lang="en-US" altLang="zh-CN" dirty="0"/>
          </a:p>
        </p:txBody>
      </p:sp>
      <p:sp>
        <p:nvSpPr>
          <p:cNvPr id="45059" name="Rectangle 2"/>
          <p:cNvSpPr>
            <a:spLocks noGrp="1" noChangeArrowheads="1"/>
          </p:cNvSpPr>
          <p:nvPr>
            <p:ph type="title"/>
          </p:nvPr>
        </p:nvSpPr>
        <p:spPr/>
        <p:txBody>
          <a:bodyPr/>
          <a:lstStyle/>
          <a:p>
            <a:pPr eaLnBrk="1" hangingPunct="1"/>
            <a:r>
              <a:rPr lang="en-US" altLang="zh-CN" sz="3200" smtClean="0">
                <a:ea typeface="宋体" panose="02010600030101010101" pitchFamily="2" charset="-122"/>
              </a:rPr>
              <a:t>3.</a:t>
            </a:r>
            <a:r>
              <a:rPr lang="zh-CN" altLang="en-US" sz="3200" smtClean="0">
                <a:ea typeface="宋体" panose="02010600030101010101" pitchFamily="2" charset="-122"/>
              </a:rPr>
              <a:t>推进游标指针并取当前记录</a:t>
            </a:r>
            <a:r>
              <a:rPr lang="zh-CN" altLang="en-US" smtClean="0">
                <a:ea typeface="宋体" panose="02010600030101010101" pitchFamily="2" charset="-122"/>
              </a:rPr>
              <a:t> </a:t>
            </a:r>
          </a:p>
        </p:txBody>
      </p:sp>
      <p:sp>
        <p:nvSpPr>
          <p:cNvPr id="45060" name="Rectangle 3"/>
          <p:cNvSpPr>
            <a:spLocks noGrp="1" noChangeArrowheads="1"/>
          </p:cNvSpPr>
          <p:nvPr>
            <p:ph type="body" idx="1"/>
          </p:nvPr>
        </p:nvSpPr>
        <p:spPr>
          <a:xfrm>
            <a:off x="814388" y="1093788"/>
            <a:ext cx="7661275" cy="5559675"/>
          </a:xfrm>
        </p:spPr>
        <p:txBody>
          <a:bodyPr/>
          <a:lstStyle/>
          <a:p>
            <a:pPr eaLnBrk="1" hangingPunct="1">
              <a:lnSpc>
                <a:spcPct val="130000"/>
              </a:lnSpc>
            </a:pPr>
            <a:r>
              <a:rPr lang="zh-CN" altLang="en-US" dirty="0" smtClean="0">
                <a:ea typeface="宋体" panose="02010600030101010101" pitchFamily="2" charset="-122"/>
              </a:rPr>
              <a:t>使用</a:t>
            </a:r>
            <a:r>
              <a:rPr lang="en-US" altLang="zh-CN" dirty="0" smtClean="0">
                <a:ea typeface="宋体" panose="02010600030101010101" pitchFamily="2" charset="-122"/>
              </a:rPr>
              <a:t>FETCH</a:t>
            </a:r>
            <a:r>
              <a:rPr lang="zh-CN" altLang="en-US" dirty="0" smtClean="0">
                <a:ea typeface="宋体" panose="02010600030101010101" pitchFamily="2" charset="-122"/>
              </a:rPr>
              <a:t>语句</a:t>
            </a:r>
          </a:p>
          <a:p>
            <a:pPr eaLnBrk="1" hangingPunct="1">
              <a:lnSpc>
                <a:spcPct val="130000"/>
              </a:lnSpc>
            </a:pPr>
            <a:r>
              <a:rPr lang="zh-CN" altLang="en-US" dirty="0" smtClean="0">
                <a:ea typeface="宋体" panose="02010600030101010101" pitchFamily="2" charset="-122"/>
              </a:rPr>
              <a:t>语句格式</a:t>
            </a:r>
          </a:p>
          <a:p>
            <a:pPr eaLnBrk="1" hangingPunct="1">
              <a:lnSpc>
                <a:spcPct val="130000"/>
              </a:lnSpc>
              <a:buFont typeface="Wingdings" panose="05000000000000000000" pitchFamily="2" charset="2"/>
              <a:buNone/>
            </a:pPr>
            <a:r>
              <a:rPr lang="zh-CN" altLang="en-US" sz="2000" dirty="0" smtClean="0">
                <a:ea typeface="宋体" panose="02010600030101010101" pitchFamily="2" charset="-122"/>
              </a:rPr>
              <a:t>    </a:t>
            </a:r>
            <a:r>
              <a:rPr lang="en-US" altLang="zh-CN" sz="2000" dirty="0" smtClean="0">
                <a:ea typeface="宋体" panose="02010600030101010101" pitchFamily="2" charset="-122"/>
              </a:rPr>
              <a:t>EXEC SQL FETCH [[NEXT|PRIOR|</a:t>
            </a:r>
          </a:p>
          <a:p>
            <a:pPr lvl="1" eaLnBrk="1" hangingPunct="1">
              <a:lnSpc>
                <a:spcPct val="130000"/>
              </a:lnSpc>
              <a:buFont typeface="Wingdings" panose="05000000000000000000" pitchFamily="2" charset="2"/>
              <a:buNone/>
            </a:pPr>
            <a:r>
              <a:rPr lang="en-US" altLang="zh-CN" sz="2000" dirty="0" smtClean="0">
                <a:ea typeface="宋体" panose="02010600030101010101" pitchFamily="2" charset="-122"/>
              </a:rPr>
              <a:t>                 FIRST|LAST] FROM] &lt;</a:t>
            </a:r>
            <a:r>
              <a:rPr lang="zh-CN" altLang="en-US" sz="2000" dirty="0" smtClean="0">
                <a:ea typeface="宋体" panose="02010600030101010101" pitchFamily="2" charset="-122"/>
              </a:rPr>
              <a:t>游标名</a:t>
            </a:r>
            <a:r>
              <a:rPr lang="en-US" altLang="zh-CN" sz="2000" dirty="0" smtClean="0">
                <a:ea typeface="宋体" panose="02010600030101010101" pitchFamily="2" charset="-122"/>
              </a:rPr>
              <a:t>&gt; </a:t>
            </a:r>
          </a:p>
          <a:p>
            <a:pPr lvl="1" eaLnBrk="1" hangingPunct="1">
              <a:lnSpc>
                <a:spcPct val="130000"/>
              </a:lnSpc>
              <a:buFont typeface="Wingdings" panose="05000000000000000000" pitchFamily="2" charset="2"/>
              <a:buNone/>
            </a:pPr>
            <a:r>
              <a:rPr lang="en-US" altLang="zh-CN" dirty="0" smtClean="0">
                <a:ea typeface="宋体" panose="02010600030101010101" pitchFamily="2" charset="-122"/>
              </a:rPr>
              <a:t>  INTO &lt;</a:t>
            </a:r>
            <a:r>
              <a:rPr lang="zh-CN" altLang="en-US" dirty="0" smtClean="0">
                <a:ea typeface="宋体" panose="02010600030101010101" pitchFamily="2" charset="-122"/>
              </a:rPr>
              <a:t>主变量</a:t>
            </a:r>
            <a:r>
              <a:rPr lang="en-US" altLang="zh-CN" dirty="0" smtClean="0">
                <a:ea typeface="宋体" panose="02010600030101010101" pitchFamily="2" charset="-122"/>
              </a:rPr>
              <a:t>&gt;[&lt;</a:t>
            </a:r>
            <a:r>
              <a:rPr lang="zh-CN" altLang="en-US" dirty="0" smtClean="0">
                <a:ea typeface="宋体" panose="02010600030101010101" pitchFamily="2" charset="-122"/>
              </a:rPr>
              <a:t>指示变量</a:t>
            </a:r>
            <a:r>
              <a:rPr lang="en-US" altLang="zh-CN" dirty="0" smtClean="0">
                <a:ea typeface="宋体" panose="02010600030101010101" pitchFamily="2" charset="-122"/>
              </a:rPr>
              <a:t>&gt;][,&lt;</a:t>
            </a:r>
            <a:r>
              <a:rPr lang="zh-CN" altLang="en-US" dirty="0" smtClean="0">
                <a:ea typeface="宋体" panose="02010600030101010101" pitchFamily="2" charset="-122"/>
              </a:rPr>
              <a:t>主变量</a:t>
            </a:r>
            <a:r>
              <a:rPr lang="en-US" altLang="zh-CN" dirty="0" smtClean="0">
                <a:ea typeface="宋体" panose="02010600030101010101" pitchFamily="2" charset="-122"/>
              </a:rPr>
              <a:t>&gt;[&lt;</a:t>
            </a:r>
            <a:r>
              <a:rPr lang="zh-CN" altLang="en-US" dirty="0" smtClean="0">
                <a:ea typeface="宋体" panose="02010600030101010101" pitchFamily="2" charset="-122"/>
              </a:rPr>
              <a:t>指示变量</a:t>
            </a:r>
            <a:r>
              <a:rPr lang="en-US" altLang="zh-CN" dirty="0" smtClean="0">
                <a:ea typeface="宋体" panose="02010600030101010101" pitchFamily="2" charset="-122"/>
              </a:rPr>
              <a:t>&gt;]]...;</a:t>
            </a:r>
          </a:p>
          <a:p>
            <a:pPr eaLnBrk="1" hangingPunct="1">
              <a:lnSpc>
                <a:spcPct val="120000"/>
              </a:lnSpc>
            </a:pPr>
            <a:r>
              <a:rPr lang="zh-CN" altLang="en-US" sz="1600" dirty="0"/>
              <a:t>功能</a:t>
            </a:r>
          </a:p>
          <a:p>
            <a:pPr lvl="1" eaLnBrk="1" hangingPunct="1">
              <a:lnSpc>
                <a:spcPct val="120000"/>
              </a:lnSpc>
            </a:pPr>
            <a:r>
              <a:rPr lang="zh-CN" altLang="en-US" sz="1600" dirty="0"/>
              <a:t>指定方向推动游标指针，然后将缓冲区中的当前记录取出来送至主变量供主语言进一步处理</a:t>
            </a:r>
          </a:p>
          <a:p>
            <a:pPr lvl="1" eaLnBrk="1" hangingPunct="1">
              <a:lnSpc>
                <a:spcPct val="120000"/>
              </a:lnSpc>
            </a:pPr>
            <a:r>
              <a:rPr lang="en-US" altLang="zh-CN" sz="1600" dirty="0"/>
              <a:t>NEXT|PRIOR|FIRST|LAST</a:t>
            </a:r>
            <a:r>
              <a:rPr lang="zh-CN" altLang="en-US" sz="1600" dirty="0"/>
              <a:t>：指定推动游标指针的方式</a:t>
            </a:r>
          </a:p>
          <a:p>
            <a:pPr lvl="2" eaLnBrk="1" hangingPunct="1">
              <a:lnSpc>
                <a:spcPct val="120000"/>
              </a:lnSpc>
              <a:buFont typeface="Wingdings" panose="05000000000000000000" pitchFamily="2" charset="2"/>
              <a:buChar char="Ø"/>
            </a:pPr>
            <a:r>
              <a:rPr lang="zh-CN" altLang="en-US" sz="1400" dirty="0"/>
              <a:t> </a:t>
            </a:r>
            <a:r>
              <a:rPr lang="en-US" altLang="zh-CN" sz="1400" dirty="0"/>
              <a:t>NEXT</a:t>
            </a:r>
            <a:r>
              <a:rPr lang="zh-CN" altLang="en-US" sz="1400" dirty="0"/>
              <a:t>：向前推进一条记录</a:t>
            </a:r>
          </a:p>
          <a:p>
            <a:pPr lvl="2" eaLnBrk="1" hangingPunct="1">
              <a:lnSpc>
                <a:spcPct val="120000"/>
              </a:lnSpc>
              <a:buFont typeface="Wingdings" panose="05000000000000000000" pitchFamily="2" charset="2"/>
              <a:buChar char="Ø"/>
            </a:pPr>
            <a:r>
              <a:rPr lang="zh-CN" altLang="en-US" sz="1400" dirty="0"/>
              <a:t> </a:t>
            </a:r>
            <a:r>
              <a:rPr lang="en-US" altLang="zh-CN" sz="1400" dirty="0"/>
              <a:t>PRIOR</a:t>
            </a:r>
            <a:r>
              <a:rPr lang="zh-CN" altLang="en-US" sz="1400" dirty="0"/>
              <a:t>：向回退一条记录</a:t>
            </a:r>
          </a:p>
          <a:p>
            <a:pPr lvl="2" eaLnBrk="1" hangingPunct="1">
              <a:lnSpc>
                <a:spcPct val="120000"/>
              </a:lnSpc>
              <a:buFont typeface="Wingdings" panose="05000000000000000000" pitchFamily="2" charset="2"/>
              <a:buChar char="Ø"/>
            </a:pPr>
            <a:r>
              <a:rPr lang="zh-CN" altLang="en-US" sz="1400" dirty="0"/>
              <a:t> </a:t>
            </a:r>
            <a:r>
              <a:rPr lang="en-US" altLang="zh-CN" sz="1400" dirty="0"/>
              <a:t>FIRST</a:t>
            </a:r>
            <a:r>
              <a:rPr lang="zh-CN" altLang="en-US" sz="1400" dirty="0"/>
              <a:t>：推向第一条记录</a:t>
            </a:r>
          </a:p>
          <a:p>
            <a:pPr lvl="2" eaLnBrk="1" hangingPunct="1">
              <a:lnSpc>
                <a:spcPct val="120000"/>
              </a:lnSpc>
              <a:buFont typeface="Wingdings" panose="05000000000000000000" pitchFamily="2" charset="2"/>
              <a:buChar char="Ø"/>
            </a:pPr>
            <a:r>
              <a:rPr lang="zh-CN" altLang="en-US" sz="1400" dirty="0"/>
              <a:t> </a:t>
            </a:r>
            <a:r>
              <a:rPr lang="en-US" altLang="zh-CN" sz="1400" dirty="0"/>
              <a:t>LAST</a:t>
            </a:r>
            <a:r>
              <a:rPr lang="zh-CN" altLang="en-US" sz="1400" dirty="0"/>
              <a:t>：推向最后一条记录</a:t>
            </a:r>
          </a:p>
          <a:p>
            <a:pPr lvl="2" eaLnBrk="1" hangingPunct="1">
              <a:lnSpc>
                <a:spcPct val="120000"/>
              </a:lnSpc>
              <a:buFont typeface="Wingdings" panose="05000000000000000000" pitchFamily="2" charset="2"/>
              <a:buChar char="Ø"/>
            </a:pPr>
            <a:r>
              <a:rPr lang="zh-CN" altLang="en-US" sz="1400" dirty="0"/>
              <a:t> 缺省值为</a:t>
            </a:r>
            <a:r>
              <a:rPr lang="en-US" altLang="zh-CN" sz="1400" dirty="0"/>
              <a:t>NEXT</a:t>
            </a:r>
          </a:p>
          <a:p>
            <a:pPr lvl="1" eaLnBrk="1" hangingPunct="1">
              <a:lnSpc>
                <a:spcPct val="130000"/>
              </a:lnSpc>
              <a:buFont typeface="Wingdings" panose="05000000000000000000" pitchFamily="2" charset="2"/>
              <a:buNone/>
            </a:pPr>
            <a:endParaRPr lang="en-US" altLang="zh-CN" dirty="0" smtClean="0">
              <a:ea typeface="宋体" panose="02010600030101010101" pitchFamily="2" charset="-122"/>
            </a:endParaRPr>
          </a:p>
        </p:txBody>
      </p:sp>
    </p:spTree>
    <p:extLst>
      <p:ext uri="{BB962C8B-B14F-4D97-AF65-F5344CB8AC3E}">
        <p14:creationId xmlns:p14="http://schemas.microsoft.com/office/powerpoint/2010/main" val="13403333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pPr>
              <a:defRPr/>
            </a:pPr>
            <a:endParaRPr lang="en-US" altLang="zh-CN" dirty="0"/>
          </a:p>
        </p:txBody>
      </p:sp>
      <p:sp>
        <p:nvSpPr>
          <p:cNvPr id="47107"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4. </a:t>
            </a:r>
            <a:r>
              <a:rPr lang="zh-CN" altLang="en-US" smtClean="0">
                <a:ea typeface="宋体" panose="02010600030101010101" pitchFamily="2" charset="-122"/>
              </a:rPr>
              <a:t>关闭游标</a:t>
            </a:r>
          </a:p>
        </p:txBody>
      </p:sp>
      <p:sp>
        <p:nvSpPr>
          <p:cNvPr id="47108" name="Rectangle 3"/>
          <p:cNvSpPr>
            <a:spLocks noGrp="1" noChangeArrowheads="1"/>
          </p:cNvSpPr>
          <p:nvPr>
            <p:ph type="body" idx="1"/>
          </p:nvPr>
        </p:nvSpPr>
        <p:spPr>
          <a:xfrm>
            <a:off x="794084" y="1122947"/>
            <a:ext cx="7772400" cy="4114800"/>
          </a:xfrm>
        </p:spPr>
        <p:txBody>
          <a:bodyPr/>
          <a:lstStyle/>
          <a:p>
            <a:pPr eaLnBrk="1" hangingPunct="1">
              <a:lnSpc>
                <a:spcPct val="120000"/>
              </a:lnSpc>
            </a:pPr>
            <a:r>
              <a:rPr lang="zh-CN" altLang="en-US" sz="2400" dirty="0" smtClean="0">
                <a:ea typeface="宋体" panose="02010600030101010101" pitchFamily="2" charset="-122"/>
              </a:rPr>
              <a:t>使用</a:t>
            </a:r>
            <a:r>
              <a:rPr lang="en-US" altLang="zh-CN" sz="2400" dirty="0" smtClean="0">
                <a:ea typeface="宋体" panose="02010600030101010101" pitchFamily="2" charset="-122"/>
              </a:rPr>
              <a:t>CLOSE</a:t>
            </a:r>
            <a:r>
              <a:rPr lang="zh-CN" altLang="en-US" sz="2400" dirty="0" smtClean="0">
                <a:ea typeface="宋体" panose="02010600030101010101" pitchFamily="2" charset="-122"/>
              </a:rPr>
              <a:t>语句</a:t>
            </a:r>
          </a:p>
          <a:p>
            <a:pPr eaLnBrk="1" hangingPunct="1">
              <a:lnSpc>
                <a:spcPct val="120000"/>
              </a:lnSpc>
            </a:pPr>
            <a:r>
              <a:rPr lang="zh-CN" altLang="en-US" sz="2400" dirty="0" smtClean="0">
                <a:ea typeface="宋体" panose="02010600030101010101" pitchFamily="2" charset="-122"/>
              </a:rPr>
              <a:t>语句格式</a:t>
            </a:r>
          </a:p>
          <a:p>
            <a:pPr lvl="1" eaLnBrk="1" hangingPunct="1">
              <a:lnSpc>
                <a:spcPct val="120000"/>
              </a:lnSpc>
              <a:buFont typeface="Wingdings" panose="05000000000000000000" pitchFamily="2" charset="2"/>
              <a:buNone/>
            </a:pPr>
            <a:r>
              <a:rPr lang="zh-CN" altLang="en-US" sz="2200" dirty="0" smtClean="0">
                <a:ea typeface="宋体" panose="02010600030101010101" pitchFamily="2" charset="-122"/>
              </a:rPr>
              <a:t>      </a:t>
            </a:r>
            <a:r>
              <a:rPr lang="en-US" altLang="zh-CN" sz="2200" dirty="0" smtClean="0">
                <a:ea typeface="宋体" panose="02010600030101010101" pitchFamily="2" charset="-122"/>
              </a:rPr>
              <a:t>EXEC SQL CLOSE &lt;</a:t>
            </a:r>
            <a:r>
              <a:rPr lang="zh-CN" altLang="en-US" sz="2200" dirty="0" smtClean="0">
                <a:ea typeface="宋体" panose="02010600030101010101" pitchFamily="2" charset="-122"/>
              </a:rPr>
              <a:t>游标名</a:t>
            </a:r>
            <a:r>
              <a:rPr lang="en-US" altLang="zh-CN" sz="2200" dirty="0" smtClean="0">
                <a:ea typeface="宋体" panose="02010600030101010101" pitchFamily="2" charset="-122"/>
              </a:rPr>
              <a:t>&gt;;</a:t>
            </a:r>
          </a:p>
          <a:p>
            <a:pPr eaLnBrk="1" hangingPunct="1">
              <a:lnSpc>
                <a:spcPct val="120000"/>
              </a:lnSpc>
            </a:pPr>
            <a:r>
              <a:rPr lang="zh-CN" altLang="en-US" sz="2400" dirty="0" smtClean="0">
                <a:ea typeface="宋体" panose="02010600030101010101" pitchFamily="2" charset="-122"/>
              </a:rPr>
              <a:t>功能</a:t>
            </a:r>
          </a:p>
          <a:p>
            <a:pPr lvl="1" eaLnBrk="1" hangingPunct="1">
              <a:lnSpc>
                <a:spcPct val="120000"/>
              </a:lnSpc>
            </a:pPr>
            <a:r>
              <a:rPr lang="zh-CN" altLang="en-US" sz="2200" dirty="0" smtClean="0">
                <a:ea typeface="宋体" panose="02010600030101010101" pitchFamily="2" charset="-122"/>
              </a:rPr>
              <a:t>关闭游标，释放结果集占用的缓冲区及其他资源</a:t>
            </a:r>
          </a:p>
          <a:p>
            <a:pPr eaLnBrk="1" hangingPunct="1">
              <a:lnSpc>
                <a:spcPct val="120000"/>
              </a:lnSpc>
            </a:pPr>
            <a:r>
              <a:rPr lang="zh-CN" altLang="en-US" sz="2400" dirty="0" smtClean="0">
                <a:ea typeface="宋体" panose="02010600030101010101" pitchFamily="2" charset="-122"/>
              </a:rPr>
              <a:t>说明</a:t>
            </a:r>
          </a:p>
          <a:p>
            <a:pPr lvl="1" eaLnBrk="1" hangingPunct="1">
              <a:lnSpc>
                <a:spcPct val="120000"/>
              </a:lnSpc>
            </a:pPr>
            <a:r>
              <a:rPr lang="zh-CN" altLang="en-US" sz="2200" dirty="0" smtClean="0">
                <a:ea typeface="宋体" panose="02010600030101010101" pitchFamily="2" charset="-122"/>
              </a:rPr>
              <a:t>游标被关闭后，就不再和原来的查询结果集相联系</a:t>
            </a:r>
          </a:p>
          <a:p>
            <a:pPr lvl="1" eaLnBrk="1" hangingPunct="1">
              <a:lnSpc>
                <a:spcPct val="120000"/>
              </a:lnSpc>
            </a:pPr>
            <a:r>
              <a:rPr lang="zh-CN" altLang="en-US" sz="2200" dirty="0" smtClean="0">
                <a:ea typeface="宋体" panose="02010600030101010101" pitchFamily="2" charset="-122"/>
              </a:rPr>
              <a:t>被关闭的游标可以再次被打开，与新的查询结果相联系</a:t>
            </a:r>
          </a:p>
        </p:txBody>
      </p:sp>
    </p:spTree>
    <p:extLst>
      <p:ext uri="{BB962C8B-B14F-4D97-AF65-F5344CB8AC3E}">
        <p14:creationId xmlns:p14="http://schemas.microsoft.com/office/powerpoint/2010/main" val="2722058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pPr>
              <a:defRPr/>
            </a:pPr>
            <a:r>
              <a:rPr lang="zh-CN" altLang="en-US" dirty="0">
                <a:solidFill>
                  <a:srgbClr val="CC3300"/>
                </a:solidFill>
                <a:latin typeface="宋体" pitchFamily="2" charset="-122"/>
                <a:ea typeface="宋体" pitchFamily="2" charset="-122"/>
              </a:rPr>
              <a:t>嵌入式</a:t>
            </a:r>
            <a:r>
              <a:rPr lang="en-US" dirty="0">
                <a:ea typeface="+mj-ea"/>
              </a:rPr>
              <a:t>SQL</a:t>
            </a:r>
            <a:r>
              <a:rPr lang="zh-CN" altLang="en-US" dirty="0">
                <a:solidFill>
                  <a:srgbClr val="CC3300"/>
                </a:solidFill>
                <a:latin typeface="宋体" pitchFamily="2" charset="-122"/>
                <a:ea typeface="宋体" pitchFamily="2" charset="-122"/>
              </a:rPr>
              <a:t>（续）</a:t>
            </a:r>
            <a:endParaRPr lang="en-US" altLang="en-US" dirty="0">
              <a:solidFill>
                <a:srgbClr val="CC3300"/>
              </a:solidFill>
              <a:latin typeface="宋体" pitchFamily="2" charset="-122"/>
              <a:ea typeface="宋体" pitchFamily="2" charset="-122"/>
            </a:endParaRPr>
          </a:p>
        </p:txBody>
      </p:sp>
      <p:sp>
        <p:nvSpPr>
          <p:cNvPr id="29699" name="Rectangle 3"/>
          <p:cNvSpPr>
            <a:spLocks noGrp="1" noChangeArrowheads="1"/>
          </p:cNvSpPr>
          <p:nvPr>
            <p:ph type="body" idx="1"/>
          </p:nvPr>
        </p:nvSpPr>
        <p:spPr>
          <a:xfrm>
            <a:off x="649288" y="1135063"/>
            <a:ext cx="7853362" cy="4903787"/>
          </a:xfrm>
        </p:spPr>
        <p:txBody>
          <a:bodyPr/>
          <a:lstStyle/>
          <a:p>
            <a:pPr>
              <a:buFont typeface="Monotype Sorts" charset="2"/>
              <a:buChar char="n"/>
              <a:tabLst>
                <a:tab pos="3140075" algn="ctr"/>
              </a:tabLst>
              <a:defRPr/>
            </a:pPr>
            <a:r>
              <a:rPr lang="en-US" altLang="zh-CN" sz="2000" b="1" dirty="0">
                <a:solidFill>
                  <a:schemeClr val="tx2"/>
                </a:solidFill>
              </a:rPr>
              <a:t> </a:t>
            </a:r>
            <a:r>
              <a:rPr lang="en-US" altLang="zh-CN" sz="2000" b="1" dirty="0">
                <a:solidFill>
                  <a:srgbClr val="000099"/>
                </a:solidFill>
              </a:rPr>
              <a:t>open</a:t>
            </a:r>
            <a:r>
              <a:rPr lang="en-US" altLang="zh-CN" sz="2000" dirty="0"/>
              <a:t> </a:t>
            </a:r>
            <a:r>
              <a:rPr lang="zh-CN" altLang="en-US" sz="2000" dirty="0">
                <a:latin typeface="宋体" charset="-122"/>
                <a:ea typeface="宋体" charset="-122"/>
              </a:rPr>
              <a:t>语句用来对查询求值</a:t>
            </a:r>
            <a:endParaRPr lang="en-US" altLang="zh-CN" sz="2000" dirty="0">
              <a:latin typeface="宋体" charset="-122"/>
              <a:ea typeface="宋体" charset="-122"/>
            </a:endParaRPr>
          </a:p>
          <a:p>
            <a:pPr>
              <a:buFont typeface="Monotype Sorts" charset="2"/>
              <a:buNone/>
              <a:tabLst>
                <a:tab pos="3140075" algn="ctr"/>
              </a:tabLst>
              <a:defRPr/>
            </a:pPr>
            <a:r>
              <a:rPr lang="en-US" altLang="zh-CN" sz="2000" dirty="0"/>
              <a:t>		</a:t>
            </a:r>
            <a:r>
              <a:rPr lang="en-US" altLang="zh-CN" sz="2000" dirty="0">
                <a:solidFill>
                  <a:srgbClr val="993300"/>
                </a:solidFill>
              </a:rPr>
              <a:t>EXEC SQL </a:t>
            </a:r>
            <a:r>
              <a:rPr lang="en-US" altLang="zh-CN" sz="2000" b="1" dirty="0">
                <a:solidFill>
                  <a:srgbClr val="993300"/>
                </a:solidFill>
              </a:rPr>
              <a:t>open</a:t>
            </a:r>
            <a:r>
              <a:rPr lang="en-US" altLang="zh-CN" sz="2000" dirty="0">
                <a:solidFill>
                  <a:srgbClr val="993300"/>
                </a:solidFill>
              </a:rPr>
              <a:t> </a:t>
            </a:r>
            <a:r>
              <a:rPr lang="en-US" altLang="zh-CN" sz="2000" i="1" dirty="0">
                <a:solidFill>
                  <a:srgbClr val="993300"/>
                </a:solidFill>
              </a:rPr>
              <a:t>c</a:t>
            </a:r>
            <a:r>
              <a:rPr lang="en-US" altLang="zh-CN" sz="2000" b="1" i="1" dirty="0">
                <a:solidFill>
                  <a:srgbClr val="993300"/>
                </a:solidFill>
              </a:rPr>
              <a:t> </a:t>
            </a:r>
            <a:r>
              <a:rPr lang="en-US" altLang="zh-CN" sz="2000" dirty="0">
                <a:solidFill>
                  <a:srgbClr val="993300"/>
                </a:solidFill>
              </a:rPr>
              <a:t>END_EXEC</a:t>
            </a:r>
          </a:p>
          <a:p>
            <a:pPr>
              <a:buFont typeface="Monotype Sorts" charset="2"/>
              <a:buChar char="n"/>
              <a:tabLst>
                <a:tab pos="3140075" algn="ctr"/>
              </a:tabLst>
              <a:defRPr/>
            </a:pPr>
            <a:r>
              <a:rPr lang="en-US" altLang="zh-CN" sz="2000" b="1" dirty="0">
                <a:solidFill>
                  <a:srgbClr val="000099"/>
                </a:solidFill>
              </a:rPr>
              <a:t> fetch</a:t>
            </a:r>
            <a:r>
              <a:rPr lang="en-US" altLang="zh-CN" sz="2000" b="1" dirty="0"/>
              <a:t> </a:t>
            </a:r>
            <a:r>
              <a:rPr lang="zh-CN" altLang="en-US" sz="2000" dirty="0">
                <a:latin typeface="宋体" charset="-122"/>
                <a:ea typeface="宋体" charset="-122"/>
              </a:rPr>
              <a:t>语句把查询结果中一个元组的值放到宿主变量中</a:t>
            </a:r>
            <a:endParaRPr lang="en-US" altLang="zh-CN" sz="2000" dirty="0">
              <a:latin typeface="宋体" charset="-122"/>
              <a:ea typeface="宋体" charset="-122"/>
            </a:endParaRPr>
          </a:p>
          <a:p>
            <a:pPr>
              <a:buFont typeface="Monotype Sorts" charset="2"/>
              <a:buNone/>
              <a:tabLst>
                <a:tab pos="3140075" algn="ctr"/>
              </a:tabLst>
              <a:defRPr/>
            </a:pPr>
            <a:r>
              <a:rPr lang="en-US" altLang="zh-CN" sz="2000" dirty="0"/>
              <a:t>		</a:t>
            </a:r>
            <a:r>
              <a:rPr lang="en-US" altLang="zh-CN" sz="2000" dirty="0">
                <a:solidFill>
                  <a:srgbClr val="993300"/>
                </a:solidFill>
              </a:rPr>
              <a:t>EXEC SQL</a:t>
            </a:r>
            <a:r>
              <a:rPr lang="en-US" altLang="zh-CN" sz="2000" b="1" dirty="0">
                <a:solidFill>
                  <a:srgbClr val="993300"/>
                </a:solidFill>
              </a:rPr>
              <a:t> fetch </a:t>
            </a:r>
            <a:r>
              <a:rPr lang="en-US" altLang="zh-CN" sz="2000" i="1" dirty="0">
                <a:solidFill>
                  <a:srgbClr val="993300"/>
                </a:solidFill>
              </a:rPr>
              <a:t>c </a:t>
            </a:r>
            <a:r>
              <a:rPr lang="en-US" altLang="zh-CN" sz="2000" b="1" dirty="0">
                <a:solidFill>
                  <a:srgbClr val="993300"/>
                </a:solidFill>
              </a:rPr>
              <a:t>into </a:t>
            </a:r>
            <a:r>
              <a:rPr lang="en-US" altLang="zh-CN" sz="2000" dirty="0">
                <a:solidFill>
                  <a:srgbClr val="993300"/>
                </a:solidFill>
              </a:rPr>
              <a:t>:</a:t>
            </a:r>
            <a:r>
              <a:rPr lang="en-US" altLang="zh-CN" sz="2000" i="1" dirty="0" err="1">
                <a:solidFill>
                  <a:srgbClr val="993300"/>
                </a:solidFill>
              </a:rPr>
              <a:t>si</a:t>
            </a:r>
            <a:r>
              <a:rPr lang="en-US" altLang="zh-CN" sz="2000" i="1" dirty="0">
                <a:solidFill>
                  <a:srgbClr val="993300"/>
                </a:solidFill>
              </a:rPr>
              <a:t>, :</a:t>
            </a:r>
            <a:r>
              <a:rPr lang="en-US" altLang="zh-CN" sz="2000" i="1" dirty="0" err="1">
                <a:solidFill>
                  <a:srgbClr val="993300"/>
                </a:solidFill>
              </a:rPr>
              <a:t>sn</a:t>
            </a:r>
            <a:r>
              <a:rPr lang="en-US" altLang="zh-CN" sz="2000" dirty="0">
                <a:solidFill>
                  <a:srgbClr val="993300"/>
                </a:solidFill>
              </a:rPr>
              <a:t> END_EXEC</a:t>
            </a:r>
            <a:br>
              <a:rPr lang="en-US" altLang="zh-CN" sz="2000" dirty="0">
                <a:solidFill>
                  <a:srgbClr val="993300"/>
                </a:solidFill>
              </a:rPr>
            </a:br>
            <a:r>
              <a:rPr lang="zh-CN" altLang="en-US" sz="2000" dirty="0">
                <a:latin typeface="宋体" charset="-122"/>
                <a:ea typeface="宋体" charset="-122"/>
              </a:rPr>
              <a:t>反复调用</a:t>
            </a:r>
            <a:r>
              <a:rPr lang="en-US" altLang="zh-CN" sz="2000" b="1" dirty="0"/>
              <a:t>fetch</a:t>
            </a:r>
            <a:r>
              <a:rPr lang="zh-CN" altLang="en-US" sz="2000" dirty="0">
                <a:latin typeface="宋体" charset="-122"/>
                <a:ea typeface="宋体" charset="-122"/>
              </a:rPr>
              <a:t>，来得到查询结果中的逐个元组</a:t>
            </a:r>
            <a:endParaRPr lang="en-US" altLang="zh-CN" sz="2000" dirty="0">
              <a:latin typeface="宋体" charset="-122"/>
              <a:ea typeface="宋体" charset="-122"/>
            </a:endParaRPr>
          </a:p>
          <a:p>
            <a:pPr>
              <a:buFont typeface="Monotype Sorts" charset="2"/>
              <a:buChar char="n"/>
              <a:tabLst>
                <a:tab pos="3140075" algn="ctr"/>
              </a:tabLst>
              <a:defRPr/>
            </a:pPr>
            <a:r>
              <a:rPr lang="en-US" altLang="zh-CN" sz="2000" dirty="0"/>
              <a:t>SQL </a:t>
            </a:r>
            <a:r>
              <a:rPr lang="zh-CN" altLang="en-US" sz="2000" dirty="0">
                <a:latin typeface="宋体" charset="-122"/>
                <a:ea typeface="宋体" charset="-122"/>
              </a:rPr>
              <a:t>通信区</a:t>
            </a:r>
            <a:r>
              <a:rPr lang="zh-CN" altLang="en-US" sz="2000" dirty="0"/>
              <a:t> </a:t>
            </a:r>
            <a:r>
              <a:rPr lang="en-US" altLang="zh-CN" sz="2000" dirty="0">
                <a:latin typeface="宋体" charset="-122"/>
                <a:ea typeface="宋体" charset="-122"/>
              </a:rPr>
              <a:t>(</a:t>
            </a:r>
            <a:r>
              <a:rPr lang="en-US" altLang="zh-CN" sz="2000" dirty="0"/>
              <a:t>SQLCA</a:t>
            </a:r>
            <a:r>
              <a:rPr lang="en-US" altLang="zh-CN" sz="2000" dirty="0">
                <a:latin typeface="宋体" charset="-122"/>
                <a:ea typeface="宋体" charset="-122"/>
              </a:rPr>
              <a:t>)</a:t>
            </a:r>
            <a:r>
              <a:rPr lang="en-US" altLang="zh-CN" sz="2000" dirty="0"/>
              <a:t> </a:t>
            </a:r>
            <a:r>
              <a:rPr lang="zh-CN" altLang="en-US" sz="2000" dirty="0">
                <a:latin typeface="宋体" charset="-122"/>
                <a:ea typeface="宋体" charset="-122"/>
              </a:rPr>
              <a:t>中的变量</a:t>
            </a:r>
            <a:r>
              <a:rPr lang="en-US" altLang="zh-CN" sz="2000" dirty="0">
                <a:latin typeface="+mn-ea"/>
                <a:ea typeface="+mn-ea"/>
              </a:rPr>
              <a:t>SQLSTATE</a:t>
            </a:r>
            <a:r>
              <a:rPr lang="zh-CN" altLang="en-US" sz="2000" dirty="0">
                <a:latin typeface="宋体" charset="-122"/>
                <a:ea typeface="宋体" charset="-122"/>
              </a:rPr>
              <a:t>，取值</a:t>
            </a:r>
            <a:r>
              <a:rPr lang="zh-CN" altLang="en-US" sz="2000" dirty="0"/>
              <a:t>‘</a:t>
            </a:r>
            <a:r>
              <a:rPr lang="en-US" altLang="zh-CN" sz="2000" dirty="0"/>
              <a:t>02000’ </a:t>
            </a:r>
            <a:r>
              <a:rPr lang="zh-CN" altLang="en-US" sz="2000" dirty="0">
                <a:latin typeface="宋体" charset="-122"/>
                <a:ea typeface="宋体" charset="-122"/>
              </a:rPr>
              <a:t>，表示数据已经获取完毕</a:t>
            </a:r>
            <a:endParaRPr lang="en-US" altLang="zh-CN" sz="2000" dirty="0">
              <a:latin typeface="宋体" charset="-122"/>
              <a:ea typeface="宋体" charset="-122"/>
            </a:endParaRPr>
          </a:p>
          <a:p>
            <a:pPr>
              <a:buFont typeface="Monotype Sorts" charset="2"/>
              <a:buChar char="n"/>
              <a:tabLst>
                <a:tab pos="3140075" algn="ctr"/>
              </a:tabLst>
              <a:defRPr/>
            </a:pPr>
            <a:r>
              <a:rPr lang="en-US" altLang="zh-CN" sz="2000" b="1" dirty="0">
                <a:solidFill>
                  <a:srgbClr val="000099"/>
                </a:solidFill>
              </a:rPr>
              <a:t>close</a:t>
            </a:r>
            <a:r>
              <a:rPr lang="en-US" altLang="zh-CN" sz="2000" b="1" dirty="0">
                <a:solidFill>
                  <a:schemeClr val="tx2"/>
                </a:solidFill>
              </a:rPr>
              <a:t> </a:t>
            </a:r>
            <a:r>
              <a:rPr lang="zh-CN" altLang="en-US" sz="2000" dirty="0">
                <a:latin typeface="宋体" charset="-122"/>
                <a:ea typeface="宋体" charset="-122"/>
              </a:rPr>
              <a:t>语句使得数据库系统删除用于保存查询结果的临时关系</a:t>
            </a:r>
            <a:endParaRPr lang="en-US" altLang="zh-CN" sz="2000" dirty="0">
              <a:latin typeface="宋体" charset="-122"/>
              <a:ea typeface="宋体" charset="-122"/>
            </a:endParaRPr>
          </a:p>
          <a:p>
            <a:pPr>
              <a:buFont typeface="Monotype Sorts" charset="2"/>
              <a:buNone/>
              <a:tabLst>
                <a:tab pos="3140075" algn="ctr"/>
              </a:tabLst>
              <a:defRPr/>
            </a:pPr>
            <a:r>
              <a:rPr lang="en-US" altLang="zh-CN" sz="2000" dirty="0"/>
              <a:t>		</a:t>
            </a:r>
            <a:r>
              <a:rPr lang="en-US" altLang="zh-CN" sz="2000" dirty="0">
                <a:solidFill>
                  <a:srgbClr val="993300"/>
                </a:solidFill>
              </a:rPr>
              <a:t>EXEC SQL </a:t>
            </a:r>
            <a:r>
              <a:rPr lang="en-US" altLang="zh-CN" sz="2000" b="1" dirty="0">
                <a:solidFill>
                  <a:srgbClr val="993300"/>
                </a:solidFill>
              </a:rPr>
              <a:t>close</a:t>
            </a:r>
            <a:r>
              <a:rPr lang="en-US" altLang="zh-CN" sz="2000" dirty="0">
                <a:solidFill>
                  <a:srgbClr val="993300"/>
                </a:solidFill>
              </a:rPr>
              <a:t> </a:t>
            </a:r>
            <a:r>
              <a:rPr lang="en-US" altLang="zh-CN" sz="2000" i="1" dirty="0">
                <a:solidFill>
                  <a:srgbClr val="993300"/>
                </a:solidFill>
              </a:rPr>
              <a:t>c</a:t>
            </a:r>
            <a:r>
              <a:rPr lang="en-US" altLang="zh-CN" sz="2000" dirty="0">
                <a:solidFill>
                  <a:srgbClr val="993300"/>
                </a:solidFill>
              </a:rPr>
              <a:t> END_EXEC</a:t>
            </a:r>
          </a:p>
          <a:p>
            <a:pPr>
              <a:buFont typeface="Monotype Sorts" charset="2"/>
              <a:buNone/>
              <a:tabLst>
                <a:tab pos="3140075" algn="ctr"/>
              </a:tabLst>
              <a:defRPr/>
            </a:pPr>
            <a:r>
              <a:rPr lang="zh-CN" altLang="en-US" sz="2000" dirty="0"/>
              <a:t>     </a:t>
            </a:r>
            <a:r>
              <a:rPr lang="zh-CN" altLang="en-US" sz="2000" dirty="0">
                <a:latin typeface="宋体" charset="-122"/>
                <a:ea typeface="宋体" charset="-122"/>
              </a:rPr>
              <a:t>注</a:t>
            </a:r>
            <a:r>
              <a:rPr lang="en-US" altLang="zh-CN" sz="2000" dirty="0">
                <a:latin typeface="宋体" charset="-122"/>
                <a:ea typeface="宋体" charset="-122"/>
              </a:rPr>
              <a:t>: </a:t>
            </a:r>
            <a:r>
              <a:rPr lang="zh-CN" altLang="en-US" sz="2000" dirty="0">
                <a:latin typeface="宋体" charset="-122"/>
                <a:ea typeface="宋体" charset="-122"/>
              </a:rPr>
              <a:t>上述细节因依赖于具体语言而有所不同 如，</a:t>
            </a:r>
            <a:r>
              <a:rPr lang="en-US" altLang="zh-CN" sz="2000" dirty="0"/>
              <a:t>Java</a:t>
            </a:r>
            <a:r>
              <a:rPr lang="zh-CN" altLang="en-US" sz="2000" dirty="0">
                <a:latin typeface="宋体" charset="-122"/>
                <a:ea typeface="宋体" charset="-122"/>
              </a:rPr>
              <a:t>的嵌入式</a:t>
            </a:r>
            <a:r>
              <a:rPr lang="en-US" altLang="zh-CN" sz="2000" dirty="0"/>
              <a:t>SQL</a:t>
            </a:r>
            <a:r>
              <a:rPr lang="zh-CN" altLang="en-US" sz="2000" dirty="0">
                <a:latin typeface="宋体" charset="-122"/>
                <a:ea typeface="宋体" charset="-122"/>
              </a:rPr>
              <a:t>，在使用游标的位置用</a:t>
            </a:r>
            <a:r>
              <a:rPr lang="en-US" altLang="zh-CN" sz="2000" dirty="0"/>
              <a:t>Java</a:t>
            </a:r>
            <a:r>
              <a:rPr lang="zh-CN" altLang="en-US" sz="2000" dirty="0">
                <a:latin typeface="宋体" charset="-122"/>
                <a:ea typeface="宋体" charset="-122"/>
              </a:rPr>
              <a:t>迭代子，将查询结果和一个迭代子关联起来逐个处理结果元组 </a:t>
            </a:r>
            <a:endParaRPr lang="en-US" altLang="zh-CN" sz="2000" dirty="0">
              <a:latin typeface="宋体" charset="-122"/>
              <a:ea typeface="宋体"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pPr>
              <a:defRPr/>
            </a:pPr>
            <a:endParaRPr lang="en-US" altLang="zh-CN" dirty="0"/>
          </a:p>
        </p:txBody>
      </p:sp>
      <p:sp>
        <p:nvSpPr>
          <p:cNvPr id="48131" name="Rectangle 2"/>
          <p:cNvSpPr>
            <a:spLocks noGrp="1" noChangeArrowheads="1"/>
          </p:cNvSpPr>
          <p:nvPr>
            <p:ph type="title"/>
          </p:nvPr>
        </p:nvSpPr>
        <p:spPr/>
        <p:txBody>
          <a:bodyPr/>
          <a:lstStyle/>
          <a:p>
            <a:pPr eaLnBrk="1" hangingPunct="1"/>
            <a:r>
              <a:rPr lang="en-US" altLang="zh-CN" sz="2400" dirty="0" smtClean="0">
                <a:ea typeface="宋体" panose="02010600030101010101" pitchFamily="2" charset="-122"/>
              </a:rPr>
              <a:t>CURRENT</a:t>
            </a:r>
            <a:r>
              <a:rPr lang="zh-CN" altLang="en-US" sz="2400" dirty="0" smtClean="0">
                <a:ea typeface="宋体" panose="02010600030101010101" pitchFamily="2" charset="-122"/>
              </a:rPr>
              <a:t>形式的</a:t>
            </a:r>
            <a:r>
              <a:rPr lang="en-US" altLang="zh-CN" sz="2400" dirty="0" smtClean="0">
                <a:ea typeface="宋体" panose="02010600030101010101" pitchFamily="2" charset="-122"/>
              </a:rPr>
              <a:t>UPDATE</a:t>
            </a:r>
            <a:r>
              <a:rPr lang="zh-CN" altLang="en-US" sz="2400" dirty="0" smtClean="0">
                <a:ea typeface="宋体" panose="02010600030101010101" pitchFamily="2" charset="-122"/>
              </a:rPr>
              <a:t>语句和</a:t>
            </a:r>
            <a:r>
              <a:rPr lang="en-US" altLang="zh-CN" sz="2400" dirty="0" smtClean="0">
                <a:ea typeface="宋体" panose="02010600030101010101" pitchFamily="2" charset="-122"/>
              </a:rPr>
              <a:t>DELETE</a:t>
            </a:r>
            <a:r>
              <a:rPr lang="zh-CN" altLang="en-US" sz="2400" dirty="0" smtClean="0">
                <a:ea typeface="宋体" panose="02010600030101010101" pitchFamily="2" charset="-122"/>
              </a:rPr>
              <a:t>语句</a:t>
            </a:r>
          </a:p>
        </p:txBody>
      </p:sp>
      <p:sp>
        <p:nvSpPr>
          <p:cNvPr id="48132" name="Rectangle 3"/>
          <p:cNvSpPr>
            <a:spLocks noGrp="1" noChangeArrowheads="1"/>
          </p:cNvSpPr>
          <p:nvPr>
            <p:ph type="body" idx="1"/>
          </p:nvPr>
        </p:nvSpPr>
        <p:spPr/>
        <p:txBody>
          <a:bodyPr/>
          <a:lstStyle/>
          <a:p>
            <a:pPr eaLnBrk="1" hangingPunct="1">
              <a:lnSpc>
                <a:spcPct val="160000"/>
              </a:lnSpc>
            </a:pPr>
            <a:r>
              <a:rPr lang="en-US" altLang="zh-CN" dirty="0" smtClean="0">
                <a:ea typeface="宋体" panose="02010600030101010101" pitchFamily="2" charset="-122"/>
              </a:rPr>
              <a:t>CURRENT</a:t>
            </a:r>
            <a:r>
              <a:rPr lang="zh-CN" altLang="en-US" dirty="0" smtClean="0">
                <a:ea typeface="宋体" panose="02010600030101010101" pitchFamily="2" charset="-122"/>
              </a:rPr>
              <a:t>形式的</a:t>
            </a:r>
            <a:r>
              <a:rPr lang="en-US" altLang="zh-CN" dirty="0" smtClean="0">
                <a:ea typeface="宋体" panose="02010600030101010101" pitchFamily="2" charset="-122"/>
              </a:rPr>
              <a:t>UPDATE</a:t>
            </a:r>
            <a:r>
              <a:rPr lang="zh-CN" altLang="en-US" dirty="0" smtClean="0">
                <a:ea typeface="宋体" panose="02010600030101010101" pitchFamily="2" charset="-122"/>
              </a:rPr>
              <a:t>语句和</a:t>
            </a:r>
            <a:r>
              <a:rPr lang="en-US" altLang="zh-CN" dirty="0" smtClean="0">
                <a:ea typeface="宋体" panose="02010600030101010101" pitchFamily="2" charset="-122"/>
              </a:rPr>
              <a:t>DELETE</a:t>
            </a:r>
            <a:r>
              <a:rPr lang="zh-CN" altLang="en-US" dirty="0" smtClean="0">
                <a:ea typeface="宋体" panose="02010600030101010101" pitchFamily="2" charset="-122"/>
              </a:rPr>
              <a:t>语句的用途</a:t>
            </a:r>
          </a:p>
          <a:p>
            <a:pPr lvl="1" eaLnBrk="1" hangingPunct="1">
              <a:lnSpc>
                <a:spcPct val="160000"/>
              </a:lnSpc>
            </a:pPr>
            <a:r>
              <a:rPr lang="zh-CN" altLang="en-US" dirty="0" smtClean="0">
                <a:ea typeface="宋体" panose="02010600030101010101" pitchFamily="2" charset="-122"/>
              </a:rPr>
              <a:t> 面向集合的操作</a:t>
            </a:r>
          </a:p>
          <a:p>
            <a:pPr lvl="1" eaLnBrk="1" hangingPunct="1">
              <a:lnSpc>
                <a:spcPct val="160000"/>
              </a:lnSpc>
            </a:pPr>
            <a:r>
              <a:rPr lang="zh-CN" altLang="en-US" dirty="0" smtClean="0">
                <a:ea typeface="宋体" panose="02010600030101010101" pitchFamily="2" charset="-122"/>
              </a:rPr>
              <a:t> 一次修改或删除所有满足条件的记录</a:t>
            </a:r>
            <a:endParaRPr lang="en-US" altLang="zh-CN" dirty="0" smtClean="0">
              <a:ea typeface="宋体" panose="02010600030101010101" pitchFamily="2" charset="-122"/>
            </a:endParaRPr>
          </a:p>
          <a:p>
            <a:pPr lvl="1" eaLnBrk="1" hangingPunct="1">
              <a:lnSpc>
                <a:spcPct val="110000"/>
              </a:lnSpc>
            </a:pPr>
            <a:r>
              <a:rPr lang="zh-CN" altLang="en-US" dirty="0"/>
              <a:t>如果只想修改或删除其中某个记录</a:t>
            </a:r>
          </a:p>
          <a:p>
            <a:pPr lvl="2" eaLnBrk="1" hangingPunct="1">
              <a:lnSpc>
                <a:spcPct val="110000"/>
              </a:lnSpc>
              <a:buFont typeface="Wingdings" panose="05000000000000000000" pitchFamily="2" charset="2"/>
              <a:buChar char="Ø"/>
            </a:pPr>
            <a:r>
              <a:rPr lang="zh-CN" altLang="en-US" dirty="0"/>
              <a:t>用带游标的</a:t>
            </a:r>
            <a:r>
              <a:rPr lang="en-US" altLang="zh-CN" dirty="0"/>
              <a:t>SELECT</a:t>
            </a:r>
            <a:r>
              <a:rPr lang="zh-CN" altLang="en-US" dirty="0"/>
              <a:t>语句查出所有满足条件的记录</a:t>
            </a:r>
          </a:p>
          <a:p>
            <a:pPr lvl="2" eaLnBrk="1" hangingPunct="1">
              <a:lnSpc>
                <a:spcPct val="110000"/>
              </a:lnSpc>
              <a:buFont typeface="Wingdings" panose="05000000000000000000" pitchFamily="2" charset="2"/>
              <a:buChar char="Ø"/>
            </a:pPr>
            <a:r>
              <a:rPr lang="zh-CN" altLang="en-US" dirty="0"/>
              <a:t>从中进一步找出要修改或删除的记录</a:t>
            </a:r>
          </a:p>
          <a:p>
            <a:pPr lvl="2" eaLnBrk="1" hangingPunct="1">
              <a:lnSpc>
                <a:spcPct val="110000"/>
              </a:lnSpc>
              <a:buFont typeface="Wingdings" panose="05000000000000000000" pitchFamily="2" charset="2"/>
              <a:buChar char="Ø"/>
            </a:pPr>
            <a:r>
              <a:rPr lang="zh-CN" altLang="en-US" dirty="0"/>
              <a:t>用</a:t>
            </a:r>
            <a:r>
              <a:rPr lang="en-US" altLang="zh-CN" dirty="0"/>
              <a:t>CURRENT</a:t>
            </a:r>
            <a:r>
              <a:rPr lang="zh-CN" altLang="en-US" dirty="0"/>
              <a:t>形式的</a:t>
            </a:r>
            <a:r>
              <a:rPr lang="en-US" altLang="zh-CN" dirty="0"/>
              <a:t>UPDATE</a:t>
            </a:r>
            <a:r>
              <a:rPr lang="zh-CN" altLang="en-US" dirty="0"/>
              <a:t>语句和</a:t>
            </a:r>
            <a:r>
              <a:rPr lang="en-US" altLang="zh-CN" dirty="0"/>
              <a:t>DELETE</a:t>
            </a:r>
            <a:r>
              <a:rPr lang="zh-CN" altLang="en-US" dirty="0"/>
              <a:t>语句修改或删除之</a:t>
            </a:r>
          </a:p>
          <a:p>
            <a:pPr lvl="2" eaLnBrk="1" hangingPunct="1">
              <a:lnSpc>
                <a:spcPct val="110000"/>
              </a:lnSpc>
              <a:buFont typeface="Wingdings" panose="05000000000000000000" pitchFamily="2" charset="2"/>
              <a:buChar char="Ø"/>
            </a:pPr>
            <a:r>
              <a:rPr lang="en-US" altLang="zh-CN" dirty="0"/>
              <a:t>UPDATE</a:t>
            </a:r>
            <a:r>
              <a:rPr lang="zh-CN" altLang="en-US" dirty="0"/>
              <a:t>语句和</a:t>
            </a:r>
            <a:r>
              <a:rPr lang="en-US" altLang="zh-CN" dirty="0"/>
              <a:t>DELETE</a:t>
            </a:r>
            <a:r>
              <a:rPr lang="zh-CN" altLang="en-US" dirty="0"/>
              <a:t>语句中的子句</a:t>
            </a:r>
            <a:r>
              <a:rPr lang="zh-CN" altLang="en-US" sz="2400" dirty="0"/>
              <a:t>：</a:t>
            </a:r>
            <a:r>
              <a:rPr lang="zh-CN" altLang="en-US" dirty="0"/>
              <a:t> </a:t>
            </a:r>
            <a:endParaRPr lang="zh-CN" altLang="en-US" sz="2600" dirty="0"/>
          </a:p>
          <a:p>
            <a:pPr lvl="2" eaLnBrk="1" hangingPunct="1">
              <a:lnSpc>
                <a:spcPct val="110000"/>
              </a:lnSpc>
              <a:buFontTx/>
              <a:buNone/>
            </a:pPr>
            <a:r>
              <a:rPr lang="zh-CN" altLang="en-US" dirty="0"/>
              <a:t>		</a:t>
            </a:r>
            <a:r>
              <a:rPr lang="en-US" altLang="zh-CN" dirty="0">
                <a:solidFill>
                  <a:srgbClr val="E02920"/>
                </a:solidFill>
              </a:rPr>
              <a:t>WHERE CURRENT OF &lt;</a:t>
            </a:r>
            <a:r>
              <a:rPr lang="zh-CN" altLang="en-US" dirty="0">
                <a:solidFill>
                  <a:srgbClr val="E02920"/>
                </a:solidFill>
              </a:rPr>
              <a:t>游标名</a:t>
            </a:r>
            <a:r>
              <a:rPr lang="en-US" altLang="zh-CN" dirty="0">
                <a:solidFill>
                  <a:srgbClr val="E02920"/>
                </a:solidFill>
              </a:rPr>
              <a:t>&gt; </a:t>
            </a:r>
          </a:p>
          <a:p>
            <a:pPr lvl="2" eaLnBrk="1" hangingPunct="1">
              <a:lnSpc>
                <a:spcPct val="110000"/>
              </a:lnSpc>
              <a:buFontTx/>
              <a:buNone/>
            </a:pPr>
            <a:r>
              <a:rPr lang="zh-CN" altLang="en-US" dirty="0" smtClean="0"/>
              <a:t>  表示</a:t>
            </a:r>
            <a:r>
              <a:rPr lang="zh-CN" altLang="en-US" dirty="0"/>
              <a:t>修改或删除的是最近一次取出的记录，即游标指针指向的记录 </a:t>
            </a:r>
          </a:p>
          <a:p>
            <a:pPr lvl="1" eaLnBrk="1" hangingPunct="1">
              <a:lnSpc>
                <a:spcPct val="160000"/>
              </a:lnSpc>
            </a:pPr>
            <a:endParaRPr lang="zh-CN" altLang="en-US" dirty="0" smtClean="0">
              <a:ea typeface="宋体" panose="02010600030101010101" pitchFamily="2" charset="-122"/>
            </a:endParaRPr>
          </a:p>
        </p:txBody>
      </p:sp>
    </p:spTree>
    <p:extLst>
      <p:ext uri="{BB962C8B-B14F-4D97-AF65-F5344CB8AC3E}">
        <p14:creationId xmlns:p14="http://schemas.microsoft.com/office/powerpoint/2010/main" val="3384446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a:solidFill>
                  <a:srgbClr val="CC3300"/>
                </a:solidFill>
                <a:latin typeface="宋体" panose="02010600030101010101" pitchFamily="2" charset="-122"/>
                <a:ea typeface="宋体" panose="02010600030101010101" pitchFamily="2" charset="-122"/>
              </a:rPr>
              <a:t>利用游标更新数据</a:t>
            </a:r>
            <a:endParaRPr lang="en-US" altLang="en-US">
              <a:solidFill>
                <a:srgbClr val="CC3300"/>
              </a:solidFill>
              <a:latin typeface="宋体" panose="02010600030101010101" pitchFamily="2" charset="-122"/>
              <a:ea typeface="宋体" panose="02010600030101010101" pitchFamily="2" charset="-122"/>
            </a:endParaRPr>
          </a:p>
        </p:txBody>
      </p:sp>
      <p:sp>
        <p:nvSpPr>
          <p:cNvPr id="79875" name="Rectangle 3"/>
          <p:cNvSpPr>
            <a:spLocks noChangeArrowheads="1"/>
          </p:cNvSpPr>
          <p:nvPr/>
        </p:nvSpPr>
        <p:spPr bwMode="auto">
          <a:xfrm>
            <a:off x="841375" y="1135063"/>
            <a:ext cx="7848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tabLst>
                <a:tab pos="3140075" algn="ctr"/>
              </a:tabLst>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tabLst>
                <a:tab pos="3140075" algn="ctr"/>
              </a:tabLst>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tabLst>
                <a:tab pos="3140075" algn="ctr"/>
              </a:tabLst>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tabLst>
                <a:tab pos="3140075" algn="ctr"/>
              </a:tabLst>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tabLst>
                <a:tab pos="3140075" algn="ctr"/>
              </a:tabLst>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tabLst>
                <a:tab pos="3140075" algn="ctr"/>
              </a:tabLs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tabLst>
                <a:tab pos="3140075" algn="ctr"/>
              </a:tabLs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tabLst>
                <a:tab pos="3140075" algn="ctr"/>
              </a:tabLs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tabLst>
                <a:tab pos="3140075" algn="ctr"/>
              </a:tabLst>
              <a:defRPr kumimoji="1">
                <a:solidFill>
                  <a:schemeClr val="tx1"/>
                </a:solidFill>
                <a:latin typeface="宋体" panose="02010600030101010101" pitchFamily="2" charset="-122"/>
                <a:ea typeface="宋体" panose="02010600030101010101" pitchFamily="2" charset="-122"/>
              </a:defRPr>
            </a:lvl9pPr>
          </a:lstStyle>
          <a:p>
            <a:r>
              <a:rPr lang="zh-CN" altLang="en-US" sz="2000"/>
              <a:t>声明游标用于更新，来对游标获取的元组进行更新</a:t>
            </a:r>
            <a:endParaRPr lang="en-US" altLang="zh-CN" sz="2000"/>
          </a:p>
          <a:p>
            <a:pPr>
              <a:buFont typeface="Monotype Sorts" pitchFamily="2" charset="2"/>
              <a:buNone/>
            </a:pPr>
            <a:r>
              <a:rPr lang="en-US" altLang="zh-CN" sz="2000" b="1">
                <a:latin typeface="Helvetica" panose="020B0604020202020204" pitchFamily="34" charset="0"/>
                <a:ea typeface="MS PGothic" panose="020B0600070205080204" pitchFamily="34" charset="-128"/>
              </a:rPr>
              <a:t>         </a:t>
            </a:r>
            <a:r>
              <a:rPr lang="en-US" altLang="zh-CN" sz="2000" b="1">
                <a:solidFill>
                  <a:srgbClr val="993300"/>
                </a:solidFill>
                <a:latin typeface="Helvetica" panose="020B0604020202020204" pitchFamily="34" charset="0"/>
                <a:ea typeface="MS PGothic" panose="020B0600070205080204" pitchFamily="34" charset="-128"/>
              </a:rPr>
              <a:t>declare </a:t>
            </a:r>
            <a:r>
              <a:rPr lang="en-US" altLang="zh-CN" sz="2000" i="1">
                <a:solidFill>
                  <a:srgbClr val="993300"/>
                </a:solidFill>
                <a:latin typeface="Helvetica" panose="020B0604020202020204" pitchFamily="34" charset="0"/>
                <a:ea typeface="MS PGothic" panose="020B0600070205080204" pitchFamily="34" charset="-128"/>
              </a:rPr>
              <a:t>c </a:t>
            </a:r>
            <a:r>
              <a:rPr lang="en-US" altLang="zh-CN" sz="2000" b="1">
                <a:solidFill>
                  <a:srgbClr val="993300"/>
                </a:solidFill>
                <a:latin typeface="Helvetica" panose="020B0604020202020204" pitchFamily="34" charset="0"/>
                <a:ea typeface="MS PGothic" panose="020B0600070205080204" pitchFamily="34" charset="-128"/>
              </a:rPr>
              <a:t>cursor for</a:t>
            </a:r>
            <a:br>
              <a:rPr lang="en-US" altLang="zh-CN" sz="2000" b="1">
                <a:solidFill>
                  <a:srgbClr val="993300"/>
                </a:solidFill>
                <a:latin typeface="Helvetica" panose="020B0604020202020204" pitchFamily="34" charset="0"/>
                <a:ea typeface="MS PGothic" panose="020B0600070205080204" pitchFamily="34" charset="-128"/>
              </a:rPr>
            </a:br>
            <a:r>
              <a:rPr lang="en-US" altLang="zh-CN" sz="2000" b="1">
                <a:solidFill>
                  <a:srgbClr val="993300"/>
                </a:solidFill>
                <a:latin typeface="Helvetica" panose="020B0604020202020204" pitchFamily="34" charset="0"/>
                <a:ea typeface="MS PGothic" panose="020B0600070205080204" pitchFamily="34" charset="-128"/>
              </a:rPr>
              <a:t>       select </a:t>
            </a:r>
            <a:r>
              <a:rPr lang="en-US" altLang="zh-CN" sz="2000">
                <a:solidFill>
                  <a:srgbClr val="993300"/>
                </a:solidFill>
                <a:latin typeface="Helvetica" panose="020B0604020202020204" pitchFamily="34" charset="0"/>
                <a:ea typeface="MS PGothic" panose="020B0600070205080204" pitchFamily="34" charset="-128"/>
              </a:rPr>
              <a:t>*</a:t>
            </a:r>
            <a:br>
              <a:rPr lang="en-US" altLang="zh-CN" sz="2000">
                <a:solidFill>
                  <a:srgbClr val="993300"/>
                </a:solidFill>
                <a:latin typeface="Helvetica" panose="020B0604020202020204" pitchFamily="34" charset="0"/>
                <a:ea typeface="MS PGothic" panose="020B0600070205080204" pitchFamily="34" charset="-128"/>
              </a:rPr>
            </a:br>
            <a:r>
              <a:rPr lang="en-US" altLang="zh-CN" sz="2000">
                <a:solidFill>
                  <a:srgbClr val="993300"/>
                </a:solidFill>
                <a:latin typeface="Helvetica" panose="020B0604020202020204" pitchFamily="34" charset="0"/>
                <a:ea typeface="MS PGothic" panose="020B0600070205080204" pitchFamily="34" charset="-128"/>
              </a:rPr>
              <a:t>       </a:t>
            </a:r>
            <a:r>
              <a:rPr lang="en-US" altLang="zh-CN" sz="2000" b="1">
                <a:solidFill>
                  <a:srgbClr val="993300"/>
                </a:solidFill>
                <a:latin typeface="Helvetica" panose="020B0604020202020204" pitchFamily="34" charset="0"/>
                <a:ea typeface="MS PGothic" panose="020B0600070205080204" pitchFamily="34" charset="-128"/>
              </a:rPr>
              <a:t>from </a:t>
            </a:r>
            <a:r>
              <a:rPr lang="en-US" altLang="zh-CN" sz="2000" i="1">
                <a:solidFill>
                  <a:srgbClr val="993300"/>
                </a:solidFill>
                <a:latin typeface="Helvetica" panose="020B0604020202020204" pitchFamily="34" charset="0"/>
                <a:ea typeface="MS PGothic" panose="020B0600070205080204" pitchFamily="34" charset="-128"/>
              </a:rPr>
              <a:t>instructor</a:t>
            </a:r>
            <a:br>
              <a:rPr lang="en-US" altLang="zh-CN" sz="2000" i="1">
                <a:solidFill>
                  <a:srgbClr val="993300"/>
                </a:solidFill>
                <a:latin typeface="Helvetica" panose="020B0604020202020204" pitchFamily="34" charset="0"/>
                <a:ea typeface="MS PGothic" panose="020B0600070205080204" pitchFamily="34" charset="-128"/>
              </a:rPr>
            </a:br>
            <a:r>
              <a:rPr lang="en-US" altLang="zh-CN" sz="2000" i="1">
                <a:solidFill>
                  <a:srgbClr val="993300"/>
                </a:solidFill>
                <a:latin typeface="Helvetica" panose="020B0604020202020204" pitchFamily="34" charset="0"/>
                <a:ea typeface="MS PGothic" panose="020B0600070205080204" pitchFamily="34" charset="-128"/>
              </a:rPr>
              <a:t>       </a:t>
            </a:r>
            <a:r>
              <a:rPr lang="en-US" altLang="zh-CN" sz="2000" b="1">
                <a:solidFill>
                  <a:srgbClr val="993300"/>
                </a:solidFill>
                <a:latin typeface="Helvetica" panose="020B0604020202020204" pitchFamily="34" charset="0"/>
                <a:ea typeface="MS PGothic" panose="020B0600070205080204" pitchFamily="34" charset="-128"/>
              </a:rPr>
              <a:t>where</a:t>
            </a:r>
            <a:r>
              <a:rPr lang="en-US" altLang="zh-CN" sz="2000">
                <a:solidFill>
                  <a:srgbClr val="993300"/>
                </a:solidFill>
                <a:latin typeface="Helvetica" panose="020B0604020202020204" pitchFamily="34" charset="0"/>
                <a:ea typeface="MS PGothic" panose="020B0600070205080204" pitchFamily="34" charset="-128"/>
              </a:rPr>
              <a:t> </a:t>
            </a:r>
            <a:r>
              <a:rPr lang="en-US" altLang="zh-CN" sz="2000" i="1">
                <a:solidFill>
                  <a:srgbClr val="993300"/>
                </a:solidFill>
                <a:latin typeface="Helvetica" panose="020B0604020202020204" pitchFamily="34" charset="0"/>
                <a:ea typeface="MS PGothic" panose="020B0600070205080204" pitchFamily="34" charset="-128"/>
              </a:rPr>
              <a:t>dept_name</a:t>
            </a:r>
            <a:r>
              <a:rPr lang="en-US" altLang="zh-CN" sz="2000">
                <a:solidFill>
                  <a:srgbClr val="993300"/>
                </a:solidFill>
                <a:latin typeface="Helvetica" panose="020B0604020202020204" pitchFamily="34" charset="0"/>
                <a:ea typeface="MS PGothic" panose="020B0600070205080204" pitchFamily="34" charset="-128"/>
              </a:rPr>
              <a:t> = ‘Music’</a:t>
            </a:r>
            <a:br>
              <a:rPr lang="en-US" altLang="zh-CN" sz="2000">
                <a:solidFill>
                  <a:srgbClr val="993300"/>
                </a:solidFill>
                <a:latin typeface="Helvetica" panose="020B0604020202020204" pitchFamily="34" charset="0"/>
                <a:ea typeface="MS PGothic" panose="020B0600070205080204" pitchFamily="34" charset="-128"/>
              </a:rPr>
            </a:br>
            <a:r>
              <a:rPr lang="en-US" altLang="zh-CN" sz="2000">
                <a:solidFill>
                  <a:srgbClr val="993300"/>
                </a:solidFill>
                <a:latin typeface="Helvetica" panose="020B0604020202020204" pitchFamily="34" charset="0"/>
                <a:ea typeface="MS PGothic" panose="020B0600070205080204" pitchFamily="34" charset="-128"/>
              </a:rPr>
              <a:t>    </a:t>
            </a:r>
            <a:r>
              <a:rPr lang="en-US" altLang="zh-CN" sz="2000" b="1">
                <a:solidFill>
                  <a:srgbClr val="993300"/>
                </a:solidFill>
                <a:latin typeface="Helvetica" panose="020B0604020202020204" pitchFamily="34" charset="0"/>
                <a:ea typeface="MS PGothic" panose="020B0600070205080204" pitchFamily="34" charset="-128"/>
              </a:rPr>
              <a:t>for update</a:t>
            </a:r>
          </a:p>
          <a:p>
            <a:r>
              <a:rPr lang="zh-CN" altLang="en-US" sz="2000"/>
              <a:t>对游标</a:t>
            </a:r>
            <a:r>
              <a:rPr lang="en-US" altLang="zh-CN" sz="2000" i="1">
                <a:latin typeface="Helvetica" panose="020B0604020202020204" pitchFamily="34" charset="0"/>
                <a:ea typeface="MS PGothic" panose="020B0600070205080204" pitchFamily="34" charset="-128"/>
              </a:rPr>
              <a:t>c</a:t>
            </a:r>
            <a:r>
              <a:rPr lang="zh-CN" altLang="en-US" sz="2000"/>
              <a:t>当前位置的元组进行更新</a:t>
            </a:r>
            <a:endParaRPr lang="en-US" altLang="zh-CN" sz="2000"/>
          </a:p>
          <a:p>
            <a:pPr>
              <a:buFont typeface="Monotype Sorts" pitchFamily="2" charset="2"/>
              <a:buNone/>
            </a:pPr>
            <a:r>
              <a:rPr lang="en-US" altLang="zh-CN" sz="2000" b="1">
                <a:latin typeface="Helvetica" panose="020B0604020202020204" pitchFamily="34" charset="0"/>
                <a:ea typeface="MS PGothic" panose="020B0600070205080204" pitchFamily="34" charset="-128"/>
              </a:rPr>
              <a:t>         </a:t>
            </a:r>
            <a:r>
              <a:rPr lang="en-US" altLang="zh-CN" sz="2000" b="1">
                <a:solidFill>
                  <a:srgbClr val="993300"/>
                </a:solidFill>
                <a:latin typeface="Helvetica" panose="020B0604020202020204" pitchFamily="34" charset="0"/>
                <a:ea typeface="MS PGothic" panose="020B0600070205080204" pitchFamily="34" charset="-128"/>
              </a:rPr>
              <a:t>update </a:t>
            </a:r>
            <a:r>
              <a:rPr lang="en-US" altLang="zh-CN" sz="2000" i="1">
                <a:solidFill>
                  <a:srgbClr val="993300"/>
                </a:solidFill>
                <a:latin typeface="Helvetica" panose="020B0604020202020204" pitchFamily="34" charset="0"/>
                <a:ea typeface="MS PGothic" panose="020B0600070205080204" pitchFamily="34" charset="-128"/>
              </a:rPr>
              <a:t>instructor</a:t>
            </a:r>
            <a:br>
              <a:rPr lang="en-US" altLang="zh-CN" sz="2000" i="1">
                <a:solidFill>
                  <a:srgbClr val="993300"/>
                </a:solidFill>
                <a:latin typeface="Helvetica" panose="020B0604020202020204" pitchFamily="34" charset="0"/>
                <a:ea typeface="MS PGothic" panose="020B0600070205080204" pitchFamily="34" charset="-128"/>
              </a:rPr>
            </a:br>
            <a:r>
              <a:rPr lang="en-US" altLang="zh-CN" sz="2000" i="1">
                <a:solidFill>
                  <a:srgbClr val="993300"/>
                </a:solidFill>
                <a:latin typeface="Helvetica" panose="020B0604020202020204" pitchFamily="34" charset="0"/>
                <a:ea typeface="MS PGothic" panose="020B0600070205080204" pitchFamily="34" charset="-128"/>
              </a:rPr>
              <a:t>    </a:t>
            </a:r>
            <a:r>
              <a:rPr lang="en-US" altLang="zh-CN" sz="2000" b="1">
                <a:solidFill>
                  <a:srgbClr val="993300"/>
                </a:solidFill>
                <a:latin typeface="Helvetica" panose="020B0604020202020204" pitchFamily="34" charset="0"/>
                <a:ea typeface="MS PGothic" panose="020B0600070205080204" pitchFamily="34" charset="-128"/>
              </a:rPr>
              <a:t>set</a:t>
            </a:r>
            <a:r>
              <a:rPr lang="en-US" altLang="zh-CN" sz="2000">
                <a:solidFill>
                  <a:srgbClr val="993300"/>
                </a:solidFill>
                <a:latin typeface="Helvetica" panose="020B0604020202020204" pitchFamily="34" charset="0"/>
                <a:ea typeface="MS PGothic" panose="020B0600070205080204" pitchFamily="34" charset="-128"/>
              </a:rPr>
              <a:t> </a:t>
            </a:r>
            <a:r>
              <a:rPr lang="en-US" altLang="zh-CN" sz="2000" i="1">
                <a:solidFill>
                  <a:srgbClr val="993300"/>
                </a:solidFill>
                <a:latin typeface="Helvetica" panose="020B0604020202020204" pitchFamily="34" charset="0"/>
                <a:ea typeface="MS PGothic" panose="020B0600070205080204" pitchFamily="34" charset="-128"/>
              </a:rPr>
              <a:t>salary = salary</a:t>
            </a:r>
            <a:r>
              <a:rPr lang="en-US" altLang="zh-CN" sz="2000">
                <a:solidFill>
                  <a:srgbClr val="993300"/>
                </a:solidFill>
                <a:latin typeface="Helvetica" panose="020B0604020202020204" pitchFamily="34" charset="0"/>
                <a:ea typeface="MS PGothic" panose="020B0600070205080204" pitchFamily="34" charset="-128"/>
              </a:rPr>
              <a:t> + 100</a:t>
            </a:r>
            <a:br>
              <a:rPr lang="en-US" altLang="zh-CN" sz="2000">
                <a:solidFill>
                  <a:srgbClr val="993300"/>
                </a:solidFill>
                <a:latin typeface="Helvetica" panose="020B0604020202020204" pitchFamily="34" charset="0"/>
                <a:ea typeface="MS PGothic" panose="020B0600070205080204" pitchFamily="34" charset="-128"/>
              </a:rPr>
            </a:br>
            <a:r>
              <a:rPr lang="en-US" altLang="zh-CN" sz="2000">
                <a:solidFill>
                  <a:srgbClr val="993300"/>
                </a:solidFill>
                <a:latin typeface="Helvetica" panose="020B0604020202020204" pitchFamily="34" charset="0"/>
                <a:ea typeface="MS PGothic" panose="020B0600070205080204" pitchFamily="34" charset="-128"/>
              </a:rPr>
              <a:t>    </a:t>
            </a:r>
            <a:r>
              <a:rPr lang="en-US" altLang="zh-CN" sz="2000" b="1">
                <a:solidFill>
                  <a:srgbClr val="993300"/>
                </a:solidFill>
                <a:latin typeface="Helvetica" panose="020B0604020202020204" pitchFamily="34" charset="0"/>
                <a:ea typeface="MS PGothic" panose="020B0600070205080204" pitchFamily="34" charset="-128"/>
              </a:rPr>
              <a:t>where current of </a:t>
            </a:r>
            <a:r>
              <a:rPr lang="en-US" altLang="zh-CN" sz="2000" i="1">
                <a:solidFill>
                  <a:srgbClr val="993300"/>
                </a:solidFill>
                <a:latin typeface="Helvetica" panose="020B0604020202020204" pitchFamily="34" charset="0"/>
                <a:ea typeface="MS PGothic" panose="020B0600070205080204" pitchFamily="34" charset="-128"/>
              </a:rPr>
              <a:t>c</a:t>
            </a:r>
          </a:p>
          <a:p>
            <a:pPr>
              <a:lnSpc>
                <a:spcPct val="70000"/>
              </a:lnSpc>
              <a:buFont typeface="Monotype Sorts" pitchFamily="2" charset="2"/>
              <a:buNone/>
            </a:pPr>
            <a:endParaRPr lang="en-US" altLang="zh-CN" sz="2000">
              <a:solidFill>
                <a:srgbClr val="993300"/>
              </a:solidFill>
              <a:latin typeface="Helvetica" panose="020B0604020202020204" pitchFamily="34" charset="0"/>
              <a:ea typeface="MS PGothic" panose="020B0600070205080204" pitchFamily="34" charset="-128"/>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pPr>
              <a:defRPr/>
            </a:pPr>
            <a:endParaRPr lang="en-US" altLang="zh-CN" dirty="0"/>
          </a:p>
        </p:txBody>
      </p:sp>
      <p:sp>
        <p:nvSpPr>
          <p:cNvPr id="50179" name="Rectangle 2"/>
          <p:cNvSpPr>
            <a:spLocks noGrp="1" noChangeArrowheads="1"/>
          </p:cNvSpPr>
          <p:nvPr>
            <p:ph type="title"/>
          </p:nvPr>
        </p:nvSpPr>
        <p:spPr/>
        <p:txBody>
          <a:bodyPr/>
          <a:lstStyle/>
          <a:p>
            <a:pPr eaLnBrk="1" hangingPunct="1"/>
            <a:r>
              <a:rPr lang="en-US" altLang="zh-CN" sz="2400" dirty="0" smtClean="0">
                <a:ea typeface="宋体" panose="02010600030101010101" pitchFamily="2" charset="-122"/>
              </a:rPr>
              <a:t>CURRENT</a:t>
            </a:r>
            <a:r>
              <a:rPr lang="zh-CN" altLang="en-US" sz="2400" dirty="0" smtClean="0">
                <a:ea typeface="宋体" panose="02010600030101010101" pitchFamily="2" charset="-122"/>
              </a:rPr>
              <a:t>形式的</a:t>
            </a:r>
            <a:r>
              <a:rPr lang="en-US" altLang="zh-CN" sz="2400" dirty="0" smtClean="0">
                <a:ea typeface="宋体" panose="02010600030101010101" pitchFamily="2" charset="-122"/>
              </a:rPr>
              <a:t>UPDATE</a:t>
            </a:r>
            <a:r>
              <a:rPr lang="zh-CN" altLang="en-US" sz="2400" dirty="0" smtClean="0">
                <a:ea typeface="宋体" panose="02010600030101010101" pitchFamily="2" charset="-122"/>
              </a:rPr>
              <a:t>语句和</a:t>
            </a:r>
            <a:r>
              <a:rPr lang="en-US" altLang="zh-CN" sz="2400" dirty="0" smtClean="0">
                <a:ea typeface="宋体" panose="02010600030101010101" pitchFamily="2" charset="-122"/>
              </a:rPr>
              <a:t>DELETE</a:t>
            </a:r>
            <a:r>
              <a:rPr lang="zh-CN" altLang="en-US" sz="2400" dirty="0" smtClean="0">
                <a:ea typeface="宋体" panose="02010600030101010101" pitchFamily="2" charset="-122"/>
              </a:rPr>
              <a:t>语句</a:t>
            </a:r>
            <a:r>
              <a:rPr lang="en-US" altLang="zh-CN" sz="2400" dirty="0" smtClean="0">
                <a:ea typeface="宋体" panose="02010600030101010101" pitchFamily="2" charset="-122"/>
              </a:rPr>
              <a:t>(</a:t>
            </a:r>
            <a:r>
              <a:rPr lang="zh-CN" altLang="en-US" sz="2400" dirty="0" smtClean="0">
                <a:ea typeface="宋体" panose="02010600030101010101" pitchFamily="2" charset="-122"/>
              </a:rPr>
              <a:t>续</a:t>
            </a:r>
            <a:r>
              <a:rPr lang="en-US" altLang="zh-CN" sz="2400" dirty="0" smtClean="0">
                <a:ea typeface="宋体" panose="02010600030101010101" pitchFamily="2" charset="-122"/>
              </a:rPr>
              <a:t>)</a:t>
            </a:r>
          </a:p>
        </p:txBody>
      </p:sp>
      <p:sp>
        <p:nvSpPr>
          <p:cNvPr id="50180" name="Rectangle 3"/>
          <p:cNvSpPr>
            <a:spLocks noGrp="1" noChangeArrowheads="1"/>
          </p:cNvSpPr>
          <p:nvPr>
            <p:ph type="body" idx="1"/>
          </p:nvPr>
        </p:nvSpPr>
        <p:spPr/>
        <p:txBody>
          <a:bodyPr/>
          <a:lstStyle/>
          <a:p>
            <a:pPr eaLnBrk="1" hangingPunct="1">
              <a:lnSpc>
                <a:spcPct val="150000"/>
              </a:lnSpc>
            </a:pPr>
            <a:r>
              <a:rPr lang="zh-CN" altLang="en-US" dirty="0" smtClean="0">
                <a:ea typeface="宋体" panose="02010600030101010101" pitchFamily="2" charset="-122"/>
              </a:rPr>
              <a:t>不能使用</a:t>
            </a:r>
            <a:r>
              <a:rPr lang="en-US" altLang="zh-CN" dirty="0" smtClean="0">
                <a:ea typeface="宋体" panose="02010600030101010101" pitchFamily="2" charset="-122"/>
              </a:rPr>
              <a:t>CURRENT</a:t>
            </a:r>
            <a:r>
              <a:rPr lang="zh-CN" altLang="en-US" dirty="0" smtClean="0">
                <a:ea typeface="宋体" panose="02010600030101010101" pitchFamily="2" charset="-122"/>
              </a:rPr>
              <a:t>形式的</a:t>
            </a:r>
            <a:r>
              <a:rPr lang="en-US" altLang="zh-CN" dirty="0" smtClean="0">
                <a:ea typeface="宋体" panose="02010600030101010101" pitchFamily="2" charset="-122"/>
              </a:rPr>
              <a:t>UPDATE</a:t>
            </a:r>
            <a:r>
              <a:rPr lang="zh-CN" altLang="en-US" dirty="0" smtClean="0">
                <a:ea typeface="宋体" panose="02010600030101010101" pitchFamily="2" charset="-122"/>
              </a:rPr>
              <a:t>语句和</a:t>
            </a:r>
            <a:r>
              <a:rPr lang="en-US" altLang="zh-CN" dirty="0" smtClean="0">
                <a:ea typeface="宋体" panose="02010600030101010101" pitchFamily="2" charset="-122"/>
              </a:rPr>
              <a:t>DELETE</a:t>
            </a:r>
            <a:r>
              <a:rPr lang="zh-CN" altLang="en-US" dirty="0" smtClean="0">
                <a:ea typeface="宋体" panose="02010600030101010101" pitchFamily="2" charset="-122"/>
              </a:rPr>
              <a:t>语句 </a:t>
            </a:r>
            <a:r>
              <a:rPr lang="en-US" altLang="zh-CN" dirty="0" smtClean="0">
                <a:ea typeface="宋体" panose="02010600030101010101" pitchFamily="2" charset="-122"/>
              </a:rPr>
              <a:t>:</a:t>
            </a:r>
          </a:p>
          <a:p>
            <a:pPr lvl="1" eaLnBrk="1" hangingPunct="1">
              <a:lnSpc>
                <a:spcPct val="150000"/>
              </a:lnSpc>
            </a:pPr>
            <a:r>
              <a:rPr lang="zh-CN" altLang="en-US" dirty="0" smtClean="0">
                <a:ea typeface="宋体" panose="02010600030101010101" pitchFamily="2" charset="-122"/>
              </a:rPr>
              <a:t>当游标定义中的</a:t>
            </a:r>
            <a:r>
              <a:rPr lang="en-US" altLang="zh-CN" dirty="0" smtClean="0">
                <a:ea typeface="宋体" panose="02010600030101010101" pitchFamily="2" charset="-122"/>
              </a:rPr>
              <a:t>SELECT</a:t>
            </a:r>
            <a:r>
              <a:rPr lang="zh-CN" altLang="en-US" dirty="0" smtClean="0">
                <a:ea typeface="宋体" panose="02010600030101010101" pitchFamily="2" charset="-122"/>
              </a:rPr>
              <a:t>语句带有</a:t>
            </a:r>
            <a:r>
              <a:rPr lang="en-US" altLang="zh-CN" dirty="0" smtClean="0">
                <a:ea typeface="宋体" panose="02010600030101010101" pitchFamily="2" charset="-122"/>
              </a:rPr>
              <a:t>UNION</a:t>
            </a:r>
            <a:r>
              <a:rPr lang="zh-CN" altLang="en-US" dirty="0" smtClean="0">
                <a:ea typeface="宋体" panose="02010600030101010101" pitchFamily="2" charset="-122"/>
              </a:rPr>
              <a:t>或</a:t>
            </a:r>
            <a:r>
              <a:rPr lang="en-US" altLang="zh-CN" dirty="0" smtClean="0">
                <a:ea typeface="宋体" panose="02010600030101010101" pitchFamily="2" charset="-122"/>
              </a:rPr>
              <a:t>ORDER BY</a:t>
            </a:r>
            <a:r>
              <a:rPr lang="zh-CN" altLang="en-US" dirty="0" smtClean="0">
                <a:ea typeface="宋体" panose="02010600030101010101" pitchFamily="2" charset="-122"/>
              </a:rPr>
              <a:t>子句 </a:t>
            </a:r>
          </a:p>
          <a:p>
            <a:pPr lvl="1" eaLnBrk="1" hangingPunct="1">
              <a:lnSpc>
                <a:spcPct val="150000"/>
              </a:lnSpc>
            </a:pPr>
            <a:r>
              <a:rPr lang="zh-CN" altLang="en-US" dirty="0" smtClean="0">
                <a:ea typeface="宋体" panose="02010600030101010101" pitchFamily="2" charset="-122"/>
              </a:rPr>
              <a:t>该</a:t>
            </a:r>
            <a:r>
              <a:rPr lang="en-US" altLang="zh-CN" dirty="0" smtClean="0">
                <a:ea typeface="宋体" panose="02010600030101010101" pitchFamily="2" charset="-122"/>
              </a:rPr>
              <a:t>SELECT</a:t>
            </a:r>
            <a:r>
              <a:rPr lang="zh-CN" altLang="en-US" dirty="0" smtClean="0">
                <a:ea typeface="宋体" panose="02010600030101010101" pitchFamily="2" charset="-122"/>
              </a:rPr>
              <a:t>语句相当于定义了一个不可更新的视图 </a:t>
            </a:r>
          </a:p>
        </p:txBody>
      </p:sp>
    </p:spTree>
    <p:extLst>
      <p:ext uri="{BB962C8B-B14F-4D97-AF65-F5344CB8AC3E}">
        <p14:creationId xmlns:p14="http://schemas.microsoft.com/office/powerpoint/2010/main" val="1152039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pPr>
              <a:defRPr/>
            </a:pPr>
            <a:r>
              <a:rPr lang="en-US" dirty="0">
                <a:ea typeface="+mj-ea"/>
              </a:rPr>
              <a:t>JDBC</a:t>
            </a:r>
          </a:p>
        </p:txBody>
      </p:sp>
      <p:sp>
        <p:nvSpPr>
          <p:cNvPr id="7171" name="Rectangle 3"/>
          <p:cNvSpPr>
            <a:spLocks noGrp="1" noChangeArrowheads="1"/>
          </p:cNvSpPr>
          <p:nvPr>
            <p:ph type="body" idx="1"/>
          </p:nvPr>
        </p:nvSpPr>
        <p:spPr>
          <a:xfrm>
            <a:off x="841375" y="1135063"/>
            <a:ext cx="7848600" cy="4876800"/>
          </a:xfrm>
        </p:spPr>
        <p:txBody>
          <a:bodyPr/>
          <a:lstStyle/>
          <a:p>
            <a:pPr>
              <a:buFont typeface="Monotype Sorts" charset="2"/>
              <a:buChar char="n"/>
              <a:defRPr/>
            </a:pPr>
            <a:r>
              <a:rPr lang="en-US" altLang="zh-CN" sz="2000" b="1" dirty="0">
                <a:solidFill>
                  <a:srgbClr val="000099"/>
                </a:solidFill>
              </a:rPr>
              <a:t>JDBC</a:t>
            </a:r>
            <a:r>
              <a:rPr lang="en-US" altLang="zh-CN" sz="2000" dirty="0"/>
              <a:t> </a:t>
            </a:r>
            <a:r>
              <a:rPr lang="zh-CN" altLang="en-US" sz="2000" dirty="0"/>
              <a:t>是一个支持</a:t>
            </a:r>
            <a:r>
              <a:rPr lang="en-US" altLang="zh-CN" sz="2000" dirty="0"/>
              <a:t>SQL </a:t>
            </a:r>
            <a:r>
              <a:rPr lang="zh-CN" altLang="en-US" sz="2000" dirty="0"/>
              <a:t>的</a:t>
            </a:r>
            <a:r>
              <a:rPr lang="en-US" altLang="zh-CN" sz="2000" dirty="0">
                <a:latin typeface="+mn-ea"/>
                <a:ea typeface="+mn-ea"/>
              </a:rPr>
              <a:t>Java API</a:t>
            </a:r>
            <a:r>
              <a:rPr lang="zh-CN" altLang="en-US" sz="2000" dirty="0"/>
              <a:t>，用于与数据库系统通信 </a:t>
            </a:r>
            <a:endParaRPr lang="en-US" altLang="zh-CN" sz="2000" dirty="0"/>
          </a:p>
          <a:p>
            <a:pPr>
              <a:buFont typeface="Monotype Sorts" charset="2"/>
              <a:buChar char="n"/>
              <a:defRPr/>
            </a:pPr>
            <a:r>
              <a:rPr lang="en-US" altLang="zh-CN" sz="2000" dirty="0"/>
              <a:t>JDBC </a:t>
            </a:r>
            <a:r>
              <a:rPr lang="zh-CN" altLang="en-US" sz="2000" dirty="0"/>
              <a:t>支持查询和更新数据、检索查询结果等多种功能 </a:t>
            </a:r>
            <a:endParaRPr lang="en-US" altLang="zh-CN" sz="2000" dirty="0"/>
          </a:p>
          <a:p>
            <a:pPr>
              <a:buFont typeface="Monotype Sorts" charset="2"/>
              <a:buChar char="n"/>
              <a:defRPr/>
            </a:pPr>
            <a:r>
              <a:rPr lang="en-US" altLang="zh-CN" sz="2000" dirty="0"/>
              <a:t>JDBC </a:t>
            </a:r>
            <a:r>
              <a:rPr lang="zh-CN" altLang="en-US" sz="2000" dirty="0"/>
              <a:t>也支持元数据检索，例如查询当前数据库中的关系、关系属性的名字和类型 </a:t>
            </a:r>
            <a:endParaRPr lang="en-US" altLang="zh-CN" sz="2000" dirty="0"/>
          </a:p>
          <a:p>
            <a:pPr>
              <a:buFont typeface="Monotype Sorts" charset="2"/>
              <a:buChar char="n"/>
              <a:defRPr/>
            </a:pPr>
            <a:r>
              <a:rPr lang="zh-CN" altLang="en-US" sz="2000" dirty="0"/>
              <a:t>与数据库的通信模型：</a:t>
            </a:r>
            <a:endParaRPr lang="en-US" altLang="zh-CN" sz="2000" dirty="0"/>
          </a:p>
          <a:p>
            <a:pPr lvl="1">
              <a:buFont typeface="Monotype Sorts" charset="2"/>
              <a:buChar char="l"/>
              <a:defRPr/>
            </a:pPr>
            <a:r>
              <a:rPr lang="zh-CN" altLang="en-US" dirty="0">
                <a:cs typeface="+mn-cs"/>
              </a:rPr>
              <a:t>打开一个连接</a:t>
            </a:r>
            <a:endParaRPr lang="en-US" altLang="zh-CN" dirty="0">
              <a:cs typeface="+mn-cs"/>
            </a:endParaRPr>
          </a:p>
          <a:p>
            <a:pPr lvl="1">
              <a:buFont typeface="Monotype Sorts" charset="2"/>
              <a:buChar char="l"/>
              <a:defRPr/>
            </a:pPr>
            <a:r>
              <a:rPr lang="zh-CN" altLang="en-US" dirty="0">
                <a:cs typeface="+mn-cs"/>
              </a:rPr>
              <a:t>创建一个</a:t>
            </a:r>
            <a:r>
              <a:rPr lang="en-US" altLang="zh-CN" dirty="0">
                <a:cs typeface="+mn-cs"/>
              </a:rPr>
              <a:t>“</a:t>
            </a:r>
            <a:r>
              <a:rPr lang="en-US" altLang="zh-CN" dirty="0">
                <a:latin typeface="+mn-ea"/>
                <a:ea typeface="+mn-ea"/>
              </a:rPr>
              <a:t>statement</a:t>
            </a:r>
            <a:r>
              <a:rPr lang="en-US" altLang="zh-CN" dirty="0">
                <a:cs typeface="+mn-cs"/>
              </a:rPr>
              <a:t>”</a:t>
            </a:r>
            <a:r>
              <a:rPr lang="zh-CN" altLang="en-US" dirty="0">
                <a:cs typeface="+mn-cs"/>
              </a:rPr>
              <a:t>对象</a:t>
            </a:r>
            <a:endParaRPr lang="en-US" altLang="zh-CN" dirty="0">
              <a:cs typeface="+mn-cs"/>
            </a:endParaRPr>
          </a:p>
          <a:p>
            <a:pPr lvl="1">
              <a:buFont typeface="Monotype Sorts" charset="2"/>
              <a:buChar char="l"/>
              <a:defRPr/>
            </a:pPr>
            <a:r>
              <a:rPr lang="zh-CN" altLang="en-US" dirty="0">
                <a:cs typeface="+mn-cs"/>
              </a:rPr>
              <a:t>使用</a:t>
            </a:r>
            <a:r>
              <a:rPr lang="en-US" altLang="zh-CN" dirty="0">
                <a:latin typeface="+mn-ea"/>
                <a:ea typeface="+mn-ea"/>
                <a:cs typeface="+mn-cs"/>
              </a:rPr>
              <a:t>s</a:t>
            </a:r>
            <a:r>
              <a:rPr lang="en-US" altLang="zh-CN" dirty="0">
                <a:latin typeface="+mn-ea"/>
                <a:ea typeface="+mn-ea"/>
              </a:rPr>
              <a:t>tatement</a:t>
            </a:r>
            <a:r>
              <a:rPr lang="zh-CN" altLang="en-US" dirty="0">
                <a:cs typeface="+mn-cs"/>
              </a:rPr>
              <a:t>对象执行查询，发送查询并取回结果</a:t>
            </a:r>
            <a:endParaRPr lang="en-US" altLang="zh-CN" dirty="0">
              <a:cs typeface="+mn-cs"/>
            </a:endParaRPr>
          </a:p>
          <a:p>
            <a:pPr lvl="1">
              <a:buFont typeface="Monotype Sorts" charset="2"/>
              <a:buChar char="l"/>
              <a:defRPr/>
            </a:pPr>
            <a:r>
              <a:rPr lang="zh-CN" altLang="en-US" dirty="0">
                <a:cs typeface="+mn-cs"/>
              </a:rPr>
              <a:t>处理错误的异常处理机制</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a:t>Cursor</a:t>
            </a:r>
            <a:r>
              <a:rPr lang="zh-CN" altLang="en-US"/>
              <a:t>应用示例</a:t>
            </a:r>
          </a:p>
        </p:txBody>
      </p:sp>
      <p:sp>
        <p:nvSpPr>
          <p:cNvPr id="81923" name="Rectangle 3"/>
          <p:cNvSpPr>
            <a:spLocks noGrp="1" noChangeArrowheads="1"/>
          </p:cNvSpPr>
          <p:nvPr>
            <p:ph type="body" sz="half" idx="1"/>
          </p:nvPr>
        </p:nvSpPr>
        <p:spPr>
          <a:xfrm>
            <a:off x="395288" y="1371600"/>
            <a:ext cx="4824412" cy="4876800"/>
          </a:xfrm>
        </p:spPr>
        <p:txBody>
          <a:bodyPr/>
          <a:lstStyle/>
          <a:p>
            <a:pPr>
              <a:buFont typeface="Wingdings" panose="05000000000000000000" pitchFamily="2" charset="2"/>
              <a:buNone/>
            </a:pPr>
            <a:r>
              <a:rPr lang="en-US" altLang="zh-CN"/>
              <a:t>Declare cur_s cursor for</a:t>
            </a:r>
          </a:p>
          <a:p>
            <a:pPr>
              <a:buFont typeface="Wingdings" panose="05000000000000000000" pitchFamily="2" charset="2"/>
              <a:buNone/>
            </a:pPr>
            <a:r>
              <a:rPr lang="en-US" altLang="zh-CN"/>
              <a:t>	Select sno,sname from s</a:t>
            </a:r>
          </a:p>
          <a:p>
            <a:pPr>
              <a:buFont typeface="Wingdings" panose="05000000000000000000" pitchFamily="2" charset="2"/>
              <a:buNone/>
            </a:pPr>
            <a:r>
              <a:rPr lang="en-US" altLang="zh-CN"/>
              <a:t>		where dept=‘</a:t>
            </a:r>
            <a:r>
              <a:rPr lang="zh-CN" altLang="en-US"/>
              <a:t>计’</a:t>
            </a:r>
            <a:r>
              <a:rPr lang="en-US" altLang="zh-CN"/>
              <a:t>;</a:t>
            </a:r>
          </a:p>
          <a:p>
            <a:pPr>
              <a:buFont typeface="Wingdings" panose="05000000000000000000" pitchFamily="2" charset="2"/>
              <a:buNone/>
            </a:pPr>
            <a:r>
              <a:rPr kumimoji="0" lang="en-US" altLang="zh-CN"/>
              <a:t>Open cur_s;</a:t>
            </a:r>
          </a:p>
          <a:p>
            <a:pPr>
              <a:buFont typeface="Wingdings" panose="05000000000000000000" pitchFamily="2" charset="2"/>
              <a:buNone/>
            </a:pPr>
            <a:r>
              <a:rPr lang="en-US" altLang="zh-CN"/>
              <a:t>Fetch cur_s into :vsno,:vname;</a:t>
            </a:r>
          </a:p>
          <a:p>
            <a:pPr>
              <a:buFont typeface="Wingdings" panose="05000000000000000000" pitchFamily="2" charset="2"/>
              <a:buNone/>
            </a:pPr>
            <a:r>
              <a:rPr lang="en-US" altLang="zh-CN"/>
              <a:t>	//get (s1,</a:t>
            </a:r>
            <a:r>
              <a:rPr lang="zh-CN" altLang="en-US"/>
              <a:t>甲</a:t>
            </a:r>
            <a:r>
              <a:rPr lang="en-US" altLang="zh-CN"/>
              <a:t>)</a:t>
            </a:r>
          </a:p>
          <a:p>
            <a:pPr>
              <a:buFont typeface="Wingdings" panose="05000000000000000000" pitchFamily="2" charset="2"/>
              <a:buNone/>
            </a:pPr>
            <a:r>
              <a:rPr lang="en-US" altLang="zh-CN"/>
              <a:t>Fetch cur_s into :vsno,:vname;</a:t>
            </a:r>
          </a:p>
          <a:p>
            <a:pPr>
              <a:buFont typeface="Wingdings" panose="05000000000000000000" pitchFamily="2" charset="2"/>
              <a:buNone/>
            </a:pPr>
            <a:r>
              <a:rPr lang="en-US" altLang="zh-CN"/>
              <a:t>	//get (s2,</a:t>
            </a:r>
            <a:r>
              <a:rPr lang="zh-CN" altLang="en-US"/>
              <a:t>乙</a:t>
            </a:r>
            <a:r>
              <a:rPr lang="en-US" altLang="zh-CN"/>
              <a:t>)</a:t>
            </a:r>
          </a:p>
          <a:p>
            <a:pPr>
              <a:buFont typeface="Wingdings" panose="05000000000000000000" pitchFamily="2" charset="2"/>
              <a:buNone/>
            </a:pPr>
            <a:r>
              <a:rPr lang="en-US" altLang="zh-CN"/>
              <a:t>Fetch cur_s into :vsno,:vname;</a:t>
            </a:r>
          </a:p>
          <a:p>
            <a:pPr>
              <a:buFont typeface="Wingdings" panose="05000000000000000000" pitchFamily="2" charset="2"/>
              <a:buNone/>
            </a:pPr>
            <a:r>
              <a:rPr lang="en-US" altLang="zh-CN"/>
              <a:t>	//no data found</a:t>
            </a:r>
          </a:p>
          <a:p>
            <a:pPr>
              <a:buFont typeface="Wingdings" panose="05000000000000000000" pitchFamily="2" charset="2"/>
              <a:buNone/>
            </a:pPr>
            <a:r>
              <a:rPr kumimoji="0" lang="en-US" altLang="zh-CN"/>
              <a:t>Close cur_s;</a:t>
            </a:r>
          </a:p>
        </p:txBody>
      </p:sp>
      <p:graphicFrame>
        <p:nvGraphicFramePr>
          <p:cNvPr id="643076" name="Group 4"/>
          <p:cNvGraphicFramePr>
            <a:graphicFrameLocks noGrp="1"/>
          </p:cNvGraphicFramePr>
          <p:nvPr>
            <p:ph sz="quarter" idx="2"/>
          </p:nvPr>
        </p:nvGraphicFramePr>
        <p:xfrm>
          <a:off x="6372225" y="3887788"/>
          <a:ext cx="2376488" cy="2208213"/>
        </p:xfrm>
        <a:graphic>
          <a:graphicData uri="http://schemas.openxmlformats.org/drawingml/2006/table">
            <a:tbl>
              <a:tblPr/>
              <a:tblGrid>
                <a:gridCol w="600075">
                  <a:extLst>
                    <a:ext uri="{9D8B030D-6E8A-4147-A177-3AD203B41FA5}">
                      <a16:colId xmlns:a16="http://schemas.microsoft.com/office/drawing/2014/main" val="20000"/>
                    </a:ext>
                  </a:extLst>
                </a:gridCol>
                <a:gridCol w="911225">
                  <a:extLst>
                    <a:ext uri="{9D8B030D-6E8A-4147-A177-3AD203B41FA5}">
                      <a16:colId xmlns:a16="http://schemas.microsoft.com/office/drawing/2014/main" val="20001"/>
                    </a:ext>
                  </a:extLst>
                </a:gridCol>
                <a:gridCol w="865188">
                  <a:extLst>
                    <a:ext uri="{9D8B030D-6E8A-4147-A177-3AD203B41FA5}">
                      <a16:colId xmlns:a16="http://schemas.microsoft.com/office/drawing/2014/main" val="20002"/>
                    </a:ext>
                  </a:extLst>
                </a:gridCol>
              </a:tblGrid>
              <a:tr h="379413">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S</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zh-CN" sz="1800" b="0" i="0" u="none" strike="noStrike" cap="none" normalizeH="0" baseline="0" dirty="0">
                        <a:ln>
                          <a:noFill/>
                        </a:ln>
                        <a:solidFill>
                          <a:schemeClr val="bg2"/>
                        </a:solidFill>
                        <a:effectLst/>
                        <a:latin typeface="Tahoma" pitchFamily="34" charset="0"/>
                        <a:ea typeface="华文新魏" pitchFamily="2" charset="-122"/>
                      </a:endParaRPr>
                    </a:p>
                  </a:txBody>
                  <a:tcPr horzOverflow="overflow">
                    <a:lnL>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zh-CN" sz="1800" b="0" i="0" u="none" strike="noStrike" cap="none" normalizeH="0" baseline="0" dirty="0">
                        <a:ln>
                          <a:noFill/>
                        </a:ln>
                        <a:solidFill>
                          <a:schemeClr val="bg2"/>
                        </a:solidFill>
                        <a:effectLst/>
                        <a:latin typeface="Tahoma" pitchFamily="34" charset="0"/>
                        <a:ea typeface="华文新魏" pitchFamily="2" charset="-122"/>
                      </a:endParaRPr>
                    </a:p>
                  </a:txBody>
                  <a:tcPr horzOverflow="overflow">
                    <a:lnL>
                      <a:noFill/>
                    </a:lnL>
                    <a:lnR cap="flat">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60">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Sno</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Sname</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Dept</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甲</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计</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0">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S2</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乙</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计</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S3</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丙</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软</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60">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S4</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丁</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数学</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81953" name="Group 36"/>
          <p:cNvGrpSpPr>
            <a:grpSpLocks/>
          </p:cNvGrpSpPr>
          <p:nvPr/>
        </p:nvGrpSpPr>
        <p:grpSpPr bwMode="auto">
          <a:xfrm>
            <a:off x="4637088" y="1412875"/>
            <a:ext cx="1581150" cy="4679950"/>
            <a:chOff x="1363" y="981"/>
            <a:chExt cx="996" cy="2948"/>
          </a:xfrm>
        </p:grpSpPr>
        <p:sp>
          <p:nvSpPr>
            <p:cNvPr id="81967" name="Rectangle 37"/>
            <p:cNvSpPr>
              <a:spLocks noChangeArrowheads="1"/>
            </p:cNvSpPr>
            <p:nvPr/>
          </p:nvSpPr>
          <p:spPr bwMode="auto">
            <a:xfrm>
              <a:off x="1565" y="981"/>
              <a:ext cx="682" cy="294"/>
            </a:xfrm>
            <a:prstGeom prst="rect">
              <a:avLst/>
            </a:prstGeom>
            <a:solidFill>
              <a:srgbClr val="FFFFFF"/>
            </a:solidFill>
            <a:ln w="9525">
              <a:solidFill>
                <a:srgbClr val="000000"/>
              </a:solidFill>
              <a:miter lim="800000"/>
              <a:headEnd/>
              <a:tailEnd/>
            </a:ln>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kumimoji="0" lang="en-US" altLang="zh-CN">
                  <a:solidFill>
                    <a:srgbClr val="000000"/>
                  </a:solidFill>
                  <a:latin typeface="Helvetica" panose="020B0604020202020204" pitchFamily="34" charset="0"/>
                </a:rPr>
                <a:t>App</a:t>
              </a:r>
              <a:endParaRPr kumimoji="0" lang="en-US" altLang="zh-CN">
                <a:latin typeface="Helvetica" panose="020B0604020202020204" pitchFamily="34" charset="0"/>
              </a:endParaRPr>
            </a:p>
          </p:txBody>
        </p:sp>
        <p:sp>
          <p:nvSpPr>
            <p:cNvPr id="81968" name="AutoShape 38"/>
            <p:cNvSpPr>
              <a:spLocks noChangeArrowheads="1"/>
            </p:cNvSpPr>
            <p:nvPr/>
          </p:nvSpPr>
          <p:spPr bwMode="auto">
            <a:xfrm>
              <a:off x="1363" y="1723"/>
              <a:ext cx="996" cy="392"/>
            </a:xfrm>
            <a:prstGeom prst="hexagon">
              <a:avLst>
                <a:gd name="adj" fmla="val 63520"/>
                <a:gd name="vf" fmla="val 115470"/>
              </a:avLst>
            </a:prstGeom>
            <a:solidFill>
              <a:srgbClr val="FFFFFF"/>
            </a:solidFill>
            <a:ln w="9525">
              <a:solidFill>
                <a:srgbClr val="000000"/>
              </a:solidFill>
              <a:miter lim="800000"/>
              <a:headEnd/>
              <a:tailEnd/>
            </a:ln>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r>
                <a:rPr kumimoji="0" lang="en-US" altLang="zh-CN" sz="1800">
                  <a:solidFill>
                    <a:srgbClr val="000000"/>
                  </a:solidFill>
                  <a:latin typeface="Helvetica" panose="020B0604020202020204" pitchFamily="34" charset="0"/>
                </a:rPr>
                <a:t>DBMS</a:t>
              </a:r>
              <a:endParaRPr kumimoji="0" lang="en-US" altLang="zh-CN" sz="1800">
                <a:latin typeface="Helvetica" panose="020B0604020202020204" pitchFamily="34" charset="0"/>
              </a:endParaRPr>
            </a:p>
          </p:txBody>
        </p:sp>
        <p:sp>
          <p:nvSpPr>
            <p:cNvPr id="81969" name="AutoShape 39"/>
            <p:cNvSpPr>
              <a:spLocks noChangeArrowheads="1"/>
            </p:cNvSpPr>
            <p:nvPr/>
          </p:nvSpPr>
          <p:spPr bwMode="auto">
            <a:xfrm>
              <a:off x="1463" y="2742"/>
              <a:ext cx="797" cy="1187"/>
            </a:xfrm>
            <a:prstGeom prst="flowChartMagneticDisk">
              <a:avLst/>
            </a:prstGeom>
            <a:solidFill>
              <a:srgbClr val="FFFFFF"/>
            </a:solidFill>
            <a:ln w="9525">
              <a:solidFill>
                <a:srgbClr val="000000"/>
              </a:solidFill>
              <a:round/>
              <a:headEnd/>
              <a:tailEnd/>
            </a:ln>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eaLnBrk="1" hangingPunct="1">
                <a:spcBef>
                  <a:spcPct val="50000"/>
                </a:spcBef>
                <a:buClrTx/>
                <a:buSzTx/>
                <a:buFontTx/>
                <a:buNone/>
              </a:pPr>
              <a:endParaRPr kumimoji="0" lang="en-US" altLang="zh-CN" sz="1800">
                <a:solidFill>
                  <a:srgbClr val="000000"/>
                </a:solidFill>
                <a:latin typeface="Helvetica" panose="020B0604020202020204" pitchFamily="34" charset="0"/>
              </a:endParaRPr>
            </a:p>
            <a:p>
              <a:pPr eaLnBrk="1" hangingPunct="1">
                <a:spcBef>
                  <a:spcPct val="50000"/>
                </a:spcBef>
                <a:buClrTx/>
                <a:buSzTx/>
                <a:buFontTx/>
                <a:buNone/>
              </a:pPr>
              <a:r>
                <a:rPr kumimoji="0" lang="en-US" altLang="zh-CN" sz="1800">
                  <a:solidFill>
                    <a:srgbClr val="000000"/>
                  </a:solidFill>
                  <a:latin typeface="Helvetica" panose="020B0604020202020204" pitchFamily="34" charset="0"/>
                </a:rPr>
                <a:t>DB</a:t>
              </a:r>
              <a:endParaRPr kumimoji="0" lang="en-US" altLang="zh-CN" sz="1800">
                <a:latin typeface="Helvetica" panose="020B0604020202020204" pitchFamily="34" charset="0"/>
              </a:endParaRPr>
            </a:p>
          </p:txBody>
        </p:sp>
        <p:sp>
          <p:nvSpPr>
            <p:cNvPr id="81970" name="Line 40"/>
            <p:cNvSpPr>
              <a:spLocks noChangeShapeType="1"/>
            </p:cNvSpPr>
            <p:nvPr/>
          </p:nvSpPr>
          <p:spPr bwMode="auto">
            <a:xfrm flipH="1">
              <a:off x="1882" y="1298"/>
              <a:ext cx="0"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1" name="Line 41"/>
            <p:cNvSpPr>
              <a:spLocks noChangeShapeType="1"/>
            </p:cNvSpPr>
            <p:nvPr/>
          </p:nvSpPr>
          <p:spPr bwMode="auto">
            <a:xfrm flipH="1">
              <a:off x="1862" y="2115"/>
              <a:ext cx="20" cy="6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643114" name="Group 42"/>
          <p:cNvGraphicFramePr>
            <a:graphicFrameLocks noGrp="1"/>
          </p:cNvGraphicFramePr>
          <p:nvPr>
            <p:ph sz="quarter" idx="3"/>
          </p:nvPr>
        </p:nvGraphicFramePr>
        <p:xfrm>
          <a:off x="6122988" y="2420938"/>
          <a:ext cx="2801937" cy="863600"/>
        </p:xfrm>
        <a:graphic>
          <a:graphicData uri="http://schemas.openxmlformats.org/drawingml/2006/table">
            <a:tbl>
              <a:tblPr/>
              <a:tblGrid>
                <a:gridCol w="1207563">
                  <a:extLst>
                    <a:ext uri="{9D8B030D-6E8A-4147-A177-3AD203B41FA5}">
                      <a16:colId xmlns:a16="http://schemas.microsoft.com/office/drawing/2014/main" val="20000"/>
                    </a:ext>
                  </a:extLst>
                </a:gridCol>
                <a:gridCol w="710236">
                  <a:extLst>
                    <a:ext uri="{9D8B030D-6E8A-4147-A177-3AD203B41FA5}">
                      <a16:colId xmlns:a16="http://schemas.microsoft.com/office/drawing/2014/main" val="20001"/>
                    </a:ext>
                  </a:extLst>
                </a:gridCol>
                <a:gridCol w="884138">
                  <a:extLst>
                    <a:ext uri="{9D8B030D-6E8A-4147-A177-3AD203B41FA5}">
                      <a16:colId xmlns:a16="http://schemas.microsoft.com/office/drawing/2014/main" val="20002"/>
                    </a:ext>
                  </a:extLst>
                </a:gridCol>
              </a:tblGrid>
              <a:tr h="419100">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err="1">
                          <a:ln>
                            <a:noFill/>
                          </a:ln>
                          <a:solidFill>
                            <a:schemeClr val="bg2"/>
                          </a:solidFill>
                          <a:effectLst/>
                          <a:latin typeface="Tahoma" pitchFamily="34" charset="0"/>
                          <a:ea typeface="华文新魏" pitchFamily="2" charset="-122"/>
                        </a:rPr>
                        <a:t>cur_s</a:t>
                      </a:r>
                      <a:r>
                        <a:rPr kumimoji="1" lang="en-US" altLang="zh-CN" sz="1800" b="0" i="0" u="none" strike="noStrike" cap="none" normalizeH="0" baseline="0" dirty="0">
                          <a:ln>
                            <a:noFill/>
                          </a:ln>
                          <a:solidFill>
                            <a:schemeClr val="bg2"/>
                          </a:solidFill>
                          <a:effectLst/>
                          <a:latin typeface="Tahoma" pitchFamily="34" charset="0"/>
                          <a:ea typeface="华文新魏" pitchFamily="2" charset="-122"/>
                        </a:rPr>
                        <a:t>→</a:t>
                      </a:r>
                    </a:p>
                  </a:txBody>
                  <a:tcPr marL="91434" marR="91434" horzOverflow="overflow">
                    <a:lnL cap="flat">
                      <a:noFill/>
                    </a:lnL>
                    <a:lnR w="12700" cap="flat" cmpd="sng" algn="ctr">
                      <a:solidFill>
                        <a:schemeClr val="accent2"/>
                      </a:solidFill>
                      <a:prstDash val="solid"/>
                      <a:round/>
                      <a:headEnd type="none" w="med" len="med"/>
                      <a:tailEnd type="none" w="med" len="med"/>
                    </a:lnR>
                    <a:lnT cap="flat">
                      <a:noFill/>
                    </a:lnT>
                    <a:lnB>
                      <a:noFill/>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S1</a:t>
                      </a:r>
                    </a:p>
                  </a:txBody>
                  <a:tcPr marL="91434" marR="91434"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甲</a:t>
                      </a:r>
                    </a:p>
                  </a:txBody>
                  <a:tcPr marL="91434" marR="91434"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1" lang="zh-CN" altLang="zh-CN" sz="1800" b="0" i="0" u="none" strike="noStrike" cap="none" normalizeH="0" baseline="0">
                        <a:ln>
                          <a:noFill/>
                        </a:ln>
                        <a:solidFill>
                          <a:schemeClr val="accent2"/>
                        </a:solidFill>
                        <a:effectLst/>
                        <a:latin typeface="Times New Roman" pitchFamily="18" charset="0"/>
                        <a:ea typeface="宋体" pitchFamily="2" charset="-122"/>
                        <a:cs typeface="Times New Roman" pitchFamily="18" charset="0"/>
                      </a:endParaRPr>
                    </a:p>
                  </a:txBody>
                  <a:tcPr marL="91434" marR="91434" horzOverflow="overflow">
                    <a:lnL cap="flat">
                      <a:noFill/>
                    </a:lnL>
                    <a:lnR w="12700" cap="flat" cmpd="sng" algn="ctr">
                      <a:solidFill>
                        <a:schemeClr val="accent2"/>
                      </a:solidFill>
                      <a:prstDash val="solid"/>
                      <a:round/>
                      <a:headEnd type="none" w="med" len="med"/>
                      <a:tailEnd type="none" w="med" len="med"/>
                    </a:lnR>
                    <a:lnT>
                      <a:noFill/>
                    </a:lnT>
                    <a:lnB cap="flat">
                      <a:noFill/>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S2</a:t>
                      </a:r>
                    </a:p>
                  </a:txBody>
                  <a:tcPr marL="91434" marR="91434"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乙</a:t>
                      </a:r>
                    </a:p>
                  </a:txBody>
                  <a:tcPr marL="91434" marR="91434"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a:t>PB</a:t>
            </a:r>
            <a:r>
              <a:rPr lang="zh-CN" altLang="en-US"/>
              <a:t>中的游标</a:t>
            </a:r>
          </a:p>
        </p:txBody>
      </p:sp>
      <p:sp>
        <p:nvSpPr>
          <p:cNvPr id="82947" name="Rectangle 3"/>
          <p:cNvSpPr>
            <a:spLocks noGrp="1" noChangeArrowheads="1"/>
          </p:cNvSpPr>
          <p:nvPr>
            <p:ph type="body" idx="1"/>
          </p:nvPr>
        </p:nvSpPr>
        <p:spPr/>
        <p:txBody>
          <a:bodyPr/>
          <a:lstStyle/>
          <a:p>
            <a:pPr marL="609600" indent="-609600">
              <a:lnSpc>
                <a:spcPct val="90000"/>
              </a:lnSpc>
              <a:buFont typeface="Wingdings" panose="05000000000000000000" pitchFamily="2" charset="2"/>
              <a:buNone/>
            </a:pPr>
            <a:r>
              <a:rPr lang="en-US" altLang="zh-CN" sz="2000"/>
              <a:t>Declare </a:t>
            </a:r>
            <a:r>
              <a:rPr lang="en-US" altLang="zh-CN" sz="2000" b="1" i="1"/>
              <a:t>cur_a</a:t>
            </a:r>
            <a:r>
              <a:rPr lang="en-US" altLang="zh-CN" sz="2000"/>
              <a:t> cursor for</a:t>
            </a:r>
          </a:p>
          <a:p>
            <a:pPr marL="609600" indent="-609600">
              <a:lnSpc>
                <a:spcPct val="90000"/>
              </a:lnSpc>
              <a:buFont typeface="Wingdings" panose="05000000000000000000" pitchFamily="2" charset="2"/>
              <a:buNone/>
            </a:pPr>
            <a:r>
              <a:rPr lang="en-US" altLang="zh-CN" sz="2000"/>
              <a:t>      Select  </a:t>
            </a:r>
            <a:r>
              <a:rPr lang="en-US" altLang="zh-CN" sz="2000">
                <a:solidFill>
                  <a:srgbClr val="0000FF"/>
                </a:solidFill>
              </a:rPr>
              <a:t>a,b,c</a:t>
            </a:r>
            <a:r>
              <a:rPr lang="en-US" altLang="zh-CN" sz="2000"/>
              <a:t> from</a:t>
            </a:r>
            <a:r>
              <a:rPr lang="en-US" altLang="zh-CN" sz="2000">
                <a:latin typeface="Times New Roman" panose="02020603050405020304" pitchFamily="18" charset="0"/>
              </a:rPr>
              <a:t>……</a:t>
            </a:r>
            <a:r>
              <a:rPr lang="en-US" altLang="zh-CN" sz="2000"/>
              <a:t>;</a:t>
            </a:r>
          </a:p>
          <a:p>
            <a:pPr marL="609600" indent="-609600">
              <a:lnSpc>
                <a:spcPct val="90000"/>
              </a:lnSpc>
              <a:buFont typeface="Wingdings" panose="05000000000000000000" pitchFamily="2" charset="2"/>
              <a:buNone/>
            </a:pPr>
            <a:r>
              <a:rPr lang="en-US" altLang="zh-CN" sz="2000"/>
              <a:t>Open </a:t>
            </a:r>
            <a:r>
              <a:rPr lang="en-US" altLang="zh-CN" sz="2000" b="1" i="1"/>
              <a:t>cur_a</a:t>
            </a:r>
            <a:r>
              <a:rPr lang="en-US" altLang="zh-CN" sz="2000"/>
              <a:t>;</a:t>
            </a:r>
          </a:p>
          <a:p>
            <a:pPr marL="609600" indent="-609600">
              <a:lnSpc>
                <a:spcPct val="90000"/>
              </a:lnSpc>
              <a:buFont typeface="Wingdings" panose="05000000000000000000" pitchFamily="2" charset="2"/>
              <a:buNone/>
            </a:pPr>
            <a:r>
              <a:rPr lang="en-US" altLang="zh-CN" sz="2000">
                <a:solidFill>
                  <a:srgbClr val="00B050"/>
                </a:solidFill>
              </a:rPr>
              <a:t>If sqlca.sqlcode&lt;&gt;0 then </a:t>
            </a:r>
            <a:r>
              <a:rPr lang="en-US" altLang="zh-CN" sz="2000" b="1">
                <a:solidFill>
                  <a:srgbClr val="00B050"/>
                </a:solidFill>
              </a:rPr>
              <a:t>return</a:t>
            </a:r>
          </a:p>
          <a:p>
            <a:pPr marL="609600" indent="-609600">
              <a:lnSpc>
                <a:spcPct val="90000"/>
              </a:lnSpc>
              <a:buFont typeface="Wingdings" panose="05000000000000000000" pitchFamily="2" charset="2"/>
              <a:buNone/>
            </a:pPr>
            <a:r>
              <a:rPr lang="en-US" altLang="zh-CN" sz="2000"/>
              <a:t>Do while </a:t>
            </a:r>
            <a:r>
              <a:rPr lang="en-US" altLang="zh-CN" sz="2000">
                <a:solidFill>
                  <a:srgbClr val="FF3300"/>
                </a:solidFill>
              </a:rPr>
              <a:t>true</a:t>
            </a:r>
          </a:p>
          <a:p>
            <a:pPr marL="609600" indent="-609600">
              <a:lnSpc>
                <a:spcPct val="90000"/>
              </a:lnSpc>
              <a:buFont typeface="Wingdings" panose="05000000000000000000" pitchFamily="2" charset="2"/>
              <a:buNone/>
            </a:pPr>
            <a:r>
              <a:rPr lang="en-US" altLang="zh-CN" sz="2000"/>
              <a:t>      Fetch </a:t>
            </a:r>
            <a:r>
              <a:rPr lang="en-US" altLang="zh-CN" sz="2000" b="1" i="1"/>
              <a:t>cur_a</a:t>
            </a:r>
            <a:r>
              <a:rPr lang="en-US" altLang="zh-CN" sz="2000"/>
              <a:t> into </a:t>
            </a:r>
            <a:r>
              <a:rPr lang="en-US" altLang="zh-CN" sz="2000">
                <a:solidFill>
                  <a:srgbClr val="0000FF"/>
                </a:solidFill>
              </a:rPr>
              <a:t>:va,:vb,:vc</a:t>
            </a:r>
            <a:r>
              <a:rPr lang="en-US" altLang="zh-CN" sz="2000"/>
              <a:t>;</a:t>
            </a:r>
          </a:p>
          <a:p>
            <a:pPr marL="609600" indent="-609600">
              <a:lnSpc>
                <a:spcPct val="90000"/>
              </a:lnSpc>
              <a:buFont typeface="Wingdings" panose="05000000000000000000" pitchFamily="2" charset="2"/>
              <a:buNone/>
            </a:pPr>
            <a:r>
              <a:rPr lang="en-US" altLang="zh-CN" sz="2000"/>
              <a:t>      If sqlca.sqlcode=</a:t>
            </a:r>
            <a:r>
              <a:rPr lang="en-US" altLang="zh-CN" sz="2000">
                <a:solidFill>
                  <a:srgbClr val="FF3300"/>
                </a:solidFill>
              </a:rPr>
              <a:t>100</a:t>
            </a:r>
            <a:r>
              <a:rPr lang="en-US" altLang="zh-CN" sz="2000"/>
              <a:t> then</a:t>
            </a:r>
            <a:r>
              <a:rPr lang="en-US" altLang="zh-CN" sz="2000">
                <a:solidFill>
                  <a:srgbClr val="FF3300"/>
                </a:solidFill>
              </a:rPr>
              <a:t> exit</a:t>
            </a:r>
          </a:p>
          <a:p>
            <a:pPr marL="609600" indent="-609600">
              <a:lnSpc>
                <a:spcPct val="90000"/>
              </a:lnSpc>
              <a:buFont typeface="Wingdings" panose="05000000000000000000" pitchFamily="2" charset="2"/>
              <a:buNone/>
            </a:pPr>
            <a:r>
              <a:rPr lang="en-US" altLang="zh-CN" sz="2000">
                <a:solidFill>
                  <a:srgbClr val="FF3300"/>
                </a:solidFill>
              </a:rPr>
              <a:t>      </a:t>
            </a:r>
            <a:r>
              <a:rPr lang="en-US" altLang="zh-CN" sz="2000"/>
              <a:t>If sqlca.sqlcode=-1 then</a:t>
            </a:r>
            <a:r>
              <a:rPr lang="en-US" altLang="zh-CN" sz="2000">
                <a:solidFill>
                  <a:srgbClr val="FF3300"/>
                </a:solidFill>
              </a:rPr>
              <a:t> </a:t>
            </a:r>
            <a:r>
              <a:rPr lang="en-US" altLang="zh-CN" sz="2000" b="1">
                <a:solidFill>
                  <a:srgbClr val="00B050"/>
                </a:solidFill>
              </a:rPr>
              <a:t>return</a:t>
            </a:r>
          </a:p>
          <a:p>
            <a:pPr marL="609600" indent="-609600">
              <a:lnSpc>
                <a:spcPct val="90000"/>
              </a:lnSpc>
              <a:buFont typeface="Wingdings" panose="05000000000000000000" pitchFamily="2" charset="2"/>
              <a:buNone/>
            </a:pPr>
            <a:r>
              <a:rPr lang="en-US" altLang="zh-CN" sz="2000"/>
              <a:t>      </a:t>
            </a:r>
            <a:r>
              <a:rPr lang="en-US" altLang="zh-CN" sz="2000">
                <a:latin typeface="Times New Roman" panose="02020603050405020304" pitchFamily="18" charset="0"/>
              </a:rPr>
              <a:t>……</a:t>
            </a:r>
            <a:endParaRPr lang="en-US" altLang="zh-CN" sz="2000"/>
          </a:p>
          <a:p>
            <a:pPr marL="609600" indent="-609600">
              <a:lnSpc>
                <a:spcPct val="90000"/>
              </a:lnSpc>
              <a:buFont typeface="Wingdings" panose="05000000000000000000" pitchFamily="2" charset="2"/>
              <a:buNone/>
            </a:pPr>
            <a:r>
              <a:rPr lang="en-US" altLang="zh-CN" sz="2000"/>
              <a:t>Loop</a:t>
            </a:r>
          </a:p>
          <a:p>
            <a:pPr marL="609600" indent="-609600">
              <a:lnSpc>
                <a:spcPct val="90000"/>
              </a:lnSpc>
              <a:buFont typeface="Wingdings" panose="05000000000000000000" pitchFamily="2" charset="2"/>
              <a:buNone/>
            </a:pPr>
            <a:r>
              <a:rPr lang="en-US" altLang="zh-CN" sz="2000"/>
              <a:t>Close </a:t>
            </a:r>
            <a:r>
              <a:rPr lang="en-US" altLang="zh-CN" sz="2000" b="1" i="1"/>
              <a:t>cur_a</a:t>
            </a:r>
            <a:r>
              <a:rPr lang="en-US" altLang="zh-CN" sz="2000"/>
              <a:t>;</a:t>
            </a:r>
          </a:p>
          <a:p>
            <a:pPr marL="609600" indent="-609600">
              <a:lnSpc>
                <a:spcPct val="90000"/>
              </a:lnSpc>
              <a:buFont typeface="Wingdings" panose="05000000000000000000" pitchFamily="2" charset="2"/>
              <a:buNone/>
            </a:pPr>
            <a:r>
              <a:rPr lang="en-US" altLang="zh-CN" sz="2000"/>
              <a:t>If sqlca.sqlcode&lt;&gt;0 then</a:t>
            </a:r>
            <a:r>
              <a:rPr lang="en-US" altLang="zh-CN" sz="2000">
                <a:solidFill>
                  <a:srgbClr val="FF3300"/>
                </a:solidFill>
              </a:rPr>
              <a:t> </a:t>
            </a:r>
            <a:r>
              <a:rPr lang="en-US" altLang="zh-CN" sz="2000" b="1">
                <a:solidFill>
                  <a:srgbClr val="00B050"/>
                </a:solidFill>
              </a:rPr>
              <a:t>return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a:t>一个嵌入</a:t>
            </a:r>
            <a:r>
              <a:rPr lang="en-US" altLang="zh-CN"/>
              <a:t>sql</a:t>
            </a:r>
            <a:r>
              <a:rPr lang="zh-CN" altLang="en-US"/>
              <a:t>程序示例</a:t>
            </a:r>
          </a:p>
        </p:txBody>
      </p:sp>
      <p:sp>
        <p:nvSpPr>
          <p:cNvPr id="87043" name="Rectangle 3"/>
          <p:cNvSpPr>
            <a:spLocks noGrp="1" noChangeArrowheads="1"/>
          </p:cNvSpPr>
          <p:nvPr>
            <p:ph type="body" sz="half" idx="1"/>
          </p:nvPr>
        </p:nvSpPr>
        <p:spPr>
          <a:xfrm>
            <a:off x="685800" y="1371600"/>
            <a:ext cx="7847013" cy="5010150"/>
          </a:xfrm>
        </p:spPr>
        <p:txBody>
          <a:bodyPr/>
          <a:lstStyle/>
          <a:p>
            <a:pPr>
              <a:lnSpc>
                <a:spcPct val="90000"/>
              </a:lnSpc>
            </a:pPr>
            <a:r>
              <a:rPr lang="zh-CN" altLang="en-US" sz="2400"/>
              <a:t>程序示例：对指定的学生，显示年龄，并修改成新输入的年龄</a:t>
            </a:r>
          </a:p>
          <a:p>
            <a:pPr>
              <a:lnSpc>
                <a:spcPct val="90000"/>
              </a:lnSpc>
              <a:buFont typeface="Wingdings" panose="05000000000000000000" pitchFamily="2" charset="2"/>
              <a:buNone/>
            </a:pPr>
            <a:r>
              <a:rPr kumimoji="0" lang="en-US" altLang="zh-CN"/>
              <a:t>Int vage,vageflag,vnewage</a:t>
            </a:r>
          </a:p>
          <a:p>
            <a:pPr>
              <a:lnSpc>
                <a:spcPct val="90000"/>
              </a:lnSpc>
              <a:buFont typeface="Wingdings" panose="05000000000000000000" pitchFamily="2" charset="2"/>
              <a:buNone/>
            </a:pPr>
            <a:r>
              <a:rPr kumimoji="0" lang="en-US" altLang="zh-CN"/>
              <a:t>String vsno</a:t>
            </a:r>
          </a:p>
          <a:p>
            <a:pPr>
              <a:lnSpc>
                <a:spcPct val="90000"/>
              </a:lnSpc>
              <a:buFont typeface="Wingdings" panose="05000000000000000000" pitchFamily="2" charset="2"/>
              <a:buNone/>
            </a:pPr>
            <a:r>
              <a:rPr kumimoji="0" lang="en-US" altLang="zh-CN" u="sng"/>
              <a:t>get vsno</a:t>
            </a:r>
          </a:p>
          <a:p>
            <a:pPr>
              <a:lnSpc>
                <a:spcPct val="90000"/>
              </a:lnSpc>
              <a:buFont typeface="Wingdings" panose="05000000000000000000" pitchFamily="2" charset="2"/>
              <a:buNone/>
            </a:pPr>
            <a:r>
              <a:rPr kumimoji="0" lang="en-US" altLang="zh-CN"/>
              <a:t>select sage into :vage:vageflag</a:t>
            </a:r>
          </a:p>
          <a:p>
            <a:pPr>
              <a:lnSpc>
                <a:spcPct val="90000"/>
              </a:lnSpc>
              <a:buFont typeface="Wingdings" panose="05000000000000000000" pitchFamily="2" charset="2"/>
              <a:buNone/>
            </a:pPr>
            <a:r>
              <a:rPr kumimoji="0" lang="en-US" altLang="zh-CN"/>
              <a:t>	from s where sno=:vsno;</a:t>
            </a:r>
          </a:p>
          <a:p>
            <a:pPr>
              <a:lnSpc>
                <a:spcPct val="90000"/>
              </a:lnSpc>
              <a:buFont typeface="Wingdings" panose="05000000000000000000" pitchFamily="2" charset="2"/>
              <a:buNone/>
            </a:pPr>
            <a:r>
              <a:rPr kumimoji="0" lang="en-US" altLang="zh-CN" u="sng"/>
              <a:t>check sqlca.sqlcode</a:t>
            </a:r>
            <a:r>
              <a:rPr kumimoji="0" lang="en-US" altLang="zh-CN" u="sng">
                <a:latin typeface="Times New Roman" panose="02020603050405020304" pitchFamily="18" charset="0"/>
              </a:rPr>
              <a:t>…</a:t>
            </a:r>
            <a:endParaRPr kumimoji="0" lang="en-US" altLang="zh-CN" u="sng"/>
          </a:p>
          <a:p>
            <a:pPr>
              <a:lnSpc>
                <a:spcPct val="90000"/>
              </a:lnSpc>
              <a:buFont typeface="Wingdings" panose="05000000000000000000" pitchFamily="2" charset="2"/>
              <a:buNone/>
            </a:pPr>
            <a:r>
              <a:rPr kumimoji="0" lang="en-US" altLang="zh-CN"/>
              <a:t>if vageflag=0 then </a:t>
            </a:r>
            <a:r>
              <a:rPr kumimoji="0" lang="en-US" altLang="zh-CN" u="sng"/>
              <a:t>display vage</a:t>
            </a:r>
            <a:r>
              <a:rPr kumimoji="0" lang="en-US" altLang="zh-CN"/>
              <a:t> else </a:t>
            </a:r>
            <a:r>
              <a:rPr kumimoji="0" lang="en-US" altLang="zh-CN" u="sng"/>
              <a:t>display </a:t>
            </a:r>
            <a:r>
              <a:rPr kumimoji="0" lang="en-US" altLang="zh-CN" u="sng">
                <a:latin typeface="Times New Roman" panose="02020603050405020304" pitchFamily="18" charset="0"/>
              </a:rPr>
              <a:t>‘</a:t>
            </a:r>
            <a:r>
              <a:rPr kumimoji="0" lang="zh-CN" altLang="en-US" u="sng"/>
              <a:t>无年龄信息</a:t>
            </a:r>
            <a:r>
              <a:rPr kumimoji="0" lang="zh-CN" altLang="en-US" u="sng">
                <a:latin typeface="Times New Roman" panose="02020603050405020304" pitchFamily="18" charset="0"/>
              </a:rPr>
              <a:t>’</a:t>
            </a:r>
            <a:endParaRPr kumimoji="0" lang="zh-CN" altLang="en-US" u="sng"/>
          </a:p>
          <a:p>
            <a:pPr>
              <a:lnSpc>
                <a:spcPct val="90000"/>
              </a:lnSpc>
              <a:buFont typeface="Wingdings" panose="05000000000000000000" pitchFamily="2" charset="2"/>
              <a:buNone/>
            </a:pPr>
            <a:r>
              <a:rPr lang="en-US" altLang="zh-CN" u="sng"/>
              <a:t>get vnewage</a:t>
            </a:r>
          </a:p>
          <a:p>
            <a:pPr>
              <a:lnSpc>
                <a:spcPct val="90000"/>
              </a:lnSpc>
              <a:buFont typeface="Wingdings" panose="05000000000000000000" pitchFamily="2" charset="2"/>
              <a:buNone/>
            </a:pPr>
            <a:r>
              <a:rPr lang="en-US" altLang="zh-CN"/>
              <a:t>Update s set sage=:vnewage where sno=:vsno;</a:t>
            </a:r>
          </a:p>
          <a:p>
            <a:pPr>
              <a:lnSpc>
                <a:spcPct val="90000"/>
              </a:lnSpc>
              <a:buFont typeface="Wingdings" panose="05000000000000000000" pitchFamily="2" charset="2"/>
              <a:buNone/>
            </a:pPr>
            <a:r>
              <a:rPr kumimoji="0" lang="en-US" altLang="zh-CN" u="sng"/>
              <a:t>check sqlca.sqlcode</a:t>
            </a:r>
            <a:r>
              <a:rPr kumimoji="0" lang="en-US" altLang="zh-CN" u="sng">
                <a:latin typeface="Times New Roman" panose="02020603050405020304" pitchFamily="18" charset="0"/>
              </a:rPr>
              <a:t>…</a:t>
            </a:r>
            <a:endParaRPr kumimoji="0" lang="en-US" altLang="zh-CN" u="sng"/>
          </a:p>
          <a:p>
            <a:pPr>
              <a:lnSpc>
                <a:spcPct val="90000"/>
              </a:lnSpc>
              <a:buFont typeface="Wingdings" panose="05000000000000000000" pitchFamily="2" charset="2"/>
              <a:buNone/>
            </a:pPr>
            <a:r>
              <a:rPr lang="en-US" altLang="zh-CN"/>
              <a:t>commit;</a:t>
            </a:r>
          </a:p>
          <a:p>
            <a:pPr>
              <a:lnSpc>
                <a:spcPct val="90000"/>
              </a:lnSpc>
              <a:buFont typeface="Wingdings" panose="05000000000000000000" pitchFamily="2" charset="2"/>
              <a:buNone/>
            </a:pPr>
            <a:r>
              <a:rPr kumimoji="0" lang="en-US" altLang="zh-CN" u="sng"/>
              <a:t>check sqlca.sqlcode</a:t>
            </a:r>
            <a:r>
              <a:rPr kumimoji="0" lang="en-US" altLang="zh-CN" u="sng">
                <a:latin typeface="Times New Roman" panose="02020603050405020304" pitchFamily="18" charset="0"/>
              </a:rPr>
              <a:t>…</a:t>
            </a:r>
            <a:endParaRPr kumimoji="0" lang="en-US" altLang="zh-CN"/>
          </a:p>
        </p:txBody>
      </p:sp>
      <p:graphicFrame>
        <p:nvGraphicFramePr>
          <p:cNvPr id="641028" name="Group 4"/>
          <p:cNvGraphicFramePr>
            <a:graphicFrameLocks noGrp="1"/>
          </p:cNvGraphicFramePr>
          <p:nvPr>
            <p:ph sz="half" idx="2"/>
          </p:nvPr>
        </p:nvGraphicFramePr>
        <p:xfrm>
          <a:off x="5651500" y="1868488"/>
          <a:ext cx="2952750" cy="2211388"/>
        </p:xfrm>
        <a:graphic>
          <a:graphicData uri="http://schemas.openxmlformats.org/drawingml/2006/table">
            <a:tbl>
              <a:tblPr/>
              <a:tblGrid>
                <a:gridCol w="601663">
                  <a:extLst>
                    <a:ext uri="{9D8B030D-6E8A-4147-A177-3AD203B41FA5}">
                      <a16:colId xmlns:a16="http://schemas.microsoft.com/office/drawing/2014/main" val="20000"/>
                    </a:ext>
                  </a:extLst>
                </a:gridCol>
                <a:gridCol w="808037">
                  <a:extLst>
                    <a:ext uri="{9D8B030D-6E8A-4147-A177-3AD203B41FA5}">
                      <a16:colId xmlns:a16="http://schemas.microsoft.com/office/drawing/2014/main" val="20001"/>
                    </a:ext>
                  </a:extLst>
                </a:gridCol>
                <a:gridCol w="803275">
                  <a:extLst>
                    <a:ext uri="{9D8B030D-6E8A-4147-A177-3AD203B41FA5}">
                      <a16:colId xmlns:a16="http://schemas.microsoft.com/office/drawing/2014/main" val="20002"/>
                    </a:ext>
                  </a:extLst>
                </a:gridCol>
                <a:gridCol w="739775">
                  <a:extLst>
                    <a:ext uri="{9D8B030D-6E8A-4147-A177-3AD203B41FA5}">
                      <a16:colId xmlns:a16="http://schemas.microsoft.com/office/drawing/2014/main" val="20003"/>
                    </a:ext>
                  </a:extLst>
                </a:gridCol>
              </a:tblGrid>
              <a:tr h="382588">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zh-CN" sz="1800" b="0" i="0" u="none" strike="noStrike" cap="none" normalizeH="0" baseline="0">
                        <a:ln>
                          <a:noFill/>
                        </a:ln>
                        <a:solidFill>
                          <a:schemeClr val="bg2"/>
                        </a:solidFill>
                        <a:effectLst/>
                        <a:latin typeface="Tahoma" pitchFamily="34" charset="0"/>
                        <a:ea typeface="华文新魏" pitchFamily="2" charset="-122"/>
                      </a:endParaRPr>
                    </a:p>
                  </a:txBody>
                  <a:tcPr horzOverflow="overflow">
                    <a:lnL>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zh-CN" sz="1800" b="0" i="0" u="none" strike="noStrike" cap="none" normalizeH="0" baseline="0">
                        <a:ln>
                          <a:noFill/>
                        </a:ln>
                        <a:solidFill>
                          <a:schemeClr val="bg2"/>
                        </a:solidFill>
                        <a:effectLst/>
                        <a:latin typeface="Tahoma" pitchFamily="34" charset="0"/>
                        <a:ea typeface="华文新魏" pitchFamily="2" charset="-122"/>
                      </a:endParaRPr>
                    </a:p>
                  </a:txBody>
                  <a:tcPr horzOverflow="overflow">
                    <a:lnL>
                      <a:noFill/>
                    </a:lnL>
                    <a:lnR>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just"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endParaRPr kumimoji="1" lang="zh-CN" altLang="zh-CN" sz="1800" b="0" i="0" u="none" strike="noStrike" cap="none" normalizeH="0" baseline="0">
                        <a:ln>
                          <a:noFill/>
                        </a:ln>
                        <a:solidFill>
                          <a:schemeClr val="bg2"/>
                        </a:solidFill>
                        <a:effectLst/>
                        <a:latin typeface="Tahoma" pitchFamily="34" charset="0"/>
                        <a:ea typeface="华文新魏" pitchFamily="2" charset="-122"/>
                      </a:endParaRPr>
                    </a:p>
                  </a:txBody>
                  <a:tcPr horzOverflow="overflow">
                    <a:lnL>
                      <a:noFill/>
                    </a:lnL>
                    <a:lnR cap="flat">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60">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Sno</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Sname</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Dept</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800" b="0" i="0" u="none" strike="noStrike" cap="none" normalizeH="0" baseline="0">
                          <a:ln>
                            <a:noFill/>
                          </a:ln>
                          <a:solidFill>
                            <a:schemeClr val="tx1"/>
                          </a:solidFill>
                          <a:effectLst/>
                          <a:latin typeface="Tahoma" pitchFamily="34" charset="0"/>
                          <a:ea typeface="华文新魏" pitchFamily="2" charset="-122"/>
                        </a:rPr>
                        <a:t>Sage</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S1</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甲</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计</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Tahoma" pitchFamily="34" charset="0"/>
                          <a:ea typeface="华文新魏" pitchFamily="2" charset="-122"/>
                        </a:rPr>
                        <a:t>20</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60">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S2</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乙</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软</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Tahoma" pitchFamily="34" charset="0"/>
                          <a:ea typeface="华文新魏" pitchFamily="2" charset="-122"/>
                        </a:rPr>
                        <a:t>21</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S3</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丙</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软</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Tahoma" pitchFamily="34" charset="0"/>
                          <a:ea typeface="华文新魏" pitchFamily="2" charset="-122"/>
                        </a:rPr>
                        <a:t>20</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60">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S4</a:t>
                      </a:r>
                      <a:endParaRPr kumimoji="1"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rgbClr val="000000"/>
                          </a:solidFill>
                          <a:effectLst/>
                          <a:latin typeface="Times New Roman" pitchFamily="18" charset="0"/>
                          <a:ea typeface="宋体" pitchFamily="2" charset="-122"/>
                          <a:cs typeface="Times New Roman" pitchFamily="18" charset="0"/>
                        </a:rPr>
                        <a:t>丁</a:t>
                      </a:r>
                      <a:endPar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marL="742950" indent="-285750" algn="just">
                        <a:spcBef>
                          <a:spcPct val="20000"/>
                        </a:spcBef>
                        <a:buClr>
                          <a:schemeClr val="folHlink"/>
                        </a:buClr>
                        <a:defRPr kumimoji="1" sz="2400">
                          <a:solidFill>
                            <a:schemeClr val="bg2"/>
                          </a:solidFill>
                          <a:latin typeface="Tahoma" pitchFamily="34" charset="0"/>
                          <a:ea typeface="华文新魏" pitchFamily="2" charset="-122"/>
                        </a:defRPr>
                      </a:lvl2pPr>
                      <a:lvl3pPr marL="1143000" indent="-228600"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marL="1600200" indent="-228600" algn="just">
                        <a:spcBef>
                          <a:spcPct val="20000"/>
                        </a:spcBef>
                        <a:buClr>
                          <a:schemeClr val="folHlink"/>
                        </a:buClr>
                        <a:defRPr kumimoji="1">
                          <a:solidFill>
                            <a:schemeClr val="bg2"/>
                          </a:solidFill>
                          <a:latin typeface="Tahoma" pitchFamily="34" charset="0"/>
                          <a:ea typeface="华文新魏" pitchFamily="2" charset="-122"/>
                        </a:defRPr>
                      </a:lvl4pPr>
                      <a:lvl5pPr marL="2057400" indent="-228600"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marL="25146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marL="29718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marL="34290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marL="3886200" indent="-228600"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计</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lgn="just">
                        <a:spcBef>
                          <a:spcPct val="20000"/>
                        </a:spcBef>
                        <a:buClr>
                          <a:schemeClr val="folHlink"/>
                        </a:buClr>
                        <a:buSzPct val="80000"/>
                        <a:buFont typeface="Wingdings" pitchFamily="2" charset="2"/>
                        <a:defRPr kumimoji="1" sz="2800">
                          <a:solidFill>
                            <a:schemeClr val="bg2"/>
                          </a:solidFill>
                          <a:latin typeface="Tahoma" pitchFamily="34" charset="0"/>
                          <a:ea typeface="华文新魏" pitchFamily="2" charset="-122"/>
                        </a:defRPr>
                      </a:lvl1pPr>
                      <a:lvl2pPr algn="just">
                        <a:spcBef>
                          <a:spcPct val="20000"/>
                        </a:spcBef>
                        <a:buClr>
                          <a:schemeClr val="folHlink"/>
                        </a:buClr>
                        <a:defRPr kumimoji="1" sz="2400">
                          <a:solidFill>
                            <a:schemeClr val="bg2"/>
                          </a:solidFill>
                          <a:latin typeface="Tahoma" pitchFamily="34" charset="0"/>
                          <a:ea typeface="华文新魏" pitchFamily="2" charset="-122"/>
                        </a:defRPr>
                      </a:lvl2pPr>
                      <a:lvl3pPr algn="just">
                        <a:spcBef>
                          <a:spcPct val="20000"/>
                        </a:spcBef>
                        <a:buClr>
                          <a:schemeClr val="folHlink"/>
                        </a:buClr>
                        <a:buSzPct val="75000"/>
                        <a:buFont typeface="Wingdings" pitchFamily="2" charset="2"/>
                        <a:defRPr kumimoji="1" sz="2000">
                          <a:solidFill>
                            <a:schemeClr val="bg2"/>
                          </a:solidFill>
                          <a:latin typeface="Tahoma" pitchFamily="34" charset="0"/>
                          <a:ea typeface="华文新魏" pitchFamily="2" charset="-122"/>
                        </a:defRPr>
                      </a:lvl3pPr>
                      <a:lvl4pPr algn="just">
                        <a:spcBef>
                          <a:spcPct val="20000"/>
                        </a:spcBef>
                        <a:buClr>
                          <a:schemeClr val="folHlink"/>
                        </a:buClr>
                        <a:defRPr kumimoji="1">
                          <a:solidFill>
                            <a:schemeClr val="bg2"/>
                          </a:solidFill>
                          <a:latin typeface="Tahoma" pitchFamily="34" charset="0"/>
                          <a:ea typeface="华文新魏" pitchFamily="2" charset="-122"/>
                        </a:defRPr>
                      </a:lvl4pPr>
                      <a:lvl5pPr algn="just">
                        <a:spcBef>
                          <a:spcPct val="20000"/>
                        </a:spcBef>
                        <a:buClr>
                          <a:schemeClr val="folHlink"/>
                        </a:buClr>
                        <a:buSzPct val="70000"/>
                        <a:buFont typeface="Wingdings" pitchFamily="2" charset="2"/>
                        <a:defRPr kumimoji="1">
                          <a:solidFill>
                            <a:schemeClr val="bg2"/>
                          </a:solidFill>
                          <a:latin typeface="Tahoma" pitchFamily="34" charset="0"/>
                          <a:ea typeface="华文新魏" pitchFamily="2" charset="-122"/>
                        </a:defRPr>
                      </a:lvl5pPr>
                      <a:lvl6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6pPr>
                      <a:lvl7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7pPr>
                      <a:lvl8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8pPr>
                      <a:lvl9pPr algn="just" fontAlgn="base">
                        <a:spcBef>
                          <a:spcPct val="20000"/>
                        </a:spcBef>
                        <a:spcAft>
                          <a:spcPct val="0"/>
                        </a:spcAft>
                        <a:buClr>
                          <a:schemeClr val="folHlink"/>
                        </a:buClr>
                        <a:buSzPct val="70000"/>
                        <a:buFont typeface="Wingdings" pitchFamily="2" charset="2"/>
                        <a:defRPr kumimoji="1">
                          <a:solidFill>
                            <a:schemeClr val="bg2"/>
                          </a:solidFill>
                          <a:latin typeface="Tahoma" pitchFamily="34" charset="0"/>
                          <a:ea typeface="华文新魏"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80000"/>
                        <a:buFont typeface="Wingdings" pitchFamily="2" charset="2"/>
                        <a:buNone/>
                        <a:tabLst/>
                      </a:pPr>
                      <a:r>
                        <a:rPr kumimoji="1" lang="en-US" altLang="zh-CN" sz="1800" b="0" i="0" u="none" strike="noStrike" cap="none" normalizeH="0" baseline="0" dirty="0">
                          <a:ln>
                            <a:noFill/>
                          </a:ln>
                          <a:solidFill>
                            <a:schemeClr val="tx1"/>
                          </a:solidFill>
                          <a:effectLst/>
                          <a:latin typeface="Tahoma" pitchFamily="34" charset="0"/>
                          <a:ea typeface="华文新魏" pitchFamily="2" charset="-122"/>
                        </a:rPr>
                        <a:t>19</a:t>
                      </a: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sz="3600">
                <a:latin typeface="宋体" panose="02010600030101010101" pitchFamily="2" charset="-122"/>
                <a:ea typeface="宋体" panose="02010600030101010101" pitchFamily="2" charset="-122"/>
              </a:rPr>
              <a:t>提纲</a:t>
            </a:r>
          </a:p>
        </p:txBody>
      </p:sp>
      <p:sp>
        <p:nvSpPr>
          <p:cNvPr id="5123" name="Rectangle 3"/>
          <p:cNvSpPr>
            <a:spLocks noGrp="1" noChangeArrowheads="1"/>
          </p:cNvSpPr>
          <p:nvPr>
            <p:ph type="body" idx="1"/>
          </p:nvPr>
        </p:nvSpPr>
        <p:spPr>
          <a:xfrm>
            <a:off x="841375" y="1135063"/>
            <a:ext cx="6843713" cy="4887912"/>
          </a:xfrm>
        </p:spPr>
        <p:txBody>
          <a:bodyPr/>
          <a:lstStyle/>
          <a:p>
            <a:pPr>
              <a:buFont typeface="Monotype Sorts" charset="2"/>
              <a:buChar char="n"/>
              <a:defRPr/>
            </a:pPr>
            <a:r>
              <a:rPr lang="en-US" altLang="zh-CN" sz="2000" dirty="0"/>
              <a:t>5.1 </a:t>
            </a:r>
            <a:r>
              <a:rPr lang="zh-CN" altLang="en-US" sz="2000" dirty="0"/>
              <a:t>使用程序设计语言访问数据库</a:t>
            </a:r>
            <a:endParaRPr lang="en-US" altLang="zh-CN" sz="2000" dirty="0"/>
          </a:p>
          <a:p>
            <a:pPr lvl="1">
              <a:buFont typeface="Monotype Sorts" charset="2"/>
              <a:buChar char="l"/>
              <a:defRPr/>
            </a:pPr>
            <a:r>
              <a:rPr lang="zh-CN" altLang="en-US" dirty="0">
                <a:cs typeface="+mn-cs"/>
              </a:rPr>
              <a:t>动态</a:t>
            </a:r>
            <a:r>
              <a:rPr lang="en-US" altLang="zh-CN" dirty="0"/>
              <a:t>SQL</a:t>
            </a:r>
            <a:endParaRPr lang="en-US" altLang="zh-CN" sz="1600" dirty="0"/>
          </a:p>
          <a:p>
            <a:pPr lvl="2">
              <a:defRPr/>
            </a:pPr>
            <a:r>
              <a:rPr lang="en-US" altLang="zh-CN" sz="1600" dirty="0"/>
              <a:t>JDBC </a:t>
            </a:r>
            <a:endParaRPr lang="en-US" altLang="zh-CN" sz="1600" dirty="0">
              <a:cs typeface="+mn-cs"/>
            </a:endParaRPr>
          </a:p>
          <a:p>
            <a:pPr lvl="2">
              <a:defRPr/>
            </a:pPr>
            <a:r>
              <a:rPr lang="en-US" altLang="zh-CN" sz="1600" dirty="0"/>
              <a:t>ODBC</a:t>
            </a:r>
            <a:endParaRPr lang="en-US" altLang="zh-CN" sz="1400" dirty="0"/>
          </a:p>
          <a:p>
            <a:pPr lvl="1">
              <a:buFont typeface="Monotype Sorts" charset="2"/>
              <a:buChar char="l"/>
              <a:defRPr/>
            </a:pPr>
            <a:r>
              <a:rPr lang="zh-CN" altLang="en-US" dirty="0">
                <a:cs typeface="+mn-cs"/>
              </a:rPr>
              <a:t>嵌入式</a:t>
            </a:r>
            <a:r>
              <a:rPr lang="en-US" altLang="zh-CN" dirty="0"/>
              <a:t>SQL</a:t>
            </a:r>
            <a:endParaRPr lang="en-US" altLang="zh-CN" sz="1600" dirty="0"/>
          </a:p>
          <a:p>
            <a:pPr>
              <a:buFont typeface="Monotype Sorts" charset="2"/>
              <a:buChar char="n"/>
              <a:defRPr/>
            </a:pPr>
            <a:r>
              <a:rPr lang="en-US" altLang="zh-CN" sz="2000" dirty="0"/>
              <a:t>5.2 </a:t>
            </a:r>
            <a:r>
              <a:rPr lang="zh-CN" altLang="en-US" sz="2000" dirty="0">
                <a:solidFill>
                  <a:srgbClr val="FF0000"/>
                </a:solidFill>
              </a:rPr>
              <a:t>函数和过程化结构</a:t>
            </a:r>
            <a:endParaRPr lang="en-US" altLang="zh-CN" sz="2000" dirty="0">
              <a:solidFill>
                <a:srgbClr val="FF0000"/>
              </a:solidFill>
            </a:endParaRPr>
          </a:p>
          <a:p>
            <a:pPr>
              <a:buFont typeface="Monotype Sorts" charset="2"/>
              <a:buChar char="n"/>
              <a:defRPr/>
            </a:pPr>
            <a:r>
              <a:rPr lang="en-US" altLang="zh-CN" sz="2000" dirty="0"/>
              <a:t>5.3 </a:t>
            </a:r>
            <a:r>
              <a:rPr lang="zh-CN" altLang="en-US" sz="2000" dirty="0"/>
              <a:t>触发器</a:t>
            </a:r>
            <a:endParaRPr lang="en-US" altLang="zh-CN" sz="2000" dirty="0"/>
          </a:p>
          <a:p>
            <a:pPr>
              <a:buFont typeface="Monotype Sorts" charset="2"/>
              <a:buChar char="n"/>
              <a:defRPr/>
            </a:pPr>
            <a:r>
              <a:rPr lang="zh-CN" altLang="en-US" dirty="0">
                <a:latin typeface="+mn-ea"/>
              </a:rPr>
              <a:t>高级聚集特性</a:t>
            </a:r>
            <a:endParaRPr lang="en-US" altLang="zh-CN" dirty="0">
              <a:latin typeface="+mn-ea"/>
            </a:endParaRPr>
          </a:p>
          <a:p>
            <a:pPr>
              <a:buFont typeface="Monotype Sorts" charset="2"/>
              <a:buChar char="n"/>
              <a:defRPr/>
            </a:pPr>
            <a:endParaRPr lang="en-US" altLang="zh-CN" dirty="0"/>
          </a:p>
        </p:txBody>
      </p:sp>
      <p:sp>
        <p:nvSpPr>
          <p:cNvPr id="88068"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IN" altLang="zh-CN">
              <a:latin typeface="Helvetica" panose="020B0604020202020204" pitchFamily="34" charset="0"/>
              <a:ea typeface="MS PGothic" panose="020B0600070205080204" pitchFamily="34" charset="-128"/>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990600" y="95250"/>
            <a:ext cx="8077200" cy="542925"/>
          </a:xfrm>
        </p:spPr>
        <p:txBody>
          <a:bodyPr/>
          <a:lstStyle/>
          <a:p>
            <a:r>
              <a:rPr lang="zh-CN" altLang="en-US">
                <a:solidFill>
                  <a:srgbClr val="CC3300"/>
                </a:solidFill>
                <a:latin typeface="宋体" panose="02010600030101010101" pitchFamily="2" charset="-122"/>
                <a:ea typeface="宋体" panose="02010600030101010101" pitchFamily="2" charset="-122"/>
              </a:rPr>
              <a:t>过程扩展和存储过程</a:t>
            </a:r>
            <a:endParaRPr lang="en-US" altLang="en-US">
              <a:solidFill>
                <a:srgbClr val="CC3300"/>
              </a:solidFill>
              <a:latin typeface="宋体" panose="02010600030101010101" pitchFamily="2" charset="-122"/>
              <a:ea typeface="宋体" panose="02010600030101010101" pitchFamily="2" charset="-122"/>
            </a:endParaRPr>
          </a:p>
        </p:txBody>
      </p:sp>
      <p:sp>
        <p:nvSpPr>
          <p:cNvPr id="32771" name="Rectangle 3"/>
          <p:cNvSpPr>
            <a:spLocks noGrp="1" noChangeArrowheads="1"/>
          </p:cNvSpPr>
          <p:nvPr>
            <p:ph type="body" idx="4294967295"/>
          </p:nvPr>
        </p:nvSpPr>
        <p:spPr>
          <a:xfrm>
            <a:off x="841375" y="1135063"/>
            <a:ext cx="7921625" cy="4346575"/>
          </a:xfrm>
        </p:spPr>
        <p:txBody>
          <a:bodyPr/>
          <a:lstStyle/>
          <a:p>
            <a:pPr>
              <a:buFont typeface="Monotype Sorts" charset="2"/>
              <a:buChar char="n"/>
              <a:defRPr/>
            </a:pPr>
            <a:r>
              <a:rPr lang="en-US" altLang="zh-CN" sz="2000" dirty="0"/>
              <a:t>SQL </a:t>
            </a:r>
            <a:r>
              <a:rPr lang="zh-CN" altLang="en-US" sz="2000" dirty="0"/>
              <a:t>提供了一种</a:t>
            </a:r>
            <a:r>
              <a:rPr lang="zh-CN" altLang="en-US" sz="2000" b="1" dirty="0"/>
              <a:t>模块</a:t>
            </a:r>
            <a:r>
              <a:rPr lang="zh-CN" altLang="en-US" sz="2000" dirty="0"/>
              <a:t>语言 </a:t>
            </a:r>
            <a:endParaRPr lang="en-US" altLang="zh-CN" sz="2000" dirty="0"/>
          </a:p>
          <a:p>
            <a:pPr lvl="1">
              <a:buFont typeface="Monotype Sorts" charset="2"/>
              <a:buChar char="l"/>
              <a:defRPr/>
            </a:pPr>
            <a:r>
              <a:rPr lang="zh-CN" altLang="en-US" sz="2000" dirty="0">
                <a:cs typeface="+mn-cs"/>
              </a:rPr>
              <a:t>允许在</a:t>
            </a:r>
            <a:r>
              <a:rPr lang="en-US" altLang="zh-CN" sz="2000" dirty="0"/>
              <a:t>SQL</a:t>
            </a:r>
            <a:r>
              <a:rPr lang="zh-CN" altLang="en-US" sz="2000" dirty="0">
                <a:cs typeface="+mn-cs"/>
              </a:rPr>
              <a:t>里使用</a:t>
            </a:r>
            <a:r>
              <a:rPr lang="en-US" altLang="zh-CN" sz="2000" dirty="0"/>
              <a:t>if-then-else</a:t>
            </a:r>
            <a:r>
              <a:rPr lang="zh-CN" altLang="en-US" sz="2000" dirty="0">
                <a:cs typeface="+mn-cs"/>
              </a:rPr>
              <a:t>语句或</a:t>
            </a:r>
            <a:r>
              <a:rPr lang="en-US" altLang="zh-CN" sz="2000" dirty="0"/>
              <a:t>while</a:t>
            </a:r>
            <a:r>
              <a:rPr lang="zh-CN" altLang="en-US" sz="2000" dirty="0">
                <a:cs typeface="+mn-cs"/>
              </a:rPr>
              <a:t>循环等定义过程 </a:t>
            </a:r>
            <a:endParaRPr lang="en-US" altLang="zh-CN" sz="2000" dirty="0">
              <a:cs typeface="+mn-cs"/>
            </a:endParaRPr>
          </a:p>
          <a:p>
            <a:pPr>
              <a:buFont typeface="Monotype Sorts" charset="2"/>
              <a:buChar char="n"/>
              <a:defRPr/>
            </a:pPr>
            <a:r>
              <a:rPr lang="zh-CN" altLang="en-US" sz="2000" dirty="0"/>
              <a:t>存储过程</a:t>
            </a:r>
            <a:endParaRPr lang="en-US" altLang="zh-CN" sz="2000" dirty="0"/>
          </a:p>
          <a:p>
            <a:pPr lvl="1">
              <a:buFont typeface="Monotype Sorts" charset="2"/>
              <a:buChar char="l"/>
              <a:defRPr/>
            </a:pPr>
            <a:r>
              <a:rPr lang="zh-CN" altLang="en-US" sz="2000" dirty="0">
                <a:cs typeface="+mn-cs"/>
              </a:rPr>
              <a:t>可以在数据库里存储过程</a:t>
            </a:r>
            <a:endParaRPr lang="en-US" altLang="zh-CN" sz="2000" dirty="0">
              <a:cs typeface="+mn-cs"/>
            </a:endParaRPr>
          </a:p>
          <a:p>
            <a:pPr lvl="1">
              <a:buFont typeface="Monotype Sorts" charset="2"/>
              <a:buChar char="l"/>
              <a:defRPr/>
            </a:pPr>
            <a:r>
              <a:rPr lang="zh-CN" altLang="en-US" sz="2000" dirty="0">
                <a:cs typeface="+mn-cs"/>
              </a:rPr>
              <a:t>然后再用</a:t>
            </a:r>
            <a:r>
              <a:rPr lang="en-US" altLang="zh-CN" sz="2000" b="1" dirty="0"/>
              <a:t>call</a:t>
            </a:r>
            <a:r>
              <a:rPr lang="zh-CN" altLang="en-US" sz="2000" dirty="0">
                <a:cs typeface="+mn-cs"/>
              </a:rPr>
              <a:t>语句执行它们</a:t>
            </a:r>
            <a:endParaRPr lang="en-US" altLang="zh-CN" sz="2000" dirty="0">
              <a:cs typeface="+mn-cs"/>
            </a:endParaRPr>
          </a:p>
          <a:p>
            <a:pPr lvl="1">
              <a:buFont typeface="Monotype Sorts" charset="2"/>
              <a:buChar char="l"/>
              <a:defRPr/>
            </a:pPr>
            <a:r>
              <a:rPr lang="zh-CN" altLang="en-US" sz="2000" dirty="0">
                <a:cs typeface="+mn-cs"/>
              </a:rPr>
              <a:t>允许外部的应用在数据库上进行操作时不需要知道内部的细节</a:t>
            </a:r>
            <a:endParaRPr lang="en-US" altLang="zh-CN" sz="2000" dirty="0">
              <a:cs typeface="+mn-cs"/>
            </a:endParaRPr>
          </a:p>
          <a:p>
            <a:pPr>
              <a:buFont typeface="Monotype Sorts" charset="2"/>
              <a:buChar char="n"/>
              <a:defRPr/>
            </a:pPr>
            <a:r>
              <a:rPr lang="zh-CN" altLang="en-US" sz="2000" dirty="0"/>
              <a:t>这些特性中关于面向对象的部分在第</a:t>
            </a:r>
            <a:r>
              <a:rPr lang="en-US" altLang="zh-CN" sz="2000" dirty="0"/>
              <a:t>22</a:t>
            </a:r>
            <a:r>
              <a:rPr lang="zh-CN" altLang="en-US" sz="2000" dirty="0"/>
              <a:t>章（</a:t>
            </a:r>
            <a:r>
              <a:rPr lang="en-US" altLang="zh-CN" sz="2000" dirty="0"/>
              <a:t>Object Based Databases </a:t>
            </a:r>
            <a:r>
              <a:rPr lang="zh-CN" altLang="en-US" sz="2000" dirty="0"/>
              <a:t>）里有所涉及 </a:t>
            </a:r>
            <a:endParaRPr lang="en-US" altLang="zh-CN" sz="2000" dirty="0"/>
          </a:p>
          <a:p>
            <a:pPr>
              <a:buFont typeface="Monotype Sorts" charset="2"/>
              <a:buChar char="n"/>
              <a:defRPr/>
            </a:pPr>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a:solidFill>
                  <a:srgbClr val="CC3300"/>
                </a:solidFill>
                <a:latin typeface="宋体" panose="02010600030101010101" pitchFamily="2" charset="-122"/>
                <a:ea typeface="宋体" panose="02010600030101010101" pitchFamily="2" charset="-122"/>
              </a:rPr>
              <a:t>函数和过程</a:t>
            </a:r>
            <a:endParaRPr lang="en-US" altLang="en-US">
              <a:solidFill>
                <a:srgbClr val="CC3300"/>
              </a:solidFill>
              <a:latin typeface="宋体" panose="02010600030101010101" pitchFamily="2" charset="-122"/>
              <a:ea typeface="宋体" panose="02010600030101010101" pitchFamily="2" charset="-122"/>
            </a:endParaRPr>
          </a:p>
        </p:txBody>
      </p:sp>
      <p:sp>
        <p:nvSpPr>
          <p:cNvPr id="33795" name="Rectangle 3"/>
          <p:cNvSpPr>
            <a:spLocks noGrp="1" noChangeArrowheads="1"/>
          </p:cNvSpPr>
          <p:nvPr>
            <p:ph type="body" idx="1"/>
          </p:nvPr>
        </p:nvSpPr>
        <p:spPr>
          <a:xfrm>
            <a:off x="498475" y="1135063"/>
            <a:ext cx="8302625" cy="4876800"/>
          </a:xfrm>
        </p:spPr>
        <p:txBody>
          <a:bodyPr/>
          <a:lstStyle/>
          <a:p>
            <a:pPr>
              <a:buFont typeface="Monotype Sorts" charset="2"/>
              <a:buChar char="n"/>
              <a:defRPr/>
            </a:pPr>
            <a:r>
              <a:rPr lang="en-US" altLang="zh-CN" sz="2000" dirty="0"/>
              <a:t>SQL:1999 </a:t>
            </a:r>
            <a:r>
              <a:rPr lang="zh-CN" altLang="en-US" sz="2000" dirty="0"/>
              <a:t>支持函数和过程</a:t>
            </a:r>
            <a:endParaRPr lang="en-US" altLang="zh-CN" sz="2000" dirty="0"/>
          </a:p>
          <a:p>
            <a:pPr lvl="1">
              <a:buFont typeface="Monotype Sorts" charset="2"/>
              <a:buChar char="l"/>
              <a:defRPr/>
            </a:pPr>
            <a:r>
              <a:rPr lang="zh-CN" altLang="en-US" dirty="0">
                <a:cs typeface="+mn-cs"/>
              </a:rPr>
              <a:t>函数</a:t>
            </a:r>
            <a:r>
              <a:rPr lang="en-US" altLang="zh-CN" dirty="0">
                <a:cs typeface="+mn-cs"/>
              </a:rPr>
              <a:t>/</a:t>
            </a:r>
            <a:r>
              <a:rPr lang="zh-CN" altLang="en-US" dirty="0">
                <a:cs typeface="+mn-cs"/>
              </a:rPr>
              <a:t>过程可以用</a:t>
            </a:r>
            <a:r>
              <a:rPr lang="en-US" altLang="zh-CN" dirty="0"/>
              <a:t>SQL</a:t>
            </a:r>
            <a:r>
              <a:rPr lang="zh-CN" altLang="en-US" dirty="0">
                <a:cs typeface="+mn-cs"/>
              </a:rPr>
              <a:t>自身写，也可以用外部编程语言写 </a:t>
            </a:r>
            <a:endParaRPr lang="en-US" altLang="zh-CN" dirty="0">
              <a:cs typeface="+mn-cs"/>
            </a:endParaRPr>
          </a:p>
          <a:p>
            <a:pPr lvl="1">
              <a:buFont typeface="Monotype Sorts" charset="2"/>
              <a:buChar char="l"/>
              <a:defRPr/>
            </a:pPr>
            <a:r>
              <a:rPr lang="zh-CN" altLang="en-US" dirty="0">
                <a:cs typeface="+mn-cs"/>
              </a:rPr>
              <a:t>函数对专门的数据类型，如图像和几何对象，特别有用 </a:t>
            </a:r>
            <a:endParaRPr lang="en-US" altLang="zh-CN" dirty="0">
              <a:cs typeface="+mn-cs"/>
            </a:endParaRPr>
          </a:p>
          <a:p>
            <a:pPr lvl="2">
              <a:defRPr/>
            </a:pPr>
            <a:r>
              <a:rPr lang="zh-CN" altLang="en-US" dirty="0">
                <a:cs typeface="+mn-cs"/>
              </a:rPr>
              <a:t>示例：用于检查多边形重叠或比较图像相似性的函数 </a:t>
            </a:r>
            <a:endParaRPr lang="en-US" altLang="zh-CN" dirty="0">
              <a:cs typeface="+mn-cs"/>
            </a:endParaRPr>
          </a:p>
          <a:p>
            <a:pPr lvl="1">
              <a:buFont typeface="Monotype Sorts" charset="2"/>
              <a:buChar char="l"/>
              <a:defRPr/>
            </a:pPr>
            <a:r>
              <a:rPr lang="zh-CN" altLang="en-US" dirty="0">
                <a:cs typeface="+mn-cs"/>
              </a:rPr>
              <a:t>许多数据库系统支持</a:t>
            </a:r>
            <a:r>
              <a:rPr lang="zh-CN" altLang="en-US" b="1" dirty="0"/>
              <a:t>表值函数（</a:t>
            </a:r>
            <a:r>
              <a:rPr lang="en-US" altLang="zh-CN" b="1" dirty="0"/>
              <a:t>table-valued functions</a:t>
            </a:r>
            <a:r>
              <a:rPr lang="zh-CN" altLang="en-US" b="1" dirty="0"/>
              <a:t>）</a:t>
            </a:r>
            <a:r>
              <a:rPr lang="zh-CN" altLang="en-US" dirty="0"/>
              <a:t>，</a:t>
            </a:r>
            <a:r>
              <a:rPr lang="zh-CN" altLang="en-US" dirty="0">
                <a:cs typeface="+mn-cs"/>
              </a:rPr>
              <a:t>表值函数会返回一个关系作为结果 </a:t>
            </a:r>
            <a:endParaRPr lang="en-US" altLang="zh-CN" dirty="0">
              <a:cs typeface="+mn-cs"/>
            </a:endParaRPr>
          </a:p>
          <a:p>
            <a:pPr>
              <a:buFont typeface="Monotype Sorts" charset="2"/>
              <a:buChar char="n"/>
              <a:defRPr/>
            </a:pPr>
            <a:r>
              <a:rPr lang="en-US" altLang="zh-CN" sz="2000" dirty="0"/>
              <a:t>SQL:1999 </a:t>
            </a:r>
            <a:r>
              <a:rPr lang="zh-CN" altLang="en-US" sz="2000" dirty="0"/>
              <a:t>还支持许多命令式结构，包括</a:t>
            </a:r>
            <a:endParaRPr lang="en-US" altLang="zh-CN" sz="2000" dirty="0"/>
          </a:p>
          <a:p>
            <a:pPr lvl="1">
              <a:buFont typeface="Monotype Sorts" charset="2"/>
              <a:buChar char="l"/>
              <a:defRPr/>
            </a:pPr>
            <a:r>
              <a:rPr lang="zh-CN" altLang="en-US" dirty="0"/>
              <a:t>循环（</a:t>
            </a:r>
            <a:r>
              <a:rPr lang="en-US" altLang="zh-CN" dirty="0"/>
              <a:t>loops</a:t>
            </a:r>
            <a:r>
              <a:rPr lang="zh-CN" altLang="en-US" dirty="0"/>
              <a:t>）</a:t>
            </a:r>
            <a:r>
              <a:rPr lang="en-US" altLang="zh-CN" dirty="0">
                <a:cs typeface="+mn-cs"/>
              </a:rPr>
              <a:t>,</a:t>
            </a:r>
            <a:r>
              <a:rPr lang="en-US" altLang="zh-CN" dirty="0"/>
              <a:t> if-then-else,</a:t>
            </a:r>
            <a:r>
              <a:rPr lang="en-US" altLang="zh-CN" dirty="0">
                <a:cs typeface="+mn-cs"/>
              </a:rPr>
              <a:t> </a:t>
            </a:r>
            <a:r>
              <a:rPr lang="zh-CN" altLang="en-US" dirty="0">
                <a:cs typeface="+mn-cs"/>
              </a:rPr>
              <a:t>赋值（</a:t>
            </a:r>
            <a:r>
              <a:rPr lang="en-US" altLang="zh-CN" dirty="0"/>
              <a:t>assignment</a:t>
            </a:r>
            <a:r>
              <a:rPr lang="zh-CN" altLang="en-US" dirty="0">
                <a:cs typeface="+mn-cs"/>
              </a:rPr>
              <a:t>）</a:t>
            </a:r>
            <a:endParaRPr lang="en-US" altLang="zh-CN" dirty="0">
              <a:cs typeface="+mn-cs"/>
            </a:endParaRPr>
          </a:p>
          <a:p>
            <a:pPr>
              <a:buFont typeface="Monotype Sorts" charset="2"/>
              <a:buChar char="n"/>
              <a:defRPr/>
            </a:pPr>
            <a:r>
              <a:rPr lang="zh-CN" altLang="en-US" sz="2000" dirty="0"/>
              <a:t>很多数据库都有其自身特有的对过程的扩展，并且与</a:t>
            </a:r>
            <a:r>
              <a:rPr lang="en-US" altLang="zh-CN" sz="2000" dirty="0"/>
              <a:t>SQL:1999</a:t>
            </a:r>
            <a:r>
              <a:rPr lang="zh-CN" altLang="en-US" sz="2000" dirty="0"/>
              <a:t>不同 </a:t>
            </a:r>
            <a:endParaRPr lang="en-US" altLang="zh-CN"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pPr>
              <a:defRPr/>
            </a:pPr>
            <a:r>
              <a:rPr lang="en-US" dirty="0">
                <a:ea typeface="+mj-ea"/>
              </a:rPr>
              <a:t>SQL </a:t>
            </a:r>
            <a:r>
              <a:rPr lang="zh-CN" altLang="en-US" dirty="0">
                <a:solidFill>
                  <a:srgbClr val="CC3300"/>
                </a:solidFill>
                <a:latin typeface="宋体" pitchFamily="2" charset="-122"/>
                <a:ea typeface="宋体" pitchFamily="2" charset="-122"/>
              </a:rPr>
              <a:t>函数</a:t>
            </a:r>
            <a:endParaRPr lang="en-US" altLang="en-US" dirty="0">
              <a:solidFill>
                <a:srgbClr val="CC3300"/>
              </a:solidFill>
              <a:latin typeface="宋体" pitchFamily="2" charset="-122"/>
              <a:ea typeface="宋体" pitchFamily="2" charset="-122"/>
            </a:endParaRPr>
          </a:p>
        </p:txBody>
      </p:sp>
      <p:sp>
        <p:nvSpPr>
          <p:cNvPr id="94211" name="Rectangle 3"/>
          <p:cNvSpPr>
            <a:spLocks noGrp="1" noChangeArrowheads="1"/>
          </p:cNvSpPr>
          <p:nvPr>
            <p:ph type="body" idx="1"/>
          </p:nvPr>
        </p:nvSpPr>
        <p:spPr>
          <a:xfrm>
            <a:off x="841375" y="1135063"/>
            <a:ext cx="7661275" cy="4903787"/>
          </a:xfrm>
        </p:spPr>
        <p:txBody>
          <a:bodyPr/>
          <a:lstStyle/>
          <a:p>
            <a:pPr>
              <a:tabLst>
                <a:tab pos="803275" algn="l"/>
                <a:tab pos="1370013" algn="l"/>
                <a:tab pos="2112963" algn="l"/>
              </a:tabLst>
            </a:pPr>
            <a:r>
              <a:rPr lang="zh-CN" altLang="en-US" sz="2000"/>
              <a:t>定义一个函数，输入一个系的名字，返回该系的教师的数量 </a:t>
            </a:r>
            <a:endParaRPr lang="en-US" altLang="zh-CN" sz="2000"/>
          </a:p>
          <a:p>
            <a:pPr>
              <a:buFont typeface="Monotype Sorts" pitchFamily="2" charset="2"/>
              <a:buNone/>
              <a:tabLst>
                <a:tab pos="803275" algn="l"/>
                <a:tab pos="1370013" algn="l"/>
                <a:tab pos="2112963" algn="l"/>
              </a:tabLst>
            </a:pPr>
            <a:r>
              <a:rPr lang="en-US" altLang="zh-CN" sz="1400" b="1"/>
              <a:t>         </a:t>
            </a:r>
            <a:r>
              <a:rPr lang="en-US" altLang="zh-CN" b="1"/>
              <a:t>create function </a:t>
            </a:r>
            <a:r>
              <a:rPr lang="en-US" altLang="zh-CN" i="1"/>
              <a:t>dept_count </a:t>
            </a:r>
            <a:r>
              <a:rPr lang="en-US" altLang="zh-CN"/>
              <a:t>(</a:t>
            </a:r>
            <a:r>
              <a:rPr lang="en-US" altLang="zh-CN" i="1"/>
              <a:t>dept_name </a:t>
            </a:r>
            <a:r>
              <a:rPr lang="en-US" altLang="zh-CN" b="1"/>
              <a:t>varchar</a:t>
            </a:r>
            <a:r>
              <a:rPr lang="en-US" altLang="zh-CN"/>
              <a:t>(20))</a:t>
            </a:r>
            <a:r>
              <a:rPr lang="en-US" altLang="zh-CN" b="1"/>
              <a:t/>
            </a:r>
            <a:br>
              <a:rPr lang="en-US" altLang="zh-CN" b="1"/>
            </a:br>
            <a:r>
              <a:rPr lang="en-US" altLang="zh-CN" sz="1600" b="1"/>
              <a:t>       </a:t>
            </a:r>
            <a:r>
              <a:rPr lang="en-US" altLang="zh-CN" b="1"/>
              <a:t>returns integer</a:t>
            </a:r>
            <a:br>
              <a:rPr lang="en-US" altLang="zh-CN" b="1"/>
            </a:br>
            <a:r>
              <a:rPr lang="en-US" altLang="zh-CN" b="1"/>
              <a:t>      begin</a:t>
            </a:r>
            <a:br>
              <a:rPr lang="en-US" altLang="zh-CN" b="1"/>
            </a:br>
            <a:r>
              <a:rPr lang="en-US" altLang="zh-CN" b="1"/>
              <a:t>           declare </a:t>
            </a:r>
            <a:r>
              <a:rPr lang="en-US" altLang="zh-CN" i="1"/>
              <a:t>d_count </a:t>
            </a:r>
            <a:r>
              <a:rPr lang="en-US" altLang="zh-CN" b="1"/>
              <a:t>integer;</a:t>
            </a:r>
            <a:br>
              <a:rPr lang="en-US" altLang="zh-CN" b="1"/>
            </a:br>
            <a:r>
              <a:rPr lang="en-US" altLang="zh-CN" b="1"/>
              <a:t>           select count </a:t>
            </a:r>
            <a:r>
              <a:rPr lang="en-US" altLang="zh-CN"/>
              <a:t>(</a:t>
            </a:r>
            <a:r>
              <a:rPr lang="en-US" altLang="zh-CN" i="1"/>
              <a:t>* </a:t>
            </a:r>
            <a:r>
              <a:rPr lang="en-US" altLang="zh-CN"/>
              <a:t>) </a:t>
            </a:r>
            <a:r>
              <a:rPr lang="en-US" altLang="zh-CN" b="1"/>
              <a:t>into </a:t>
            </a:r>
            <a:r>
              <a:rPr lang="en-US" altLang="zh-CN" i="1"/>
              <a:t>d_count</a:t>
            </a:r>
            <a:br>
              <a:rPr lang="en-US" altLang="zh-CN" i="1"/>
            </a:br>
            <a:r>
              <a:rPr lang="en-US" altLang="zh-CN" i="1"/>
              <a:t>           </a:t>
            </a:r>
            <a:r>
              <a:rPr lang="en-US" altLang="zh-CN" b="1"/>
              <a:t>from </a:t>
            </a:r>
            <a:r>
              <a:rPr lang="en-US" altLang="zh-CN" i="1"/>
              <a:t>instructor</a:t>
            </a:r>
            <a:br>
              <a:rPr lang="en-US" altLang="zh-CN" i="1"/>
            </a:br>
            <a:r>
              <a:rPr lang="en-US" altLang="zh-CN" i="1"/>
              <a:t>           </a:t>
            </a:r>
            <a:r>
              <a:rPr lang="en-US" altLang="zh-CN" b="1"/>
              <a:t>where </a:t>
            </a:r>
            <a:r>
              <a:rPr lang="en-US" altLang="zh-CN" i="1"/>
              <a:t>instructor.dept_name = dept_name</a:t>
            </a:r>
            <a:br>
              <a:rPr lang="en-US" altLang="zh-CN" i="1"/>
            </a:br>
            <a:r>
              <a:rPr lang="en-US" altLang="zh-CN" i="1"/>
              <a:t>           </a:t>
            </a:r>
            <a:r>
              <a:rPr lang="en-US" altLang="zh-CN" b="1"/>
              <a:t>return </a:t>
            </a:r>
            <a:r>
              <a:rPr lang="en-US" altLang="zh-CN" i="1"/>
              <a:t>d_count;</a:t>
            </a:r>
            <a:br>
              <a:rPr lang="en-US" altLang="zh-CN" i="1"/>
            </a:br>
            <a:r>
              <a:rPr lang="en-US" altLang="zh-CN" i="1"/>
              <a:t>       </a:t>
            </a:r>
            <a:r>
              <a:rPr lang="en-US" altLang="zh-CN" b="1"/>
              <a:t>end</a:t>
            </a:r>
            <a:endParaRPr lang="en-US" altLang="zh-CN" sz="1600" b="1"/>
          </a:p>
          <a:p>
            <a:pPr>
              <a:tabLst>
                <a:tab pos="803275" algn="l"/>
                <a:tab pos="1370013" algn="l"/>
                <a:tab pos="2112963" algn="l"/>
              </a:tabLst>
            </a:pPr>
            <a:r>
              <a:rPr lang="zh-CN" altLang="en-US" sz="2000"/>
              <a:t>找出教师数大于</a:t>
            </a:r>
            <a:r>
              <a:rPr lang="en-US" altLang="zh-CN" sz="2000"/>
              <a:t>12</a:t>
            </a:r>
            <a:r>
              <a:rPr lang="zh-CN" altLang="en-US" sz="2000"/>
              <a:t>的所有系的名称和预算 </a:t>
            </a:r>
            <a:endParaRPr lang="en-US" altLang="zh-CN" sz="2000"/>
          </a:p>
          <a:p>
            <a:pPr>
              <a:buFont typeface="Monotype Sorts" pitchFamily="2" charset="2"/>
              <a:buNone/>
              <a:tabLst>
                <a:tab pos="803275" algn="l"/>
                <a:tab pos="1370013" algn="l"/>
                <a:tab pos="2112963" algn="l"/>
              </a:tabLst>
            </a:pPr>
            <a:r>
              <a:rPr lang="en-US" altLang="zh-CN"/>
              <a:t>	</a:t>
            </a:r>
            <a:r>
              <a:rPr lang="en-US" altLang="zh-CN" sz="1600"/>
              <a:t>	</a:t>
            </a:r>
            <a:r>
              <a:rPr lang="en-US" altLang="zh-CN" b="1"/>
              <a:t>select </a:t>
            </a:r>
            <a:r>
              <a:rPr lang="en-US" altLang="zh-CN" i="1"/>
              <a:t>dept_name, budget</a:t>
            </a:r>
            <a:br>
              <a:rPr lang="en-US" altLang="zh-CN" i="1"/>
            </a:br>
            <a:r>
              <a:rPr lang="en-US" altLang="zh-CN" i="1"/>
              <a:t>	</a:t>
            </a:r>
            <a:r>
              <a:rPr lang="en-US" altLang="zh-CN" b="1"/>
              <a:t>from</a:t>
            </a:r>
            <a:r>
              <a:rPr lang="en-US" altLang="zh-CN" i="1"/>
              <a:t> department</a:t>
            </a:r>
            <a:br>
              <a:rPr lang="en-US" altLang="zh-CN" i="1"/>
            </a:br>
            <a:r>
              <a:rPr lang="en-US" altLang="zh-CN" i="1"/>
              <a:t>	</a:t>
            </a:r>
            <a:r>
              <a:rPr lang="en-US" altLang="zh-CN" b="1"/>
              <a:t>where </a:t>
            </a:r>
            <a:r>
              <a:rPr lang="en-US" altLang="zh-CN" i="1"/>
              <a:t>dept_</a:t>
            </a:r>
            <a:r>
              <a:rPr lang="en-US" altLang="zh-CN"/>
              <a:t>count (</a:t>
            </a:r>
            <a:r>
              <a:rPr lang="en-US" altLang="zh-CN" i="1"/>
              <a:t>dept_name </a:t>
            </a:r>
            <a:r>
              <a:rPr lang="en-US" altLang="zh-CN"/>
              <a:t>) &gt; 12</a:t>
            </a:r>
            <a:endParaRPr lang="en-US" altLang="zh-CN" sz="1600" i="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a:solidFill>
                  <a:srgbClr val="CC3300"/>
                </a:solidFill>
                <a:latin typeface="宋体" panose="02010600030101010101" pitchFamily="2" charset="-122"/>
                <a:ea typeface="宋体" panose="02010600030101010101" pitchFamily="2" charset="-122"/>
              </a:rPr>
              <a:t>表函数</a:t>
            </a:r>
            <a:endParaRPr lang="en-US" altLang="en-US">
              <a:solidFill>
                <a:srgbClr val="CC3300"/>
              </a:solidFill>
              <a:latin typeface="宋体" panose="02010600030101010101" pitchFamily="2" charset="-122"/>
              <a:ea typeface="宋体" panose="02010600030101010101" pitchFamily="2" charset="-122"/>
            </a:endParaRPr>
          </a:p>
        </p:txBody>
      </p:sp>
      <p:sp>
        <p:nvSpPr>
          <p:cNvPr id="96259" name="Rectangle 3"/>
          <p:cNvSpPr>
            <a:spLocks noGrp="1" noChangeArrowheads="1"/>
          </p:cNvSpPr>
          <p:nvPr>
            <p:ph type="body" idx="1"/>
          </p:nvPr>
        </p:nvSpPr>
        <p:spPr>
          <a:xfrm>
            <a:off x="681038" y="842963"/>
            <a:ext cx="7794625" cy="5508625"/>
          </a:xfrm>
        </p:spPr>
        <p:txBody>
          <a:bodyPr/>
          <a:lstStyle/>
          <a:p>
            <a:r>
              <a:rPr lang="en-US" altLang="zh-CN" sz="2000"/>
              <a:t>SQL:2003 </a:t>
            </a:r>
            <a:r>
              <a:rPr lang="zh-CN" altLang="en-US" sz="2000"/>
              <a:t>增加了返回关系作为结果的函数 </a:t>
            </a:r>
            <a:endParaRPr lang="en-US" altLang="zh-CN" sz="2000"/>
          </a:p>
          <a:p>
            <a:r>
              <a:rPr lang="zh-CN" altLang="en-US" sz="2000"/>
              <a:t>示例：返回一个包含特定系的所有教师的表</a:t>
            </a:r>
            <a:endParaRPr lang="en-US" altLang="zh-CN" sz="2000"/>
          </a:p>
          <a:p>
            <a:pPr>
              <a:buFont typeface="Monotype Sorts" pitchFamily="2" charset="2"/>
              <a:buNone/>
            </a:pPr>
            <a:r>
              <a:rPr lang="en-US" altLang="zh-CN" sz="1600"/>
              <a:t>	</a:t>
            </a:r>
            <a:r>
              <a:rPr lang="en-US" altLang="zh-CN" b="1"/>
              <a:t>create</a:t>
            </a:r>
            <a:r>
              <a:rPr lang="en-US" altLang="zh-CN"/>
              <a:t> </a:t>
            </a:r>
            <a:r>
              <a:rPr lang="en-US" altLang="zh-CN" b="1"/>
              <a:t>function</a:t>
            </a:r>
            <a:r>
              <a:rPr lang="en-US" altLang="zh-CN"/>
              <a:t> </a:t>
            </a:r>
            <a:r>
              <a:rPr lang="en-US" altLang="zh-CN" i="1"/>
              <a:t>instructors_of</a:t>
            </a:r>
            <a:r>
              <a:rPr lang="en-US" altLang="zh-CN"/>
              <a:t> (</a:t>
            </a:r>
            <a:r>
              <a:rPr lang="en-US" altLang="zh-CN" i="1"/>
              <a:t>dept_name</a:t>
            </a:r>
            <a:r>
              <a:rPr lang="en-US" altLang="zh-CN"/>
              <a:t> </a:t>
            </a:r>
            <a:r>
              <a:rPr lang="en-US" altLang="zh-CN" b="1"/>
              <a:t>char</a:t>
            </a:r>
            <a:r>
              <a:rPr lang="en-US" altLang="zh-CN"/>
              <a:t>(20)</a:t>
            </a:r>
            <a:endParaRPr lang="en-US" altLang="zh-CN" sz="1600"/>
          </a:p>
          <a:p>
            <a:pPr>
              <a:buFont typeface="Monotype Sorts" pitchFamily="2" charset="2"/>
              <a:buNone/>
            </a:pPr>
            <a:r>
              <a:rPr lang="en-US" altLang="zh-CN" sz="1600"/>
              <a:t>		</a:t>
            </a:r>
            <a:r>
              <a:rPr lang="en-US" altLang="zh-CN" b="1"/>
              <a:t>returns</a:t>
            </a:r>
            <a:r>
              <a:rPr lang="en-US" altLang="zh-CN"/>
              <a:t> </a:t>
            </a:r>
            <a:r>
              <a:rPr lang="en-US" altLang="zh-CN" b="1"/>
              <a:t>table</a:t>
            </a:r>
            <a:r>
              <a:rPr lang="en-US" altLang="zh-CN"/>
              <a:t> (</a:t>
            </a:r>
            <a:r>
              <a:rPr lang="en-US" altLang="zh-CN" i="1"/>
              <a:t>ID </a:t>
            </a:r>
            <a:r>
              <a:rPr lang="en-US" altLang="zh-CN" b="1"/>
              <a:t>varchar</a:t>
            </a:r>
            <a:r>
              <a:rPr lang="en-US" altLang="zh-CN"/>
              <a:t>(5),</a:t>
            </a:r>
            <a:br>
              <a:rPr lang="en-US" altLang="zh-CN"/>
            </a:br>
            <a:r>
              <a:rPr lang="en-US" altLang="zh-CN"/>
              <a:t>			</a:t>
            </a:r>
            <a:r>
              <a:rPr lang="en-US" altLang="zh-CN" i="1"/>
              <a:t>name</a:t>
            </a:r>
            <a:r>
              <a:rPr lang="en-US" altLang="zh-CN"/>
              <a:t> </a:t>
            </a:r>
            <a:r>
              <a:rPr lang="en-US" altLang="zh-CN" b="1"/>
              <a:t>varchar</a:t>
            </a:r>
            <a:r>
              <a:rPr lang="en-US" altLang="zh-CN"/>
              <a:t>(20),</a:t>
            </a:r>
            <a:br>
              <a:rPr lang="en-US" altLang="zh-CN"/>
            </a:br>
            <a:r>
              <a:rPr lang="en-US" altLang="zh-CN"/>
              <a:t>                     </a:t>
            </a:r>
            <a:r>
              <a:rPr lang="en-US" altLang="zh-CN" i="1"/>
              <a:t>dept_name</a:t>
            </a:r>
            <a:r>
              <a:rPr lang="en-US" altLang="zh-CN"/>
              <a:t> </a:t>
            </a:r>
            <a:r>
              <a:rPr lang="en-US" altLang="zh-CN" b="1"/>
              <a:t>varchar</a:t>
            </a:r>
            <a:r>
              <a:rPr lang="en-US" altLang="zh-CN"/>
              <a:t>(20),</a:t>
            </a:r>
            <a:br>
              <a:rPr lang="en-US" altLang="zh-CN"/>
            </a:br>
            <a:r>
              <a:rPr lang="en-US" altLang="zh-CN"/>
              <a:t>			</a:t>
            </a:r>
            <a:r>
              <a:rPr lang="en-US" altLang="zh-CN" i="1"/>
              <a:t>salary</a:t>
            </a:r>
            <a:r>
              <a:rPr lang="en-US" altLang="zh-CN"/>
              <a:t> </a:t>
            </a:r>
            <a:r>
              <a:rPr lang="en-US" altLang="zh-CN" b="1"/>
              <a:t>numeric</a:t>
            </a:r>
            <a:r>
              <a:rPr lang="en-US" altLang="zh-CN"/>
              <a:t>(8,2))</a:t>
            </a:r>
            <a:endParaRPr lang="en-US" altLang="zh-CN" sz="1600"/>
          </a:p>
          <a:p>
            <a:pPr>
              <a:buFont typeface="Monotype Sorts" pitchFamily="2" charset="2"/>
              <a:buNone/>
            </a:pPr>
            <a:r>
              <a:rPr lang="en-US" altLang="zh-CN" sz="1600"/>
              <a:t>	</a:t>
            </a:r>
            <a:r>
              <a:rPr lang="en-US" altLang="zh-CN" b="1"/>
              <a:t>return</a:t>
            </a:r>
            <a:r>
              <a:rPr lang="en-US" altLang="zh-CN"/>
              <a:t> </a:t>
            </a:r>
            <a:r>
              <a:rPr lang="en-US" altLang="zh-CN" b="1"/>
              <a:t>table</a:t>
            </a:r>
            <a:r>
              <a:rPr lang="en-US" altLang="zh-CN"/>
              <a:t/>
            </a:r>
            <a:br>
              <a:rPr lang="en-US" altLang="zh-CN"/>
            </a:br>
            <a:r>
              <a:rPr lang="en-US" altLang="zh-CN"/>
              <a:t>	(</a:t>
            </a:r>
            <a:r>
              <a:rPr lang="en-US" altLang="zh-CN" b="1"/>
              <a:t>select</a:t>
            </a:r>
            <a:r>
              <a:rPr lang="en-US" altLang="zh-CN"/>
              <a:t> </a:t>
            </a:r>
            <a:r>
              <a:rPr lang="en-US" altLang="zh-CN" i="1"/>
              <a:t>ID, name, dept_name, salary</a:t>
            </a:r>
            <a:r>
              <a:rPr lang="en-US" altLang="zh-CN"/>
              <a:t/>
            </a:r>
            <a:br>
              <a:rPr lang="en-US" altLang="zh-CN"/>
            </a:br>
            <a:r>
              <a:rPr lang="en-US" altLang="zh-CN"/>
              <a:t>	 </a:t>
            </a:r>
            <a:r>
              <a:rPr lang="en-US" altLang="zh-CN" b="1"/>
              <a:t>from</a:t>
            </a:r>
            <a:r>
              <a:rPr lang="en-US" altLang="zh-CN"/>
              <a:t> </a:t>
            </a:r>
            <a:r>
              <a:rPr lang="en-US" altLang="zh-CN" i="1"/>
              <a:t>instructor</a:t>
            </a:r>
            <a:br>
              <a:rPr lang="en-US" altLang="zh-CN" i="1"/>
            </a:br>
            <a:r>
              <a:rPr lang="en-US" altLang="zh-CN"/>
              <a:t>	 </a:t>
            </a:r>
            <a:r>
              <a:rPr lang="en-US" altLang="zh-CN" b="1"/>
              <a:t>where</a:t>
            </a:r>
            <a:r>
              <a:rPr lang="en-US" altLang="zh-CN" i="1"/>
              <a:t> instructor.dept_name = instructors_of.dept_name</a:t>
            </a:r>
            <a:r>
              <a:rPr lang="en-US" altLang="zh-CN"/>
              <a:t>)</a:t>
            </a:r>
            <a:endParaRPr lang="en-US" altLang="zh-CN" sz="1600"/>
          </a:p>
          <a:p>
            <a:r>
              <a:rPr lang="zh-CN" altLang="en-US" sz="2000"/>
              <a:t>使用</a:t>
            </a:r>
            <a:endParaRPr lang="en-US" altLang="zh-CN" sz="2000"/>
          </a:p>
          <a:p>
            <a:pPr>
              <a:buFont typeface="Monotype Sorts" pitchFamily="2" charset="2"/>
              <a:buNone/>
            </a:pPr>
            <a:r>
              <a:rPr lang="en-US" altLang="zh-CN"/>
              <a:t>		</a:t>
            </a:r>
            <a:r>
              <a:rPr lang="en-US" altLang="zh-CN" b="1"/>
              <a:t>select *</a:t>
            </a:r>
            <a:br>
              <a:rPr lang="en-US" altLang="zh-CN" b="1"/>
            </a:br>
            <a:r>
              <a:rPr lang="en-US" altLang="zh-CN" b="1"/>
              <a:t>	from table </a:t>
            </a:r>
            <a:r>
              <a:rPr lang="en-US" altLang="zh-CN"/>
              <a:t>(</a:t>
            </a:r>
            <a:r>
              <a:rPr lang="en-US" altLang="zh-CN" i="1"/>
              <a:t>instructors_of </a:t>
            </a:r>
            <a:r>
              <a:rPr lang="en-US" altLang="zh-CN"/>
              <a:t>(‘Music’))</a:t>
            </a:r>
            <a:endParaRPr lang="en-US" altLang="zh-CN" sz="16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1009650" y="66675"/>
            <a:ext cx="8077200" cy="609600"/>
          </a:xfrm>
        </p:spPr>
        <p:txBody>
          <a:bodyPr/>
          <a:lstStyle/>
          <a:p>
            <a:pPr>
              <a:defRPr/>
            </a:pPr>
            <a:r>
              <a:rPr lang="en-US" dirty="0">
                <a:ea typeface="+mj-ea"/>
              </a:rPr>
              <a:t>SQL </a:t>
            </a:r>
            <a:r>
              <a:rPr lang="zh-CN" altLang="en-US" dirty="0">
                <a:solidFill>
                  <a:srgbClr val="CC3300"/>
                </a:solidFill>
                <a:latin typeface="宋体" pitchFamily="2" charset="-122"/>
                <a:ea typeface="宋体" pitchFamily="2" charset="-122"/>
              </a:rPr>
              <a:t>过程</a:t>
            </a:r>
            <a:endParaRPr lang="en-US" altLang="en-US" dirty="0">
              <a:solidFill>
                <a:srgbClr val="CC3300"/>
              </a:solidFill>
              <a:latin typeface="宋体" pitchFamily="2" charset="-122"/>
              <a:ea typeface="宋体" pitchFamily="2" charset="-122"/>
            </a:endParaRPr>
          </a:p>
        </p:txBody>
      </p:sp>
      <p:sp>
        <p:nvSpPr>
          <p:cNvPr id="98307" name="Rectangle 3"/>
          <p:cNvSpPr>
            <a:spLocks noGrp="1" noChangeArrowheads="1"/>
          </p:cNvSpPr>
          <p:nvPr>
            <p:ph type="body" idx="4294967295"/>
          </p:nvPr>
        </p:nvSpPr>
        <p:spPr>
          <a:xfrm>
            <a:off x="450850" y="973138"/>
            <a:ext cx="8120063" cy="5281612"/>
          </a:xfrm>
        </p:spPr>
        <p:txBody>
          <a:bodyPr/>
          <a:lstStyle/>
          <a:p>
            <a:pPr>
              <a:lnSpc>
                <a:spcPct val="90000"/>
              </a:lnSpc>
            </a:pPr>
            <a:r>
              <a:rPr lang="en-US" altLang="zh-CN" sz="2000" i="1"/>
              <a:t>dept_count</a:t>
            </a:r>
            <a:r>
              <a:rPr lang="zh-CN" altLang="en-US" sz="2000"/>
              <a:t>函数可以写成一个过程</a:t>
            </a:r>
            <a:r>
              <a:rPr lang="en-US" altLang="zh-CN" sz="2000"/>
              <a:t> </a:t>
            </a:r>
            <a:r>
              <a:rPr lang="zh-CN" altLang="en-US" sz="2000"/>
              <a:t>：</a:t>
            </a:r>
            <a:endParaRPr lang="en-US" altLang="zh-CN" sz="2000"/>
          </a:p>
          <a:p>
            <a:pPr>
              <a:lnSpc>
                <a:spcPct val="90000"/>
              </a:lnSpc>
              <a:buFont typeface="Monotype Sorts" pitchFamily="2" charset="2"/>
              <a:buNone/>
            </a:pPr>
            <a:r>
              <a:rPr lang="en-US" altLang="zh-CN" b="1"/>
              <a:t>	create procedure </a:t>
            </a:r>
            <a:r>
              <a:rPr lang="en-US" altLang="zh-CN" i="1"/>
              <a:t>dept_count_proc </a:t>
            </a:r>
            <a:r>
              <a:rPr lang="en-US" altLang="zh-CN"/>
              <a:t>(</a:t>
            </a:r>
            <a:r>
              <a:rPr lang="en-US" altLang="zh-CN" b="1"/>
              <a:t>in </a:t>
            </a:r>
            <a:r>
              <a:rPr lang="en-US" altLang="zh-CN" i="1"/>
              <a:t>dept_name </a:t>
            </a:r>
            <a:r>
              <a:rPr lang="en-US" altLang="zh-CN" b="1"/>
              <a:t>varchar</a:t>
            </a:r>
            <a:r>
              <a:rPr lang="en-US" altLang="zh-CN"/>
              <a:t>(20), </a:t>
            </a:r>
            <a:br>
              <a:rPr lang="en-US" altLang="zh-CN"/>
            </a:br>
            <a:r>
              <a:rPr lang="en-US" altLang="zh-CN"/>
              <a:t>                                  </a:t>
            </a:r>
            <a:r>
              <a:rPr lang="en-US" altLang="zh-CN" b="1"/>
              <a:t>out </a:t>
            </a:r>
            <a:r>
              <a:rPr lang="en-US" altLang="zh-CN" i="1"/>
              <a:t>d_count </a:t>
            </a:r>
            <a:r>
              <a:rPr lang="en-US" altLang="zh-CN" b="1"/>
              <a:t>integer)</a:t>
            </a:r>
            <a:br>
              <a:rPr lang="en-US" altLang="zh-CN" b="1"/>
            </a:br>
            <a:r>
              <a:rPr lang="en-US" altLang="zh-CN" b="1"/>
              <a:t>begin</a:t>
            </a:r>
            <a:endParaRPr lang="en-US" altLang="zh-CN" sz="1600" b="1"/>
          </a:p>
          <a:p>
            <a:pPr>
              <a:lnSpc>
                <a:spcPct val="90000"/>
              </a:lnSpc>
              <a:buFont typeface="Monotype Sorts" pitchFamily="2" charset="2"/>
              <a:buNone/>
            </a:pPr>
            <a:r>
              <a:rPr lang="en-US" altLang="zh-CN" sz="1600" b="1"/>
              <a:t>	  </a:t>
            </a:r>
            <a:r>
              <a:rPr lang="en-US" altLang="zh-CN" b="1"/>
              <a:t>select count</a:t>
            </a:r>
            <a:r>
              <a:rPr lang="en-US" altLang="zh-CN"/>
              <a:t>(</a:t>
            </a:r>
            <a:r>
              <a:rPr lang="en-US" altLang="zh-CN" i="1"/>
              <a:t>*</a:t>
            </a:r>
            <a:r>
              <a:rPr lang="en-US" altLang="zh-CN"/>
              <a:t>) </a:t>
            </a:r>
            <a:r>
              <a:rPr lang="en-US" altLang="zh-CN" b="1"/>
              <a:t>into </a:t>
            </a:r>
            <a:r>
              <a:rPr lang="en-US" altLang="zh-CN" i="1"/>
              <a:t>d_count</a:t>
            </a:r>
            <a:br>
              <a:rPr lang="en-US" altLang="zh-CN" i="1"/>
            </a:br>
            <a:r>
              <a:rPr lang="en-US" altLang="zh-CN" i="1"/>
              <a:t>  </a:t>
            </a:r>
            <a:r>
              <a:rPr lang="en-US" altLang="zh-CN" b="1"/>
              <a:t>from </a:t>
            </a:r>
            <a:r>
              <a:rPr lang="en-US" altLang="zh-CN" i="1"/>
              <a:t>instructor</a:t>
            </a:r>
            <a:br>
              <a:rPr lang="en-US" altLang="zh-CN" i="1"/>
            </a:br>
            <a:r>
              <a:rPr lang="en-US" altLang="zh-CN" i="1"/>
              <a:t>  </a:t>
            </a:r>
            <a:r>
              <a:rPr lang="en-US" altLang="zh-CN" b="1"/>
              <a:t>where </a:t>
            </a:r>
            <a:r>
              <a:rPr lang="en-US" altLang="zh-CN" i="1"/>
              <a:t>instructor.dept_name = dept_count_proc.dept_name</a:t>
            </a:r>
            <a:endParaRPr lang="en-US" altLang="zh-CN" sz="1600" i="1"/>
          </a:p>
          <a:p>
            <a:pPr>
              <a:lnSpc>
                <a:spcPct val="90000"/>
              </a:lnSpc>
              <a:buFont typeface="Monotype Sorts" pitchFamily="2" charset="2"/>
              <a:buNone/>
            </a:pPr>
            <a:r>
              <a:rPr lang="en-US" altLang="zh-CN" sz="1600" i="1"/>
              <a:t>     </a:t>
            </a:r>
            <a:r>
              <a:rPr lang="en-US" altLang="zh-CN" b="1"/>
              <a:t>end</a:t>
            </a:r>
            <a:endParaRPr lang="en-US" altLang="zh-CN" sz="1600" b="1"/>
          </a:p>
          <a:p>
            <a:pPr>
              <a:lnSpc>
                <a:spcPct val="90000"/>
              </a:lnSpc>
            </a:pPr>
            <a:r>
              <a:rPr lang="zh-CN" altLang="en-US" sz="2000"/>
              <a:t>可以在一个</a:t>
            </a:r>
            <a:r>
              <a:rPr lang="en-US" altLang="zh-CN" sz="2000"/>
              <a:t>SQL</a:t>
            </a:r>
            <a:r>
              <a:rPr lang="zh-CN" altLang="en-US" sz="2000"/>
              <a:t>过程中或者在嵌入式</a:t>
            </a:r>
            <a:r>
              <a:rPr lang="en-US" altLang="zh-CN" sz="2000"/>
              <a:t>SQL</a:t>
            </a:r>
            <a:r>
              <a:rPr lang="zh-CN" altLang="en-US" sz="2000"/>
              <a:t>中使用</a:t>
            </a:r>
            <a:r>
              <a:rPr lang="en-US" altLang="zh-CN" sz="2000" b="1"/>
              <a:t>call</a:t>
            </a:r>
            <a:r>
              <a:rPr lang="zh-CN" altLang="en-US" sz="2000"/>
              <a:t>语句调用过程 </a:t>
            </a:r>
            <a:endParaRPr lang="en-US" altLang="zh-CN" sz="2000"/>
          </a:p>
          <a:p>
            <a:pPr>
              <a:lnSpc>
                <a:spcPct val="90000"/>
              </a:lnSpc>
              <a:buFont typeface="Monotype Sorts" pitchFamily="2" charset="2"/>
              <a:buNone/>
            </a:pPr>
            <a:r>
              <a:rPr lang="en-US" altLang="zh-CN" b="1"/>
              <a:t>		declare </a:t>
            </a:r>
            <a:r>
              <a:rPr lang="en-US" altLang="zh-CN" i="1"/>
              <a:t>d_count </a:t>
            </a:r>
            <a:r>
              <a:rPr lang="en-US" altLang="zh-CN" b="1"/>
              <a:t>integer</a:t>
            </a:r>
            <a:r>
              <a:rPr lang="en-US" altLang="zh-CN"/>
              <a:t>;</a:t>
            </a:r>
            <a:br>
              <a:rPr lang="en-US" altLang="zh-CN"/>
            </a:br>
            <a:r>
              <a:rPr lang="en-US" altLang="zh-CN"/>
              <a:t>	</a:t>
            </a:r>
            <a:r>
              <a:rPr lang="en-US" altLang="zh-CN" b="1"/>
              <a:t>call </a:t>
            </a:r>
            <a:r>
              <a:rPr lang="en-US" altLang="zh-CN" i="1"/>
              <a:t>dept_count_proc</a:t>
            </a:r>
            <a:r>
              <a:rPr lang="en-US" altLang="zh-CN"/>
              <a:t>( ‘Physics’, </a:t>
            </a:r>
            <a:r>
              <a:rPr lang="en-US" altLang="zh-CN" i="1"/>
              <a:t>d_count</a:t>
            </a:r>
            <a:r>
              <a:rPr lang="en-US" altLang="zh-CN"/>
              <a:t>);</a:t>
            </a:r>
            <a:endParaRPr lang="en-US" altLang="zh-CN" sz="1600"/>
          </a:p>
          <a:p>
            <a:pPr>
              <a:lnSpc>
                <a:spcPct val="90000"/>
              </a:lnSpc>
              <a:buFont typeface="Monotype Sorts" pitchFamily="2" charset="2"/>
              <a:buNone/>
            </a:pPr>
            <a:r>
              <a:rPr lang="en-US" altLang="zh-CN"/>
              <a:t>	</a:t>
            </a:r>
            <a:r>
              <a:rPr lang="zh-CN" altLang="en-US" sz="2000"/>
              <a:t>过程和函数可以通过动态</a:t>
            </a:r>
            <a:r>
              <a:rPr lang="en-US" altLang="zh-CN" sz="2000"/>
              <a:t>SQL</a:t>
            </a:r>
            <a:r>
              <a:rPr lang="zh-CN" altLang="en-US" sz="2000"/>
              <a:t>触发 </a:t>
            </a:r>
            <a:endParaRPr lang="en-US" altLang="zh-CN" sz="2000"/>
          </a:p>
          <a:p>
            <a:pPr>
              <a:lnSpc>
                <a:spcPct val="90000"/>
              </a:lnSpc>
            </a:pPr>
            <a:r>
              <a:rPr lang="en-US" altLang="zh-CN" sz="2000"/>
              <a:t>SQL:1999 </a:t>
            </a:r>
            <a:r>
              <a:rPr lang="zh-CN" altLang="en-US" sz="2000"/>
              <a:t>允许使用多个同名过程</a:t>
            </a:r>
            <a:r>
              <a:rPr lang="en-US" altLang="zh-CN" sz="2000"/>
              <a:t>/</a:t>
            </a:r>
            <a:r>
              <a:rPr lang="zh-CN" altLang="en-US" sz="2000"/>
              <a:t>函数（称为名字</a:t>
            </a:r>
            <a:r>
              <a:rPr lang="zh-CN" altLang="en-US" sz="2000" b="1">
                <a:solidFill>
                  <a:srgbClr val="000099"/>
                </a:solidFill>
              </a:rPr>
              <a:t>重载</a:t>
            </a:r>
            <a:r>
              <a:rPr lang="zh-CN" altLang="en-US" sz="2000"/>
              <a:t>），只要参数的个数不同，或对于那些有相同参数个数的函数，至少有一个参数的类型不同 </a:t>
            </a:r>
            <a:endParaRPr lang="en-US" altLang="zh-CN" sz="20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a:solidFill>
                  <a:srgbClr val="CC3300"/>
                </a:solidFill>
                <a:latin typeface="宋体" panose="02010600030101010101" pitchFamily="2" charset="-122"/>
                <a:ea typeface="宋体" panose="02010600030101010101" pitchFamily="2" charset="-122"/>
              </a:rPr>
              <a:t>过程化结构</a:t>
            </a:r>
            <a:endParaRPr lang="en-US" altLang="en-US">
              <a:solidFill>
                <a:srgbClr val="CC3300"/>
              </a:solidFill>
              <a:latin typeface="宋体" panose="02010600030101010101" pitchFamily="2" charset="-122"/>
              <a:ea typeface="宋体" panose="02010600030101010101" pitchFamily="2" charset="-122"/>
            </a:endParaRPr>
          </a:p>
        </p:txBody>
      </p:sp>
      <p:sp>
        <p:nvSpPr>
          <p:cNvPr id="37891" name="Rectangle 3"/>
          <p:cNvSpPr>
            <a:spLocks noGrp="1" noChangeArrowheads="1"/>
          </p:cNvSpPr>
          <p:nvPr>
            <p:ph type="body" idx="4294967295"/>
          </p:nvPr>
        </p:nvSpPr>
        <p:spPr>
          <a:xfrm>
            <a:off x="841375" y="1135063"/>
            <a:ext cx="7966075" cy="5302250"/>
          </a:xfrm>
        </p:spPr>
        <p:txBody>
          <a:bodyPr/>
          <a:lstStyle/>
          <a:p>
            <a:pPr>
              <a:buFont typeface="Monotype Sorts" charset="2"/>
              <a:buChar char="n"/>
              <a:defRPr/>
            </a:pPr>
            <a:r>
              <a:rPr lang="zh-CN" altLang="en-US" sz="2000" dirty="0"/>
              <a:t>警告：大多数数据库系统实现他们自己的语法标准</a:t>
            </a:r>
            <a:endParaRPr lang="en-US" altLang="zh-CN" sz="2000" dirty="0"/>
          </a:p>
          <a:p>
            <a:pPr lvl="1">
              <a:buFont typeface="Monotype Sorts" charset="2"/>
              <a:buChar char="l"/>
              <a:defRPr/>
            </a:pPr>
            <a:r>
              <a:rPr lang="zh-CN" altLang="en-US" sz="2000" dirty="0">
                <a:cs typeface="+mn-cs"/>
              </a:rPr>
              <a:t>阅读你的系统手册，看看在你的系统上怎样工作</a:t>
            </a:r>
            <a:endParaRPr lang="en-US" altLang="zh-CN" sz="2000" dirty="0">
              <a:cs typeface="+mn-cs"/>
            </a:endParaRPr>
          </a:p>
          <a:p>
            <a:pPr>
              <a:buFont typeface="Monotype Sorts" charset="2"/>
              <a:buChar char="n"/>
              <a:defRPr/>
            </a:pPr>
            <a:r>
              <a:rPr lang="zh-CN" altLang="en-US" sz="2000" dirty="0"/>
              <a:t>复合语句：</a:t>
            </a:r>
            <a:r>
              <a:rPr lang="en-US" altLang="zh-CN" dirty="0"/>
              <a:t> </a:t>
            </a:r>
            <a:r>
              <a:rPr lang="en-US" altLang="zh-CN" b="1" dirty="0"/>
              <a:t>begin … end</a:t>
            </a:r>
            <a:r>
              <a:rPr lang="en-US" altLang="zh-CN" dirty="0"/>
              <a:t>, </a:t>
            </a:r>
          </a:p>
          <a:p>
            <a:pPr lvl="1">
              <a:buFont typeface="Monotype Sorts" charset="2"/>
              <a:buChar char="l"/>
              <a:defRPr/>
            </a:pPr>
            <a:r>
              <a:rPr lang="en-US" altLang="zh-CN" b="1" dirty="0"/>
              <a:t>begin </a:t>
            </a:r>
            <a:r>
              <a:rPr lang="zh-CN" altLang="en-US" sz="2000" dirty="0">
                <a:cs typeface="+mn-cs"/>
              </a:rPr>
              <a:t>和</a:t>
            </a:r>
            <a:r>
              <a:rPr lang="zh-CN" altLang="en-US" b="1" dirty="0"/>
              <a:t> </a:t>
            </a:r>
            <a:r>
              <a:rPr lang="en-US" altLang="zh-CN" b="1" dirty="0"/>
              <a:t>end</a:t>
            </a:r>
            <a:r>
              <a:rPr lang="zh-CN" altLang="en-US" sz="2000" dirty="0">
                <a:cs typeface="+mn-cs"/>
              </a:rPr>
              <a:t>之间会包含复杂的</a:t>
            </a:r>
            <a:r>
              <a:rPr lang="en-US" altLang="zh-CN" sz="2000" dirty="0">
                <a:cs typeface="+mn-cs"/>
              </a:rPr>
              <a:t>SQL</a:t>
            </a:r>
            <a:r>
              <a:rPr lang="zh-CN" altLang="en-US" sz="2000" dirty="0">
                <a:cs typeface="+mn-cs"/>
              </a:rPr>
              <a:t>语句</a:t>
            </a:r>
            <a:endParaRPr lang="en-US" altLang="zh-CN" sz="2000" dirty="0">
              <a:cs typeface="+mn-cs"/>
            </a:endParaRPr>
          </a:p>
          <a:p>
            <a:pPr lvl="1">
              <a:buFont typeface="Monotype Sorts" charset="2"/>
              <a:buChar char="l"/>
              <a:defRPr/>
            </a:pPr>
            <a:r>
              <a:rPr lang="zh-CN" altLang="en-US" sz="2000" dirty="0">
                <a:cs typeface="+mn-cs"/>
              </a:rPr>
              <a:t>可以在复合语句中声明局部变量</a:t>
            </a:r>
            <a:endParaRPr lang="en-US" altLang="zh-CN" sz="2000" dirty="0">
              <a:cs typeface="+mn-cs"/>
            </a:endParaRPr>
          </a:p>
          <a:p>
            <a:pPr>
              <a:buFont typeface="Monotype Sorts" charset="2"/>
              <a:buChar char="n"/>
              <a:defRPr/>
            </a:pPr>
            <a:r>
              <a:rPr lang="en-US" altLang="zh-CN" b="1" dirty="0"/>
              <a:t>While</a:t>
            </a:r>
            <a:r>
              <a:rPr lang="zh-CN" altLang="en-US" sz="2000" dirty="0"/>
              <a:t>和</a:t>
            </a:r>
            <a:r>
              <a:rPr lang="en-US" altLang="zh-CN" b="1" dirty="0"/>
              <a:t>repeat</a:t>
            </a:r>
            <a:r>
              <a:rPr lang="en-US" altLang="zh-CN" dirty="0"/>
              <a:t> </a:t>
            </a:r>
            <a:r>
              <a:rPr lang="zh-CN" altLang="en-US" sz="2000" dirty="0"/>
              <a:t>语句：</a:t>
            </a:r>
            <a:endParaRPr lang="en-US" altLang="zh-CN" sz="2000" dirty="0"/>
          </a:p>
          <a:p>
            <a:pPr>
              <a:buFont typeface="Monotype Sorts" charset="2"/>
              <a:buNone/>
              <a:defRPr/>
            </a:pPr>
            <a:r>
              <a:rPr lang="en-US" altLang="zh-CN" b="1" dirty="0"/>
              <a:t>		declare </a:t>
            </a:r>
            <a:r>
              <a:rPr lang="en-US" altLang="zh-CN" i="1" dirty="0"/>
              <a:t>n </a:t>
            </a:r>
            <a:r>
              <a:rPr lang="en-US" altLang="zh-CN" b="1" dirty="0"/>
              <a:t>integer default </a:t>
            </a:r>
            <a:r>
              <a:rPr lang="en-US" altLang="zh-CN" dirty="0"/>
              <a:t>0;</a:t>
            </a:r>
          </a:p>
          <a:p>
            <a:pPr>
              <a:lnSpc>
                <a:spcPct val="70000"/>
              </a:lnSpc>
              <a:buFont typeface="Monotype Sorts" charset="2"/>
              <a:buNone/>
              <a:defRPr/>
            </a:pPr>
            <a:r>
              <a:rPr lang="en-US" altLang="zh-CN" b="1" dirty="0"/>
              <a:t>		while </a:t>
            </a:r>
            <a:r>
              <a:rPr lang="en-US" altLang="zh-CN" i="1" dirty="0"/>
              <a:t>n </a:t>
            </a:r>
            <a:r>
              <a:rPr lang="en-US" altLang="zh-CN" dirty="0"/>
              <a:t>&lt; 10 </a:t>
            </a:r>
            <a:r>
              <a:rPr lang="en-US" altLang="zh-CN" b="1" dirty="0"/>
              <a:t>do</a:t>
            </a:r>
          </a:p>
          <a:p>
            <a:pPr lvl="1">
              <a:lnSpc>
                <a:spcPct val="70000"/>
              </a:lnSpc>
              <a:buFont typeface="Monotype Sorts" charset="2"/>
              <a:buNone/>
              <a:defRPr/>
            </a:pPr>
            <a:r>
              <a:rPr lang="en-US" altLang="zh-CN" b="1" dirty="0"/>
              <a:t>		    set </a:t>
            </a:r>
            <a:r>
              <a:rPr lang="en-US" altLang="zh-CN" i="1" dirty="0"/>
              <a:t>n </a:t>
            </a:r>
            <a:r>
              <a:rPr lang="en-US" altLang="zh-CN" dirty="0"/>
              <a:t>= </a:t>
            </a:r>
            <a:r>
              <a:rPr lang="en-US" altLang="zh-CN" i="1" dirty="0"/>
              <a:t>n </a:t>
            </a:r>
            <a:r>
              <a:rPr lang="en-US" altLang="zh-CN" dirty="0"/>
              <a:t>+ 1</a:t>
            </a:r>
          </a:p>
          <a:p>
            <a:pPr>
              <a:lnSpc>
                <a:spcPct val="70000"/>
              </a:lnSpc>
              <a:buFont typeface="Monotype Sorts" charset="2"/>
              <a:buNone/>
              <a:defRPr/>
            </a:pPr>
            <a:r>
              <a:rPr lang="en-US" altLang="zh-CN" b="1" dirty="0"/>
              <a:t>		end while</a:t>
            </a:r>
            <a:br>
              <a:rPr lang="en-US" altLang="zh-CN" b="1" dirty="0"/>
            </a:br>
            <a:r>
              <a:rPr lang="en-US" altLang="zh-CN" b="1" dirty="0"/>
              <a:t> 		           </a:t>
            </a:r>
            <a:r>
              <a:rPr lang="en-US" altLang="zh-CN" dirty="0"/>
              <a:t> </a:t>
            </a:r>
            <a:r>
              <a:rPr lang="en-US" altLang="zh-CN" b="1" dirty="0"/>
              <a:t>		</a:t>
            </a:r>
          </a:p>
          <a:p>
            <a:pPr>
              <a:lnSpc>
                <a:spcPct val="70000"/>
              </a:lnSpc>
              <a:buFont typeface="Monotype Sorts" charset="2"/>
              <a:buNone/>
              <a:defRPr/>
            </a:pPr>
            <a:r>
              <a:rPr lang="en-US" altLang="zh-CN" b="1" dirty="0"/>
              <a:t>              repeat</a:t>
            </a:r>
          </a:p>
          <a:p>
            <a:pPr lvl="1">
              <a:buFont typeface="Monotype Sorts" charset="2"/>
              <a:buNone/>
              <a:defRPr/>
            </a:pPr>
            <a:r>
              <a:rPr lang="en-US" altLang="zh-CN" b="1" dirty="0"/>
              <a:t>          set </a:t>
            </a:r>
            <a:r>
              <a:rPr lang="en-US" altLang="zh-CN" i="1" dirty="0"/>
              <a:t>n </a:t>
            </a:r>
            <a:r>
              <a:rPr lang="en-US" altLang="zh-CN" dirty="0"/>
              <a:t>= </a:t>
            </a:r>
            <a:r>
              <a:rPr lang="en-US" altLang="zh-CN" i="1" dirty="0"/>
              <a:t>n  </a:t>
            </a:r>
            <a:r>
              <a:rPr lang="en-US" altLang="zh-CN" dirty="0"/>
              <a:t>– 1</a:t>
            </a:r>
          </a:p>
          <a:p>
            <a:pPr>
              <a:buFont typeface="Monotype Sorts" charset="2"/>
              <a:buNone/>
              <a:defRPr/>
            </a:pPr>
            <a:r>
              <a:rPr lang="en-US" altLang="zh-CN" b="1" dirty="0"/>
              <a:t>              until </a:t>
            </a:r>
            <a:r>
              <a:rPr lang="en-US" altLang="zh-CN" i="1" dirty="0"/>
              <a:t>n</a:t>
            </a:r>
            <a:r>
              <a:rPr lang="en-US" altLang="zh-CN" dirty="0"/>
              <a:t> = 0</a:t>
            </a:r>
          </a:p>
          <a:p>
            <a:pPr>
              <a:lnSpc>
                <a:spcPct val="70000"/>
              </a:lnSpc>
              <a:buFont typeface="Monotype Sorts" charset="2"/>
              <a:buNone/>
              <a:defRPr/>
            </a:pPr>
            <a:r>
              <a:rPr lang="en-US" altLang="zh-CN" dirty="0"/>
              <a:t> </a:t>
            </a:r>
            <a:r>
              <a:rPr lang="en-US" altLang="zh-CN" b="1" dirty="0"/>
              <a:t>		end repeat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a:t>JDBC</a:t>
            </a:r>
            <a:r>
              <a:rPr lang="en-US" altLang="zh-CN">
                <a:latin typeface="Times New Roman" panose="02020603050405020304" pitchFamily="18" charset="0"/>
              </a:rPr>
              <a:t>—</a:t>
            </a:r>
            <a:r>
              <a:rPr lang="zh-CN" altLang="en-US"/>
              <a:t>基本工作步骤</a:t>
            </a:r>
          </a:p>
        </p:txBody>
      </p:sp>
      <p:grpSp>
        <p:nvGrpSpPr>
          <p:cNvPr id="18435" name="Group 3"/>
          <p:cNvGrpSpPr>
            <a:grpSpLocks/>
          </p:cNvGrpSpPr>
          <p:nvPr/>
        </p:nvGrpSpPr>
        <p:grpSpPr bwMode="auto">
          <a:xfrm>
            <a:off x="163513" y="1727200"/>
            <a:ext cx="8707437" cy="3725863"/>
            <a:chOff x="385" y="1071"/>
            <a:chExt cx="5013" cy="2364"/>
          </a:xfrm>
        </p:grpSpPr>
        <p:sp>
          <p:nvSpPr>
            <p:cNvPr id="18436" name="Text Box 4"/>
            <p:cNvSpPr txBox="1">
              <a:spLocks noChangeArrowheads="1"/>
            </p:cNvSpPr>
            <p:nvPr/>
          </p:nvSpPr>
          <p:spPr bwMode="auto">
            <a:xfrm>
              <a:off x="1252" y="1167"/>
              <a:ext cx="5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defTabSz="911225">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455613" indent="-285750" defTabSz="911225">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911225" indent="-228600" defTabSz="911225">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366838" indent="-228600" defTabSz="911225">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820863" indent="-228600" defTabSz="911225">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780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7352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1924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6496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b="1">
                  <a:solidFill>
                    <a:schemeClr val="bg2"/>
                  </a:solidFill>
                  <a:latin typeface="Times" panose="02020603050405020304" pitchFamily="18" charset="0"/>
                </a:rPr>
                <a:t>Creates</a:t>
              </a:r>
            </a:p>
          </p:txBody>
        </p:sp>
        <p:sp>
          <p:nvSpPr>
            <p:cNvPr id="18437" name="Text Box 5"/>
            <p:cNvSpPr txBox="1">
              <a:spLocks noChangeArrowheads="1"/>
            </p:cNvSpPr>
            <p:nvPr/>
          </p:nvSpPr>
          <p:spPr bwMode="auto">
            <a:xfrm>
              <a:off x="2603" y="1167"/>
              <a:ext cx="5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defTabSz="911225">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455613" indent="-285750" defTabSz="911225">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911225" indent="-228600" defTabSz="911225">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366838" indent="-228600" defTabSz="911225">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820863" indent="-228600" defTabSz="911225">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780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7352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1924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6496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b="1">
                  <a:solidFill>
                    <a:schemeClr val="bg2"/>
                  </a:solidFill>
                  <a:latin typeface="Times" panose="02020603050405020304" pitchFamily="18" charset="0"/>
                </a:rPr>
                <a:t>Creates</a:t>
              </a:r>
            </a:p>
          </p:txBody>
        </p:sp>
        <p:sp>
          <p:nvSpPr>
            <p:cNvPr id="18438" name="Text Box 6"/>
            <p:cNvSpPr txBox="1">
              <a:spLocks noChangeArrowheads="1"/>
            </p:cNvSpPr>
            <p:nvPr/>
          </p:nvSpPr>
          <p:spPr bwMode="auto">
            <a:xfrm>
              <a:off x="3989" y="1167"/>
              <a:ext cx="5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defTabSz="911225">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455613" indent="-285750" defTabSz="911225">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911225" indent="-228600" defTabSz="911225">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366838" indent="-228600" defTabSz="911225">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820863" indent="-228600" defTabSz="911225">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780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7352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1924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6496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b="1">
                  <a:solidFill>
                    <a:schemeClr val="bg2"/>
                  </a:solidFill>
                  <a:latin typeface="Times" panose="02020603050405020304" pitchFamily="18" charset="0"/>
                </a:rPr>
                <a:t>Creates</a:t>
              </a:r>
            </a:p>
          </p:txBody>
        </p:sp>
        <p:sp>
          <p:nvSpPr>
            <p:cNvPr id="18439" name="Rectangle 7"/>
            <p:cNvSpPr>
              <a:spLocks noChangeArrowheads="1"/>
            </p:cNvSpPr>
            <p:nvPr/>
          </p:nvSpPr>
          <p:spPr bwMode="auto">
            <a:xfrm>
              <a:off x="385" y="1071"/>
              <a:ext cx="908" cy="574"/>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a typeface="MS PGothic" panose="020B0600070205080204" pitchFamily="34" charset="-128"/>
              </a:endParaRPr>
            </a:p>
          </p:txBody>
        </p:sp>
        <p:sp>
          <p:nvSpPr>
            <p:cNvPr id="18440" name="Text Box 8"/>
            <p:cNvSpPr txBox="1">
              <a:spLocks noChangeArrowheads="1"/>
            </p:cNvSpPr>
            <p:nvPr/>
          </p:nvSpPr>
          <p:spPr bwMode="auto">
            <a:xfrm>
              <a:off x="496" y="1100"/>
              <a:ext cx="730" cy="485"/>
            </a:xfrm>
            <a:prstGeom prst="rect">
              <a:avLst/>
            </a:prstGeom>
            <a:solidFill>
              <a:srgbClr val="FFC000"/>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defTabSz="911225">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defTabSz="911225">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defTabSz="911225">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defTabSz="911225">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defTabSz="911225">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b="1">
                  <a:solidFill>
                    <a:schemeClr val="bg2"/>
                  </a:solidFill>
                  <a:latin typeface="Arial Narrow" panose="020B0606020202030204" pitchFamily="34" charset="0"/>
                </a:rPr>
                <a:t>Driver</a:t>
              </a:r>
            </a:p>
            <a:p>
              <a:pPr algn="ctr">
                <a:spcBef>
                  <a:spcPct val="0"/>
                </a:spcBef>
                <a:buClrTx/>
                <a:buSzTx/>
                <a:buFontTx/>
                <a:buNone/>
              </a:pPr>
              <a:r>
                <a:rPr kumimoji="0" lang="en-US" altLang="zh-CN" sz="2400" b="1">
                  <a:solidFill>
                    <a:schemeClr val="bg2"/>
                  </a:solidFill>
                  <a:latin typeface="Arial Narrow" panose="020B0606020202030204" pitchFamily="34" charset="0"/>
                </a:rPr>
                <a:t>Manager</a:t>
              </a:r>
            </a:p>
          </p:txBody>
        </p:sp>
        <p:sp>
          <p:nvSpPr>
            <p:cNvPr id="18441" name="Rectangle 9"/>
            <p:cNvSpPr>
              <a:spLocks noChangeArrowheads="1"/>
            </p:cNvSpPr>
            <p:nvPr/>
          </p:nvSpPr>
          <p:spPr bwMode="auto">
            <a:xfrm>
              <a:off x="1725" y="1071"/>
              <a:ext cx="908" cy="574"/>
            </a:xfrm>
            <a:prstGeom prst="rect">
              <a:avLst/>
            </a:prstGeom>
            <a:solidFill>
              <a:srgbClr val="FFC000"/>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a typeface="MS PGothic" panose="020B0600070205080204" pitchFamily="34" charset="-128"/>
              </a:endParaRPr>
            </a:p>
          </p:txBody>
        </p:sp>
        <p:sp>
          <p:nvSpPr>
            <p:cNvPr id="18442" name="Text Box 10"/>
            <p:cNvSpPr txBox="1">
              <a:spLocks noChangeArrowheads="1"/>
            </p:cNvSpPr>
            <p:nvPr/>
          </p:nvSpPr>
          <p:spPr bwMode="auto">
            <a:xfrm>
              <a:off x="1720" y="1215"/>
              <a:ext cx="938"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defTabSz="911225">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defTabSz="911225">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defTabSz="911225">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defTabSz="911225">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defTabSz="911225">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b="1">
                  <a:solidFill>
                    <a:schemeClr val="bg2"/>
                  </a:solidFill>
                  <a:latin typeface="Arial Narrow" panose="020B0606020202030204" pitchFamily="34" charset="0"/>
                </a:rPr>
                <a:t>Connection</a:t>
              </a:r>
            </a:p>
          </p:txBody>
        </p:sp>
        <p:sp>
          <p:nvSpPr>
            <p:cNvPr id="18443" name="Rectangle 11"/>
            <p:cNvSpPr>
              <a:spLocks noChangeArrowheads="1"/>
            </p:cNvSpPr>
            <p:nvPr/>
          </p:nvSpPr>
          <p:spPr bwMode="auto">
            <a:xfrm>
              <a:off x="3101" y="1071"/>
              <a:ext cx="909" cy="574"/>
            </a:xfrm>
            <a:prstGeom prst="rect">
              <a:avLst/>
            </a:prstGeom>
            <a:solidFill>
              <a:srgbClr val="FFC000"/>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a typeface="MS PGothic" panose="020B0600070205080204" pitchFamily="34" charset="-128"/>
              </a:endParaRPr>
            </a:p>
          </p:txBody>
        </p:sp>
        <p:sp>
          <p:nvSpPr>
            <p:cNvPr id="18444" name="Text Box 12"/>
            <p:cNvSpPr txBox="1">
              <a:spLocks noChangeArrowheads="1"/>
            </p:cNvSpPr>
            <p:nvPr/>
          </p:nvSpPr>
          <p:spPr bwMode="auto">
            <a:xfrm>
              <a:off x="3147" y="1215"/>
              <a:ext cx="838" cy="269"/>
            </a:xfrm>
            <a:prstGeom prst="rect">
              <a:avLst/>
            </a:prstGeom>
            <a:solidFill>
              <a:srgbClr val="FFC000"/>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defTabSz="911225">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defTabSz="911225">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defTabSz="911225">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defTabSz="911225">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defTabSz="911225">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b="1">
                  <a:solidFill>
                    <a:schemeClr val="bg2"/>
                  </a:solidFill>
                  <a:latin typeface="Arial Narrow" panose="020B0606020202030204" pitchFamily="34" charset="0"/>
                </a:rPr>
                <a:t>Statement</a:t>
              </a:r>
            </a:p>
          </p:txBody>
        </p:sp>
        <p:sp>
          <p:nvSpPr>
            <p:cNvPr id="18445" name="Rectangle 13"/>
            <p:cNvSpPr>
              <a:spLocks noChangeArrowheads="1"/>
            </p:cNvSpPr>
            <p:nvPr/>
          </p:nvSpPr>
          <p:spPr bwMode="auto">
            <a:xfrm>
              <a:off x="4490" y="1071"/>
              <a:ext cx="908" cy="574"/>
            </a:xfrm>
            <a:prstGeom prst="rect">
              <a:avLst/>
            </a:prstGeom>
            <a:solidFill>
              <a:srgbClr val="FFC000"/>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a typeface="MS PGothic" panose="020B0600070205080204" pitchFamily="34" charset="-128"/>
              </a:endParaRPr>
            </a:p>
          </p:txBody>
        </p:sp>
        <p:sp>
          <p:nvSpPr>
            <p:cNvPr id="18446" name="Text Box 14"/>
            <p:cNvSpPr txBox="1">
              <a:spLocks noChangeArrowheads="1"/>
            </p:cNvSpPr>
            <p:nvPr/>
          </p:nvSpPr>
          <p:spPr bwMode="auto">
            <a:xfrm>
              <a:off x="4523" y="1205"/>
              <a:ext cx="828"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spAutoFit/>
            </a:bodyPr>
            <a:lstStyle>
              <a:lvl1pPr defTabSz="911225">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455613" indent="-285750" defTabSz="911225">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911225" indent="-228600" defTabSz="911225">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366838" indent="-228600" defTabSz="911225">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820863" indent="-228600" defTabSz="911225">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780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7352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1924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6496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b="1">
                  <a:solidFill>
                    <a:schemeClr val="bg2"/>
                  </a:solidFill>
                  <a:latin typeface="Arial Narrow" panose="020B0606020202030204" pitchFamily="34" charset="0"/>
                </a:rPr>
                <a:t>ResultSet</a:t>
              </a:r>
            </a:p>
          </p:txBody>
        </p:sp>
        <p:sp>
          <p:nvSpPr>
            <p:cNvPr id="18447" name="Rectangle 15"/>
            <p:cNvSpPr>
              <a:spLocks noChangeArrowheads="1"/>
            </p:cNvSpPr>
            <p:nvPr/>
          </p:nvSpPr>
          <p:spPr bwMode="auto">
            <a:xfrm>
              <a:off x="3142" y="2043"/>
              <a:ext cx="2233" cy="341"/>
            </a:xfrm>
            <a:prstGeom prst="rect">
              <a:avLst/>
            </a:prstGeom>
            <a:solidFill>
              <a:srgbClr val="00CCFF"/>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a typeface="MS PGothic" panose="020B0600070205080204" pitchFamily="34" charset="-128"/>
              </a:endParaRPr>
            </a:p>
          </p:txBody>
        </p:sp>
        <p:sp>
          <p:nvSpPr>
            <p:cNvPr id="18448" name="Text Box 16"/>
            <p:cNvSpPr txBox="1">
              <a:spLocks noChangeArrowheads="1"/>
            </p:cNvSpPr>
            <p:nvPr/>
          </p:nvSpPr>
          <p:spPr bwMode="auto">
            <a:xfrm>
              <a:off x="3875" y="2078"/>
              <a:ext cx="6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defTabSz="911225">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455613" indent="-285750" defTabSz="911225">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911225" indent="-228600" defTabSz="911225">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366838" indent="-228600" defTabSz="911225">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820863" indent="-228600" defTabSz="911225">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780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7352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1924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6496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b="1">
                  <a:solidFill>
                    <a:schemeClr val="bg2"/>
                  </a:solidFill>
                  <a:latin typeface="Arial Narrow" panose="020B0606020202030204" pitchFamily="34" charset="0"/>
                </a:rPr>
                <a:t>Driver</a:t>
              </a:r>
            </a:p>
          </p:txBody>
        </p:sp>
        <p:sp>
          <p:nvSpPr>
            <p:cNvPr id="18449" name="AutoShape 17"/>
            <p:cNvSpPr>
              <a:spLocks noChangeArrowheads="1"/>
            </p:cNvSpPr>
            <p:nvPr/>
          </p:nvSpPr>
          <p:spPr bwMode="auto">
            <a:xfrm>
              <a:off x="3154" y="2740"/>
              <a:ext cx="2197" cy="695"/>
            </a:xfrm>
            <a:prstGeom prst="can">
              <a:avLst>
                <a:gd name="adj" fmla="val 25000"/>
              </a:avLst>
            </a:prstGeom>
            <a:solidFill>
              <a:srgbClr val="9999FF"/>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a typeface="MS PGothic" panose="020B0600070205080204" pitchFamily="34" charset="-128"/>
              </a:endParaRPr>
            </a:p>
          </p:txBody>
        </p:sp>
        <p:sp>
          <p:nvSpPr>
            <p:cNvPr id="18450" name="Text Box 18"/>
            <p:cNvSpPr txBox="1">
              <a:spLocks noChangeArrowheads="1"/>
            </p:cNvSpPr>
            <p:nvPr/>
          </p:nvSpPr>
          <p:spPr bwMode="auto">
            <a:xfrm>
              <a:off x="3735" y="3034"/>
              <a:ext cx="9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defTabSz="911225">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455613" indent="-285750" defTabSz="911225">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911225" indent="-228600" defTabSz="911225">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366838" indent="-228600" defTabSz="911225">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820863" indent="-228600" defTabSz="911225">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780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7352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1924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6496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b="1">
                  <a:solidFill>
                    <a:schemeClr val="bg2"/>
                  </a:solidFill>
                  <a:latin typeface="Arial Narrow" panose="020B0606020202030204" pitchFamily="34" charset="0"/>
                </a:rPr>
                <a:t>Database</a:t>
              </a:r>
            </a:p>
          </p:txBody>
        </p:sp>
        <p:sp>
          <p:nvSpPr>
            <p:cNvPr id="18451" name="Line 19"/>
            <p:cNvSpPr>
              <a:spLocks noChangeShapeType="1"/>
            </p:cNvSpPr>
            <p:nvPr/>
          </p:nvSpPr>
          <p:spPr bwMode="auto">
            <a:xfrm>
              <a:off x="1299" y="1358"/>
              <a:ext cx="427" cy="0"/>
            </a:xfrm>
            <a:prstGeom prst="line">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2" name="Line 20"/>
            <p:cNvSpPr>
              <a:spLocks noChangeShapeType="1"/>
            </p:cNvSpPr>
            <p:nvPr/>
          </p:nvSpPr>
          <p:spPr bwMode="auto">
            <a:xfrm>
              <a:off x="2663" y="1358"/>
              <a:ext cx="427" cy="0"/>
            </a:xfrm>
            <a:prstGeom prst="line">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3" name="Line 21"/>
            <p:cNvSpPr>
              <a:spLocks noChangeShapeType="1"/>
            </p:cNvSpPr>
            <p:nvPr/>
          </p:nvSpPr>
          <p:spPr bwMode="auto">
            <a:xfrm>
              <a:off x="4042" y="1358"/>
              <a:ext cx="428" cy="0"/>
            </a:xfrm>
            <a:prstGeom prst="line">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4" name="Line 22"/>
            <p:cNvSpPr>
              <a:spLocks noChangeShapeType="1"/>
            </p:cNvSpPr>
            <p:nvPr/>
          </p:nvSpPr>
          <p:spPr bwMode="auto">
            <a:xfrm>
              <a:off x="3556" y="1643"/>
              <a:ext cx="0" cy="415"/>
            </a:xfrm>
            <a:prstGeom prst="line">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5" name="Line 23"/>
            <p:cNvSpPr>
              <a:spLocks noChangeShapeType="1"/>
            </p:cNvSpPr>
            <p:nvPr/>
          </p:nvSpPr>
          <p:spPr bwMode="auto">
            <a:xfrm>
              <a:off x="3556" y="2410"/>
              <a:ext cx="0" cy="415"/>
            </a:xfrm>
            <a:prstGeom prst="line">
              <a:avLst/>
            </a:prstGeom>
            <a:noFill/>
            <a:ln w="9525">
              <a:solidFill>
                <a:schemeClr val="bg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6" name="Line 24"/>
            <p:cNvSpPr>
              <a:spLocks noChangeShapeType="1"/>
            </p:cNvSpPr>
            <p:nvPr/>
          </p:nvSpPr>
          <p:spPr bwMode="auto">
            <a:xfrm>
              <a:off x="4930" y="1585"/>
              <a:ext cx="0" cy="473"/>
            </a:xfrm>
            <a:prstGeom prst="line">
              <a:avLst/>
            </a:prstGeom>
            <a:noFill/>
            <a:ln w="9525">
              <a:solidFill>
                <a:schemeClr val="bg2"/>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7" name="Line 25"/>
            <p:cNvSpPr>
              <a:spLocks noChangeShapeType="1"/>
            </p:cNvSpPr>
            <p:nvPr/>
          </p:nvSpPr>
          <p:spPr bwMode="auto">
            <a:xfrm>
              <a:off x="4930" y="2366"/>
              <a:ext cx="14" cy="474"/>
            </a:xfrm>
            <a:prstGeom prst="line">
              <a:avLst/>
            </a:prstGeom>
            <a:noFill/>
            <a:ln w="9525">
              <a:solidFill>
                <a:schemeClr val="bg2"/>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58" name="Text Box 26"/>
            <p:cNvSpPr txBox="1">
              <a:spLocks noChangeArrowheads="1"/>
            </p:cNvSpPr>
            <p:nvPr/>
          </p:nvSpPr>
          <p:spPr bwMode="auto">
            <a:xfrm>
              <a:off x="3069" y="1739"/>
              <a:ext cx="3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defTabSz="911225">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455613" indent="-285750" defTabSz="911225">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911225" indent="-228600" defTabSz="911225">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366838" indent="-228600" defTabSz="911225">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820863" indent="-228600" defTabSz="911225">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780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7352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1924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6496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b="1">
                  <a:solidFill>
                    <a:schemeClr val="bg2"/>
                  </a:solidFill>
                  <a:latin typeface="Times" panose="02020603050405020304" pitchFamily="18" charset="0"/>
                </a:rPr>
                <a:t>SQL</a:t>
              </a:r>
            </a:p>
          </p:txBody>
        </p:sp>
        <p:sp>
          <p:nvSpPr>
            <p:cNvPr id="18459" name="Text Box 27"/>
            <p:cNvSpPr txBox="1">
              <a:spLocks noChangeArrowheads="1"/>
            </p:cNvSpPr>
            <p:nvPr/>
          </p:nvSpPr>
          <p:spPr bwMode="auto">
            <a:xfrm>
              <a:off x="4433" y="2374"/>
              <a:ext cx="528"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defTabSz="911225">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455613" indent="-285750" defTabSz="911225">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911225" indent="-228600" defTabSz="911225">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366838" indent="-228600" defTabSz="911225">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820863" indent="-228600" defTabSz="911225">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780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7352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1924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6496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b="1">
                  <a:solidFill>
                    <a:schemeClr val="bg2"/>
                  </a:solidFill>
                  <a:latin typeface="Times" panose="02020603050405020304" pitchFamily="18" charset="0"/>
                </a:rPr>
                <a:t>Result</a:t>
              </a:r>
            </a:p>
            <a:p>
              <a:pPr>
                <a:spcBef>
                  <a:spcPct val="0"/>
                </a:spcBef>
                <a:buClrTx/>
                <a:buSzTx/>
                <a:buFontTx/>
                <a:buNone/>
              </a:pPr>
              <a:r>
                <a:rPr kumimoji="0" lang="en-US" altLang="zh-CN" b="1">
                  <a:solidFill>
                    <a:schemeClr val="bg2"/>
                  </a:solidFill>
                  <a:latin typeface="Times" panose="02020603050405020304" pitchFamily="18" charset="0"/>
                </a:rPr>
                <a:t>(tuples)</a:t>
              </a:r>
            </a:p>
          </p:txBody>
        </p:sp>
        <p:sp>
          <p:nvSpPr>
            <p:cNvPr id="18460" name="Freeform 28"/>
            <p:cNvSpPr>
              <a:spLocks/>
            </p:cNvSpPr>
            <p:nvPr/>
          </p:nvSpPr>
          <p:spPr bwMode="auto">
            <a:xfrm>
              <a:off x="2129" y="1655"/>
              <a:ext cx="1013" cy="549"/>
            </a:xfrm>
            <a:custGeom>
              <a:avLst/>
              <a:gdLst>
                <a:gd name="T0" fmla="*/ 0 w 1018"/>
                <a:gd name="T1" fmla="*/ 0 h 588"/>
                <a:gd name="T2" fmla="*/ 0 w 1018"/>
                <a:gd name="T3" fmla="*/ 363 h 588"/>
                <a:gd name="T4" fmla="*/ 983 w 1018"/>
                <a:gd name="T5" fmla="*/ 363 h 588"/>
                <a:gd name="T6" fmla="*/ 0 60000 65536"/>
                <a:gd name="T7" fmla="*/ 0 60000 65536"/>
                <a:gd name="T8" fmla="*/ 0 60000 65536"/>
              </a:gdLst>
              <a:ahLst/>
              <a:cxnLst>
                <a:cxn ang="T6">
                  <a:pos x="T0" y="T1"/>
                </a:cxn>
                <a:cxn ang="T7">
                  <a:pos x="T2" y="T3"/>
                </a:cxn>
                <a:cxn ang="T8">
                  <a:pos x="T4" y="T5"/>
                </a:cxn>
              </a:cxnLst>
              <a:rect l="0" t="0" r="r" b="b"/>
              <a:pathLst>
                <a:path w="1018" h="588">
                  <a:moveTo>
                    <a:pt x="0" y="0"/>
                  </a:moveTo>
                  <a:lnTo>
                    <a:pt x="0" y="588"/>
                  </a:lnTo>
                  <a:lnTo>
                    <a:pt x="1018" y="588"/>
                  </a:lnTo>
                </a:path>
              </a:pathLst>
            </a:custGeom>
            <a:noFill/>
            <a:ln w="9525" cap="flat" cmpd="sng">
              <a:solidFill>
                <a:schemeClr val="bg2"/>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461" name="Text Box 29"/>
            <p:cNvSpPr txBox="1">
              <a:spLocks noChangeArrowheads="1"/>
            </p:cNvSpPr>
            <p:nvPr/>
          </p:nvSpPr>
          <p:spPr bwMode="auto">
            <a:xfrm>
              <a:off x="2203" y="2189"/>
              <a:ext cx="725"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074" tIns="45537" rIns="91074" bIns="45537">
              <a:spAutoFit/>
            </a:bodyPr>
            <a:lstStyle>
              <a:lvl1pPr defTabSz="911225">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455613" indent="-285750" defTabSz="911225">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911225" indent="-228600" defTabSz="911225">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366838" indent="-228600" defTabSz="911225">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820863" indent="-228600" defTabSz="911225">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780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7352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1924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6496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b="1">
                  <a:solidFill>
                    <a:schemeClr val="bg2"/>
                  </a:solidFill>
                  <a:latin typeface="Times" panose="02020603050405020304" pitchFamily="18" charset="0"/>
                </a:rPr>
                <a:t>Establish</a:t>
              </a:r>
            </a:p>
            <a:p>
              <a:pPr algn="ctr">
                <a:spcBef>
                  <a:spcPct val="0"/>
                </a:spcBef>
                <a:buClrTx/>
                <a:buSzTx/>
                <a:buFontTx/>
                <a:buNone/>
              </a:pPr>
              <a:r>
                <a:rPr kumimoji="0" lang="en-US" altLang="zh-CN" b="1">
                  <a:solidFill>
                    <a:schemeClr val="bg2"/>
                  </a:solidFill>
                  <a:latin typeface="Times" panose="02020603050405020304" pitchFamily="18" charset="0"/>
                </a:rPr>
                <a:t>Link to DB</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a:solidFill>
                  <a:srgbClr val="CC3300"/>
                </a:solidFill>
                <a:latin typeface="宋体" panose="02010600030101010101" pitchFamily="2" charset="-122"/>
                <a:ea typeface="宋体" panose="02010600030101010101" pitchFamily="2" charset="-122"/>
              </a:rPr>
              <a:t>过程化结构（续）</a:t>
            </a:r>
            <a:endParaRPr lang="en-US" altLang="en-US">
              <a:solidFill>
                <a:srgbClr val="CC3300"/>
              </a:solidFill>
              <a:latin typeface="宋体" panose="02010600030101010101" pitchFamily="2" charset="-122"/>
              <a:ea typeface="宋体" panose="02010600030101010101" pitchFamily="2" charset="-122"/>
            </a:endParaRPr>
          </a:p>
        </p:txBody>
      </p:sp>
      <p:sp>
        <p:nvSpPr>
          <p:cNvPr id="38915" name="Rectangle 3"/>
          <p:cNvSpPr>
            <a:spLocks noGrp="1" noChangeArrowheads="1"/>
          </p:cNvSpPr>
          <p:nvPr>
            <p:ph type="body" idx="1"/>
          </p:nvPr>
        </p:nvSpPr>
        <p:spPr>
          <a:xfrm>
            <a:off x="841375" y="1135063"/>
            <a:ext cx="7661275" cy="4903787"/>
          </a:xfrm>
        </p:spPr>
        <p:txBody>
          <a:bodyPr/>
          <a:lstStyle/>
          <a:p>
            <a:pPr>
              <a:lnSpc>
                <a:spcPct val="80000"/>
              </a:lnSpc>
              <a:buFont typeface="Monotype Sorts" charset="2"/>
              <a:buChar char="n"/>
              <a:defRPr/>
            </a:pPr>
            <a:r>
              <a:rPr lang="en-US" altLang="zh-CN" sz="2000" b="1" dirty="0"/>
              <a:t>For</a:t>
            </a:r>
            <a:r>
              <a:rPr lang="en-US" altLang="zh-CN" sz="2000" dirty="0"/>
              <a:t> </a:t>
            </a:r>
            <a:r>
              <a:rPr lang="zh-CN" altLang="en-US" sz="2000" dirty="0"/>
              <a:t>循环</a:t>
            </a:r>
            <a:endParaRPr lang="en-US" altLang="zh-CN" sz="2000" dirty="0"/>
          </a:p>
          <a:p>
            <a:pPr lvl="1">
              <a:lnSpc>
                <a:spcPct val="80000"/>
              </a:lnSpc>
              <a:buFont typeface="Monotype Sorts" charset="2"/>
              <a:buChar char="l"/>
              <a:defRPr/>
            </a:pPr>
            <a:r>
              <a:rPr lang="zh-CN" altLang="en-US" sz="2000" dirty="0">
                <a:cs typeface="+mn-cs"/>
              </a:rPr>
              <a:t>允许对查询的所有结果重复执行</a:t>
            </a:r>
            <a:endParaRPr lang="en-US" altLang="zh-CN" sz="2000" dirty="0">
              <a:cs typeface="+mn-cs"/>
            </a:endParaRPr>
          </a:p>
          <a:p>
            <a:pPr lvl="1">
              <a:buFont typeface="Monotype Sorts" charset="2"/>
              <a:buChar char="l"/>
              <a:defRPr/>
            </a:pPr>
            <a:r>
              <a:rPr lang="zh-CN" altLang="en-US" sz="2000" dirty="0">
                <a:cs typeface="+mn-cs"/>
              </a:rPr>
              <a:t>示例：</a:t>
            </a:r>
            <a:r>
              <a:rPr lang="en-US" altLang="zh-CN" sz="2000" dirty="0"/>
              <a:t/>
            </a:r>
            <a:br>
              <a:rPr lang="en-US" altLang="zh-CN" sz="2000" dirty="0"/>
            </a:br>
            <a:r>
              <a:rPr lang="en-US" altLang="zh-CN" sz="2000" dirty="0"/>
              <a:t/>
            </a:r>
            <a:br>
              <a:rPr lang="en-US" altLang="zh-CN" sz="2000" dirty="0"/>
            </a:br>
            <a:r>
              <a:rPr lang="en-US" altLang="zh-CN" sz="2000" dirty="0"/>
              <a:t>   </a:t>
            </a:r>
            <a:r>
              <a:rPr lang="en-US" altLang="zh-CN" b="1" dirty="0"/>
              <a:t>declare </a:t>
            </a:r>
            <a:r>
              <a:rPr lang="en-US" altLang="zh-CN" i="1" dirty="0"/>
              <a:t>n  </a:t>
            </a:r>
            <a:r>
              <a:rPr lang="en-US" altLang="zh-CN" b="1" dirty="0"/>
              <a:t>integer default </a:t>
            </a:r>
            <a:r>
              <a:rPr lang="en-US" altLang="zh-CN" dirty="0"/>
              <a:t>0;</a:t>
            </a:r>
            <a:br>
              <a:rPr lang="en-US" altLang="zh-CN" dirty="0"/>
            </a:br>
            <a:r>
              <a:rPr lang="en-US" altLang="zh-CN" dirty="0"/>
              <a:t>   </a:t>
            </a:r>
            <a:r>
              <a:rPr lang="en-US" altLang="zh-CN" b="1" dirty="0"/>
              <a:t>for </a:t>
            </a:r>
            <a:r>
              <a:rPr lang="en-US" altLang="zh-CN" i="1" dirty="0"/>
              <a:t>r  </a:t>
            </a:r>
            <a:r>
              <a:rPr lang="en-US" altLang="zh-CN" b="1" dirty="0"/>
              <a:t>as</a:t>
            </a:r>
            <a:br>
              <a:rPr lang="en-US" altLang="zh-CN" b="1" dirty="0"/>
            </a:br>
            <a:r>
              <a:rPr lang="en-US" altLang="zh-CN" b="1" dirty="0"/>
              <a:t>         select </a:t>
            </a:r>
            <a:r>
              <a:rPr lang="en-US" altLang="zh-CN" i="1" dirty="0"/>
              <a:t>budget </a:t>
            </a:r>
            <a:r>
              <a:rPr lang="en-US" altLang="zh-CN" b="1" dirty="0"/>
              <a:t>from </a:t>
            </a:r>
            <a:r>
              <a:rPr lang="en-US" altLang="zh-CN" i="1" dirty="0"/>
              <a:t>department</a:t>
            </a:r>
            <a:br>
              <a:rPr lang="en-US" altLang="zh-CN" i="1" dirty="0"/>
            </a:br>
            <a:r>
              <a:rPr lang="en-US" altLang="zh-CN" i="1" dirty="0"/>
              <a:t>          </a:t>
            </a:r>
            <a:r>
              <a:rPr lang="en-US" altLang="zh-CN" b="1" dirty="0"/>
              <a:t>where </a:t>
            </a:r>
            <a:r>
              <a:rPr lang="en-US" altLang="zh-CN" i="1" dirty="0" err="1"/>
              <a:t>dept_name</a:t>
            </a:r>
            <a:r>
              <a:rPr lang="en-US" altLang="zh-CN" i="1" dirty="0"/>
              <a:t> </a:t>
            </a:r>
            <a:r>
              <a:rPr lang="en-US" altLang="zh-CN" dirty="0"/>
              <a:t>= ‘Music’</a:t>
            </a:r>
            <a:br>
              <a:rPr lang="en-US" altLang="zh-CN" dirty="0"/>
            </a:br>
            <a:r>
              <a:rPr lang="en-US" altLang="zh-CN" dirty="0"/>
              <a:t>    </a:t>
            </a:r>
            <a:r>
              <a:rPr lang="en-US" altLang="zh-CN" b="1" dirty="0"/>
              <a:t>do</a:t>
            </a:r>
            <a:br>
              <a:rPr lang="en-US" altLang="zh-CN" b="1" dirty="0"/>
            </a:br>
            <a:r>
              <a:rPr lang="en-US" altLang="zh-CN" b="1" dirty="0"/>
              <a:t>	       set </a:t>
            </a:r>
            <a:r>
              <a:rPr lang="en-US" altLang="zh-CN" i="1" dirty="0"/>
              <a:t>n </a:t>
            </a:r>
            <a:r>
              <a:rPr lang="en-US" altLang="zh-CN" dirty="0"/>
              <a:t>= </a:t>
            </a:r>
            <a:r>
              <a:rPr lang="en-US" altLang="zh-CN" i="1" dirty="0"/>
              <a:t>n </a:t>
            </a:r>
            <a:r>
              <a:rPr lang="en-US" altLang="zh-CN" dirty="0"/>
              <a:t>- </a:t>
            </a:r>
            <a:r>
              <a:rPr lang="en-US" altLang="zh-CN" dirty="0" err="1"/>
              <a:t>r.</a:t>
            </a:r>
            <a:r>
              <a:rPr lang="en-US" altLang="zh-CN" i="1" dirty="0" err="1"/>
              <a:t>budget</a:t>
            </a:r>
            <a:r>
              <a:rPr lang="en-US" altLang="zh-CN" i="1" dirty="0"/>
              <a:t/>
            </a:r>
            <a:br>
              <a:rPr lang="en-US" altLang="zh-CN" i="1" dirty="0"/>
            </a:br>
            <a:r>
              <a:rPr lang="en-US" altLang="zh-CN" i="1" dirty="0"/>
              <a:t>    </a:t>
            </a:r>
            <a:r>
              <a:rPr lang="en-US" altLang="zh-CN" b="1" dirty="0"/>
              <a:t>end for</a:t>
            </a:r>
            <a:endParaRPr lang="en-US" altLang="zh-CN" dirty="0"/>
          </a:p>
          <a:p>
            <a:pPr>
              <a:buFont typeface="Monotype Sorts" charset="2"/>
              <a:buChar char="n"/>
              <a:defRPr/>
            </a:pPr>
            <a:endParaRPr lang="en-US" altLang="zh-CN" sz="2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a:solidFill>
                  <a:srgbClr val="CC3300"/>
                </a:solidFill>
                <a:latin typeface="宋体" panose="02010600030101010101" pitchFamily="2" charset="-122"/>
                <a:ea typeface="宋体" panose="02010600030101010101" pitchFamily="2" charset="-122"/>
              </a:rPr>
              <a:t>过程化结构（续）</a:t>
            </a:r>
            <a:endParaRPr lang="en-US" altLang="en-US">
              <a:solidFill>
                <a:srgbClr val="CC3300"/>
              </a:solidFill>
              <a:latin typeface="宋体" panose="02010600030101010101" pitchFamily="2" charset="-122"/>
              <a:ea typeface="宋体" panose="02010600030101010101" pitchFamily="2" charset="-122"/>
            </a:endParaRPr>
          </a:p>
        </p:txBody>
      </p:sp>
      <p:sp>
        <p:nvSpPr>
          <p:cNvPr id="39939" name="Rectangle 3"/>
          <p:cNvSpPr>
            <a:spLocks noGrp="1" noChangeArrowheads="1"/>
          </p:cNvSpPr>
          <p:nvPr>
            <p:ph type="body" idx="4294967295"/>
          </p:nvPr>
        </p:nvSpPr>
        <p:spPr>
          <a:xfrm>
            <a:off x="354013" y="1135063"/>
            <a:ext cx="8789987" cy="5435600"/>
          </a:xfrm>
        </p:spPr>
        <p:txBody>
          <a:bodyPr/>
          <a:lstStyle/>
          <a:p>
            <a:pPr>
              <a:buFont typeface="Monotype Sorts" charset="2"/>
              <a:buChar char="n"/>
              <a:defRPr/>
            </a:pPr>
            <a:r>
              <a:rPr lang="zh-CN" altLang="en-US" sz="2000" dirty="0"/>
              <a:t>条件语句</a:t>
            </a:r>
            <a:r>
              <a:rPr lang="en-US" altLang="zh-CN" sz="2000" dirty="0"/>
              <a:t> </a:t>
            </a:r>
            <a:r>
              <a:rPr lang="zh-CN" altLang="en-US" sz="2000" dirty="0"/>
              <a:t>（</a:t>
            </a:r>
            <a:r>
              <a:rPr lang="en-US" altLang="zh-CN" sz="2000" b="1" dirty="0"/>
              <a:t>if-then-else</a:t>
            </a:r>
            <a:r>
              <a:rPr lang="zh-CN" altLang="en-US" sz="2000" dirty="0"/>
              <a:t>）</a:t>
            </a:r>
            <a:r>
              <a:rPr lang="en-US" altLang="zh-CN" sz="2000" dirty="0"/>
              <a:t/>
            </a:r>
            <a:br>
              <a:rPr lang="en-US" altLang="zh-CN" sz="2000" dirty="0"/>
            </a:br>
            <a:r>
              <a:rPr lang="en-US" altLang="zh-CN" sz="2000" dirty="0"/>
              <a:t>SQL:1999 </a:t>
            </a:r>
            <a:r>
              <a:rPr lang="zh-CN" altLang="en-US" sz="2000" dirty="0"/>
              <a:t>也支持</a:t>
            </a:r>
            <a:r>
              <a:rPr lang="en-US" altLang="zh-CN" sz="2000" b="1" dirty="0"/>
              <a:t>case</a:t>
            </a:r>
            <a:r>
              <a:rPr lang="zh-CN" altLang="en-US" sz="2000" dirty="0"/>
              <a:t>语句，类似于</a:t>
            </a:r>
            <a:r>
              <a:rPr lang="en-US" altLang="zh-CN" sz="2000" dirty="0"/>
              <a:t>C</a:t>
            </a:r>
            <a:r>
              <a:rPr lang="zh-CN" altLang="en-US" sz="2000" dirty="0"/>
              <a:t>语言中的</a:t>
            </a:r>
            <a:r>
              <a:rPr lang="en-US" altLang="zh-CN" sz="2000" dirty="0"/>
              <a:t>case</a:t>
            </a:r>
            <a:r>
              <a:rPr lang="zh-CN" altLang="en-US" sz="2000" dirty="0"/>
              <a:t>语句</a:t>
            </a:r>
            <a:endParaRPr lang="en-US" altLang="zh-CN" sz="2000" dirty="0"/>
          </a:p>
          <a:p>
            <a:pPr>
              <a:buFont typeface="Monotype Sorts" charset="2"/>
              <a:buChar char="n"/>
              <a:defRPr/>
            </a:pPr>
            <a:r>
              <a:rPr lang="zh-CN" altLang="en-US" sz="2000" dirty="0"/>
              <a:t>示例过程：确认选课的学生数没有超过该课所在教室的容量</a:t>
            </a:r>
            <a:endParaRPr lang="en-US" altLang="zh-CN" sz="2000" dirty="0"/>
          </a:p>
          <a:p>
            <a:pPr lvl="1">
              <a:buFont typeface="Monotype Sorts" charset="2"/>
              <a:buChar char="l"/>
              <a:defRPr/>
            </a:pPr>
            <a:r>
              <a:rPr lang="zh-CN" altLang="en-US" dirty="0">
                <a:cs typeface="+mn-cs"/>
              </a:rPr>
              <a:t>返回</a:t>
            </a:r>
            <a:r>
              <a:rPr lang="en-US" altLang="zh-CN" dirty="0"/>
              <a:t>0</a:t>
            </a:r>
            <a:r>
              <a:rPr lang="zh-CN" altLang="en-US" dirty="0">
                <a:cs typeface="+mn-cs"/>
              </a:rPr>
              <a:t>表示成功，返回</a:t>
            </a:r>
            <a:r>
              <a:rPr lang="en-US" altLang="zh-CN" dirty="0"/>
              <a:t>-1</a:t>
            </a:r>
            <a:r>
              <a:rPr lang="zh-CN" altLang="en-US" dirty="0">
                <a:cs typeface="+mn-cs"/>
              </a:rPr>
              <a:t>表示容量超出</a:t>
            </a:r>
            <a:endParaRPr lang="en-US" altLang="zh-CN" dirty="0">
              <a:cs typeface="+mn-cs"/>
            </a:endParaRPr>
          </a:p>
          <a:p>
            <a:pPr lvl="1">
              <a:buFont typeface="Monotype Sorts" charset="2"/>
              <a:buChar char="l"/>
              <a:defRPr/>
            </a:pPr>
            <a:r>
              <a:rPr lang="zh-CN" altLang="en-US" dirty="0">
                <a:cs typeface="+mn-cs"/>
              </a:rPr>
              <a:t>详细的内容见教材</a:t>
            </a:r>
            <a:endParaRPr lang="en-IN" altLang="zh-CN" dirty="0">
              <a:cs typeface="+mn-cs"/>
            </a:endParaRPr>
          </a:p>
          <a:p>
            <a:pPr>
              <a:buFont typeface="Monotype Sorts" charset="2"/>
              <a:buChar char="n"/>
              <a:defRPr/>
            </a:pPr>
            <a:r>
              <a:rPr lang="zh-CN" altLang="en-US" sz="2000" dirty="0"/>
              <a:t>发信号通知异常条件，声明句柄来处理异常</a:t>
            </a:r>
            <a:endParaRPr lang="en-US" altLang="zh-CN" sz="2000" dirty="0"/>
          </a:p>
          <a:p>
            <a:pPr>
              <a:buFont typeface="Monotype Sorts" charset="2"/>
              <a:buNone/>
              <a:defRPr/>
            </a:pPr>
            <a:r>
              <a:rPr lang="en-US" altLang="zh-CN" sz="2000" b="1" dirty="0"/>
              <a:t>		</a:t>
            </a:r>
            <a:r>
              <a:rPr lang="en-US" altLang="zh-CN" b="1" dirty="0"/>
              <a:t>declare </a:t>
            </a:r>
            <a:r>
              <a:rPr lang="en-US" altLang="zh-CN" i="1" dirty="0" err="1"/>
              <a:t>out_of_classroom_seats</a:t>
            </a:r>
            <a:r>
              <a:rPr lang="en-US" altLang="zh-CN" i="1" dirty="0"/>
              <a:t> </a:t>
            </a:r>
            <a:r>
              <a:rPr lang="en-US" altLang="zh-CN" b="1" dirty="0"/>
              <a:t>condition</a:t>
            </a:r>
            <a:br>
              <a:rPr lang="en-US" altLang="zh-CN" b="1" dirty="0"/>
            </a:br>
            <a:r>
              <a:rPr lang="en-US" altLang="zh-CN" b="1" dirty="0"/>
              <a:t>	declare exit handler for </a:t>
            </a:r>
            <a:r>
              <a:rPr lang="en-US" altLang="zh-CN" i="1" dirty="0" err="1"/>
              <a:t>out_of_classroom_seats</a:t>
            </a:r>
            <a:r>
              <a:rPr lang="en-US" altLang="zh-CN" i="1" dirty="0"/>
              <a:t/>
            </a:r>
            <a:br>
              <a:rPr lang="en-US" altLang="zh-CN" i="1" dirty="0"/>
            </a:br>
            <a:r>
              <a:rPr lang="en-US" altLang="zh-CN" i="1" dirty="0"/>
              <a:t>	</a:t>
            </a:r>
            <a:r>
              <a:rPr lang="en-US" altLang="zh-CN" b="1" dirty="0"/>
              <a:t>begin</a:t>
            </a:r>
            <a:br>
              <a:rPr lang="en-US" altLang="zh-CN" b="1" dirty="0"/>
            </a:br>
            <a:r>
              <a:rPr lang="en-US" altLang="zh-CN" b="1" dirty="0"/>
              <a:t>	</a:t>
            </a:r>
            <a:r>
              <a:rPr lang="en-US" altLang="zh-CN" dirty="0"/>
              <a:t>…</a:t>
            </a:r>
            <a:br>
              <a:rPr lang="en-US" altLang="zh-CN" dirty="0"/>
            </a:br>
            <a:r>
              <a:rPr lang="en-US" altLang="zh-CN" dirty="0"/>
              <a:t>         ..  </a:t>
            </a:r>
            <a:r>
              <a:rPr lang="en-US" altLang="zh-CN" b="1" dirty="0"/>
              <a:t>signal</a:t>
            </a:r>
            <a:r>
              <a:rPr lang="en-US" altLang="zh-CN" dirty="0"/>
              <a:t> </a:t>
            </a:r>
            <a:r>
              <a:rPr lang="en-US" altLang="zh-CN" i="1" dirty="0" err="1"/>
              <a:t>out_of_classroom_seats</a:t>
            </a:r>
            <a:r>
              <a:rPr lang="en-US" altLang="zh-CN" dirty="0"/>
              <a:t/>
            </a:r>
            <a:br>
              <a:rPr lang="en-US" altLang="zh-CN" dirty="0"/>
            </a:br>
            <a:r>
              <a:rPr lang="en-US" altLang="zh-CN" dirty="0"/>
              <a:t>	</a:t>
            </a:r>
            <a:r>
              <a:rPr lang="en-US" altLang="zh-CN" b="1" dirty="0"/>
              <a:t>end</a:t>
            </a:r>
          </a:p>
          <a:p>
            <a:pPr lvl="1">
              <a:buFont typeface="Monotype Sorts" charset="2"/>
              <a:buChar char="l"/>
              <a:defRPr/>
            </a:pPr>
            <a:r>
              <a:rPr lang="zh-CN" altLang="en-US" dirty="0"/>
              <a:t>这里的句柄是</a:t>
            </a:r>
            <a:r>
              <a:rPr lang="en-US" altLang="zh-CN" b="1" dirty="0"/>
              <a:t>exit </a:t>
            </a:r>
            <a:r>
              <a:rPr lang="en-US" altLang="zh-CN" dirty="0"/>
              <a:t>– </a:t>
            </a:r>
            <a:r>
              <a:rPr lang="zh-CN" altLang="en-US" dirty="0"/>
              <a:t>子句，表示退出</a:t>
            </a:r>
            <a:r>
              <a:rPr lang="en-US" altLang="zh-CN" b="1" dirty="0"/>
              <a:t>begin..end</a:t>
            </a:r>
            <a:r>
              <a:rPr lang="zh-CN" altLang="en-US" dirty="0"/>
              <a:t>结构</a:t>
            </a:r>
            <a:endParaRPr lang="en-US" altLang="zh-CN" dirty="0"/>
          </a:p>
          <a:p>
            <a:pPr lvl="1">
              <a:buFont typeface="Monotype Sorts" charset="2"/>
              <a:buChar char="l"/>
              <a:defRPr/>
            </a:pPr>
            <a:r>
              <a:rPr lang="zh-CN" altLang="en-US" dirty="0"/>
              <a:t>出现异常时的其他的可能的行为</a:t>
            </a:r>
          </a:p>
          <a:p>
            <a:pPr lvl="1">
              <a:buFont typeface="Monotype Sorts" charset="2"/>
              <a:buChar char="l"/>
              <a:defRPr/>
            </a:pPr>
            <a:endParaRPr lang="en-US" altLang="zh-CN" sz="2000" dirty="0"/>
          </a:p>
          <a:p>
            <a:pPr>
              <a:buFont typeface="Monotype Sorts" charset="2"/>
              <a:buChar char="n"/>
              <a:defRPr/>
            </a:pPr>
            <a:endParaRPr lang="en-US" alt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a:solidFill>
                  <a:srgbClr val="CC3300"/>
                </a:solidFill>
                <a:latin typeface="宋体" panose="02010600030101010101" pitchFamily="2" charset="-122"/>
                <a:ea typeface="宋体" panose="02010600030101010101" pitchFamily="2" charset="-122"/>
              </a:rPr>
              <a:t>外部语言函数</a:t>
            </a:r>
            <a:r>
              <a:rPr lang="en-US" altLang="en-US">
                <a:solidFill>
                  <a:srgbClr val="CC3300"/>
                </a:solidFill>
                <a:latin typeface="宋体" panose="02010600030101010101" pitchFamily="2" charset="-122"/>
                <a:ea typeface="宋体" panose="02010600030101010101" pitchFamily="2" charset="-122"/>
              </a:rPr>
              <a:t>/</a:t>
            </a:r>
            <a:r>
              <a:rPr lang="zh-CN" altLang="en-US">
                <a:solidFill>
                  <a:srgbClr val="CC3300"/>
                </a:solidFill>
                <a:latin typeface="宋体" panose="02010600030101010101" pitchFamily="2" charset="-122"/>
                <a:ea typeface="宋体" panose="02010600030101010101" pitchFamily="2" charset="-122"/>
              </a:rPr>
              <a:t>过程</a:t>
            </a:r>
            <a:endParaRPr lang="en-US" altLang="en-US">
              <a:solidFill>
                <a:srgbClr val="CC3300"/>
              </a:solidFill>
              <a:latin typeface="宋体" panose="02010600030101010101" pitchFamily="2" charset="-122"/>
              <a:ea typeface="宋体" panose="02010600030101010101" pitchFamily="2" charset="-122"/>
            </a:endParaRPr>
          </a:p>
        </p:txBody>
      </p:sp>
      <p:sp>
        <p:nvSpPr>
          <p:cNvPr id="106499" name="Rectangle 3"/>
          <p:cNvSpPr>
            <a:spLocks noGrp="1" noChangeArrowheads="1"/>
          </p:cNvSpPr>
          <p:nvPr>
            <p:ph type="body" idx="1"/>
          </p:nvPr>
        </p:nvSpPr>
        <p:spPr>
          <a:xfrm>
            <a:off x="841375" y="1135063"/>
            <a:ext cx="8056563" cy="4729162"/>
          </a:xfrm>
        </p:spPr>
        <p:txBody>
          <a:bodyPr/>
          <a:lstStyle/>
          <a:p>
            <a:r>
              <a:rPr kumimoji="0" lang="en-US" altLang="zh-CN" sz="2000" dirty="0"/>
              <a:t>SQL:1999 </a:t>
            </a:r>
            <a:r>
              <a:rPr lang="zh-CN" altLang="en-US" sz="2000" dirty="0"/>
              <a:t>允许使用其他语言（如</a:t>
            </a:r>
            <a:r>
              <a:rPr kumimoji="0" lang="en-US" altLang="zh-CN" sz="2000" dirty="0"/>
              <a:t>C </a:t>
            </a:r>
            <a:r>
              <a:rPr lang="zh-CN" altLang="en-US" sz="2000" dirty="0"/>
              <a:t>、</a:t>
            </a:r>
            <a:r>
              <a:rPr kumimoji="0" lang="en-US" altLang="zh-CN" sz="2000" dirty="0"/>
              <a:t> C++</a:t>
            </a:r>
            <a:r>
              <a:rPr lang="zh-CN" altLang="en-US" sz="2000" dirty="0"/>
              <a:t>）编写的函数和过程</a:t>
            </a:r>
            <a:endParaRPr lang="en-US" altLang="zh-CN" sz="2000" dirty="0"/>
          </a:p>
          <a:p>
            <a:r>
              <a:rPr lang="zh-CN" altLang="en-US" sz="2000" dirty="0"/>
              <a:t>外部语言函数和过程可以这样指定</a:t>
            </a:r>
            <a:r>
              <a:rPr lang="en-US" altLang="zh-CN" sz="2000" dirty="0"/>
              <a:t/>
            </a:r>
            <a:br>
              <a:rPr lang="en-US" altLang="zh-CN" sz="2000" dirty="0"/>
            </a:br>
            <a:endParaRPr lang="en-US" altLang="zh-CN" sz="2000" dirty="0"/>
          </a:p>
          <a:p>
            <a:pPr>
              <a:buFont typeface="Monotype Sorts" pitchFamily="2" charset="2"/>
              <a:buNone/>
            </a:pPr>
            <a:r>
              <a:rPr lang="en-US" altLang="zh-CN" dirty="0"/>
              <a:t>	</a:t>
            </a:r>
            <a:r>
              <a:rPr lang="en-US" altLang="zh-CN" b="1" dirty="0"/>
              <a:t>create procedure </a:t>
            </a:r>
            <a:r>
              <a:rPr lang="en-US" altLang="zh-CN" dirty="0" err="1"/>
              <a:t>dept_count_proc</a:t>
            </a:r>
            <a:r>
              <a:rPr lang="en-US" altLang="zh-CN" dirty="0"/>
              <a:t>(</a:t>
            </a:r>
            <a:r>
              <a:rPr lang="en-US" altLang="zh-CN" b="1" dirty="0"/>
              <a:t>in</a:t>
            </a:r>
            <a:r>
              <a:rPr lang="en-US" altLang="zh-CN" dirty="0"/>
              <a:t> </a:t>
            </a:r>
            <a:r>
              <a:rPr lang="en-US" altLang="zh-CN" i="1" dirty="0" err="1"/>
              <a:t>dept_name</a:t>
            </a:r>
            <a:r>
              <a:rPr lang="en-US" altLang="zh-CN" i="1" dirty="0"/>
              <a:t> </a:t>
            </a:r>
            <a:r>
              <a:rPr lang="en-US" altLang="zh-CN" b="1" dirty="0"/>
              <a:t>varchar</a:t>
            </a:r>
            <a:r>
              <a:rPr lang="en-US" altLang="zh-CN" dirty="0"/>
              <a:t>(20),</a:t>
            </a:r>
            <a:br>
              <a:rPr lang="en-US" altLang="zh-CN" dirty="0"/>
            </a:br>
            <a:r>
              <a:rPr lang="en-US" altLang="zh-CN" dirty="0"/>
              <a:t>                                 </a:t>
            </a:r>
            <a:r>
              <a:rPr lang="en-US" altLang="zh-CN" b="1" dirty="0" smtClean="0"/>
              <a:t>out </a:t>
            </a:r>
            <a:r>
              <a:rPr lang="en-US" altLang="zh-CN" dirty="0"/>
              <a:t>count </a:t>
            </a:r>
            <a:r>
              <a:rPr lang="en-US" altLang="zh-CN" b="1" dirty="0"/>
              <a:t>integer</a:t>
            </a:r>
            <a:r>
              <a:rPr lang="en-US" altLang="zh-CN" dirty="0"/>
              <a:t>)</a:t>
            </a:r>
            <a:br>
              <a:rPr lang="en-US" altLang="zh-CN" dirty="0"/>
            </a:br>
            <a:r>
              <a:rPr lang="en-US" altLang="zh-CN" b="1" dirty="0"/>
              <a:t>language </a:t>
            </a:r>
            <a:r>
              <a:rPr lang="en-US" altLang="zh-CN" dirty="0"/>
              <a:t>C</a:t>
            </a:r>
            <a:br>
              <a:rPr lang="en-US" altLang="zh-CN" dirty="0"/>
            </a:br>
            <a:r>
              <a:rPr lang="en-US" altLang="zh-CN" b="1" dirty="0"/>
              <a:t>external name </a:t>
            </a:r>
            <a:r>
              <a:rPr lang="en-US" altLang="zh-CN" dirty="0"/>
              <a:t>’ /</a:t>
            </a:r>
            <a:r>
              <a:rPr lang="en-US" altLang="zh-CN" dirty="0" err="1"/>
              <a:t>usr</a:t>
            </a:r>
            <a:r>
              <a:rPr lang="en-US" altLang="zh-CN" dirty="0"/>
              <a:t>/</a:t>
            </a:r>
            <a:r>
              <a:rPr lang="en-US" altLang="zh-CN" dirty="0" err="1"/>
              <a:t>avi</a:t>
            </a:r>
            <a:r>
              <a:rPr lang="en-US" altLang="zh-CN" dirty="0"/>
              <a:t>/bin/</a:t>
            </a:r>
            <a:r>
              <a:rPr lang="en-US" altLang="zh-CN" dirty="0" err="1"/>
              <a:t>dept_count_proc</a:t>
            </a:r>
            <a:r>
              <a:rPr lang="en-US" altLang="zh-CN" dirty="0"/>
              <a:t>’</a:t>
            </a:r>
            <a:br>
              <a:rPr lang="en-US" altLang="zh-CN" dirty="0"/>
            </a:br>
            <a:r>
              <a:rPr lang="en-US" altLang="zh-CN" dirty="0"/>
              <a:t/>
            </a:r>
            <a:br>
              <a:rPr lang="en-US" altLang="zh-CN" dirty="0"/>
            </a:br>
            <a:r>
              <a:rPr lang="en-US" altLang="zh-CN" b="1" dirty="0"/>
              <a:t>create function </a:t>
            </a:r>
            <a:r>
              <a:rPr lang="en-US" altLang="zh-CN" dirty="0" err="1"/>
              <a:t>dept_count</a:t>
            </a:r>
            <a:r>
              <a:rPr lang="en-US" altLang="zh-CN" dirty="0"/>
              <a:t>(</a:t>
            </a:r>
            <a:r>
              <a:rPr lang="en-US" altLang="zh-CN" i="1" dirty="0" err="1"/>
              <a:t>dept_name</a:t>
            </a:r>
            <a:r>
              <a:rPr lang="en-US" altLang="zh-CN" i="1" dirty="0"/>
              <a:t> </a:t>
            </a:r>
            <a:r>
              <a:rPr lang="en-US" altLang="zh-CN" b="1" dirty="0"/>
              <a:t>varchar</a:t>
            </a:r>
            <a:r>
              <a:rPr lang="en-US" altLang="zh-CN" dirty="0"/>
              <a:t>(20))</a:t>
            </a:r>
            <a:br>
              <a:rPr lang="en-US" altLang="zh-CN" dirty="0"/>
            </a:br>
            <a:r>
              <a:rPr lang="en-US" altLang="zh-CN" b="1" dirty="0"/>
              <a:t>returns </a:t>
            </a:r>
            <a:r>
              <a:rPr lang="en-US" altLang="zh-CN" dirty="0"/>
              <a:t>integer</a:t>
            </a:r>
            <a:br>
              <a:rPr lang="en-US" altLang="zh-CN" dirty="0"/>
            </a:br>
            <a:r>
              <a:rPr lang="en-US" altLang="zh-CN" b="1" dirty="0"/>
              <a:t>language </a:t>
            </a:r>
            <a:r>
              <a:rPr lang="en-US" altLang="zh-CN" dirty="0"/>
              <a:t>C</a:t>
            </a:r>
            <a:br>
              <a:rPr lang="en-US" altLang="zh-CN" dirty="0"/>
            </a:br>
            <a:r>
              <a:rPr lang="en-US" altLang="zh-CN" b="1" dirty="0"/>
              <a:t>external name </a:t>
            </a:r>
            <a:r>
              <a:rPr lang="en-US" altLang="zh-CN" dirty="0"/>
              <a:t>‘/</a:t>
            </a:r>
            <a:r>
              <a:rPr lang="en-US" altLang="zh-CN" dirty="0" err="1"/>
              <a:t>usr</a:t>
            </a:r>
            <a:r>
              <a:rPr lang="en-US" altLang="zh-CN" dirty="0"/>
              <a:t>/</a:t>
            </a:r>
            <a:r>
              <a:rPr lang="en-US" altLang="zh-CN" dirty="0" err="1"/>
              <a:t>avi</a:t>
            </a:r>
            <a:r>
              <a:rPr lang="en-US" altLang="zh-CN" dirty="0"/>
              <a:t>/bin/</a:t>
            </a:r>
            <a:r>
              <a:rPr lang="en-US" altLang="zh-CN" dirty="0" err="1"/>
              <a:t>dept_count</a:t>
            </a:r>
            <a:r>
              <a:rPr lang="en-US" altLang="zh-CN" dirty="0"/>
              <a:t>’</a:t>
            </a:r>
          </a:p>
          <a:p>
            <a:pPr>
              <a:buFont typeface="Monotype Sorts" pitchFamily="2" charset="2"/>
              <a:buNone/>
            </a:pPr>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zh-CN" altLang="en-US">
                <a:solidFill>
                  <a:srgbClr val="CC3300"/>
                </a:solidFill>
                <a:latin typeface="宋体" panose="02010600030101010101" pitchFamily="2" charset="-122"/>
                <a:ea typeface="宋体" panose="02010600030101010101" pitchFamily="2" charset="-122"/>
              </a:rPr>
              <a:t>外部语言程序（续）</a:t>
            </a:r>
            <a:endParaRPr lang="en-US" altLang="en-US">
              <a:solidFill>
                <a:srgbClr val="CC3300"/>
              </a:solidFill>
              <a:latin typeface="宋体" panose="02010600030101010101" pitchFamily="2" charset="-122"/>
              <a:ea typeface="宋体" panose="02010600030101010101" pitchFamily="2" charset="-122"/>
            </a:endParaRPr>
          </a:p>
        </p:txBody>
      </p:sp>
      <p:sp>
        <p:nvSpPr>
          <p:cNvPr id="41987" name="Rectangle 3"/>
          <p:cNvSpPr>
            <a:spLocks noGrp="1" noChangeArrowheads="1"/>
          </p:cNvSpPr>
          <p:nvPr>
            <p:ph type="body" idx="4294967295"/>
          </p:nvPr>
        </p:nvSpPr>
        <p:spPr>
          <a:xfrm>
            <a:off x="841375" y="1135063"/>
            <a:ext cx="7937500" cy="5486400"/>
          </a:xfrm>
        </p:spPr>
        <p:txBody>
          <a:bodyPr/>
          <a:lstStyle/>
          <a:p>
            <a:pPr>
              <a:buFont typeface="Monotype Sorts" charset="2"/>
              <a:buChar char="n"/>
              <a:defRPr/>
            </a:pPr>
            <a:r>
              <a:rPr lang="zh-CN" altLang="en-US" sz="2000" dirty="0"/>
              <a:t>外部语言函数</a:t>
            </a:r>
            <a:r>
              <a:rPr lang="en-US" altLang="zh-CN" sz="2000" dirty="0"/>
              <a:t>/</a:t>
            </a:r>
            <a:r>
              <a:rPr lang="zh-CN" altLang="en-US" sz="2000" dirty="0"/>
              <a:t>过程的优点：</a:t>
            </a:r>
            <a:endParaRPr lang="en-US" altLang="zh-CN" sz="2000" dirty="0"/>
          </a:p>
          <a:p>
            <a:pPr lvl="1">
              <a:buFont typeface="Monotype Sorts" charset="2"/>
              <a:buChar char="l"/>
              <a:defRPr/>
            </a:pPr>
            <a:r>
              <a:rPr lang="zh-CN" altLang="en-US" sz="2000" dirty="0">
                <a:cs typeface="+mn-cs"/>
              </a:rPr>
              <a:t>对许多操作更有效，有更强的表达能力 </a:t>
            </a:r>
            <a:endParaRPr lang="en-US" altLang="zh-CN" sz="2000" dirty="0">
              <a:cs typeface="+mn-cs"/>
            </a:endParaRPr>
          </a:p>
          <a:p>
            <a:pPr>
              <a:buFont typeface="Monotype Sorts" charset="2"/>
              <a:buChar char="n"/>
              <a:defRPr/>
            </a:pPr>
            <a:r>
              <a:rPr lang="zh-CN" altLang="en-US" sz="2000" dirty="0"/>
              <a:t>缺点：</a:t>
            </a:r>
            <a:endParaRPr lang="en-US" altLang="zh-CN" sz="2000" dirty="0"/>
          </a:p>
          <a:p>
            <a:pPr lvl="1">
              <a:buFont typeface="Monotype Sorts" charset="2"/>
              <a:buChar char="l"/>
              <a:defRPr/>
            </a:pPr>
            <a:r>
              <a:rPr lang="zh-CN" altLang="en-US" sz="2000" dirty="0">
                <a:cs typeface="+mn-cs"/>
              </a:rPr>
              <a:t>实现功能的代码可能需要加载到数据库系统并在数据库系统的地址空间中执行 </a:t>
            </a:r>
            <a:endParaRPr lang="en-US" altLang="zh-CN" sz="2000" dirty="0">
              <a:cs typeface="+mn-cs"/>
            </a:endParaRPr>
          </a:p>
          <a:p>
            <a:pPr lvl="2">
              <a:defRPr/>
            </a:pPr>
            <a:r>
              <a:rPr lang="zh-CN" altLang="en-US" sz="2000" dirty="0">
                <a:cs typeface="+mn-cs"/>
              </a:rPr>
              <a:t>数据库结构意外损坏的风险 </a:t>
            </a:r>
            <a:endParaRPr lang="en-US" altLang="zh-CN" sz="2000" dirty="0">
              <a:cs typeface="+mn-cs"/>
            </a:endParaRPr>
          </a:p>
          <a:p>
            <a:pPr lvl="2">
              <a:defRPr/>
            </a:pPr>
            <a:r>
              <a:rPr lang="zh-CN" altLang="en-US" sz="2000" dirty="0">
                <a:cs typeface="+mn-cs"/>
              </a:rPr>
              <a:t>安全风险，允许用户访问未经授权的数据 </a:t>
            </a:r>
            <a:endParaRPr lang="en-US" altLang="zh-CN" sz="2000" dirty="0">
              <a:cs typeface="+mn-cs"/>
            </a:endParaRPr>
          </a:p>
          <a:p>
            <a:pPr lvl="1">
              <a:buFont typeface="Monotype Sorts" charset="2"/>
              <a:buChar char="l"/>
              <a:defRPr/>
            </a:pPr>
            <a:r>
              <a:rPr lang="zh-CN" altLang="en-US" sz="2000" dirty="0">
                <a:cs typeface="+mn-cs"/>
              </a:rPr>
              <a:t>还有其他的方式，这些方式有好的安全性，但是有性能比较差的潜在风险 </a:t>
            </a:r>
            <a:endParaRPr lang="en-US" altLang="zh-CN" sz="2000" dirty="0">
              <a:cs typeface="+mn-cs"/>
            </a:endParaRPr>
          </a:p>
          <a:p>
            <a:pPr lvl="1">
              <a:buFont typeface="Monotype Sorts" charset="2"/>
              <a:buChar char="l"/>
              <a:defRPr/>
            </a:pPr>
            <a:r>
              <a:rPr lang="zh-CN" altLang="en-US" sz="2000" dirty="0">
                <a:cs typeface="+mn-cs"/>
              </a:rPr>
              <a:t>当效率比安全更重要时，直接在数据库系统的空间执行 </a:t>
            </a:r>
            <a:endParaRPr lang="en-US" altLang="zh-CN" sz="2000" dirty="0">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a:solidFill>
                  <a:srgbClr val="CC3300"/>
                </a:solidFill>
                <a:latin typeface="宋体" panose="02010600030101010101" pitchFamily="2" charset="-122"/>
                <a:ea typeface="宋体" panose="02010600030101010101" pitchFamily="2" charset="-122"/>
              </a:rPr>
              <a:t>外部语言程序的安全性</a:t>
            </a:r>
            <a:endParaRPr lang="en-US" altLang="en-US">
              <a:solidFill>
                <a:srgbClr val="CC3300"/>
              </a:solidFill>
              <a:latin typeface="宋体" panose="02010600030101010101" pitchFamily="2" charset="-122"/>
              <a:ea typeface="宋体" panose="02010600030101010101" pitchFamily="2" charset="-122"/>
            </a:endParaRPr>
          </a:p>
        </p:txBody>
      </p:sp>
      <p:sp>
        <p:nvSpPr>
          <p:cNvPr id="43011" name="Rectangle 3"/>
          <p:cNvSpPr>
            <a:spLocks noGrp="1" noChangeArrowheads="1"/>
          </p:cNvSpPr>
          <p:nvPr>
            <p:ph type="body" idx="1"/>
          </p:nvPr>
        </p:nvSpPr>
        <p:spPr>
          <a:xfrm>
            <a:off x="841375" y="1135063"/>
            <a:ext cx="7661275" cy="4903787"/>
          </a:xfrm>
        </p:spPr>
        <p:txBody>
          <a:bodyPr/>
          <a:lstStyle/>
          <a:p>
            <a:pPr>
              <a:buFont typeface="Monotype Sorts" charset="2"/>
              <a:buChar char="n"/>
              <a:defRPr/>
            </a:pPr>
            <a:r>
              <a:rPr lang="zh-CN" altLang="en-US" sz="2000" dirty="0"/>
              <a:t>为解决安全问题</a:t>
            </a:r>
            <a:endParaRPr lang="en-US" altLang="zh-CN" sz="2000" dirty="0"/>
          </a:p>
          <a:p>
            <a:pPr lvl="1">
              <a:buFont typeface="Monotype Sorts" charset="2"/>
              <a:buChar char="l"/>
              <a:defRPr/>
            </a:pPr>
            <a:r>
              <a:rPr lang="zh-CN" altLang="en-US" sz="2000" dirty="0">
                <a:cs typeface="+mn-cs"/>
              </a:rPr>
              <a:t>使用</a:t>
            </a:r>
            <a:r>
              <a:rPr lang="zh-CN" altLang="en-US" sz="2000" b="1" dirty="0">
                <a:solidFill>
                  <a:srgbClr val="000099"/>
                </a:solidFill>
              </a:rPr>
              <a:t>沙盒</a:t>
            </a:r>
            <a:r>
              <a:rPr lang="zh-CN" altLang="en-US" sz="2000" dirty="0">
                <a:cs typeface="+mn-cs"/>
              </a:rPr>
              <a:t>技术</a:t>
            </a:r>
            <a:endParaRPr lang="en-US" altLang="zh-CN" sz="2000" dirty="0">
              <a:cs typeface="+mn-cs"/>
            </a:endParaRPr>
          </a:p>
          <a:p>
            <a:pPr lvl="2">
              <a:defRPr/>
            </a:pPr>
            <a:r>
              <a:rPr lang="zh-CN" altLang="en-US" sz="2000" dirty="0">
                <a:cs typeface="+mn-cs"/>
              </a:rPr>
              <a:t>使用一个安全的语言（如</a:t>
            </a:r>
            <a:r>
              <a:rPr lang="en-US" altLang="zh-CN" sz="2000" dirty="0"/>
              <a:t>Java</a:t>
            </a:r>
            <a:r>
              <a:rPr lang="zh-CN" altLang="en-US" sz="2000" dirty="0">
                <a:cs typeface="+mn-cs"/>
              </a:rPr>
              <a:t>），它不能用于访问</a:t>
            </a:r>
            <a:r>
              <a:rPr lang="en-US" altLang="zh-CN" sz="2000" dirty="0">
                <a:cs typeface="+mn-cs"/>
              </a:rPr>
              <a:t>/</a:t>
            </a:r>
            <a:r>
              <a:rPr lang="zh-CN" altLang="en-US" sz="2000" dirty="0">
                <a:cs typeface="+mn-cs"/>
              </a:rPr>
              <a:t>损坏数据库代码的其他部分 </a:t>
            </a:r>
            <a:endParaRPr lang="en-US" altLang="zh-CN" sz="2000" dirty="0">
              <a:cs typeface="+mn-cs"/>
            </a:endParaRPr>
          </a:p>
          <a:p>
            <a:pPr lvl="1">
              <a:buFont typeface="Monotype Sorts" charset="2"/>
              <a:buChar char="l"/>
              <a:defRPr/>
            </a:pPr>
            <a:r>
              <a:rPr lang="zh-CN" altLang="en-US" sz="2000" dirty="0">
                <a:cs typeface="+mn-cs"/>
              </a:rPr>
              <a:t>或者，在一个单独的过程里运行外部语言函数</a:t>
            </a:r>
            <a:r>
              <a:rPr lang="en-US" altLang="zh-CN" sz="2000" dirty="0">
                <a:cs typeface="+mn-cs"/>
              </a:rPr>
              <a:t>/</a:t>
            </a:r>
            <a:r>
              <a:rPr lang="zh-CN" altLang="en-US" sz="2000" dirty="0">
                <a:cs typeface="+mn-cs"/>
              </a:rPr>
              <a:t>程序，不会对数据库进程的内存进行访问 </a:t>
            </a:r>
            <a:endParaRPr lang="en-US" altLang="zh-CN" sz="2000" dirty="0">
              <a:cs typeface="+mn-cs"/>
            </a:endParaRPr>
          </a:p>
          <a:p>
            <a:pPr lvl="2">
              <a:defRPr/>
            </a:pPr>
            <a:r>
              <a:rPr lang="zh-CN" altLang="en-US" sz="2000" dirty="0">
                <a:cs typeface="+mn-cs"/>
              </a:rPr>
              <a:t>通过进程间通信传递参数和结果 </a:t>
            </a:r>
            <a:endParaRPr lang="en-US" altLang="zh-CN" sz="2000" dirty="0">
              <a:cs typeface="+mn-cs"/>
            </a:endParaRPr>
          </a:p>
          <a:p>
            <a:pPr>
              <a:buFont typeface="Monotype Sorts" charset="2"/>
              <a:buChar char="n"/>
              <a:defRPr/>
            </a:pPr>
            <a:r>
              <a:rPr lang="zh-CN" altLang="en-US" sz="2000" dirty="0"/>
              <a:t>都有性能开销 </a:t>
            </a:r>
            <a:endParaRPr lang="en-US" altLang="zh-CN" sz="2000" dirty="0"/>
          </a:p>
          <a:p>
            <a:pPr>
              <a:buFont typeface="Monotype Sorts" charset="2"/>
              <a:buChar char="n"/>
              <a:defRPr/>
            </a:pPr>
            <a:r>
              <a:rPr lang="zh-CN" altLang="en-US" sz="2000" dirty="0"/>
              <a:t>许多数据库系统同时支持上述方法以及在数据库系统的地址空间里的直接执行 </a:t>
            </a:r>
            <a:endParaRPr lang="en-US" altLang="zh-CN" sz="2000" dirty="0"/>
          </a:p>
          <a:p>
            <a:pPr>
              <a:buFont typeface="Monotype Sorts" charset="2"/>
              <a:buChar char="n"/>
              <a:defRPr/>
            </a:pPr>
            <a:endParaRPr lang="en-US" altLang="zh-CN" sz="20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zh-CN" altLang="en-US" sz="3600">
                <a:latin typeface="宋体" panose="02010600030101010101" pitchFamily="2" charset="-122"/>
                <a:ea typeface="宋体" panose="02010600030101010101" pitchFamily="2" charset="-122"/>
              </a:rPr>
              <a:t>提纲</a:t>
            </a:r>
          </a:p>
        </p:txBody>
      </p:sp>
      <p:sp>
        <p:nvSpPr>
          <p:cNvPr id="5123" name="Rectangle 3"/>
          <p:cNvSpPr>
            <a:spLocks noGrp="1" noChangeArrowheads="1"/>
          </p:cNvSpPr>
          <p:nvPr>
            <p:ph type="body" idx="1"/>
          </p:nvPr>
        </p:nvSpPr>
        <p:spPr>
          <a:xfrm>
            <a:off x="841375" y="1135063"/>
            <a:ext cx="6843713" cy="4887912"/>
          </a:xfrm>
        </p:spPr>
        <p:txBody>
          <a:bodyPr/>
          <a:lstStyle/>
          <a:p>
            <a:pPr>
              <a:buFont typeface="Monotype Sorts" charset="2"/>
              <a:buChar char="n"/>
              <a:defRPr/>
            </a:pPr>
            <a:r>
              <a:rPr lang="en-US" altLang="zh-CN" sz="2000" dirty="0"/>
              <a:t>5.1 </a:t>
            </a:r>
            <a:r>
              <a:rPr lang="zh-CN" altLang="en-US" sz="2000" dirty="0"/>
              <a:t>使用程序设计语言访问数据库</a:t>
            </a:r>
            <a:endParaRPr lang="en-US" altLang="zh-CN" sz="2000" dirty="0"/>
          </a:p>
          <a:p>
            <a:pPr lvl="1">
              <a:buFont typeface="Monotype Sorts" charset="2"/>
              <a:buChar char="l"/>
              <a:defRPr/>
            </a:pPr>
            <a:r>
              <a:rPr lang="zh-CN" altLang="en-US" dirty="0">
                <a:cs typeface="+mn-cs"/>
              </a:rPr>
              <a:t>动态</a:t>
            </a:r>
            <a:r>
              <a:rPr lang="en-US" altLang="zh-CN" dirty="0"/>
              <a:t>SQL</a:t>
            </a:r>
            <a:endParaRPr lang="en-US" altLang="zh-CN" sz="1600" dirty="0"/>
          </a:p>
          <a:p>
            <a:pPr lvl="2">
              <a:defRPr/>
            </a:pPr>
            <a:r>
              <a:rPr lang="en-US" altLang="zh-CN" sz="1600" dirty="0"/>
              <a:t>JDBC </a:t>
            </a:r>
            <a:endParaRPr lang="en-US" altLang="zh-CN" sz="1600" dirty="0">
              <a:cs typeface="+mn-cs"/>
            </a:endParaRPr>
          </a:p>
          <a:p>
            <a:pPr lvl="2">
              <a:defRPr/>
            </a:pPr>
            <a:r>
              <a:rPr lang="en-US" altLang="zh-CN" sz="1600" dirty="0"/>
              <a:t>ODBC</a:t>
            </a:r>
            <a:endParaRPr lang="en-US" altLang="zh-CN" sz="1400" dirty="0"/>
          </a:p>
          <a:p>
            <a:pPr lvl="1">
              <a:buFont typeface="Monotype Sorts" charset="2"/>
              <a:buChar char="l"/>
              <a:defRPr/>
            </a:pPr>
            <a:r>
              <a:rPr lang="zh-CN" altLang="en-US" dirty="0">
                <a:cs typeface="+mn-cs"/>
              </a:rPr>
              <a:t>嵌入式</a:t>
            </a:r>
            <a:r>
              <a:rPr lang="en-US" altLang="zh-CN" dirty="0"/>
              <a:t>SQL</a:t>
            </a:r>
            <a:endParaRPr lang="en-US" altLang="zh-CN" sz="1600" dirty="0"/>
          </a:p>
          <a:p>
            <a:pPr>
              <a:buFont typeface="Monotype Sorts" charset="2"/>
              <a:buChar char="n"/>
              <a:defRPr/>
            </a:pPr>
            <a:r>
              <a:rPr lang="en-US" altLang="zh-CN" sz="2000" dirty="0"/>
              <a:t>5.2 </a:t>
            </a:r>
            <a:r>
              <a:rPr lang="zh-CN" altLang="en-US" sz="2000" dirty="0"/>
              <a:t>函数和过程化结构</a:t>
            </a:r>
            <a:endParaRPr lang="en-US" altLang="zh-CN" sz="2000" dirty="0"/>
          </a:p>
          <a:p>
            <a:pPr>
              <a:buFont typeface="Monotype Sorts" charset="2"/>
              <a:buChar char="n"/>
              <a:defRPr/>
            </a:pPr>
            <a:r>
              <a:rPr lang="en-US" altLang="zh-CN" sz="2000" dirty="0"/>
              <a:t>5.3 </a:t>
            </a:r>
            <a:r>
              <a:rPr lang="zh-CN" altLang="en-US" sz="2000" dirty="0">
                <a:solidFill>
                  <a:srgbClr val="FF0000"/>
                </a:solidFill>
              </a:rPr>
              <a:t>触发器</a:t>
            </a:r>
            <a:endParaRPr lang="en-US" altLang="zh-CN" sz="2000" dirty="0">
              <a:solidFill>
                <a:srgbClr val="FF0000"/>
              </a:solidFill>
            </a:endParaRPr>
          </a:p>
          <a:p>
            <a:pPr>
              <a:buFont typeface="Monotype Sorts" charset="2"/>
              <a:buChar char="n"/>
              <a:defRPr/>
            </a:pPr>
            <a:r>
              <a:rPr lang="zh-CN" altLang="en-US" dirty="0">
                <a:latin typeface="+mn-ea"/>
              </a:rPr>
              <a:t>高级聚集特性</a:t>
            </a:r>
            <a:endParaRPr lang="en-US" altLang="zh-CN" dirty="0">
              <a:latin typeface="+mn-ea"/>
            </a:endParaRPr>
          </a:p>
          <a:p>
            <a:pPr>
              <a:buFont typeface="Monotype Sorts" charset="2"/>
              <a:buChar char="n"/>
              <a:defRPr/>
            </a:pPr>
            <a:endParaRPr lang="en-US" altLang="zh-CN" dirty="0"/>
          </a:p>
        </p:txBody>
      </p:sp>
      <p:sp>
        <p:nvSpPr>
          <p:cNvPr id="112644"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IN" altLang="zh-CN">
              <a:latin typeface="Helvetica" panose="020B0604020202020204" pitchFamily="34" charset="0"/>
              <a:ea typeface="MS PGothic" panose="020B0600070205080204" pitchFamily="34" charset="-128"/>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zh-CN" altLang="en-US">
                <a:solidFill>
                  <a:srgbClr val="CC3300"/>
                </a:solidFill>
                <a:latin typeface="宋体" panose="02010600030101010101" pitchFamily="2" charset="-122"/>
                <a:ea typeface="宋体" panose="02010600030101010101" pitchFamily="2" charset="-122"/>
              </a:rPr>
              <a:t>触发器</a:t>
            </a:r>
            <a:endParaRPr lang="en-US" altLang="en-US">
              <a:solidFill>
                <a:srgbClr val="CC3300"/>
              </a:solidFill>
              <a:latin typeface="宋体" panose="02010600030101010101" pitchFamily="2" charset="-122"/>
              <a:ea typeface="宋体" panose="02010600030101010101" pitchFamily="2" charset="-122"/>
            </a:endParaRPr>
          </a:p>
        </p:txBody>
      </p:sp>
      <p:sp>
        <p:nvSpPr>
          <p:cNvPr id="45059" name="Rectangle 3"/>
          <p:cNvSpPr>
            <a:spLocks noGrp="1" noChangeArrowheads="1"/>
          </p:cNvSpPr>
          <p:nvPr>
            <p:ph type="body" idx="1"/>
          </p:nvPr>
        </p:nvSpPr>
        <p:spPr>
          <a:xfrm>
            <a:off x="1057275" y="1208088"/>
            <a:ext cx="7010400" cy="4833937"/>
          </a:xfrm>
        </p:spPr>
        <p:txBody>
          <a:bodyPr/>
          <a:lstStyle/>
          <a:p>
            <a:pPr marL="342900" lvl="1" indent="-342900">
              <a:buClr>
                <a:schemeClr val="tx2"/>
              </a:buClr>
              <a:buSzPct val="90000"/>
              <a:buFont typeface="Monotype Sorts" charset="2"/>
              <a:buChar char="n"/>
              <a:defRPr/>
            </a:pPr>
            <a:r>
              <a:rPr lang="zh-CN" altLang="en-US" sz="2000" b="1" dirty="0">
                <a:solidFill>
                  <a:srgbClr val="000099"/>
                </a:solidFill>
              </a:rPr>
              <a:t>触发器</a:t>
            </a:r>
            <a:r>
              <a:rPr lang="zh-CN" altLang="en-US" sz="2000" dirty="0">
                <a:cs typeface="+mn-cs"/>
              </a:rPr>
              <a:t>是一条语句，当对数据库做修改时，它自动被系统执行 </a:t>
            </a:r>
            <a:endParaRPr lang="en-US" altLang="zh-CN" sz="2000" dirty="0">
              <a:cs typeface="+mn-cs"/>
            </a:endParaRPr>
          </a:p>
          <a:p>
            <a:pPr>
              <a:buFont typeface="Monotype Sorts" charset="2"/>
              <a:buChar char="n"/>
              <a:defRPr/>
            </a:pPr>
            <a:r>
              <a:rPr lang="zh-CN" altLang="en-US" sz="2000" dirty="0"/>
              <a:t>要设置触发器机制，必须要：</a:t>
            </a:r>
            <a:endParaRPr lang="en-US" altLang="zh-CN" sz="2000" dirty="0"/>
          </a:p>
          <a:p>
            <a:pPr lvl="1">
              <a:buFont typeface="Monotype Sorts" charset="2"/>
              <a:buChar char="l"/>
              <a:defRPr/>
            </a:pPr>
            <a:r>
              <a:rPr lang="zh-CN" altLang="en-US" sz="2000" dirty="0">
                <a:cs typeface="+mn-cs"/>
              </a:rPr>
              <a:t>指明什么条件下执行触发器 </a:t>
            </a:r>
            <a:endParaRPr lang="en-US" altLang="zh-CN" sz="2000" dirty="0">
              <a:cs typeface="+mn-cs"/>
            </a:endParaRPr>
          </a:p>
          <a:p>
            <a:pPr lvl="1">
              <a:buFont typeface="Monotype Sorts" charset="2"/>
              <a:buChar char="l"/>
              <a:defRPr/>
            </a:pPr>
            <a:r>
              <a:rPr lang="zh-CN" altLang="en-US" sz="2000" dirty="0">
                <a:cs typeface="+mn-cs"/>
              </a:rPr>
              <a:t>指明触发器执行时的动作 </a:t>
            </a:r>
            <a:endParaRPr lang="en-US" altLang="zh-CN" sz="2000" dirty="0">
              <a:cs typeface="+mn-cs"/>
            </a:endParaRPr>
          </a:p>
          <a:p>
            <a:pPr>
              <a:buFont typeface="Monotype Sorts" charset="2"/>
              <a:buChar char="n"/>
              <a:defRPr/>
            </a:pPr>
            <a:r>
              <a:rPr lang="zh-CN" altLang="en-US" sz="2000" dirty="0"/>
              <a:t>触发器被</a:t>
            </a:r>
            <a:r>
              <a:rPr lang="en-US" altLang="zh-CN" sz="2000" dirty="0"/>
              <a:t>SQL</a:t>
            </a:r>
            <a:r>
              <a:rPr lang="zh-CN" altLang="en-US" sz="2000" dirty="0"/>
              <a:t>标准</a:t>
            </a:r>
            <a:r>
              <a:rPr lang="en-US" altLang="zh-CN" sz="2000" dirty="0"/>
              <a:t>SQL:1999</a:t>
            </a:r>
            <a:r>
              <a:rPr lang="zh-CN" altLang="en-US" sz="2000" dirty="0"/>
              <a:t>所采用，但它被大多数数据库使用非标准语法支持的时间更早 </a:t>
            </a:r>
            <a:r>
              <a:rPr lang="en-US" altLang="zh-CN" sz="2000" dirty="0"/>
              <a:t>	</a:t>
            </a:r>
          </a:p>
          <a:p>
            <a:pPr lvl="1">
              <a:buFont typeface="Monotype Sorts" charset="2"/>
              <a:buChar char="l"/>
              <a:defRPr/>
            </a:pPr>
            <a:r>
              <a:rPr lang="zh-CN" altLang="en-US" sz="2000" dirty="0">
                <a:solidFill>
                  <a:srgbClr val="993300"/>
                </a:solidFill>
              </a:rPr>
              <a:t>这里的语法说明可能不能在你的数据库系统里准确的工作；所以要检查系统手册 </a:t>
            </a:r>
            <a:endParaRPr lang="en-US" altLang="zh-CN" sz="20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pPr>
              <a:defRPr/>
            </a:pPr>
            <a:endParaRPr lang="en-US" altLang="zh-CN" dirty="0"/>
          </a:p>
        </p:txBody>
      </p:sp>
      <p:sp>
        <p:nvSpPr>
          <p:cNvPr id="50179"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定义</a:t>
            </a:r>
            <a:r>
              <a:rPr lang="zh-CN" altLang="en-US" dirty="0" smtClean="0">
                <a:ea typeface="宋体" panose="02010600030101010101" pitchFamily="2" charset="-122"/>
              </a:rPr>
              <a:t>触发器</a:t>
            </a:r>
          </a:p>
        </p:txBody>
      </p:sp>
      <p:sp>
        <p:nvSpPr>
          <p:cNvPr id="50180" name="Rectangle 3"/>
          <p:cNvSpPr>
            <a:spLocks noGrp="1" noChangeArrowheads="1"/>
          </p:cNvSpPr>
          <p:nvPr>
            <p:ph type="body" idx="1"/>
          </p:nvPr>
        </p:nvSpPr>
        <p:spPr/>
        <p:txBody>
          <a:bodyPr/>
          <a:lstStyle/>
          <a:p>
            <a:pPr eaLnBrk="1" hangingPunct="1">
              <a:lnSpc>
                <a:spcPct val="140000"/>
              </a:lnSpc>
            </a:pPr>
            <a:r>
              <a:rPr lang="en-US" altLang="zh-CN" sz="3200" dirty="0" smtClean="0">
                <a:ea typeface="宋体" panose="02010600030101010101" pitchFamily="2" charset="-122"/>
              </a:rPr>
              <a:t>CREATE TRIGGER</a:t>
            </a:r>
            <a:r>
              <a:rPr lang="zh-CN" altLang="en-US" sz="3200" dirty="0" smtClean="0">
                <a:ea typeface="宋体" panose="02010600030101010101" pitchFamily="2" charset="-122"/>
              </a:rPr>
              <a:t>语法格式</a:t>
            </a:r>
          </a:p>
          <a:p>
            <a:pPr eaLnBrk="1" hangingPunct="1">
              <a:lnSpc>
                <a:spcPct val="140000"/>
              </a:lnSpc>
              <a:buFont typeface="Wingdings" panose="05000000000000000000" pitchFamily="2" charset="2"/>
              <a:buNone/>
            </a:pPr>
            <a:r>
              <a:rPr lang="zh-CN" altLang="en-US" sz="1000" dirty="0" smtClean="0">
                <a:ea typeface="宋体" panose="02010600030101010101" pitchFamily="2" charset="-122"/>
              </a:rPr>
              <a:t>	   </a:t>
            </a:r>
          </a:p>
          <a:p>
            <a:pPr eaLnBrk="1" hangingPunct="1">
              <a:lnSpc>
                <a:spcPct val="140000"/>
              </a:lnSpc>
              <a:buFont typeface="Wingdings" panose="05000000000000000000" pitchFamily="2" charset="2"/>
              <a:buNone/>
            </a:pPr>
            <a:r>
              <a:rPr lang="zh-CN" altLang="en-US" sz="2400" dirty="0" smtClean="0">
                <a:ea typeface="宋体" panose="02010600030101010101" pitchFamily="2" charset="-122"/>
              </a:rPr>
              <a:t>	  </a:t>
            </a:r>
            <a:r>
              <a:rPr lang="en-US" altLang="zh-CN" sz="2400" dirty="0" smtClean="0">
                <a:ea typeface="宋体" panose="02010600030101010101" pitchFamily="2" charset="-122"/>
              </a:rPr>
              <a:t>CREATE TRIGGER &lt;</a:t>
            </a:r>
            <a:r>
              <a:rPr lang="zh-CN" altLang="en-US" sz="2400" dirty="0" smtClean="0">
                <a:ea typeface="宋体" panose="02010600030101010101" pitchFamily="2" charset="-122"/>
              </a:rPr>
              <a:t>触发器名</a:t>
            </a:r>
            <a:r>
              <a:rPr lang="en-US" altLang="zh-CN" sz="2400" dirty="0" smtClean="0">
                <a:ea typeface="宋体" panose="02010600030101010101" pitchFamily="2" charset="-122"/>
              </a:rPr>
              <a:t>&gt;  </a:t>
            </a:r>
          </a:p>
          <a:p>
            <a:pPr eaLnBrk="1" hangingPunct="1">
              <a:lnSpc>
                <a:spcPct val="140000"/>
              </a:lnSpc>
              <a:buFont typeface="Wingdings" panose="05000000000000000000" pitchFamily="2" charset="2"/>
              <a:buNone/>
            </a:pPr>
            <a:r>
              <a:rPr lang="en-US" altLang="zh-CN" sz="2400" dirty="0" smtClean="0">
                <a:ea typeface="宋体" panose="02010600030101010101" pitchFamily="2" charset="-122"/>
              </a:rPr>
              <a:t>       {BEFORE | AFTER} &lt;</a:t>
            </a:r>
            <a:r>
              <a:rPr lang="zh-CN" altLang="en-US" sz="2400" dirty="0" smtClean="0">
                <a:ea typeface="宋体" panose="02010600030101010101" pitchFamily="2" charset="-122"/>
              </a:rPr>
              <a:t>触发事件</a:t>
            </a:r>
            <a:r>
              <a:rPr lang="en-US" altLang="zh-CN" sz="2400" dirty="0" smtClean="0">
                <a:ea typeface="宋体" panose="02010600030101010101" pitchFamily="2" charset="-122"/>
              </a:rPr>
              <a:t>&gt; ON &lt;</a:t>
            </a:r>
            <a:r>
              <a:rPr lang="zh-CN" altLang="en-US" sz="2400" dirty="0" smtClean="0">
                <a:ea typeface="宋体" panose="02010600030101010101" pitchFamily="2" charset="-122"/>
              </a:rPr>
              <a:t>表名</a:t>
            </a:r>
            <a:r>
              <a:rPr lang="en-US" altLang="zh-CN" sz="2400" dirty="0" smtClean="0">
                <a:ea typeface="宋体" panose="02010600030101010101" pitchFamily="2" charset="-122"/>
              </a:rPr>
              <a:t>&gt;</a:t>
            </a:r>
          </a:p>
          <a:p>
            <a:pPr eaLnBrk="1" hangingPunct="1">
              <a:lnSpc>
                <a:spcPct val="140000"/>
              </a:lnSpc>
              <a:buFont typeface="Wingdings" panose="05000000000000000000" pitchFamily="2" charset="2"/>
              <a:buNone/>
            </a:pPr>
            <a:r>
              <a:rPr lang="en-US" altLang="zh-CN" sz="2400" dirty="0" smtClean="0">
                <a:ea typeface="宋体" panose="02010600030101010101" pitchFamily="2" charset="-122"/>
              </a:rPr>
              <a:t>        FOR EACH  {ROW | STATEMENT}</a:t>
            </a:r>
          </a:p>
          <a:p>
            <a:pPr eaLnBrk="1" hangingPunct="1">
              <a:lnSpc>
                <a:spcPct val="140000"/>
              </a:lnSpc>
              <a:buFont typeface="Wingdings" panose="05000000000000000000" pitchFamily="2" charset="2"/>
              <a:buNone/>
            </a:pPr>
            <a:r>
              <a:rPr lang="en-US" altLang="zh-CN" sz="2400" dirty="0" smtClean="0">
                <a:ea typeface="宋体" panose="02010600030101010101" pitchFamily="2" charset="-122"/>
              </a:rPr>
              <a:t>      </a:t>
            </a:r>
            <a:r>
              <a:rPr lang="zh-CN" altLang="en-US" sz="2400" dirty="0" smtClean="0">
                <a:ea typeface="宋体" panose="02010600030101010101" pitchFamily="2" charset="-122"/>
              </a:rPr>
              <a:t>［</a:t>
            </a:r>
            <a:r>
              <a:rPr lang="en-US" altLang="zh-CN" sz="2400" dirty="0" smtClean="0">
                <a:ea typeface="宋体" panose="02010600030101010101" pitchFamily="2" charset="-122"/>
              </a:rPr>
              <a:t>WHEN &lt;</a:t>
            </a:r>
            <a:r>
              <a:rPr lang="zh-CN" altLang="en-US" sz="2400" dirty="0" smtClean="0">
                <a:ea typeface="宋体" panose="02010600030101010101" pitchFamily="2" charset="-122"/>
              </a:rPr>
              <a:t>触发条件</a:t>
            </a:r>
            <a:r>
              <a:rPr lang="en-US" altLang="zh-CN" sz="2400" dirty="0" smtClean="0">
                <a:ea typeface="宋体" panose="02010600030101010101" pitchFamily="2" charset="-122"/>
              </a:rPr>
              <a:t>&gt;</a:t>
            </a:r>
            <a:r>
              <a:rPr lang="zh-CN" altLang="en-US" sz="2400" dirty="0" smtClean="0">
                <a:ea typeface="宋体" panose="02010600030101010101" pitchFamily="2" charset="-122"/>
              </a:rPr>
              <a:t>］</a:t>
            </a:r>
          </a:p>
          <a:p>
            <a:pPr eaLnBrk="1" hangingPunct="1">
              <a:lnSpc>
                <a:spcPct val="140000"/>
              </a:lnSpc>
              <a:buFont typeface="Wingdings" panose="05000000000000000000" pitchFamily="2" charset="2"/>
              <a:buNone/>
            </a:pPr>
            <a:r>
              <a:rPr lang="zh-CN" altLang="en-US" sz="2400" dirty="0" smtClean="0">
                <a:ea typeface="宋体" panose="02010600030101010101" pitchFamily="2" charset="-122"/>
              </a:rPr>
              <a:t>        </a:t>
            </a:r>
            <a:r>
              <a:rPr lang="en-US" altLang="zh-CN" sz="2400" dirty="0" smtClean="0">
                <a:ea typeface="宋体" panose="02010600030101010101" pitchFamily="2" charset="-122"/>
              </a:rPr>
              <a:t>&lt;</a:t>
            </a:r>
            <a:r>
              <a:rPr lang="zh-CN" altLang="en-US" sz="2400" dirty="0" smtClean="0">
                <a:ea typeface="宋体" panose="02010600030101010101" pitchFamily="2" charset="-122"/>
              </a:rPr>
              <a:t>触发动作体</a:t>
            </a:r>
            <a:r>
              <a:rPr lang="en-US" altLang="zh-CN" sz="2400" dirty="0" smtClean="0">
                <a:ea typeface="宋体" panose="02010600030101010101" pitchFamily="2" charset="-122"/>
              </a:rPr>
              <a:t>&gt;</a:t>
            </a:r>
          </a:p>
        </p:txBody>
      </p:sp>
    </p:spTree>
    <p:extLst>
      <p:ext uri="{BB962C8B-B14F-4D97-AF65-F5344CB8AC3E}">
        <p14:creationId xmlns:p14="http://schemas.microsoft.com/office/powerpoint/2010/main" val="42479037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pPr>
              <a:defRPr/>
            </a:pPr>
            <a:endParaRPr lang="en-US" altLang="zh-CN" dirty="0"/>
          </a:p>
        </p:txBody>
      </p:sp>
      <p:sp>
        <p:nvSpPr>
          <p:cNvPr id="51203"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定义触发器</a:t>
            </a:r>
            <a:r>
              <a:rPr lang="en-US" altLang="zh-CN" dirty="0" smtClean="0">
                <a:ea typeface="宋体" panose="02010600030101010101" pitchFamily="2" charset="-122"/>
              </a:rPr>
              <a:t>(</a:t>
            </a:r>
            <a:r>
              <a:rPr lang="zh-CN" altLang="en-US" dirty="0" smtClean="0">
                <a:ea typeface="宋体" panose="02010600030101010101" pitchFamily="2" charset="-122"/>
              </a:rPr>
              <a:t>续</a:t>
            </a:r>
            <a:r>
              <a:rPr lang="en-US" altLang="zh-CN" dirty="0" smtClean="0">
                <a:ea typeface="宋体" panose="02010600030101010101" pitchFamily="2" charset="-122"/>
              </a:rPr>
              <a:t>)</a:t>
            </a:r>
          </a:p>
        </p:txBody>
      </p:sp>
      <p:sp>
        <p:nvSpPr>
          <p:cNvPr id="51204" name="Rectangle 3"/>
          <p:cNvSpPr>
            <a:spLocks noGrp="1" noChangeArrowheads="1"/>
          </p:cNvSpPr>
          <p:nvPr>
            <p:ph type="body" idx="1"/>
          </p:nvPr>
        </p:nvSpPr>
        <p:spPr>
          <a:xfrm>
            <a:off x="469231" y="1371767"/>
            <a:ext cx="8229600" cy="4495800"/>
          </a:xfrm>
        </p:spPr>
        <p:txBody>
          <a:bodyPr/>
          <a:lstStyle/>
          <a:p>
            <a:pPr eaLnBrk="1" hangingPunct="1"/>
            <a:r>
              <a:rPr lang="zh-CN" altLang="en-US" dirty="0" smtClean="0">
                <a:ea typeface="宋体" panose="02010600030101010101" pitchFamily="2" charset="-122"/>
              </a:rPr>
              <a:t>定义触发器的语法说明</a:t>
            </a:r>
            <a:r>
              <a:rPr lang="en-US" altLang="zh-CN" dirty="0" smtClean="0">
                <a:ea typeface="宋体" panose="02010600030101010101" pitchFamily="2" charset="-122"/>
              </a:rPr>
              <a:t>:</a:t>
            </a:r>
          </a:p>
          <a:p>
            <a:pPr lvl="1" eaLnBrk="1" hangingPunct="1"/>
            <a:r>
              <a:rPr lang="en-US" altLang="zh-CN" dirty="0" smtClean="0">
                <a:ea typeface="宋体" panose="02010600030101010101" pitchFamily="2" charset="-122"/>
              </a:rPr>
              <a:t>1. </a:t>
            </a:r>
            <a:r>
              <a:rPr lang="zh-CN" altLang="en-US" dirty="0" smtClean="0">
                <a:ea typeface="宋体" panose="02010600030101010101" pitchFamily="2" charset="-122"/>
              </a:rPr>
              <a:t>创建者：表的</a:t>
            </a:r>
            <a:r>
              <a:rPr lang="zh-CN" altLang="en-US" dirty="0" smtClean="0">
                <a:solidFill>
                  <a:srgbClr val="FF66FF"/>
                </a:solidFill>
                <a:ea typeface="宋体" panose="02010600030101010101" pitchFamily="2" charset="-122"/>
              </a:rPr>
              <a:t>拥有者</a:t>
            </a:r>
            <a:endParaRPr lang="zh-CN" altLang="en-US" dirty="0" smtClean="0">
              <a:ea typeface="宋体" panose="02010600030101010101" pitchFamily="2" charset="-122"/>
            </a:endParaRPr>
          </a:p>
          <a:p>
            <a:pPr lvl="1" eaLnBrk="1" hangingPunct="1"/>
            <a:r>
              <a:rPr lang="en-US" altLang="zh-CN" dirty="0" smtClean="0">
                <a:ea typeface="宋体" panose="02010600030101010101" pitchFamily="2" charset="-122"/>
              </a:rPr>
              <a:t>2. </a:t>
            </a:r>
            <a:r>
              <a:rPr lang="zh-CN" altLang="en-US" dirty="0" smtClean="0">
                <a:ea typeface="宋体" panose="02010600030101010101" pitchFamily="2" charset="-122"/>
              </a:rPr>
              <a:t>触发器名</a:t>
            </a:r>
          </a:p>
          <a:p>
            <a:pPr lvl="1" eaLnBrk="1" hangingPunct="1"/>
            <a:r>
              <a:rPr lang="en-US" altLang="zh-CN" dirty="0" smtClean="0">
                <a:ea typeface="宋体" panose="02010600030101010101" pitchFamily="2" charset="-122"/>
              </a:rPr>
              <a:t>3. </a:t>
            </a:r>
            <a:r>
              <a:rPr lang="zh-CN" altLang="en-US" dirty="0" smtClean="0">
                <a:ea typeface="宋体" panose="02010600030101010101" pitchFamily="2" charset="-122"/>
              </a:rPr>
              <a:t>表名：触发器的目标表</a:t>
            </a:r>
          </a:p>
          <a:p>
            <a:pPr lvl="1" eaLnBrk="1" hangingPunct="1">
              <a:lnSpc>
                <a:spcPct val="120000"/>
              </a:lnSpc>
            </a:pPr>
            <a:r>
              <a:rPr lang="en-US" altLang="zh-CN" dirty="0" smtClean="0">
                <a:ea typeface="宋体" panose="02010600030101010101" pitchFamily="2" charset="-122"/>
              </a:rPr>
              <a:t>4. </a:t>
            </a:r>
            <a:r>
              <a:rPr lang="zh-CN" altLang="en-US" dirty="0" smtClean="0">
                <a:ea typeface="宋体" panose="02010600030101010101" pitchFamily="2" charset="-122"/>
              </a:rPr>
              <a:t>触发事件：</a:t>
            </a:r>
            <a:r>
              <a:rPr lang="en-US" altLang="zh-CN" dirty="0" smtClean="0">
                <a:ea typeface="宋体" panose="02010600030101010101" pitchFamily="2" charset="-122"/>
              </a:rPr>
              <a:t>INSERT</a:t>
            </a:r>
            <a:r>
              <a:rPr lang="zh-CN" altLang="en-US" dirty="0" smtClean="0">
                <a:ea typeface="宋体" panose="02010600030101010101" pitchFamily="2" charset="-122"/>
              </a:rPr>
              <a:t>、</a:t>
            </a:r>
            <a:r>
              <a:rPr lang="en-US" altLang="zh-CN" dirty="0" smtClean="0">
                <a:ea typeface="宋体" panose="02010600030101010101" pitchFamily="2" charset="-122"/>
              </a:rPr>
              <a:t>DELETE</a:t>
            </a:r>
            <a:r>
              <a:rPr lang="zh-CN" altLang="en-US" dirty="0" smtClean="0">
                <a:ea typeface="宋体" panose="02010600030101010101" pitchFamily="2" charset="-122"/>
              </a:rPr>
              <a:t>、</a:t>
            </a:r>
            <a:r>
              <a:rPr lang="en-US" altLang="zh-CN" dirty="0" smtClean="0">
                <a:ea typeface="宋体" panose="02010600030101010101" pitchFamily="2" charset="-122"/>
              </a:rPr>
              <a:t>UPDATE</a:t>
            </a:r>
          </a:p>
          <a:p>
            <a:pPr lvl="1" eaLnBrk="1" hangingPunct="1">
              <a:lnSpc>
                <a:spcPct val="120000"/>
              </a:lnSpc>
            </a:pPr>
            <a:r>
              <a:rPr lang="en-US" altLang="zh-CN" dirty="0" smtClean="0">
                <a:ea typeface="宋体" panose="02010600030101010101" pitchFamily="2" charset="-122"/>
              </a:rPr>
              <a:t>5. </a:t>
            </a:r>
            <a:r>
              <a:rPr lang="zh-CN" altLang="en-US" dirty="0" smtClean="0">
                <a:ea typeface="宋体" panose="02010600030101010101" pitchFamily="2" charset="-122"/>
              </a:rPr>
              <a:t>触发器类型</a:t>
            </a:r>
          </a:p>
          <a:p>
            <a:pPr lvl="2" eaLnBrk="1" hangingPunct="1">
              <a:lnSpc>
                <a:spcPct val="120000"/>
              </a:lnSpc>
              <a:buFont typeface="Wingdings" panose="05000000000000000000" pitchFamily="2" charset="2"/>
              <a:buChar char="Ø"/>
            </a:pPr>
            <a:r>
              <a:rPr lang="zh-CN" altLang="en-US" sz="1800" dirty="0" smtClean="0">
                <a:ea typeface="宋体" panose="02010600030101010101" pitchFamily="2" charset="-122"/>
              </a:rPr>
              <a:t>行级触发器（</a:t>
            </a:r>
            <a:r>
              <a:rPr lang="en-US" altLang="zh-CN" sz="1800" dirty="0" smtClean="0">
                <a:ea typeface="宋体" panose="02010600030101010101" pitchFamily="2" charset="-122"/>
              </a:rPr>
              <a:t>FOR EACH ROW</a:t>
            </a:r>
            <a:r>
              <a:rPr lang="zh-CN" altLang="en-US" sz="1800" dirty="0" smtClean="0">
                <a:ea typeface="宋体" panose="02010600030101010101" pitchFamily="2" charset="-122"/>
              </a:rPr>
              <a:t>）</a:t>
            </a:r>
          </a:p>
          <a:p>
            <a:pPr lvl="2" eaLnBrk="1" hangingPunct="1">
              <a:lnSpc>
                <a:spcPct val="120000"/>
              </a:lnSpc>
              <a:buFont typeface="Wingdings" panose="05000000000000000000" pitchFamily="2" charset="2"/>
              <a:buChar char="Ø"/>
            </a:pPr>
            <a:r>
              <a:rPr lang="zh-CN" altLang="en-US" sz="1800" dirty="0" smtClean="0">
                <a:ea typeface="宋体" panose="02010600030101010101" pitchFamily="2" charset="-122"/>
              </a:rPr>
              <a:t>语句级触发器（</a:t>
            </a:r>
            <a:r>
              <a:rPr lang="en-US" altLang="zh-CN" sz="1800" dirty="0" smtClean="0">
                <a:ea typeface="宋体" panose="02010600030101010101" pitchFamily="2" charset="-122"/>
              </a:rPr>
              <a:t>FOR EACH STATEMENT</a:t>
            </a:r>
            <a:r>
              <a:rPr lang="zh-CN" altLang="en-US" sz="1800" dirty="0" smtClean="0">
                <a:ea typeface="宋体" panose="02010600030101010101" pitchFamily="2" charset="-122"/>
              </a:rPr>
              <a:t>）</a:t>
            </a:r>
          </a:p>
          <a:p>
            <a:pPr lvl="1" eaLnBrk="1" hangingPunct="1">
              <a:lnSpc>
                <a:spcPct val="170000"/>
              </a:lnSpc>
              <a:buFont typeface="Wingdings" panose="05000000000000000000" pitchFamily="2" charset="2"/>
              <a:buNone/>
            </a:pPr>
            <a:endParaRPr lang="en-US" altLang="zh-CN" dirty="0" smtClean="0">
              <a:ea typeface="宋体" panose="02010600030101010101" pitchFamily="2" charset="-122"/>
            </a:endParaRPr>
          </a:p>
        </p:txBody>
      </p:sp>
    </p:spTree>
    <p:extLst>
      <p:ext uri="{BB962C8B-B14F-4D97-AF65-F5344CB8AC3E}">
        <p14:creationId xmlns:p14="http://schemas.microsoft.com/office/powerpoint/2010/main" val="402290819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a:defRPr/>
            </a:pPr>
            <a:r>
              <a:rPr lang="en-US" dirty="0">
                <a:ea typeface="+mj-ea"/>
              </a:rPr>
              <a:t>SQL</a:t>
            </a:r>
            <a:r>
              <a:rPr lang="zh-CN" altLang="en-US" dirty="0">
                <a:solidFill>
                  <a:srgbClr val="CC3300"/>
                </a:solidFill>
                <a:latin typeface="宋体" pitchFamily="2" charset="-122"/>
                <a:ea typeface="宋体" pitchFamily="2" charset="-122"/>
              </a:rPr>
              <a:t>里的触发事件和动作</a:t>
            </a:r>
            <a:endParaRPr lang="en-US" altLang="en-US" dirty="0">
              <a:solidFill>
                <a:srgbClr val="CC3300"/>
              </a:solidFill>
              <a:latin typeface="宋体" pitchFamily="2" charset="-122"/>
              <a:ea typeface="宋体" pitchFamily="2" charset="-122"/>
            </a:endParaRPr>
          </a:p>
        </p:txBody>
      </p:sp>
      <p:sp>
        <p:nvSpPr>
          <p:cNvPr id="48131" name="Rectangle 3"/>
          <p:cNvSpPr>
            <a:spLocks noGrp="1" noChangeArrowheads="1"/>
          </p:cNvSpPr>
          <p:nvPr>
            <p:ph type="body" idx="4294967295"/>
          </p:nvPr>
        </p:nvSpPr>
        <p:spPr>
          <a:xfrm>
            <a:off x="900113" y="1171575"/>
            <a:ext cx="7613650" cy="4670425"/>
          </a:xfrm>
        </p:spPr>
        <p:txBody>
          <a:bodyPr/>
          <a:lstStyle/>
          <a:p>
            <a:pPr>
              <a:lnSpc>
                <a:spcPct val="90000"/>
              </a:lnSpc>
              <a:buFont typeface="Monotype Sorts" charset="2"/>
              <a:buChar char="n"/>
              <a:defRPr/>
            </a:pPr>
            <a:r>
              <a:rPr lang="zh-CN" altLang="en-US" sz="2000" dirty="0"/>
              <a:t>触发事件可以是</a:t>
            </a:r>
            <a:r>
              <a:rPr lang="en-US" altLang="zh-CN" sz="2000" b="1" dirty="0"/>
              <a:t>insert</a:t>
            </a:r>
            <a:r>
              <a:rPr lang="zh-CN" altLang="en-US" sz="2000" dirty="0"/>
              <a:t>，</a:t>
            </a:r>
            <a:r>
              <a:rPr lang="en-US" altLang="zh-CN" sz="2000" b="1" dirty="0"/>
              <a:t>delete</a:t>
            </a:r>
            <a:r>
              <a:rPr lang="en-US" altLang="zh-CN" sz="2000" dirty="0"/>
              <a:t> </a:t>
            </a:r>
            <a:r>
              <a:rPr lang="zh-CN" altLang="en-US" sz="2000" dirty="0"/>
              <a:t>或</a:t>
            </a:r>
            <a:r>
              <a:rPr lang="en-US" altLang="zh-CN" sz="2000" b="1" dirty="0"/>
              <a:t>update</a:t>
            </a:r>
          </a:p>
          <a:p>
            <a:pPr>
              <a:lnSpc>
                <a:spcPct val="90000"/>
              </a:lnSpc>
              <a:buFont typeface="Monotype Sorts" charset="2"/>
              <a:buChar char="n"/>
              <a:defRPr/>
            </a:pPr>
            <a:r>
              <a:rPr lang="zh-CN" altLang="en-US" sz="2000" dirty="0"/>
              <a:t>触发器可以指定那个属性的更新使其执行，而其他属性的更新不会让它产生动作 </a:t>
            </a:r>
            <a:endParaRPr lang="en-US" altLang="zh-CN" sz="2000" dirty="0"/>
          </a:p>
          <a:p>
            <a:pPr lvl="1">
              <a:lnSpc>
                <a:spcPct val="90000"/>
              </a:lnSpc>
              <a:buFont typeface="Monotype Sorts" charset="2"/>
              <a:buChar char="l"/>
              <a:defRPr/>
            </a:pPr>
            <a:r>
              <a:rPr lang="zh-CN" altLang="en-US" sz="2000" dirty="0">
                <a:cs typeface="+mn-cs"/>
              </a:rPr>
              <a:t>示例：</a:t>
            </a:r>
            <a:r>
              <a:rPr lang="en-US" altLang="zh-CN" sz="2000" b="1" dirty="0"/>
              <a:t>after update of </a:t>
            </a:r>
            <a:r>
              <a:rPr lang="en-US" altLang="zh-CN" sz="2000" i="1" dirty="0"/>
              <a:t> takes </a:t>
            </a:r>
            <a:r>
              <a:rPr lang="en-US" altLang="zh-CN" sz="2000" b="1" dirty="0"/>
              <a:t>on</a:t>
            </a:r>
            <a:r>
              <a:rPr lang="en-US" altLang="zh-CN" sz="2000" i="1" dirty="0"/>
              <a:t> grade</a:t>
            </a:r>
          </a:p>
          <a:p>
            <a:pPr>
              <a:lnSpc>
                <a:spcPct val="90000"/>
              </a:lnSpc>
              <a:buFont typeface="Monotype Sorts" charset="2"/>
              <a:buChar char="n"/>
              <a:defRPr/>
            </a:pPr>
            <a:r>
              <a:rPr lang="zh-CN" altLang="en-US" sz="2000" dirty="0"/>
              <a:t>一个更新之前和之后的属性值可以被引用 </a:t>
            </a:r>
            <a:endParaRPr lang="en-US" altLang="zh-CN" sz="2000" dirty="0"/>
          </a:p>
          <a:p>
            <a:pPr lvl="1">
              <a:lnSpc>
                <a:spcPct val="90000"/>
              </a:lnSpc>
              <a:buFont typeface="Monotype Sorts" charset="2"/>
              <a:buChar char="l"/>
              <a:defRPr/>
            </a:pPr>
            <a:r>
              <a:rPr lang="en-US" altLang="zh-CN" sz="2000" b="1" dirty="0"/>
              <a:t>referencing old row as: </a:t>
            </a:r>
            <a:r>
              <a:rPr lang="en-US" altLang="zh-CN" sz="2000" dirty="0"/>
              <a:t> </a:t>
            </a:r>
            <a:r>
              <a:rPr lang="zh-CN" altLang="en-US" sz="2000" dirty="0">
                <a:cs typeface="+mn-cs"/>
              </a:rPr>
              <a:t>用于删除和更新</a:t>
            </a:r>
            <a:endParaRPr lang="en-US" altLang="zh-CN" sz="2000" dirty="0">
              <a:cs typeface="+mn-cs"/>
            </a:endParaRPr>
          </a:p>
          <a:p>
            <a:pPr lvl="1">
              <a:lnSpc>
                <a:spcPct val="90000"/>
              </a:lnSpc>
              <a:buFont typeface="Monotype Sorts" charset="2"/>
              <a:buChar char="l"/>
              <a:defRPr/>
            </a:pPr>
            <a:r>
              <a:rPr lang="en-US" altLang="zh-CN" sz="2000" b="1" dirty="0"/>
              <a:t>referencing new row as:  </a:t>
            </a:r>
            <a:r>
              <a:rPr lang="zh-CN" altLang="en-US" sz="2000" dirty="0">
                <a:cs typeface="+mn-cs"/>
              </a:rPr>
              <a:t>用于插入和更新</a:t>
            </a:r>
            <a:endParaRPr lang="en-US" altLang="zh-CN" sz="2000" dirty="0">
              <a:cs typeface="+mn-cs"/>
            </a:endParaRPr>
          </a:p>
          <a:p>
            <a:pPr>
              <a:lnSpc>
                <a:spcPct val="90000"/>
              </a:lnSpc>
              <a:buFont typeface="Monotype Sorts" charset="2"/>
              <a:buChar char="n"/>
              <a:defRPr/>
            </a:pPr>
            <a:r>
              <a:rPr lang="zh-CN" altLang="en-US" sz="2000" dirty="0"/>
              <a:t>触发器可以在一个事件（额外的约束）之前被激活</a:t>
            </a:r>
          </a:p>
          <a:p>
            <a:pPr>
              <a:lnSpc>
                <a:spcPct val="90000"/>
              </a:lnSpc>
              <a:buFont typeface="Monotype Sorts" charset="2"/>
              <a:buChar char="n"/>
              <a:defRPr/>
            </a:pPr>
            <a:r>
              <a:rPr lang="zh-CN" altLang="en-US" sz="2000" dirty="0"/>
              <a:t>示例：把空白的成绩写为</a:t>
            </a:r>
            <a:r>
              <a:rPr lang="en-US" altLang="zh-CN" sz="2000" dirty="0"/>
              <a:t>null</a:t>
            </a:r>
          </a:p>
          <a:p>
            <a:pPr>
              <a:lnSpc>
                <a:spcPct val="90000"/>
              </a:lnSpc>
              <a:buFont typeface="Monotype Sorts" charset="2"/>
              <a:buNone/>
              <a:defRPr/>
            </a:pPr>
            <a:r>
              <a:rPr lang="en-US" altLang="zh-CN" sz="2000" dirty="0"/>
              <a:t> </a:t>
            </a:r>
            <a:r>
              <a:rPr lang="en-US" altLang="zh-CN" sz="2000" b="1" dirty="0"/>
              <a:t>		</a:t>
            </a:r>
            <a:r>
              <a:rPr lang="en-US" altLang="zh-CN" b="1" dirty="0"/>
              <a:t>create trigger </a:t>
            </a:r>
            <a:r>
              <a:rPr lang="en-US" altLang="zh-CN" i="1" dirty="0" err="1"/>
              <a:t>setnull_trigger</a:t>
            </a:r>
            <a:r>
              <a:rPr lang="en-US" altLang="zh-CN" i="1" dirty="0"/>
              <a:t> </a:t>
            </a:r>
            <a:r>
              <a:rPr lang="en-US" altLang="zh-CN" b="1" dirty="0"/>
              <a:t>before update of </a:t>
            </a:r>
            <a:r>
              <a:rPr lang="en-US" altLang="zh-CN" i="1" dirty="0"/>
              <a:t>takes</a:t>
            </a:r>
            <a:br>
              <a:rPr lang="en-US" altLang="zh-CN" i="1" dirty="0"/>
            </a:br>
            <a:r>
              <a:rPr lang="en-US" altLang="zh-CN" b="1" dirty="0"/>
              <a:t>	referencing new row as </a:t>
            </a:r>
            <a:r>
              <a:rPr lang="en-US" altLang="zh-CN" i="1" dirty="0" err="1"/>
              <a:t>nrow</a:t>
            </a:r>
            <a:r>
              <a:rPr lang="en-US" altLang="zh-CN" i="1" dirty="0"/>
              <a:t/>
            </a:r>
            <a:br>
              <a:rPr lang="en-US" altLang="zh-CN" i="1" dirty="0"/>
            </a:br>
            <a:r>
              <a:rPr lang="en-US" altLang="zh-CN" b="1" dirty="0"/>
              <a:t>	for each row</a:t>
            </a:r>
            <a:br>
              <a:rPr lang="en-US" altLang="zh-CN" b="1" dirty="0"/>
            </a:br>
            <a:r>
              <a:rPr lang="en-US" altLang="zh-CN" b="1" dirty="0"/>
              <a:t>	when (</a:t>
            </a:r>
            <a:r>
              <a:rPr lang="en-US" altLang="zh-CN" i="1" dirty="0" err="1"/>
              <a:t>nrow.grade</a:t>
            </a:r>
            <a:r>
              <a:rPr lang="en-US" altLang="zh-CN" dirty="0"/>
              <a:t> = ‘ ‘)</a:t>
            </a:r>
            <a:br>
              <a:rPr lang="en-US" altLang="zh-CN" dirty="0"/>
            </a:br>
            <a:r>
              <a:rPr lang="en-US" altLang="zh-CN" dirty="0"/>
              <a:t>         </a:t>
            </a:r>
            <a:r>
              <a:rPr lang="en-US" altLang="zh-CN" b="1" dirty="0"/>
              <a:t>begin atomic</a:t>
            </a:r>
            <a:r>
              <a:rPr lang="en-US" altLang="zh-CN" i="1" dirty="0"/>
              <a:t/>
            </a:r>
            <a:br>
              <a:rPr lang="en-US" altLang="zh-CN" i="1" dirty="0"/>
            </a:br>
            <a:r>
              <a:rPr lang="en-US" altLang="zh-CN" b="1" dirty="0"/>
              <a:t>	          set </a:t>
            </a:r>
            <a:r>
              <a:rPr lang="en-US" altLang="zh-CN" i="1" dirty="0" err="1"/>
              <a:t>nrow.grade</a:t>
            </a:r>
            <a:r>
              <a:rPr lang="en-US" altLang="zh-CN" i="1" dirty="0"/>
              <a:t> </a:t>
            </a:r>
            <a:r>
              <a:rPr lang="en-US" altLang="zh-CN" dirty="0"/>
              <a:t>= </a:t>
            </a:r>
            <a:r>
              <a:rPr lang="en-US" altLang="zh-CN" b="1" dirty="0"/>
              <a:t>null;</a:t>
            </a:r>
            <a:br>
              <a:rPr lang="en-US" altLang="zh-CN" b="1" dirty="0"/>
            </a:br>
            <a:r>
              <a:rPr lang="en-US" altLang="zh-CN" b="1" dirty="0"/>
              <a:t>         end;</a:t>
            </a:r>
          </a:p>
          <a:p>
            <a:pPr>
              <a:lnSpc>
                <a:spcPct val="90000"/>
              </a:lnSpc>
              <a:buFont typeface="Monotype Sorts" charset="2"/>
              <a:buNone/>
              <a:defRPr/>
            </a:pPr>
            <a:r>
              <a:rPr lang="en-US" altLang="zh-CN" sz="2000" b="1" dirty="0"/>
              <a:t> </a:t>
            </a:r>
            <a:endParaRPr lang="en-US" altLang="zh-CN" sz="2000" dirty="0"/>
          </a:p>
          <a:p>
            <a:pPr>
              <a:lnSpc>
                <a:spcPct val="90000"/>
              </a:lnSpc>
              <a:buFont typeface="Monotype Sorts" charset="2"/>
              <a:buNone/>
              <a:defRPr/>
            </a:pPr>
            <a:r>
              <a:rPr lang="en-US" altLang="zh-CN" dirty="0"/>
              <a:t> </a:t>
            </a:r>
            <a:endParaRPr lang="en-US" altLang="zh-CN" b="1" dirty="0"/>
          </a:p>
        </p:txBody>
      </p:sp>
    </p:spTree>
    <p:extLst>
      <p:ext uri="{BB962C8B-B14F-4D97-AF65-F5344CB8AC3E}">
        <p14:creationId xmlns:p14="http://schemas.microsoft.com/office/powerpoint/2010/main" val="33329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a:t>JDBC</a:t>
            </a:r>
            <a:r>
              <a:rPr lang="en-US" altLang="zh-CN">
                <a:latin typeface="Times New Roman" panose="02020603050405020304" pitchFamily="18" charset="0"/>
              </a:rPr>
              <a:t>—</a:t>
            </a:r>
            <a:r>
              <a:rPr lang="zh-CN" altLang="en-US"/>
              <a:t>基本工作步骤</a:t>
            </a:r>
          </a:p>
        </p:txBody>
      </p:sp>
      <p:sp>
        <p:nvSpPr>
          <p:cNvPr id="19459" name="Rectangle 3"/>
          <p:cNvSpPr>
            <a:spLocks noGrp="1" noChangeArrowheads="1"/>
          </p:cNvSpPr>
          <p:nvPr>
            <p:ph type="body" idx="1"/>
          </p:nvPr>
        </p:nvSpPr>
        <p:spPr>
          <a:xfrm>
            <a:off x="685800" y="1371600"/>
            <a:ext cx="4391025" cy="4876800"/>
          </a:xfrm>
        </p:spPr>
        <p:txBody>
          <a:bodyPr/>
          <a:lstStyle/>
          <a:p>
            <a:pPr>
              <a:lnSpc>
                <a:spcPct val="80000"/>
              </a:lnSpc>
            </a:pPr>
            <a:r>
              <a:rPr kumimoji="0" lang="en-US" altLang="zh-CN"/>
              <a:t>1. Load the JDBC driver class</a:t>
            </a:r>
          </a:p>
          <a:p>
            <a:pPr lvl="1">
              <a:lnSpc>
                <a:spcPct val="80000"/>
              </a:lnSpc>
            </a:pPr>
            <a:r>
              <a:rPr kumimoji="0" lang="en-US" altLang="zh-CN" sz="1600"/>
              <a:t> Class.forName(</a:t>
            </a:r>
            <a:r>
              <a:rPr kumimoji="0" lang="en-US" altLang="zh-CN" sz="1600">
                <a:latin typeface="Times New Roman" panose="02020603050405020304" pitchFamily="18" charset="0"/>
              </a:rPr>
              <a:t>“</a:t>
            </a:r>
            <a:r>
              <a:rPr kumimoji="0" lang="en-US" altLang="zh-CN" sz="1600"/>
              <a:t>driverName</a:t>
            </a:r>
            <a:r>
              <a:rPr kumimoji="0" lang="en-US" altLang="zh-CN" sz="1600">
                <a:latin typeface="Times New Roman" panose="02020603050405020304" pitchFamily="18" charset="0"/>
              </a:rPr>
              <a:t>”</a:t>
            </a:r>
            <a:r>
              <a:rPr kumimoji="0" lang="en-US" altLang="zh-CN" sz="1600"/>
              <a:t>);</a:t>
            </a:r>
          </a:p>
          <a:p>
            <a:pPr>
              <a:lnSpc>
                <a:spcPct val="80000"/>
              </a:lnSpc>
            </a:pPr>
            <a:endParaRPr kumimoji="0" lang="en-US" altLang="zh-CN"/>
          </a:p>
          <a:p>
            <a:pPr>
              <a:lnSpc>
                <a:spcPct val="80000"/>
              </a:lnSpc>
            </a:pPr>
            <a:r>
              <a:rPr kumimoji="0" lang="en-US" altLang="zh-CN"/>
              <a:t>2. Open a database connection</a:t>
            </a:r>
          </a:p>
          <a:p>
            <a:pPr lvl="1">
              <a:lnSpc>
                <a:spcPct val="80000"/>
              </a:lnSpc>
            </a:pPr>
            <a:r>
              <a:rPr kumimoji="0" lang="en-US" altLang="zh-CN" sz="1600"/>
              <a:t> 	DriverManager.getConnection</a:t>
            </a:r>
          </a:p>
          <a:p>
            <a:pPr lvl="1">
              <a:lnSpc>
                <a:spcPct val="80000"/>
              </a:lnSpc>
              <a:buFontTx/>
              <a:buNone/>
            </a:pPr>
            <a:r>
              <a:rPr kumimoji="0" lang="en-US" altLang="zh-CN" sz="1600"/>
              <a:t>(</a:t>
            </a:r>
            <a:r>
              <a:rPr kumimoji="0" lang="en-US" altLang="zh-CN" sz="1600">
                <a:latin typeface="Times New Roman" panose="02020603050405020304" pitchFamily="18" charset="0"/>
              </a:rPr>
              <a:t>“</a:t>
            </a:r>
            <a:r>
              <a:rPr kumimoji="0" lang="en-US" altLang="zh-CN" sz="1600"/>
              <a:t>jdbc:xxx:datasource</a:t>
            </a:r>
            <a:r>
              <a:rPr kumimoji="0" lang="en-US" altLang="zh-CN" sz="1600">
                <a:latin typeface="Times New Roman" panose="02020603050405020304" pitchFamily="18" charset="0"/>
              </a:rPr>
              <a:t>”</a:t>
            </a:r>
            <a:r>
              <a:rPr kumimoji="0" lang="en-US" altLang="zh-CN" sz="1600"/>
              <a:t>);</a:t>
            </a:r>
          </a:p>
          <a:p>
            <a:pPr>
              <a:lnSpc>
                <a:spcPct val="80000"/>
              </a:lnSpc>
            </a:pPr>
            <a:endParaRPr kumimoji="0" lang="en-US" altLang="zh-CN"/>
          </a:p>
          <a:p>
            <a:pPr>
              <a:lnSpc>
                <a:spcPct val="80000"/>
              </a:lnSpc>
            </a:pPr>
            <a:r>
              <a:rPr kumimoji="0" lang="en-US" altLang="zh-CN"/>
              <a:t>3. Issue SQL statements</a:t>
            </a:r>
          </a:p>
          <a:p>
            <a:pPr lvl="1">
              <a:lnSpc>
                <a:spcPct val="80000"/>
              </a:lnSpc>
            </a:pPr>
            <a:r>
              <a:rPr kumimoji="0" lang="en-US" altLang="zh-CN" sz="1600"/>
              <a:t> 	stmt = con.createStatement();</a:t>
            </a:r>
          </a:p>
          <a:p>
            <a:pPr lvl="1">
              <a:lnSpc>
                <a:spcPct val="80000"/>
              </a:lnSpc>
            </a:pPr>
            <a:r>
              <a:rPr kumimoji="0" lang="en-US" altLang="zh-CN" sz="1600"/>
              <a:t>	stmt.executeQuery (</a:t>
            </a:r>
            <a:r>
              <a:rPr kumimoji="0" lang="en-US" altLang="zh-CN" sz="1600">
                <a:latin typeface="Times New Roman" panose="02020603050405020304" pitchFamily="18" charset="0"/>
              </a:rPr>
              <a:t>“</a:t>
            </a:r>
            <a:r>
              <a:rPr kumimoji="0" lang="en-US" altLang="zh-CN" sz="1600"/>
              <a:t>Select * from myTable</a:t>
            </a:r>
            <a:r>
              <a:rPr kumimoji="0" lang="en-US" altLang="zh-CN" sz="1600">
                <a:latin typeface="Times New Roman" panose="02020603050405020304" pitchFamily="18" charset="0"/>
              </a:rPr>
              <a:t>”</a:t>
            </a:r>
            <a:r>
              <a:rPr kumimoji="0" lang="en-US" altLang="zh-CN" sz="1600"/>
              <a:t>);</a:t>
            </a:r>
          </a:p>
          <a:p>
            <a:pPr>
              <a:lnSpc>
                <a:spcPct val="80000"/>
              </a:lnSpc>
            </a:pPr>
            <a:endParaRPr kumimoji="0" lang="en-US" altLang="zh-CN"/>
          </a:p>
          <a:p>
            <a:pPr>
              <a:lnSpc>
                <a:spcPct val="80000"/>
              </a:lnSpc>
            </a:pPr>
            <a:r>
              <a:rPr kumimoji="0" lang="en-US" altLang="zh-CN"/>
              <a:t>4. Process result set</a:t>
            </a:r>
          </a:p>
          <a:p>
            <a:pPr lvl="1">
              <a:lnSpc>
                <a:spcPct val="80000"/>
              </a:lnSpc>
            </a:pPr>
            <a:r>
              <a:rPr kumimoji="0" lang="en-US" altLang="zh-CN" sz="1600"/>
              <a:t>	while (rs.next()) {</a:t>
            </a:r>
          </a:p>
          <a:p>
            <a:pPr lvl="1">
              <a:lnSpc>
                <a:spcPct val="80000"/>
              </a:lnSpc>
            </a:pPr>
            <a:r>
              <a:rPr kumimoji="0" lang="en-US" altLang="zh-CN" sz="1600"/>
              <a:t>	name = rs.getString(</a:t>
            </a:r>
            <a:r>
              <a:rPr kumimoji="0" lang="en-US" altLang="zh-CN" sz="1600">
                <a:latin typeface="Times New Roman" panose="02020603050405020304" pitchFamily="18" charset="0"/>
              </a:rPr>
              <a:t>“</a:t>
            </a:r>
            <a:r>
              <a:rPr kumimoji="0" lang="en-US" altLang="zh-CN" sz="1600"/>
              <a:t>name</a:t>
            </a:r>
            <a:r>
              <a:rPr kumimoji="0" lang="en-US" altLang="zh-CN" sz="1600">
                <a:latin typeface="Times New Roman" panose="02020603050405020304" pitchFamily="18" charset="0"/>
              </a:rPr>
              <a:t>”</a:t>
            </a:r>
            <a:r>
              <a:rPr kumimoji="0" lang="en-US" altLang="zh-CN" sz="1600"/>
              <a:t>);</a:t>
            </a:r>
          </a:p>
          <a:p>
            <a:pPr lvl="1">
              <a:lnSpc>
                <a:spcPct val="80000"/>
              </a:lnSpc>
            </a:pPr>
            <a:r>
              <a:rPr kumimoji="0" lang="en-US" altLang="zh-CN" sz="1600"/>
              <a:t>	amount = rs.getInt(</a:t>
            </a:r>
            <a:r>
              <a:rPr kumimoji="0" lang="en-US" altLang="zh-CN" sz="1600">
                <a:latin typeface="Times New Roman" panose="02020603050405020304" pitchFamily="18" charset="0"/>
              </a:rPr>
              <a:t>“</a:t>
            </a:r>
            <a:r>
              <a:rPr kumimoji="0" lang="en-US" altLang="zh-CN" sz="1600"/>
              <a:t>amt</a:t>
            </a:r>
            <a:r>
              <a:rPr kumimoji="0" lang="en-US" altLang="zh-CN" sz="1600">
                <a:latin typeface="Times New Roman" panose="02020603050405020304" pitchFamily="18" charset="0"/>
              </a:rPr>
              <a:t>”</a:t>
            </a:r>
            <a:r>
              <a:rPr kumimoji="0" lang="en-US" altLang="zh-CN" sz="1600"/>
              <a:t>); }</a:t>
            </a:r>
          </a:p>
          <a:p>
            <a:pPr>
              <a:lnSpc>
                <a:spcPct val="80000"/>
              </a:lnSpc>
            </a:pPr>
            <a:endParaRPr lang="en-US" altLang="zh-CN"/>
          </a:p>
        </p:txBody>
      </p:sp>
      <p:grpSp>
        <p:nvGrpSpPr>
          <p:cNvPr id="19460" name="Group 4"/>
          <p:cNvGrpSpPr>
            <a:grpSpLocks/>
          </p:cNvGrpSpPr>
          <p:nvPr/>
        </p:nvGrpSpPr>
        <p:grpSpPr bwMode="auto">
          <a:xfrm>
            <a:off x="5529263" y="1412875"/>
            <a:ext cx="3614737" cy="4703763"/>
            <a:chOff x="3483" y="890"/>
            <a:chExt cx="2277" cy="2963"/>
          </a:xfrm>
        </p:grpSpPr>
        <p:sp>
          <p:nvSpPr>
            <p:cNvPr id="19461" name="Rectangle 5"/>
            <p:cNvSpPr>
              <a:spLocks noChangeArrowheads="1"/>
            </p:cNvSpPr>
            <p:nvPr/>
          </p:nvSpPr>
          <p:spPr bwMode="auto">
            <a:xfrm>
              <a:off x="3759" y="2041"/>
              <a:ext cx="1063" cy="243"/>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a typeface="MS PGothic" panose="020B0600070205080204" pitchFamily="34" charset="-128"/>
              </a:endParaRPr>
            </a:p>
          </p:txBody>
        </p:sp>
        <p:sp>
          <p:nvSpPr>
            <p:cNvPr id="19462" name="Text Box 6"/>
            <p:cNvSpPr txBox="1">
              <a:spLocks noChangeArrowheads="1"/>
            </p:cNvSpPr>
            <p:nvPr/>
          </p:nvSpPr>
          <p:spPr bwMode="auto">
            <a:xfrm>
              <a:off x="3749" y="2042"/>
              <a:ext cx="1081" cy="294"/>
            </a:xfrm>
            <a:prstGeom prst="rect">
              <a:avLst/>
            </a:prstGeom>
            <a:solidFill>
              <a:srgbClr val="FFC0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spAutoFit/>
            </a:bodyPr>
            <a:lstStyle>
              <a:lvl1pPr defTabSz="911225">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455613" indent="-285750" defTabSz="911225">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911225" indent="-228600" defTabSz="911225">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366838" indent="-228600" defTabSz="911225">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820863" indent="-228600" defTabSz="911225">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780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7352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1924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6496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2400" b="1">
                  <a:solidFill>
                    <a:schemeClr val="bg2"/>
                  </a:solidFill>
                  <a:latin typeface="Times" panose="02020603050405020304" pitchFamily="18" charset="0"/>
                </a:rPr>
                <a:t>Connection</a:t>
              </a:r>
            </a:p>
          </p:txBody>
        </p:sp>
        <p:sp>
          <p:nvSpPr>
            <p:cNvPr id="19463" name="Rectangle 7"/>
            <p:cNvSpPr>
              <a:spLocks noChangeArrowheads="1"/>
            </p:cNvSpPr>
            <p:nvPr/>
          </p:nvSpPr>
          <p:spPr bwMode="auto">
            <a:xfrm>
              <a:off x="3759" y="2665"/>
              <a:ext cx="1063" cy="243"/>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a typeface="MS PGothic" panose="020B0600070205080204" pitchFamily="34" charset="-128"/>
              </a:endParaRPr>
            </a:p>
          </p:txBody>
        </p:sp>
        <p:sp>
          <p:nvSpPr>
            <p:cNvPr id="19464" name="Text Box 8"/>
            <p:cNvSpPr txBox="1">
              <a:spLocks noChangeArrowheads="1"/>
            </p:cNvSpPr>
            <p:nvPr/>
          </p:nvSpPr>
          <p:spPr bwMode="auto">
            <a:xfrm>
              <a:off x="3741" y="2650"/>
              <a:ext cx="1101" cy="288"/>
            </a:xfrm>
            <a:prstGeom prst="rect">
              <a:avLst/>
            </a:prstGeom>
            <a:solidFill>
              <a:srgbClr val="FFC000"/>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spAutoFit/>
            </a:bodyPr>
            <a:lstStyle>
              <a:lvl1pPr defTabSz="911225">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455613" indent="-285750" defTabSz="911225">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911225" indent="-228600" defTabSz="911225">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366838" indent="-228600" defTabSz="911225">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820863" indent="-228600" defTabSz="911225">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780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7352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1924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6496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b="1">
                  <a:solidFill>
                    <a:schemeClr val="bg2"/>
                  </a:solidFill>
                  <a:latin typeface="Times" panose="02020603050405020304" pitchFamily="18" charset="0"/>
                </a:rPr>
                <a:t>Statement</a:t>
              </a:r>
            </a:p>
          </p:txBody>
        </p:sp>
        <p:sp>
          <p:nvSpPr>
            <p:cNvPr id="19465" name="Rectangle 9"/>
            <p:cNvSpPr>
              <a:spLocks noChangeArrowheads="1"/>
            </p:cNvSpPr>
            <p:nvPr/>
          </p:nvSpPr>
          <p:spPr bwMode="auto">
            <a:xfrm>
              <a:off x="3759" y="3575"/>
              <a:ext cx="1063" cy="243"/>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a typeface="MS PGothic" panose="020B0600070205080204" pitchFamily="34" charset="-128"/>
              </a:endParaRPr>
            </a:p>
          </p:txBody>
        </p:sp>
        <p:sp>
          <p:nvSpPr>
            <p:cNvPr id="19466" name="Text Box 10"/>
            <p:cNvSpPr txBox="1">
              <a:spLocks noChangeArrowheads="1"/>
            </p:cNvSpPr>
            <p:nvPr/>
          </p:nvSpPr>
          <p:spPr bwMode="auto">
            <a:xfrm>
              <a:off x="3741" y="3559"/>
              <a:ext cx="1101" cy="294"/>
            </a:xfrm>
            <a:prstGeom prst="rect">
              <a:avLst/>
            </a:prstGeom>
            <a:solidFill>
              <a:srgbClr val="FFC0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spAutoFit/>
            </a:bodyPr>
            <a:lstStyle>
              <a:lvl1pPr defTabSz="911225">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455613" indent="-285750" defTabSz="911225">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911225" indent="-228600" defTabSz="911225">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366838" indent="-228600" defTabSz="911225">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820863" indent="-228600" defTabSz="911225">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780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7352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1924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6496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ctr">
                <a:spcBef>
                  <a:spcPct val="0"/>
                </a:spcBef>
                <a:buClrTx/>
                <a:buSzTx/>
                <a:buFontTx/>
                <a:buNone/>
              </a:pPr>
              <a:r>
                <a:rPr kumimoji="0" lang="en-US" altLang="zh-CN" sz="2400" b="1">
                  <a:solidFill>
                    <a:schemeClr val="bg2"/>
                  </a:solidFill>
                  <a:latin typeface="Times" panose="02020603050405020304" pitchFamily="18" charset="0"/>
                </a:rPr>
                <a:t>Result Set</a:t>
              </a:r>
            </a:p>
          </p:txBody>
        </p:sp>
        <p:sp>
          <p:nvSpPr>
            <p:cNvPr id="19467" name="Rectangle 11"/>
            <p:cNvSpPr>
              <a:spLocks noChangeArrowheads="1"/>
            </p:cNvSpPr>
            <p:nvPr/>
          </p:nvSpPr>
          <p:spPr bwMode="auto">
            <a:xfrm>
              <a:off x="3483" y="890"/>
              <a:ext cx="1616" cy="782"/>
            </a:xfrm>
            <a:prstGeom prst="rect">
              <a:avLst/>
            </a:prstGeom>
            <a:solidFill>
              <a:srgbClr val="9999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a typeface="MS PGothic" panose="020B0600070205080204" pitchFamily="34" charset="-128"/>
              </a:endParaRPr>
            </a:p>
          </p:txBody>
        </p:sp>
        <p:sp>
          <p:nvSpPr>
            <p:cNvPr id="19468" name="Rectangle 12"/>
            <p:cNvSpPr>
              <a:spLocks noChangeArrowheads="1"/>
            </p:cNvSpPr>
            <p:nvPr/>
          </p:nvSpPr>
          <p:spPr bwMode="auto">
            <a:xfrm>
              <a:off x="3759" y="1351"/>
              <a:ext cx="1063" cy="243"/>
            </a:xfrm>
            <a:prstGeom prst="rect">
              <a:avLst/>
            </a:prstGeom>
            <a:solidFill>
              <a:srgbClr val="FFC0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a typeface="MS PGothic" panose="020B0600070205080204" pitchFamily="34" charset="-128"/>
              </a:endParaRPr>
            </a:p>
          </p:txBody>
        </p:sp>
        <p:sp>
          <p:nvSpPr>
            <p:cNvPr id="19469" name="Text Box 13"/>
            <p:cNvSpPr txBox="1">
              <a:spLocks noChangeArrowheads="1"/>
            </p:cNvSpPr>
            <p:nvPr/>
          </p:nvSpPr>
          <p:spPr bwMode="auto">
            <a:xfrm>
              <a:off x="3944" y="1335"/>
              <a:ext cx="6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spAutoFit/>
            </a:bodyPr>
            <a:lstStyle>
              <a:lvl1pPr defTabSz="911225">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455613" indent="-285750" defTabSz="911225">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911225" indent="-228600" defTabSz="911225">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366838" indent="-228600" defTabSz="911225">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820863" indent="-228600" defTabSz="911225">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780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7352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1924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6496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2400" b="1">
                  <a:solidFill>
                    <a:schemeClr val="bg2"/>
                  </a:solidFill>
                  <a:latin typeface="Times" panose="02020603050405020304" pitchFamily="18" charset="0"/>
                </a:rPr>
                <a:t>Driver</a:t>
              </a:r>
            </a:p>
          </p:txBody>
        </p:sp>
        <p:sp>
          <p:nvSpPr>
            <p:cNvPr id="19470" name="Text Box 14"/>
            <p:cNvSpPr txBox="1">
              <a:spLocks noChangeArrowheads="1"/>
            </p:cNvSpPr>
            <p:nvPr/>
          </p:nvSpPr>
          <p:spPr bwMode="auto">
            <a:xfrm>
              <a:off x="3549" y="956"/>
              <a:ext cx="14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spAutoFit/>
            </a:bodyPr>
            <a:lstStyle>
              <a:lvl1pPr defTabSz="911225">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455613" indent="-285750" defTabSz="911225">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911225" indent="-228600" defTabSz="911225">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366838" indent="-228600" defTabSz="911225">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820863" indent="-228600" defTabSz="911225">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780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7352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1924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6496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2400" b="1">
                  <a:solidFill>
                    <a:schemeClr val="bg2"/>
                  </a:solidFill>
                  <a:latin typeface="Times" panose="02020603050405020304" pitchFamily="18" charset="0"/>
                </a:rPr>
                <a:t>Driver Manager</a:t>
              </a:r>
            </a:p>
          </p:txBody>
        </p:sp>
        <p:sp>
          <p:nvSpPr>
            <p:cNvPr id="19471" name="AutoShape 15"/>
            <p:cNvSpPr>
              <a:spLocks noChangeArrowheads="1"/>
            </p:cNvSpPr>
            <p:nvPr/>
          </p:nvSpPr>
          <p:spPr bwMode="auto">
            <a:xfrm>
              <a:off x="5059" y="1894"/>
              <a:ext cx="669" cy="512"/>
            </a:xfrm>
            <a:prstGeom prst="can">
              <a:avLst>
                <a:gd name="adj" fmla="val 25000"/>
              </a:avLst>
            </a:prstGeom>
            <a:solidFill>
              <a:srgbClr val="00CC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zh-CN" altLang="en-US">
                <a:latin typeface="Helvetica" panose="020B0604020202020204" pitchFamily="34" charset="0"/>
                <a:ea typeface="MS PGothic" panose="020B0600070205080204" pitchFamily="34" charset="-128"/>
              </a:endParaRPr>
            </a:p>
          </p:txBody>
        </p:sp>
        <p:sp>
          <p:nvSpPr>
            <p:cNvPr id="19472" name="Line 16"/>
            <p:cNvSpPr>
              <a:spLocks noChangeShapeType="1"/>
            </p:cNvSpPr>
            <p:nvPr/>
          </p:nvSpPr>
          <p:spPr bwMode="auto">
            <a:xfrm flipH="1">
              <a:off x="4290" y="1675"/>
              <a:ext cx="1" cy="371"/>
            </a:xfrm>
            <a:prstGeom prst="line">
              <a:avLst/>
            </a:prstGeom>
            <a:noFill/>
            <a:ln w="2857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73" name="Line 17"/>
            <p:cNvSpPr>
              <a:spLocks noChangeShapeType="1"/>
            </p:cNvSpPr>
            <p:nvPr/>
          </p:nvSpPr>
          <p:spPr bwMode="auto">
            <a:xfrm>
              <a:off x="4291" y="2295"/>
              <a:ext cx="0" cy="369"/>
            </a:xfrm>
            <a:prstGeom prst="line">
              <a:avLst/>
            </a:prstGeom>
            <a:noFill/>
            <a:ln w="2857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74" name="Line 18"/>
            <p:cNvSpPr>
              <a:spLocks noChangeShapeType="1"/>
            </p:cNvSpPr>
            <p:nvPr/>
          </p:nvSpPr>
          <p:spPr bwMode="auto">
            <a:xfrm>
              <a:off x="4291" y="2924"/>
              <a:ext cx="2" cy="642"/>
            </a:xfrm>
            <a:prstGeom prst="line">
              <a:avLst/>
            </a:prstGeom>
            <a:noFill/>
            <a:ln w="2857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75" name="Line 19"/>
            <p:cNvSpPr>
              <a:spLocks noChangeShapeType="1"/>
            </p:cNvSpPr>
            <p:nvPr/>
          </p:nvSpPr>
          <p:spPr bwMode="auto">
            <a:xfrm>
              <a:off x="4828" y="2165"/>
              <a:ext cx="229" cy="0"/>
            </a:xfrm>
            <a:prstGeom prst="line">
              <a:avLst/>
            </a:prstGeom>
            <a:noFill/>
            <a:ln w="2857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476" name="Text Box 20"/>
            <p:cNvSpPr txBox="1">
              <a:spLocks noChangeArrowheads="1"/>
            </p:cNvSpPr>
            <p:nvPr/>
          </p:nvSpPr>
          <p:spPr bwMode="auto">
            <a:xfrm>
              <a:off x="5054" y="2082"/>
              <a:ext cx="7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074" tIns="45537" rIns="91074" bIns="45537">
              <a:spAutoFit/>
            </a:bodyPr>
            <a:lstStyle>
              <a:lvl1pPr defTabSz="911225">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455613" indent="-285750" defTabSz="911225">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911225" indent="-228600" defTabSz="911225">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366838" indent="-228600" defTabSz="911225">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1820863" indent="-228600" defTabSz="911225">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2780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7352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1924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649663" indent="-228600" defTabSz="911225"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r>
                <a:rPr kumimoji="0" lang="en-US" altLang="zh-CN" sz="1800" b="1">
                  <a:solidFill>
                    <a:schemeClr val="bg2"/>
                  </a:solidFill>
                  <a:latin typeface="Times" panose="02020603050405020304" pitchFamily="18" charset="0"/>
                </a:rPr>
                <a:t>Database</a:t>
              </a: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zh-CN" altLang="en-US">
                <a:solidFill>
                  <a:srgbClr val="CC3300"/>
                </a:solidFill>
                <a:latin typeface="宋体" panose="02010600030101010101" pitchFamily="2" charset="-122"/>
                <a:ea typeface="宋体" panose="02010600030101010101" pitchFamily="2" charset="-122"/>
              </a:rPr>
              <a:t>语句级触发器</a:t>
            </a:r>
            <a:endParaRPr lang="en-US" altLang="en-US">
              <a:solidFill>
                <a:srgbClr val="CC3300"/>
              </a:solidFill>
              <a:latin typeface="宋体" panose="02010600030101010101" pitchFamily="2" charset="-122"/>
              <a:ea typeface="宋体" panose="02010600030101010101" pitchFamily="2" charset="-122"/>
            </a:endParaRPr>
          </a:p>
        </p:txBody>
      </p:sp>
      <p:sp>
        <p:nvSpPr>
          <p:cNvPr id="50179" name="Rectangle 3"/>
          <p:cNvSpPr>
            <a:spLocks noGrp="1" noChangeArrowheads="1"/>
          </p:cNvSpPr>
          <p:nvPr>
            <p:ph type="body" idx="1"/>
          </p:nvPr>
        </p:nvSpPr>
        <p:spPr>
          <a:xfrm>
            <a:off x="842963" y="1193800"/>
            <a:ext cx="7300912" cy="4903788"/>
          </a:xfrm>
        </p:spPr>
        <p:txBody>
          <a:bodyPr/>
          <a:lstStyle/>
          <a:p>
            <a:pPr>
              <a:buFont typeface="Monotype Sorts" charset="2"/>
              <a:buChar char="n"/>
              <a:defRPr/>
            </a:pPr>
            <a:r>
              <a:rPr lang="zh-CN" altLang="en-US" sz="2000" dirty="0"/>
              <a:t>受一个事务影响的所有行可以执行一个单一的整体行动，而不是对每个受影响的行都单独执行行动 </a:t>
            </a:r>
            <a:endParaRPr lang="en-US" altLang="zh-CN" sz="2000" dirty="0"/>
          </a:p>
          <a:p>
            <a:pPr lvl="1">
              <a:buFont typeface="Monotype Sorts" charset="2"/>
              <a:buChar char="l"/>
              <a:defRPr/>
            </a:pPr>
            <a:r>
              <a:rPr lang="zh-CN" altLang="en-US" dirty="0">
                <a:cs typeface="+mn-cs"/>
              </a:rPr>
              <a:t>用</a:t>
            </a:r>
            <a:r>
              <a:rPr lang="en-US" altLang="zh-CN" b="1" dirty="0"/>
              <a:t>for each statement </a:t>
            </a:r>
            <a:r>
              <a:rPr lang="zh-CN" altLang="en-US" dirty="0">
                <a:cs typeface="+mn-cs"/>
              </a:rPr>
              <a:t>子句代替</a:t>
            </a:r>
            <a:r>
              <a:rPr lang="en-US" altLang="zh-CN" b="1" dirty="0"/>
              <a:t>for each row</a:t>
            </a:r>
            <a:r>
              <a:rPr lang="zh-CN" altLang="en-US" dirty="0">
                <a:cs typeface="+mn-cs"/>
              </a:rPr>
              <a:t>子句 </a:t>
            </a:r>
            <a:endParaRPr lang="en-US" altLang="zh-CN" dirty="0">
              <a:cs typeface="+mn-cs"/>
            </a:endParaRPr>
          </a:p>
          <a:p>
            <a:pPr lvl="1">
              <a:buFont typeface="Monotype Sorts" charset="2"/>
              <a:buChar char="l"/>
              <a:defRPr/>
            </a:pPr>
            <a:r>
              <a:rPr lang="zh-CN" altLang="en-US" dirty="0">
                <a:cs typeface="+mn-cs"/>
              </a:rPr>
              <a:t>用</a:t>
            </a:r>
            <a:r>
              <a:rPr lang="en-US" altLang="zh-CN" b="1" dirty="0"/>
              <a:t>referencing old table</a:t>
            </a:r>
            <a:r>
              <a:rPr lang="zh-CN" altLang="en-US" dirty="0">
                <a:cs typeface="+mn-cs"/>
              </a:rPr>
              <a:t>子句或</a:t>
            </a:r>
            <a:r>
              <a:rPr lang="en-US" altLang="zh-CN" b="1" dirty="0"/>
              <a:t>referencing new table</a:t>
            </a:r>
            <a:r>
              <a:rPr lang="zh-CN" altLang="en-US" dirty="0">
                <a:cs typeface="+mn-cs"/>
              </a:rPr>
              <a:t>子句来指向包含所有被影响行的临时表（称为</a:t>
            </a:r>
            <a:r>
              <a:rPr lang="zh-CN" altLang="en-US" b="1" i="1" dirty="0">
                <a:solidFill>
                  <a:srgbClr val="000099"/>
                </a:solidFill>
              </a:rPr>
              <a:t>过渡表（</a:t>
            </a:r>
            <a:r>
              <a:rPr lang="en-US" altLang="zh-CN" b="1" i="1" dirty="0">
                <a:solidFill>
                  <a:srgbClr val="000099"/>
                </a:solidFill>
              </a:rPr>
              <a:t> transition tables </a:t>
            </a:r>
            <a:r>
              <a:rPr lang="zh-CN" altLang="en-US" b="1" i="1" dirty="0">
                <a:solidFill>
                  <a:srgbClr val="000099"/>
                </a:solidFill>
              </a:rPr>
              <a:t>）</a:t>
            </a:r>
            <a:r>
              <a:rPr lang="zh-CN" altLang="en-US" dirty="0">
                <a:cs typeface="+mn-cs"/>
              </a:rPr>
              <a:t>） </a:t>
            </a:r>
            <a:endParaRPr lang="en-US" altLang="zh-CN" dirty="0">
              <a:cs typeface="+mn-cs"/>
            </a:endParaRPr>
          </a:p>
          <a:p>
            <a:pPr lvl="1">
              <a:buFont typeface="Monotype Sorts" charset="2"/>
              <a:buChar char="l"/>
              <a:defRPr/>
            </a:pPr>
            <a:r>
              <a:rPr lang="zh-CN" altLang="en-US" dirty="0">
                <a:cs typeface="+mn-cs"/>
              </a:rPr>
              <a:t>在</a:t>
            </a:r>
            <a:r>
              <a:rPr lang="en-US" altLang="zh-CN" dirty="0"/>
              <a:t>SQL</a:t>
            </a:r>
            <a:r>
              <a:rPr lang="zh-CN" altLang="en-US" dirty="0">
                <a:cs typeface="+mn-cs"/>
              </a:rPr>
              <a:t>语句更新大量的行时会更有效 </a:t>
            </a:r>
            <a:endParaRPr lang="en-US" altLang="zh-CN" dirty="0">
              <a:cs typeface="+mn-cs"/>
            </a:endParaRPr>
          </a:p>
          <a:p>
            <a:pPr>
              <a:buFont typeface="Monotype Sorts" charset="2"/>
              <a:buChar char="n"/>
              <a:defRPr/>
            </a:pPr>
            <a:endParaRPr lang="en-US" altLang="zh-CN" sz="2000" dirty="0"/>
          </a:p>
        </p:txBody>
      </p:sp>
    </p:spTree>
    <p:extLst>
      <p:ext uri="{BB962C8B-B14F-4D97-AF65-F5344CB8AC3E}">
        <p14:creationId xmlns:p14="http://schemas.microsoft.com/office/powerpoint/2010/main" val="32620381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pPr>
              <a:defRPr/>
            </a:pPr>
            <a:endParaRPr lang="en-US" altLang="zh-CN" dirty="0"/>
          </a:p>
        </p:txBody>
      </p:sp>
      <p:sp>
        <p:nvSpPr>
          <p:cNvPr id="52227"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定义触发器</a:t>
            </a:r>
            <a:r>
              <a:rPr lang="en-US" altLang="zh-CN" dirty="0" smtClean="0">
                <a:ea typeface="宋体" panose="02010600030101010101" pitchFamily="2" charset="-122"/>
              </a:rPr>
              <a:t>(</a:t>
            </a:r>
            <a:r>
              <a:rPr lang="zh-CN" altLang="en-US" dirty="0" smtClean="0">
                <a:ea typeface="宋体" panose="02010600030101010101" pitchFamily="2" charset="-122"/>
              </a:rPr>
              <a:t>续</a:t>
            </a:r>
            <a:r>
              <a:rPr lang="en-US" altLang="zh-CN" dirty="0" smtClean="0">
                <a:ea typeface="宋体" panose="02010600030101010101" pitchFamily="2" charset="-122"/>
              </a:rPr>
              <a:t>)</a:t>
            </a:r>
          </a:p>
        </p:txBody>
      </p:sp>
      <p:sp>
        <p:nvSpPr>
          <p:cNvPr id="52228" name="Rectangle 3"/>
          <p:cNvSpPr>
            <a:spLocks noGrp="1" noChangeArrowheads="1"/>
          </p:cNvSpPr>
          <p:nvPr>
            <p:ph type="body" idx="1"/>
          </p:nvPr>
        </p:nvSpPr>
        <p:spPr>
          <a:xfrm>
            <a:off x="770272" y="985503"/>
            <a:ext cx="7661275" cy="4903787"/>
          </a:xfrm>
        </p:spPr>
        <p:txBody>
          <a:bodyPr/>
          <a:lstStyle/>
          <a:p>
            <a:pPr eaLnBrk="1" hangingPunct="1">
              <a:lnSpc>
                <a:spcPct val="140000"/>
              </a:lnSpc>
            </a:pPr>
            <a:r>
              <a:rPr lang="zh-CN" altLang="en-US" sz="2400" dirty="0" smtClean="0">
                <a:ea typeface="宋体" panose="02010600030101010101" pitchFamily="2" charset="-122"/>
              </a:rPr>
              <a:t>例如</a:t>
            </a:r>
            <a:r>
              <a:rPr lang="en-US" altLang="zh-CN" sz="2400" dirty="0" smtClean="0">
                <a:ea typeface="宋体" panose="02010600030101010101" pitchFamily="2" charset="-122"/>
              </a:rPr>
              <a:t>,</a:t>
            </a:r>
            <a:r>
              <a:rPr lang="zh-CN" altLang="en-US" sz="2400" dirty="0" smtClean="0">
                <a:ea typeface="宋体" panose="02010600030101010101" pitchFamily="2" charset="-122"/>
              </a:rPr>
              <a:t>假设</a:t>
            </a:r>
            <a:r>
              <a:rPr lang="zh-CN" altLang="en-US" sz="2400" dirty="0" smtClean="0">
                <a:ea typeface="宋体" panose="02010600030101010101" pitchFamily="2" charset="-122"/>
              </a:rPr>
              <a:t>在</a:t>
            </a:r>
            <a:r>
              <a:rPr lang="en-US" altLang="zh-CN" sz="2400" dirty="0" smtClean="0">
                <a:ea typeface="宋体" panose="02010600030101010101" pitchFamily="2" charset="-122"/>
              </a:rPr>
              <a:t>TEACHER</a:t>
            </a:r>
            <a:r>
              <a:rPr lang="zh-CN" altLang="en-US" sz="2400" dirty="0" smtClean="0">
                <a:ea typeface="宋体" panose="02010600030101010101" pitchFamily="2" charset="-122"/>
              </a:rPr>
              <a:t>表上创建了一个</a:t>
            </a:r>
            <a:r>
              <a:rPr lang="en-US" altLang="zh-CN" sz="2400" dirty="0" smtClean="0">
                <a:ea typeface="宋体" panose="02010600030101010101" pitchFamily="2" charset="-122"/>
              </a:rPr>
              <a:t>AFTER UPDATE</a:t>
            </a:r>
            <a:r>
              <a:rPr lang="zh-CN" altLang="en-US" sz="2400" dirty="0" smtClean="0">
                <a:ea typeface="宋体" panose="02010600030101010101" pitchFamily="2" charset="-122"/>
              </a:rPr>
              <a:t>触发器。如果表</a:t>
            </a:r>
            <a:r>
              <a:rPr lang="en-US" altLang="zh-CN" sz="2400" dirty="0" smtClean="0">
                <a:ea typeface="宋体" panose="02010600030101010101" pitchFamily="2" charset="-122"/>
              </a:rPr>
              <a:t>TEACHER</a:t>
            </a:r>
            <a:r>
              <a:rPr lang="zh-CN" altLang="en-US" sz="2400" dirty="0" smtClean="0">
                <a:ea typeface="宋体" panose="02010600030101010101" pitchFamily="2" charset="-122"/>
              </a:rPr>
              <a:t>有</a:t>
            </a:r>
            <a:r>
              <a:rPr lang="en-US" altLang="zh-CN" sz="2400" dirty="0" smtClean="0">
                <a:ea typeface="宋体" panose="02010600030101010101" pitchFamily="2" charset="-122"/>
              </a:rPr>
              <a:t>1000</a:t>
            </a:r>
            <a:r>
              <a:rPr lang="zh-CN" altLang="en-US" sz="2400" dirty="0" smtClean="0">
                <a:ea typeface="宋体" panose="02010600030101010101" pitchFamily="2" charset="-122"/>
              </a:rPr>
              <a:t>行，执行如下语句：</a:t>
            </a:r>
          </a:p>
          <a:p>
            <a:pPr eaLnBrk="1" hangingPunct="1">
              <a:lnSpc>
                <a:spcPct val="140000"/>
              </a:lnSpc>
              <a:buFont typeface="Wingdings" panose="05000000000000000000" pitchFamily="2" charset="2"/>
              <a:buNone/>
            </a:pPr>
            <a:r>
              <a:rPr lang="zh-CN" altLang="en-US" sz="2400" dirty="0" smtClean="0">
                <a:ea typeface="宋体" panose="02010600030101010101" pitchFamily="2" charset="-122"/>
              </a:rPr>
              <a:t>    </a:t>
            </a:r>
            <a:r>
              <a:rPr lang="en-US" altLang="zh-CN" sz="2400" dirty="0" smtClean="0">
                <a:ea typeface="宋体" panose="02010600030101010101" pitchFamily="2" charset="-122"/>
              </a:rPr>
              <a:t>UPDATE TEACHER SET </a:t>
            </a:r>
            <a:r>
              <a:rPr lang="en-US" altLang="zh-CN" sz="2400" dirty="0" err="1" smtClean="0">
                <a:ea typeface="宋体" panose="02010600030101010101" pitchFamily="2" charset="-122"/>
              </a:rPr>
              <a:t>Deptno</a:t>
            </a:r>
            <a:r>
              <a:rPr lang="en-US" altLang="zh-CN" sz="2400" dirty="0" smtClean="0">
                <a:ea typeface="宋体" panose="02010600030101010101" pitchFamily="2" charset="-122"/>
              </a:rPr>
              <a:t>=5;</a:t>
            </a:r>
            <a:r>
              <a:rPr lang="en-US" altLang="zh-CN" dirty="0" smtClean="0">
                <a:ea typeface="宋体" panose="02010600030101010101" pitchFamily="2" charset="-122"/>
              </a:rPr>
              <a:t> </a:t>
            </a:r>
          </a:p>
          <a:p>
            <a:pPr lvl="1" eaLnBrk="1" hangingPunct="1">
              <a:lnSpc>
                <a:spcPct val="140000"/>
              </a:lnSpc>
            </a:pPr>
            <a:r>
              <a:rPr lang="zh-CN" altLang="en-US" sz="2200" dirty="0" smtClean="0">
                <a:ea typeface="宋体" panose="02010600030101010101" pitchFamily="2" charset="-122"/>
              </a:rPr>
              <a:t>如果该触发器为语句级触发器，那么执行完该语句后，触发动作只发生一次</a:t>
            </a:r>
          </a:p>
          <a:p>
            <a:pPr lvl="1" eaLnBrk="1" hangingPunct="1">
              <a:lnSpc>
                <a:spcPct val="140000"/>
              </a:lnSpc>
            </a:pPr>
            <a:r>
              <a:rPr lang="zh-CN" altLang="en-US" sz="2200" dirty="0" smtClean="0">
                <a:ea typeface="宋体" panose="02010600030101010101" pitchFamily="2" charset="-122"/>
              </a:rPr>
              <a:t>如果是行级触发器，触发动作将执行</a:t>
            </a:r>
            <a:r>
              <a:rPr lang="en-US" altLang="zh-CN" sz="2200" dirty="0" smtClean="0">
                <a:ea typeface="宋体" panose="02010600030101010101" pitchFamily="2" charset="-122"/>
              </a:rPr>
              <a:t>1000</a:t>
            </a:r>
            <a:r>
              <a:rPr lang="zh-CN" altLang="en-US" sz="2200" dirty="0" smtClean="0">
                <a:ea typeface="宋体" panose="02010600030101010101" pitchFamily="2" charset="-122"/>
              </a:rPr>
              <a:t>次 </a:t>
            </a:r>
          </a:p>
          <a:p>
            <a:pPr eaLnBrk="1" hangingPunct="1"/>
            <a:endParaRPr lang="en-US" altLang="zh-CN" sz="2200" dirty="0" smtClean="0">
              <a:ea typeface="宋体" panose="02010600030101010101" pitchFamily="2" charset="-122"/>
            </a:endParaRPr>
          </a:p>
        </p:txBody>
      </p:sp>
    </p:spTree>
    <p:extLst>
      <p:ext uri="{BB962C8B-B14F-4D97-AF65-F5344CB8AC3E}">
        <p14:creationId xmlns:p14="http://schemas.microsoft.com/office/powerpoint/2010/main" val="42115179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pPr>
              <a:defRPr/>
            </a:pPr>
            <a:endParaRPr lang="en-US" altLang="zh-CN" dirty="0"/>
          </a:p>
        </p:txBody>
      </p:sp>
      <p:sp>
        <p:nvSpPr>
          <p:cNvPr id="53251"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定义触发器</a:t>
            </a:r>
            <a:r>
              <a:rPr lang="en-US" altLang="zh-CN" smtClean="0">
                <a:ea typeface="宋体" panose="02010600030101010101" pitchFamily="2" charset="-122"/>
              </a:rPr>
              <a:t>(</a:t>
            </a:r>
            <a:r>
              <a:rPr lang="zh-CN" altLang="en-US" smtClean="0">
                <a:ea typeface="宋体" panose="02010600030101010101" pitchFamily="2" charset="-122"/>
              </a:rPr>
              <a:t>续</a:t>
            </a:r>
            <a:r>
              <a:rPr lang="en-US" altLang="zh-CN" smtClean="0">
                <a:ea typeface="宋体" panose="02010600030101010101" pitchFamily="2" charset="-122"/>
              </a:rPr>
              <a:t>)</a:t>
            </a:r>
          </a:p>
        </p:txBody>
      </p:sp>
      <p:sp>
        <p:nvSpPr>
          <p:cNvPr id="53252" name="Rectangle 3"/>
          <p:cNvSpPr>
            <a:spLocks noGrp="1" noChangeArrowheads="1"/>
          </p:cNvSpPr>
          <p:nvPr>
            <p:ph type="body" idx="1"/>
          </p:nvPr>
        </p:nvSpPr>
        <p:spPr/>
        <p:txBody>
          <a:bodyPr/>
          <a:lstStyle/>
          <a:p>
            <a:pPr eaLnBrk="1" hangingPunct="1">
              <a:lnSpc>
                <a:spcPct val="170000"/>
              </a:lnSpc>
            </a:pPr>
            <a:r>
              <a:rPr lang="en-US" altLang="zh-CN" sz="2400" smtClean="0">
                <a:ea typeface="宋体" panose="02010600030101010101" pitchFamily="2" charset="-122"/>
              </a:rPr>
              <a:t>6. </a:t>
            </a:r>
            <a:r>
              <a:rPr lang="zh-CN" altLang="en-US" sz="2400" smtClean="0">
                <a:ea typeface="宋体" panose="02010600030101010101" pitchFamily="2" charset="-122"/>
              </a:rPr>
              <a:t>触发条件</a:t>
            </a:r>
          </a:p>
          <a:p>
            <a:pPr lvl="1" eaLnBrk="1" hangingPunct="1">
              <a:lnSpc>
                <a:spcPct val="150000"/>
              </a:lnSpc>
            </a:pPr>
            <a:r>
              <a:rPr lang="zh-CN" altLang="en-US" sz="1800" smtClean="0">
                <a:ea typeface="宋体" panose="02010600030101010101" pitchFamily="2" charset="-122"/>
              </a:rPr>
              <a:t>触发条件为真</a:t>
            </a:r>
          </a:p>
          <a:p>
            <a:pPr lvl="1" eaLnBrk="1" hangingPunct="1">
              <a:lnSpc>
                <a:spcPct val="150000"/>
              </a:lnSpc>
            </a:pPr>
            <a:r>
              <a:rPr lang="zh-CN" altLang="en-US" sz="1800" smtClean="0">
                <a:ea typeface="宋体" panose="02010600030101010101" pitchFamily="2" charset="-122"/>
              </a:rPr>
              <a:t>省略</a:t>
            </a:r>
            <a:r>
              <a:rPr lang="en-US" altLang="zh-CN" sz="1800" smtClean="0">
                <a:ea typeface="宋体" panose="02010600030101010101" pitchFamily="2" charset="-122"/>
              </a:rPr>
              <a:t>WHEN</a:t>
            </a:r>
            <a:r>
              <a:rPr lang="zh-CN" altLang="en-US" sz="1800" smtClean="0">
                <a:ea typeface="宋体" panose="02010600030101010101" pitchFamily="2" charset="-122"/>
              </a:rPr>
              <a:t>触发条件</a:t>
            </a:r>
          </a:p>
          <a:p>
            <a:pPr lvl="1" eaLnBrk="1" hangingPunct="1">
              <a:lnSpc>
                <a:spcPct val="170000"/>
              </a:lnSpc>
            </a:pPr>
            <a:endParaRPr lang="zh-CN" altLang="en-US" sz="1800" smtClean="0">
              <a:ea typeface="宋体" panose="02010600030101010101" pitchFamily="2" charset="-122"/>
            </a:endParaRPr>
          </a:p>
          <a:p>
            <a:pPr eaLnBrk="1" hangingPunct="1"/>
            <a:r>
              <a:rPr lang="en-US" altLang="zh-CN" sz="2400" smtClean="0">
                <a:ea typeface="宋体" panose="02010600030101010101" pitchFamily="2" charset="-122"/>
              </a:rPr>
              <a:t>7. </a:t>
            </a:r>
            <a:r>
              <a:rPr lang="zh-CN" altLang="en-US" sz="2400" smtClean="0">
                <a:ea typeface="宋体" panose="02010600030101010101" pitchFamily="2" charset="-122"/>
              </a:rPr>
              <a:t>触发动作体</a:t>
            </a:r>
          </a:p>
          <a:p>
            <a:pPr lvl="1" eaLnBrk="1" hangingPunct="1">
              <a:lnSpc>
                <a:spcPct val="150000"/>
              </a:lnSpc>
            </a:pPr>
            <a:r>
              <a:rPr lang="zh-CN" altLang="en-US" sz="1800" smtClean="0">
                <a:ea typeface="宋体" panose="02010600030101010101" pitchFamily="2" charset="-122"/>
              </a:rPr>
              <a:t>触发动作体可以是一个匿名</a:t>
            </a:r>
            <a:r>
              <a:rPr lang="en-US" altLang="zh-CN" sz="1800" smtClean="0">
                <a:ea typeface="宋体" panose="02010600030101010101" pitchFamily="2" charset="-122"/>
              </a:rPr>
              <a:t>PL/SQL</a:t>
            </a:r>
            <a:r>
              <a:rPr lang="zh-CN" altLang="en-US" sz="1800" smtClean="0">
                <a:ea typeface="宋体" panose="02010600030101010101" pitchFamily="2" charset="-122"/>
              </a:rPr>
              <a:t>过程块</a:t>
            </a:r>
          </a:p>
          <a:p>
            <a:pPr lvl="1" eaLnBrk="1" hangingPunct="1">
              <a:lnSpc>
                <a:spcPct val="150000"/>
              </a:lnSpc>
            </a:pPr>
            <a:r>
              <a:rPr lang="zh-CN" altLang="en-US" sz="1800" smtClean="0">
                <a:ea typeface="宋体" panose="02010600030101010101" pitchFamily="2" charset="-122"/>
              </a:rPr>
              <a:t>也可以是对已创建存储过程的调用</a:t>
            </a:r>
          </a:p>
        </p:txBody>
      </p:sp>
    </p:spTree>
    <p:extLst>
      <p:ext uri="{BB962C8B-B14F-4D97-AF65-F5344CB8AC3E}">
        <p14:creationId xmlns:p14="http://schemas.microsoft.com/office/powerpoint/2010/main" val="42727868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zh-CN" altLang="en-US">
                <a:solidFill>
                  <a:srgbClr val="CC3300"/>
                </a:solidFill>
                <a:latin typeface="宋体" panose="02010600030101010101" pitchFamily="2" charset="-122"/>
                <a:ea typeface="宋体" panose="02010600030101010101" pitchFamily="2" charset="-122"/>
              </a:rPr>
              <a:t>触发器示例</a:t>
            </a:r>
            <a:endParaRPr lang="en-US" altLang="en-US">
              <a:solidFill>
                <a:srgbClr val="CC3300"/>
              </a:solidFill>
              <a:latin typeface="宋体" panose="02010600030101010101" pitchFamily="2" charset="-122"/>
              <a:ea typeface="宋体" panose="02010600030101010101" pitchFamily="2" charset="-122"/>
            </a:endParaRPr>
          </a:p>
        </p:txBody>
      </p:sp>
      <p:sp>
        <p:nvSpPr>
          <p:cNvPr id="116739" name="Rectangle 3"/>
          <p:cNvSpPr>
            <a:spLocks noGrp="1" noChangeArrowheads="1"/>
          </p:cNvSpPr>
          <p:nvPr>
            <p:ph type="body" idx="1"/>
          </p:nvPr>
        </p:nvSpPr>
        <p:spPr>
          <a:xfrm>
            <a:off x="585788" y="1279525"/>
            <a:ext cx="8148637" cy="4903788"/>
          </a:xfrm>
        </p:spPr>
        <p:txBody>
          <a:bodyPr/>
          <a:lstStyle/>
          <a:p>
            <a:r>
              <a:rPr lang="zh-CN" altLang="en-US" sz="2000"/>
              <a:t>示例：</a:t>
            </a:r>
            <a:r>
              <a:rPr lang="en-US" altLang="zh-CN" sz="2000"/>
              <a:t> </a:t>
            </a:r>
            <a:r>
              <a:rPr lang="en-US" altLang="zh-CN" sz="2000" i="1"/>
              <a:t>time_slot_id</a:t>
            </a:r>
            <a:r>
              <a:rPr lang="en-US" altLang="zh-CN" sz="2000"/>
              <a:t> </a:t>
            </a:r>
            <a:r>
              <a:rPr lang="zh-CN" altLang="en-US" sz="2000"/>
              <a:t>不是</a:t>
            </a:r>
            <a:r>
              <a:rPr lang="en-US" altLang="zh-CN" sz="2000" i="1"/>
              <a:t>timeslot</a:t>
            </a:r>
            <a:r>
              <a:rPr lang="zh-CN" altLang="en-US" sz="2000"/>
              <a:t>的主码，所以我们不能创建一个由</a:t>
            </a:r>
            <a:r>
              <a:rPr lang="en-US" altLang="zh-CN" sz="2000" i="1"/>
              <a:t>section</a:t>
            </a:r>
            <a:r>
              <a:rPr lang="zh-CN" altLang="en-US" sz="2000"/>
              <a:t>指向</a:t>
            </a:r>
            <a:r>
              <a:rPr lang="en-US" altLang="zh-CN" sz="2000" i="1"/>
              <a:t>timeslot</a:t>
            </a:r>
            <a:r>
              <a:rPr lang="zh-CN" altLang="en-US" sz="2000"/>
              <a:t>的外码 </a:t>
            </a:r>
            <a:endParaRPr lang="en-US" altLang="zh-CN" sz="2000"/>
          </a:p>
          <a:p>
            <a:r>
              <a:rPr lang="zh-CN" altLang="en-US" sz="2000"/>
              <a:t>选择方案：使用</a:t>
            </a:r>
            <a:r>
              <a:rPr lang="en-US" altLang="zh-CN" sz="2000" i="1"/>
              <a:t>section</a:t>
            </a:r>
            <a:r>
              <a:rPr lang="zh-CN" altLang="en-US" sz="2000"/>
              <a:t>和</a:t>
            </a:r>
            <a:r>
              <a:rPr lang="en-US" altLang="zh-CN" sz="2000" i="1"/>
              <a:t>timeslot</a:t>
            </a:r>
            <a:r>
              <a:rPr lang="zh-CN" altLang="en-US" sz="2000"/>
              <a:t>上的触发器来实现完整性约束 </a:t>
            </a:r>
            <a:endParaRPr lang="en-US" altLang="zh-CN" sz="2000"/>
          </a:p>
          <a:p>
            <a:pPr>
              <a:buFont typeface="Monotype Sorts" pitchFamily="2" charset="2"/>
              <a:buNone/>
            </a:pPr>
            <a:r>
              <a:rPr lang="en-US" altLang="zh-CN" b="1"/>
              <a:t>   create trigger </a:t>
            </a:r>
            <a:r>
              <a:rPr lang="en-US" altLang="zh-CN" i="1"/>
              <a:t>timeslot_check1 </a:t>
            </a:r>
            <a:r>
              <a:rPr lang="en-US" altLang="zh-CN" b="1"/>
              <a:t>after insert on </a:t>
            </a:r>
            <a:r>
              <a:rPr lang="en-US" altLang="zh-CN" i="1"/>
              <a:t>section</a:t>
            </a:r>
            <a:br>
              <a:rPr lang="en-US" altLang="zh-CN" i="1"/>
            </a:br>
            <a:r>
              <a:rPr lang="en-US" altLang="zh-CN" b="1"/>
              <a:t>referencing new row as </a:t>
            </a:r>
            <a:r>
              <a:rPr lang="en-US" altLang="zh-CN" i="1"/>
              <a:t>nrow</a:t>
            </a:r>
            <a:br>
              <a:rPr lang="en-US" altLang="zh-CN" i="1"/>
            </a:br>
            <a:r>
              <a:rPr lang="en-US" altLang="zh-CN" b="1"/>
              <a:t>for each row</a:t>
            </a:r>
            <a:br>
              <a:rPr lang="en-US" altLang="zh-CN" b="1"/>
            </a:br>
            <a:r>
              <a:rPr lang="en-US" altLang="zh-CN" b="1"/>
              <a:t>when </a:t>
            </a:r>
            <a:r>
              <a:rPr lang="en-US" altLang="zh-CN"/>
              <a:t>(</a:t>
            </a:r>
            <a:r>
              <a:rPr lang="en-US" altLang="zh-CN" i="1"/>
              <a:t>nrow.time_slot_id </a:t>
            </a:r>
            <a:r>
              <a:rPr lang="en-US" altLang="zh-CN" b="1"/>
              <a:t>not in </a:t>
            </a:r>
            <a:r>
              <a:rPr lang="en-US" altLang="zh-CN"/>
              <a:t>(</a:t>
            </a:r>
            <a:br>
              <a:rPr lang="en-US" altLang="zh-CN"/>
            </a:br>
            <a:r>
              <a:rPr lang="en-US" altLang="zh-CN"/>
              <a:t>                 </a:t>
            </a:r>
            <a:r>
              <a:rPr lang="en-US" altLang="zh-CN" b="1"/>
              <a:t>select </a:t>
            </a:r>
            <a:r>
              <a:rPr lang="en-US" altLang="zh-CN" i="1"/>
              <a:t>time_slot_id</a:t>
            </a:r>
            <a:br>
              <a:rPr lang="en-US" altLang="zh-CN" i="1"/>
            </a:br>
            <a:r>
              <a:rPr lang="en-US" altLang="zh-CN" i="1"/>
              <a:t>                 </a:t>
            </a:r>
            <a:r>
              <a:rPr lang="en-US" altLang="zh-CN" b="1"/>
              <a:t>from </a:t>
            </a:r>
            <a:r>
              <a:rPr lang="en-US" altLang="zh-CN" i="1"/>
              <a:t>time_slot</a:t>
            </a:r>
            <a:r>
              <a:rPr lang="en-US" altLang="zh-CN"/>
              <a:t>)) /* </a:t>
            </a:r>
            <a:r>
              <a:rPr lang="en-US" altLang="zh-CN" i="1"/>
              <a:t>time_slot_id </a:t>
            </a:r>
            <a:r>
              <a:rPr lang="en-US" altLang="zh-CN"/>
              <a:t>not present in </a:t>
            </a:r>
            <a:r>
              <a:rPr lang="en-US" altLang="zh-CN" i="1"/>
              <a:t>time_slot </a:t>
            </a:r>
            <a:r>
              <a:rPr lang="en-US" altLang="zh-CN"/>
              <a:t>*/</a:t>
            </a:r>
            <a:br>
              <a:rPr lang="en-US" altLang="zh-CN"/>
            </a:br>
            <a:r>
              <a:rPr lang="en-US" altLang="zh-CN" b="1"/>
              <a:t>begin</a:t>
            </a:r>
            <a:br>
              <a:rPr lang="en-US" altLang="zh-CN" b="1"/>
            </a:br>
            <a:r>
              <a:rPr lang="en-US" altLang="zh-CN" b="1"/>
              <a:t>     rollback</a:t>
            </a:r>
            <a:br>
              <a:rPr lang="en-US" altLang="zh-CN" b="1"/>
            </a:br>
            <a:r>
              <a:rPr lang="en-US" altLang="zh-CN" b="1"/>
              <a:t>end</a:t>
            </a:r>
            <a:r>
              <a:rPr lang="en-US" altLang="zh-CN"/>
              <a:t>;</a:t>
            </a:r>
            <a:endParaRPr lang="en-US" altLang="zh-CN" sz="16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zh-CN" altLang="en-US">
                <a:solidFill>
                  <a:srgbClr val="CC3300"/>
                </a:solidFill>
                <a:latin typeface="宋体" panose="02010600030101010101" pitchFamily="2" charset="-122"/>
                <a:ea typeface="宋体" panose="02010600030101010101" pitchFamily="2" charset="-122"/>
              </a:rPr>
              <a:t>触发器示例（续）</a:t>
            </a:r>
            <a:endParaRPr lang="en-US" altLang="zh-CN">
              <a:solidFill>
                <a:srgbClr val="CC3300"/>
              </a:solidFill>
              <a:latin typeface="宋体" panose="02010600030101010101" pitchFamily="2" charset="-122"/>
              <a:ea typeface="宋体" panose="02010600030101010101" pitchFamily="2" charset="-122"/>
            </a:endParaRPr>
          </a:p>
        </p:txBody>
      </p:sp>
      <p:sp>
        <p:nvSpPr>
          <p:cNvPr id="118787" name="Rectangle 3"/>
          <p:cNvSpPr>
            <a:spLocks noGrp="1" noChangeArrowheads="1"/>
          </p:cNvSpPr>
          <p:nvPr>
            <p:ph type="body" idx="1"/>
          </p:nvPr>
        </p:nvSpPr>
        <p:spPr>
          <a:xfrm>
            <a:off x="384175" y="1163638"/>
            <a:ext cx="8759825" cy="5029200"/>
          </a:xfrm>
        </p:spPr>
        <p:txBody>
          <a:bodyPr/>
          <a:lstStyle/>
          <a:p>
            <a:pPr>
              <a:buFont typeface="Monotype Sorts" pitchFamily="2" charset="2"/>
              <a:buNone/>
              <a:tabLst>
                <a:tab pos="908050" algn="l"/>
                <a:tab pos="1146175" algn="l"/>
              </a:tabLst>
            </a:pPr>
            <a:r>
              <a:rPr lang="en-US" altLang="zh-CN" b="1"/>
              <a:t>create trigger </a:t>
            </a:r>
            <a:r>
              <a:rPr lang="en-US" altLang="zh-CN" i="1"/>
              <a:t>timeslot_check2 </a:t>
            </a:r>
            <a:r>
              <a:rPr lang="en-US" altLang="zh-CN" b="1"/>
              <a:t>after delete on </a:t>
            </a:r>
            <a:r>
              <a:rPr lang="en-US" altLang="zh-CN" i="1"/>
              <a:t>timeslot</a:t>
            </a:r>
            <a:br>
              <a:rPr lang="en-US" altLang="zh-CN" i="1"/>
            </a:br>
            <a:r>
              <a:rPr lang="en-US" altLang="zh-CN" b="1"/>
              <a:t>referencing old row as </a:t>
            </a:r>
            <a:r>
              <a:rPr lang="en-US" altLang="zh-CN" i="1"/>
              <a:t>orow</a:t>
            </a:r>
            <a:br>
              <a:rPr lang="en-US" altLang="zh-CN" i="1"/>
            </a:br>
            <a:r>
              <a:rPr lang="en-US" altLang="zh-CN" b="1"/>
              <a:t>for each row</a:t>
            </a:r>
            <a:br>
              <a:rPr lang="en-US" altLang="zh-CN" b="1"/>
            </a:br>
            <a:r>
              <a:rPr lang="en-US" altLang="zh-CN" b="1"/>
              <a:t>when </a:t>
            </a:r>
            <a:r>
              <a:rPr lang="en-US" altLang="zh-CN"/>
              <a:t>(</a:t>
            </a:r>
            <a:r>
              <a:rPr lang="en-US" altLang="zh-CN" i="1"/>
              <a:t>orow.time_slot_id </a:t>
            </a:r>
            <a:r>
              <a:rPr lang="en-US" altLang="zh-CN" b="1"/>
              <a:t>not in </a:t>
            </a:r>
            <a:r>
              <a:rPr lang="en-US" altLang="zh-CN"/>
              <a:t>(</a:t>
            </a:r>
            <a:r>
              <a:rPr lang="en-US" altLang="zh-CN" sz="1600"/>
              <a:t/>
            </a:r>
            <a:br>
              <a:rPr lang="en-US" altLang="zh-CN" sz="1600"/>
            </a:br>
            <a:r>
              <a:rPr lang="en-US" altLang="zh-CN" sz="1600"/>
              <a:t>               </a:t>
            </a:r>
            <a:r>
              <a:rPr lang="en-US" altLang="zh-CN" b="1"/>
              <a:t>select </a:t>
            </a:r>
            <a:r>
              <a:rPr lang="en-US" altLang="zh-CN" i="1"/>
              <a:t>time_slot_id</a:t>
            </a:r>
            <a:r>
              <a:rPr lang="en-US" altLang="zh-CN" sz="1600" i="1"/>
              <a:t/>
            </a:r>
            <a:br>
              <a:rPr lang="en-US" altLang="zh-CN" sz="1600" i="1"/>
            </a:br>
            <a:r>
              <a:rPr lang="en-US" altLang="zh-CN" sz="1600" i="1"/>
              <a:t>               </a:t>
            </a:r>
            <a:r>
              <a:rPr lang="en-US" altLang="zh-CN" b="1"/>
              <a:t>from </a:t>
            </a:r>
            <a:r>
              <a:rPr lang="en-US" altLang="zh-CN" i="1"/>
              <a:t>time_slot</a:t>
            </a:r>
            <a:r>
              <a:rPr lang="en-US" altLang="zh-CN"/>
              <a:t>)</a:t>
            </a:r>
            <a:r>
              <a:rPr lang="en-US" altLang="zh-CN" sz="1600"/>
              <a:t> </a:t>
            </a:r>
            <a:br>
              <a:rPr lang="en-US" altLang="zh-CN" sz="1600"/>
            </a:br>
            <a:r>
              <a:rPr lang="en-US" altLang="zh-CN" sz="1600"/>
              <a:t>               </a:t>
            </a:r>
            <a:r>
              <a:rPr lang="en-US" altLang="zh-CN"/>
              <a:t>/* last tuple for </a:t>
            </a:r>
            <a:r>
              <a:rPr lang="en-US" altLang="zh-CN" i="1"/>
              <a:t>time slot id </a:t>
            </a:r>
            <a:r>
              <a:rPr lang="en-US" altLang="zh-CN"/>
              <a:t>deleted from </a:t>
            </a:r>
            <a:r>
              <a:rPr lang="en-US" altLang="zh-CN" i="1"/>
              <a:t>time slot </a:t>
            </a:r>
            <a:r>
              <a:rPr lang="en-US" altLang="zh-CN"/>
              <a:t>*/</a:t>
            </a:r>
            <a:r>
              <a:rPr lang="en-US" altLang="zh-CN" sz="1600"/>
              <a:t/>
            </a:r>
            <a:br>
              <a:rPr lang="en-US" altLang="zh-CN" sz="1600"/>
            </a:br>
            <a:r>
              <a:rPr lang="en-US" altLang="zh-CN" sz="1600"/>
              <a:t>          </a:t>
            </a:r>
            <a:r>
              <a:rPr lang="en-US" altLang="zh-CN" b="1"/>
              <a:t>and </a:t>
            </a:r>
            <a:r>
              <a:rPr lang="en-US" altLang="zh-CN" i="1"/>
              <a:t>orow.time_slot_id </a:t>
            </a:r>
            <a:r>
              <a:rPr lang="en-US" altLang="zh-CN" b="1"/>
              <a:t>in </a:t>
            </a:r>
            <a:r>
              <a:rPr lang="en-US" altLang="zh-CN"/>
              <a:t>(</a:t>
            </a:r>
            <a:r>
              <a:rPr lang="en-US" altLang="zh-CN" sz="1600"/>
              <a:t/>
            </a:r>
            <a:br>
              <a:rPr lang="en-US" altLang="zh-CN" sz="1600"/>
            </a:br>
            <a:r>
              <a:rPr lang="en-US" altLang="zh-CN" sz="1600"/>
              <a:t>               </a:t>
            </a:r>
            <a:r>
              <a:rPr lang="en-US" altLang="zh-CN" b="1"/>
              <a:t>select </a:t>
            </a:r>
            <a:r>
              <a:rPr lang="en-US" altLang="zh-CN" i="1"/>
              <a:t>time_slot_id</a:t>
            </a:r>
            <a:r>
              <a:rPr lang="en-US" altLang="zh-CN" sz="1600" i="1"/>
              <a:t/>
            </a:r>
            <a:br>
              <a:rPr lang="en-US" altLang="zh-CN" sz="1600" i="1"/>
            </a:br>
            <a:r>
              <a:rPr lang="en-US" altLang="zh-CN" sz="1600" i="1"/>
              <a:t>               </a:t>
            </a:r>
            <a:r>
              <a:rPr lang="en-US" altLang="zh-CN" b="1"/>
              <a:t>from </a:t>
            </a:r>
            <a:r>
              <a:rPr lang="en-US" altLang="zh-CN" i="1"/>
              <a:t>section</a:t>
            </a:r>
            <a:r>
              <a:rPr lang="en-US" altLang="zh-CN"/>
              <a:t>)) /* and </a:t>
            </a:r>
            <a:r>
              <a:rPr lang="en-US" altLang="zh-CN" i="1"/>
              <a:t>time_slot_id </a:t>
            </a:r>
            <a:r>
              <a:rPr lang="en-US" altLang="zh-CN"/>
              <a:t>still referenced from </a:t>
            </a:r>
            <a:r>
              <a:rPr lang="en-US" altLang="zh-CN" i="1"/>
              <a:t>section</a:t>
            </a:r>
            <a:r>
              <a:rPr lang="en-US" altLang="zh-CN"/>
              <a:t>*/</a:t>
            </a:r>
            <a:br>
              <a:rPr lang="en-US" altLang="zh-CN"/>
            </a:br>
            <a:r>
              <a:rPr lang="en-US" altLang="zh-CN" b="1"/>
              <a:t>begin</a:t>
            </a:r>
            <a:br>
              <a:rPr lang="en-US" altLang="zh-CN" b="1"/>
            </a:br>
            <a:r>
              <a:rPr lang="en-US" altLang="zh-CN" b="1"/>
              <a:t>    rollback</a:t>
            </a:r>
            <a:br>
              <a:rPr lang="en-US" altLang="zh-CN" b="1"/>
            </a:br>
            <a:r>
              <a:rPr lang="en-US" altLang="zh-CN" b="1"/>
              <a:t>end</a:t>
            </a:r>
            <a:r>
              <a:rPr lang="en-US" altLang="zh-CN"/>
              <a:t>;</a:t>
            </a:r>
            <a:endParaRPr lang="en-US" altLang="zh-CN" sz="16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a:solidFill>
                  <a:srgbClr val="CC3300"/>
                </a:solidFill>
                <a:latin typeface="宋体" panose="02010600030101010101" pitchFamily="2" charset="-122"/>
                <a:ea typeface="宋体" panose="02010600030101010101" pitchFamily="2" charset="-122"/>
              </a:rPr>
              <a:t>使用触发器来维护</a:t>
            </a:r>
            <a:r>
              <a:rPr lang="en-US" altLang="zh-CN"/>
              <a:t>credits_earned</a:t>
            </a:r>
            <a:r>
              <a:rPr lang="zh-CN" altLang="en-US">
                <a:solidFill>
                  <a:srgbClr val="CC3300"/>
                </a:solidFill>
                <a:latin typeface="宋体" panose="02010600030101010101" pitchFamily="2" charset="-122"/>
                <a:ea typeface="宋体" panose="02010600030101010101" pitchFamily="2" charset="-122"/>
              </a:rPr>
              <a:t>值</a:t>
            </a:r>
            <a:endParaRPr lang="en-IN" altLang="zh-CN">
              <a:solidFill>
                <a:srgbClr val="CC3300"/>
              </a:solidFill>
              <a:latin typeface="宋体" panose="02010600030101010101" pitchFamily="2" charset="-122"/>
              <a:ea typeface="宋体" panose="02010600030101010101" pitchFamily="2" charset="-122"/>
            </a:endParaRPr>
          </a:p>
        </p:txBody>
      </p:sp>
      <p:sp>
        <p:nvSpPr>
          <p:cNvPr id="122883" name="Rectangle 3"/>
          <p:cNvSpPr>
            <a:spLocks noGrp="1" noChangeArrowheads="1"/>
          </p:cNvSpPr>
          <p:nvPr>
            <p:ph type="body" idx="1"/>
          </p:nvPr>
        </p:nvSpPr>
        <p:spPr/>
        <p:txBody>
          <a:bodyPr/>
          <a:lstStyle/>
          <a:p>
            <a:pPr marL="0" indent="0">
              <a:buFont typeface="Monotype Sorts" pitchFamily="2" charset="2"/>
              <a:buNone/>
            </a:pPr>
            <a:r>
              <a:rPr lang="en-IN" altLang="zh-CN" b="1"/>
              <a:t>create trigger </a:t>
            </a:r>
            <a:r>
              <a:rPr lang="en-IN" altLang="zh-CN" i="1"/>
              <a:t>credits_earned </a:t>
            </a:r>
            <a:r>
              <a:rPr lang="en-IN" altLang="zh-CN" b="1"/>
              <a:t>after update of </a:t>
            </a:r>
            <a:r>
              <a:rPr lang="en-IN" altLang="zh-CN" i="1"/>
              <a:t>takes </a:t>
            </a:r>
            <a:r>
              <a:rPr lang="en-IN" altLang="zh-CN" b="1"/>
              <a:t>on </a:t>
            </a:r>
            <a:r>
              <a:rPr lang="en-IN" altLang="zh-CN"/>
              <a:t>(</a:t>
            </a:r>
            <a:r>
              <a:rPr lang="en-IN" altLang="zh-CN" i="1"/>
              <a:t>grade</a:t>
            </a:r>
            <a:r>
              <a:rPr lang="en-IN" altLang="zh-CN"/>
              <a:t>)</a:t>
            </a:r>
            <a:br>
              <a:rPr lang="en-IN" altLang="zh-CN"/>
            </a:br>
            <a:r>
              <a:rPr lang="en-IN" altLang="zh-CN" b="1"/>
              <a:t>referencing new row as </a:t>
            </a:r>
            <a:r>
              <a:rPr lang="en-IN" altLang="zh-CN" i="1"/>
              <a:t>nrow</a:t>
            </a:r>
            <a:br>
              <a:rPr lang="en-IN" altLang="zh-CN" i="1"/>
            </a:br>
            <a:r>
              <a:rPr lang="en-IN" altLang="zh-CN" b="1"/>
              <a:t>referencing old row as </a:t>
            </a:r>
            <a:r>
              <a:rPr lang="en-IN" altLang="zh-CN" i="1"/>
              <a:t>orow</a:t>
            </a:r>
            <a:br>
              <a:rPr lang="en-IN" altLang="zh-CN" i="1"/>
            </a:br>
            <a:r>
              <a:rPr lang="en-IN" altLang="zh-CN" b="1"/>
              <a:t>for each row</a:t>
            </a:r>
            <a:br>
              <a:rPr lang="en-IN" altLang="zh-CN" b="1"/>
            </a:br>
            <a:r>
              <a:rPr lang="en-IN" altLang="zh-CN" b="1"/>
              <a:t>when </a:t>
            </a:r>
            <a:r>
              <a:rPr lang="en-IN" altLang="zh-CN" i="1"/>
              <a:t>nrow.grade </a:t>
            </a:r>
            <a:r>
              <a:rPr lang="en-IN" altLang="zh-CN"/>
              <a:t>&lt;&gt; ’F’ </a:t>
            </a:r>
            <a:r>
              <a:rPr lang="en-IN" altLang="zh-CN" b="1"/>
              <a:t>and </a:t>
            </a:r>
            <a:r>
              <a:rPr lang="en-IN" altLang="zh-CN" i="1"/>
              <a:t>nrow.grade </a:t>
            </a:r>
            <a:r>
              <a:rPr lang="en-IN" altLang="zh-CN" b="1"/>
              <a:t>is not null</a:t>
            </a:r>
            <a:br>
              <a:rPr lang="en-IN" altLang="zh-CN" b="1"/>
            </a:br>
            <a:r>
              <a:rPr lang="en-IN" altLang="zh-CN" b="1"/>
              <a:t>    and </a:t>
            </a:r>
            <a:r>
              <a:rPr lang="en-IN" altLang="zh-CN"/>
              <a:t>(</a:t>
            </a:r>
            <a:r>
              <a:rPr lang="en-IN" altLang="zh-CN" i="1"/>
              <a:t>orow.grade </a:t>
            </a:r>
            <a:r>
              <a:rPr lang="en-IN" altLang="zh-CN"/>
              <a:t>= ’F’ </a:t>
            </a:r>
            <a:r>
              <a:rPr lang="en-IN" altLang="zh-CN" b="1"/>
              <a:t>or </a:t>
            </a:r>
            <a:r>
              <a:rPr lang="en-IN" altLang="zh-CN" i="1"/>
              <a:t>orow.grade </a:t>
            </a:r>
            <a:r>
              <a:rPr lang="en-IN" altLang="zh-CN" b="1"/>
              <a:t>is null</a:t>
            </a:r>
            <a:r>
              <a:rPr lang="en-IN" altLang="zh-CN"/>
              <a:t>)</a:t>
            </a:r>
            <a:br>
              <a:rPr lang="en-IN" altLang="zh-CN"/>
            </a:br>
            <a:r>
              <a:rPr lang="en-IN" altLang="zh-CN" b="1"/>
              <a:t>begin atomic</a:t>
            </a:r>
            <a:br>
              <a:rPr lang="en-IN" altLang="zh-CN" b="1"/>
            </a:br>
            <a:r>
              <a:rPr lang="en-IN" altLang="zh-CN" b="1"/>
              <a:t>     update </a:t>
            </a:r>
            <a:r>
              <a:rPr lang="en-IN" altLang="zh-CN" i="1"/>
              <a:t>student</a:t>
            </a:r>
            <a:br>
              <a:rPr lang="en-IN" altLang="zh-CN" i="1"/>
            </a:br>
            <a:r>
              <a:rPr lang="en-IN" altLang="zh-CN" i="1"/>
              <a:t>     </a:t>
            </a:r>
            <a:r>
              <a:rPr lang="en-IN" altLang="zh-CN" b="1"/>
              <a:t>set </a:t>
            </a:r>
            <a:r>
              <a:rPr lang="en-IN" altLang="zh-CN" i="1"/>
              <a:t>tot_cred</a:t>
            </a:r>
            <a:r>
              <a:rPr lang="en-IN" altLang="zh-CN"/>
              <a:t>= </a:t>
            </a:r>
            <a:r>
              <a:rPr lang="en-IN" altLang="zh-CN" i="1"/>
              <a:t>tot_cred </a:t>
            </a:r>
            <a:r>
              <a:rPr lang="en-IN" altLang="zh-CN"/>
              <a:t>+ </a:t>
            </a:r>
            <a:br>
              <a:rPr lang="en-IN" altLang="zh-CN"/>
            </a:br>
            <a:r>
              <a:rPr lang="en-IN" altLang="zh-CN"/>
              <a:t>           (</a:t>
            </a:r>
            <a:r>
              <a:rPr lang="en-IN" altLang="zh-CN" b="1"/>
              <a:t>select </a:t>
            </a:r>
            <a:r>
              <a:rPr lang="en-IN" altLang="zh-CN" i="1"/>
              <a:t>credits</a:t>
            </a:r>
            <a:br>
              <a:rPr lang="en-IN" altLang="zh-CN" i="1"/>
            </a:br>
            <a:r>
              <a:rPr lang="en-IN" altLang="zh-CN" i="1"/>
              <a:t>            </a:t>
            </a:r>
            <a:r>
              <a:rPr lang="en-IN" altLang="zh-CN" b="1"/>
              <a:t>from </a:t>
            </a:r>
            <a:r>
              <a:rPr lang="en-IN" altLang="zh-CN" i="1"/>
              <a:t>course</a:t>
            </a:r>
            <a:br>
              <a:rPr lang="en-IN" altLang="zh-CN" i="1"/>
            </a:br>
            <a:r>
              <a:rPr lang="en-IN" altLang="zh-CN" i="1"/>
              <a:t>            </a:t>
            </a:r>
            <a:r>
              <a:rPr lang="en-IN" altLang="zh-CN" b="1"/>
              <a:t>where </a:t>
            </a:r>
            <a:r>
              <a:rPr lang="en-IN" altLang="zh-CN" i="1"/>
              <a:t>course</a:t>
            </a:r>
            <a:r>
              <a:rPr lang="en-IN" altLang="zh-CN"/>
              <a:t>.</a:t>
            </a:r>
            <a:r>
              <a:rPr lang="en-IN" altLang="zh-CN" i="1"/>
              <a:t>course_id</a:t>
            </a:r>
            <a:r>
              <a:rPr lang="en-IN" altLang="zh-CN"/>
              <a:t>= </a:t>
            </a:r>
            <a:r>
              <a:rPr lang="en-IN" altLang="zh-CN" i="1"/>
              <a:t>nrow.course_id</a:t>
            </a:r>
            <a:r>
              <a:rPr lang="en-IN" altLang="zh-CN"/>
              <a:t>)</a:t>
            </a:r>
            <a:br>
              <a:rPr lang="en-IN" altLang="zh-CN"/>
            </a:br>
            <a:r>
              <a:rPr lang="en-IN" altLang="zh-CN"/>
              <a:t>     </a:t>
            </a:r>
            <a:r>
              <a:rPr lang="en-IN" altLang="zh-CN" b="1"/>
              <a:t>where </a:t>
            </a:r>
            <a:r>
              <a:rPr lang="en-IN" altLang="zh-CN" i="1"/>
              <a:t>student.id </a:t>
            </a:r>
            <a:r>
              <a:rPr lang="en-IN" altLang="zh-CN"/>
              <a:t>= </a:t>
            </a:r>
            <a:r>
              <a:rPr lang="en-IN" altLang="zh-CN" i="1"/>
              <a:t>nrow.id</a:t>
            </a:r>
            <a:r>
              <a:rPr lang="en-IN" altLang="zh-CN"/>
              <a:t>;</a:t>
            </a:r>
            <a:br>
              <a:rPr lang="en-IN" altLang="zh-CN"/>
            </a:br>
            <a:r>
              <a:rPr lang="en-IN" altLang="zh-CN" b="1"/>
              <a:t>end</a:t>
            </a:r>
            <a:r>
              <a:rPr lang="en-IN" altLang="zh-CN"/>
              <a:t>;</a:t>
            </a:r>
            <a:endParaRPr lang="en-IN" altLang="zh-CN" sz="16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4"/>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 typeface="Arial" panose="020B0604020202020204" pitchFamily="34" charset="0"/>
              <a:buNone/>
            </a:pPr>
            <a:endParaRPr kumimoji="0" lang="zh-CN" altLang="zh-CN" sz="2400" dirty="0">
              <a:solidFill>
                <a:schemeClr val="accent2"/>
              </a:solidFill>
              <a:latin typeface="Times New Roman" panose="02020603050405020304" pitchFamily="18" charset="0"/>
              <a:ea typeface="华文新魏" panose="02010800040101010101" pitchFamily="2" charset="-122"/>
            </a:endParaRPr>
          </a:p>
        </p:txBody>
      </p:sp>
      <p:sp>
        <p:nvSpPr>
          <p:cNvPr id="124931" name="Rectangle 2"/>
          <p:cNvSpPr>
            <a:spLocks noGrp="1" noChangeArrowheads="1"/>
          </p:cNvSpPr>
          <p:nvPr>
            <p:ph type="title"/>
          </p:nvPr>
        </p:nvSpPr>
        <p:spPr>
          <a:xfrm>
            <a:off x="360446" y="0"/>
            <a:ext cx="8486775" cy="846137"/>
          </a:xfrm>
        </p:spPr>
        <p:txBody>
          <a:bodyPr/>
          <a:lstStyle/>
          <a:p>
            <a:pPr eaLnBrk="1" hangingPunct="1"/>
            <a:r>
              <a:rPr lang="zh-CN" altLang="en-US" dirty="0"/>
              <a:t>触发器</a:t>
            </a:r>
          </a:p>
        </p:txBody>
      </p:sp>
      <p:sp>
        <p:nvSpPr>
          <p:cNvPr id="124932" name="Rectangle 3"/>
          <p:cNvSpPr>
            <a:spLocks noGrp="1" noChangeArrowheads="1"/>
          </p:cNvSpPr>
          <p:nvPr>
            <p:ph idx="1"/>
          </p:nvPr>
        </p:nvSpPr>
        <p:spPr>
          <a:xfrm>
            <a:off x="327025" y="834189"/>
            <a:ext cx="8686800" cy="5486400"/>
          </a:xfrm>
        </p:spPr>
        <p:txBody>
          <a:bodyPr/>
          <a:lstStyle/>
          <a:p>
            <a:pPr algn="ctr" eaLnBrk="1" hangingPunct="1">
              <a:lnSpc>
                <a:spcPct val="80000"/>
              </a:lnSpc>
              <a:buFont typeface="Wingdings" panose="05000000000000000000" pitchFamily="2" charset="2"/>
              <a:buNone/>
              <a:tabLst>
                <a:tab pos="908050" algn="l"/>
                <a:tab pos="1146175" algn="l"/>
              </a:tabLst>
            </a:pPr>
            <a:r>
              <a:rPr lang="zh-CN" altLang="en-US" sz="2000" dirty="0">
                <a:latin typeface="华文新魏" panose="02010800040101010101" pitchFamily="2" charset="-122"/>
              </a:rPr>
              <a:t>当帐户透支时，将帐户余额设为</a:t>
            </a:r>
            <a:r>
              <a:rPr lang="en-US" altLang="zh-CN" sz="2000" dirty="0">
                <a:latin typeface="华文新魏" panose="02010800040101010101" pitchFamily="2" charset="-122"/>
              </a:rPr>
              <a:t>0</a:t>
            </a:r>
            <a:r>
              <a:rPr lang="zh-CN" altLang="en-US" sz="2000" dirty="0">
                <a:latin typeface="华文新魏" panose="02010800040101010101" pitchFamily="2" charset="-122"/>
              </a:rPr>
              <a:t>，并建一笔贷款，其金额为透支额</a:t>
            </a:r>
          </a:p>
          <a:p>
            <a:pPr eaLnBrk="1" hangingPunct="1">
              <a:lnSpc>
                <a:spcPct val="105000"/>
              </a:lnSpc>
              <a:buFont typeface="Wingdings" panose="05000000000000000000" pitchFamily="2" charset="2"/>
              <a:buNone/>
              <a:tabLst>
                <a:tab pos="908050" algn="l"/>
                <a:tab pos="1146175" algn="l"/>
              </a:tabLst>
            </a:pPr>
            <a:r>
              <a:rPr lang="en-US" altLang="zh-CN" sz="2000" b="1" i="1" dirty="0">
                <a:solidFill>
                  <a:srgbClr val="FF3300"/>
                </a:solidFill>
              </a:rPr>
              <a:t>create trigger</a:t>
            </a:r>
            <a:r>
              <a:rPr lang="en-US" altLang="zh-CN" sz="2000" b="1" i="1" dirty="0"/>
              <a:t> </a:t>
            </a:r>
            <a:r>
              <a:rPr lang="en-US" altLang="zh-CN" sz="2000" i="1" dirty="0"/>
              <a:t>overdraft-trigger </a:t>
            </a:r>
            <a:r>
              <a:rPr lang="en-US" altLang="zh-CN" sz="2000" b="1" i="1" dirty="0">
                <a:solidFill>
                  <a:srgbClr val="FF3300"/>
                </a:solidFill>
              </a:rPr>
              <a:t>after update on</a:t>
            </a:r>
            <a:r>
              <a:rPr lang="en-US" altLang="zh-CN" sz="2000" b="1" i="1" dirty="0"/>
              <a:t> </a:t>
            </a:r>
            <a:r>
              <a:rPr lang="en-US" altLang="zh-CN" sz="2000" i="1" dirty="0"/>
              <a:t>account</a:t>
            </a:r>
          </a:p>
          <a:p>
            <a:pPr eaLnBrk="1" hangingPunct="1">
              <a:lnSpc>
                <a:spcPct val="105000"/>
              </a:lnSpc>
              <a:buFont typeface="Wingdings" panose="05000000000000000000" pitchFamily="2" charset="2"/>
              <a:buNone/>
              <a:tabLst>
                <a:tab pos="908050" algn="l"/>
                <a:tab pos="1146175" algn="l"/>
              </a:tabLst>
            </a:pPr>
            <a:r>
              <a:rPr lang="en-US" altLang="zh-CN" sz="2000" b="1" i="1" dirty="0"/>
              <a:t>	</a:t>
            </a:r>
            <a:r>
              <a:rPr lang="en-US" altLang="zh-CN" sz="2000" b="1" i="1" dirty="0">
                <a:solidFill>
                  <a:srgbClr val="FF3300"/>
                </a:solidFill>
              </a:rPr>
              <a:t>referencing new row as</a:t>
            </a:r>
            <a:r>
              <a:rPr lang="en-US" altLang="zh-CN" sz="2000" b="1" i="1" dirty="0"/>
              <a:t> </a:t>
            </a:r>
            <a:r>
              <a:rPr lang="en-US" altLang="zh-CN" sz="2000" i="1" dirty="0" err="1"/>
              <a:t>nrow</a:t>
            </a:r>
            <a:r>
              <a:rPr lang="en-US" altLang="zh-CN" sz="2000" i="1" dirty="0"/>
              <a:t>  </a:t>
            </a:r>
            <a:r>
              <a:rPr lang="en-US" altLang="zh-CN" sz="2000" b="1" i="1" dirty="0">
                <a:solidFill>
                  <a:srgbClr val="FF3300"/>
                </a:solidFill>
              </a:rPr>
              <a:t>for each row</a:t>
            </a:r>
            <a:endParaRPr lang="en-US" altLang="zh-CN" sz="2000" b="1" i="1" dirty="0">
              <a:solidFill>
                <a:schemeClr val="hlink"/>
              </a:solidFill>
            </a:endParaRPr>
          </a:p>
          <a:p>
            <a:pPr eaLnBrk="1" hangingPunct="1">
              <a:lnSpc>
                <a:spcPct val="105000"/>
              </a:lnSpc>
              <a:buFont typeface="Wingdings" panose="05000000000000000000" pitchFamily="2" charset="2"/>
              <a:buNone/>
              <a:tabLst>
                <a:tab pos="908050" algn="l"/>
                <a:tab pos="1146175" algn="l"/>
              </a:tabLst>
            </a:pPr>
            <a:r>
              <a:rPr lang="en-US" altLang="zh-CN" sz="2000" b="1" i="1" dirty="0"/>
              <a:t>	</a:t>
            </a:r>
            <a:r>
              <a:rPr lang="en-US" altLang="zh-CN" sz="2000" b="1" i="1" dirty="0">
                <a:solidFill>
                  <a:srgbClr val="FF3300"/>
                </a:solidFill>
              </a:rPr>
              <a:t>when</a:t>
            </a:r>
            <a:r>
              <a:rPr lang="en-US" altLang="zh-CN" sz="2000" b="1" i="1" dirty="0"/>
              <a:t> </a:t>
            </a:r>
            <a:r>
              <a:rPr lang="en-US" altLang="zh-CN" sz="2000" i="1" dirty="0" err="1"/>
              <a:t>nrow.balance</a:t>
            </a:r>
            <a:r>
              <a:rPr lang="en-US" altLang="zh-CN" sz="2000" i="1" dirty="0"/>
              <a:t> &lt; 0</a:t>
            </a:r>
          </a:p>
          <a:p>
            <a:pPr eaLnBrk="1" hangingPunct="1">
              <a:lnSpc>
                <a:spcPct val="105000"/>
              </a:lnSpc>
              <a:buFont typeface="Wingdings" panose="05000000000000000000" pitchFamily="2" charset="2"/>
              <a:buNone/>
              <a:tabLst>
                <a:tab pos="908050" algn="l"/>
                <a:tab pos="1146175" algn="l"/>
              </a:tabLst>
            </a:pPr>
            <a:r>
              <a:rPr lang="en-US" altLang="zh-CN" sz="2000" b="1" i="1" dirty="0"/>
              <a:t>	</a:t>
            </a:r>
            <a:r>
              <a:rPr lang="en-US" altLang="zh-CN" sz="2000" b="1" i="1" dirty="0">
                <a:solidFill>
                  <a:srgbClr val="FF3300"/>
                </a:solidFill>
              </a:rPr>
              <a:t>begin atomic</a:t>
            </a:r>
            <a:endParaRPr lang="en-US" altLang="zh-CN" sz="2000" b="1" i="1" dirty="0">
              <a:solidFill>
                <a:schemeClr val="hlink"/>
              </a:solidFill>
            </a:endParaRPr>
          </a:p>
          <a:p>
            <a:pPr eaLnBrk="1" hangingPunct="1">
              <a:lnSpc>
                <a:spcPct val="105000"/>
              </a:lnSpc>
              <a:buFont typeface="Wingdings" panose="05000000000000000000" pitchFamily="2" charset="2"/>
              <a:buNone/>
              <a:tabLst>
                <a:tab pos="908050" algn="l"/>
                <a:tab pos="1146175" algn="l"/>
              </a:tabLst>
            </a:pPr>
            <a:r>
              <a:rPr lang="en-US" altLang="zh-CN" sz="2000" b="1" i="1" dirty="0"/>
              <a:t>	       </a:t>
            </a:r>
            <a:r>
              <a:rPr lang="en-US" altLang="zh-CN" sz="2000" b="1" i="1" dirty="0">
                <a:solidFill>
                  <a:srgbClr val="FF3300"/>
                </a:solidFill>
              </a:rPr>
              <a:t>insert into</a:t>
            </a:r>
            <a:r>
              <a:rPr lang="en-US" altLang="zh-CN" sz="2000" b="1" i="1" dirty="0"/>
              <a:t> </a:t>
            </a:r>
            <a:r>
              <a:rPr lang="en-US" altLang="zh-CN" sz="2000" i="1" dirty="0"/>
              <a:t>borrower</a:t>
            </a:r>
          </a:p>
          <a:p>
            <a:pPr eaLnBrk="1" hangingPunct="1">
              <a:lnSpc>
                <a:spcPct val="105000"/>
              </a:lnSpc>
              <a:buFont typeface="Wingdings" panose="05000000000000000000" pitchFamily="2" charset="2"/>
              <a:buNone/>
              <a:tabLst>
                <a:tab pos="908050" algn="l"/>
                <a:tab pos="1146175" algn="l"/>
              </a:tabLst>
            </a:pPr>
            <a:r>
              <a:rPr lang="en-US" altLang="zh-CN" sz="2000" b="1" i="1" dirty="0"/>
              <a:t>		    </a:t>
            </a:r>
            <a:r>
              <a:rPr lang="en-US" altLang="zh-CN" sz="2000" i="1" dirty="0"/>
              <a:t>(</a:t>
            </a:r>
            <a:r>
              <a:rPr lang="en-US" altLang="zh-CN" sz="2000" b="1" i="1" dirty="0">
                <a:solidFill>
                  <a:srgbClr val="FF3300"/>
                </a:solidFill>
              </a:rPr>
              <a:t>select</a:t>
            </a:r>
            <a:r>
              <a:rPr lang="en-US" altLang="zh-CN" sz="2000" b="1" i="1" dirty="0">
                <a:solidFill>
                  <a:schemeClr val="hlink"/>
                </a:solidFill>
              </a:rPr>
              <a:t> </a:t>
            </a:r>
            <a:r>
              <a:rPr lang="en-US" altLang="zh-CN" sz="2000" i="1" dirty="0"/>
              <a:t>customer-name, account-number</a:t>
            </a:r>
          </a:p>
          <a:p>
            <a:pPr eaLnBrk="1" hangingPunct="1">
              <a:lnSpc>
                <a:spcPct val="105000"/>
              </a:lnSpc>
              <a:buFont typeface="Wingdings" panose="05000000000000000000" pitchFamily="2" charset="2"/>
              <a:buNone/>
              <a:tabLst>
                <a:tab pos="908050" algn="l"/>
                <a:tab pos="1146175" algn="l"/>
              </a:tabLst>
            </a:pPr>
            <a:r>
              <a:rPr lang="en-US" altLang="zh-CN" sz="2000" i="1" dirty="0"/>
              <a:t>   </a:t>
            </a:r>
            <a:r>
              <a:rPr lang="en-US" altLang="zh-CN" sz="2000" b="1" i="1" dirty="0"/>
              <a:t>	</a:t>
            </a:r>
            <a:r>
              <a:rPr lang="en-US" altLang="zh-CN" sz="2000" b="1" i="1" dirty="0">
                <a:solidFill>
                  <a:schemeClr val="hlink"/>
                </a:solidFill>
              </a:rPr>
              <a:t>	        </a:t>
            </a:r>
            <a:r>
              <a:rPr lang="en-US" altLang="zh-CN" sz="2000" b="1" i="1" dirty="0">
                <a:solidFill>
                  <a:srgbClr val="FF3300"/>
                </a:solidFill>
              </a:rPr>
              <a:t>from</a:t>
            </a:r>
            <a:r>
              <a:rPr lang="en-US" altLang="zh-CN" sz="2000" b="1" i="1" dirty="0"/>
              <a:t> </a:t>
            </a:r>
            <a:r>
              <a:rPr lang="en-US" altLang="zh-CN" sz="2000" i="1" dirty="0"/>
              <a:t>depositor</a:t>
            </a:r>
          </a:p>
          <a:p>
            <a:pPr eaLnBrk="1" hangingPunct="1">
              <a:lnSpc>
                <a:spcPct val="105000"/>
              </a:lnSpc>
              <a:buFont typeface="Wingdings" panose="05000000000000000000" pitchFamily="2" charset="2"/>
              <a:buNone/>
              <a:tabLst>
                <a:tab pos="908050" algn="l"/>
                <a:tab pos="1146175" algn="l"/>
              </a:tabLst>
            </a:pPr>
            <a:r>
              <a:rPr lang="en-US" altLang="zh-CN" sz="2000" i="1" dirty="0"/>
              <a:t> </a:t>
            </a:r>
            <a:r>
              <a:rPr lang="en-US" altLang="zh-CN" sz="2000" b="1" i="1" dirty="0"/>
              <a:t>		        </a:t>
            </a:r>
            <a:r>
              <a:rPr lang="en-US" altLang="zh-CN" sz="2000" b="1" i="1" dirty="0">
                <a:solidFill>
                  <a:srgbClr val="FF3300"/>
                </a:solidFill>
              </a:rPr>
              <a:t>where</a:t>
            </a:r>
            <a:r>
              <a:rPr lang="en-US" altLang="zh-CN" sz="2000" b="1" i="1" dirty="0"/>
              <a:t> </a:t>
            </a:r>
            <a:r>
              <a:rPr lang="en-US" altLang="zh-CN" sz="2000" i="1" dirty="0" err="1"/>
              <a:t>nrow.account</a:t>
            </a:r>
            <a:r>
              <a:rPr lang="en-US" altLang="zh-CN" sz="2000" i="1" dirty="0"/>
              <a:t>-number = </a:t>
            </a:r>
            <a:r>
              <a:rPr lang="en-US" altLang="zh-CN" sz="2000" i="1" dirty="0" err="1"/>
              <a:t>depositor.account</a:t>
            </a:r>
            <a:r>
              <a:rPr lang="en-US" altLang="zh-CN" sz="2000" i="1" dirty="0"/>
              <a:t>-number);</a:t>
            </a:r>
          </a:p>
          <a:p>
            <a:pPr eaLnBrk="1" hangingPunct="1">
              <a:lnSpc>
                <a:spcPct val="105000"/>
              </a:lnSpc>
              <a:buFont typeface="Wingdings" panose="05000000000000000000" pitchFamily="2" charset="2"/>
              <a:buNone/>
              <a:tabLst>
                <a:tab pos="908050" algn="l"/>
                <a:tab pos="1146175" algn="l"/>
              </a:tabLst>
            </a:pPr>
            <a:r>
              <a:rPr lang="en-US" altLang="zh-CN" sz="2000" b="1" i="1" dirty="0"/>
              <a:t>	        </a:t>
            </a:r>
            <a:r>
              <a:rPr lang="en-US" altLang="zh-CN" sz="2000" b="1" i="1" dirty="0">
                <a:solidFill>
                  <a:srgbClr val="FF3300"/>
                </a:solidFill>
              </a:rPr>
              <a:t>insert into</a:t>
            </a:r>
            <a:r>
              <a:rPr lang="en-US" altLang="zh-CN" sz="2000" b="1" i="1" dirty="0"/>
              <a:t> </a:t>
            </a:r>
            <a:r>
              <a:rPr lang="en-US" altLang="zh-CN" sz="2000" i="1" dirty="0"/>
              <a:t>loan </a:t>
            </a:r>
            <a:r>
              <a:rPr lang="en-US" altLang="zh-CN" sz="2000" b="1" i="1" dirty="0">
                <a:solidFill>
                  <a:srgbClr val="FF3300"/>
                </a:solidFill>
              </a:rPr>
              <a:t>values</a:t>
            </a:r>
            <a:r>
              <a:rPr lang="en-US" altLang="zh-CN" sz="2000" i="1" dirty="0"/>
              <a:t>(</a:t>
            </a:r>
            <a:r>
              <a:rPr lang="en-US" altLang="zh-CN" sz="2000" i="1" dirty="0" err="1"/>
              <a:t>nrow.account</a:t>
            </a:r>
            <a:r>
              <a:rPr lang="en-US" altLang="zh-CN" sz="2000" i="1" dirty="0"/>
              <a:t>-number, </a:t>
            </a:r>
          </a:p>
          <a:p>
            <a:pPr eaLnBrk="1" hangingPunct="1">
              <a:lnSpc>
                <a:spcPct val="105000"/>
              </a:lnSpc>
              <a:buFont typeface="Wingdings" panose="05000000000000000000" pitchFamily="2" charset="2"/>
              <a:buNone/>
              <a:tabLst>
                <a:tab pos="908050" algn="l"/>
                <a:tab pos="1146175" algn="l"/>
              </a:tabLst>
            </a:pPr>
            <a:r>
              <a:rPr lang="en-US" altLang="zh-CN" sz="2000" i="1" dirty="0"/>
              <a:t>					</a:t>
            </a:r>
            <a:r>
              <a:rPr lang="en-US" altLang="zh-CN" sz="2000" i="1" dirty="0" err="1"/>
              <a:t>nrow.branch</a:t>
            </a:r>
            <a:r>
              <a:rPr lang="en-US" altLang="zh-CN" sz="2000" i="1" dirty="0"/>
              <a:t>-name, – </a:t>
            </a:r>
            <a:r>
              <a:rPr lang="en-US" altLang="zh-CN" sz="2000" i="1" dirty="0" err="1"/>
              <a:t>nrow.balance</a:t>
            </a:r>
            <a:r>
              <a:rPr lang="en-US" altLang="zh-CN" sz="2000" i="1" dirty="0"/>
              <a:t>);</a:t>
            </a:r>
          </a:p>
          <a:p>
            <a:pPr eaLnBrk="1" hangingPunct="1">
              <a:lnSpc>
                <a:spcPct val="105000"/>
              </a:lnSpc>
              <a:buFont typeface="Wingdings" panose="05000000000000000000" pitchFamily="2" charset="2"/>
              <a:buNone/>
              <a:tabLst>
                <a:tab pos="908050" algn="l"/>
                <a:tab pos="1146175" algn="l"/>
              </a:tabLst>
            </a:pPr>
            <a:r>
              <a:rPr lang="en-US" altLang="zh-CN" sz="2000" i="1" dirty="0"/>
              <a:t>       </a:t>
            </a:r>
            <a:r>
              <a:rPr lang="en-US" altLang="zh-CN" sz="2000" b="1" i="1" dirty="0"/>
              <a:t> 	</a:t>
            </a:r>
            <a:r>
              <a:rPr lang="en-US" altLang="zh-CN" sz="2000" b="1" i="1" dirty="0">
                <a:solidFill>
                  <a:srgbClr val="FF3300"/>
                </a:solidFill>
              </a:rPr>
              <a:t>update</a:t>
            </a:r>
            <a:r>
              <a:rPr lang="en-US" altLang="zh-CN" sz="2000" b="1" i="1" dirty="0"/>
              <a:t> </a:t>
            </a:r>
            <a:r>
              <a:rPr lang="en-US" altLang="zh-CN" sz="2000" i="1" dirty="0"/>
              <a:t>account</a:t>
            </a:r>
            <a:r>
              <a:rPr lang="en-US" altLang="zh-CN" sz="2000" b="1" i="1" dirty="0">
                <a:solidFill>
                  <a:srgbClr val="FF3300"/>
                </a:solidFill>
              </a:rPr>
              <a:t> set</a:t>
            </a:r>
            <a:r>
              <a:rPr lang="en-US" altLang="zh-CN" sz="2000" b="1" i="1" dirty="0">
                <a:solidFill>
                  <a:schemeClr val="hlink"/>
                </a:solidFill>
              </a:rPr>
              <a:t> </a:t>
            </a:r>
            <a:r>
              <a:rPr lang="en-US" altLang="zh-CN" sz="2000" i="1" dirty="0"/>
              <a:t>balance = 0</a:t>
            </a:r>
          </a:p>
          <a:p>
            <a:pPr eaLnBrk="1" hangingPunct="1">
              <a:lnSpc>
                <a:spcPct val="105000"/>
              </a:lnSpc>
              <a:buFont typeface="Wingdings" panose="05000000000000000000" pitchFamily="2" charset="2"/>
              <a:buNone/>
              <a:tabLst>
                <a:tab pos="908050" algn="l"/>
                <a:tab pos="1146175" algn="l"/>
              </a:tabLst>
            </a:pPr>
            <a:r>
              <a:rPr lang="en-US" altLang="zh-CN" sz="2000" b="1" i="1" dirty="0"/>
              <a:t>		   </a:t>
            </a:r>
            <a:r>
              <a:rPr lang="en-US" altLang="zh-CN" sz="2000" b="1" i="1" dirty="0">
                <a:solidFill>
                  <a:srgbClr val="FF3300"/>
                </a:solidFill>
              </a:rPr>
              <a:t>where </a:t>
            </a:r>
            <a:r>
              <a:rPr lang="en-US" altLang="zh-CN" sz="2000" i="1" dirty="0" err="1"/>
              <a:t>account.account</a:t>
            </a:r>
            <a:r>
              <a:rPr lang="en-US" altLang="zh-CN" sz="2000" i="1" dirty="0"/>
              <a:t>-number = </a:t>
            </a:r>
            <a:r>
              <a:rPr lang="en-US" altLang="zh-CN" sz="2000" i="1" dirty="0" err="1"/>
              <a:t>nrow.account</a:t>
            </a:r>
            <a:r>
              <a:rPr lang="en-US" altLang="zh-CN" sz="2000" i="1" dirty="0"/>
              <a:t>-number</a:t>
            </a:r>
          </a:p>
          <a:p>
            <a:pPr eaLnBrk="1" hangingPunct="1">
              <a:lnSpc>
                <a:spcPct val="105000"/>
              </a:lnSpc>
              <a:buFont typeface="Wingdings" panose="05000000000000000000" pitchFamily="2" charset="2"/>
              <a:buNone/>
              <a:tabLst>
                <a:tab pos="908050" algn="l"/>
                <a:tab pos="1146175" algn="l"/>
              </a:tabLst>
            </a:pPr>
            <a:r>
              <a:rPr lang="en-US" altLang="zh-CN" sz="2000" b="1" i="1" dirty="0">
                <a:solidFill>
                  <a:schemeClr val="hlink"/>
                </a:solidFill>
              </a:rPr>
              <a:t>	</a:t>
            </a:r>
            <a:r>
              <a:rPr lang="en-US" altLang="zh-CN" sz="2000" b="1" i="1" dirty="0">
                <a:solidFill>
                  <a:srgbClr val="FF3300"/>
                </a:solidFill>
              </a:rPr>
              <a:t>end	</a:t>
            </a:r>
            <a:r>
              <a:rPr lang="en-US" altLang="zh-CN" sz="2000" b="1" i="1" dirty="0"/>
              <a:t>	</a:t>
            </a:r>
          </a:p>
        </p:txBody>
      </p:sp>
      <p:sp>
        <p:nvSpPr>
          <p:cNvPr id="124933" name="日期占位符 1"/>
          <p:cNvSpPr>
            <a:spLocks noGrp="1"/>
          </p:cNvSpPr>
          <p:nvPr>
            <p:ph type="dt"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US" altLang="zh-CN" dirty="0">
              <a:latin typeface="Helvetica" panose="020B0604020202020204" pitchFamily="34" charset="0"/>
              <a:ea typeface="MS PGothic" panose="020B0600070205080204" pitchFamily="34" charset="-128"/>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pPr>
              <a:defRPr/>
            </a:pPr>
            <a:endParaRPr lang="en-US" altLang="zh-CN" dirty="0"/>
          </a:p>
        </p:txBody>
      </p:sp>
      <p:sp>
        <p:nvSpPr>
          <p:cNvPr id="59395"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激活</a:t>
            </a:r>
            <a:r>
              <a:rPr lang="zh-CN" altLang="en-US" dirty="0" smtClean="0">
                <a:ea typeface="宋体" panose="02010600030101010101" pitchFamily="2" charset="-122"/>
              </a:rPr>
              <a:t>触发器</a:t>
            </a:r>
          </a:p>
        </p:txBody>
      </p:sp>
      <p:sp>
        <p:nvSpPr>
          <p:cNvPr id="59396" name="Rectangle 3"/>
          <p:cNvSpPr>
            <a:spLocks noGrp="1" noChangeArrowheads="1"/>
          </p:cNvSpPr>
          <p:nvPr>
            <p:ph type="body" idx="1"/>
          </p:nvPr>
        </p:nvSpPr>
        <p:spPr/>
        <p:txBody>
          <a:bodyPr/>
          <a:lstStyle/>
          <a:p>
            <a:pPr eaLnBrk="1" hangingPunct="1">
              <a:lnSpc>
                <a:spcPct val="130000"/>
              </a:lnSpc>
            </a:pPr>
            <a:r>
              <a:rPr lang="zh-CN" altLang="en-US" sz="2400" dirty="0" smtClean="0">
                <a:ea typeface="宋体" panose="02010600030101010101" pitchFamily="2" charset="-122"/>
              </a:rPr>
              <a:t>触发器的执行，是由</a:t>
            </a:r>
            <a:r>
              <a:rPr lang="zh-CN" altLang="en-US" sz="2400" dirty="0" smtClean="0">
                <a:solidFill>
                  <a:srgbClr val="FF00FF"/>
                </a:solidFill>
                <a:ea typeface="宋体" panose="02010600030101010101" pitchFamily="2" charset="-122"/>
              </a:rPr>
              <a:t>触发事件激活</a:t>
            </a:r>
            <a:r>
              <a:rPr lang="zh-CN" altLang="en-US" sz="2400" dirty="0" smtClean="0">
                <a:ea typeface="宋体" panose="02010600030101010101" pitchFamily="2" charset="-122"/>
              </a:rPr>
              <a:t>的，并由数据库服务器自动执行</a:t>
            </a:r>
          </a:p>
          <a:p>
            <a:pPr eaLnBrk="1" hangingPunct="1">
              <a:lnSpc>
                <a:spcPct val="130000"/>
              </a:lnSpc>
            </a:pPr>
            <a:r>
              <a:rPr lang="zh-CN" altLang="en-US" sz="2400" dirty="0" smtClean="0">
                <a:ea typeface="宋体" panose="02010600030101010101" pitchFamily="2" charset="-122"/>
              </a:rPr>
              <a:t>一个数据表上可能定义了</a:t>
            </a:r>
            <a:r>
              <a:rPr lang="zh-CN" altLang="en-US" sz="2400" dirty="0" smtClean="0">
                <a:solidFill>
                  <a:srgbClr val="FF00FF"/>
                </a:solidFill>
                <a:ea typeface="宋体" panose="02010600030101010101" pitchFamily="2" charset="-122"/>
              </a:rPr>
              <a:t>多个触发器</a:t>
            </a:r>
          </a:p>
          <a:p>
            <a:pPr lvl="1" eaLnBrk="1" hangingPunct="1">
              <a:lnSpc>
                <a:spcPct val="130000"/>
              </a:lnSpc>
            </a:pPr>
            <a:r>
              <a:rPr lang="zh-CN" altLang="en-US" sz="2000" dirty="0" smtClean="0">
                <a:ea typeface="宋体" panose="02010600030101010101" pitchFamily="2" charset="-122"/>
              </a:rPr>
              <a:t>同一个表上的多个触发器激活时遵循如下的执行顺序：</a:t>
            </a:r>
          </a:p>
          <a:p>
            <a:pPr lvl="2" eaLnBrk="1" hangingPunct="1">
              <a:lnSpc>
                <a:spcPct val="130000"/>
              </a:lnSpc>
            </a:pPr>
            <a:r>
              <a:rPr lang="zh-CN" altLang="en-US" dirty="0" smtClean="0">
                <a:ea typeface="宋体" panose="02010600030101010101" pitchFamily="2" charset="-122"/>
              </a:rPr>
              <a:t>（</a:t>
            </a:r>
            <a:r>
              <a:rPr lang="en-US" altLang="zh-CN" dirty="0" smtClean="0">
                <a:ea typeface="宋体" panose="02010600030101010101" pitchFamily="2" charset="-122"/>
              </a:rPr>
              <a:t>1</a:t>
            </a:r>
            <a:r>
              <a:rPr lang="zh-CN" altLang="en-US" dirty="0" smtClean="0">
                <a:ea typeface="宋体" panose="02010600030101010101" pitchFamily="2" charset="-122"/>
              </a:rPr>
              <a:t>） 执行该表上的</a:t>
            </a:r>
            <a:r>
              <a:rPr lang="en-US" altLang="zh-CN" dirty="0" smtClean="0">
                <a:ea typeface="宋体" panose="02010600030101010101" pitchFamily="2" charset="-122"/>
              </a:rPr>
              <a:t>BEFORE</a:t>
            </a:r>
            <a:r>
              <a:rPr lang="zh-CN" altLang="en-US" dirty="0" smtClean="0">
                <a:ea typeface="宋体" panose="02010600030101010101" pitchFamily="2" charset="-122"/>
              </a:rPr>
              <a:t>触发器；</a:t>
            </a:r>
          </a:p>
          <a:p>
            <a:pPr lvl="2" eaLnBrk="1" hangingPunct="1">
              <a:lnSpc>
                <a:spcPct val="130000"/>
              </a:lnSpc>
            </a:pPr>
            <a:r>
              <a:rPr lang="zh-CN" altLang="en-US" dirty="0" smtClean="0">
                <a:ea typeface="宋体" panose="02010600030101010101" pitchFamily="2" charset="-122"/>
              </a:rPr>
              <a:t>（</a:t>
            </a:r>
            <a:r>
              <a:rPr lang="en-US" altLang="zh-CN" dirty="0" smtClean="0">
                <a:ea typeface="宋体" panose="02010600030101010101" pitchFamily="2" charset="-122"/>
              </a:rPr>
              <a:t>2</a:t>
            </a:r>
            <a:r>
              <a:rPr lang="zh-CN" altLang="en-US" dirty="0" smtClean="0">
                <a:ea typeface="宋体" panose="02010600030101010101" pitchFamily="2" charset="-122"/>
              </a:rPr>
              <a:t>） 激活触发器的</a:t>
            </a:r>
            <a:r>
              <a:rPr lang="en-US" altLang="zh-CN" dirty="0" smtClean="0">
                <a:ea typeface="宋体" panose="02010600030101010101" pitchFamily="2" charset="-122"/>
              </a:rPr>
              <a:t>SQL</a:t>
            </a:r>
            <a:r>
              <a:rPr lang="zh-CN" altLang="en-US" dirty="0" smtClean="0">
                <a:ea typeface="宋体" panose="02010600030101010101" pitchFamily="2" charset="-122"/>
              </a:rPr>
              <a:t>语句；</a:t>
            </a:r>
          </a:p>
          <a:p>
            <a:pPr lvl="2" eaLnBrk="1" hangingPunct="1">
              <a:lnSpc>
                <a:spcPct val="130000"/>
              </a:lnSpc>
            </a:pPr>
            <a:r>
              <a:rPr lang="zh-CN" altLang="en-US" dirty="0" smtClean="0">
                <a:ea typeface="宋体" panose="02010600030101010101" pitchFamily="2" charset="-122"/>
              </a:rPr>
              <a:t>（</a:t>
            </a:r>
            <a:r>
              <a:rPr lang="en-US" altLang="zh-CN" dirty="0" smtClean="0">
                <a:ea typeface="宋体" panose="02010600030101010101" pitchFamily="2" charset="-122"/>
              </a:rPr>
              <a:t>3</a:t>
            </a:r>
            <a:r>
              <a:rPr lang="zh-CN" altLang="en-US" dirty="0" smtClean="0">
                <a:ea typeface="宋体" panose="02010600030101010101" pitchFamily="2" charset="-122"/>
              </a:rPr>
              <a:t>） 执行该表上的</a:t>
            </a:r>
            <a:r>
              <a:rPr lang="en-US" altLang="zh-CN" dirty="0" smtClean="0">
                <a:ea typeface="宋体" panose="02010600030101010101" pitchFamily="2" charset="-122"/>
              </a:rPr>
              <a:t>AFTER</a:t>
            </a:r>
            <a:r>
              <a:rPr lang="zh-CN" altLang="en-US" dirty="0" smtClean="0">
                <a:ea typeface="宋体" panose="02010600030101010101" pitchFamily="2" charset="-122"/>
              </a:rPr>
              <a:t>触发器。</a:t>
            </a:r>
          </a:p>
        </p:txBody>
      </p:sp>
    </p:spTree>
    <p:extLst>
      <p:ext uri="{BB962C8B-B14F-4D97-AF65-F5344CB8AC3E}">
        <p14:creationId xmlns:p14="http://schemas.microsoft.com/office/powerpoint/2010/main" val="111018710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4294967295"/>
          </p:nvPr>
        </p:nvSpPr>
        <p:spPr/>
        <p:txBody>
          <a:bodyPr/>
          <a:lstStyle/>
          <a:p>
            <a:pPr>
              <a:defRPr/>
            </a:pPr>
            <a:endParaRPr lang="en-US" altLang="zh-CN" dirty="0"/>
          </a:p>
        </p:txBody>
      </p:sp>
      <p:sp>
        <p:nvSpPr>
          <p:cNvPr id="62467" name="Rectangle 2"/>
          <p:cNvSpPr>
            <a:spLocks noGrp="1" noChangeArrowheads="1"/>
          </p:cNvSpPr>
          <p:nvPr>
            <p:ph type="title"/>
          </p:nvPr>
        </p:nvSpPr>
        <p:spPr/>
        <p:txBody>
          <a:bodyPr/>
          <a:lstStyle/>
          <a:p>
            <a:pPr eaLnBrk="1" hangingPunct="1"/>
            <a:r>
              <a:rPr lang="zh-CN" altLang="en-US" dirty="0" smtClean="0">
                <a:ea typeface="宋体" panose="02010600030101010101" pitchFamily="2" charset="-122"/>
              </a:rPr>
              <a:t>删除</a:t>
            </a:r>
            <a:r>
              <a:rPr lang="zh-CN" altLang="en-US" dirty="0" smtClean="0">
                <a:ea typeface="宋体" panose="02010600030101010101" pitchFamily="2" charset="-122"/>
              </a:rPr>
              <a:t>触发器</a:t>
            </a:r>
          </a:p>
        </p:txBody>
      </p:sp>
      <p:sp>
        <p:nvSpPr>
          <p:cNvPr id="62468" name="Rectangle 3"/>
          <p:cNvSpPr>
            <a:spLocks noGrp="1" noChangeArrowheads="1"/>
          </p:cNvSpPr>
          <p:nvPr>
            <p:ph type="body" idx="1"/>
          </p:nvPr>
        </p:nvSpPr>
        <p:spPr/>
        <p:txBody>
          <a:bodyPr/>
          <a:lstStyle/>
          <a:p>
            <a:pPr eaLnBrk="1" hangingPunct="1">
              <a:lnSpc>
                <a:spcPct val="160000"/>
              </a:lnSpc>
            </a:pPr>
            <a:r>
              <a:rPr lang="zh-CN" altLang="en-US" sz="2400" dirty="0" smtClean="0">
                <a:ea typeface="宋体" panose="02010600030101010101" pitchFamily="2" charset="-122"/>
              </a:rPr>
              <a:t>删除触发器的</a:t>
            </a:r>
            <a:r>
              <a:rPr lang="en-US" altLang="zh-CN" sz="2400" dirty="0" smtClean="0">
                <a:ea typeface="宋体" panose="02010600030101010101" pitchFamily="2" charset="-122"/>
              </a:rPr>
              <a:t>SQL</a:t>
            </a:r>
            <a:r>
              <a:rPr lang="zh-CN" altLang="en-US" sz="2400" dirty="0" smtClean="0">
                <a:ea typeface="宋体" panose="02010600030101010101" pitchFamily="2" charset="-122"/>
              </a:rPr>
              <a:t>语法：</a:t>
            </a:r>
          </a:p>
          <a:p>
            <a:pPr eaLnBrk="1" hangingPunct="1">
              <a:lnSpc>
                <a:spcPct val="160000"/>
              </a:lnSpc>
              <a:buFont typeface="Wingdings" panose="05000000000000000000" pitchFamily="2" charset="2"/>
              <a:buNone/>
            </a:pPr>
            <a:r>
              <a:rPr lang="zh-CN" altLang="en-US" sz="2400" dirty="0" smtClean="0">
                <a:ea typeface="宋体" panose="02010600030101010101" pitchFamily="2" charset="-122"/>
              </a:rPr>
              <a:t>     </a:t>
            </a:r>
            <a:r>
              <a:rPr lang="en-US" altLang="zh-CN" sz="2400" dirty="0" smtClean="0">
                <a:ea typeface="宋体" panose="02010600030101010101" pitchFamily="2" charset="-122"/>
              </a:rPr>
              <a:t>DROP TRIGGER &lt;</a:t>
            </a:r>
            <a:r>
              <a:rPr lang="zh-CN" altLang="en-US" sz="2400" dirty="0" smtClean="0">
                <a:ea typeface="宋体" panose="02010600030101010101" pitchFamily="2" charset="-122"/>
              </a:rPr>
              <a:t>触发器名</a:t>
            </a:r>
            <a:r>
              <a:rPr lang="en-US" altLang="zh-CN" sz="2400" dirty="0" smtClean="0">
                <a:ea typeface="宋体" panose="02010600030101010101" pitchFamily="2" charset="-122"/>
              </a:rPr>
              <a:t>&gt; ON &lt;</a:t>
            </a:r>
            <a:r>
              <a:rPr lang="zh-CN" altLang="en-US" sz="2400" dirty="0" smtClean="0">
                <a:ea typeface="宋体" panose="02010600030101010101" pitchFamily="2" charset="-122"/>
              </a:rPr>
              <a:t>表名</a:t>
            </a:r>
            <a:r>
              <a:rPr lang="en-US" altLang="zh-CN" sz="2400" dirty="0" smtClean="0">
                <a:ea typeface="宋体" panose="02010600030101010101" pitchFamily="2" charset="-122"/>
              </a:rPr>
              <a:t>&gt;;</a:t>
            </a:r>
          </a:p>
          <a:p>
            <a:pPr eaLnBrk="1" hangingPunct="1">
              <a:lnSpc>
                <a:spcPct val="160000"/>
              </a:lnSpc>
            </a:pPr>
            <a:r>
              <a:rPr lang="zh-CN" altLang="en-US" sz="2400" dirty="0" smtClean="0">
                <a:ea typeface="宋体" panose="02010600030101010101" pitchFamily="2" charset="-122"/>
              </a:rPr>
              <a:t>触发器必须是一个已经创建的触发器，并且只能由具有相应权限的用户删除。</a:t>
            </a:r>
          </a:p>
          <a:p>
            <a:pPr eaLnBrk="1" hangingPunct="1">
              <a:lnSpc>
                <a:spcPct val="160000"/>
              </a:lnSpc>
              <a:buFont typeface="Wingdings" panose="05000000000000000000" pitchFamily="2" charset="2"/>
              <a:buNone/>
            </a:pPr>
            <a:r>
              <a:rPr lang="zh-CN" altLang="en-US" sz="2400" dirty="0" smtClean="0">
                <a:ea typeface="宋体" panose="02010600030101010101" pitchFamily="2" charset="-122"/>
              </a:rPr>
              <a:t>［</a:t>
            </a:r>
            <a:r>
              <a:rPr lang="zh-CN" altLang="en-US" sz="2400" dirty="0" smtClean="0">
                <a:ea typeface="宋体" panose="02010600030101010101" pitchFamily="2" charset="-122"/>
              </a:rPr>
              <a:t>例］  </a:t>
            </a:r>
            <a:r>
              <a:rPr lang="zh-CN" altLang="en-US" sz="2400" dirty="0" smtClean="0">
                <a:ea typeface="宋体" panose="02010600030101010101" pitchFamily="2" charset="-122"/>
              </a:rPr>
              <a:t>删除教师表</a:t>
            </a:r>
            <a:r>
              <a:rPr lang="en-US" altLang="zh-CN" sz="2400" dirty="0" smtClean="0">
                <a:ea typeface="宋体" panose="02010600030101010101" pitchFamily="2" charset="-122"/>
              </a:rPr>
              <a:t>Teacher</a:t>
            </a:r>
            <a:r>
              <a:rPr lang="zh-CN" altLang="en-US" sz="2400" dirty="0" smtClean="0">
                <a:ea typeface="宋体" panose="02010600030101010101" pitchFamily="2" charset="-122"/>
              </a:rPr>
              <a:t>上的触发器</a:t>
            </a:r>
            <a:r>
              <a:rPr lang="en-US" altLang="zh-CN" sz="2400" dirty="0" err="1" smtClean="0">
                <a:ea typeface="宋体" panose="02010600030101010101" pitchFamily="2" charset="-122"/>
              </a:rPr>
              <a:t>Insert_Sal</a:t>
            </a:r>
            <a:endParaRPr lang="en-US" altLang="zh-CN" sz="2400" dirty="0" smtClean="0">
              <a:ea typeface="宋体" panose="02010600030101010101" pitchFamily="2" charset="-122"/>
            </a:endParaRPr>
          </a:p>
          <a:p>
            <a:pPr eaLnBrk="1" hangingPunct="1">
              <a:lnSpc>
                <a:spcPct val="160000"/>
              </a:lnSpc>
              <a:buFont typeface="Wingdings" panose="05000000000000000000" pitchFamily="2" charset="2"/>
              <a:buNone/>
            </a:pPr>
            <a:r>
              <a:rPr lang="en-US" altLang="zh-CN" sz="2400" dirty="0" smtClean="0">
                <a:ea typeface="宋体" panose="02010600030101010101" pitchFamily="2" charset="-122"/>
              </a:rPr>
              <a:t>     DROP TRIGGER </a:t>
            </a:r>
            <a:r>
              <a:rPr lang="en-US" altLang="zh-CN" sz="2400" dirty="0" err="1" smtClean="0">
                <a:ea typeface="宋体" panose="02010600030101010101" pitchFamily="2" charset="-122"/>
              </a:rPr>
              <a:t>Insert_Sal</a:t>
            </a:r>
            <a:r>
              <a:rPr lang="en-US" altLang="zh-CN" sz="2400" dirty="0" smtClean="0">
                <a:ea typeface="宋体" panose="02010600030101010101" pitchFamily="2" charset="-122"/>
              </a:rPr>
              <a:t> ON Teacher;</a:t>
            </a:r>
          </a:p>
        </p:txBody>
      </p:sp>
    </p:spTree>
    <p:extLst>
      <p:ext uri="{BB962C8B-B14F-4D97-AF65-F5344CB8AC3E}">
        <p14:creationId xmlns:p14="http://schemas.microsoft.com/office/powerpoint/2010/main" val="4135795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zh-CN" altLang="en-US">
                <a:solidFill>
                  <a:srgbClr val="CC3300"/>
                </a:solidFill>
                <a:latin typeface="宋体" panose="02010600030101010101" pitchFamily="2" charset="-122"/>
                <a:ea typeface="宋体" panose="02010600030101010101" pitchFamily="2" charset="-122"/>
              </a:rPr>
              <a:t>何时不用触发器</a:t>
            </a:r>
            <a:endParaRPr lang="en-US" altLang="en-US">
              <a:solidFill>
                <a:srgbClr val="CC3300"/>
              </a:solidFill>
              <a:latin typeface="宋体" panose="02010600030101010101" pitchFamily="2" charset="-122"/>
              <a:ea typeface="宋体" panose="02010600030101010101" pitchFamily="2" charset="-122"/>
            </a:endParaRPr>
          </a:p>
        </p:txBody>
      </p:sp>
      <p:sp>
        <p:nvSpPr>
          <p:cNvPr id="51203" name="Rectangle 3"/>
          <p:cNvSpPr>
            <a:spLocks noGrp="1" noChangeArrowheads="1"/>
          </p:cNvSpPr>
          <p:nvPr>
            <p:ph type="body" idx="1"/>
          </p:nvPr>
        </p:nvSpPr>
        <p:spPr>
          <a:xfrm>
            <a:off x="506413" y="1143000"/>
            <a:ext cx="8440737" cy="5289550"/>
          </a:xfrm>
        </p:spPr>
        <p:txBody>
          <a:bodyPr/>
          <a:lstStyle/>
          <a:p>
            <a:pPr>
              <a:buFont typeface="Monotype Sorts" charset="2"/>
              <a:buChar char="n"/>
              <a:defRPr/>
            </a:pPr>
            <a:r>
              <a:rPr lang="zh-CN" altLang="en-US" sz="2000" dirty="0"/>
              <a:t>触发器先前用于这样的任务</a:t>
            </a:r>
            <a:endParaRPr lang="en-US" altLang="zh-CN" sz="2000" dirty="0"/>
          </a:p>
          <a:p>
            <a:pPr lvl="1">
              <a:buFont typeface="Monotype Sorts" charset="2"/>
              <a:buChar char="l"/>
              <a:defRPr/>
            </a:pPr>
            <a:r>
              <a:rPr lang="zh-CN" altLang="en-US" dirty="0">
                <a:cs typeface="+mn-cs"/>
              </a:rPr>
              <a:t>保存汇总数据（示例：每个系的工资总额） </a:t>
            </a:r>
            <a:endParaRPr lang="en-US" altLang="zh-CN" dirty="0">
              <a:cs typeface="+mn-cs"/>
            </a:endParaRPr>
          </a:p>
          <a:p>
            <a:pPr lvl="1">
              <a:buFont typeface="Monotype Sorts" charset="2"/>
              <a:buChar char="l"/>
              <a:defRPr/>
            </a:pPr>
            <a:r>
              <a:rPr lang="zh-CN" altLang="en-US" dirty="0">
                <a:cs typeface="+mn-cs"/>
              </a:rPr>
              <a:t>通过将对数据库的修改记录在特定的关系（称为</a:t>
            </a:r>
            <a:r>
              <a:rPr lang="en-US" altLang="zh-CN" b="1" dirty="0">
                <a:solidFill>
                  <a:srgbClr val="000099"/>
                </a:solidFill>
              </a:rPr>
              <a:t>change</a:t>
            </a:r>
            <a:r>
              <a:rPr lang="en-US" altLang="zh-CN" dirty="0"/>
              <a:t> </a:t>
            </a:r>
            <a:r>
              <a:rPr lang="zh-CN" altLang="en-US" dirty="0">
                <a:cs typeface="+mn-cs"/>
              </a:rPr>
              <a:t>或</a:t>
            </a:r>
            <a:r>
              <a:rPr lang="en-US" altLang="zh-CN" dirty="0"/>
              <a:t> </a:t>
            </a:r>
            <a:r>
              <a:rPr lang="en-US" altLang="zh-CN" b="1" dirty="0">
                <a:solidFill>
                  <a:srgbClr val="000099"/>
                </a:solidFill>
              </a:rPr>
              <a:t>delta</a:t>
            </a:r>
            <a:r>
              <a:rPr lang="zh-CN" altLang="en-US" dirty="0">
                <a:cs typeface="+mn-cs"/>
              </a:rPr>
              <a:t>关系）上来实现对数据库的复制，有一个单独的进程将这些</a:t>
            </a:r>
            <a:r>
              <a:rPr lang="zh-CN" altLang="en-US" dirty="0"/>
              <a:t>修改</a:t>
            </a:r>
            <a:r>
              <a:rPr lang="zh-CN" altLang="en-US" dirty="0">
                <a:cs typeface="+mn-cs"/>
              </a:rPr>
              <a:t>复制到数据库的副本 </a:t>
            </a:r>
            <a:endParaRPr lang="en-US" altLang="zh-CN" dirty="0">
              <a:cs typeface="+mn-cs"/>
            </a:endParaRPr>
          </a:p>
          <a:p>
            <a:pPr>
              <a:buFont typeface="Monotype Sorts" charset="2"/>
              <a:buChar char="n"/>
              <a:defRPr/>
            </a:pPr>
            <a:r>
              <a:rPr lang="zh-CN" altLang="en-US" sz="2000" dirty="0"/>
              <a:t>现在有实现这些的更好的方法：</a:t>
            </a:r>
            <a:endParaRPr lang="en-US" altLang="zh-CN" sz="2000" dirty="0"/>
          </a:p>
          <a:p>
            <a:pPr lvl="1">
              <a:buFont typeface="Monotype Sorts" charset="2"/>
              <a:buChar char="l"/>
              <a:defRPr/>
            </a:pPr>
            <a:r>
              <a:rPr lang="zh-CN" altLang="en-US" dirty="0">
                <a:cs typeface="+mn-cs"/>
              </a:rPr>
              <a:t>现在的数据库提供内建的物化视图设施来维护汇总的数据 </a:t>
            </a:r>
            <a:endParaRPr lang="en-US" altLang="zh-CN" dirty="0">
              <a:cs typeface="+mn-cs"/>
            </a:endParaRPr>
          </a:p>
          <a:p>
            <a:pPr lvl="1">
              <a:buFont typeface="Monotype Sorts" charset="2"/>
              <a:buChar char="l"/>
              <a:defRPr/>
            </a:pPr>
            <a:r>
              <a:rPr lang="zh-CN" altLang="en-US" dirty="0">
                <a:cs typeface="+mn-cs"/>
              </a:rPr>
              <a:t>数据库提供内置机制支持复制 </a:t>
            </a:r>
            <a:endParaRPr lang="en-US" altLang="zh-CN" dirty="0">
              <a:cs typeface="+mn-cs"/>
            </a:endParaRPr>
          </a:p>
          <a:p>
            <a:pPr>
              <a:buFont typeface="Monotype Sorts" charset="2"/>
              <a:buChar char="n"/>
              <a:defRPr/>
            </a:pPr>
            <a:r>
              <a:rPr lang="zh-CN" altLang="en-US" sz="2000" dirty="0"/>
              <a:t>封装工具在许多情况下可以用来代替触发器 </a:t>
            </a:r>
            <a:endParaRPr lang="en-US" altLang="zh-CN" sz="2000" dirty="0"/>
          </a:p>
          <a:p>
            <a:pPr lvl="1">
              <a:buFont typeface="Monotype Sorts" charset="2"/>
              <a:buChar char="l"/>
              <a:defRPr/>
            </a:pPr>
            <a:r>
              <a:rPr lang="zh-CN" altLang="en-US" dirty="0">
                <a:cs typeface="+mn-cs"/>
              </a:rPr>
              <a:t>定义方法来更新字段 </a:t>
            </a:r>
            <a:endParaRPr lang="en-US" altLang="zh-CN" dirty="0">
              <a:cs typeface="+mn-cs"/>
            </a:endParaRPr>
          </a:p>
          <a:p>
            <a:pPr lvl="1">
              <a:buFont typeface="Monotype Sorts" charset="2"/>
              <a:buChar char="l"/>
              <a:defRPr/>
            </a:pPr>
            <a:r>
              <a:rPr lang="zh-CN" altLang="en-US" dirty="0">
                <a:cs typeface="+mn-cs"/>
              </a:rPr>
              <a:t>执行动作，而不是通过触发器来作为更新方法的一部分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a:defRPr/>
            </a:pPr>
            <a:r>
              <a:rPr lang="en-US" dirty="0">
                <a:ea typeface="+mj-ea"/>
              </a:rPr>
              <a:t>JDBC</a:t>
            </a:r>
            <a:r>
              <a:rPr lang="zh-CN" altLang="en-US" dirty="0">
                <a:solidFill>
                  <a:srgbClr val="CC3300"/>
                </a:solidFill>
                <a:latin typeface="宋体" pitchFamily="2" charset="-122"/>
                <a:ea typeface="宋体" pitchFamily="2" charset="-122"/>
              </a:rPr>
              <a:t>代码</a:t>
            </a:r>
            <a:endParaRPr lang="en-US" altLang="en-US" dirty="0">
              <a:solidFill>
                <a:srgbClr val="CC3300"/>
              </a:solidFill>
              <a:latin typeface="宋体" pitchFamily="2" charset="-122"/>
              <a:ea typeface="宋体" pitchFamily="2" charset="-122"/>
            </a:endParaRPr>
          </a:p>
        </p:txBody>
      </p:sp>
      <p:sp>
        <p:nvSpPr>
          <p:cNvPr id="20483" name="Rectangle 3"/>
          <p:cNvSpPr>
            <a:spLocks noGrp="1" noChangeArrowheads="1"/>
          </p:cNvSpPr>
          <p:nvPr>
            <p:ph type="body" idx="4294967295"/>
          </p:nvPr>
        </p:nvSpPr>
        <p:spPr>
          <a:xfrm>
            <a:off x="506413" y="1135063"/>
            <a:ext cx="8456612" cy="5238750"/>
          </a:xfrm>
        </p:spPr>
        <p:txBody>
          <a:bodyPr/>
          <a:lstStyle/>
          <a:p>
            <a:pPr lvl="1">
              <a:buFont typeface="Monotype Sorts" pitchFamily="2" charset="2"/>
              <a:buNone/>
            </a:pPr>
            <a:r>
              <a:rPr lang="en-US" altLang="zh-CN" sz="1600">
                <a:solidFill>
                  <a:srgbClr val="C00000"/>
                </a:solidFill>
              </a:rPr>
              <a:t>public static void JDBCexample(String dbid, String userid, String passwd) </a:t>
            </a:r>
          </a:p>
          <a:p>
            <a:pPr>
              <a:buFont typeface="Monotype Sorts" pitchFamily="2" charset="2"/>
              <a:buNone/>
            </a:pPr>
            <a:r>
              <a:rPr lang="en-US" altLang="zh-CN" sz="1600">
                <a:solidFill>
                  <a:srgbClr val="C00000"/>
                </a:solidFill>
              </a:rPr>
              <a:t>        { </a:t>
            </a:r>
          </a:p>
          <a:p>
            <a:pPr lvl="1">
              <a:buFont typeface="Monotype Sorts" pitchFamily="2" charset="2"/>
              <a:buNone/>
            </a:pPr>
            <a:r>
              <a:rPr lang="en-US" altLang="zh-CN" sz="1600">
                <a:solidFill>
                  <a:srgbClr val="C00000"/>
                </a:solidFill>
              </a:rPr>
              <a:t>     try { </a:t>
            </a:r>
          </a:p>
          <a:p>
            <a:pPr lvl="2">
              <a:buFont typeface="Webdings" panose="05030102010509060703" pitchFamily="18" charset="2"/>
              <a:buNone/>
            </a:pPr>
            <a:r>
              <a:rPr lang="en-US" altLang="zh-CN" sz="1600">
                <a:solidFill>
                  <a:srgbClr val="C00000"/>
                </a:solidFill>
              </a:rPr>
              <a:t>   Class.forName ("oracle.jdbc.driver.OracleDriver"); </a:t>
            </a:r>
          </a:p>
          <a:p>
            <a:pPr lvl="2">
              <a:buFont typeface="Webdings" panose="05030102010509060703" pitchFamily="18" charset="2"/>
              <a:buNone/>
            </a:pPr>
            <a:r>
              <a:rPr lang="en-US" altLang="zh-CN" sz="1600">
                <a:solidFill>
                  <a:srgbClr val="C00000"/>
                </a:solidFill>
              </a:rPr>
              <a:t>   Connection conn = DriverManager.getConnection(     </a:t>
            </a:r>
            <a:br>
              <a:rPr lang="en-US" altLang="zh-CN" sz="1600">
                <a:solidFill>
                  <a:srgbClr val="C00000"/>
                </a:solidFill>
              </a:rPr>
            </a:br>
            <a:r>
              <a:rPr lang="en-US" altLang="zh-CN" sz="1600">
                <a:solidFill>
                  <a:srgbClr val="C00000"/>
                </a:solidFill>
              </a:rPr>
              <a:t>       "jdbc:oracle:thin:@</a:t>
            </a:r>
            <a:r>
              <a:rPr kumimoji="0" lang="en-US" altLang="zh-CN" sz="1600">
                <a:solidFill>
                  <a:srgbClr val="C00000"/>
                </a:solidFill>
              </a:rPr>
              <a:t>db.yale.edu</a:t>
            </a:r>
            <a:r>
              <a:rPr lang="en-US" altLang="zh-CN" sz="1600">
                <a:solidFill>
                  <a:srgbClr val="C00000"/>
                </a:solidFill>
              </a:rPr>
              <a:t>:2000:univdb", userid, passwd); </a:t>
            </a:r>
          </a:p>
          <a:p>
            <a:pPr lvl="1">
              <a:buFont typeface="Monotype Sorts" pitchFamily="2" charset="2"/>
              <a:buNone/>
            </a:pPr>
            <a:r>
              <a:rPr lang="en-US" altLang="zh-CN" sz="1600">
                <a:solidFill>
                  <a:srgbClr val="C00000"/>
                </a:solidFill>
              </a:rPr>
              <a:t>          Statement stmt = conn.createStatement(); </a:t>
            </a:r>
          </a:p>
          <a:p>
            <a:pPr lvl="1">
              <a:buFont typeface="Monotype Sorts" pitchFamily="2" charset="2"/>
              <a:buNone/>
            </a:pPr>
            <a:r>
              <a:rPr lang="en-US" altLang="zh-CN" sz="1600">
                <a:solidFill>
                  <a:srgbClr val="000099"/>
                </a:solidFill>
              </a:rPr>
              <a:t>              … Do Actual Work ….</a:t>
            </a:r>
          </a:p>
          <a:p>
            <a:pPr lvl="1">
              <a:buFont typeface="Monotype Sorts" pitchFamily="2" charset="2"/>
              <a:buNone/>
            </a:pPr>
            <a:r>
              <a:rPr lang="en-US" altLang="zh-CN" sz="1600">
                <a:solidFill>
                  <a:srgbClr val="C00000"/>
                </a:solidFill>
              </a:rPr>
              <a:t>          stmt.close();	</a:t>
            </a:r>
          </a:p>
          <a:p>
            <a:pPr lvl="1">
              <a:buFont typeface="Monotype Sorts" pitchFamily="2" charset="2"/>
              <a:buNone/>
            </a:pPr>
            <a:r>
              <a:rPr lang="en-US" altLang="zh-CN" sz="1600">
                <a:solidFill>
                  <a:srgbClr val="C00000"/>
                </a:solidFill>
              </a:rPr>
              <a:t>          conn.close();	</a:t>
            </a:r>
          </a:p>
          <a:p>
            <a:pPr lvl="1">
              <a:buFont typeface="Monotype Sorts" pitchFamily="2" charset="2"/>
              <a:buNone/>
            </a:pPr>
            <a:r>
              <a:rPr lang="en-US" altLang="zh-CN" sz="1600">
                <a:solidFill>
                  <a:srgbClr val="C00000"/>
                </a:solidFill>
              </a:rPr>
              <a:t>     }		</a:t>
            </a:r>
          </a:p>
          <a:p>
            <a:pPr lvl="1">
              <a:buFont typeface="Monotype Sorts" pitchFamily="2" charset="2"/>
              <a:buNone/>
            </a:pPr>
            <a:r>
              <a:rPr lang="en-US" altLang="zh-CN" sz="1600">
                <a:solidFill>
                  <a:srgbClr val="C00000"/>
                </a:solidFill>
              </a:rPr>
              <a:t>     catch (SQLException sqle) { 		</a:t>
            </a:r>
          </a:p>
          <a:p>
            <a:pPr lvl="1">
              <a:buFont typeface="Monotype Sorts" pitchFamily="2" charset="2"/>
              <a:buNone/>
            </a:pPr>
            <a:r>
              <a:rPr lang="en-US" altLang="zh-CN" sz="1600">
                <a:solidFill>
                  <a:srgbClr val="C00000"/>
                </a:solidFill>
              </a:rPr>
              <a:t>          System.out.println("SQLException : " + sqle);		</a:t>
            </a:r>
          </a:p>
          <a:p>
            <a:pPr lvl="1">
              <a:buFont typeface="Monotype Sorts" pitchFamily="2" charset="2"/>
              <a:buNone/>
            </a:pPr>
            <a:r>
              <a:rPr lang="en-US" altLang="zh-CN" sz="1600">
                <a:solidFill>
                  <a:srgbClr val="C00000"/>
                </a:solidFill>
              </a:rPr>
              <a:t>     }		</a:t>
            </a:r>
          </a:p>
          <a:p>
            <a:pPr>
              <a:buFont typeface="Monotype Sorts" pitchFamily="2" charset="2"/>
              <a:buNone/>
            </a:pPr>
            <a:r>
              <a:rPr lang="en-US" altLang="zh-CN" sz="1600">
                <a:solidFill>
                  <a:srgbClr val="C00000"/>
                </a:solidFill>
              </a:rPr>
              <a:t>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idx="4294967295"/>
          </p:nvPr>
        </p:nvSpPr>
        <p:spPr/>
        <p:txBody>
          <a:bodyPr/>
          <a:lstStyle/>
          <a:p>
            <a:r>
              <a:rPr lang="zh-CN" altLang="en-US">
                <a:solidFill>
                  <a:srgbClr val="CC3300"/>
                </a:solidFill>
                <a:latin typeface="宋体" panose="02010600030101010101" pitchFamily="2" charset="-122"/>
                <a:ea typeface="宋体" panose="02010600030101010101" pitchFamily="2" charset="-122"/>
              </a:rPr>
              <a:t>何时不用触发器</a:t>
            </a:r>
            <a:endParaRPr lang="en-US" altLang="en-US">
              <a:solidFill>
                <a:srgbClr val="CC3300"/>
              </a:solidFill>
              <a:latin typeface="宋体" panose="02010600030101010101" pitchFamily="2" charset="-122"/>
              <a:ea typeface="宋体" panose="02010600030101010101" pitchFamily="2" charset="-122"/>
            </a:endParaRPr>
          </a:p>
        </p:txBody>
      </p:sp>
      <p:sp>
        <p:nvSpPr>
          <p:cNvPr id="52227" name="Rectangle 3"/>
          <p:cNvSpPr>
            <a:spLocks noGrp="1" noChangeArrowheads="1"/>
          </p:cNvSpPr>
          <p:nvPr>
            <p:ph type="body" idx="4294967295"/>
          </p:nvPr>
        </p:nvSpPr>
        <p:spPr>
          <a:xfrm>
            <a:off x="671513" y="1143000"/>
            <a:ext cx="7894637" cy="5289550"/>
          </a:xfrm>
        </p:spPr>
        <p:txBody>
          <a:bodyPr/>
          <a:lstStyle/>
          <a:p>
            <a:pPr>
              <a:buFont typeface="Monotype Sorts" charset="2"/>
              <a:buChar char="n"/>
              <a:defRPr/>
            </a:pPr>
            <a:r>
              <a:rPr lang="zh-CN" altLang="en-US" sz="2000" dirty="0"/>
              <a:t>意想不到的执行触发器的风险，例如</a:t>
            </a:r>
            <a:endParaRPr lang="en-US" altLang="zh-CN" sz="2000" dirty="0"/>
          </a:p>
          <a:p>
            <a:pPr lvl="1">
              <a:buFont typeface="Monotype Sorts" charset="2"/>
              <a:buChar char="l"/>
              <a:defRPr/>
            </a:pPr>
            <a:r>
              <a:rPr lang="zh-CN" altLang="en-US" dirty="0">
                <a:cs typeface="+mn-cs"/>
              </a:rPr>
              <a:t>从一个备份中加载数据 </a:t>
            </a:r>
            <a:endParaRPr lang="en-US" altLang="zh-CN" dirty="0">
              <a:cs typeface="+mn-cs"/>
            </a:endParaRPr>
          </a:p>
          <a:p>
            <a:pPr lvl="1">
              <a:buFont typeface="Monotype Sorts" charset="2"/>
              <a:buChar char="l"/>
              <a:defRPr/>
            </a:pPr>
            <a:r>
              <a:rPr lang="zh-CN" altLang="en-US" dirty="0">
                <a:cs typeface="+mn-cs"/>
              </a:rPr>
              <a:t>在一个远程站点复制更新 </a:t>
            </a:r>
            <a:endParaRPr lang="en-US" altLang="zh-CN" dirty="0">
              <a:cs typeface="+mn-cs"/>
            </a:endParaRPr>
          </a:p>
          <a:p>
            <a:pPr lvl="1">
              <a:buFont typeface="Monotype Sorts" charset="2"/>
              <a:buChar char="l"/>
              <a:defRPr/>
            </a:pPr>
            <a:r>
              <a:rPr lang="zh-CN" altLang="en-US" dirty="0">
                <a:cs typeface="+mn-cs"/>
              </a:rPr>
              <a:t>触发器可以在执行此类动作之前被禁用 </a:t>
            </a:r>
            <a:endParaRPr lang="en-US" altLang="zh-CN" dirty="0">
              <a:cs typeface="+mn-cs"/>
            </a:endParaRPr>
          </a:p>
          <a:p>
            <a:pPr>
              <a:buFont typeface="Monotype Sorts" charset="2"/>
              <a:buChar char="n"/>
              <a:defRPr/>
            </a:pPr>
            <a:r>
              <a:rPr lang="zh-CN" altLang="en-US" sz="2000" dirty="0"/>
              <a:t>使用触发器的其他风险：</a:t>
            </a:r>
            <a:endParaRPr lang="en-US" altLang="zh-CN" sz="2000" dirty="0"/>
          </a:p>
          <a:p>
            <a:pPr lvl="1">
              <a:buFont typeface="Monotype Sorts" charset="2"/>
              <a:buChar char="l"/>
              <a:defRPr/>
            </a:pPr>
            <a:r>
              <a:rPr lang="zh-CN" altLang="en-US" dirty="0">
                <a:cs typeface="+mn-cs"/>
              </a:rPr>
              <a:t>导致引发触发器的关键事务失败的错误 </a:t>
            </a:r>
          </a:p>
          <a:p>
            <a:pPr lvl="1">
              <a:buFont typeface="Monotype Sorts" charset="2"/>
              <a:buChar char="l"/>
              <a:defRPr/>
            </a:pPr>
            <a:r>
              <a:rPr lang="zh-CN" altLang="en-US" dirty="0">
                <a:cs typeface="+mn-cs"/>
              </a:rPr>
              <a:t>级联执行 </a:t>
            </a:r>
            <a:endParaRPr lang="en-US" altLang="zh-CN" dirty="0">
              <a:cs typeface="+mn-c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zh-CN" altLang="en-US" sz="3600">
                <a:latin typeface="宋体" panose="02010600030101010101" pitchFamily="2" charset="-122"/>
                <a:ea typeface="宋体" panose="02010600030101010101" pitchFamily="2" charset="-122"/>
              </a:rPr>
              <a:t>提纲</a:t>
            </a:r>
          </a:p>
        </p:txBody>
      </p:sp>
      <p:sp>
        <p:nvSpPr>
          <p:cNvPr id="5123" name="Rectangle 3"/>
          <p:cNvSpPr>
            <a:spLocks noGrp="1" noChangeArrowheads="1"/>
          </p:cNvSpPr>
          <p:nvPr>
            <p:ph type="body" idx="1"/>
          </p:nvPr>
        </p:nvSpPr>
        <p:spPr>
          <a:xfrm>
            <a:off x="841375" y="1135063"/>
            <a:ext cx="6843713" cy="4887912"/>
          </a:xfrm>
        </p:spPr>
        <p:txBody>
          <a:bodyPr/>
          <a:lstStyle/>
          <a:p>
            <a:pPr>
              <a:buFont typeface="Monotype Sorts" charset="2"/>
              <a:buChar char="n"/>
              <a:defRPr/>
            </a:pPr>
            <a:r>
              <a:rPr lang="en-US" altLang="zh-CN" sz="2000" dirty="0"/>
              <a:t>5.1 </a:t>
            </a:r>
            <a:r>
              <a:rPr lang="zh-CN" altLang="en-US" sz="2000" dirty="0"/>
              <a:t>使用程序设计语言访问数据库</a:t>
            </a:r>
            <a:endParaRPr lang="en-US" altLang="zh-CN" sz="2000" dirty="0"/>
          </a:p>
          <a:p>
            <a:pPr lvl="1">
              <a:buFont typeface="Monotype Sorts" charset="2"/>
              <a:buChar char="l"/>
              <a:defRPr/>
            </a:pPr>
            <a:r>
              <a:rPr lang="zh-CN" altLang="en-US" dirty="0">
                <a:cs typeface="+mn-cs"/>
              </a:rPr>
              <a:t>动态</a:t>
            </a:r>
            <a:r>
              <a:rPr lang="en-US" altLang="zh-CN" dirty="0"/>
              <a:t>SQL</a:t>
            </a:r>
            <a:endParaRPr lang="en-US" altLang="zh-CN" sz="1600" dirty="0"/>
          </a:p>
          <a:p>
            <a:pPr lvl="2">
              <a:defRPr/>
            </a:pPr>
            <a:r>
              <a:rPr lang="en-US" altLang="zh-CN" sz="1600" dirty="0"/>
              <a:t>JDBC </a:t>
            </a:r>
            <a:endParaRPr lang="en-US" altLang="zh-CN" sz="1600" dirty="0">
              <a:cs typeface="+mn-cs"/>
            </a:endParaRPr>
          </a:p>
          <a:p>
            <a:pPr lvl="2">
              <a:defRPr/>
            </a:pPr>
            <a:r>
              <a:rPr lang="en-US" altLang="zh-CN" sz="1600" dirty="0"/>
              <a:t>ODBC</a:t>
            </a:r>
            <a:endParaRPr lang="en-US" altLang="zh-CN" sz="1400" dirty="0"/>
          </a:p>
          <a:p>
            <a:pPr lvl="1">
              <a:buFont typeface="Monotype Sorts" charset="2"/>
              <a:buChar char="l"/>
              <a:defRPr/>
            </a:pPr>
            <a:r>
              <a:rPr lang="zh-CN" altLang="en-US" dirty="0">
                <a:cs typeface="+mn-cs"/>
              </a:rPr>
              <a:t>嵌入式</a:t>
            </a:r>
            <a:r>
              <a:rPr lang="en-US" altLang="zh-CN" dirty="0"/>
              <a:t>SQL</a:t>
            </a:r>
            <a:endParaRPr lang="en-US" altLang="zh-CN" sz="1600" dirty="0"/>
          </a:p>
          <a:p>
            <a:pPr>
              <a:buFont typeface="Monotype Sorts" charset="2"/>
              <a:buChar char="n"/>
              <a:defRPr/>
            </a:pPr>
            <a:r>
              <a:rPr lang="en-US" altLang="zh-CN" sz="2000" dirty="0"/>
              <a:t>5.2 </a:t>
            </a:r>
            <a:r>
              <a:rPr lang="zh-CN" altLang="en-US" sz="2000" dirty="0"/>
              <a:t>函数和过程化结构</a:t>
            </a:r>
            <a:endParaRPr lang="en-US" altLang="zh-CN" sz="2000" dirty="0"/>
          </a:p>
          <a:p>
            <a:pPr>
              <a:buFont typeface="Monotype Sorts" charset="2"/>
              <a:buChar char="n"/>
              <a:defRPr/>
            </a:pPr>
            <a:r>
              <a:rPr lang="en-US" altLang="zh-CN" sz="2000" dirty="0"/>
              <a:t>5.3 </a:t>
            </a:r>
            <a:r>
              <a:rPr lang="zh-CN" altLang="en-US" sz="2000" dirty="0"/>
              <a:t>触发器</a:t>
            </a:r>
            <a:endParaRPr lang="en-US" altLang="zh-CN" sz="2000" dirty="0"/>
          </a:p>
          <a:p>
            <a:pPr>
              <a:buFont typeface="Monotype Sorts" charset="2"/>
              <a:buChar char="n"/>
              <a:defRPr/>
            </a:pPr>
            <a:r>
              <a:rPr lang="zh-CN" altLang="en-US" sz="2000" dirty="0">
                <a:solidFill>
                  <a:srgbClr val="FF0000"/>
                </a:solidFill>
              </a:rPr>
              <a:t>高级聚集特性</a:t>
            </a:r>
            <a:endParaRPr lang="en-US" altLang="zh-CN" sz="2000" dirty="0">
              <a:solidFill>
                <a:srgbClr val="FF0000"/>
              </a:solidFill>
            </a:endParaRPr>
          </a:p>
          <a:p>
            <a:pPr>
              <a:buFont typeface="Monotype Sorts" charset="2"/>
              <a:buChar char="n"/>
              <a:defRPr/>
            </a:pPr>
            <a:endParaRPr lang="en-US" altLang="zh-CN" dirty="0"/>
          </a:p>
        </p:txBody>
      </p:sp>
      <p:sp>
        <p:nvSpPr>
          <p:cNvPr id="132100"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IN" altLang="zh-CN">
              <a:latin typeface="Helvetica" panose="020B0604020202020204" pitchFamily="34" charset="0"/>
              <a:ea typeface="MS PGothic" panose="020B0600070205080204" pitchFamily="34" charset="-128"/>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4"/>
          <p:cNvSpPr>
            <a:spLocks noGrp="1" noChangeArrowheads="1"/>
          </p:cNvSpPr>
          <p:nvPr>
            <p:ph type="sldNum" sz="quarter"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horz" wrap="square" lIns="91440" tIns="45720" rIns="91440" bIns="45720" numCol="1" anchor="t" anchorCtr="0" compatLnSpc="1">
            <a:prstTxWarp prst="textNoShape">
              <a:avLst/>
            </a:prstTxWarp>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 typeface="Arial" panose="020B0604020202020204" pitchFamily="34" charset="0"/>
              <a:buNone/>
            </a:pPr>
            <a:endParaRPr kumimoji="0" lang="zh-CN" altLang="zh-CN" sz="2400">
              <a:solidFill>
                <a:schemeClr val="accent2"/>
              </a:solidFill>
              <a:latin typeface="Times New Roman" panose="02020603050405020304" pitchFamily="18" charset="0"/>
              <a:ea typeface="华文新魏" panose="02010800040101010101" pitchFamily="2" charset="-122"/>
            </a:endParaRPr>
          </a:p>
        </p:txBody>
      </p:sp>
      <p:sp>
        <p:nvSpPr>
          <p:cNvPr id="134147" name="Rectangle 2"/>
          <p:cNvSpPr>
            <a:spLocks noGrp="1" noChangeArrowheads="1"/>
          </p:cNvSpPr>
          <p:nvPr>
            <p:ph type="title"/>
          </p:nvPr>
        </p:nvSpPr>
        <p:spPr/>
        <p:txBody>
          <a:bodyPr/>
          <a:lstStyle/>
          <a:p>
            <a:pPr eaLnBrk="1" hangingPunct="1"/>
            <a:r>
              <a:rPr lang="en-US" altLang="zh-CN"/>
              <a:t>SQL</a:t>
            </a:r>
            <a:r>
              <a:rPr lang="zh-CN" altLang="en-US"/>
              <a:t>递归示例</a:t>
            </a:r>
          </a:p>
        </p:txBody>
      </p:sp>
      <p:sp>
        <p:nvSpPr>
          <p:cNvPr id="134148" name="Text Box 80"/>
          <p:cNvSpPr txBox="1">
            <a:spLocks noChangeArrowheads="1"/>
          </p:cNvSpPr>
          <p:nvPr/>
        </p:nvSpPr>
        <p:spPr bwMode="auto">
          <a:xfrm>
            <a:off x="611188" y="1412875"/>
            <a:ext cx="4987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a:spcBef>
                <a:spcPct val="50000"/>
              </a:spcBef>
              <a:buClrTx/>
              <a:buSzPct val="60000"/>
              <a:buFont typeface="Arial" panose="020B0604020202020204" pitchFamily="34" charset="0"/>
              <a:buNone/>
            </a:pPr>
            <a:r>
              <a:rPr kumimoji="0" lang="zh-CN" altLang="en-US" sz="2800">
                <a:solidFill>
                  <a:schemeClr val="bg2"/>
                </a:solidFill>
                <a:latin typeface="华文新魏" panose="02010800040101010101" pitchFamily="2" charset="-122"/>
                <a:ea typeface="华文新魏" panose="02010800040101010101" pitchFamily="2" charset="-122"/>
              </a:rPr>
              <a:t>查询</a:t>
            </a:r>
            <a:r>
              <a:rPr kumimoji="0" lang="en-US" altLang="zh-CN" sz="2800">
                <a:solidFill>
                  <a:schemeClr val="bg2"/>
                </a:solidFill>
                <a:latin typeface="华文新魏" panose="02010800040101010101" pitchFamily="2" charset="-122"/>
                <a:ea typeface="华文新魏" panose="02010800040101010101" pitchFamily="2" charset="-122"/>
              </a:rPr>
              <a:t>a</a:t>
            </a:r>
            <a:r>
              <a:rPr kumimoji="0" lang="zh-CN" altLang="en-US" sz="2800">
                <a:solidFill>
                  <a:schemeClr val="bg2"/>
                </a:solidFill>
                <a:latin typeface="华文新魏" panose="02010800040101010101" pitchFamily="2" charset="-122"/>
                <a:ea typeface="华文新魏" panose="02010800040101010101" pitchFamily="2" charset="-122"/>
              </a:rPr>
              <a:t>的所有后代</a:t>
            </a:r>
            <a:endParaRPr kumimoji="0" lang="zh-CN" altLang="en-US" sz="2800">
              <a:solidFill>
                <a:schemeClr val="hlink"/>
              </a:solidFill>
              <a:latin typeface="Tahoma" panose="020B0604030504040204" pitchFamily="34" charset="0"/>
              <a:ea typeface="楷体_GB2312" pitchFamily="49" charset="-122"/>
            </a:endParaRPr>
          </a:p>
        </p:txBody>
      </p:sp>
      <p:sp>
        <p:nvSpPr>
          <p:cNvPr id="544849" name="Text Box 81"/>
          <p:cNvSpPr txBox="1">
            <a:spLocks noChangeArrowheads="1"/>
          </p:cNvSpPr>
          <p:nvPr/>
        </p:nvSpPr>
        <p:spPr bwMode="auto">
          <a:xfrm>
            <a:off x="179388" y="2708275"/>
            <a:ext cx="6049962"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a:spcBef>
                <a:spcPct val="50000"/>
              </a:spcBef>
              <a:buClrTx/>
              <a:buSzPct val="60000"/>
              <a:buFont typeface="Arial" panose="020B0604020202020204" pitchFamily="34" charset="0"/>
              <a:buNone/>
            </a:pPr>
            <a:r>
              <a:rPr kumimoji="0" lang="en-US" altLang="zh-CN" sz="2400">
                <a:solidFill>
                  <a:schemeClr val="bg2"/>
                </a:solidFill>
                <a:latin typeface="Tahoma" panose="020B0604030504040204" pitchFamily="34" charset="0"/>
                <a:ea typeface="楷体_GB2312" pitchFamily="49" charset="-122"/>
              </a:rPr>
              <a:t>select * from …. where  [</a:t>
            </a:r>
            <a:r>
              <a:rPr kumimoji="0" lang="zh-CN" altLang="en-US" sz="2400">
                <a:solidFill>
                  <a:schemeClr val="bg2"/>
                </a:solidFill>
                <a:latin typeface="Tahoma" panose="020B0604030504040204" pitchFamily="34" charset="0"/>
                <a:ea typeface="楷体_GB2312" pitchFamily="49" charset="-122"/>
              </a:rPr>
              <a:t>结果过滤条件语句</a:t>
            </a:r>
            <a:r>
              <a:rPr kumimoji="0" lang="en-US" altLang="zh-CN" sz="2400">
                <a:solidFill>
                  <a:schemeClr val="bg2"/>
                </a:solidFill>
                <a:latin typeface="Tahoma" panose="020B0604030504040204" pitchFamily="34" charset="0"/>
                <a:ea typeface="楷体_GB2312" pitchFamily="49" charset="-122"/>
              </a:rPr>
              <a:t>]</a:t>
            </a:r>
          </a:p>
          <a:p>
            <a:pPr algn="just">
              <a:spcBef>
                <a:spcPct val="50000"/>
              </a:spcBef>
              <a:buClrTx/>
              <a:buSzPct val="60000"/>
              <a:buFont typeface="Arial" panose="020B0604020202020204" pitchFamily="34" charset="0"/>
              <a:buNone/>
            </a:pPr>
            <a:r>
              <a:rPr kumimoji="0" lang="en-US" altLang="zh-CN" sz="2400">
                <a:solidFill>
                  <a:schemeClr val="bg2"/>
                </a:solidFill>
                <a:latin typeface="Tahoma" panose="020B0604030504040204" pitchFamily="34" charset="0"/>
                <a:ea typeface="楷体_GB2312" pitchFamily="49" charset="-122"/>
              </a:rPr>
              <a:t>start with  [and</a:t>
            </a:r>
            <a:r>
              <a:rPr kumimoji="0" lang="zh-CN" altLang="en-US" sz="2400">
                <a:solidFill>
                  <a:schemeClr val="bg2"/>
                </a:solidFill>
                <a:latin typeface="Tahoma" panose="020B0604030504040204" pitchFamily="34" charset="0"/>
                <a:ea typeface="楷体_GB2312" pitchFamily="49" charset="-122"/>
              </a:rPr>
              <a:t>起始条件过滤语句</a:t>
            </a:r>
            <a:r>
              <a:rPr kumimoji="0" lang="en-US" altLang="zh-CN" sz="2400">
                <a:solidFill>
                  <a:schemeClr val="bg2"/>
                </a:solidFill>
                <a:latin typeface="Tahoma" panose="020B0604030504040204" pitchFamily="34" charset="0"/>
                <a:ea typeface="楷体_GB2312" pitchFamily="49" charset="-122"/>
              </a:rPr>
              <a:t>]</a:t>
            </a:r>
          </a:p>
          <a:p>
            <a:pPr algn="just">
              <a:spcBef>
                <a:spcPct val="50000"/>
              </a:spcBef>
              <a:buClrTx/>
              <a:buSzPct val="60000"/>
              <a:buFont typeface="Arial" panose="020B0604020202020204" pitchFamily="34" charset="0"/>
              <a:buNone/>
            </a:pPr>
            <a:r>
              <a:rPr kumimoji="0" lang="en-US" altLang="zh-CN" sz="2400">
                <a:solidFill>
                  <a:schemeClr val="bg2"/>
                </a:solidFill>
                <a:latin typeface="Tahoma" panose="020B0604030504040204" pitchFamily="34" charset="0"/>
                <a:ea typeface="楷体_GB2312" pitchFamily="49" charset="-122"/>
              </a:rPr>
              <a:t>connect by prior [and</a:t>
            </a:r>
            <a:r>
              <a:rPr kumimoji="0" lang="zh-CN" altLang="en-US" sz="2400">
                <a:solidFill>
                  <a:schemeClr val="bg2"/>
                </a:solidFill>
                <a:latin typeface="Tahoma" panose="020B0604030504040204" pitchFamily="34" charset="0"/>
                <a:ea typeface="楷体_GB2312" pitchFamily="49" charset="-122"/>
              </a:rPr>
              <a:t>中间记录过滤条件语句</a:t>
            </a:r>
            <a:r>
              <a:rPr kumimoji="0" lang="en-US" altLang="zh-CN" sz="2400">
                <a:solidFill>
                  <a:schemeClr val="bg2"/>
                </a:solidFill>
                <a:latin typeface="Tahoma" panose="020B0604030504040204" pitchFamily="34" charset="0"/>
                <a:ea typeface="楷体_GB2312" pitchFamily="49" charset="-122"/>
              </a:rPr>
              <a:t>]</a:t>
            </a:r>
            <a:r>
              <a:rPr kumimoji="0" lang="en-US" altLang="zh-CN" sz="2800">
                <a:solidFill>
                  <a:schemeClr val="bg2"/>
                </a:solidFill>
                <a:latin typeface="Tahoma" panose="020B0604030504040204" pitchFamily="34" charset="0"/>
                <a:ea typeface="楷体_GB2312" pitchFamily="49" charset="-122"/>
              </a:rPr>
              <a:t> </a:t>
            </a:r>
          </a:p>
        </p:txBody>
      </p:sp>
      <p:graphicFrame>
        <p:nvGraphicFramePr>
          <p:cNvPr id="545099" name="Group 331"/>
          <p:cNvGraphicFramePr>
            <a:graphicFrameLocks noGrp="1"/>
          </p:cNvGraphicFramePr>
          <p:nvPr>
            <p:ph idx="4294967295"/>
          </p:nvPr>
        </p:nvGraphicFramePr>
        <p:xfrm>
          <a:off x="6443663" y="1773238"/>
          <a:ext cx="2517775" cy="3267075"/>
        </p:xfrm>
        <a:graphic>
          <a:graphicData uri="http://schemas.openxmlformats.org/drawingml/2006/table">
            <a:tbl>
              <a:tblPr/>
              <a:tblGrid>
                <a:gridCol w="1381125">
                  <a:extLst>
                    <a:ext uri="{9D8B030D-6E8A-4147-A177-3AD203B41FA5}">
                      <a16:colId xmlns:a16="http://schemas.microsoft.com/office/drawing/2014/main" val="20000"/>
                    </a:ext>
                  </a:extLst>
                </a:gridCol>
                <a:gridCol w="1136650">
                  <a:extLst>
                    <a:ext uri="{9D8B030D-6E8A-4147-A177-3AD203B41FA5}">
                      <a16:colId xmlns:a16="http://schemas.microsoft.com/office/drawing/2014/main" val="20001"/>
                    </a:ext>
                  </a:extLst>
                </a:gridCol>
              </a:tblGrid>
              <a:tr h="523875">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parent </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child</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5913">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pt-BR"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1" lang="pt-BR"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5913">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pt-BR"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1" lang="pt-BR"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pt-BR"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1" lang="pt-BR"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5913">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pt-BR"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1" lang="pt-BR"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5913">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d</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g</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pt-BR"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c</a:t>
                      </a:r>
                      <a:endParaRPr kumimoji="1" lang="pt-BR"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1" lang="en-US" altLang="zh-CN" sz="2400" b="0" i="0" u="none" strike="noStrike" cap="none" normalizeH="0" baseline="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34176" name="日期占位符 1"/>
          <p:cNvSpPr>
            <a:spLocks noGrp="1"/>
          </p:cNvSpPr>
          <p:nvPr>
            <p:ph type="dt" sz="quarter" idx="10"/>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US" altLang="zh-CN">
              <a:latin typeface="Helvetica" panose="020B0604020202020204" pitchFamily="34" charset="0"/>
              <a:ea typeface="MS PGothic"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4849"/>
                                        </p:tgtEl>
                                        <p:attrNameLst>
                                          <p:attrName>style.visibility</p:attrName>
                                        </p:attrNameLst>
                                      </p:cBhvr>
                                      <p:to>
                                        <p:strVal val="visible"/>
                                      </p:to>
                                    </p:set>
                                    <p:anim calcmode="lin" valueType="num">
                                      <p:cBhvr additive="base">
                                        <p:cTn id="7" dur="500" fill="hold"/>
                                        <p:tgtEl>
                                          <p:spTgt spid="544849"/>
                                        </p:tgtEl>
                                        <p:attrNameLst>
                                          <p:attrName>ppt_x</p:attrName>
                                        </p:attrNameLst>
                                      </p:cBhvr>
                                      <p:tavLst>
                                        <p:tav tm="0">
                                          <p:val>
                                            <p:strVal val="#ppt_x"/>
                                          </p:val>
                                        </p:tav>
                                        <p:tav tm="100000">
                                          <p:val>
                                            <p:strVal val="#ppt_x"/>
                                          </p:val>
                                        </p:tav>
                                      </p:tavLst>
                                    </p:anim>
                                    <p:anim calcmode="lin" valueType="num">
                                      <p:cBhvr additive="base">
                                        <p:cTn id="8" dur="500" fill="hold"/>
                                        <p:tgtEl>
                                          <p:spTgt spid="5448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849"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6"/>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 typeface="Arial" panose="020B0604020202020204" pitchFamily="34" charset="0"/>
              <a:buNone/>
            </a:pPr>
            <a:fld id="{658DBC45-C8DF-4E6A-89D7-F4E6466649C8}" type="slidenum">
              <a:rPr kumimoji="0" lang="zh-CN" altLang="zh-CN" sz="2400" smtClean="0">
                <a:solidFill>
                  <a:schemeClr val="accent2"/>
                </a:solidFill>
                <a:latin typeface="Times New Roman" panose="02020603050405020304" pitchFamily="18" charset="0"/>
                <a:ea typeface="华文新魏" panose="02010800040101010101" pitchFamily="2" charset="-122"/>
              </a:rPr>
              <a:pPr>
                <a:spcBef>
                  <a:spcPct val="0"/>
                </a:spcBef>
                <a:buClrTx/>
                <a:buSzTx/>
                <a:buFont typeface="Arial" panose="020B0604020202020204" pitchFamily="34" charset="0"/>
                <a:buNone/>
              </a:pPr>
              <a:t>93</a:t>
            </a:fld>
            <a:endParaRPr kumimoji="0" lang="zh-CN" altLang="zh-CN" sz="2400">
              <a:solidFill>
                <a:schemeClr val="accent2"/>
              </a:solidFill>
              <a:latin typeface="Times New Roman" panose="02020603050405020304" pitchFamily="18" charset="0"/>
              <a:ea typeface="华文新魏" panose="02010800040101010101" pitchFamily="2" charset="-122"/>
            </a:endParaRPr>
          </a:p>
        </p:txBody>
      </p:sp>
      <p:sp>
        <p:nvSpPr>
          <p:cNvPr id="136195" name="Rectangle 2"/>
          <p:cNvSpPr>
            <a:spLocks noGrp="1" noChangeArrowheads="1"/>
          </p:cNvSpPr>
          <p:nvPr>
            <p:ph type="title"/>
          </p:nvPr>
        </p:nvSpPr>
        <p:spPr/>
        <p:txBody>
          <a:bodyPr/>
          <a:lstStyle/>
          <a:p>
            <a:pPr eaLnBrk="1" hangingPunct="1"/>
            <a:r>
              <a:rPr lang="en-US" altLang="zh-CN"/>
              <a:t>SQL</a:t>
            </a:r>
            <a:r>
              <a:rPr lang="zh-CN" altLang="en-US"/>
              <a:t>递归示例</a:t>
            </a:r>
          </a:p>
        </p:txBody>
      </p:sp>
      <p:sp>
        <p:nvSpPr>
          <p:cNvPr id="548868" name="Text Box 4"/>
          <p:cNvSpPr>
            <a:spLocks noGrp="1" noChangeArrowheads="1"/>
          </p:cNvSpPr>
          <p:nvPr>
            <p:ph type="body" sz="half" idx="1"/>
          </p:nvPr>
        </p:nvSpPr>
        <p:spPr>
          <a:xfrm>
            <a:off x="685800" y="1371600"/>
            <a:ext cx="6765925" cy="1770063"/>
          </a:xfrm>
        </p:spPr>
        <p:txBody>
          <a:bodyPr/>
          <a:lstStyle/>
          <a:p>
            <a:pPr eaLnBrk="1" hangingPunct="1"/>
            <a:r>
              <a:rPr lang="en-US" altLang="zh-CN" sz="2400"/>
              <a:t>select * </a:t>
            </a:r>
          </a:p>
          <a:p>
            <a:pPr eaLnBrk="1" hangingPunct="1">
              <a:buFont typeface="Wingdings" panose="05000000000000000000" pitchFamily="2" charset="2"/>
              <a:buNone/>
            </a:pPr>
            <a:r>
              <a:rPr lang="en-US" altLang="zh-CN" sz="2400"/>
              <a:t>       from parent</a:t>
            </a:r>
          </a:p>
          <a:p>
            <a:pPr eaLnBrk="1" hangingPunct="1">
              <a:buFont typeface="Wingdings" panose="05000000000000000000" pitchFamily="2" charset="2"/>
              <a:buNone/>
            </a:pPr>
            <a:r>
              <a:rPr lang="en-US" altLang="zh-CN" sz="2400"/>
              <a:t>        start with parent='a' </a:t>
            </a:r>
          </a:p>
          <a:p>
            <a:pPr eaLnBrk="1" hangingPunct="1">
              <a:buFont typeface="Wingdings" panose="05000000000000000000" pitchFamily="2" charset="2"/>
              <a:buNone/>
            </a:pPr>
            <a:r>
              <a:rPr lang="en-US" altLang="zh-CN" sz="2400"/>
              <a:t>        connect by prior child=parent;</a:t>
            </a:r>
            <a:r>
              <a:rPr lang="en-US" altLang="zh-CN" sz="2800"/>
              <a:t> </a:t>
            </a:r>
          </a:p>
        </p:txBody>
      </p:sp>
      <p:sp>
        <p:nvSpPr>
          <p:cNvPr id="136197" name="Text Box 82"/>
          <p:cNvSpPr txBox="1">
            <a:spLocks noChangeArrowheads="1"/>
          </p:cNvSpPr>
          <p:nvPr/>
        </p:nvSpPr>
        <p:spPr bwMode="auto">
          <a:xfrm>
            <a:off x="971550" y="3756025"/>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gn="just">
              <a:spcBef>
                <a:spcPct val="50000"/>
              </a:spcBef>
              <a:buClrTx/>
              <a:buSzPct val="60000"/>
              <a:buFont typeface="Arial" panose="020B0604020202020204" pitchFamily="34" charset="0"/>
              <a:buNone/>
            </a:pPr>
            <a:r>
              <a:rPr kumimoji="0" lang="zh-CN" altLang="en-US" sz="2800">
                <a:solidFill>
                  <a:schemeClr val="bg2"/>
                </a:solidFill>
                <a:latin typeface="Tahoma" panose="020B0604030504040204" pitchFamily="34" charset="0"/>
                <a:ea typeface="华文新魏" panose="02010800040101010101" pitchFamily="2" charset="-122"/>
              </a:rPr>
              <a:t>结果集</a:t>
            </a:r>
          </a:p>
        </p:txBody>
      </p:sp>
      <p:graphicFrame>
        <p:nvGraphicFramePr>
          <p:cNvPr id="549037" name="Group 173"/>
          <p:cNvGraphicFramePr>
            <a:graphicFrameLocks noGrp="1"/>
          </p:cNvGraphicFramePr>
          <p:nvPr>
            <p:ph sz="quarter" idx="1"/>
          </p:nvPr>
        </p:nvGraphicFramePr>
        <p:xfrm>
          <a:off x="2916238" y="3500438"/>
          <a:ext cx="3810000" cy="3206750"/>
        </p:xfrm>
        <a:graphic>
          <a:graphicData uri="http://schemas.openxmlformats.org/drawingml/2006/table">
            <a:tbl>
              <a:tblPr/>
              <a:tblGrid>
                <a:gridCol w="2203450">
                  <a:extLst>
                    <a:ext uri="{9D8B030D-6E8A-4147-A177-3AD203B41FA5}">
                      <a16:colId xmlns:a16="http://schemas.microsoft.com/office/drawing/2014/main" val="20000"/>
                    </a:ext>
                  </a:extLst>
                </a:gridCol>
                <a:gridCol w="1606550">
                  <a:extLst>
                    <a:ext uri="{9D8B030D-6E8A-4147-A177-3AD203B41FA5}">
                      <a16:colId xmlns:a16="http://schemas.microsoft.com/office/drawing/2014/main" val="20001"/>
                    </a:ext>
                  </a:extLst>
                </a:gridCol>
              </a:tblGrid>
              <a:tr h="463579">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rPr>
                        <a:t>parent </a:t>
                      </a:r>
                      <a:endParaRPr kumimoji="1" lang="en-US" altLang="zh-CN" sz="2400" b="0"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rPr>
                        <a:t>child</a:t>
                      </a:r>
                      <a:endPar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195">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rPr>
                        <a:t>a</a:t>
                      </a:r>
                      <a:endParaRPr kumimoji="1" lang="en-US" altLang="zh-CN" sz="2400" b="0"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rPr>
                        <a:t>b</a:t>
                      </a:r>
                      <a:endParaRPr kumimoji="1" lang="en-US" altLang="zh-CN" sz="2400" b="0"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195">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b</a:t>
                      </a:r>
                      <a:endPar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rPr>
                        <a:t>d</a:t>
                      </a:r>
                      <a:endPar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195">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d</a:t>
                      </a:r>
                      <a:endPar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rPr>
                        <a:t>g</a:t>
                      </a:r>
                      <a:endPar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195">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b</a:t>
                      </a:r>
                      <a:endPar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rPr>
                        <a:t>e</a:t>
                      </a:r>
                      <a:endPar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195">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华文新魏" panose="02010800040101010101" pitchFamily="2" charset="-122"/>
                          <a:ea typeface="华文新魏" panose="02010800040101010101" pitchFamily="2" charset="-122"/>
                        </a:rPr>
                        <a:t>a</a:t>
                      </a:r>
                      <a:endPar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rPr>
                        <a:t>c</a:t>
                      </a:r>
                      <a:endParaRPr kumimoji="1" lang="en-US" altLang="zh-CN" sz="2400" b="0" i="0" u="none" strike="noStrike" cap="none" normalizeH="0" baseline="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195">
                <a:tc>
                  <a:txBody>
                    <a:bodyPr/>
                    <a:lstStyle/>
                    <a:p>
                      <a:pPr marL="342900" marR="0" lvl="0" indent="-342900" algn="l"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rPr>
                        <a:t>c</a:t>
                      </a:r>
                      <a:endParaRPr kumimoji="1" lang="en-US" altLang="zh-CN" sz="2400" b="0"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0" fontAlgn="ctr" latinLnBrk="0" hangingPunct="0">
                        <a:lnSpc>
                          <a:spcPct val="100000"/>
                        </a:lnSpc>
                        <a:spcBef>
                          <a:spcPct val="0"/>
                        </a:spcBef>
                        <a:spcAft>
                          <a:spcPct val="0"/>
                        </a:spcAft>
                        <a:buClrTx/>
                        <a:buSzTx/>
                        <a:buFontTx/>
                        <a:buNone/>
                      </a:pPr>
                      <a:r>
                        <a:rPr kumimoji="1" lang="en-US" altLang="zh-CN" sz="2400" b="1"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rPr>
                        <a:t>f</a:t>
                      </a:r>
                      <a:endParaRPr kumimoji="1" lang="en-US" altLang="zh-CN" sz="2400" b="0" i="0" u="none" strike="noStrike" cap="none" normalizeH="0" baseline="0" dirty="0">
                        <a:ln>
                          <a:noFill/>
                        </a:ln>
                        <a:solidFill>
                          <a:schemeClr val="bg2"/>
                        </a:solidFill>
                        <a:effectLst/>
                        <a:latin typeface="华文新魏" panose="02010800040101010101" pitchFamily="2" charset="-122"/>
                        <a:ea typeface="华文新魏" panose="02010800040101010101" pitchFamily="2" charset="-122"/>
                        <a:cs typeface="Times New Roman" panose="02020603050405020304" pitchFamily="18" charset="0"/>
                      </a:endParaRPr>
                    </a:p>
                  </a:txBody>
                  <a:tcPr marT="45718" marB="4571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8868"/>
                                        </p:tgtEl>
                                        <p:attrNameLst>
                                          <p:attrName>style.visibility</p:attrName>
                                        </p:attrNameLst>
                                      </p:cBhvr>
                                      <p:to>
                                        <p:strVal val="visible"/>
                                      </p:to>
                                    </p:set>
                                    <p:animEffect transition="in" filter="blinds(horizontal)">
                                      <p:cBhvr>
                                        <p:cTn id="7" dur="500"/>
                                        <p:tgtEl>
                                          <p:spTgt spid="548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8"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p:txBody>
          <a:bodyPr/>
          <a:lstStyle/>
          <a:p>
            <a:pPr>
              <a:defRPr/>
            </a:pPr>
            <a:r>
              <a:rPr lang="zh-CN" altLang="en-US" dirty="0">
                <a:solidFill>
                  <a:schemeClr val="accent2">
                    <a:lumMod val="75000"/>
                  </a:schemeClr>
                </a:solidFill>
                <a:latin typeface="+mj-ea"/>
              </a:rPr>
              <a:t>高级聚集</a:t>
            </a:r>
            <a:r>
              <a:rPr lang="en-US" altLang="zh-CN" dirty="0">
                <a:solidFill>
                  <a:schemeClr val="accent2">
                    <a:lumMod val="75000"/>
                  </a:schemeClr>
                </a:solidFill>
                <a:latin typeface="+mj-ea"/>
              </a:rPr>
              <a:t>-</a:t>
            </a:r>
            <a:r>
              <a:rPr lang="zh-CN" altLang="en-US" dirty="0">
                <a:solidFill>
                  <a:schemeClr val="accent2">
                    <a:lumMod val="75000"/>
                  </a:schemeClr>
                </a:solidFill>
                <a:latin typeface="+mj-ea"/>
              </a:rPr>
              <a:t>排名</a:t>
            </a:r>
            <a:endParaRPr lang="en-US" altLang="en-US" dirty="0">
              <a:solidFill>
                <a:schemeClr val="accent2">
                  <a:lumMod val="75000"/>
                </a:schemeClr>
              </a:solidFill>
              <a:latin typeface="+mj-ea"/>
            </a:endParaRPr>
          </a:p>
        </p:txBody>
      </p:sp>
      <p:sp>
        <p:nvSpPr>
          <p:cNvPr id="59395" name="Rectangle 3"/>
          <p:cNvSpPr>
            <a:spLocks noGrp="1" noChangeArrowheads="1"/>
          </p:cNvSpPr>
          <p:nvPr>
            <p:ph type="body" idx="4294967295"/>
          </p:nvPr>
        </p:nvSpPr>
        <p:spPr>
          <a:xfrm>
            <a:off x="471488" y="933450"/>
            <a:ext cx="8374062" cy="5578475"/>
          </a:xfrm>
        </p:spPr>
        <p:txBody>
          <a:bodyPr/>
          <a:lstStyle/>
          <a:p>
            <a:pPr>
              <a:defRPr/>
            </a:pPr>
            <a:r>
              <a:rPr lang="zh-CN" altLang="en-US" sz="2000" dirty="0"/>
              <a:t>排名是用</a:t>
            </a:r>
            <a:r>
              <a:rPr lang="en-US" altLang="zh-CN" sz="2000" dirty="0"/>
              <a:t>order by</a:t>
            </a:r>
            <a:r>
              <a:rPr lang="zh-CN" altLang="en-US" sz="2000" dirty="0"/>
              <a:t>语句来实现的 </a:t>
            </a:r>
            <a:endParaRPr lang="en-US" altLang="zh-CN" sz="2000" dirty="0"/>
          </a:p>
          <a:p>
            <a:pPr>
              <a:defRPr/>
            </a:pPr>
            <a:r>
              <a:rPr lang="zh-CN" altLang="en-US" sz="2000" dirty="0"/>
              <a:t>假设我们有如下关系</a:t>
            </a:r>
            <a:r>
              <a:rPr lang="en-US" altLang="zh-CN" sz="2000" dirty="0"/>
              <a:t/>
            </a:r>
            <a:br>
              <a:rPr lang="en-US" altLang="zh-CN" sz="2000" dirty="0"/>
            </a:br>
            <a:r>
              <a:rPr lang="en-US" altLang="zh-CN" sz="2000" dirty="0"/>
              <a:t>       </a:t>
            </a:r>
            <a:r>
              <a:rPr lang="en-US" altLang="zh-CN" sz="2000" i="1" dirty="0" err="1"/>
              <a:t>student_grades</a:t>
            </a:r>
            <a:r>
              <a:rPr lang="en-US" altLang="zh-CN" sz="2000" i="1" dirty="0"/>
              <a:t>(ID, GPA) </a:t>
            </a:r>
            <a:br>
              <a:rPr lang="en-US" altLang="zh-CN" sz="2000" i="1" dirty="0"/>
            </a:br>
            <a:r>
              <a:rPr lang="zh-CN" altLang="en-US" sz="2000" dirty="0"/>
              <a:t>给出了每个学生的平均绩点</a:t>
            </a:r>
            <a:endParaRPr lang="en-US" altLang="zh-CN" sz="2000" dirty="0"/>
          </a:p>
          <a:p>
            <a:pPr>
              <a:defRPr/>
            </a:pPr>
            <a:r>
              <a:rPr lang="zh-CN" altLang="en-US" sz="2000" dirty="0"/>
              <a:t>求出每个学生的名次</a:t>
            </a:r>
            <a:endParaRPr lang="en-US" altLang="zh-CN" sz="2000" dirty="0"/>
          </a:p>
          <a:p>
            <a:pPr>
              <a:buFont typeface="Monotype Sorts" charset="2"/>
              <a:buNone/>
              <a:defRPr/>
            </a:pPr>
            <a:r>
              <a:rPr lang="en-US" altLang="zh-CN" sz="2000" dirty="0"/>
              <a:t>	       </a:t>
            </a:r>
            <a:r>
              <a:rPr lang="en-US" altLang="zh-CN" sz="2000" b="1" dirty="0"/>
              <a:t>select </a:t>
            </a:r>
            <a:r>
              <a:rPr lang="en-US" altLang="zh-CN" sz="2000" i="1" dirty="0"/>
              <a:t>ID</a:t>
            </a:r>
            <a:r>
              <a:rPr lang="en-US" altLang="zh-CN" sz="2000" dirty="0"/>
              <a:t>, </a:t>
            </a:r>
            <a:r>
              <a:rPr lang="en-US" altLang="zh-CN" sz="2000" b="1" dirty="0"/>
              <a:t>rank</a:t>
            </a:r>
            <a:r>
              <a:rPr lang="en-US" altLang="zh-CN" sz="2000" dirty="0"/>
              <a:t>() </a:t>
            </a:r>
            <a:r>
              <a:rPr lang="en-US" altLang="zh-CN" sz="2000" b="1" dirty="0"/>
              <a:t>over </a:t>
            </a:r>
            <a:r>
              <a:rPr lang="en-US" altLang="zh-CN" sz="2000" dirty="0"/>
              <a:t>(</a:t>
            </a:r>
            <a:r>
              <a:rPr lang="en-US" altLang="zh-CN" sz="2000" b="1" dirty="0"/>
              <a:t>order by </a:t>
            </a:r>
            <a:r>
              <a:rPr lang="en-US" altLang="zh-CN" sz="2000" i="1" dirty="0"/>
              <a:t>GPA</a:t>
            </a:r>
            <a:r>
              <a:rPr lang="en-US" altLang="zh-CN" sz="2000" dirty="0"/>
              <a:t> </a:t>
            </a:r>
            <a:r>
              <a:rPr lang="en-US" altLang="zh-CN" sz="2000" b="1" dirty="0" err="1"/>
              <a:t>desc</a:t>
            </a:r>
            <a:r>
              <a:rPr lang="en-US" altLang="zh-CN" sz="2000" b="1" dirty="0"/>
              <a:t>) as </a:t>
            </a:r>
            <a:r>
              <a:rPr lang="en-US" altLang="zh-CN" sz="2000" i="1" dirty="0" err="1"/>
              <a:t>s_rank</a:t>
            </a:r>
            <a:r>
              <a:rPr lang="en-US" altLang="zh-CN" sz="2000" dirty="0"/>
              <a:t/>
            </a:r>
            <a:br>
              <a:rPr lang="en-US" altLang="zh-CN" sz="2000" dirty="0"/>
            </a:br>
            <a:r>
              <a:rPr lang="en-US" altLang="zh-CN" sz="2000" dirty="0"/>
              <a:t>         </a:t>
            </a:r>
            <a:r>
              <a:rPr lang="en-US" altLang="zh-CN" sz="2000" b="1" dirty="0"/>
              <a:t>from </a:t>
            </a:r>
            <a:r>
              <a:rPr lang="en-US" altLang="zh-CN" sz="2000" i="1" dirty="0" err="1"/>
              <a:t>student_grades</a:t>
            </a:r>
            <a:endParaRPr lang="en-US" altLang="zh-CN" sz="2000" i="1" dirty="0"/>
          </a:p>
          <a:p>
            <a:pPr>
              <a:defRPr/>
            </a:pPr>
            <a:r>
              <a:rPr lang="zh-CN" altLang="en-US" sz="2000" dirty="0"/>
              <a:t>需要使用一个附加的</a:t>
            </a:r>
            <a:r>
              <a:rPr lang="en-US" altLang="zh-CN" sz="2000" b="1" dirty="0"/>
              <a:t>order by </a:t>
            </a:r>
            <a:r>
              <a:rPr lang="zh-CN" altLang="en-US" sz="2000" dirty="0"/>
              <a:t>子句得到排序的元组</a:t>
            </a:r>
            <a:endParaRPr lang="en-US" altLang="zh-CN" sz="2000" dirty="0"/>
          </a:p>
          <a:p>
            <a:pPr>
              <a:buFont typeface="Monotype Sorts" charset="2"/>
              <a:buNone/>
              <a:defRPr/>
            </a:pPr>
            <a:r>
              <a:rPr lang="en-US" altLang="zh-CN" sz="2000" dirty="0"/>
              <a:t>	       </a:t>
            </a:r>
            <a:r>
              <a:rPr lang="en-US" altLang="zh-CN" sz="2000" b="1" dirty="0"/>
              <a:t>select </a:t>
            </a:r>
            <a:r>
              <a:rPr lang="en-US" altLang="zh-CN" sz="2000" i="1" dirty="0"/>
              <a:t>ID</a:t>
            </a:r>
            <a:r>
              <a:rPr lang="en-US" altLang="zh-CN" sz="2000" dirty="0"/>
              <a:t>, </a:t>
            </a:r>
            <a:r>
              <a:rPr lang="en-US" altLang="zh-CN" sz="2000" b="1" dirty="0"/>
              <a:t>rank</a:t>
            </a:r>
            <a:r>
              <a:rPr lang="en-US" altLang="zh-CN" sz="2000" dirty="0"/>
              <a:t>() </a:t>
            </a:r>
            <a:r>
              <a:rPr lang="en-US" altLang="zh-CN" sz="2000" b="1" dirty="0"/>
              <a:t>over </a:t>
            </a:r>
            <a:r>
              <a:rPr lang="en-US" altLang="zh-CN" sz="2000" dirty="0"/>
              <a:t>(</a:t>
            </a:r>
            <a:r>
              <a:rPr lang="en-US" altLang="zh-CN" sz="2000" b="1" dirty="0"/>
              <a:t>order by </a:t>
            </a:r>
            <a:r>
              <a:rPr lang="en-US" altLang="zh-CN" sz="2000" i="1" dirty="0"/>
              <a:t>GPA</a:t>
            </a:r>
            <a:r>
              <a:rPr lang="en-US" altLang="zh-CN" sz="2000" dirty="0"/>
              <a:t> </a:t>
            </a:r>
            <a:r>
              <a:rPr lang="en-US" altLang="zh-CN" sz="2000" b="1" dirty="0" err="1"/>
              <a:t>desc</a:t>
            </a:r>
            <a:r>
              <a:rPr lang="en-US" altLang="zh-CN" sz="2000" b="1" dirty="0"/>
              <a:t>) as </a:t>
            </a:r>
            <a:r>
              <a:rPr lang="en-US" altLang="zh-CN" sz="2000" i="1" dirty="0" err="1"/>
              <a:t>s_rank</a:t>
            </a:r>
            <a:r>
              <a:rPr lang="en-US" altLang="zh-CN" sz="2000" dirty="0"/>
              <a:t/>
            </a:r>
            <a:br>
              <a:rPr lang="en-US" altLang="zh-CN" sz="2000" dirty="0"/>
            </a:br>
            <a:r>
              <a:rPr lang="en-US" altLang="zh-CN" sz="2000" dirty="0"/>
              <a:t>         </a:t>
            </a:r>
            <a:r>
              <a:rPr lang="en-US" altLang="zh-CN" sz="2000" b="1" dirty="0"/>
              <a:t>from </a:t>
            </a:r>
            <a:r>
              <a:rPr lang="en-US" altLang="zh-CN" sz="2000" i="1" dirty="0" err="1"/>
              <a:t>student_grades</a:t>
            </a:r>
            <a:r>
              <a:rPr lang="en-US" altLang="zh-CN" sz="2000" i="1" dirty="0"/>
              <a:t> </a:t>
            </a:r>
            <a:br>
              <a:rPr lang="en-US" altLang="zh-CN" sz="2000" i="1" dirty="0"/>
            </a:br>
            <a:r>
              <a:rPr lang="en-US" altLang="zh-CN" sz="2000" i="1" dirty="0"/>
              <a:t>         </a:t>
            </a:r>
            <a:r>
              <a:rPr lang="en-US" altLang="zh-CN" sz="2000" b="1" dirty="0"/>
              <a:t>order by </a:t>
            </a:r>
            <a:r>
              <a:rPr lang="en-US" altLang="zh-CN" sz="2000" i="1" dirty="0" err="1"/>
              <a:t>s_rank</a:t>
            </a:r>
            <a:endParaRPr lang="en-US" altLang="zh-CN" sz="2000" i="1" dirty="0"/>
          </a:p>
          <a:p>
            <a:pPr>
              <a:defRPr/>
            </a:pPr>
            <a:r>
              <a:rPr lang="zh-CN" altLang="en-US" sz="2000" dirty="0"/>
              <a:t>在排名中可能会产生隔断：</a:t>
            </a:r>
            <a:endParaRPr lang="en-US" altLang="zh-CN" sz="2000" dirty="0"/>
          </a:p>
          <a:p>
            <a:pPr>
              <a:buFont typeface="Monotype Sorts" charset="2"/>
              <a:buNone/>
              <a:defRPr/>
            </a:pPr>
            <a:r>
              <a:rPr lang="zh-CN" altLang="en-US" sz="2000" dirty="0"/>
              <a:t>   示例：如果两个学生具有相同的最高</a:t>
            </a:r>
            <a:r>
              <a:rPr lang="en-US" altLang="zh-CN" sz="2000" dirty="0"/>
              <a:t>GPA</a:t>
            </a:r>
            <a:r>
              <a:rPr lang="zh-CN" altLang="en-US" sz="2000" dirty="0"/>
              <a:t>，则两人都得到第</a:t>
            </a:r>
            <a:r>
              <a:rPr lang="en-US" altLang="zh-CN" sz="2000" dirty="0"/>
              <a:t>1</a:t>
            </a:r>
            <a:r>
              <a:rPr lang="zh-CN" altLang="en-US" sz="2000" dirty="0"/>
              <a:t>名，下一个给出的名次将是</a:t>
            </a:r>
            <a:r>
              <a:rPr lang="en-US" altLang="zh-CN" sz="2000" dirty="0"/>
              <a:t>3</a:t>
            </a:r>
            <a:r>
              <a:rPr lang="zh-CN" altLang="en-US" sz="2000" dirty="0"/>
              <a:t>而不是</a:t>
            </a:r>
            <a:r>
              <a:rPr lang="en-US" altLang="zh-CN" sz="2000" dirty="0"/>
              <a:t>2</a:t>
            </a:r>
            <a:r>
              <a:rPr lang="zh-CN" altLang="en-US" sz="2000" dirty="0"/>
              <a:t> </a:t>
            </a:r>
            <a:endParaRPr lang="en-US" altLang="zh-CN" sz="2000" dirty="0"/>
          </a:p>
          <a:p>
            <a:pPr lvl="1">
              <a:defRPr/>
            </a:pPr>
            <a:r>
              <a:rPr lang="en-US" altLang="zh-CN" sz="2000" b="1" dirty="0" err="1"/>
              <a:t>dense_rank</a:t>
            </a:r>
            <a:r>
              <a:rPr lang="en-US" altLang="zh-CN" sz="2000" b="1" dirty="0"/>
              <a:t> </a:t>
            </a:r>
            <a:r>
              <a:rPr lang="zh-CN" altLang="en-US" sz="2000" dirty="0">
                <a:cs typeface="+mn-cs"/>
              </a:rPr>
              <a:t>不会产生隔断，所以在上面的例子中，具有次高成绩的元组都得到第</a:t>
            </a:r>
            <a:r>
              <a:rPr lang="en-US" altLang="zh-CN" sz="2000" dirty="0"/>
              <a:t>2</a:t>
            </a:r>
            <a:r>
              <a:rPr lang="zh-CN" altLang="en-US" sz="2000" dirty="0">
                <a:cs typeface="+mn-cs"/>
              </a:rPr>
              <a:t>名 </a:t>
            </a:r>
            <a:endParaRPr lang="en-US" altLang="zh-CN" sz="2000" dirty="0">
              <a:cs typeface="+mn-cs"/>
            </a:endParaRPr>
          </a:p>
          <a:p>
            <a:pPr>
              <a:buFont typeface="Monotype Sorts" charset="2"/>
              <a:buNone/>
              <a:defRPr/>
            </a:pPr>
            <a:endParaRPr lang="en-US" altLang="zh-CN" sz="2000" i="1" dirty="0"/>
          </a:p>
        </p:txBody>
      </p:sp>
      <p:sp>
        <p:nvSpPr>
          <p:cNvPr id="138244" name="灯片编号占位符 1"/>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 typeface="Arial" panose="020B0604020202020204" pitchFamily="34" charset="0"/>
              <a:buNone/>
            </a:pPr>
            <a:endParaRPr kumimoji="0" lang="zh-CN" altLang="zh-CN" sz="2400">
              <a:solidFill>
                <a:schemeClr val="accent2"/>
              </a:solidFill>
              <a:latin typeface="Times New Roman" panose="02020603050405020304" pitchFamily="18" charset="0"/>
              <a:ea typeface="华文新魏" panose="02010800040101010101" pitchFamily="2" charset="-122"/>
            </a:endParaRPr>
          </a:p>
        </p:txBody>
      </p:sp>
      <p:sp>
        <p:nvSpPr>
          <p:cNvPr id="138245" name="日期占位符 2"/>
          <p:cNvSpPr>
            <a:spLocks noGrp="1"/>
          </p:cNvSpPr>
          <p:nvPr>
            <p:ph type="dt"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US" altLang="zh-CN">
              <a:latin typeface="Helvetica" panose="020B0604020202020204" pitchFamily="34" charset="0"/>
              <a:ea typeface="MS PGothic" panose="020B0600070205080204" pitchFamily="34" charset="-128"/>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defRPr/>
            </a:pPr>
            <a:r>
              <a:rPr lang="zh-CN" altLang="en-US" dirty="0">
                <a:solidFill>
                  <a:schemeClr val="accent2">
                    <a:lumMod val="75000"/>
                  </a:schemeClr>
                </a:solidFill>
                <a:latin typeface="+mj-ea"/>
              </a:rPr>
              <a:t>排名</a:t>
            </a:r>
            <a:endParaRPr lang="en-IN" altLang="zh-CN" dirty="0">
              <a:solidFill>
                <a:schemeClr val="accent2">
                  <a:lumMod val="75000"/>
                </a:schemeClr>
              </a:solidFill>
              <a:latin typeface="+mj-ea"/>
            </a:endParaRPr>
          </a:p>
        </p:txBody>
      </p:sp>
      <p:sp>
        <p:nvSpPr>
          <p:cNvPr id="140291" name="Rectangle 3"/>
          <p:cNvSpPr>
            <a:spLocks noGrp="1" noChangeArrowheads="1"/>
          </p:cNvSpPr>
          <p:nvPr>
            <p:ph idx="1"/>
          </p:nvPr>
        </p:nvSpPr>
        <p:spPr>
          <a:xfrm>
            <a:off x="685800" y="1371600"/>
            <a:ext cx="7772400" cy="1193800"/>
          </a:xfrm>
        </p:spPr>
        <p:txBody>
          <a:bodyPr/>
          <a:lstStyle/>
          <a:p>
            <a:r>
              <a:rPr lang="zh-CN" altLang="en-US" sz="2000"/>
              <a:t>可以使用基本的</a:t>
            </a:r>
            <a:r>
              <a:rPr lang="en-US" altLang="zh-CN" sz="2000"/>
              <a:t>SQL</a:t>
            </a:r>
            <a:r>
              <a:rPr lang="zh-CN" altLang="en-US" sz="2000"/>
              <a:t>聚集来表达，但产生的查询语句效率比较低</a:t>
            </a:r>
            <a:endParaRPr lang="en-US" altLang="zh-CN" sz="2000"/>
          </a:p>
        </p:txBody>
      </p:sp>
      <p:sp>
        <p:nvSpPr>
          <p:cNvPr id="4" name="TextBox 3"/>
          <p:cNvSpPr txBox="1">
            <a:spLocks noChangeArrowheads="1"/>
          </p:cNvSpPr>
          <p:nvPr/>
        </p:nvSpPr>
        <p:spPr bwMode="auto">
          <a:xfrm>
            <a:off x="1333500" y="2332038"/>
            <a:ext cx="6180138" cy="252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lnSpc>
                <a:spcPct val="150000"/>
              </a:lnSpc>
              <a:spcBef>
                <a:spcPct val="50000"/>
              </a:spcBef>
              <a:buClrTx/>
              <a:buSzPct val="60000"/>
              <a:buFont typeface="Arial" panose="020B0604020202020204" pitchFamily="34" charset="0"/>
              <a:buNone/>
            </a:pPr>
            <a:r>
              <a:rPr kumimoji="0" lang="en-IN" altLang="zh-CN" sz="2800" b="1">
                <a:solidFill>
                  <a:schemeClr val="bg2"/>
                </a:solidFill>
                <a:latin typeface="Tahoma" panose="020B0604030504040204" pitchFamily="34" charset="0"/>
                <a:ea typeface="楷体_GB2312" pitchFamily="49" charset="-122"/>
              </a:rPr>
              <a:t> </a:t>
            </a:r>
            <a:r>
              <a:rPr kumimoji="0" lang="en-IN" altLang="zh-CN" sz="2000" b="1">
                <a:solidFill>
                  <a:schemeClr val="bg2"/>
                </a:solidFill>
                <a:latin typeface="Tahoma" panose="020B0604030504040204" pitchFamily="34" charset="0"/>
                <a:ea typeface="楷体_GB2312" pitchFamily="49" charset="-122"/>
              </a:rPr>
              <a:t>select </a:t>
            </a:r>
            <a:r>
              <a:rPr kumimoji="0" lang="en-IN" altLang="zh-CN" sz="2000" i="1">
                <a:solidFill>
                  <a:schemeClr val="bg2"/>
                </a:solidFill>
                <a:latin typeface="Tahoma" panose="020B0604030504040204" pitchFamily="34" charset="0"/>
                <a:ea typeface="楷体_GB2312" pitchFamily="49" charset="-122"/>
              </a:rPr>
              <a:t>ID</a:t>
            </a:r>
            <a:r>
              <a:rPr kumimoji="0" lang="en-IN" altLang="zh-CN" sz="2000">
                <a:solidFill>
                  <a:schemeClr val="bg2"/>
                </a:solidFill>
                <a:latin typeface="Tahoma" panose="020B0604030504040204" pitchFamily="34" charset="0"/>
                <a:ea typeface="楷体_GB2312" pitchFamily="49" charset="-122"/>
              </a:rPr>
              <a:t>, (1 + (</a:t>
            </a:r>
            <a:r>
              <a:rPr kumimoji="0" lang="en-IN" altLang="zh-CN" sz="2000" b="1">
                <a:solidFill>
                  <a:schemeClr val="bg2"/>
                </a:solidFill>
                <a:latin typeface="Tahoma" panose="020B0604030504040204" pitchFamily="34" charset="0"/>
                <a:ea typeface="楷体_GB2312" pitchFamily="49" charset="-122"/>
              </a:rPr>
              <a:t>select count</a:t>
            </a:r>
            <a:r>
              <a:rPr kumimoji="0" lang="en-IN" altLang="zh-CN" sz="2000">
                <a:solidFill>
                  <a:schemeClr val="bg2"/>
                </a:solidFill>
                <a:latin typeface="Tahoma" panose="020B0604030504040204" pitchFamily="34" charset="0"/>
                <a:ea typeface="楷体_GB2312" pitchFamily="49" charset="-122"/>
              </a:rPr>
              <a:t>(*)</a:t>
            </a:r>
            <a:br>
              <a:rPr kumimoji="0" lang="en-IN" altLang="zh-CN" sz="2000">
                <a:solidFill>
                  <a:schemeClr val="bg2"/>
                </a:solidFill>
                <a:latin typeface="Tahoma" panose="020B0604030504040204" pitchFamily="34" charset="0"/>
                <a:ea typeface="楷体_GB2312" pitchFamily="49" charset="-122"/>
              </a:rPr>
            </a:br>
            <a:r>
              <a:rPr kumimoji="0" lang="en-IN" altLang="zh-CN" sz="2000">
                <a:solidFill>
                  <a:schemeClr val="bg2"/>
                </a:solidFill>
                <a:latin typeface="Tahoma" panose="020B0604030504040204" pitchFamily="34" charset="0"/>
                <a:ea typeface="楷体_GB2312" pitchFamily="49" charset="-122"/>
              </a:rPr>
              <a:t>                         </a:t>
            </a:r>
            <a:r>
              <a:rPr kumimoji="0" lang="en-IN" altLang="zh-CN" sz="2000" b="1">
                <a:solidFill>
                  <a:schemeClr val="bg2"/>
                </a:solidFill>
                <a:latin typeface="Tahoma" panose="020B0604030504040204" pitchFamily="34" charset="0"/>
                <a:ea typeface="楷体_GB2312" pitchFamily="49" charset="-122"/>
              </a:rPr>
              <a:t>from </a:t>
            </a:r>
            <a:r>
              <a:rPr kumimoji="0" lang="en-IN" altLang="zh-CN" sz="2000" i="1">
                <a:solidFill>
                  <a:schemeClr val="bg2"/>
                </a:solidFill>
                <a:latin typeface="Tahoma" panose="020B0604030504040204" pitchFamily="34" charset="0"/>
                <a:ea typeface="楷体_GB2312" pitchFamily="49" charset="-122"/>
              </a:rPr>
              <a:t>student_grades B</a:t>
            </a:r>
            <a:br>
              <a:rPr kumimoji="0" lang="en-IN" altLang="zh-CN" sz="2000" i="1">
                <a:solidFill>
                  <a:schemeClr val="bg2"/>
                </a:solidFill>
                <a:latin typeface="Tahoma" panose="020B0604030504040204" pitchFamily="34" charset="0"/>
                <a:ea typeface="楷体_GB2312" pitchFamily="49" charset="-122"/>
              </a:rPr>
            </a:br>
            <a:r>
              <a:rPr kumimoji="0" lang="en-IN" altLang="zh-CN" sz="2000" i="1">
                <a:solidFill>
                  <a:schemeClr val="bg2"/>
                </a:solidFill>
                <a:latin typeface="Tahoma" panose="020B0604030504040204" pitchFamily="34" charset="0"/>
                <a:ea typeface="楷体_GB2312" pitchFamily="49" charset="-122"/>
              </a:rPr>
              <a:t>                         </a:t>
            </a:r>
            <a:r>
              <a:rPr kumimoji="0" lang="en-IN" altLang="zh-CN" sz="2000" b="1">
                <a:solidFill>
                  <a:schemeClr val="bg2"/>
                </a:solidFill>
                <a:latin typeface="Tahoma" panose="020B0604030504040204" pitchFamily="34" charset="0"/>
                <a:ea typeface="楷体_GB2312" pitchFamily="49" charset="-122"/>
              </a:rPr>
              <a:t>where </a:t>
            </a:r>
            <a:r>
              <a:rPr kumimoji="0" lang="en-IN" altLang="zh-CN" sz="2000" i="1">
                <a:solidFill>
                  <a:schemeClr val="bg2"/>
                </a:solidFill>
                <a:latin typeface="Tahoma" panose="020B0604030504040204" pitchFamily="34" charset="0"/>
                <a:ea typeface="楷体_GB2312" pitchFamily="49" charset="-122"/>
              </a:rPr>
              <a:t>B</a:t>
            </a:r>
            <a:r>
              <a:rPr kumimoji="0" lang="en-IN" altLang="zh-CN" sz="2000">
                <a:solidFill>
                  <a:schemeClr val="bg2"/>
                </a:solidFill>
                <a:latin typeface="Tahoma" panose="020B0604030504040204" pitchFamily="34" charset="0"/>
                <a:ea typeface="楷体_GB2312" pitchFamily="49" charset="-122"/>
              </a:rPr>
              <a:t>.</a:t>
            </a:r>
            <a:r>
              <a:rPr kumimoji="0" lang="en-IN" altLang="zh-CN" sz="2000" i="1">
                <a:solidFill>
                  <a:schemeClr val="bg2"/>
                </a:solidFill>
                <a:latin typeface="Tahoma" panose="020B0604030504040204" pitchFamily="34" charset="0"/>
                <a:ea typeface="楷体_GB2312" pitchFamily="49" charset="-122"/>
              </a:rPr>
              <a:t>GPA </a:t>
            </a:r>
            <a:r>
              <a:rPr kumimoji="0" lang="en-IN" altLang="zh-CN" sz="2000">
                <a:solidFill>
                  <a:schemeClr val="bg2"/>
                </a:solidFill>
                <a:latin typeface="Tahoma" panose="020B0604030504040204" pitchFamily="34" charset="0"/>
                <a:ea typeface="楷体_GB2312" pitchFamily="49" charset="-122"/>
              </a:rPr>
              <a:t>&gt; </a:t>
            </a:r>
            <a:r>
              <a:rPr kumimoji="0" lang="en-IN" altLang="zh-CN" sz="2000" i="1">
                <a:solidFill>
                  <a:schemeClr val="bg2"/>
                </a:solidFill>
                <a:latin typeface="Tahoma" panose="020B0604030504040204" pitchFamily="34" charset="0"/>
                <a:ea typeface="楷体_GB2312" pitchFamily="49" charset="-122"/>
              </a:rPr>
              <a:t>A</a:t>
            </a:r>
            <a:r>
              <a:rPr kumimoji="0" lang="en-IN" altLang="zh-CN" sz="2000">
                <a:solidFill>
                  <a:schemeClr val="bg2"/>
                </a:solidFill>
                <a:latin typeface="Tahoma" panose="020B0604030504040204" pitchFamily="34" charset="0"/>
                <a:ea typeface="楷体_GB2312" pitchFamily="49" charset="-122"/>
              </a:rPr>
              <a:t>.</a:t>
            </a:r>
            <a:r>
              <a:rPr kumimoji="0" lang="en-IN" altLang="zh-CN" sz="2000" i="1">
                <a:solidFill>
                  <a:schemeClr val="bg2"/>
                </a:solidFill>
                <a:latin typeface="Tahoma" panose="020B0604030504040204" pitchFamily="34" charset="0"/>
                <a:ea typeface="楷体_GB2312" pitchFamily="49" charset="-122"/>
              </a:rPr>
              <a:t>GPA</a:t>
            </a:r>
            <a:r>
              <a:rPr kumimoji="0" lang="en-IN" altLang="zh-CN" sz="2000">
                <a:solidFill>
                  <a:schemeClr val="bg2"/>
                </a:solidFill>
                <a:latin typeface="Tahoma" panose="020B0604030504040204" pitchFamily="34" charset="0"/>
                <a:ea typeface="楷体_GB2312" pitchFamily="49" charset="-122"/>
              </a:rPr>
              <a:t>)) </a:t>
            </a:r>
            <a:r>
              <a:rPr kumimoji="0" lang="en-IN" altLang="zh-CN" sz="2000" b="1">
                <a:solidFill>
                  <a:schemeClr val="bg2"/>
                </a:solidFill>
                <a:latin typeface="Tahoma" panose="020B0604030504040204" pitchFamily="34" charset="0"/>
                <a:ea typeface="楷体_GB2312" pitchFamily="49" charset="-122"/>
              </a:rPr>
              <a:t>as </a:t>
            </a:r>
            <a:r>
              <a:rPr kumimoji="0" lang="en-IN" altLang="zh-CN" sz="2000" i="1">
                <a:solidFill>
                  <a:schemeClr val="bg2"/>
                </a:solidFill>
                <a:latin typeface="Tahoma" panose="020B0604030504040204" pitchFamily="34" charset="0"/>
                <a:ea typeface="楷体_GB2312" pitchFamily="49" charset="-122"/>
              </a:rPr>
              <a:t>s_rank</a:t>
            </a:r>
            <a:br>
              <a:rPr kumimoji="0" lang="en-IN" altLang="zh-CN" sz="2000" i="1">
                <a:solidFill>
                  <a:schemeClr val="bg2"/>
                </a:solidFill>
                <a:latin typeface="Tahoma" panose="020B0604030504040204" pitchFamily="34" charset="0"/>
                <a:ea typeface="楷体_GB2312" pitchFamily="49" charset="-122"/>
              </a:rPr>
            </a:br>
            <a:r>
              <a:rPr kumimoji="0" lang="en-IN" altLang="zh-CN" sz="2000" i="1">
                <a:solidFill>
                  <a:schemeClr val="bg2"/>
                </a:solidFill>
                <a:latin typeface="Tahoma" panose="020B0604030504040204" pitchFamily="34" charset="0"/>
                <a:ea typeface="楷体_GB2312" pitchFamily="49" charset="-122"/>
              </a:rPr>
              <a:t>    </a:t>
            </a:r>
            <a:r>
              <a:rPr kumimoji="0" lang="en-IN" altLang="zh-CN" sz="2000" b="1">
                <a:solidFill>
                  <a:schemeClr val="bg2"/>
                </a:solidFill>
                <a:latin typeface="Tahoma" panose="020B0604030504040204" pitchFamily="34" charset="0"/>
                <a:ea typeface="楷体_GB2312" pitchFamily="49" charset="-122"/>
              </a:rPr>
              <a:t>from </a:t>
            </a:r>
            <a:r>
              <a:rPr kumimoji="0" lang="en-IN" altLang="zh-CN" sz="2000" i="1">
                <a:solidFill>
                  <a:schemeClr val="bg2"/>
                </a:solidFill>
                <a:latin typeface="Tahoma" panose="020B0604030504040204" pitchFamily="34" charset="0"/>
                <a:ea typeface="楷体_GB2312" pitchFamily="49" charset="-122"/>
              </a:rPr>
              <a:t>student_grades A</a:t>
            </a:r>
            <a:br>
              <a:rPr kumimoji="0" lang="en-IN" altLang="zh-CN" sz="2000" i="1">
                <a:solidFill>
                  <a:schemeClr val="bg2"/>
                </a:solidFill>
                <a:latin typeface="Tahoma" panose="020B0604030504040204" pitchFamily="34" charset="0"/>
                <a:ea typeface="楷体_GB2312" pitchFamily="49" charset="-122"/>
              </a:rPr>
            </a:br>
            <a:r>
              <a:rPr kumimoji="0" lang="en-IN" altLang="zh-CN" sz="2000" i="1">
                <a:solidFill>
                  <a:schemeClr val="bg2"/>
                </a:solidFill>
                <a:latin typeface="Tahoma" panose="020B0604030504040204" pitchFamily="34" charset="0"/>
                <a:ea typeface="楷体_GB2312" pitchFamily="49" charset="-122"/>
              </a:rPr>
              <a:t>    </a:t>
            </a:r>
            <a:r>
              <a:rPr kumimoji="0" lang="en-IN" altLang="zh-CN" sz="2000" b="1">
                <a:solidFill>
                  <a:schemeClr val="bg2"/>
                </a:solidFill>
                <a:latin typeface="Tahoma" panose="020B0604030504040204" pitchFamily="34" charset="0"/>
                <a:ea typeface="楷体_GB2312" pitchFamily="49" charset="-122"/>
              </a:rPr>
              <a:t>order by </a:t>
            </a:r>
            <a:r>
              <a:rPr kumimoji="0" lang="en-IN" altLang="zh-CN" sz="2000" i="1">
                <a:solidFill>
                  <a:schemeClr val="bg2"/>
                </a:solidFill>
                <a:latin typeface="Tahoma" panose="020B0604030504040204" pitchFamily="34" charset="0"/>
                <a:ea typeface="楷体_GB2312" pitchFamily="49" charset="-122"/>
              </a:rPr>
              <a:t>s_rank</a:t>
            </a:r>
            <a:r>
              <a:rPr kumimoji="0" lang="en-IN" altLang="zh-CN" sz="2000">
                <a:solidFill>
                  <a:schemeClr val="bg2"/>
                </a:solidFill>
                <a:latin typeface="Tahoma" panose="020B0604030504040204" pitchFamily="34" charset="0"/>
                <a:ea typeface="楷体_GB2312" pitchFamily="49" charset="-122"/>
              </a:rPr>
              <a:t>;</a:t>
            </a:r>
            <a:endParaRPr kumimoji="0" lang="zh-CN" altLang="en-US" sz="2800" b="1">
              <a:solidFill>
                <a:schemeClr val="bg2"/>
              </a:solidFill>
              <a:latin typeface="Tahoma" panose="020B0604030504040204" pitchFamily="34" charset="0"/>
              <a:ea typeface="楷体_GB2312" pitchFamily="49" charset="-122"/>
            </a:endParaRPr>
          </a:p>
        </p:txBody>
      </p:sp>
      <p:sp>
        <p:nvSpPr>
          <p:cNvPr id="140293" name="灯片编号占位符 1"/>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 typeface="Arial" panose="020B0604020202020204" pitchFamily="34" charset="0"/>
              <a:buNone/>
            </a:pPr>
            <a:endParaRPr kumimoji="0" lang="zh-CN" altLang="zh-CN" sz="2400">
              <a:solidFill>
                <a:schemeClr val="accent2"/>
              </a:solidFill>
              <a:latin typeface="Times New Roman" panose="02020603050405020304" pitchFamily="18" charset="0"/>
              <a:ea typeface="华文新魏" panose="02010800040101010101" pitchFamily="2" charset="-122"/>
            </a:endParaRPr>
          </a:p>
        </p:txBody>
      </p:sp>
      <p:sp>
        <p:nvSpPr>
          <p:cNvPr id="140294" name="日期占位符 2"/>
          <p:cNvSpPr>
            <a:spLocks noGrp="1"/>
          </p:cNvSpPr>
          <p:nvPr>
            <p:ph type="dt"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US" altLang="zh-CN">
              <a:latin typeface="Helvetica" panose="020B0604020202020204" pitchFamily="34" charset="0"/>
              <a:ea typeface="MS PGothic"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defRPr/>
            </a:pPr>
            <a:r>
              <a:rPr lang="zh-CN" altLang="en-US" dirty="0">
                <a:solidFill>
                  <a:schemeClr val="accent2">
                    <a:lumMod val="75000"/>
                  </a:schemeClr>
                </a:solidFill>
                <a:latin typeface="+mj-ea"/>
              </a:rPr>
              <a:t>排名（续）</a:t>
            </a:r>
            <a:endParaRPr lang="en-IN" altLang="en-US" dirty="0">
              <a:solidFill>
                <a:schemeClr val="accent2">
                  <a:lumMod val="75000"/>
                </a:schemeClr>
              </a:solidFill>
              <a:latin typeface="+mj-ea"/>
            </a:endParaRPr>
          </a:p>
        </p:txBody>
      </p:sp>
      <p:sp>
        <p:nvSpPr>
          <p:cNvPr id="61443" name="Rectangle 3"/>
          <p:cNvSpPr>
            <a:spLocks noGrp="1" noChangeArrowheads="1"/>
          </p:cNvSpPr>
          <p:nvPr>
            <p:ph idx="1"/>
          </p:nvPr>
        </p:nvSpPr>
        <p:spPr>
          <a:xfrm>
            <a:off x="395288" y="1365250"/>
            <a:ext cx="8329612" cy="5159375"/>
          </a:xfrm>
        </p:spPr>
        <p:txBody>
          <a:bodyPr/>
          <a:lstStyle/>
          <a:p>
            <a:pPr>
              <a:defRPr/>
            </a:pPr>
            <a:r>
              <a:rPr lang="zh-CN" altLang="en-US" sz="2400" dirty="0"/>
              <a:t>排名可以在数据的不同分区里进行 </a:t>
            </a:r>
            <a:endParaRPr lang="en-US" altLang="zh-CN" sz="2400" dirty="0"/>
          </a:p>
          <a:p>
            <a:pPr>
              <a:defRPr/>
            </a:pPr>
            <a:r>
              <a:rPr lang="zh-CN" altLang="en-US" sz="2400" dirty="0"/>
              <a:t>按照系对学生排名</a:t>
            </a:r>
            <a:endParaRPr lang="en-US" altLang="zh-CN" sz="2400" dirty="0"/>
          </a:p>
          <a:p>
            <a:pPr>
              <a:buFont typeface="Monotype Sorts" charset="2"/>
              <a:buNone/>
              <a:defRPr/>
            </a:pPr>
            <a:r>
              <a:rPr lang="en-US" altLang="zh-CN" b="1" dirty="0"/>
              <a:t>   </a:t>
            </a:r>
            <a:r>
              <a:rPr lang="en-US" altLang="zh-CN" sz="2000" b="1" dirty="0"/>
              <a:t>select </a:t>
            </a:r>
            <a:r>
              <a:rPr lang="en-US" altLang="zh-CN" sz="2000" i="1" dirty="0"/>
              <a:t>ID</a:t>
            </a:r>
            <a:r>
              <a:rPr lang="en-US" altLang="zh-CN" sz="2000" dirty="0"/>
              <a:t>, </a:t>
            </a:r>
            <a:r>
              <a:rPr lang="en-US" altLang="zh-CN" sz="2000" i="1" dirty="0" err="1"/>
              <a:t>dept_name</a:t>
            </a:r>
            <a:r>
              <a:rPr lang="en-US" altLang="zh-CN" sz="2000" dirty="0"/>
              <a:t>,</a:t>
            </a:r>
            <a:br>
              <a:rPr lang="en-US" altLang="zh-CN" sz="2000" dirty="0"/>
            </a:br>
            <a:r>
              <a:rPr lang="en-US" altLang="zh-CN" sz="2000" dirty="0"/>
              <a:t>     </a:t>
            </a:r>
            <a:r>
              <a:rPr lang="en-US" altLang="zh-CN" sz="2000" b="1" dirty="0"/>
              <a:t>rank </a:t>
            </a:r>
            <a:r>
              <a:rPr lang="en-US" altLang="zh-CN" sz="2000" dirty="0"/>
              <a:t>() </a:t>
            </a:r>
            <a:r>
              <a:rPr lang="en-US" altLang="zh-CN" sz="2000" b="1" dirty="0"/>
              <a:t>over </a:t>
            </a:r>
            <a:r>
              <a:rPr lang="en-US" altLang="zh-CN" sz="2000" dirty="0"/>
              <a:t>(</a:t>
            </a:r>
            <a:r>
              <a:rPr lang="en-US" altLang="zh-CN" sz="2000" b="1" dirty="0"/>
              <a:t>partition by </a:t>
            </a:r>
            <a:r>
              <a:rPr lang="en-US" altLang="zh-CN" sz="2000" i="1" dirty="0" err="1"/>
              <a:t>dept_name</a:t>
            </a:r>
            <a:r>
              <a:rPr lang="en-US" altLang="zh-CN" sz="2000" i="1" dirty="0"/>
              <a:t> </a:t>
            </a:r>
            <a:r>
              <a:rPr lang="en-US" altLang="zh-CN" sz="2000" b="1" dirty="0"/>
              <a:t>order by </a:t>
            </a:r>
            <a:r>
              <a:rPr lang="en-US" altLang="zh-CN" sz="2000" i="1" dirty="0"/>
              <a:t>GPA </a:t>
            </a:r>
            <a:r>
              <a:rPr lang="en-US" altLang="zh-CN" sz="2000" b="1" dirty="0" err="1"/>
              <a:t>desc</a:t>
            </a:r>
            <a:r>
              <a:rPr lang="en-US" altLang="zh-CN" sz="2000" dirty="0"/>
              <a:t>) </a:t>
            </a:r>
            <a:br>
              <a:rPr lang="en-US" altLang="zh-CN" sz="2000" dirty="0"/>
            </a:br>
            <a:r>
              <a:rPr lang="en-US" altLang="zh-CN" sz="2000" dirty="0"/>
              <a:t>                        </a:t>
            </a:r>
            <a:r>
              <a:rPr lang="en-US" altLang="zh-CN" sz="2000" b="1" dirty="0"/>
              <a:t>as </a:t>
            </a:r>
            <a:r>
              <a:rPr lang="en-US" altLang="zh-CN" sz="2000" i="1" dirty="0" err="1"/>
              <a:t>dept_rank</a:t>
            </a:r>
            <a:r>
              <a:rPr lang="en-US" altLang="zh-CN" sz="2000" i="1" dirty="0"/>
              <a:t/>
            </a:r>
            <a:br>
              <a:rPr lang="en-US" altLang="zh-CN" sz="2000" i="1" dirty="0"/>
            </a:br>
            <a:r>
              <a:rPr lang="en-US" altLang="zh-CN" sz="2000" i="1" dirty="0"/>
              <a:t>     </a:t>
            </a:r>
            <a:r>
              <a:rPr lang="en-US" altLang="zh-CN" sz="2000" b="1" dirty="0"/>
              <a:t>from </a:t>
            </a:r>
            <a:r>
              <a:rPr lang="en-US" altLang="zh-CN" sz="2000" i="1" dirty="0" err="1"/>
              <a:t>dept_grades</a:t>
            </a:r>
            <a:r>
              <a:rPr lang="en-US" altLang="zh-CN" sz="2000" i="1" dirty="0"/>
              <a:t/>
            </a:r>
            <a:br>
              <a:rPr lang="en-US" altLang="zh-CN" sz="2000" i="1" dirty="0"/>
            </a:br>
            <a:r>
              <a:rPr lang="en-US" altLang="zh-CN" sz="2000" i="1" dirty="0"/>
              <a:t>     </a:t>
            </a:r>
            <a:r>
              <a:rPr lang="en-US" altLang="zh-CN" sz="2000" b="1" dirty="0"/>
              <a:t>order by </a:t>
            </a:r>
            <a:r>
              <a:rPr lang="en-US" altLang="zh-CN" sz="2000" i="1" dirty="0" err="1"/>
              <a:t>dept_name</a:t>
            </a:r>
            <a:r>
              <a:rPr lang="en-US" altLang="zh-CN" sz="2000" dirty="0"/>
              <a:t>, </a:t>
            </a:r>
            <a:r>
              <a:rPr lang="en-US" altLang="zh-CN" sz="2000" i="1" dirty="0" err="1"/>
              <a:t>dept_rank</a:t>
            </a:r>
            <a:r>
              <a:rPr lang="en-US" altLang="zh-CN" sz="2000" dirty="0"/>
              <a:t>;</a:t>
            </a:r>
            <a:endParaRPr lang="en-US" altLang="zh-CN" dirty="0"/>
          </a:p>
          <a:p>
            <a:pPr>
              <a:defRPr/>
            </a:pPr>
            <a:r>
              <a:rPr lang="zh-CN" altLang="en-US" sz="2400" dirty="0"/>
              <a:t>一个单独的</a:t>
            </a:r>
            <a:r>
              <a:rPr lang="en-US" altLang="zh-CN" sz="2400" b="1" dirty="0"/>
              <a:t>select</a:t>
            </a:r>
            <a:r>
              <a:rPr lang="zh-CN" altLang="en-US" sz="2400" dirty="0"/>
              <a:t>语句可以使用多个</a:t>
            </a:r>
            <a:r>
              <a:rPr lang="en-US" altLang="zh-CN" sz="2400" b="1" dirty="0"/>
              <a:t>rank</a:t>
            </a:r>
            <a:r>
              <a:rPr lang="zh-CN" altLang="en-US" sz="2400" dirty="0"/>
              <a:t>表达式 </a:t>
            </a:r>
            <a:endParaRPr lang="en-US" altLang="zh-CN" sz="2400" dirty="0"/>
          </a:p>
          <a:p>
            <a:pPr>
              <a:defRPr/>
            </a:pPr>
            <a:r>
              <a:rPr lang="zh-CN" altLang="en-US" sz="2400" dirty="0"/>
              <a:t>排名与</a:t>
            </a:r>
            <a:r>
              <a:rPr lang="en-US" altLang="zh-CN" sz="2400" b="1" dirty="0"/>
              <a:t>group by</a:t>
            </a:r>
            <a:r>
              <a:rPr lang="zh-CN" altLang="en-US" sz="2400" dirty="0"/>
              <a:t>子句</a:t>
            </a:r>
            <a:r>
              <a:rPr lang="en-US" altLang="zh-CN" sz="2400" dirty="0"/>
              <a:t>/</a:t>
            </a:r>
            <a:r>
              <a:rPr lang="zh-CN" altLang="en-US" sz="2400" dirty="0"/>
              <a:t>聚集同时出现的时候，</a:t>
            </a:r>
            <a:r>
              <a:rPr lang="en-US" altLang="zh-CN" sz="2400" b="1" dirty="0"/>
              <a:t>group by</a:t>
            </a:r>
            <a:r>
              <a:rPr lang="zh-CN" altLang="en-US" sz="2400" dirty="0"/>
              <a:t>子句</a:t>
            </a:r>
            <a:r>
              <a:rPr lang="en-US" altLang="zh-CN" sz="2400" dirty="0"/>
              <a:t>/</a:t>
            </a:r>
            <a:r>
              <a:rPr lang="zh-CN" altLang="en-US" sz="2400" dirty="0"/>
              <a:t>聚集首先执行，排名在其结果上执行 </a:t>
            </a:r>
            <a:endParaRPr lang="en-US" altLang="zh-CN" sz="2400" dirty="0"/>
          </a:p>
          <a:p>
            <a:pPr>
              <a:defRPr/>
            </a:pPr>
            <a:r>
              <a:rPr lang="zh-CN" altLang="en-US" sz="2400" dirty="0"/>
              <a:t>用以获取排名最高的</a:t>
            </a:r>
            <a:r>
              <a:rPr lang="en-US" altLang="zh-CN" sz="2400" dirty="0"/>
              <a:t>n</a:t>
            </a:r>
            <a:r>
              <a:rPr lang="zh-CN" altLang="en-US" sz="2400" dirty="0"/>
              <a:t>个元组 </a:t>
            </a:r>
            <a:endParaRPr lang="en-US" altLang="zh-CN" sz="2400" dirty="0"/>
          </a:p>
          <a:p>
            <a:pPr lvl="1">
              <a:defRPr/>
            </a:pPr>
            <a:r>
              <a:rPr lang="zh-CN" altLang="en-US" sz="2000" dirty="0">
                <a:cs typeface="+mn-cs"/>
              </a:rPr>
              <a:t>比被大量的数据库所支持的</a:t>
            </a:r>
            <a:r>
              <a:rPr lang="en-US" altLang="zh-CN" sz="2000" b="1" dirty="0"/>
              <a:t>limit</a:t>
            </a:r>
            <a:r>
              <a:rPr lang="en-US" altLang="zh-CN" sz="2000" dirty="0"/>
              <a:t> </a:t>
            </a:r>
            <a:r>
              <a:rPr lang="en-US" altLang="zh-CN" sz="2000" i="1" dirty="0"/>
              <a:t>n </a:t>
            </a:r>
            <a:r>
              <a:rPr lang="zh-CN" altLang="en-US" sz="2000" dirty="0">
                <a:cs typeface="+mn-cs"/>
              </a:rPr>
              <a:t>子句更一般，它能够找出每个分区里的前</a:t>
            </a:r>
            <a:r>
              <a:rPr lang="en-US" altLang="zh-CN" sz="2000" dirty="0"/>
              <a:t>n</a:t>
            </a:r>
            <a:r>
              <a:rPr lang="zh-CN" altLang="en-US" sz="2000" dirty="0">
                <a:cs typeface="+mn-cs"/>
              </a:rPr>
              <a:t>个元组 </a:t>
            </a:r>
          </a:p>
        </p:txBody>
      </p:sp>
      <p:sp>
        <p:nvSpPr>
          <p:cNvPr id="142340" name="灯片编号占位符 1"/>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 typeface="Arial" panose="020B0604020202020204" pitchFamily="34" charset="0"/>
              <a:buNone/>
            </a:pPr>
            <a:endParaRPr kumimoji="0" lang="zh-CN" altLang="zh-CN" sz="2400">
              <a:solidFill>
                <a:schemeClr val="accent2"/>
              </a:solidFill>
              <a:latin typeface="Times New Roman" panose="02020603050405020304" pitchFamily="18" charset="0"/>
              <a:ea typeface="华文新魏" panose="02010800040101010101" pitchFamily="2" charset="-122"/>
            </a:endParaRPr>
          </a:p>
        </p:txBody>
      </p:sp>
      <p:sp>
        <p:nvSpPr>
          <p:cNvPr id="142341" name="日期占位符 2"/>
          <p:cNvSpPr>
            <a:spLocks noGrp="1"/>
          </p:cNvSpPr>
          <p:nvPr>
            <p:ph type="dt"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US" altLang="zh-CN">
              <a:latin typeface="Helvetica" panose="020B0604020202020204" pitchFamily="34" charset="0"/>
              <a:ea typeface="MS PGothic" panose="020B0600070205080204" pitchFamily="34" charset="-128"/>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p:txBody>
          <a:bodyPr/>
          <a:lstStyle/>
          <a:p>
            <a:pPr>
              <a:defRPr/>
            </a:pPr>
            <a:r>
              <a:rPr lang="zh-CN" altLang="en-US" dirty="0">
                <a:solidFill>
                  <a:schemeClr val="accent2">
                    <a:lumMod val="75000"/>
                  </a:schemeClr>
                </a:solidFill>
                <a:latin typeface="+mj-ea"/>
              </a:rPr>
              <a:t>排名（续）</a:t>
            </a:r>
            <a:endParaRPr lang="en-US" altLang="en-US" dirty="0">
              <a:solidFill>
                <a:schemeClr val="accent2">
                  <a:lumMod val="75000"/>
                </a:schemeClr>
              </a:solidFill>
              <a:latin typeface="+mj-ea"/>
            </a:endParaRPr>
          </a:p>
        </p:txBody>
      </p:sp>
      <p:sp>
        <p:nvSpPr>
          <p:cNvPr id="62467" name="Rectangle 3"/>
          <p:cNvSpPr>
            <a:spLocks noGrp="1" noChangeArrowheads="1"/>
          </p:cNvSpPr>
          <p:nvPr>
            <p:ph type="body" idx="4294967295"/>
          </p:nvPr>
        </p:nvSpPr>
        <p:spPr>
          <a:xfrm>
            <a:off x="468313" y="1371600"/>
            <a:ext cx="8451850" cy="4876800"/>
          </a:xfrm>
        </p:spPr>
        <p:txBody>
          <a:bodyPr/>
          <a:lstStyle/>
          <a:p>
            <a:pPr>
              <a:defRPr/>
            </a:pPr>
            <a:r>
              <a:rPr lang="zh-CN" altLang="en-US" sz="2400" dirty="0"/>
              <a:t>其他的排名函数：</a:t>
            </a:r>
            <a:endParaRPr lang="en-US" altLang="zh-CN" sz="2400" dirty="0"/>
          </a:p>
          <a:p>
            <a:pPr lvl="1">
              <a:defRPr/>
            </a:pPr>
            <a:r>
              <a:rPr lang="en-US" altLang="zh-CN" sz="2400" b="1" dirty="0" err="1"/>
              <a:t>percent_rank</a:t>
            </a:r>
            <a:r>
              <a:rPr lang="en-US" altLang="zh-CN" sz="2400" b="1" dirty="0"/>
              <a:t> </a:t>
            </a:r>
            <a:r>
              <a:rPr lang="zh-CN" altLang="en-US" sz="2400" dirty="0">
                <a:cs typeface="+mn-cs"/>
              </a:rPr>
              <a:t>（在分区完成的情况下，在分区内排名）</a:t>
            </a:r>
            <a:endParaRPr lang="en-US" altLang="zh-CN" sz="2400" dirty="0">
              <a:cs typeface="+mn-cs"/>
            </a:endParaRPr>
          </a:p>
          <a:p>
            <a:pPr lvl="1">
              <a:defRPr/>
            </a:pPr>
            <a:r>
              <a:rPr lang="en-US" altLang="zh-CN" sz="2400" b="1" dirty="0" err="1"/>
              <a:t>cume_dist</a:t>
            </a:r>
            <a:r>
              <a:rPr lang="en-US" altLang="zh-CN" sz="2400" dirty="0"/>
              <a:t> </a:t>
            </a:r>
            <a:r>
              <a:rPr lang="zh-CN" altLang="en-US" sz="2400" dirty="0">
                <a:cs typeface="+mn-cs"/>
              </a:rPr>
              <a:t>（累积分布）</a:t>
            </a:r>
            <a:endParaRPr lang="en-US" altLang="zh-CN" sz="2400" dirty="0">
              <a:cs typeface="+mn-cs"/>
            </a:endParaRPr>
          </a:p>
          <a:p>
            <a:pPr lvl="2">
              <a:defRPr/>
            </a:pPr>
            <a:r>
              <a:rPr lang="zh-CN" altLang="en-US" sz="2000" dirty="0">
                <a:cs typeface="+mn-cs"/>
              </a:rPr>
              <a:t>元组的一部分与前面的值</a:t>
            </a:r>
            <a:endParaRPr lang="en-US" altLang="zh-CN" sz="2000" dirty="0">
              <a:cs typeface="+mn-cs"/>
            </a:endParaRPr>
          </a:p>
          <a:p>
            <a:pPr lvl="1">
              <a:defRPr/>
            </a:pPr>
            <a:r>
              <a:rPr lang="en-US" altLang="zh-CN" sz="2400" b="1" dirty="0" err="1"/>
              <a:t>row_number</a:t>
            </a:r>
            <a:r>
              <a:rPr lang="en-US" altLang="zh-CN" sz="2400" b="1" dirty="0"/>
              <a:t> </a:t>
            </a:r>
            <a:r>
              <a:rPr lang="zh-CN" altLang="en-US" sz="2400" dirty="0">
                <a:cs typeface="+mn-cs"/>
              </a:rPr>
              <a:t>（可能存在重复）</a:t>
            </a:r>
            <a:endParaRPr lang="en-US" altLang="zh-CN" sz="2400" dirty="0">
              <a:cs typeface="+mn-cs"/>
            </a:endParaRPr>
          </a:p>
          <a:p>
            <a:pPr>
              <a:defRPr/>
            </a:pPr>
            <a:r>
              <a:rPr lang="en-US" altLang="zh-CN" sz="2000" dirty="0"/>
              <a:t>SQL:1999 </a:t>
            </a:r>
            <a:r>
              <a:rPr lang="zh-CN" altLang="en-US" sz="2000" dirty="0"/>
              <a:t>允许用户指定</a:t>
            </a:r>
            <a:r>
              <a:rPr lang="en-US" altLang="zh-CN" sz="2000" b="1" dirty="0"/>
              <a:t>nulls first</a:t>
            </a:r>
            <a:r>
              <a:rPr lang="zh-CN" altLang="en-US" sz="2000" dirty="0"/>
              <a:t>或</a:t>
            </a:r>
            <a:r>
              <a:rPr lang="en-US" altLang="zh-CN" sz="2000" b="1" dirty="0"/>
              <a:t>nulls last</a:t>
            </a:r>
          </a:p>
          <a:p>
            <a:pPr>
              <a:buFont typeface="Monotype Sorts" charset="2"/>
              <a:buNone/>
              <a:defRPr/>
            </a:pPr>
            <a:r>
              <a:rPr lang="en-US" altLang="zh-CN" sz="2400" b="1" dirty="0"/>
              <a:t>     select </a:t>
            </a:r>
            <a:r>
              <a:rPr lang="en-US" altLang="zh-CN" sz="2400" i="1" dirty="0"/>
              <a:t>ID</a:t>
            </a:r>
            <a:r>
              <a:rPr lang="en-US" altLang="zh-CN" sz="2400" dirty="0"/>
              <a:t>, </a:t>
            </a:r>
            <a:br>
              <a:rPr lang="en-US" altLang="zh-CN" sz="2400" dirty="0"/>
            </a:br>
            <a:r>
              <a:rPr lang="en-US" altLang="zh-CN" sz="2400" dirty="0"/>
              <a:t>           </a:t>
            </a:r>
            <a:r>
              <a:rPr lang="en-US" altLang="zh-CN" sz="2400" b="1" dirty="0"/>
              <a:t>rank </a:t>
            </a:r>
            <a:r>
              <a:rPr lang="en-US" altLang="zh-CN" sz="2400" dirty="0"/>
              <a:t>( ) </a:t>
            </a:r>
            <a:r>
              <a:rPr lang="en-US" altLang="zh-CN" sz="2400" b="1" dirty="0"/>
              <a:t>over </a:t>
            </a:r>
            <a:r>
              <a:rPr lang="en-US" altLang="zh-CN" sz="2400" dirty="0"/>
              <a:t>(</a:t>
            </a:r>
            <a:r>
              <a:rPr lang="en-US" altLang="zh-CN" sz="2400" b="1" dirty="0"/>
              <a:t>order by </a:t>
            </a:r>
            <a:r>
              <a:rPr lang="en-US" altLang="zh-CN" sz="2400" i="1" dirty="0"/>
              <a:t>GPA </a:t>
            </a:r>
            <a:r>
              <a:rPr lang="en-US" altLang="zh-CN" sz="2400" b="1" dirty="0" err="1"/>
              <a:t>desc</a:t>
            </a:r>
            <a:r>
              <a:rPr lang="en-US" altLang="zh-CN" sz="2400" b="1" dirty="0"/>
              <a:t> nulls   last</a:t>
            </a:r>
            <a:r>
              <a:rPr lang="en-US" altLang="zh-CN" sz="2400" dirty="0"/>
              <a:t>) </a:t>
            </a:r>
            <a:r>
              <a:rPr lang="en-US" altLang="zh-CN" sz="2400" b="1" dirty="0"/>
              <a:t>as </a:t>
            </a:r>
            <a:r>
              <a:rPr lang="en-US" altLang="zh-CN" sz="2400" i="1" dirty="0" err="1"/>
              <a:t>s_rank</a:t>
            </a:r>
            <a:r>
              <a:rPr lang="en-US" altLang="zh-CN" sz="2400" dirty="0"/>
              <a:t/>
            </a:r>
            <a:br>
              <a:rPr lang="en-US" altLang="zh-CN" sz="2400" dirty="0"/>
            </a:br>
            <a:r>
              <a:rPr lang="en-US" altLang="zh-CN" sz="2400" b="1" dirty="0"/>
              <a:t>from </a:t>
            </a:r>
            <a:r>
              <a:rPr lang="en-US" altLang="zh-CN" sz="2400" i="1" dirty="0" err="1"/>
              <a:t>student_grades</a:t>
            </a:r>
            <a:endParaRPr lang="en-US" altLang="zh-CN" sz="2400" i="1" dirty="0"/>
          </a:p>
        </p:txBody>
      </p:sp>
      <p:sp>
        <p:nvSpPr>
          <p:cNvPr id="144388" name="灯片编号占位符 1"/>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 typeface="Arial" panose="020B0604020202020204" pitchFamily="34" charset="0"/>
              <a:buNone/>
            </a:pPr>
            <a:endParaRPr kumimoji="0" lang="zh-CN" altLang="zh-CN" sz="2400">
              <a:solidFill>
                <a:schemeClr val="accent2"/>
              </a:solidFill>
              <a:latin typeface="Times New Roman" panose="02020603050405020304" pitchFamily="18" charset="0"/>
              <a:ea typeface="华文新魏" panose="02010800040101010101" pitchFamily="2" charset="-122"/>
            </a:endParaRPr>
          </a:p>
        </p:txBody>
      </p:sp>
      <p:sp>
        <p:nvSpPr>
          <p:cNvPr id="144389" name="日期占位符 2"/>
          <p:cNvSpPr>
            <a:spLocks noGrp="1"/>
          </p:cNvSpPr>
          <p:nvPr>
            <p:ph type="dt"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US" altLang="zh-CN">
              <a:latin typeface="Helvetica" panose="020B0604020202020204" pitchFamily="34" charset="0"/>
              <a:ea typeface="MS PGothic" panose="020B0600070205080204" pitchFamily="34" charset="-128"/>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p:txBody>
          <a:bodyPr/>
          <a:lstStyle/>
          <a:p>
            <a:pPr>
              <a:defRPr/>
            </a:pPr>
            <a:r>
              <a:rPr lang="zh-CN" altLang="en-US" dirty="0">
                <a:solidFill>
                  <a:schemeClr val="accent2">
                    <a:lumMod val="75000"/>
                  </a:schemeClr>
                </a:solidFill>
                <a:latin typeface="+mj-ea"/>
              </a:rPr>
              <a:t>排名（续）</a:t>
            </a:r>
            <a:endParaRPr lang="en-US" altLang="en-US" dirty="0">
              <a:solidFill>
                <a:schemeClr val="accent2">
                  <a:lumMod val="75000"/>
                </a:schemeClr>
              </a:solidFill>
              <a:latin typeface="+mj-ea"/>
            </a:endParaRPr>
          </a:p>
        </p:txBody>
      </p:sp>
      <p:sp>
        <p:nvSpPr>
          <p:cNvPr id="146435" name="Rectangle 3"/>
          <p:cNvSpPr>
            <a:spLocks noGrp="1" noChangeArrowheads="1"/>
          </p:cNvSpPr>
          <p:nvPr>
            <p:ph type="body" idx="4294967295"/>
          </p:nvPr>
        </p:nvSpPr>
        <p:spPr/>
        <p:txBody>
          <a:bodyPr/>
          <a:lstStyle/>
          <a:p>
            <a:r>
              <a:rPr lang="zh-CN" altLang="en-US" sz="2400"/>
              <a:t>对于一个给定的常数</a:t>
            </a:r>
            <a:r>
              <a:rPr lang="en-US" altLang="zh-CN" sz="2400" i="1"/>
              <a:t>n</a:t>
            </a:r>
            <a:r>
              <a:rPr lang="zh-CN" altLang="en-US" sz="2400"/>
              <a:t>，排名函数</a:t>
            </a:r>
            <a:r>
              <a:rPr lang="en-US" altLang="zh-CN" sz="2400" i="1"/>
              <a:t>ntile</a:t>
            </a:r>
            <a:r>
              <a:rPr lang="en-US" altLang="zh-CN" sz="2400"/>
              <a:t>(</a:t>
            </a:r>
            <a:r>
              <a:rPr lang="en-US" altLang="zh-CN" sz="2400" i="1"/>
              <a:t>n</a:t>
            </a:r>
            <a:r>
              <a:rPr lang="en-US" altLang="zh-CN" sz="2400"/>
              <a:t>)</a:t>
            </a:r>
            <a:r>
              <a:rPr lang="zh-CN" altLang="en-US" sz="2400"/>
              <a:t>按照给定的顺序取得每个分区中的元组，并把它们分成</a:t>
            </a:r>
            <a:r>
              <a:rPr lang="en-US" altLang="zh-CN" sz="2400" i="1"/>
              <a:t>n</a:t>
            </a:r>
            <a:r>
              <a:rPr lang="zh-CN" altLang="en-US" sz="2400"/>
              <a:t>个具有相同元组数目的桶 </a:t>
            </a:r>
            <a:endParaRPr lang="en-US" altLang="zh-CN" sz="2400"/>
          </a:p>
          <a:p>
            <a:r>
              <a:rPr lang="zh-CN" altLang="en-US" sz="2400"/>
              <a:t>示例：</a:t>
            </a:r>
            <a:endParaRPr lang="en-US" altLang="zh-CN" sz="2400"/>
          </a:p>
          <a:p>
            <a:pPr>
              <a:buFont typeface="Monotype Sorts" pitchFamily="2" charset="2"/>
              <a:buNone/>
            </a:pPr>
            <a:r>
              <a:rPr lang="en-US" altLang="zh-CN" sz="2000"/>
              <a:t>	   </a:t>
            </a:r>
            <a:r>
              <a:rPr lang="en-US" altLang="zh-CN" sz="2400" b="1"/>
              <a:t>select </a:t>
            </a:r>
            <a:r>
              <a:rPr lang="en-US" altLang="zh-CN" sz="2400" i="1"/>
              <a:t>ID</a:t>
            </a:r>
            <a:r>
              <a:rPr lang="en-US" altLang="zh-CN" sz="2400"/>
              <a:t>, </a:t>
            </a:r>
            <a:r>
              <a:rPr lang="en-US" altLang="zh-CN" sz="2400" b="1"/>
              <a:t>ntile</a:t>
            </a:r>
            <a:r>
              <a:rPr lang="en-US" altLang="zh-CN" sz="2400"/>
              <a:t>(4) </a:t>
            </a:r>
            <a:r>
              <a:rPr lang="en-US" altLang="zh-CN" sz="2400" b="1"/>
              <a:t>over </a:t>
            </a:r>
            <a:r>
              <a:rPr lang="en-US" altLang="zh-CN" sz="2400"/>
              <a:t>(</a:t>
            </a:r>
            <a:r>
              <a:rPr lang="en-US" altLang="zh-CN" sz="2400" b="1"/>
              <a:t>order by </a:t>
            </a:r>
            <a:r>
              <a:rPr lang="en-US" altLang="zh-CN" sz="2400" i="1"/>
              <a:t>GPA </a:t>
            </a:r>
            <a:r>
              <a:rPr lang="en-US" altLang="zh-CN" sz="2400" b="1"/>
              <a:t>desc</a:t>
            </a:r>
            <a:r>
              <a:rPr lang="en-US" altLang="zh-CN" sz="2400"/>
              <a:t>) </a:t>
            </a:r>
            <a:r>
              <a:rPr lang="en-US" altLang="zh-CN" sz="2400" b="1"/>
              <a:t>as </a:t>
            </a:r>
            <a:r>
              <a:rPr lang="en-US" altLang="zh-CN" sz="2400" i="1"/>
              <a:t>quartile</a:t>
            </a:r>
            <a:r>
              <a:rPr lang="en-US" altLang="zh-CN" sz="2400"/>
              <a:t/>
            </a:r>
            <a:br>
              <a:rPr lang="en-US" altLang="zh-CN" sz="2400"/>
            </a:br>
            <a:r>
              <a:rPr lang="en-US" altLang="zh-CN" sz="2400"/>
              <a:t>	</a:t>
            </a:r>
            <a:r>
              <a:rPr lang="en-US" altLang="zh-CN" sz="2400" b="1"/>
              <a:t>from </a:t>
            </a:r>
            <a:r>
              <a:rPr lang="en-US" altLang="zh-CN" sz="2400" i="1"/>
              <a:t>student_grades;</a:t>
            </a:r>
          </a:p>
        </p:txBody>
      </p:sp>
      <p:sp>
        <p:nvSpPr>
          <p:cNvPr id="146436" name="灯片编号占位符 1"/>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 typeface="Arial" panose="020B0604020202020204" pitchFamily="34" charset="0"/>
              <a:buNone/>
            </a:pPr>
            <a:endParaRPr kumimoji="0" lang="zh-CN" altLang="zh-CN" sz="2400">
              <a:solidFill>
                <a:schemeClr val="accent2"/>
              </a:solidFill>
              <a:latin typeface="Times New Roman" panose="02020603050405020304" pitchFamily="18" charset="0"/>
              <a:ea typeface="华文新魏" panose="02010800040101010101" pitchFamily="2" charset="-122"/>
            </a:endParaRPr>
          </a:p>
        </p:txBody>
      </p:sp>
      <p:sp>
        <p:nvSpPr>
          <p:cNvPr id="146437" name="日期占位符 2"/>
          <p:cNvSpPr>
            <a:spLocks noGrp="1"/>
          </p:cNvSpPr>
          <p:nvPr>
            <p:ph type="dt"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US" altLang="zh-CN">
              <a:latin typeface="Helvetica" panose="020B0604020202020204" pitchFamily="34" charset="0"/>
              <a:ea typeface="MS PGothic" panose="020B0600070205080204" pitchFamily="34" charset="-128"/>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p:txBody>
          <a:bodyPr/>
          <a:lstStyle/>
          <a:p>
            <a:pPr>
              <a:defRPr/>
            </a:pPr>
            <a:r>
              <a:rPr lang="zh-CN" altLang="en-US" dirty="0">
                <a:solidFill>
                  <a:schemeClr val="accent2">
                    <a:lumMod val="75000"/>
                  </a:schemeClr>
                </a:solidFill>
                <a:latin typeface="+mj-ea"/>
              </a:rPr>
              <a:t>高级聚集</a:t>
            </a:r>
            <a:r>
              <a:rPr lang="en-US" altLang="zh-CN" dirty="0">
                <a:solidFill>
                  <a:schemeClr val="accent2">
                    <a:lumMod val="75000"/>
                  </a:schemeClr>
                </a:solidFill>
                <a:latin typeface="+mj-ea"/>
              </a:rPr>
              <a:t>-</a:t>
            </a:r>
            <a:r>
              <a:rPr lang="zh-CN" altLang="en-US" dirty="0">
                <a:solidFill>
                  <a:schemeClr val="accent2">
                    <a:lumMod val="75000"/>
                  </a:schemeClr>
                </a:solidFill>
                <a:latin typeface="+mj-ea"/>
              </a:rPr>
              <a:t>分窗</a:t>
            </a:r>
            <a:endParaRPr lang="en-US" altLang="en-US" dirty="0">
              <a:solidFill>
                <a:schemeClr val="accent2">
                  <a:lumMod val="75000"/>
                </a:schemeClr>
              </a:solidFill>
              <a:latin typeface="+mj-ea"/>
            </a:endParaRPr>
          </a:p>
        </p:txBody>
      </p:sp>
      <p:sp>
        <p:nvSpPr>
          <p:cNvPr id="64515" name="Rectangle 3"/>
          <p:cNvSpPr>
            <a:spLocks noGrp="1" noChangeArrowheads="1"/>
          </p:cNvSpPr>
          <p:nvPr>
            <p:ph type="body" idx="4294967295"/>
          </p:nvPr>
        </p:nvSpPr>
        <p:spPr>
          <a:xfrm>
            <a:off x="395288" y="1309688"/>
            <a:ext cx="8305800" cy="4927600"/>
          </a:xfrm>
        </p:spPr>
        <p:txBody>
          <a:bodyPr/>
          <a:lstStyle/>
          <a:p>
            <a:pPr>
              <a:lnSpc>
                <a:spcPct val="90000"/>
              </a:lnSpc>
              <a:defRPr/>
            </a:pPr>
            <a:r>
              <a:rPr lang="zh-CN" altLang="en-US" sz="2400" dirty="0"/>
              <a:t>窗口查询用来对于一定范围内的元组计算聚集函数。比如计算一个固定时间区间的聚集值，这个时间区间被称作一个窗口</a:t>
            </a:r>
            <a:endParaRPr lang="en-US" altLang="zh-CN" sz="2400" dirty="0"/>
          </a:p>
          <a:p>
            <a:pPr>
              <a:lnSpc>
                <a:spcPct val="90000"/>
              </a:lnSpc>
              <a:defRPr/>
            </a:pPr>
            <a:r>
              <a:rPr lang="zh-CN" altLang="en-US" sz="2400" dirty="0"/>
              <a:t>用于消除随机变化的影响 </a:t>
            </a:r>
            <a:endParaRPr lang="en-US" altLang="zh-CN" sz="2400" dirty="0"/>
          </a:p>
          <a:p>
            <a:pPr>
              <a:lnSpc>
                <a:spcPct val="90000"/>
              </a:lnSpc>
              <a:defRPr/>
            </a:pPr>
            <a:r>
              <a:rPr lang="zh-CN" altLang="en-US" sz="2400" dirty="0"/>
              <a:t>示例：</a:t>
            </a:r>
            <a:endParaRPr lang="en-US" altLang="zh-CN" sz="2400" dirty="0"/>
          </a:p>
          <a:p>
            <a:pPr>
              <a:lnSpc>
                <a:spcPct val="90000"/>
              </a:lnSpc>
              <a:buFont typeface="Monotype Sorts" charset="2"/>
              <a:buNone/>
              <a:defRPr/>
            </a:pPr>
            <a:r>
              <a:rPr lang="en-US" altLang="zh-CN" sz="2000" dirty="0"/>
              <a:t>    </a:t>
            </a:r>
            <a:r>
              <a:rPr lang="en-US" altLang="zh-CN" sz="2000" b="1" dirty="0"/>
              <a:t>moving average</a:t>
            </a:r>
            <a:r>
              <a:rPr lang="zh-CN" altLang="en-US" sz="2000" b="1" dirty="0"/>
              <a:t>：</a:t>
            </a:r>
            <a:r>
              <a:rPr lang="zh-CN" altLang="en-US" sz="2000" dirty="0"/>
              <a:t>给定每一天的销售值，对于每一天，计算其当天、前一天、后一天的平均销售值 </a:t>
            </a:r>
            <a:endParaRPr lang="en-US" altLang="zh-CN" sz="2000" dirty="0"/>
          </a:p>
          <a:p>
            <a:pPr>
              <a:lnSpc>
                <a:spcPct val="90000"/>
              </a:lnSpc>
              <a:defRPr/>
            </a:pPr>
            <a:r>
              <a:rPr lang="en-US" altLang="zh-CN" sz="2400" dirty="0"/>
              <a:t>SQL</a:t>
            </a:r>
            <a:r>
              <a:rPr lang="zh-CN" altLang="en-US" sz="2400" dirty="0"/>
              <a:t>中的</a:t>
            </a:r>
            <a:r>
              <a:rPr lang="en-US" altLang="zh-CN" sz="2400" b="1" dirty="0"/>
              <a:t>Window specification</a:t>
            </a:r>
            <a:r>
              <a:rPr lang="zh-CN" altLang="en-US" sz="2400" b="1" dirty="0"/>
              <a:t>：</a:t>
            </a:r>
            <a:endParaRPr lang="en-US" altLang="zh-CN" sz="2400" dirty="0"/>
          </a:p>
          <a:p>
            <a:pPr lvl="1">
              <a:lnSpc>
                <a:spcPct val="90000"/>
              </a:lnSpc>
              <a:defRPr/>
            </a:pPr>
            <a:r>
              <a:rPr lang="zh-CN" altLang="en-US" sz="2000" dirty="0">
                <a:cs typeface="+mn-cs"/>
              </a:rPr>
              <a:t>给定关系</a:t>
            </a:r>
            <a:r>
              <a:rPr lang="en-US" altLang="zh-CN" sz="2000" dirty="0">
                <a:cs typeface="+mn-cs"/>
              </a:rPr>
              <a:t> </a:t>
            </a:r>
            <a:r>
              <a:rPr lang="en-US" altLang="zh-CN" sz="2000" i="1" dirty="0"/>
              <a:t>sales(date, value)</a:t>
            </a:r>
          </a:p>
          <a:p>
            <a:pPr>
              <a:lnSpc>
                <a:spcPct val="90000"/>
              </a:lnSpc>
              <a:buFont typeface="Monotype Sorts" charset="2"/>
              <a:buNone/>
              <a:defRPr/>
            </a:pPr>
            <a:r>
              <a:rPr lang="en-US" altLang="zh-CN" sz="2000" dirty="0"/>
              <a:t>            </a:t>
            </a:r>
            <a:r>
              <a:rPr lang="en-US" altLang="zh-CN" sz="2000" b="1" dirty="0"/>
              <a:t>select </a:t>
            </a:r>
            <a:r>
              <a:rPr lang="en-US" altLang="zh-CN" sz="2000" i="1" dirty="0"/>
              <a:t>date, </a:t>
            </a:r>
            <a:r>
              <a:rPr lang="en-US" altLang="zh-CN" sz="2000" b="1" i="1" dirty="0"/>
              <a:t>sum</a:t>
            </a:r>
            <a:r>
              <a:rPr lang="en-US" altLang="zh-CN" sz="2000" dirty="0"/>
              <a:t>(</a:t>
            </a:r>
            <a:r>
              <a:rPr lang="en-US" altLang="zh-CN" sz="2000" i="1" dirty="0"/>
              <a:t>value</a:t>
            </a:r>
            <a:r>
              <a:rPr lang="en-US" altLang="zh-CN" sz="2000" dirty="0"/>
              <a:t>) </a:t>
            </a:r>
            <a:r>
              <a:rPr lang="en-US" altLang="zh-CN" sz="2000" b="1" dirty="0"/>
              <a:t>over </a:t>
            </a:r>
            <a:br>
              <a:rPr lang="en-US" altLang="zh-CN" sz="2000" b="1" dirty="0"/>
            </a:br>
            <a:r>
              <a:rPr lang="en-US" altLang="zh-CN" sz="2000" b="1" dirty="0"/>
              <a:t>            </a:t>
            </a:r>
            <a:r>
              <a:rPr lang="en-US" altLang="zh-CN" sz="2000" dirty="0"/>
              <a:t>(</a:t>
            </a:r>
            <a:r>
              <a:rPr lang="en-US" altLang="zh-CN" sz="2000" b="1" dirty="0"/>
              <a:t>order by </a:t>
            </a:r>
            <a:r>
              <a:rPr lang="en-US" altLang="zh-CN" sz="2000" i="1" dirty="0"/>
              <a:t>date </a:t>
            </a:r>
            <a:r>
              <a:rPr lang="en-US" altLang="zh-CN" sz="2000" b="1" dirty="0"/>
              <a:t>rows  between </a:t>
            </a:r>
            <a:r>
              <a:rPr lang="en-US" altLang="zh-CN" sz="2000" dirty="0"/>
              <a:t>1 </a:t>
            </a:r>
            <a:r>
              <a:rPr lang="en-US" altLang="zh-CN" sz="2000" b="1" dirty="0"/>
              <a:t>preceding and </a:t>
            </a:r>
            <a:r>
              <a:rPr lang="en-US" altLang="zh-CN" sz="2000" dirty="0"/>
              <a:t>1</a:t>
            </a:r>
            <a:r>
              <a:rPr lang="en-US" altLang="zh-CN" sz="2000" b="1" dirty="0"/>
              <a:t> following</a:t>
            </a:r>
            <a:r>
              <a:rPr lang="en-US" altLang="zh-CN" sz="2000" dirty="0"/>
              <a:t>)</a:t>
            </a:r>
            <a:br>
              <a:rPr lang="en-US" altLang="zh-CN" sz="2000" dirty="0"/>
            </a:br>
            <a:r>
              <a:rPr lang="en-US" altLang="zh-CN" sz="2000" dirty="0"/>
              <a:t>       </a:t>
            </a:r>
            <a:r>
              <a:rPr lang="en-US" altLang="zh-CN" sz="2000" b="1" dirty="0"/>
              <a:t>from </a:t>
            </a:r>
            <a:r>
              <a:rPr lang="en-US" altLang="zh-CN" sz="2000" i="1" dirty="0"/>
              <a:t>sales</a:t>
            </a:r>
          </a:p>
        </p:txBody>
      </p:sp>
      <p:sp>
        <p:nvSpPr>
          <p:cNvPr id="148484" name="灯片编号占位符 1"/>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 typeface="Arial" panose="020B0604020202020204" pitchFamily="34" charset="0"/>
              <a:buNone/>
            </a:pPr>
            <a:endParaRPr kumimoji="0" lang="zh-CN" altLang="zh-CN" sz="2400">
              <a:solidFill>
                <a:schemeClr val="accent2"/>
              </a:solidFill>
              <a:latin typeface="Times New Roman" panose="02020603050405020304" pitchFamily="18" charset="0"/>
              <a:ea typeface="华文新魏" panose="02010800040101010101" pitchFamily="2" charset="-122"/>
            </a:endParaRPr>
          </a:p>
        </p:txBody>
      </p:sp>
      <p:sp>
        <p:nvSpPr>
          <p:cNvPr id="148485" name="日期占位符 2"/>
          <p:cNvSpPr>
            <a:spLocks noGrp="1"/>
          </p:cNvSpPr>
          <p:nvPr>
            <p:ph type="dt"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宋体" panose="02010600030101010101" pitchFamily="2" charset="-122"/>
                <a:ea typeface="宋体" panose="02010600030101010101" pitchFamily="2" charset="-122"/>
              </a:defRPr>
            </a:lvl1pPr>
            <a:lvl2pPr marL="742950" indent="-285750">
              <a:spcBef>
                <a:spcPct val="35000"/>
              </a:spcBef>
              <a:buClr>
                <a:schemeClr val="folHlink"/>
              </a:buClr>
              <a:buSzPct val="80000"/>
              <a:buFont typeface="Monotype Sorts" pitchFamily="2" charset="2"/>
              <a:buChar char="l"/>
              <a:defRPr kumimoji="1">
                <a:solidFill>
                  <a:schemeClr val="tx1"/>
                </a:solidFill>
                <a:latin typeface="宋体" panose="02010600030101010101" pitchFamily="2" charset="-122"/>
                <a:ea typeface="宋体" panose="02010600030101010101" pitchFamily="2" charset="-122"/>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宋体" panose="02010600030101010101" pitchFamily="2" charset="-122"/>
                <a:ea typeface="宋体" panose="02010600030101010101" pitchFamily="2" charset="-122"/>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宋体" panose="02010600030101010101" pitchFamily="2" charset="-122"/>
                <a:ea typeface="宋体" panose="02010600030101010101" pitchFamily="2" charset="-122"/>
              </a:defRPr>
            </a:lvl4pPr>
            <a:lvl5pPr marL="2057400" indent="-228600">
              <a:spcBef>
                <a:spcPct val="35000"/>
              </a:spcBef>
              <a:buClr>
                <a:schemeClr val="tx2"/>
              </a:buClr>
              <a:buSzPct val="75000"/>
              <a:buChar char="»"/>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宋体" panose="02010600030101010101" pitchFamily="2" charset="-122"/>
                <a:ea typeface="宋体" panose="02010600030101010101" pitchFamily="2" charset="-122"/>
              </a:defRPr>
            </a:lvl9pPr>
          </a:lstStyle>
          <a:p>
            <a:pPr>
              <a:spcBef>
                <a:spcPct val="0"/>
              </a:spcBef>
              <a:buClrTx/>
              <a:buSzTx/>
              <a:buFontTx/>
              <a:buNone/>
            </a:pPr>
            <a:endParaRPr kumimoji="0" lang="en-US" altLang="zh-CN">
              <a:latin typeface="Helvetica" panose="020B0604020202020204" pitchFamily="34" charset="0"/>
              <a:ea typeface="MS PGothic" panose="020B0600070205080204" pitchFamily="34" charset="-128"/>
            </a:endParaRPr>
          </a:p>
        </p:txBody>
      </p:sp>
    </p:spTree>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56012</TotalTime>
  <Words>8295</Words>
  <Application>Microsoft Office PowerPoint</Application>
  <PresentationFormat>全屏显示(4:3)</PresentationFormat>
  <Paragraphs>1109</Paragraphs>
  <Slides>101</Slides>
  <Notes>62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幻灯片标题</vt:lpstr>
      </vt:variant>
      <vt:variant>
        <vt:i4>101</vt:i4>
      </vt:variant>
      <vt:variant>
        <vt:lpstr>自定义放映</vt:lpstr>
      </vt:variant>
      <vt:variant>
        <vt:i4>1</vt:i4>
      </vt:variant>
    </vt:vector>
  </HeadingPairs>
  <TitlesOfParts>
    <vt:vector size="119" baseType="lpstr">
      <vt:lpstr>Monotype Sorts</vt:lpstr>
      <vt:lpstr>MS PGothic</vt:lpstr>
      <vt:lpstr>MS PGothic</vt:lpstr>
      <vt:lpstr>黑体</vt:lpstr>
      <vt:lpstr>华文新魏</vt:lpstr>
      <vt:lpstr>楷体_GB2312</vt:lpstr>
      <vt:lpstr>隶书</vt:lpstr>
      <vt:lpstr>宋体</vt:lpstr>
      <vt:lpstr>Arial</vt:lpstr>
      <vt:lpstr>Arial Narrow</vt:lpstr>
      <vt:lpstr>Helvetica</vt:lpstr>
      <vt:lpstr>Tahoma</vt:lpstr>
      <vt:lpstr>Times</vt:lpstr>
      <vt:lpstr>Times New Roman</vt:lpstr>
      <vt:lpstr>Webdings</vt:lpstr>
      <vt:lpstr>Wingdings</vt:lpstr>
      <vt:lpstr>2_db-5-grey</vt:lpstr>
      <vt:lpstr>PowerPoint 演示文稿</vt:lpstr>
      <vt:lpstr>提纲</vt:lpstr>
      <vt:lpstr>使用高级程序设计语言访问DB</vt:lpstr>
      <vt:lpstr>JDBC 和 ODBC</vt:lpstr>
      <vt:lpstr>ODBC</vt:lpstr>
      <vt:lpstr>JDBC</vt:lpstr>
      <vt:lpstr>JDBC—基本工作步骤</vt:lpstr>
      <vt:lpstr>JDBC—基本工作步骤</vt:lpstr>
      <vt:lpstr>JDBC代码</vt:lpstr>
      <vt:lpstr>JDBC代码（续）</vt:lpstr>
      <vt:lpstr>JDBC：一个程序示例</vt:lpstr>
      <vt:lpstr>JDBC 代码详细说明       </vt:lpstr>
      <vt:lpstr>JDBC:立即执行vs预备语句</vt:lpstr>
      <vt:lpstr>预备语句</vt:lpstr>
      <vt:lpstr>SQL 注入</vt:lpstr>
      <vt:lpstr>元数据特性</vt:lpstr>
      <vt:lpstr>4.5.2.3查询结果集元数据</vt:lpstr>
      <vt:lpstr>数据库元数据</vt:lpstr>
      <vt:lpstr>数据库元数据</vt:lpstr>
      <vt:lpstr>数据库元数据</vt:lpstr>
      <vt:lpstr>JDBC中的事务控制</vt:lpstr>
      <vt:lpstr>JDBC的其他特征</vt:lpstr>
      <vt:lpstr>SQLJ</vt:lpstr>
      <vt:lpstr>提纲</vt:lpstr>
      <vt:lpstr>ODBC</vt:lpstr>
      <vt:lpstr>ODBC（续）</vt:lpstr>
      <vt:lpstr>ODBC 代码</vt:lpstr>
      <vt:lpstr>ODBC代码（续）</vt:lpstr>
      <vt:lpstr>ODBC代码（续）</vt:lpstr>
      <vt:lpstr>ODBC 的预备语句</vt:lpstr>
      <vt:lpstr>更多的 ODBC 特性</vt:lpstr>
      <vt:lpstr>ODBC 符合性级别</vt:lpstr>
      <vt:lpstr>ADO.NET</vt:lpstr>
      <vt:lpstr>提纲</vt:lpstr>
      <vt:lpstr>嵌入式SQL</vt:lpstr>
      <vt:lpstr>嵌入式SQL</vt:lpstr>
      <vt:lpstr>嵌入式SQL</vt:lpstr>
      <vt:lpstr>数据库连接</vt:lpstr>
      <vt:lpstr>SQLCA</vt:lpstr>
      <vt:lpstr>SQLCA</vt:lpstr>
      <vt:lpstr>判定sql执行情况</vt:lpstr>
      <vt:lpstr>操作方式的协调</vt:lpstr>
      <vt:lpstr>主变量 </vt:lpstr>
      <vt:lpstr>主变量（续） </vt:lpstr>
      <vt:lpstr>主变量（续） </vt:lpstr>
      <vt:lpstr>查询结果为单记录的SELECT语句</vt:lpstr>
      <vt:lpstr>查询结果为单记录的SELECT语句（续）</vt:lpstr>
      <vt:lpstr>查询结果为单记录的SELECT语句（续）</vt:lpstr>
      <vt:lpstr>使用游标的SQL语句</vt:lpstr>
      <vt:lpstr>查询示例</vt:lpstr>
      <vt:lpstr>查询结果为多条记录的SELECT语句</vt:lpstr>
      <vt:lpstr>1、说明游标</vt:lpstr>
      <vt:lpstr>2. 打开游标</vt:lpstr>
      <vt:lpstr>3.推进游标指针并取当前记录 </vt:lpstr>
      <vt:lpstr>4. 关闭游标</vt:lpstr>
      <vt:lpstr>嵌入式SQL（续）</vt:lpstr>
      <vt:lpstr>CURRENT形式的UPDATE语句和DELETE语句</vt:lpstr>
      <vt:lpstr>利用游标更新数据</vt:lpstr>
      <vt:lpstr>CURRENT形式的UPDATE语句和DELETE语句(续)</vt:lpstr>
      <vt:lpstr>Cursor应用示例</vt:lpstr>
      <vt:lpstr>PB中的游标</vt:lpstr>
      <vt:lpstr>一个嵌入sql程序示例</vt:lpstr>
      <vt:lpstr>提纲</vt:lpstr>
      <vt:lpstr>过程扩展和存储过程</vt:lpstr>
      <vt:lpstr>函数和过程</vt:lpstr>
      <vt:lpstr>SQL 函数</vt:lpstr>
      <vt:lpstr>表函数</vt:lpstr>
      <vt:lpstr>SQL 过程</vt:lpstr>
      <vt:lpstr>过程化结构</vt:lpstr>
      <vt:lpstr>过程化结构（续）</vt:lpstr>
      <vt:lpstr>过程化结构（续）</vt:lpstr>
      <vt:lpstr>外部语言函数/过程</vt:lpstr>
      <vt:lpstr>外部语言程序（续）</vt:lpstr>
      <vt:lpstr>外部语言程序的安全性</vt:lpstr>
      <vt:lpstr>提纲</vt:lpstr>
      <vt:lpstr>触发器</vt:lpstr>
      <vt:lpstr>定义触发器</vt:lpstr>
      <vt:lpstr>定义触发器(续)</vt:lpstr>
      <vt:lpstr>SQL里的触发事件和动作</vt:lpstr>
      <vt:lpstr>语句级触发器</vt:lpstr>
      <vt:lpstr>定义触发器(续)</vt:lpstr>
      <vt:lpstr>定义触发器(续)</vt:lpstr>
      <vt:lpstr>触发器示例</vt:lpstr>
      <vt:lpstr>触发器示例（续）</vt:lpstr>
      <vt:lpstr>使用触发器来维护credits_earned值</vt:lpstr>
      <vt:lpstr>触发器</vt:lpstr>
      <vt:lpstr>激活触发器</vt:lpstr>
      <vt:lpstr>删除触发器</vt:lpstr>
      <vt:lpstr>何时不用触发器</vt:lpstr>
      <vt:lpstr>何时不用触发器</vt:lpstr>
      <vt:lpstr>提纲</vt:lpstr>
      <vt:lpstr>SQL递归示例</vt:lpstr>
      <vt:lpstr>SQL递归示例</vt:lpstr>
      <vt:lpstr>高级聚集-排名</vt:lpstr>
      <vt:lpstr>排名</vt:lpstr>
      <vt:lpstr>排名（续）</vt:lpstr>
      <vt:lpstr>排名（续）</vt:lpstr>
      <vt:lpstr>排名（续）</vt:lpstr>
      <vt:lpstr>高级聚集-分窗</vt:lpstr>
      <vt:lpstr>分窗</vt:lpstr>
      <vt:lpstr>分窗（续）</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king</cp:lastModifiedBy>
  <cp:revision>482</cp:revision>
  <cp:lastPrinted>2005-01-10T21:51:57Z</cp:lastPrinted>
  <dcterms:created xsi:type="dcterms:W3CDTF">1999-11-04T20:50:09Z</dcterms:created>
  <dcterms:modified xsi:type="dcterms:W3CDTF">2022-04-26T07:48:39Z</dcterms:modified>
</cp:coreProperties>
</file>